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>
        <p:scale>
          <a:sx n="75" d="100"/>
          <a:sy n="75" d="100"/>
        </p:scale>
        <p:origin x="140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F4F6-61AF-4048-06D0-1E608982D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042FF-E5DA-5C50-63A9-D73B769ED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3F4B5-BB2A-2827-E5A5-564153AE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3A8CB-438A-262B-0FFC-4DDCAA37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27090-D9F9-2F63-F481-64F9C97C9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56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8FCCC-66A8-07AF-F720-AA2A191E6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8DFEF-AB31-DE12-71E7-FA8D084DE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9BEE3-C0EF-D6BC-A180-4C2E91DE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A5EDE-496D-6614-CFEE-08CA5E301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539BC-42A1-4046-F61E-B5A12B47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7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B1EDB1-2B50-F26B-F565-1B4C09B1A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7E411-F056-D403-FB0F-66DF5C534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5289D-1BA8-2AA8-5FD0-C2C10FBE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26DDF-B2AD-35EE-463A-A297E4144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D4240-386E-F33B-B592-738E99AD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1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0297-7E32-FF67-B190-C38B51DF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34937-E904-7783-7837-79E6921B0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97B47-C635-6CA2-2FA6-6A31DD77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2704E-D0FB-33AB-BD1F-4B8F6C9A2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01E55-9011-4377-B6E4-3236E20A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7FE7A-EF52-6D8A-9BF1-1B2277CEC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BD108-C1F9-7544-9AFE-F944DE2ED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C076-6190-6ADC-0FEE-83C12B8D1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36DA4-5B29-FEB5-44CB-B2ABD288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63DB7-26F4-EF8F-D6F1-66CE8412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41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AB304-D651-4AEE-5373-6438360F2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89FDE-28B5-202D-8016-E9FEC2B9E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4BEDE-BEA8-E209-90C2-7B12358C9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DD3BC-A675-BF65-C9B0-3A0B17D4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68EB7-714B-46B0-1B91-4315D580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937C8-2881-9BD1-7498-072072DC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59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D714-9C11-97D5-0FCF-643E6B11D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2BEBD-DB7A-BCBB-31D9-77DC46192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E92EA2-7C1F-8B9E-91C6-BA32D1DAD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70717-71E2-768B-A5F5-1AAFF1B2A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4C1D4-CC6E-CB67-4F88-23441BB2B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D52A8-B18E-969B-F3C4-EBD83287A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763BB-6A42-795C-F5AA-2CFA8692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D2E2E-CCE6-27B3-734A-9FF21B95D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69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0575-5888-4B17-29BA-F6DE43B5F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5F0D61-7561-3F55-00A9-AC02EDDEA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82EFC8-D711-60C0-17BA-A8861A36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EF563-565C-1CBA-CE2B-30505ED6A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9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49E391-AABD-5F08-F5CB-056264F7D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B6A00-6481-4994-3174-FC998BA7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98ED1-0E1E-4C64-F08F-2934BB84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2CCE-7AAD-D114-1EB4-E911EF18D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66C93-D7F6-326A-0DBA-EC4C8F83D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F1F4C-3DA8-EDBC-2485-B8A54AAAC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5593B-3F65-029E-4303-54DCDB08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EEC6A-6358-956F-F667-DBE84AC9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E7E15-2CAD-91A6-509C-5375C47BD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23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E9421-C7AD-EAD4-8578-1DFF652B9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F57E7-C655-199B-F495-709FC11603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1EFAC-9DE9-B56C-3545-6FF0B898A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F25E3A-1851-C50E-E7FD-13A200A96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F3B2D-C6F3-3EDE-FA26-764B3CBE1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69E41-97D6-0346-0742-45A5CAB5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0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FC253-370D-FD2B-236D-7CE3E3E79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23049-2538-C013-C6A9-F564FFE77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22D52-CA6F-70B6-3074-6951E5509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48555-E6F7-4CFE-8EFD-36700B55F6FB}" type="datetimeFigureOut">
              <a:rPr lang="en-GB" smtClean="0"/>
              <a:t>21/08/2023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0B45A-8465-A337-E6EC-2E5BDADE4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6F0B5-E25D-323E-4656-A0260EF33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BB083-70CB-4D5A-9AC5-8E704D515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3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C23CC2-FCE6-1ADC-7BDF-4B30CA0A4DD5}"/>
              </a:ext>
            </a:extLst>
          </p:cNvPr>
          <p:cNvSpPr txBox="1"/>
          <p:nvPr/>
        </p:nvSpPr>
        <p:spPr>
          <a:xfrm>
            <a:off x="278404" y="73762"/>
            <a:ext cx="7019704" cy="565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defTabSz="914400">
              <a:lnSpc>
                <a:spcPct val="85000"/>
              </a:lnSpc>
              <a:spcBef>
                <a:spcPct val="0"/>
              </a:spcBef>
              <a:buNone/>
              <a:defRPr kumimoji="1" sz="3600" spc="-50" baseline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altLang="ja-JP" sz="2800" b="1" dirty="0"/>
              <a:t>S</a:t>
            </a:r>
            <a:r>
              <a:rPr lang="en-US" altLang="ja-JP" sz="28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ystem</a:t>
            </a:r>
            <a:r>
              <a:rPr lang="ja-JP" altLang="en-US" sz="28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ja-JP" sz="28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Outline water treatment project</a:t>
            </a:r>
          </a:p>
        </p:txBody>
      </p:sp>
      <p:pic>
        <p:nvPicPr>
          <p:cNvPr id="16" name="図 593">
            <a:extLst>
              <a:ext uri="{FF2B5EF4-FFF2-40B4-BE49-F238E27FC236}">
                <a16:creationId xmlns:a16="http://schemas.microsoft.com/office/drawing/2014/main" id="{2DF73180-6FCA-88BF-9651-5E6B59E1C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2181" y="681382"/>
            <a:ext cx="1931207" cy="1472851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C5B9365E-23AA-8261-8607-ECDF2C9238EC}"/>
              </a:ext>
            </a:extLst>
          </p:cNvPr>
          <p:cNvGrpSpPr/>
          <p:nvPr/>
        </p:nvGrpSpPr>
        <p:grpSpPr>
          <a:xfrm>
            <a:off x="4852262" y="1048541"/>
            <a:ext cx="2384777" cy="1119390"/>
            <a:chOff x="4838005" y="886047"/>
            <a:chExt cx="2384777" cy="1119390"/>
          </a:xfrm>
        </p:grpSpPr>
        <p:pic>
          <p:nvPicPr>
            <p:cNvPr id="18" name="รูปภาพ 2243">
              <a:extLst>
                <a:ext uri="{FF2B5EF4-FFF2-40B4-BE49-F238E27FC236}">
                  <a16:creationId xmlns:a16="http://schemas.microsoft.com/office/drawing/2014/main" id="{C4A24AC8-D19A-08B1-AFF6-D5F8DCA422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38005" y="888089"/>
              <a:ext cx="691004" cy="950987"/>
            </a:xfrm>
            <a:prstGeom prst="rect">
              <a:avLst/>
            </a:prstGeom>
          </p:spPr>
        </p:pic>
        <p:pic>
          <p:nvPicPr>
            <p:cNvPr id="19" name="รูปภาพ 2">
              <a:extLst>
                <a:ext uri="{FF2B5EF4-FFF2-40B4-BE49-F238E27FC236}">
                  <a16:creationId xmlns:a16="http://schemas.microsoft.com/office/drawing/2014/main" id="{2E7068B2-C1A8-DB7C-9B14-F8EE4A0B04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17563" y="886047"/>
              <a:ext cx="684421" cy="938930"/>
            </a:xfrm>
            <a:prstGeom prst="rect">
              <a:avLst/>
            </a:prstGeom>
          </p:spPr>
        </p:pic>
        <p:grpSp>
          <p:nvGrpSpPr>
            <p:cNvPr id="20" name="กลุ่ม 9">
              <a:extLst>
                <a:ext uri="{FF2B5EF4-FFF2-40B4-BE49-F238E27FC236}">
                  <a16:creationId xmlns:a16="http://schemas.microsoft.com/office/drawing/2014/main" id="{87AF8910-8D95-4B5B-E307-EDBF46172A4E}"/>
                </a:ext>
              </a:extLst>
            </p:cNvPr>
            <p:cNvGrpSpPr/>
            <p:nvPr/>
          </p:nvGrpSpPr>
          <p:grpSpPr>
            <a:xfrm>
              <a:off x="5906296" y="893882"/>
              <a:ext cx="1316486" cy="1111555"/>
              <a:chOff x="9430125" y="3357563"/>
              <a:chExt cx="1648414" cy="1391812"/>
            </a:xfrm>
          </p:grpSpPr>
          <p:pic>
            <p:nvPicPr>
              <p:cNvPr id="21" name="รูปภาพ 2242">
                <a:extLst>
                  <a:ext uri="{FF2B5EF4-FFF2-40B4-BE49-F238E27FC236}">
                    <a16:creationId xmlns:a16="http://schemas.microsoft.com/office/drawing/2014/main" id="{79C6C95E-4D4C-908C-EA5A-2C44F19318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778663" y="3357563"/>
                <a:ext cx="814364" cy="904849"/>
              </a:xfrm>
              <a:prstGeom prst="rect">
                <a:avLst/>
              </a:prstGeom>
            </p:spPr>
          </p:pic>
          <p:sp>
            <p:nvSpPr>
              <p:cNvPr id="22" name="กล่องข้อความ 8">
                <a:extLst>
                  <a:ext uri="{FF2B5EF4-FFF2-40B4-BE49-F238E27FC236}">
                    <a16:creationId xmlns:a16="http://schemas.microsoft.com/office/drawing/2014/main" id="{052DF743-8DC1-584E-74FE-4A6376BB103B}"/>
                  </a:ext>
                </a:extLst>
              </p:cNvPr>
              <p:cNvSpPr txBox="1"/>
              <p:nvPr/>
            </p:nvSpPr>
            <p:spPr>
              <a:xfrm>
                <a:off x="9430125" y="4262412"/>
                <a:ext cx="1648414" cy="486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500" b="0" i="0" u="none" strike="noStrike" baseline="0" dirty="0">
                    <a:latin typeface="CIDFont+F1"/>
                  </a:rPr>
                  <a:t>Data utilization Unit</a:t>
                </a:r>
              </a:p>
              <a:p>
                <a:pPr algn="ctr"/>
                <a:r>
                  <a:rPr lang="en-US" sz="600" b="1" i="0" u="none" strike="noStrike" baseline="0" dirty="0">
                    <a:latin typeface="CIDFont+F2"/>
                  </a:rPr>
                  <a:t>KV-XD02</a:t>
                </a:r>
                <a:endParaRPr lang="en-US" sz="400" b="1" dirty="0"/>
              </a:p>
            </p:txBody>
          </p:sp>
        </p:grp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272FE57-47B3-F0CB-BE5B-52954594D369}"/>
              </a:ext>
            </a:extLst>
          </p:cNvPr>
          <p:cNvCxnSpPr>
            <a:cxnSpLocks/>
            <a:stCxn id="7" idx="3"/>
            <a:endCxn id="16" idx="1"/>
          </p:cNvCxnSpPr>
          <p:nvPr/>
        </p:nvCxnSpPr>
        <p:spPr>
          <a:xfrm flipV="1">
            <a:off x="7002781" y="1417808"/>
            <a:ext cx="2069400" cy="1806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7" name="Straight Connector 5146">
            <a:extLst>
              <a:ext uri="{FF2B5EF4-FFF2-40B4-BE49-F238E27FC236}">
                <a16:creationId xmlns:a16="http://schemas.microsoft.com/office/drawing/2014/main" id="{A8DB13DC-433C-34FE-125D-EED0A4D60AAA}"/>
              </a:ext>
            </a:extLst>
          </p:cNvPr>
          <p:cNvCxnSpPr>
            <a:cxnSpLocks/>
          </p:cNvCxnSpPr>
          <p:nvPr/>
        </p:nvCxnSpPr>
        <p:spPr>
          <a:xfrm>
            <a:off x="407342" y="614707"/>
            <a:ext cx="10954782" cy="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50" name="正方形/長方形 155">
            <a:extLst>
              <a:ext uri="{FF2B5EF4-FFF2-40B4-BE49-F238E27FC236}">
                <a16:creationId xmlns:a16="http://schemas.microsoft.com/office/drawing/2014/main" id="{F8C91273-64E4-9198-93E9-A60BF0AD8105}"/>
              </a:ext>
            </a:extLst>
          </p:cNvPr>
          <p:cNvSpPr/>
          <p:nvPr/>
        </p:nvSpPr>
        <p:spPr>
          <a:xfrm>
            <a:off x="407342" y="777430"/>
            <a:ext cx="2970045" cy="2517631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TNF server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kern="0" dirty="0">
                <a:solidFill>
                  <a:prstClr val="black"/>
                </a:solidFill>
                <a:latin typeface="Arial"/>
                <a:ea typeface="メイリオ"/>
              </a:rPr>
              <a:t>( Backup once a day 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5153" name="正方形/長方形 155">
            <a:extLst>
              <a:ext uri="{FF2B5EF4-FFF2-40B4-BE49-F238E27FC236}">
                <a16:creationId xmlns:a16="http://schemas.microsoft.com/office/drawing/2014/main" id="{9CAF2B82-1199-4282-8CE8-82949EB3208A}"/>
              </a:ext>
            </a:extLst>
          </p:cNvPr>
          <p:cNvSpPr/>
          <p:nvPr/>
        </p:nvSpPr>
        <p:spPr>
          <a:xfrm>
            <a:off x="4778289" y="764669"/>
            <a:ext cx="2087310" cy="286617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Master PLC</a:t>
            </a: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7" name="正方形/長方形 155">
            <a:extLst>
              <a:ext uri="{FF2B5EF4-FFF2-40B4-BE49-F238E27FC236}">
                <a16:creationId xmlns:a16="http://schemas.microsoft.com/office/drawing/2014/main" id="{F51A72A9-3B76-75C8-6B19-48E88B51BD88}"/>
              </a:ext>
            </a:extLst>
          </p:cNvPr>
          <p:cNvSpPr/>
          <p:nvPr/>
        </p:nvSpPr>
        <p:spPr>
          <a:xfrm>
            <a:off x="4761981" y="2107709"/>
            <a:ext cx="2240800" cy="2233297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SD card version R1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5" name="フローチャート: 書類 4">
            <a:extLst>
              <a:ext uri="{FF2B5EF4-FFF2-40B4-BE49-F238E27FC236}">
                <a16:creationId xmlns:a16="http://schemas.microsoft.com/office/drawing/2014/main" id="{EF1A5ABF-90A1-151C-F4E8-9FB16E6D06F4}"/>
              </a:ext>
            </a:extLst>
          </p:cNvPr>
          <p:cNvSpPr/>
          <p:nvPr/>
        </p:nvSpPr>
        <p:spPr>
          <a:xfrm>
            <a:off x="5198392" y="3188019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2023/07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11" name="フローチャート: 書類 10">
            <a:extLst>
              <a:ext uri="{FF2B5EF4-FFF2-40B4-BE49-F238E27FC236}">
                <a16:creationId xmlns:a16="http://schemas.microsoft.com/office/drawing/2014/main" id="{1530C6A0-910A-9CF5-8CB0-94FF5F3E6A21}"/>
              </a:ext>
            </a:extLst>
          </p:cNvPr>
          <p:cNvSpPr/>
          <p:nvPr/>
        </p:nvSpPr>
        <p:spPr>
          <a:xfrm>
            <a:off x="5198392" y="3820539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2023/08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17" name="フローチャート: 書類 16">
            <a:extLst>
              <a:ext uri="{FF2B5EF4-FFF2-40B4-BE49-F238E27FC236}">
                <a16:creationId xmlns:a16="http://schemas.microsoft.com/office/drawing/2014/main" id="{A0FD9101-68C9-F516-9335-89559FBEB8AA}"/>
              </a:ext>
            </a:extLst>
          </p:cNvPr>
          <p:cNvSpPr/>
          <p:nvPr/>
        </p:nvSpPr>
        <p:spPr>
          <a:xfrm>
            <a:off x="5198392" y="2575212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2023/06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cxnSp>
        <p:nvCxnSpPr>
          <p:cNvPr id="25" name="コネクタ: カギ線 24">
            <a:extLst>
              <a:ext uri="{FF2B5EF4-FFF2-40B4-BE49-F238E27FC236}">
                <a16:creationId xmlns:a16="http://schemas.microsoft.com/office/drawing/2014/main" id="{917EF8A4-A0F9-A7A2-21A0-0DA330061329}"/>
              </a:ext>
            </a:extLst>
          </p:cNvPr>
          <p:cNvCxnSpPr>
            <a:cxnSpLocks/>
            <a:stCxn id="7" idx="1"/>
            <a:endCxn id="5150" idx="3"/>
          </p:cNvCxnSpPr>
          <p:nvPr/>
        </p:nvCxnSpPr>
        <p:spPr>
          <a:xfrm rot="10800000">
            <a:off x="3377387" y="2036246"/>
            <a:ext cx="1384594" cy="11881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フローチャート: 書類 26">
            <a:extLst>
              <a:ext uri="{FF2B5EF4-FFF2-40B4-BE49-F238E27FC236}">
                <a16:creationId xmlns:a16="http://schemas.microsoft.com/office/drawing/2014/main" id="{C7C34873-E425-0C41-1B33-2637F91BBC36}"/>
              </a:ext>
            </a:extLst>
          </p:cNvPr>
          <p:cNvSpPr/>
          <p:nvPr/>
        </p:nvSpPr>
        <p:spPr>
          <a:xfrm>
            <a:off x="1154497" y="2033117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2023/07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0" name="フローチャート: 書類 29">
            <a:extLst>
              <a:ext uri="{FF2B5EF4-FFF2-40B4-BE49-F238E27FC236}">
                <a16:creationId xmlns:a16="http://schemas.microsoft.com/office/drawing/2014/main" id="{DC2A2642-9F22-C59F-2D13-0C17A874DFDA}"/>
              </a:ext>
            </a:extLst>
          </p:cNvPr>
          <p:cNvSpPr/>
          <p:nvPr/>
        </p:nvSpPr>
        <p:spPr>
          <a:xfrm>
            <a:off x="1154497" y="2665637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2023/08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1" name="フローチャート: 書類 30">
            <a:extLst>
              <a:ext uri="{FF2B5EF4-FFF2-40B4-BE49-F238E27FC236}">
                <a16:creationId xmlns:a16="http://schemas.microsoft.com/office/drawing/2014/main" id="{F90F672B-2F56-BE1E-5C43-6F3A4E56DB0B}"/>
              </a:ext>
            </a:extLst>
          </p:cNvPr>
          <p:cNvSpPr/>
          <p:nvPr/>
        </p:nvSpPr>
        <p:spPr>
          <a:xfrm>
            <a:off x="1154497" y="1420310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2023/06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3" name="正方形/長方形 155">
            <a:extLst>
              <a:ext uri="{FF2B5EF4-FFF2-40B4-BE49-F238E27FC236}">
                <a16:creationId xmlns:a16="http://schemas.microsoft.com/office/drawing/2014/main" id="{F751A3C9-2B49-9D08-86D1-A83ACF39039B}"/>
              </a:ext>
            </a:extLst>
          </p:cNvPr>
          <p:cNvSpPr/>
          <p:nvPr/>
        </p:nvSpPr>
        <p:spPr>
          <a:xfrm>
            <a:off x="8121430" y="4181376"/>
            <a:ext cx="2970045" cy="2517631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SD card version R2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kern="0" dirty="0">
              <a:solidFill>
                <a:prstClr val="black"/>
              </a:solidFill>
              <a:latin typeface="Arial"/>
              <a:ea typeface="メイリオ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36" name="フローチャート: 書類 35">
            <a:extLst>
              <a:ext uri="{FF2B5EF4-FFF2-40B4-BE49-F238E27FC236}">
                <a16:creationId xmlns:a16="http://schemas.microsoft.com/office/drawing/2014/main" id="{814EAD3F-FD1D-A39A-D5B8-85B9363F4005}"/>
              </a:ext>
            </a:extLst>
          </p:cNvPr>
          <p:cNvSpPr/>
          <p:nvPr/>
        </p:nvSpPr>
        <p:spPr>
          <a:xfrm>
            <a:off x="8868585" y="5437063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2023/07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7" name="フローチャート: 書類 36">
            <a:extLst>
              <a:ext uri="{FF2B5EF4-FFF2-40B4-BE49-F238E27FC236}">
                <a16:creationId xmlns:a16="http://schemas.microsoft.com/office/drawing/2014/main" id="{5BADF7BD-5E79-F674-A1A1-6341B90E5A7D}"/>
              </a:ext>
            </a:extLst>
          </p:cNvPr>
          <p:cNvSpPr/>
          <p:nvPr/>
        </p:nvSpPr>
        <p:spPr>
          <a:xfrm>
            <a:off x="8868585" y="6069583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2023/08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8" name="フローチャート: 書類 37">
            <a:extLst>
              <a:ext uri="{FF2B5EF4-FFF2-40B4-BE49-F238E27FC236}">
                <a16:creationId xmlns:a16="http://schemas.microsoft.com/office/drawing/2014/main" id="{5B102BBF-87A8-1BC7-9911-38BBD0C59ECE}"/>
              </a:ext>
            </a:extLst>
          </p:cNvPr>
          <p:cNvSpPr/>
          <p:nvPr/>
        </p:nvSpPr>
        <p:spPr>
          <a:xfrm>
            <a:off x="8868585" y="4824256"/>
            <a:ext cx="1444322" cy="520467"/>
          </a:xfrm>
          <a:prstGeom prst="flowChartDocumen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CSV file 2023/06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***.csv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A4D7D610-E692-DCF9-D11B-7CA34F5BFA0B}"/>
              </a:ext>
            </a:extLst>
          </p:cNvPr>
          <p:cNvCxnSpPr>
            <a:cxnSpLocks/>
            <a:stCxn id="5150" idx="2"/>
            <a:endCxn id="33" idx="1"/>
          </p:cNvCxnSpPr>
          <p:nvPr/>
        </p:nvCxnSpPr>
        <p:spPr>
          <a:xfrm rot="16200000" flipH="1">
            <a:off x="3934332" y="1253093"/>
            <a:ext cx="2145131" cy="62290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155">
            <a:extLst>
              <a:ext uri="{FF2B5EF4-FFF2-40B4-BE49-F238E27FC236}">
                <a16:creationId xmlns:a16="http://schemas.microsoft.com/office/drawing/2014/main" id="{03D3AEEF-135D-8DE2-F662-8D2810174302}"/>
              </a:ext>
            </a:extLst>
          </p:cNvPr>
          <p:cNvSpPr/>
          <p:nvPr/>
        </p:nvSpPr>
        <p:spPr>
          <a:xfrm>
            <a:off x="2916421" y="2639253"/>
            <a:ext cx="2087310" cy="286617"/>
          </a:xfrm>
          <a:prstGeom prst="rect">
            <a:avLst/>
          </a:prstGeom>
          <a:solidFill>
            <a:sysClr val="window" lastClr="FFFFFF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FTP communication</a:t>
            </a: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55" name="正方形/長方形 155">
            <a:extLst>
              <a:ext uri="{FF2B5EF4-FFF2-40B4-BE49-F238E27FC236}">
                <a16:creationId xmlns:a16="http://schemas.microsoft.com/office/drawing/2014/main" id="{1CE8A113-60DB-61DA-AC29-C32DCC643E13}"/>
              </a:ext>
            </a:extLst>
          </p:cNvPr>
          <p:cNvSpPr/>
          <p:nvPr/>
        </p:nvSpPr>
        <p:spPr>
          <a:xfrm>
            <a:off x="2622420" y="5201414"/>
            <a:ext cx="2087310" cy="286617"/>
          </a:xfrm>
          <a:prstGeom prst="rect">
            <a:avLst/>
          </a:prstGeom>
          <a:solidFill>
            <a:schemeClr val="accent4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Manual file transfer</a:t>
            </a: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sp>
        <p:nvSpPr>
          <p:cNvPr id="56" name="正方形/長方形 155">
            <a:extLst>
              <a:ext uri="{FF2B5EF4-FFF2-40B4-BE49-F238E27FC236}">
                <a16:creationId xmlns:a16="http://schemas.microsoft.com/office/drawing/2014/main" id="{6819CF00-8D85-AF61-C913-59C241480681}"/>
              </a:ext>
            </a:extLst>
          </p:cNvPr>
          <p:cNvSpPr/>
          <p:nvPr/>
        </p:nvSpPr>
        <p:spPr>
          <a:xfrm>
            <a:off x="6741955" y="3212970"/>
            <a:ext cx="1645537" cy="841346"/>
          </a:xfrm>
          <a:prstGeom prst="rect">
            <a:avLst/>
          </a:prstGeom>
          <a:solidFill>
            <a:schemeClr val="accent4"/>
          </a:solidFill>
          <a:ln w="31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kern="0" dirty="0">
                <a:solidFill>
                  <a:prstClr val="black"/>
                </a:solidFill>
                <a:latin typeface="Arial"/>
                <a:ea typeface="メイリオ"/>
              </a:rPr>
              <a:t>R1 </a:t>
            </a: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SD card corruption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メイリオ"/>
                <a:cs typeface="+mn-cs"/>
              </a:rPr>
              <a:t>Change to R2 SD card</a:t>
            </a:r>
            <a:endParaRPr kumimoji="1" lang="ja-JP" altLang="en-US" sz="11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メイリオ"/>
              <a:cs typeface="+mn-cs"/>
            </a:endParaRPr>
          </a:p>
        </p:txBody>
      </p:sp>
      <p:cxnSp>
        <p:nvCxnSpPr>
          <p:cNvPr id="58" name="Straight Arrow Connector 27">
            <a:extLst>
              <a:ext uri="{FF2B5EF4-FFF2-40B4-BE49-F238E27FC236}">
                <a16:creationId xmlns:a16="http://schemas.microsoft.com/office/drawing/2014/main" id="{6C38564E-30E3-39C4-CC6A-990D863D3691}"/>
              </a:ext>
            </a:extLst>
          </p:cNvPr>
          <p:cNvCxnSpPr>
            <a:cxnSpLocks/>
            <a:stCxn id="33" idx="0"/>
            <a:endCxn id="16" idx="2"/>
          </p:cNvCxnSpPr>
          <p:nvPr/>
        </p:nvCxnSpPr>
        <p:spPr>
          <a:xfrm flipV="1">
            <a:off x="9606453" y="2154233"/>
            <a:ext cx="431332" cy="2027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3" name="楕円 5122">
            <a:extLst>
              <a:ext uri="{FF2B5EF4-FFF2-40B4-BE49-F238E27FC236}">
                <a16:creationId xmlns:a16="http://schemas.microsoft.com/office/drawing/2014/main" id="{B0633A1C-3C68-8D7F-62FF-B645D4902686}"/>
              </a:ext>
            </a:extLst>
          </p:cNvPr>
          <p:cNvSpPr/>
          <p:nvPr/>
        </p:nvSpPr>
        <p:spPr>
          <a:xfrm>
            <a:off x="6617532" y="2852930"/>
            <a:ext cx="520700" cy="520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5124" name="楕円 5123">
            <a:extLst>
              <a:ext uri="{FF2B5EF4-FFF2-40B4-BE49-F238E27FC236}">
                <a16:creationId xmlns:a16="http://schemas.microsoft.com/office/drawing/2014/main" id="{EECCF1E7-5685-3316-C47B-5FCD9AFFBC02}"/>
              </a:ext>
            </a:extLst>
          </p:cNvPr>
          <p:cNvSpPr/>
          <p:nvPr/>
        </p:nvSpPr>
        <p:spPr>
          <a:xfrm>
            <a:off x="2356358" y="4836670"/>
            <a:ext cx="520700" cy="520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5131" name="テキスト ボックス 5130">
            <a:extLst>
              <a:ext uri="{FF2B5EF4-FFF2-40B4-BE49-F238E27FC236}">
                <a16:creationId xmlns:a16="http://schemas.microsoft.com/office/drawing/2014/main" id="{EE6B5E16-5464-7A04-FFDB-7D31AB0D20FA}"/>
              </a:ext>
            </a:extLst>
          </p:cNvPr>
          <p:cNvSpPr txBox="1"/>
          <p:nvPr/>
        </p:nvSpPr>
        <p:spPr>
          <a:xfrm>
            <a:off x="24479" y="5674503"/>
            <a:ext cx="80904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Please allow me to confirm your understanding of the content of today's discussion.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Is it correct to say that if </a:t>
            </a:r>
            <a:r>
              <a:rPr lang="en-US" altLang="ja-JP" dirty="0">
                <a:solidFill>
                  <a:srgbClr val="FF0000"/>
                </a:solidFill>
              </a:rPr>
              <a:t>we</a:t>
            </a:r>
            <a:r>
              <a:rPr lang="ja-JP" altLang="en-US" dirty="0">
                <a:solidFill>
                  <a:srgbClr val="FF0000"/>
                </a:solidFill>
              </a:rPr>
              <a:t> store the CSV backup file on the server and move the SD, </a:t>
            </a:r>
            <a:r>
              <a:rPr lang="en-US" altLang="ja-JP" dirty="0">
                <a:solidFill>
                  <a:srgbClr val="FF0000"/>
                </a:solidFill>
              </a:rPr>
              <a:t>we</a:t>
            </a:r>
            <a:r>
              <a:rPr lang="ja-JP" altLang="en-US" dirty="0">
                <a:solidFill>
                  <a:srgbClr val="FF0000"/>
                </a:solidFill>
              </a:rPr>
              <a:t> can check the data if </a:t>
            </a:r>
            <a:r>
              <a:rPr lang="en-US" altLang="ja-JP">
                <a:solidFill>
                  <a:srgbClr val="FF0000"/>
                </a:solidFill>
              </a:rPr>
              <a:t>w</a:t>
            </a:r>
            <a:r>
              <a:rPr lang="en-US" altLang="ja-JP" dirty="0">
                <a:solidFill>
                  <a:srgbClr val="FF0000"/>
                </a:solidFill>
              </a:rPr>
              <a:t>e</a:t>
            </a:r>
            <a:r>
              <a:rPr lang="ja-JP" altLang="en-US">
                <a:solidFill>
                  <a:srgbClr val="FF0000"/>
                </a:solidFill>
              </a:rPr>
              <a:t> </a:t>
            </a:r>
            <a:r>
              <a:rPr lang="ja-JP" altLang="en-US" dirty="0">
                <a:solidFill>
                  <a:srgbClr val="FF0000"/>
                </a:solidFill>
              </a:rPr>
              <a:t>transfer the CSV file to the SD?</a:t>
            </a:r>
          </a:p>
        </p:txBody>
      </p:sp>
    </p:spTree>
    <p:extLst>
      <p:ext uri="{BB962C8B-B14F-4D97-AF65-F5344CB8AC3E}">
        <p14:creationId xmlns:p14="http://schemas.microsoft.com/office/powerpoint/2010/main" val="35987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138</Words>
  <Application>Microsoft Office PowerPoint</Application>
  <PresentationFormat>ワイド画面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CIDFont+F1</vt:lpstr>
      <vt:lpstr>CIDFont+F2</vt:lpstr>
      <vt:lpstr>Arial</vt:lpstr>
      <vt:lpstr>Calibri</vt:lpstr>
      <vt:lpstr>Calibri Light</vt:lpstr>
      <vt:lpstr>Roboto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nattapolrmutt@gmail.com</dc:creator>
  <cp:lastModifiedBy>Ryo Nozaki</cp:lastModifiedBy>
  <cp:revision>9</cp:revision>
  <dcterms:created xsi:type="dcterms:W3CDTF">2023-07-04T08:26:34Z</dcterms:created>
  <dcterms:modified xsi:type="dcterms:W3CDTF">2023-08-21T12:19:13Z</dcterms:modified>
</cp:coreProperties>
</file>