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4" r:id="rId1"/>
  </p:sldMasterIdLst>
  <p:notesMasterIdLst>
    <p:notesMasterId r:id="rId16"/>
  </p:notesMasterIdLst>
  <p:handoutMasterIdLst>
    <p:handoutMasterId r:id="rId17"/>
  </p:handoutMasterIdLst>
  <p:sldIdLst>
    <p:sldId id="362" r:id="rId2"/>
    <p:sldId id="379" r:id="rId3"/>
    <p:sldId id="378" r:id="rId4"/>
    <p:sldId id="382" r:id="rId5"/>
    <p:sldId id="385" r:id="rId6"/>
    <p:sldId id="386" r:id="rId7"/>
    <p:sldId id="387" r:id="rId8"/>
    <p:sldId id="388" r:id="rId9"/>
    <p:sldId id="389" r:id="rId10"/>
    <p:sldId id="390" r:id="rId11"/>
    <p:sldId id="391" r:id="rId12"/>
    <p:sldId id="392" r:id="rId13"/>
    <p:sldId id="393" r:id="rId14"/>
    <p:sldId id="394" r:id="rId15"/>
  </p:sldIdLst>
  <p:sldSz cx="12192000" cy="6858000"/>
  <p:notesSz cx="6811963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5A0"/>
    <a:srgbClr val="FFFFFF"/>
    <a:srgbClr val="00AAE8"/>
    <a:srgbClr val="262626"/>
    <a:srgbClr val="3F3F3F"/>
    <a:srgbClr val="EEF7FE"/>
    <a:srgbClr val="EBF5F2"/>
    <a:srgbClr val="FEF3E7"/>
    <a:srgbClr val="EF8822"/>
    <a:srgbClr val="EF7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58" autoAdjust="0"/>
    <p:restoredTop sz="95879" autoAdjust="0"/>
  </p:normalViewPr>
  <p:slideViewPr>
    <p:cSldViewPr snapToGrid="0" showGuides="1">
      <p:cViewPr varScale="1">
        <p:scale>
          <a:sx n="127" d="100"/>
          <a:sy n="127" d="100"/>
        </p:scale>
        <p:origin x="4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47" d="100"/>
          <a:sy n="47" d="100"/>
        </p:scale>
        <p:origin x="1866" y="21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868896AC-F141-0400-D2D3-2954C7B598B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5595BF2-38B1-F972-EF4D-DC6ECEE39AE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7780" y="0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r">
              <a:defRPr sz="1200"/>
            </a:lvl1pPr>
          </a:lstStyle>
          <a:p>
            <a:fld id="{F8E5F4CF-8193-4D86-BC97-9E1048C4A2F2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A9719C7-24F5-6206-E9F2-924D945325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3709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9C991F1-587D-8947-AD5B-3AAE06CA6C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7780" y="9443709"/>
            <a:ext cx="2952593" cy="498804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r">
              <a:defRPr sz="1200"/>
            </a:lvl1pPr>
          </a:lstStyle>
          <a:p>
            <a:fld id="{C3555B32-804F-4866-BE7F-E20B466A93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69672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3131" userDrawn="1">
          <p15:clr>
            <a:srgbClr val="F26B43"/>
          </p15:clr>
        </p15:guide>
        <p15:guide id="2" pos="2146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850" cy="498853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8537" y="0"/>
            <a:ext cx="2951850" cy="498853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r">
              <a:defRPr sz="1200"/>
            </a:lvl1pPr>
          </a:lstStyle>
          <a:p>
            <a:fld id="{539D8877-6569-4601-A5D3-72C3670B8196}" type="datetimeFigureOut">
              <a:rPr kumimoji="1" lang="ja-JP" altLang="en-US" smtClean="0"/>
              <a:t>2025/7/24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1425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97" tIns="45949" rIns="91897" bIns="4594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197" y="4784835"/>
            <a:ext cx="5449570" cy="3914864"/>
          </a:xfrm>
          <a:prstGeom prst="rect">
            <a:avLst/>
          </a:prstGeom>
        </p:spPr>
        <p:txBody>
          <a:bodyPr vert="horz" lIns="91897" tIns="45949" rIns="91897" bIns="4594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3663"/>
            <a:ext cx="2951850" cy="498852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8537" y="9443663"/>
            <a:ext cx="2951850" cy="498852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r">
              <a:defRPr sz="1200"/>
            </a:lvl1pPr>
          </a:lstStyle>
          <a:p>
            <a:fld id="{5B5D0C45-6DCD-4D47-967D-53E5F83E15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8094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A4CA59-7245-529D-C0D1-7C117C8219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B4573A6-440F-3DD9-7ACD-F4A03295E7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AB56588-23F1-64B7-7228-E8200D30BC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21FCEF5-0406-3CE0-D90D-7B29DAEB25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0725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1C58B-2533-0ED6-52E2-23576F0AE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D40E77-4679-9C31-F7B1-6330E308306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67BE4BE-978D-A266-AD91-C3833BD13F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7F9734F-D76C-9C60-E814-4F5AEB3619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511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F0657C-9883-859B-5CB1-3859B65F7B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C8F324-2DC7-CCA8-00F3-56F03B7020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63D523-F233-EBA5-C79C-BF7D00F0A9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7F0A987-42FA-3B29-1B22-40DDCE370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7073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BAD382-7E5C-7652-2FCF-D3E522C42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207DA89-D29C-7C95-5977-0DFB8F0D2D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7400966-0EB0-8F43-871B-4763645128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7A0120E-E494-52A3-8A0D-6FF18E0AB7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9502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F53A1-5509-0134-A642-7265B3620D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08807AF-0295-00C5-AF10-DF16DFE86F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92E1CD6-64FE-F5DD-1818-BFA389CBEC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07E46DC-39E1-C208-0EA6-494C3D216F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564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B0E151-791A-BFD7-F3AC-71E3006C8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F7FB03B-BD96-C028-0DBE-29E4C66615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E744F73-5156-B82A-A169-21334E6E94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6598730-C93F-A19A-194A-B2CBE60479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1612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33B47D-2E97-8A7A-AB9F-41BC3EA342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A101FF6-FDD1-08AC-FF20-CE3F65C5B0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26D9017-3361-27FC-E13B-C2124EB092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177AE6A-3D32-CB2D-0ACB-4F311430CFE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72294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CA410-6508-A37F-AAD9-0955220C70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59691A3-4D09-C40C-415C-C5B7E3E5BC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4AABDB1-4E88-095A-5C70-71FB4D7FF2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F1FD92F-E895-1048-3D0E-BB6B04556C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808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95A5EE-B698-4499-85C8-6732526B8E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173132C-2EFD-89A0-3E79-830B1C0BFE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06D54DF-1A2B-7EE1-9CB3-DA91031D7B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CA066EC-5511-D1F6-A441-554D8A72E8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20871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BFF511-F373-7133-AFEF-212B907152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B039463-0421-6F56-9DE3-B626C9FA30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E69EA5-58A3-CF19-1C55-7BD3F5E99B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917B2C-727D-F889-0B8C-F0BD8C6458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248511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EB578D-6DA4-62FE-4AAD-4499D9BF0B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DD85950-A529-FAE0-F37B-1B37C3DEB9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A3F031-FA37-E530-4896-3F1248A226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D4EC7D-AED2-0140-4BCA-CFC0C191FEE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5D0C45-6DCD-4D47-967D-53E5F83E1545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5973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5186B0-3C5D-63AD-9124-865C2F3A6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6738" y="2066925"/>
            <a:ext cx="10515600" cy="1325563"/>
          </a:xfrm>
          <a:prstGeom prst="rect">
            <a:avLst/>
          </a:prstGeom>
        </p:spPr>
        <p:txBody>
          <a:bodyPr anchor="b"/>
          <a:lstStyle>
            <a:lvl1pPr>
              <a:lnSpc>
                <a:spcPct val="110000"/>
              </a:lnSpc>
              <a:spcAft>
                <a:spcPts val="600"/>
              </a:spcAft>
              <a:defRPr sz="3600" b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cs typeface="Segoe UI" panose="020B0502040204020203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73C838B-1584-D846-5A7A-6105244E6DE0}"/>
              </a:ext>
            </a:extLst>
          </p:cNvPr>
          <p:cNvSpPr/>
          <p:nvPr userDrawn="1"/>
        </p:nvSpPr>
        <p:spPr>
          <a:xfrm>
            <a:off x="0" y="4589518"/>
            <a:ext cx="12192000" cy="703147"/>
          </a:xfrm>
          <a:prstGeom prst="rect">
            <a:avLst/>
          </a:prstGeom>
          <a:solidFill>
            <a:srgbClr val="C9E5FF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24A09907-F2BD-A7F9-C56C-3A58EF2CD3DC}"/>
              </a:ext>
            </a:extLst>
          </p:cNvPr>
          <p:cNvSpPr/>
          <p:nvPr userDrawn="1"/>
        </p:nvSpPr>
        <p:spPr>
          <a:xfrm>
            <a:off x="0" y="4695825"/>
            <a:ext cx="12192000" cy="2162175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DD0ED2EF-BF91-7CD0-4BC4-D686E8B7BB6B}"/>
              </a:ext>
            </a:extLst>
          </p:cNvPr>
          <p:cNvSpPr txBox="1">
            <a:spLocks/>
          </p:cNvSpPr>
          <p:nvPr userDrawn="1"/>
        </p:nvSpPr>
        <p:spPr>
          <a:xfrm>
            <a:off x="476738" y="5594349"/>
            <a:ext cx="5933587" cy="36512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+mn-lt"/>
                <a:ea typeface="メイリオ"/>
                <a:cs typeface="Segoe UI" panose="020B0502040204020203" pitchFamily="34" charset="0"/>
              </a:rPr>
              <a:t>Presentation by TOMAS TECH CO., LTD.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37A9FF8-660F-DE49-5CF8-F64B0146C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6362" y="3856886"/>
            <a:ext cx="3000863" cy="732632"/>
          </a:xfrm>
          <a:prstGeom prst="rect">
            <a:avLst/>
          </a:prstGeom>
          <a:solidFill>
            <a:srgbClr val="0055A0"/>
          </a:solidFill>
        </p:spPr>
      </p:pic>
    </p:spTree>
    <p:extLst>
      <p:ext uri="{BB962C8B-B14F-4D97-AF65-F5344CB8AC3E}">
        <p14:creationId xmlns:p14="http://schemas.microsoft.com/office/powerpoint/2010/main" val="1109617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5851F0E5-2B68-46D3-CA04-EA0A7D97B82C}"/>
              </a:ext>
            </a:extLst>
          </p:cNvPr>
          <p:cNvSpPr txBox="1">
            <a:spLocks/>
          </p:cNvSpPr>
          <p:nvPr userDrawn="1"/>
        </p:nvSpPr>
        <p:spPr>
          <a:xfrm>
            <a:off x="11250126" y="6439804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173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E3FDEDD4-6BDD-7639-A04F-44AEE999B7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5000"/>
          </a:blip>
          <a:stretch>
            <a:fillRect/>
          </a:stretch>
        </p:blipFill>
        <p:spPr>
          <a:xfrm>
            <a:off x="227013" y="649288"/>
            <a:ext cx="6019800" cy="6019800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BBF2B0F-478D-ADC7-A6CF-7AB837A2ACE5}"/>
              </a:ext>
            </a:extLst>
          </p:cNvPr>
          <p:cNvSpPr/>
          <p:nvPr userDrawn="1"/>
        </p:nvSpPr>
        <p:spPr>
          <a:xfrm>
            <a:off x="0" y="66084"/>
            <a:ext cx="12192000" cy="70314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0DE16FF-473F-1EFD-4713-DDA039A13C4A}"/>
              </a:ext>
            </a:extLst>
          </p:cNvPr>
          <p:cNvSpPr/>
          <p:nvPr userDrawn="1"/>
        </p:nvSpPr>
        <p:spPr>
          <a:xfrm>
            <a:off x="0" y="0"/>
            <a:ext cx="12192000" cy="70030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7" name="タイトル 1">
            <a:extLst>
              <a:ext uri="{FF2B5EF4-FFF2-40B4-BE49-F238E27FC236}">
                <a16:creationId xmlns:a16="http://schemas.microsoft.com/office/drawing/2014/main" id="{5632468C-98B3-A1CC-D49A-CC69E5A3D0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10515600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8" name="スライド番号プレースホルダー 4">
            <a:extLst>
              <a:ext uri="{FF2B5EF4-FFF2-40B4-BE49-F238E27FC236}">
                <a16:creationId xmlns:a16="http://schemas.microsoft.com/office/drawing/2014/main" id="{963A5CCE-324B-F4A0-8FB1-8527F77EC00F}"/>
              </a:ext>
            </a:extLst>
          </p:cNvPr>
          <p:cNvSpPr txBox="1">
            <a:spLocks/>
          </p:cNvSpPr>
          <p:nvPr userDrawn="1"/>
        </p:nvSpPr>
        <p:spPr>
          <a:xfrm>
            <a:off x="11207262" y="167592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prstClr val="white"/>
                </a:solidFill>
                <a:latin typeface="+mn-lt"/>
                <a:ea typeface="+mj-ea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dirty="0">
              <a:solidFill>
                <a:prstClr val="white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0349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二等辺三角形 12">
            <a:extLst>
              <a:ext uri="{FF2B5EF4-FFF2-40B4-BE49-F238E27FC236}">
                <a16:creationId xmlns:a16="http://schemas.microsoft.com/office/drawing/2014/main" id="{D777ED97-F3F1-11C6-0589-BF9462712AFD}"/>
              </a:ext>
            </a:extLst>
          </p:cNvPr>
          <p:cNvSpPr/>
          <p:nvPr userDrawn="1"/>
        </p:nvSpPr>
        <p:spPr>
          <a:xfrm>
            <a:off x="926160" y="3242711"/>
            <a:ext cx="4193734" cy="3615289"/>
          </a:xfrm>
          <a:prstGeom prst="triangle">
            <a:avLst>
              <a:gd name="adj" fmla="val 50017"/>
            </a:avLst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  <p:sp>
        <p:nvSpPr>
          <p:cNvPr id="5" name="二等辺三角形 4">
            <a:extLst>
              <a:ext uri="{FF2B5EF4-FFF2-40B4-BE49-F238E27FC236}">
                <a16:creationId xmlns:a16="http://schemas.microsoft.com/office/drawing/2014/main" id="{3B2BD8E5-3F6A-2031-C318-A1B28BA7693D}"/>
              </a:ext>
            </a:extLst>
          </p:cNvPr>
          <p:cNvSpPr/>
          <p:nvPr userDrawn="1"/>
        </p:nvSpPr>
        <p:spPr>
          <a:xfrm>
            <a:off x="1199663" y="3593177"/>
            <a:ext cx="3787194" cy="3264823"/>
          </a:xfrm>
          <a:prstGeom prst="triangle">
            <a:avLst/>
          </a:prstGeom>
          <a:solidFill>
            <a:srgbClr val="00AAE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455186B0-3C5D-63AD-9124-865C2F3A6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64316" y="2052185"/>
            <a:ext cx="6428021" cy="1215526"/>
          </a:xfrm>
          <a:prstGeom prst="rect">
            <a:avLst/>
          </a:prstGeom>
        </p:spPr>
        <p:txBody>
          <a:bodyPr anchor="t">
            <a:spAutoFit/>
          </a:bodyPr>
          <a:lstStyle>
            <a:lvl1pPr>
              <a:lnSpc>
                <a:spcPct val="110000"/>
              </a:lnSpc>
              <a:spcAft>
                <a:spcPts val="600"/>
              </a:spcAft>
              <a:defRPr sz="72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DD0ED2EF-BF91-7CD0-4BC4-D686E8B7BB6B}"/>
              </a:ext>
            </a:extLst>
          </p:cNvPr>
          <p:cNvSpPr txBox="1">
            <a:spLocks/>
          </p:cNvSpPr>
          <p:nvPr userDrawn="1"/>
        </p:nvSpPr>
        <p:spPr>
          <a:xfrm>
            <a:off x="6946694" y="6307132"/>
            <a:ext cx="5140531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55A0"/>
                </a:solidFill>
                <a:effectLst/>
                <a:uLnTx/>
                <a:uFillTx/>
                <a:latin typeface="+mn-lt"/>
                <a:ea typeface="メイリオ"/>
                <a:cs typeface="Segoe UI" panose="020B0502040204020203" pitchFamily="34" charset="0"/>
              </a:rPr>
              <a:t>Presentation by TOMAS TECH CO., LTD.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37A9FF8-660F-DE49-5CF8-F64B0146CF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2681" y="243287"/>
            <a:ext cx="3000863" cy="732632"/>
          </a:xfrm>
          <a:prstGeom prst="rect">
            <a:avLst/>
          </a:prstGeom>
          <a:solidFill>
            <a:srgbClr val="0055A0"/>
          </a:solidFill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C09980B-3A95-7CEB-6E41-9062673C40DD}"/>
              </a:ext>
            </a:extLst>
          </p:cNvPr>
          <p:cNvSpPr/>
          <p:nvPr userDrawn="1"/>
        </p:nvSpPr>
        <p:spPr>
          <a:xfrm>
            <a:off x="0" y="0"/>
            <a:ext cx="1199663" cy="6858000"/>
          </a:xfrm>
          <a:prstGeom prst="rect">
            <a:avLst/>
          </a:prstGeom>
          <a:solidFill>
            <a:srgbClr val="0055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平行四辺形 9">
            <a:extLst>
              <a:ext uri="{FF2B5EF4-FFF2-40B4-BE49-F238E27FC236}">
                <a16:creationId xmlns:a16="http://schemas.microsoft.com/office/drawing/2014/main" id="{CE8D2E18-0C35-25D3-64C4-CDF1171D6866}"/>
              </a:ext>
            </a:extLst>
          </p:cNvPr>
          <p:cNvSpPr/>
          <p:nvPr userDrawn="1"/>
        </p:nvSpPr>
        <p:spPr>
          <a:xfrm>
            <a:off x="104775" y="0"/>
            <a:ext cx="3533097" cy="6858000"/>
          </a:xfrm>
          <a:prstGeom prst="parallelogram">
            <a:avLst/>
          </a:prstGeom>
          <a:solidFill>
            <a:srgbClr val="0055A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81786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>
            <a:extLst>
              <a:ext uri="{FF2B5EF4-FFF2-40B4-BE49-F238E27FC236}">
                <a16:creationId xmlns:a16="http://schemas.microsoft.com/office/drawing/2014/main" id="{08B06415-47FA-63CD-6303-54912CF9B9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596"/>
          <a:stretch/>
        </p:blipFill>
        <p:spPr>
          <a:xfrm>
            <a:off x="8758084" y="180196"/>
            <a:ext cx="3433916" cy="4494458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55186B0-3C5D-63AD-9124-865C2F3A6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7649" y="2474259"/>
            <a:ext cx="7200000" cy="918229"/>
          </a:xfrm>
          <a:prstGeom prst="rect">
            <a:avLst/>
          </a:prstGeom>
        </p:spPr>
        <p:txBody>
          <a:bodyPr wrap="none" lIns="0" anchor="t"/>
          <a:lstStyle>
            <a:lvl1pPr>
              <a:lnSpc>
                <a:spcPct val="110000"/>
              </a:lnSpc>
              <a:spcAft>
                <a:spcPts val="600"/>
              </a:spcAft>
              <a:defRPr sz="5400" b="1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kumimoji="1" lang="en-US" altLang="ja-JP" dirty="0"/>
              <a:t>Title</a:t>
            </a:r>
            <a:endParaRPr kumimoji="1" lang="ja-JP" altLang="en-US" dirty="0"/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DD0ED2EF-BF91-7CD0-4BC4-D686E8B7BB6B}"/>
              </a:ext>
            </a:extLst>
          </p:cNvPr>
          <p:cNvSpPr txBox="1">
            <a:spLocks/>
          </p:cNvSpPr>
          <p:nvPr userDrawn="1"/>
        </p:nvSpPr>
        <p:spPr>
          <a:xfrm>
            <a:off x="6946694" y="6307132"/>
            <a:ext cx="5140531" cy="365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Wingdings 2" pitchFamily="18" charset="2"/>
              <a:buNone/>
              <a:defRPr kumimoji="1"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Wingdings 2" pitchFamily="18" charset="2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en-US" altLang="ja-JP" sz="1800" b="0" i="0" u="none" strike="noStrike" kern="1200" cap="none" spc="0" normalizeH="0" baseline="0" noProof="0" dirty="0">
                <a:ln>
                  <a:noFill/>
                </a:ln>
                <a:solidFill>
                  <a:srgbClr val="0055A0"/>
                </a:solidFill>
                <a:effectLst/>
                <a:uLnTx/>
                <a:uFillTx/>
                <a:latin typeface="+mn-lt"/>
                <a:ea typeface="メイリオ"/>
                <a:cs typeface="Segoe UI" panose="020B0502040204020203" pitchFamily="34" charset="0"/>
              </a:rPr>
              <a:t>Presentation by TOMAS TECH CO., LTD.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037A9FF8-660F-DE49-5CF8-F64B0146CF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649" y="427704"/>
            <a:ext cx="3000863" cy="732632"/>
          </a:xfrm>
          <a:prstGeom prst="rect">
            <a:avLst/>
          </a:prstGeom>
          <a:solidFill>
            <a:srgbClr val="0055A0"/>
          </a:solidFill>
        </p:spPr>
      </p:pic>
      <p:sp>
        <p:nvSpPr>
          <p:cNvPr id="4" name="直方体 3">
            <a:extLst>
              <a:ext uri="{FF2B5EF4-FFF2-40B4-BE49-F238E27FC236}">
                <a16:creationId xmlns:a16="http://schemas.microsoft.com/office/drawing/2014/main" id="{D3DA494E-07EA-AEF9-CABA-37C15701F5F7}"/>
              </a:ext>
            </a:extLst>
          </p:cNvPr>
          <p:cNvSpPr/>
          <p:nvPr userDrawn="1"/>
        </p:nvSpPr>
        <p:spPr>
          <a:xfrm rot="419668" flipH="1">
            <a:off x="8497605" y="4849366"/>
            <a:ext cx="1187881" cy="1187881"/>
          </a:xfrm>
          <a:prstGeom prst="cube">
            <a:avLst/>
          </a:prstGeom>
          <a:solidFill>
            <a:srgbClr val="D6B700"/>
          </a:solidFill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003B7B1-0482-122F-81E4-2592DC5623CA}"/>
              </a:ext>
            </a:extLst>
          </p:cNvPr>
          <p:cNvSpPr/>
          <p:nvPr userDrawn="1"/>
        </p:nvSpPr>
        <p:spPr>
          <a:xfrm>
            <a:off x="377649" y="3465513"/>
            <a:ext cx="7200000" cy="92208"/>
          </a:xfrm>
          <a:prstGeom prst="rect">
            <a:avLst/>
          </a:prstGeom>
          <a:gradFill flip="none" rotWithShape="1">
            <a:gsLst>
              <a:gs pos="0">
                <a:srgbClr val="C9E5FF"/>
              </a:gs>
              <a:gs pos="50000">
                <a:srgbClr val="0055A0"/>
              </a:gs>
              <a:gs pos="95000">
                <a:srgbClr val="0055A0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9140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280D912-9BDC-F8DA-B6E0-24D0F83070C6}"/>
              </a:ext>
            </a:extLst>
          </p:cNvPr>
          <p:cNvSpPr/>
          <p:nvPr userDrawn="1"/>
        </p:nvSpPr>
        <p:spPr>
          <a:xfrm>
            <a:off x="227013" y="188913"/>
            <a:ext cx="11737975" cy="6480175"/>
          </a:xfrm>
          <a:prstGeom prst="roundRect">
            <a:avLst>
              <a:gd name="adj" fmla="val 3107"/>
            </a:avLst>
          </a:prstGeom>
          <a:gradFill>
            <a:gsLst>
              <a:gs pos="0">
                <a:srgbClr val="00AAE8"/>
              </a:gs>
              <a:gs pos="53100">
                <a:srgbClr val="0055A0"/>
              </a:gs>
              <a:gs pos="100000">
                <a:srgbClr val="0055A0"/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378B3C3-0501-8EEA-E478-C4C09954F39A}"/>
              </a:ext>
            </a:extLst>
          </p:cNvPr>
          <p:cNvSpPr/>
          <p:nvPr userDrawn="1"/>
        </p:nvSpPr>
        <p:spPr>
          <a:xfrm>
            <a:off x="-104774" y="-400050"/>
            <a:ext cx="8867774" cy="21050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>
              <a:lnSpc>
                <a:spcPct val="110000"/>
              </a:lnSpc>
              <a:spcAft>
                <a:spcPts val="600"/>
              </a:spcAft>
            </a:pPr>
            <a:r>
              <a:rPr kumimoji="1" lang="en-US" altLang="ja-JP" sz="16600" b="1" dirty="0">
                <a:solidFill>
                  <a:schemeClr val="bg1">
                    <a:alpha val="20000"/>
                  </a:schemeClr>
                </a:solidFill>
              </a:rPr>
              <a:t>AGENDA</a:t>
            </a:r>
            <a:endParaRPr kumimoji="1" lang="ja-JP" altLang="en-US" sz="9600" b="1" dirty="0">
              <a:solidFill>
                <a:schemeClr val="bg1">
                  <a:alpha val="20000"/>
                </a:schemeClr>
              </a:solidFill>
            </a:endParaRPr>
          </a:p>
        </p:txBody>
      </p:sp>
      <p:sp>
        <p:nvSpPr>
          <p:cNvPr id="3" name="テキスト プレースホルダー 6">
            <a:extLst>
              <a:ext uri="{FF2B5EF4-FFF2-40B4-BE49-F238E27FC236}">
                <a16:creationId xmlns:a16="http://schemas.microsoft.com/office/drawing/2014/main" id="{1166DCC6-25E6-B43A-4753-F28878787F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3105418"/>
            <a:ext cx="5838094" cy="6471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628650" indent="-6286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buFont typeface="+mj-lt"/>
              <a:buAutoNum type="arabicPeriod"/>
              <a:defRPr sz="3600" b="1">
                <a:solidFill>
                  <a:schemeClr val="bg1"/>
                </a:solidFill>
                <a:latin typeface="+mn-lt"/>
                <a:ea typeface="+mn-ea"/>
              </a:defRPr>
            </a:lvl1pPr>
            <a:lvl2pPr marL="4572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2pPr>
            <a:lvl3pPr marL="9144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3pPr>
            <a:lvl4pPr marL="13716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4pPr>
            <a:lvl5pPr marL="18288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キーメッセージ</a:t>
            </a:r>
          </a:p>
        </p:txBody>
      </p:sp>
    </p:spTree>
    <p:extLst>
      <p:ext uri="{BB962C8B-B14F-4D97-AF65-F5344CB8AC3E}">
        <p14:creationId xmlns:p14="http://schemas.microsoft.com/office/powerpoint/2010/main" val="2642028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扉">
    <p:bg>
      <p:bgPr>
        <a:gradFill flip="none" rotWithShape="1">
          <a:gsLst>
            <a:gs pos="0">
              <a:srgbClr val="00AAE8"/>
            </a:gs>
            <a:gs pos="53100">
              <a:srgbClr val="0055A0"/>
            </a:gs>
            <a:gs pos="100000">
              <a:srgbClr val="0055A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1280D912-9BDC-F8DA-B6E0-24D0F83070C6}"/>
              </a:ext>
            </a:extLst>
          </p:cNvPr>
          <p:cNvSpPr/>
          <p:nvPr userDrawn="1"/>
        </p:nvSpPr>
        <p:spPr>
          <a:xfrm>
            <a:off x="227013" y="188913"/>
            <a:ext cx="11737975" cy="6480175"/>
          </a:xfrm>
          <a:prstGeom prst="roundRect">
            <a:avLst>
              <a:gd name="adj" fmla="val 31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BCE99D3D-13EF-01AC-588B-9D438AF16D6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528888"/>
            <a:ext cx="10515600" cy="1800224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10000"/>
              </a:lnSpc>
              <a:spcAft>
                <a:spcPts val="600"/>
              </a:spcAft>
              <a:defRPr sz="7200" b="1">
                <a:gradFill>
                  <a:gsLst>
                    <a:gs pos="0">
                      <a:srgbClr val="00AAE8"/>
                    </a:gs>
                    <a:gs pos="53100">
                      <a:srgbClr val="0055A0"/>
                    </a:gs>
                    <a:gs pos="100000">
                      <a:srgbClr val="0055A0"/>
                    </a:gs>
                  </a:gsLst>
                  <a:lin ang="2700000" scaled="1"/>
                </a:gradFill>
                <a:latin typeface="+mn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861685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会社説明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35720" y="0"/>
            <a:ext cx="4586288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4500563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3984748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BIZ UDPゴシック" panose="020B0400000000000000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DE966B7-2B2D-26D7-D50D-15C0A560CD0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314" r="21787"/>
          <a:stretch/>
        </p:blipFill>
        <p:spPr>
          <a:xfrm>
            <a:off x="4622008" y="0"/>
            <a:ext cx="7569992" cy="6858000"/>
          </a:xfrm>
          <a:prstGeom prst="rect">
            <a:avLst/>
          </a:prstGeom>
        </p:spPr>
      </p:pic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5851F0E5-2B68-46D3-CA04-EA0A7D97B82C}"/>
              </a:ext>
            </a:extLst>
          </p:cNvPr>
          <p:cNvSpPr txBox="1">
            <a:spLocks/>
          </p:cNvSpPr>
          <p:nvPr userDrawn="1"/>
        </p:nvSpPr>
        <p:spPr>
          <a:xfrm>
            <a:off x="11250126" y="6439804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schemeClr val="bg1"/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schemeClr val="bg1"/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510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会社説明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95F7F5B3-8C7E-29FD-3909-613459C423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54" r="18457"/>
          <a:stretch/>
        </p:blipFill>
        <p:spPr>
          <a:xfrm>
            <a:off x="4622007" y="0"/>
            <a:ext cx="7569993" cy="685800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35720" y="0"/>
            <a:ext cx="4586288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4500563" cy="6858000"/>
          </a:xfrm>
          <a:prstGeom prst="rect">
            <a:avLst/>
          </a:prstGeom>
          <a:solidFill>
            <a:srgbClr val="0055A0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3984748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D35D4C3E-6A0D-8258-4B8E-5499A5C29B6E}"/>
              </a:ext>
            </a:extLst>
          </p:cNvPr>
          <p:cNvSpPr txBox="1">
            <a:spLocks/>
          </p:cNvSpPr>
          <p:nvPr userDrawn="1"/>
        </p:nvSpPr>
        <p:spPr>
          <a:xfrm>
            <a:off x="11250126" y="6439804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schemeClr val="bg1"/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schemeClr val="bg1"/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31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0" y="66084"/>
            <a:ext cx="12192000" cy="70314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12192000" cy="70030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10515600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480AC4FF-11BF-0AD4-2E40-E26F5862492A}"/>
              </a:ext>
            </a:extLst>
          </p:cNvPr>
          <p:cNvSpPr txBox="1">
            <a:spLocks/>
          </p:cNvSpPr>
          <p:nvPr userDrawn="1"/>
        </p:nvSpPr>
        <p:spPr>
          <a:xfrm>
            <a:off x="11207262" y="167592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prstClr val="white"/>
                </a:solidFill>
                <a:latin typeface="+mn-lt"/>
                <a:ea typeface="+mj-ea"/>
                <a:cs typeface="Arial" panose="020B0604020202020204" pitchFamily="34" charset="0"/>
              </a:rPr>
              <a:pPr/>
              <a:t>‹#›</a:t>
            </a:fld>
            <a:endParaRPr kumimoji="1" lang="ja-JP" altLang="en-US" sz="1800" dirty="0">
              <a:solidFill>
                <a:prstClr val="white"/>
              </a:solidFill>
              <a:latin typeface="+mn-lt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93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＋キーメッセ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758FF1A-8DBC-2667-4ECF-834679E4BB8A}"/>
              </a:ext>
            </a:extLst>
          </p:cNvPr>
          <p:cNvSpPr/>
          <p:nvPr userDrawn="1"/>
        </p:nvSpPr>
        <p:spPr>
          <a:xfrm>
            <a:off x="0" y="66084"/>
            <a:ext cx="12192000" cy="703147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600" b="1" i="0" u="none" strike="noStrike" kern="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E906B24-8013-69C3-433D-1712081DE74E}"/>
              </a:ext>
            </a:extLst>
          </p:cNvPr>
          <p:cNvSpPr/>
          <p:nvPr userDrawn="1"/>
        </p:nvSpPr>
        <p:spPr>
          <a:xfrm>
            <a:off x="0" y="0"/>
            <a:ext cx="12192000" cy="700309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+mn-lt"/>
              <a:ea typeface="メイリオ"/>
              <a:cs typeface="+mn-cs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BD52882-21FB-E81E-8D56-813DAC54014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907" y="109409"/>
            <a:ext cx="10515600" cy="481490"/>
          </a:xfrm>
          <a:prstGeom prst="rect">
            <a:avLst/>
          </a:prstGeom>
        </p:spPr>
        <p:txBody>
          <a:bodyPr anchor="ctr"/>
          <a:lstStyle>
            <a:lvl1pPr>
              <a:lnSpc>
                <a:spcPct val="110000"/>
              </a:lnSpc>
              <a:spcAft>
                <a:spcPts val="600"/>
              </a:spcAft>
              <a:defRPr sz="2800" b="1">
                <a:solidFill>
                  <a:schemeClr val="bg1"/>
                </a:solidFill>
                <a:latin typeface="+mj-lt"/>
                <a:ea typeface="+mj-ea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094550AA-CD8F-8953-E322-D63BDC658C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7908" y="922338"/>
            <a:ext cx="11676186" cy="369781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FontTx/>
              <a:buNone/>
              <a:defRPr sz="1800" b="1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</a:defRPr>
            </a:lvl1pPr>
            <a:lvl2pPr marL="4572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2pPr>
            <a:lvl3pPr marL="9144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3pPr>
            <a:lvl4pPr marL="13716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4pPr>
            <a:lvl5pPr marL="1828800" indent="0">
              <a:buFontTx/>
              <a:buNone/>
              <a:defRPr sz="1800">
                <a:latin typeface="BIZ UDPゴシック" panose="020B0400000000000000" pitchFamily="50" charset="-128"/>
                <a:ea typeface="BIZ UDPゴシック" panose="020B0400000000000000" pitchFamily="50" charset="-128"/>
              </a:defRPr>
            </a:lvl5pPr>
          </a:lstStyle>
          <a:p>
            <a:pPr lvl="0"/>
            <a:r>
              <a:rPr kumimoji="1" lang="ja-JP" altLang="en-US" dirty="0"/>
              <a:t>キーメッセージ</a:t>
            </a:r>
          </a:p>
        </p:txBody>
      </p:sp>
      <p:sp>
        <p:nvSpPr>
          <p:cNvPr id="6" name="スライド番号プレースホルダー 4">
            <a:extLst>
              <a:ext uri="{FF2B5EF4-FFF2-40B4-BE49-F238E27FC236}">
                <a16:creationId xmlns:a16="http://schemas.microsoft.com/office/drawing/2014/main" id="{1056B774-DD0D-918A-7C03-62D8E1354A21}"/>
              </a:ext>
            </a:extLst>
          </p:cNvPr>
          <p:cNvSpPr txBox="1">
            <a:spLocks/>
          </p:cNvSpPr>
          <p:nvPr userDrawn="1"/>
        </p:nvSpPr>
        <p:spPr>
          <a:xfrm>
            <a:off x="11207262" y="167592"/>
            <a:ext cx="811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9C34D28-DE79-4B28-8B5E-B753BBC87275}" type="slidenum">
              <a:rPr kumimoji="1" lang="ja-JP" altLang="en-US" sz="1800" smtClean="0">
                <a:solidFill>
                  <a:prstClr val="white"/>
                </a:solidFill>
                <a:latin typeface="+mn-lt"/>
                <a:ea typeface="+mn-ea"/>
                <a:cs typeface="Segoe UI" panose="020B0502040204020203" pitchFamily="34" charset="0"/>
              </a:rPr>
              <a:pPr/>
              <a:t>‹#›</a:t>
            </a:fld>
            <a:endParaRPr kumimoji="1" lang="ja-JP" altLang="en-US" sz="1800" dirty="0">
              <a:solidFill>
                <a:prstClr val="white"/>
              </a:solidFill>
              <a:latin typeface="+mn-lt"/>
              <a:ea typeface="+mn-ea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0976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7370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53" r:id="rId2"/>
    <p:sldLayoutId id="2147483654" r:id="rId3"/>
    <p:sldLayoutId id="2147483657" r:id="rId4"/>
    <p:sldLayoutId id="2147483655" r:id="rId5"/>
    <p:sldLayoutId id="2147483650" r:id="rId6"/>
    <p:sldLayoutId id="2147483651" r:id="rId7"/>
    <p:sldLayoutId id="2147483649" r:id="rId8"/>
    <p:sldLayoutId id="2147483652" r:id="rId9"/>
    <p:sldLayoutId id="2147483656" r:id="rId10"/>
    <p:sldLayoutId id="2147483658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537" userDrawn="1">
          <p15:clr>
            <a:srgbClr val="A4A3A4"/>
          </p15:clr>
        </p15:guide>
        <p15:guide id="4" pos="143" userDrawn="1">
          <p15:clr>
            <a:srgbClr val="A4A3A4"/>
          </p15:clr>
        </p15:guide>
        <p15:guide id="5" orient="horz" pos="4201" userDrawn="1">
          <p15:clr>
            <a:srgbClr val="A4A3A4"/>
          </p15:clr>
        </p15:guide>
        <p15:guide id="6" orient="horz" pos="119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8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3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8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3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8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hyperlink" Target="https://node25444-tom-demo-01.proen.app.ruk-com.cloud/redmine/news/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ode25444-tom-demo-01.proen.app.ruk-com.cloud/redmine/news/6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Relationship Id="rId5" Type="http://schemas.openxmlformats.org/officeDocument/2006/relationships/hyperlink" Target="https://node25444-tom-demo-01.proen.app.ruk-com.cloud/redmine/news/3" TargetMode="External"/><Relationship Id="rId4" Type="http://schemas.openxmlformats.org/officeDocument/2006/relationships/hyperlink" Target="https://node25444-tom-demo-01.proen.app.ruk-com.cloud/redmine/news/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2D9A1-55F7-8F11-6416-17959FA587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84ECFC-FFBD-8122-FEFD-00AA1CA8B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i="1" dirty="0">
                <a:solidFill>
                  <a:schemeClr val="tx1">
                    <a:lumMod val="75000"/>
                  </a:schemeClr>
                </a:solidFill>
                <a:latin typeface="Segoe UI" panose="020B0502040204020203" pitchFamily="34" charset="0"/>
              </a:rPr>
              <a:t>Project management rules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22291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73F8BB-CB2F-F6D9-A861-DD8449F646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117">
            <a:extLst>
              <a:ext uri="{FF2B5EF4-FFF2-40B4-BE49-F238E27FC236}">
                <a16:creationId xmlns:a16="http://schemas.microsoft.com/office/drawing/2014/main" id="{28BA37C4-0D1B-CEA0-41EC-0A85351700D6}"/>
              </a:ext>
            </a:extLst>
          </p:cNvPr>
          <p:cNvSpPr/>
          <p:nvPr/>
        </p:nvSpPr>
        <p:spPr>
          <a:xfrm>
            <a:off x="7793271" y="1216474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คู่มือการป้อนข้อมูล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3"/>
              </a:rPr>
              <a:t>https://node25444-tom-demo-01.proen.app.ruk-com.cloud/redmine/news/3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EBC4E53F-695B-53FA-8369-F451FA0F5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การเกิดปัญหาในโปรเจกต์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56A54DA-EB43-DAF8-C6E4-EF86C1D45882}"/>
              </a:ext>
            </a:extLst>
          </p:cNvPr>
          <p:cNvSpPr txBox="1"/>
          <p:nvPr/>
        </p:nvSpPr>
        <p:spPr>
          <a:xfrm>
            <a:off x="0" y="891472"/>
            <a:ext cx="7045234" cy="543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การเกิดปัญหาในโปรเจกต์ : 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1 (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N+0)</a:t>
            </a:r>
          </a:p>
          <a:p>
            <a:pPr>
              <a:lnSpc>
                <a:spcPts val="1700"/>
              </a:lnSpc>
            </a:pP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1 : งานของลูกค้าไม่หยุดชะงัก สามารถหยุดงาน และแก้ไขชั่วคราวได้ ข้อมูลไม่สูญหาย</a:t>
            </a:r>
            <a:endParaRPr kumimoji="1" lang="en-US" altLang="ja-JP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E6D920B2-424C-40C7-E015-1B76F3152A59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6AA25FA-3241-7EDF-04BA-FC960788BA24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3AF57A70-EE0B-E02B-4691-236F9ED82B19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33C8B38F-27E0-FA17-F121-2956EDFDC0D2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32A4E846-8E22-BD6C-E8AA-DB846749962F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4264BAA1-56A0-9F49-AE8A-B465C6DD6A81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9B994A4B-086C-7171-8111-DB9BD051CA88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6987A6E5-5E51-D4F4-7BB6-E91FCE0975FB}"/>
              </a:ext>
            </a:extLst>
          </p:cNvPr>
          <p:cNvSpPr/>
          <p:nvPr/>
        </p:nvSpPr>
        <p:spPr>
          <a:xfrm>
            <a:off x="6095222" y="147456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เปลี่ยนการจัดการปัญหา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เป็นมากกว่า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 1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EF18F934-0B41-652F-3EA5-5ECEEC46CBA9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</a:t>
            </a:r>
            <a:r>
              <a:rPr kumimoji="1" lang="th-TH" altLang="ja-JP" sz="600" dirty="0"/>
              <a:t>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ลงบันทึกตารางเวลาการพัฒนาใน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E9D87BDA-EC7D-2E41-B2A2-9BCB42BAE6CF}"/>
              </a:ext>
            </a:extLst>
          </p:cNvPr>
          <p:cNvSpPr/>
          <p:nvPr/>
        </p:nvSpPr>
        <p:spPr>
          <a:xfrm>
            <a:off x="985089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ส่งรายการ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Punch List  </a:t>
            </a: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ให้แก่ลูกค้า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43552F70-EDAA-00F7-76AF-7691FC1AA01B}"/>
              </a:ext>
            </a:extLst>
          </p:cNvPr>
          <p:cNvCxnSpPr>
            <a:cxnSpLocks/>
            <a:stCxn id="38" idx="3"/>
            <a:endCxn id="36" idx="1"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0128806B-02D2-1575-DCBB-342C7EDA1797}"/>
              </a:ext>
            </a:extLst>
          </p:cNvPr>
          <p:cNvCxnSpPr>
            <a:cxnSpLocks/>
            <a:stCxn id="36" idx="2"/>
            <a:endCxn id="40" idx="0"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E5BA4445-6A9F-C605-F35D-8D2636397C0F}"/>
              </a:ext>
            </a:extLst>
          </p:cNvPr>
          <p:cNvCxnSpPr>
            <a:cxnSpLocks/>
            <a:stCxn id="21" idx="3"/>
            <a:endCxn id="38" idx="2"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F40E44F2-7F39-A161-4C4A-00820ACB34F8}"/>
              </a:ext>
            </a:extLst>
          </p:cNvPr>
          <p:cNvCxnSpPr>
            <a:cxnSpLocks/>
            <a:stCxn id="38" idx="0"/>
            <a:endCxn id="26" idx="2"/>
          </p:cNvCxnSpPr>
          <p:nvPr/>
        </p:nvCxnSpPr>
        <p:spPr>
          <a:xfrm rot="5400000" flipH="1" flipV="1">
            <a:off x="5279506" y="2791034"/>
            <a:ext cx="2247103" cy="429358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23788DEF-147D-579E-D59E-76B443B3D461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EC11D623-1EC8-FA97-46A6-062C1D74E77D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AC525CD2-9BCE-40D9-DD92-ED31D8D3ABE3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5B21CABF-294F-7D7C-D852-4258FC5D1CC2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9D6CFAE5-F908-4A3A-BBDD-7A7D0F0F1428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05F72399-D455-4753-298F-4A8F85F5EDAC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4414D58A-A072-AE55-4943-F58B4EEEFD66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A1D9D154-AC1B-BE3C-B6DA-EBDEC689D2B1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FE60478C-8FFA-6B09-4276-5D17A25E335D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Punch List Template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4"/>
              </a:rPr>
              <a:t>https://node25444-tom-demo-01.proen.app.ruk-com.cloud/redmine/news/8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461EF6B2-B30B-8B43-24C8-1B2DD43AABD3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ECB5451-64B4-F4B9-2F54-A0D06EB05EA2}"/>
              </a:ext>
            </a:extLst>
          </p:cNvPr>
          <p:cNvSpPr/>
          <p:nvPr/>
        </p:nvSpPr>
        <p:spPr>
          <a:xfrm>
            <a:off x="6312485" y="401704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AC5FA7E-860F-555A-4CAF-16E8B236CC68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รับแจ้งและขออภัยทางลูกค้า</a:t>
            </a:r>
          </a:p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และตรวจสอบขอบเขตผลกระทบ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E2227CC9-B03C-A857-9CF2-6EA56B5C4171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ตรวจสอบขอบเขตผลกระทบ</a:t>
            </a: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29EACFAD-2827-2A85-E5B9-8CBBFFFEEEA8}"/>
              </a:ext>
            </a:extLst>
          </p:cNvPr>
          <p:cNvCxnSpPr>
            <a:cxnSpLocks/>
            <a:stCxn id="14" idx="2"/>
            <a:endCxn id="21" idx="1"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1C9C9745-BAA7-2BF8-7AD1-E92513870FBF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กำหนดแนวทางและแผนการแก้ไข</a:t>
            </a:r>
            <a:b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พร้อมทั้งส่งคำขอแก้ไข</a:t>
            </a:r>
            <a:endParaRPr kumimoji="1" lang="en-US" altLang="ja-JP" sz="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8" name="フローチャート: 判断 37">
            <a:extLst>
              <a:ext uri="{FF2B5EF4-FFF2-40B4-BE49-F238E27FC236}">
                <a16:creationId xmlns:a16="http://schemas.microsoft.com/office/drawing/2014/main" id="{0186F7DB-AB7E-9EC8-E973-C166AE283735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th-TH" altLang="ja-JP" sz="75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เป็นปัญหา </a:t>
            </a:r>
            <a:r>
              <a:rPr kumimoji="1" lang="en-US" altLang="ja-JP" sz="75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 1</a:t>
            </a:r>
            <a:endParaRPr kumimoji="1" lang="th-TH" altLang="ja-JP" sz="75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B26A5EC-12B9-A4E1-D653-E766197B61D9}"/>
              </a:ext>
            </a:extLst>
          </p:cNvPr>
          <p:cNvSpPr/>
          <p:nvPr/>
        </p:nvSpPr>
        <p:spPr>
          <a:xfrm>
            <a:off x="1530267" y="145408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เกิดปัญหา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EE75C2F-5D8A-D7B4-2E51-318BFD1AFA9D}"/>
              </a:ext>
            </a:extLst>
          </p:cNvPr>
          <p:cNvSpPr/>
          <p:nvPr/>
        </p:nvSpPr>
        <p:spPr>
          <a:xfrm>
            <a:off x="1530267" y="35832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รับแจ้งและขออภัยทางลูกค้า</a:t>
            </a:r>
          </a:p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พร้อมทั้ง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ยืนยันขอบเขตผลกระทบ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413842E7-1612-80EA-E36A-15E81B3251C6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2052781" y="1861682"/>
            <a:ext cx="0" cy="172154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7EE00470-3272-3D27-10B6-E0A74A0A860B}"/>
              </a:ext>
            </a:extLst>
          </p:cNvPr>
          <p:cNvCxnSpPr>
            <a:cxnSpLocks/>
            <a:stCxn id="6" idx="2"/>
            <a:endCxn id="14" idx="1"/>
          </p:cNvCxnSpPr>
          <p:nvPr/>
        </p:nvCxnSpPr>
        <p:spPr>
          <a:xfrm rot="16200000" flipH="1">
            <a:off x="2259218" y="3784384"/>
            <a:ext cx="404586" cy="8174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ABA12826-1FB4-E5CB-BEA8-DC8EAAE0A83E}"/>
              </a:ext>
            </a:extLst>
          </p:cNvPr>
          <p:cNvSpPr/>
          <p:nvPr/>
        </p:nvSpPr>
        <p:spPr>
          <a:xfrm>
            <a:off x="8605009" y="47876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ลงบันทึกใน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ลงรายละเอียดการแก้ไขปัญหา</a:t>
            </a:r>
            <a:endParaRPr 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9D4C47A8-6732-57A3-2E04-5C69BE459C6F}"/>
              </a:ext>
            </a:extLst>
          </p:cNvPr>
          <p:cNvCxnSpPr>
            <a:cxnSpLocks/>
            <a:stCxn id="36" idx="3"/>
            <a:endCxn id="29" idx="1"/>
          </p:cNvCxnSpPr>
          <p:nvPr/>
        </p:nvCxnSpPr>
        <p:spPr>
          <a:xfrm>
            <a:off x="8222766" y="4368756"/>
            <a:ext cx="382243" cy="62266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1BA8676-0469-8D4A-08A4-DC69027EAE67}"/>
              </a:ext>
            </a:extLst>
          </p:cNvPr>
          <p:cNvSpPr/>
          <p:nvPr/>
        </p:nvSpPr>
        <p:spPr>
          <a:xfrm>
            <a:off x="9832340" y="478996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ทำการแก้ไขปัญหา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N+**</a:t>
            </a:r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E7C03201-0DA0-A605-0D52-21298A1DD7C9}"/>
              </a:ext>
            </a:extLst>
          </p:cNvPr>
          <p:cNvCxnSpPr>
            <a:cxnSpLocks/>
            <a:stCxn id="29" idx="3"/>
            <a:endCxn id="49" idx="1"/>
          </p:cNvCxnSpPr>
          <p:nvPr/>
        </p:nvCxnSpPr>
        <p:spPr>
          <a:xfrm>
            <a:off x="9650037" y="4991425"/>
            <a:ext cx="182303" cy="233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A7A8CE2C-3A20-D600-9CA4-8844B2A85AE3}"/>
              </a:ext>
            </a:extLst>
          </p:cNvPr>
          <p:cNvSpPr/>
          <p:nvPr/>
        </p:nvSpPr>
        <p:spPr>
          <a:xfrm>
            <a:off x="8592371" y="417122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จัดทำและ</a:t>
            </a:r>
            <a:r>
              <a:rPr kumimoji="1" lang="th-TH" altLang="ja-JP" sz="8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อัป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Punch List</a:t>
            </a: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29A4C485-CEDF-0348-E2A3-FF2120193685}"/>
              </a:ext>
            </a:extLst>
          </p:cNvPr>
          <p:cNvCxnSpPr>
            <a:cxnSpLocks/>
            <a:stCxn id="36" idx="3"/>
            <a:endCxn id="54" idx="1"/>
          </p:cNvCxnSpPr>
          <p:nvPr/>
        </p:nvCxnSpPr>
        <p:spPr>
          <a:xfrm>
            <a:off x="8222766" y="4368756"/>
            <a:ext cx="369605" cy="6263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0321588F-9A63-DB66-F839-CCA4FF22EFBD}"/>
              </a:ext>
            </a:extLst>
          </p:cNvPr>
          <p:cNvCxnSpPr>
            <a:cxnSpLocks/>
            <a:stCxn id="54" idx="3"/>
            <a:endCxn id="48" idx="1"/>
          </p:cNvCxnSpPr>
          <p:nvPr/>
        </p:nvCxnSpPr>
        <p:spPr>
          <a:xfrm flipV="1">
            <a:off x="9637399" y="3785226"/>
            <a:ext cx="213498" cy="58979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65FC6095-4C16-D6BE-A614-94F4107D1F21}"/>
              </a:ext>
            </a:extLst>
          </p:cNvPr>
          <p:cNvSpPr/>
          <p:nvPr/>
        </p:nvSpPr>
        <p:spPr>
          <a:xfrm>
            <a:off x="11106889" y="147953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71" name="正方形/長方形 70">
            <a:extLst>
              <a:ext uri="{FF2B5EF4-FFF2-40B4-BE49-F238E27FC236}">
                <a16:creationId xmlns:a16="http://schemas.microsoft.com/office/drawing/2014/main" id="{27DBAD45-BB7F-492E-6B30-69EE59DF2EA8}"/>
              </a:ext>
            </a:extLst>
          </p:cNvPr>
          <p:cNvSpPr/>
          <p:nvPr/>
        </p:nvSpPr>
        <p:spPr>
          <a:xfrm>
            <a:off x="11106889" y="289410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55D559E3-35E0-C8AD-39FA-803D7070738E}"/>
              </a:ext>
            </a:extLst>
          </p:cNvPr>
          <p:cNvSpPr/>
          <p:nvPr/>
        </p:nvSpPr>
        <p:spPr>
          <a:xfrm>
            <a:off x="11106889" y="544103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E4C24A46-22F2-2E6C-3DEE-9293B19DDD64}"/>
              </a:ext>
            </a:extLst>
          </p:cNvPr>
          <p:cNvCxnSpPr>
            <a:cxnSpLocks/>
            <a:stCxn id="48" idx="3"/>
            <a:endCxn id="68" idx="1"/>
          </p:cNvCxnSpPr>
          <p:nvPr/>
        </p:nvCxnSpPr>
        <p:spPr>
          <a:xfrm flipV="1">
            <a:off x="10895925" y="1683331"/>
            <a:ext cx="210964" cy="210189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コネクタ: カギ線 76">
            <a:extLst>
              <a:ext uri="{FF2B5EF4-FFF2-40B4-BE49-F238E27FC236}">
                <a16:creationId xmlns:a16="http://schemas.microsoft.com/office/drawing/2014/main" id="{1DFD68F6-AA13-5605-D817-F294E73057F2}"/>
              </a:ext>
            </a:extLst>
          </p:cNvPr>
          <p:cNvCxnSpPr>
            <a:cxnSpLocks/>
            <a:stCxn id="48" idx="3"/>
            <a:endCxn id="71" idx="1"/>
          </p:cNvCxnSpPr>
          <p:nvPr/>
        </p:nvCxnSpPr>
        <p:spPr>
          <a:xfrm flipV="1">
            <a:off x="10895925" y="3097897"/>
            <a:ext cx="210964" cy="68732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コネクタ: カギ線 80">
            <a:extLst>
              <a:ext uri="{FF2B5EF4-FFF2-40B4-BE49-F238E27FC236}">
                <a16:creationId xmlns:a16="http://schemas.microsoft.com/office/drawing/2014/main" id="{8FC6179C-CB17-FF30-3A8C-005C1E01FC8E}"/>
              </a:ext>
            </a:extLst>
          </p:cNvPr>
          <p:cNvCxnSpPr>
            <a:cxnSpLocks/>
            <a:stCxn id="48" idx="3"/>
            <a:endCxn id="72" idx="1"/>
          </p:cNvCxnSpPr>
          <p:nvPr/>
        </p:nvCxnSpPr>
        <p:spPr>
          <a:xfrm>
            <a:off x="10895925" y="3785226"/>
            <a:ext cx="210964" cy="1859601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9E414414-9EA3-B86C-69D9-62CB978DF6EA}"/>
              </a:ext>
            </a:extLst>
          </p:cNvPr>
          <p:cNvSpPr/>
          <p:nvPr/>
        </p:nvSpPr>
        <p:spPr>
          <a:xfrm>
            <a:off x="11089519" y="4169257"/>
            <a:ext cx="1045028" cy="407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รายงานอีกครั้ง หลังจากการแก้ไขเสร็จสิ้น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N+**</a:t>
            </a:r>
          </a:p>
        </p:txBody>
      </p: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C16602B6-FA49-4E05-E63A-7548F1B19313}"/>
              </a:ext>
            </a:extLst>
          </p:cNvPr>
          <p:cNvCxnSpPr>
            <a:cxnSpLocks/>
            <a:stCxn id="49" idx="3"/>
            <a:endCxn id="85" idx="2"/>
          </p:cNvCxnSpPr>
          <p:nvPr/>
        </p:nvCxnSpPr>
        <p:spPr>
          <a:xfrm flipV="1">
            <a:off x="10877368" y="4576851"/>
            <a:ext cx="734665" cy="41691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5095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CAD65D-B466-8340-556F-6B18D0D0E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26">
            <a:extLst>
              <a:ext uri="{FF2B5EF4-FFF2-40B4-BE49-F238E27FC236}">
                <a16:creationId xmlns:a16="http://schemas.microsoft.com/office/drawing/2014/main" id="{BEC362A2-EA32-72F5-D0AD-4A89E22147C6}"/>
              </a:ext>
            </a:extLst>
          </p:cNvPr>
          <p:cNvSpPr txBox="1"/>
          <p:nvPr/>
        </p:nvSpPr>
        <p:spPr>
          <a:xfrm>
            <a:off x="0" y="891472"/>
            <a:ext cx="7045234" cy="543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การเกิดปัญหาในโปรเจกต์ : 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(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N+0)</a:t>
            </a:r>
          </a:p>
          <a:p>
            <a:pPr>
              <a:lnSpc>
                <a:spcPts val="1700"/>
              </a:lnSpc>
            </a:pP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:</a:t>
            </a: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งานของลูกค้าหยุดชะงัก สามารถทำงานได้ด้วยการแก้ไขชั่วคราว ข้อมูลสูญหาย</a:t>
            </a:r>
            <a:endParaRPr kumimoji="1" lang="en-US" altLang="ja-JP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9E7DB58-2359-8477-460E-4B19746949B5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9944531-796C-EA37-1070-90EA5678ABD0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E025B9A-C070-7E9B-C22B-7FFC254DEE54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AF8263B2-CB50-357C-D2C7-825036E491C1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79F4F4DB-B2E7-BC68-17EA-286C810280C1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CBD355E5-F428-AFDF-0629-5253EFCE2AF2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471827E2-8DF3-2F80-E52D-78D76131CE2A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1E20AECC-469C-5933-9F8F-2F9455D5431F}"/>
              </a:ext>
            </a:extLst>
          </p:cNvPr>
          <p:cNvCxnSpPr>
            <a:cxnSpLocks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1F20E255-6CF2-FDF4-735B-A4D9752848A9}"/>
              </a:ext>
            </a:extLst>
          </p:cNvPr>
          <p:cNvCxnSpPr>
            <a:cxnSpLocks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865772E0-D2B1-ACD6-23DE-AEDF8CDF5315}"/>
              </a:ext>
            </a:extLst>
          </p:cNvPr>
          <p:cNvCxnSpPr>
            <a:cxnSpLocks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27C63377-F79A-967C-F4FB-8EAB3400F14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279506" y="2791034"/>
            <a:ext cx="2247103" cy="429358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3BB6E034-191E-1B1C-3712-6956AC14F0F0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B5F90749-5C6B-817A-F38A-E2ADA8CAC043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3F19111A-2467-D2B4-070D-960524A2B599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2AF10BF1-94E9-8DB9-8D96-9B52EE1A1218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BBD0E50E-26B3-5D22-5FD6-D645FA6B4EF8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7839FAFA-D553-BA58-EB8D-725E520FEF5D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66B32C15-4673-516D-AF46-6A3429FEE0AC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310BF1A7-3F4E-950D-3A34-7657071B62A9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9B312A1E-E37C-F8CB-7D17-0A0C573B2366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79262752-4813-6617-B55D-BCAC51A1FA90}"/>
              </a:ext>
            </a:extLst>
          </p:cNvPr>
          <p:cNvSpPr/>
          <p:nvPr/>
        </p:nvSpPr>
        <p:spPr>
          <a:xfrm>
            <a:off x="6312485" y="401704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FB808FEE-86D4-8207-FB0E-73042B9D68B4}"/>
              </a:ext>
            </a:extLst>
          </p:cNvPr>
          <p:cNvCxnSpPr>
            <a:cxnSpLocks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F9E6B770-E5E7-8E0F-5D93-C33CD0DD6BEE}"/>
              </a:ext>
            </a:extLst>
          </p:cNvPr>
          <p:cNvCxnSpPr>
            <a:cxnSpLocks/>
          </p:cNvCxnSpPr>
          <p:nvPr/>
        </p:nvCxnSpPr>
        <p:spPr>
          <a:xfrm>
            <a:off x="2052781" y="1861682"/>
            <a:ext cx="0" cy="172154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E0A6F1E3-808F-BC2A-AED0-4F03541D74F1}"/>
              </a:ext>
            </a:extLst>
          </p:cNvPr>
          <p:cNvCxnSpPr>
            <a:cxnSpLocks/>
          </p:cNvCxnSpPr>
          <p:nvPr/>
        </p:nvCxnSpPr>
        <p:spPr>
          <a:xfrm rot="16200000" flipH="1">
            <a:off x="2259218" y="3784384"/>
            <a:ext cx="404586" cy="8174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EAC4A267-8B70-FD01-46C4-A64A64626C7F}"/>
              </a:ext>
            </a:extLst>
          </p:cNvPr>
          <p:cNvCxnSpPr>
            <a:cxnSpLocks/>
          </p:cNvCxnSpPr>
          <p:nvPr/>
        </p:nvCxnSpPr>
        <p:spPr>
          <a:xfrm>
            <a:off x="8222766" y="4368756"/>
            <a:ext cx="382243" cy="62266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1B28BB2F-8E75-9BB4-8937-F61CE759BDBA}"/>
              </a:ext>
            </a:extLst>
          </p:cNvPr>
          <p:cNvCxnSpPr>
            <a:cxnSpLocks/>
          </p:cNvCxnSpPr>
          <p:nvPr/>
        </p:nvCxnSpPr>
        <p:spPr>
          <a:xfrm>
            <a:off x="9650037" y="4991425"/>
            <a:ext cx="182303" cy="233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73703083-1D38-2F06-9D08-D9C450FDE36F}"/>
              </a:ext>
            </a:extLst>
          </p:cNvPr>
          <p:cNvCxnSpPr>
            <a:cxnSpLocks/>
          </p:cNvCxnSpPr>
          <p:nvPr/>
        </p:nvCxnSpPr>
        <p:spPr>
          <a:xfrm>
            <a:off x="8222766" y="4368756"/>
            <a:ext cx="369605" cy="6263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03E78C5F-7DBE-A42B-52F7-13D775713BCF}"/>
              </a:ext>
            </a:extLst>
          </p:cNvPr>
          <p:cNvCxnSpPr>
            <a:cxnSpLocks/>
          </p:cNvCxnSpPr>
          <p:nvPr/>
        </p:nvCxnSpPr>
        <p:spPr>
          <a:xfrm flipV="1">
            <a:off x="9637399" y="3785226"/>
            <a:ext cx="213498" cy="58979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1B41FC51-2664-E07F-D75E-8970CA9DFDB3}"/>
              </a:ext>
            </a:extLst>
          </p:cNvPr>
          <p:cNvCxnSpPr>
            <a:cxnSpLocks/>
          </p:cNvCxnSpPr>
          <p:nvPr/>
        </p:nvCxnSpPr>
        <p:spPr>
          <a:xfrm flipV="1">
            <a:off x="10895925" y="1683331"/>
            <a:ext cx="210964" cy="210189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コネクタ: カギ線 76">
            <a:extLst>
              <a:ext uri="{FF2B5EF4-FFF2-40B4-BE49-F238E27FC236}">
                <a16:creationId xmlns:a16="http://schemas.microsoft.com/office/drawing/2014/main" id="{C6966BDE-44A9-497A-8F19-E03D3A5C59D2}"/>
              </a:ext>
            </a:extLst>
          </p:cNvPr>
          <p:cNvCxnSpPr>
            <a:cxnSpLocks/>
          </p:cNvCxnSpPr>
          <p:nvPr/>
        </p:nvCxnSpPr>
        <p:spPr>
          <a:xfrm flipV="1">
            <a:off x="10895925" y="3097897"/>
            <a:ext cx="210964" cy="68732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コネクタ: カギ線 80">
            <a:extLst>
              <a:ext uri="{FF2B5EF4-FFF2-40B4-BE49-F238E27FC236}">
                <a16:creationId xmlns:a16="http://schemas.microsoft.com/office/drawing/2014/main" id="{2EA89ACB-2851-F1CE-4BA0-28AA44C0C239}"/>
              </a:ext>
            </a:extLst>
          </p:cNvPr>
          <p:cNvCxnSpPr>
            <a:cxnSpLocks/>
          </p:cNvCxnSpPr>
          <p:nvPr/>
        </p:nvCxnSpPr>
        <p:spPr>
          <a:xfrm>
            <a:off x="10895925" y="3785226"/>
            <a:ext cx="210964" cy="1859601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8D255DE8-FB26-05E9-F5A9-B1F8EE6680B0}"/>
              </a:ext>
            </a:extLst>
          </p:cNvPr>
          <p:cNvCxnSpPr>
            <a:cxnSpLocks/>
          </p:cNvCxnSpPr>
          <p:nvPr/>
        </p:nvCxnSpPr>
        <p:spPr>
          <a:xfrm flipV="1">
            <a:off x="10877368" y="4576851"/>
            <a:ext cx="734665" cy="41691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509F806-5442-D6DE-DB0D-CA37B90F3366}"/>
              </a:ext>
            </a:extLst>
          </p:cNvPr>
          <p:cNvSpPr/>
          <p:nvPr/>
        </p:nvSpPr>
        <p:spPr>
          <a:xfrm>
            <a:off x="3712080" y="287155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9" name="コネクタ: カギ線 8">
            <a:extLst>
              <a:ext uri="{FF2B5EF4-FFF2-40B4-BE49-F238E27FC236}">
                <a16:creationId xmlns:a16="http://schemas.microsoft.com/office/drawing/2014/main" id="{79D0277E-92B7-E0DC-3055-53A5CB9BC8B2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2575295" y="3075351"/>
            <a:ext cx="1136785" cy="711674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タイトル 1">
            <a:extLst>
              <a:ext uri="{FF2B5EF4-FFF2-40B4-BE49-F238E27FC236}">
                <a16:creationId xmlns:a16="http://schemas.microsoft.com/office/drawing/2014/main" id="{A6B46EAC-347F-D9D0-232C-17228E8EB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907" y="109409"/>
            <a:ext cx="10515600" cy="481490"/>
          </a:xfrm>
        </p:spPr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การเกิดปัญหาในโปรเจกต์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3" name="正方形/長方形 117">
            <a:extLst>
              <a:ext uri="{FF2B5EF4-FFF2-40B4-BE49-F238E27FC236}">
                <a16:creationId xmlns:a16="http://schemas.microsoft.com/office/drawing/2014/main" id="{E165626F-921F-F677-C856-D8010ADB30D9}"/>
              </a:ext>
            </a:extLst>
          </p:cNvPr>
          <p:cNvSpPr/>
          <p:nvPr/>
        </p:nvSpPr>
        <p:spPr>
          <a:xfrm>
            <a:off x="7793271" y="1216474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คู่มือการป้อนข้อมูล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3"/>
              </a:rPr>
              <a:t>https://node25444-tom-demo-01.proen.app.ruk-com.cloud/redmine/news/3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5" name="正方形/長方形 111">
            <a:extLst>
              <a:ext uri="{FF2B5EF4-FFF2-40B4-BE49-F238E27FC236}">
                <a16:creationId xmlns:a16="http://schemas.microsoft.com/office/drawing/2014/main" id="{14091469-19E6-FC17-9453-B12334EEC86E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Punch List Template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4"/>
              </a:rPr>
              <a:t>https://node25444-tom-demo-01.proen.app.ruk-com.cloud/redmine/news/8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8" name="正方形/長方形 3">
            <a:extLst>
              <a:ext uri="{FF2B5EF4-FFF2-40B4-BE49-F238E27FC236}">
                <a16:creationId xmlns:a16="http://schemas.microsoft.com/office/drawing/2014/main" id="{3ED46327-9BDC-CEFE-96C8-789EA0CFABBF}"/>
              </a:ext>
            </a:extLst>
          </p:cNvPr>
          <p:cNvSpPr/>
          <p:nvPr/>
        </p:nvSpPr>
        <p:spPr>
          <a:xfrm>
            <a:off x="1530267" y="145408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เกิดปัญหา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1" name="正方形/長方形 5">
            <a:extLst>
              <a:ext uri="{FF2B5EF4-FFF2-40B4-BE49-F238E27FC236}">
                <a16:creationId xmlns:a16="http://schemas.microsoft.com/office/drawing/2014/main" id="{E2564589-A4DF-C82C-8A32-B0BB0EC3988E}"/>
              </a:ext>
            </a:extLst>
          </p:cNvPr>
          <p:cNvSpPr/>
          <p:nvPr/>
        </p:nvSpPr>
        <p:spPr>
          <a:xfrm>
            <a:off x="1530267" y="35832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รับแจ้งและขออภัยทางลูกค้า</a:t>
            </a:r>
          </a:p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พร้อมทั้ง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ยืนยันขอบเขตผลกระทบ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3" name="正方形/長方形 13">
            <a:extLst>
              <a:ext uri="{FF2B5EF4-FFF2-40B4-BE49-F238E27FC236}">
                <a16:creationId xmlns:a16="http://schemas.microsoft.com/office/drawing/2014/main" id="{3F7F84FA-7FC8-EFBF-3F46-470E42DCAE68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รับแจ้งและขออภัยทางลูกค้า</a:t>
            </a:r>
          </a:p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และตรวจสอบขอบเขตผลกระทบ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4" name="正方形/長方形 20">
            <a:extLst>
              <a:ext uri="{FF2B5EF4-FFF2-40B4-BE49-F238E27FC236}">
                <a16:creationId xmlns:a16="http://schemas.microsoft.com/office/drawing/2014/main" id="{FDA1208F-A612-942C-1F70-7A5EB6E0A0E0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ตรวจสอบขอบเขตผลกระทบ</a:t>
            </a: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5" name="フローチャート: 判断 37">
            <a:extLst>
              <a:ext uri="{FF2B5EF4-FFF2-40B4-BE49-F238E27FC236}">
                <a16:creationId xmlns:a16="http://schemas.microsoft.com/office/drawing/2014/main" id="{1C52376A-6CB1-EED0-C014-C0E9F80130C0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0" rIns="0" bIns="0" rtlCol="0" anchor="ctr"/>
          <a:lstStyle/>
          <a:p>
            <a:pPr algn="ctr"/>
            <a:r>
              <a:rPr kumimoji="1" lang="th-TH" altLang="ja-JP" sz="75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เป็นปัญหา </a:t>
            </a:r>
            <a:r>
              <a:rPr kumimoji="1" lang="en-US" altLang="ja-JP" sz="75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 2</a:t>
            </a:r>
            <a:endParaRPr kumimoji="1" lang="th-TH" altLang="ja-JP" sz="75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7" name="正方形/長方形 25">
            <a:extLst>
              <a:ext uri="{FF2B5EF4-FFF2-40B4-BE49-F238E27FC236}">
                <a16:creationId xmlns:a16="http://schemas.microsoft.com/office/drawing/2014/main" id="{2AA60252-5E4F-C9FE-8D31-6D49A378CE82}"/>
              </a:ext>
            </a:extLst>
          </p:cNvPr>
          <p:cNvSpPr/>
          <p:nvPr/>
        </p:nvSpPr>
        <p:spPr>
          <a:xfrm>
            <a:off x="6095222" y="147456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เปลี่ยนการจัดการปัญหา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เป็นมากกว่า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 2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9" name="正方形/長方形 35">
            <a:extLst>
              <a:ext uri="{FF2B5EF4-FFF2-40B4-BE49-F238E27FC236}">
                <a16:creationId xmlns:a16="http://schemas.microsoft.com/office/drawing/2014/main" id="{5ADA0124-6A2A-15E7-989F-78D07D3F4DB7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กำหนดแนวทางและแผนการแก้ไข</a:t>
            </a:r>
            <a:b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พร้อมทั้งส่งคำขอแก้ไข</a:t>
            </a:r>
            <a:endParaRPr kumimoji="1" lang="en-US" altLang="ja-JP" sz="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1" name="正方形/長方形 28">
            <a:extLst>
              <a:ext uri="{FF2B5EF4-FFF2-40B4-BE49-F238E27FC236}">
                <a16:creationId xmlns:a16="http://schemas.microsoft.com/office/drawing/2014/main" id="{9FE8A68A-D7DC-1468-0AA3-EC7E3C87FAC7}"/>
              </a:ext>
            </a:extLst>
          </p:cNvPr>
          <p:cNvSpPr/>
          <p:nvPr/>
        </p:nvSpPr>
        <p:spPr>
          <a:xfrm>
            <a:off x="8605009" y="47876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ลงบันทึกใน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ลงรายละเอียดการแก้ไขปัญหา</a:t>
            </a:r>
            <a:endParaRPr 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2" name="正方形/長方形 53">
            <a:extLst>
              <a:ext uri="{FF2B5EF4-FFF2-40B4-BE49-F238E27FC236}">
                <a16:creationId xmlns:a16="http://schemas.microsoft.com/office/drawing/2014/main" id="{933C3C30-3997-23E4-6543-07F28A62D3C1}"/>
              </a:ext>
            </a:extLst>
          </p:cNvPr>
          <p:cNvSpPr/>
          <p:nvPr/>
        </p:nvSpPr>
        <p:spPr>
          <a:xfrm>
            <a:off x="8592371" y="417122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จัดทำและ</a:t>
            </a:r>
            <a:r>
              <a:rPr kumimoji="1" lang="th-TH" altLang="ja-JP" sz="8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อัป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Punch List</a:t>
            </a: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3" name="正方形/長方形 47">
            <a:extLst>
              <a:ext uri="{FF2B5EF4-FFF2-40B4-BE49-F238E27FC236}">
                <a16:creationId xmlns:a16="http://schemas.microsoft.com/office/drawing/2014/main" id="{97BC6372-3381-E2B4-94A2-B5FB4BDFC58D}"/>
              </a:ext>
            </a:extLst>
          </p:cNvPr>
          <p:cNvSpPr/>
          <p:nvPr/>
        </p:nvSpPr>
        <p:spPr>
          <a:xfrm>
            <a:off x="985089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ส่งรายการ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Punch List  </a:t>
            </a: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ให้แก่ลูกค้า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4" name="正方形/長方形 48">
            <a:extLst>
              <a:ext uri="{FF2B5EF4-FFF2-40B4-BE49-F238E27FC236}">
                <a16:creationId xmlns:a16="http://schemas.microsoft.com/office/drawing/2014/main" id="{1D437BFA-9C64-D9EB-7690-CB01F2A80A37}"/>
              </a:ext>
            </a:extLst>
          </p:cNvPr>
          <p:cNvSpPr/>
          <p:nvPr/>
        </p:nvSpPr>
        <p:spPr>
          <a:xfrm>
            <a:off x="9832340" y="478996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ทำการแก้ไขปัญหา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N+**</a:t>
            </a:r>
          </a:p>
        </p:txBody>
      </p:sp>
      <p:sp>
        <p:nvSpPr>
          <p:cNvPr id="45" name="正方形/長方形 39">
            <a:extLst>
              <a:ext uri="{FF2B5EF4-FFF2-40B4-BE49-F238E27FC236}">
                <a16:creationId xmlns:a16="http://schemas.microsoft.com/office/drawing/2014/main" id="{C2C4B168-1EBE-23EA-27CA-8DF0A1F5C6F1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</a:t>
            </a:r>
            <a:r>
              <a:rPr kumimoji="1" lang="th-TH" altLang="ja-JP" sz="600" dirty="0"/>
              <a:t>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ลงบันทึกตารางเวลาการพัฒนาใน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6" name="正方形/長方形 67">
            <a:extLst>
              <a:ext uri="{FF2B5EF4-FFF2-40B4-BE49-F238E27FC236}">
                <a16:creationId xmlns:a16="http://schemas.microsoft.com/office/drawing/2014/main" id="{4CE8B127-60E1-E38F-E79C-3D911F7A2C0F}"/>
              </a:ext>
            </a:extLst>
          </p:cNvPr>
          <p:cNvSpPr/>
          <p:nvPr/>
        </p:nvSpPr>
        <p:spPr>
          <a:xfrm>
            <a:off x="11106889" y="147953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7" name="正方形/長方形 70">
            <a:extLst>
              <a:ext uri="{FF2B5EF4-FFF2-40B4-BE49-F238E27FC236}">
                <a16:creationId xmlns:a16="http://schemas.microsoft.com/office/drawing/2014/main" id="{DACD785A-A3FA-17B6-9104-78D54AC81962}"/>
              </a:ext>
            </a:extLst>
          </p:cNvPr>
          <p:cNvSpPr/>
          <p:nvPr/>
        </p:nvSpPr>
        <p:spPr>
          <a:xfrm>
            <a:off x="11106889" y="289410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0" name="正方形/長方形 71">
            <a:extLst>
              <a:ext uri="{FF2B5EF4-FFF2-40B4-BE49-F238E27FC236}">
                <a16:creationId xmlns:a16="http://schemas.microsoft.com/office/drawing/2014/main" id="{2EB15CBB-EB4D-1750-B2DF-A098D020A706}"/>
              </a:ext>
            </a:extLst>
          </p:cNvPr>
          <p:cNvSpPr/>
          <p:nvPr/>
        </p:nvSpPr>
        <p:spPr>
          <a:xfrm>
            <a:off x="11106889" y="5441030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2" name="正方形/長方形 84">
            <a:extLst>
              <a:ext uri="{FF2B5EF4-FFF2-40B4-BE49-F238E27FC236}">
                <a16:creationId xmlns:a16="http://schemas.microsoft.com/office/drawing/2014/main" id="{ABB986AC-A047-E15E-BE8F-B4A523034E96}"/>
              </a:ext>
            </a:extLst>
          </p:cNvPr>
          <p:cNvSpPr/>
          <p:nvPr/>
        </p:nvSpPr>
        <p:spPr>
          <a:xfrm>
            <a:off x="11089519" y="4169257"/>
            <a:ext cx="1045028" cy="407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รายงานอีกครั้ง หลังจากการแก้ไขเสร็จสิ้น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N+**</a:t>
            </a:r>
          </a:p>
        </p:txBody>
      </p:sp>
    </p:spTree>
    <p:extLst>
      <p:ext uri="{BB962C8B-B14F-4D97-AF65-F5344CB8AC3E}">
        <p14:creationId xmlns:p14="http://schemas.microsoft.com/office/powerpoint/2010/main" val="32430832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1E795-FD18-BB4A-15CC-13D4A1E3D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D4803342-6C1A-1C7F-F2F3-8EC767A5D178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4EAA1ACD-0BA4-3819-F918-5D5DA33966F3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FF8F919C-F1C9-453A-7FBA-A8948D11204D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D38170B4-0C3B-79E2-7337-AE694CF53115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A33C132-5437-7687-592F-72F8B31848AA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F67FDD12-E600-4728-050C-40B361BCDD87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C58FA736-1991-D66C-19E7-E6DAB29EB7DF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FC7BEC33-69FC-39DC-9831-75311DA6A57D}"/>
              </a:ext>
            </a:extLst>
          </p:cNvPr>
          <p:cNvSpPr/>
          <p:nvPr/>
        </p:nvSpPr>
        <p:spPr>
          <a:xfrm>
            <a:off x="9850897" y="358142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/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ส่งรายการ </a:t>
            </a:r>
            <a:r>
              <a:rPr kumimoji="1" lang="en-US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Punch List </a:t>
            </a:r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และรายงานปัญหา (</a:t>
            </a:r>
            <a:r>
              <a:rPr kumimoji="1" lang="en-US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Report</a:t>
            </a:r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kumimoji="1" lang="en-US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ให้แก่ลูกค้า</a:t>
            </a:r>
            <a:endParaRPr kumimoji="1" lang="en-US" altLang="ja-JP" sz="7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F9A0DE75-E27B-7CA1-48C1-8BF64ACACE32}"/>
              </a:ext>
            </a:extLst>
          </p:cNvPr>
          <p:cNvCxnSpPr>
            <a:cxnSpLocks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D5085423-0B96-A36E-A6EF-373882F3EA98}"/>
              </a:ext>
            </a:extLst>
          </p:cNvPr>
          <p:cNvCxnSpPr>
            <a:cxnSpLocks/>
          </p:cNvCxnSpPr>
          <p:nvPr/>
        </p:nvCxnSpPr>
        <p:spPr>
          <a:xfrm flipV="1">
            <a:off x="5279622" y="4368756"/>
            <a:ext cx="1898116" cy="62511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21C08D32-1760-52C9-F9F5-08D1E5106CD3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15099E34-4066-29D3-6BDF-4880F952C9AC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0EC82000-0F51-3170-9FD4-32145958C7ED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C36D773A-F7E8-6C8A-0B64-5D7B7276C67A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3446CA18-B3F2-1D62-414B-545362C8546E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90E67E03-DFB9-02C1-B349-6EA91B56B0F3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C2D5E494-89B6-E7FB-218C-4AC0A9C3766D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9C0B1A88-7038-A230-F52E-C85C70794D4C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9FD5C6F8-60B2-3232-DB9F-22691054B887}"/>
              </a:ext>
            </a:extLst>
          </p:cNvPr>
          <p:cNvCxnSpPr>
            <a:cxnSpLocks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775C4F12-F5B7-AF24-8757-50BA5BEA79E7}"/>
              </a:ext>
            </a:extLst>
          </p:cNvPr>
          <p:cNvCxnSpPr>
            <a:cxnSpLocks/>
          </p:cNvCxnSpPr>
          <p:nvPr/>
        </p:nvCxnSpPr>
        <p:spPr>
          <a:xfrm>
            <a:off x="2052781" y="1861682"/>
            <a:ext cx="0" cy="172154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コネクタ: カギ線 9">
            <a:extLst>
              <a:ext uri="{FF2B5EF4-FFF2-40B4-BE49-F238E27FC236}">
                <a16:creationId xmlns:a16="http://schemas.microsoft.com/office/drawing/2014/main" id="{52AFA5B8-47D7-C1BA-3ADF-AE8FD7A49B51}"/>
              </a:ext>
            </a:extLst>
          </p:cNvPr>
          <p:cNvCxnSpPr>
            <a:cxnSpLocks/>
          </p:cNvCxnSpPr>
          <p:nvPr/>
        </p:nvCxnSpPr>
        <p:spPr>
          <a:xfrm rot="16200000" flipH="1">
            <a:off x="2259218" y="3784384"/>
            <a:ext cx="404586" cy="8174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コネクタ: カギ線 29">
            <a:extLst>
              <a:ext uri="{FF2B5EF4-FFF2-40B4-BE49-F238E27FC236}">
                <a16:creationId xmlns:a16="http://schemas.microsoft.com/office/drawing/2014/main" id="{341869A5-E145-EC4F-5757-D27F135FE055}"/>
              </a:ext>
            </a:extLst>
          </p:cNvPr>
          <p:cNvCxnSpPr>
            <a:cxnSpLocks/>
          </p:cNvCxnSpPr>
          <p:nvPr/>
        </p:nvCxnSpPr>
        <p:spPr>
          <a:xfrm>
            <a:off x="8222766" y="4368756"/>
            <a:ext cx="382243" cy="622669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6F2125F8-8674-0813-81C4-02185BB83032}"/>
              </a:ext>
            </a:extLst>
          </p:cNvPr>
          <p:cNvSpPr/>
          <p:nvPr/>
        </p:nvSpPr>
        <p:spPr>
          <a:xfrm>
            <a:off x="9832340" y="478996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ทำการแก้ไขปัญหา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N+**</a:t>
            </a:r>
          </a:p>
        </p:txBody>
      </p:sp>
      <p:cxnSp>
        <p:nvCxnSpPr>
          <p:cNvPr id="51" name="直線矢印コネクタ 50">
            <a:extLst>
              <a:ext uri="{FF2B5EF4-FFF2-40B4-BE49-F238E27FC236}">
                <a16:creationId xmlns:a16="http://schemas.microsoft.com/office/drawing/2014/main" id="{AD64ACA5-3B46-200B-E2DB-F8BFB2E3DADC}"/>
              </a:ext>
            </a:extLst>
          </p:cNvPr>
          <p:cNvCxnSpPr>
            <a:cxnSpLocks/>
            <a:endCxn id="49" idx="1"/>
          </p:cNvCxnSpPr>
          <p:nvPr/>
        </p:nvCxnSpPr>
        <p:spPr>
          <a:xfrm>
            <a:off x="9650037" y="4991425"/>
            <a:ext cx="182303" cy="233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9F74FB66-D23B-9C8C-B276-6FC230D3547D}"/>
              </a:ext>
            </a:extLst>
          </p:cNvPr>
          <p:cNvCxnSpPr>
            <a:cxnSpLocks/>
          </p:cNvCxnSpPr>
          <p:nvPr/>
        </p:nvCxnSpPr>
        <p:spPr>
          <a:xfrm>
            <a:off x="8222766" y="4368756"/>
            <a:ext cx="369605" cy="6263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コネクタ: カギ線 64">
            <a:extLst>
              <a:ext uri="{FF2B5EF4-FFF2-40B4-BE49-F238E27FC236}">
                <a16:creationId xmlns:a16="http://schemas.microsoft.com/office/drawing/2014/main" id="{23010524-82FA-C692-B506-58BD249BB3F1}"/>
              </a:ext>
            </a:extLst>
          </p:cNvPr>
          <p:cNvCxnSpPr>
            <a:cxnSpLocks/>
            <a:endCxn id="48" idx="1"/>
          </p:cNvCxnSpPr>
          <p:nvPr/>
        </p:nvCxnSpPr>
        <p:spPr>
          <a:xfrm flipV="1">
            <a:off x="9637399" y="3785226"/>
            <a:ext cx="213498" cy="58979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9752BC9B-9E41-C8F0-5612-FF5F53307BFD}"/>
              </a:ext>
            </a:extLst>
          </p:cNvPr>
          <p:cNvSpPr/>
          <p:nvPr/>
        </p:nvSpPr>
        <p:spPr>
          <a:xfrm>
            <a:off x="11106889" y="147953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เข้าพบลูกค้า</a:t>
            </a:r>
          </a:p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เพื่อกล่าวขออภัย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N+**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73" name="コネクタ: カギ線 72">
            <a:extLst>
              <a:ext uri="{FF2B5EF4-FFF2-40B4-BE49-F238E27FC236}">
                <a16:creationId xmlns:a16="http://schemas.microsoft.com/office/drawing/2014/main" id="{06CE826C-3892-64F8-2A9F-3CD04BB1C3DA}"/>
              </a:ext>
            </a:extLst>
          </p:cNvPr>
          <p:cNvCxnSpPr>
            <a:cxnSpLocks/>
            <a:stCxn id="48" idx="3"/>
            <a:endCxn id="68" idx="1"/>
          </p:cNvCxnSpPr>
          <p:nvPr/>
        </p:nvCxnSpPr>
        <p:spPr>
          <a:xfrm flipV="1">
            <a:off x="10895925" y="1683331"/>
            <a:ext cx="210964" cy="210189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コネクタ: カギ線 85">
            <a:extLst>
              <a:ext uri="{FF2B5EF4-FFF2-40B4-BE49-F238E27FC236}">
                <a16:creationId xmlns:a16="http://schemas.microsoft.com/office/drawing/2014/main" id="{F4B81C67-6761-0AED-31E4-943FA8D9B0D3}"/>
              </a:ext>
            </a:extLst>
          </p:cNvPr>
          <p:cNvCxnSpPr>
            <a:cxnSpLocks/>
            <a:stCxn id="49" idx="3"/>
          </p:cNvCxnSpPr>
          <p:nvPr/>
        </p:nvCxnSpPr>
        <p:spPr>
          <a:xfrm flipV="1">
            <a:off x="10877368" y="4576851"/>
            <a:ext cx="734665" cy="41691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コネクタ: カギ線 8">
            <a:extLst>
              <a:ext uri="{FF2B5EF4-FFF2-40B4-BE49-F238E27FC236}">
                <a16:creationId xmlns:a16="http://schemas.microsoft.com/office/drawing/2014/main" id="{AD94E900-1E7F-926D-9A5D-83DA96540D5A}"/>
              </a:ext>
            </a:extLst>
          </p:cNvPr>
          <p:cNvCxnSpPr>
            <a:cxnSpLocks/>
          </p:cNvCxnSpPr>
          <p:nvPr/>
        </p:nvCxnSpPr>
        <p:spPr>
          <a:xfrm flipV="1">
            <a:off x="2575295" y="3075351"/>
            <a:ext cx="1136785" cy="711674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E25F7E9-237C-A924-2F1E-A1BBEFB06C89}"/>
              </a:ext>
            </a:extLst>
          </p:cNvPr>
          <p:cNvSpPr/>
          <p:nvPr/>
        </p:nvSpPr>
        <p:spPr>
          <a:xfrm>
            <a:off x="8595833" y="356763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จัดทำรายงานปัญหา</a:t>
            </a:r>
            <a:endParaRPr 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D5BB594-4944-B946-E235-B5B5A513330A}"/>
              </a:ext>
            </a:extLst>
          </p:cNvPr>
          <p:cNvSpPr/>
          <p:nvPr/>
        </p:nvSpPr>
        <p:spPr>
          <a:xfrm>
            <a:off x="8595833" y="290132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Review</a:t>
            </a:r>
          </a:p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ตรวจสอบรายงานปัญหา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23" name="直線矢印コネクタ 22">
            <a:extLst>
              <a:ext uri="{FF2B5EF4-FFF2-40B4-BE49-F238E27FC236}">
                <a16:creationId xmlns:a16="http://schemas.microsoft.com/office/drawing/2014/main" id="{8AFE8F1B-256D-AF72-E8EF-E1F9B3B09417}"/>
              </a:ext>
            </a:extLst>
          </p:cNvPr>
          <p:cNvCxnSpPr>
            <a:cxnSpLocks/>
            <a:stCxn id="19" idx="0"/>
            <a:endCxn id="20" idx="2"/>
          </p:cNvCxnSpPr>
          <p:nvPr/>
        </p:nvCxnSpPr>
        <p:spPr>
          <a:xfrm flipV="1">
            <a:off x="9118347" y="3308917"/>
            <a:ext cx="0" cy="258715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7958936E-5D75-6FD9-EC87-0B201113C275}"/>
              </a:ext>
            </a:extLst>
          </p:cNvPr>
          <p:cNvCxnSpPr>
            <a:cxnSpLocks/>
            <a:endCxn id="19" idx="2"/>
          </p:cNvCxnSpPr>
          <p:nvPr/>
        </p:nvCxnSpPr>
        <p:spPr>
          <a:xfrm flipV="1">
            <a:off x="9114885" y="3975226"/>
            <a:ext cx="3462" cy="19599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2D33B042-F10D-F947-44A3-3135EBDA5BFD}"/>
              </a:ext>
            </a:extLst>
          </p:cNvPr>
          <p:cNvCxnSpPr>
            <a:cxnSpLocks/>
            <a:stCxn id="20" idx="3"/>
            <a:endCxn id="48" idx="0"/>
          </p:cNvCxnSpPr>
          <p:nvPr/>
        </p:nvCxnSpPr>
        <p:spPr>
          <a:xfrm>
            <a:off x="9640861" y="3105120"/>
            <a:ext cx="732550" cy="476309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テキスト ボックス 26">
            <a:extLst>
              <a:ext uri="{FF2B5EF4-FFF2-40B4-BE49-F238E27FC236}">
                <a16:creationId xmlns:a16="http://schemas.microsoft.com/office/drawing/2014/main" id="{2B2F32D8-08A4-3528-6411-A69AC2BC76A3}"/>
              </a:ext>
            </a:extLst>
          </p:cNvPr>
          <p:cNvSpPr txBox="1"/>
          <p:nvPr/>
        </p:nvSpPr>
        <p:spPr>
          <a:xfrm>
            <a:off x="0" y="891472"/>
            <a:ext cx="7045234" cy="543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700"/>
              </a:lnSpc>
            </a:pP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การเกิดปัญหาในโปรเจกต์ : 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</a:t>
            </a:r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(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N+0)</a:t>
            </a:r>
          </a:p>
          <a:p>
            <a:pPr>
              <a:lnSpc>
                <a:spcPts val="1700"/>
              </a:lnSpc>
            </a:pP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Level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3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:</a:t>
            </a:r>
            <a:r>
              <a:rPr 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งานของลูกค้าหยุดชะงัก ไม่สามารถทำงานได้แม้จะใช้การแก้ไขชั่วคราว ข้อมูลสูญหาย</a:t>
            </a:r>
            <a:endParaRPr kumimoji="1" lang="en-US" altLang="ja-JP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2" name="タイトル 1">
            <a:extLst>
              <a:ext uri="{FF2B5EF4-FFF2-40B4-BE49-F238E27FC236}">
                <a16:creationId xmlns:a16="http://schemas.microsoft.com/office/drawing/2014/main" id="{98A15CE6-463A-5E46-415C-F9691BADB1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907" y="109409"/>
            <a:ext cx="10515600" cy="481490"/>
          </a:xfrm>
        </p:spPr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การเกิดปัญหาในโปรเจกต์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5" name="正方形/長方形 117">
            <a:extLst>
              <a:ext uri="{FF2B5EF4-FFF2-40B4-BE49-F238E27FC236}">
                <a16:creationId xmlns:a16="http://schemas.microsoft.com/office/drawing/2014/main" id="{605E7210-ACA6-533E-F67A-4861864FEF0A}"/>
              </a:ext>
            </a:extLst>
          </p:cNvPr>
          <p:cNvSpPr/>
          <p:nvPr/>
        </p:nvSpPr>
        <p:spPr>
          <a:xfrm>
            <a:off x="7793271" y="1216474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คู่มือการป้อนข้อมูล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3"/>
              </a:rPr>
              <a:t>https://node25444-tom-demo-01.proen.app.ruk-com.cloud/redmine/news/3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6" name="正方形/長方形 111">
            <a:extLst>
              <a:ext uri="{FF2B5EF4-FFF2-40B4-BE49-F238E27FC236}">
                <a16:creationId xmlns:a16="http://schemas.microsoft.com/office/drawing/2014/main" id="{E016D1E3-3263-4768-9ACE-A1275EED081F}"/>
              </a:ext>
            </a:extLst>
          </p:cNvPr>
          <p:cNvSpPr/>
          <p:nvPr/>
        </p:nvSpPr>
        <p:spPr>
          <a:xfrm>
            <a:off x="7793272" y="100732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Punch List Template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4"/>
              </a:rPr>
              <a:t>https://node25444-tom-demo-01.proen.app.ruk-com.cloud/redmine/news/8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8" name="正方形/長方形 7">
            <a:extLst>
              <a:ext uri="{FF2B5EF4-FFF2-40B4-BE49-F238E27FC236}">
                <a16:creationId xmlns:a16="http://schemas.microsoft.com/office/drawing/2014/main" id="{011D97AF-DCEC-7841-2C14-45199215EF38}"/>
              </a:ext>
            </a:extLst>
          </p:cNvPr>
          <p:cNvSpPr/>
          <p:nvPr/>
        </p:nvSpPr>
        <p:spPr>
          <a:xfrm>
            <a:off x="3712080" y="287155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3" name="正方形/長方形 3">
            <a:extLst>
              <a:ext uri="{FF2B5EF4-FFF2-40B4-BE49-F238E27FC236}">
                <a16:creationId xmlns:a16="http://schemas.microsoft.com/office/drawing/2014/main" id="{1661046F-A41A-3DC0-4F20-277EFB67D761}"/>
              </a:ext>
            </a:extLst>
          </p:cNvPr>
          <p:cNvSpPr/>
          <p:nvPr/>
        </p:nvSpPr>
        <p:spPr>
          <a:xfrm>
            <a:off x="1530267" y="145408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เกิดปัญหา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4" name="正方形/長方形 5">
            <a:extLst>
              <a:ext uri="{FF2B5EF4-FFF2-40B4-BE49-F238E27FC236}">
                <a16:creationId xmlns:a16="http://schemas.microsoft.com/office/drawing/2014/main" id="{32D33FA4-FE1A-32FE-D6FA-23C4071DE993}"/>
              </a:ext>
            </a:extLst>
          </p:cNvPr>
          <p:cNvSpPr/>
          <p:nvPr/>
        </p:nvSpPr>
        <p:spPr>
          <a:xfrm>
            <a:off x="1530267" y="35832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รับแจ้งและขออภัยทางลูกค้า</a:t>
            </a:r>
          </a:p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พร้อมทั้ง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ยืนยันขอบเขตผลกระทบ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5" name="正方形/長方形 13">
            <a:extLst>
              <a:ext uri="{FF2B5EF4-FFF2-40B4-BE49-F238E27FC236}">
                <a16:creationId xmlns:a16="http://schemas.microsoft.com/office/drawing/2014/main" id="{8A5E6CD6-9381-74E2-137B-7DC855506D32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รับแจ้งและขออภัยทางลูกค้า</a:t>
            </a:r>
          </a:p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และตรวจสอบขอบเขตผลกระทบ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8" name="正方形/長方形 20">
            <a:extLst>
              <a:ext uri="{FF2B5EF4-FFF2-40B4-BE49-F238E27FC236}">
                <a16:creationId xmlns:a16="http://schemas.microsoft.com/office/drawing/2014/main" id="{6B380AC9-D0B1-7E33-0246-3927E4CB7A7B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ตรวจสอบขอบเขตผลกระทบ</a:t>
            </a: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9" name="正方形/長方形 35">
            <a:extLst>
              <a:ext uri="{FF2B5EF4-FFF2-40B4-BE49-F238E27FC236}">
                <a16:creationId xmlns:a16="http://schemas.microsoft.com/office/drawing/2014/main" id="{D8217048-F2F2-93DB-36FE-3BF492ABF718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กำหนดแนวทางและแผนการแก้ไข</a:t>
            </a:r>
            <a:b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พร้อมทั้งส่งคำขอแก้ไข</a:t>
            </a:r>
            <a:endParaRPr kumimoji="1" lang="en-US" altLang="ja-JP" sz="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1" name="正方形/長方形 39">
            <a:extLst>
              <a:ext uri="{FF2B5EF4-FFF2-40B4-BE49-F238E27FC236}">
                <a16:creationId xmlns:a16="http://schemas.microsoft.com/office/drawing/2014/main" id="{F76E323B-50FA-6827-21A9-3E64C2D3962B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</a:t>
            </a:r>
            <a:r>
              <a:rPr kumimoji="1" lang="th-TH" altLang="ja-JP" sz="600" dirty="0"/>
              <a:t>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ลงบันทึกตารางเวลาการพัฒนาใน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2" name="正方形/長方形 28">
            <a:extLst>
              <a:ext uri="{FF2B5EF4-FFF2-40B4-BE49-F238E27FC236}">
                <a16:creationId xmlns:a16="http://schemas.microsoft.com/office/drawing/2014/main" id="{3AA5C300-5ACD-D02E-216B-919A94C7AA3D}"/>
              </a:ext>
            </a:extLst>
          </p:cNvPr>
          <p:cNvSpPr/>
          <p:nvPr/>
        </p:nvSpPr>
        <p:spPr>
          <a:xfrm>
            <a:off x="8605009" y="4787628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ลงบันทึกใน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ลงรายละเอียดการแก้ไขปัญหา</a:t>
            </a:r>
            <a:endParaRPr 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3" name="正方形/長方形 53">
            <a:extLst>
              <a:ext uri="{FF2B5EF4-FFF2-40B4-BE49-F238E27FC236}">
                <a16:creationId xmlns:a16="http://schemas.microsoft.com/office/drawing/2014/main" id="{91EE5157-DF2D-9E21-A158-E75B48590866}"/>
              </a:ext>
            </a:extLst>
          </p:cNvPr>
          <p:cNvSpPr/>
          <p:nvPr/>
        </p:nvSpPr>
        <p:spPr>
          <a:xfrm>
            <a:off x="8592371" y="417122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จัดทำและ</a:t>
            </a:r>
            <a:r>
              <a:rPr kumimoji="1" lang="th-TH" altLang="ja-JP" sz="8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อัป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Punch List</a:t>
            </a: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3" name="正方形/長方形 84">
            <a:extLst>
              <a:ext uri="{FF2B5EF4-FFF2-40B4-BE49-F238E27FC236}">
                <a16:creationId xmlns:a16="http://schemas.microsoft.com/office/drawing/2014/main" id="{56195606-9498-7DB2-295C-884EF3433B7A}"/>
              </a:ext>
            </a:extLst>
          </p:cNvPr>
          <p:cNvSpPr/>
          <p:nvPr/>
        </p:nvSpPr>
        <p:spPr>
          <a:xfrm>
            <a:off x="11089519" y="4169257"/>
            <a:ext cx="1045028" cy="40759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รายงานอีกครั้ง หลังจากการแก้ไขเสร็จสิ้น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N+**</a:t>
            </a:r>
          </a:p>
        </p:txBody>
      </p:sp>
    </p:spTree>
    <p:extLst>
      <p:ext uri="{BB962C8B-B14F-4D97-AF65-F5344CB8AC3E}">
        <p14:creationId xmlns:p14="http://schemas.microsoft.com/office/powerpoint/2010/main" val="1147707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AC0524-1762-7FAF-406F-FD7022150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0C37D3-1B89-E484-7E7A-ACBB700D6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การรายงานความคืบหน้าโปรเจกต์ (รายสัปดาห์)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EC891DA8-5E72-B6E2-6468-7D2B57059503}"/>
              </a:ext>
            </a:extLst>
          </p:cNvPr>
          <p:cNvSpPr txBox="1"/>
          <p:nvPr/>
        </p:nvSpPr>
        <p:spPr>
          <a:xfrm>
            <a:off x="0" y="853523"/>
            <a:ext cx="70452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การรายงานความคืบหน้าโปรเจกต์</a:t>
            </a:r>
            <a:endParaRPr kumimoji="1" lang="en-US" altLang="ja-JP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148EC4BB-BC2B-33F4-5D0A-713EA8DCB224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F1922A19-DD0F-B3CA-2BCF-F6362210E191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0DAD7627-E48A-63A5-EA9F-0CD2179EBEE1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881F894D-2F96-E3E9-E928-905FBDBA0FDF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88A7BA96-2ACA-AC5B-C90E-D6411F2FC0F4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492BF79-B55B-7B8B-C271-ADD26B73F1F6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2E95528F-97D5-82B4-ED2F-EA36695D33AE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75C4440B-CE89-600C-92DD-B288FB6D852C}"/>
              </a:ext>
            </a:extLst>
          </p:cNvPr>
          <p:cNvCxnSpPr>
            <a:cxnSpLocks/>
            <a:stCxn id="4" idx="2"/>
            <a:endCxn id="12" idx="1"/>
          </p:cNvCxnSpPr>
          <p:nvPr/>
        </p:nvCxnSpPr>
        <p:spPr>
          <a:xfrm rot="16200000" flipH="1">
            <a:off x="2578831" y="3898494"/>
            <a:ext cx="4464200" cy="42480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EFDAE58E-B85A-8D45-A04A-72C1D2546ECE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E2D0F2DC-3B06-0EE1-8DE2-36750F15B4BD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B260D798-0392-2C63-408A-B66F238CAD4E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A94344F8-9FA4-8981-C4F9-E6A1F79F7D17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7A948A7B-39D0-66F8-A591-A8BB993FC97D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3A6D8CFE-50E3-315A-01B2-A3E651473DDE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DD79C542-58B0-514C-1856-A2FCF4BD0C81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ACFFB57F-2C51-8C1F-902A-A45C65517CE5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F3CA78E-6533-983F-DB30-127888438038}"/>
              </a:ext>
            </a:extLst>
          </p:cNvPr>
          <p:cNvSpPr/>
          <p:nvPr/>
        </p:nvSpPr>
        <p:spPr>
          <a:xfrm>
            <a:off x="4076013" y="147120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ทุกสัปดาห์ ในวันจันทร์</a:t>
            </a:r>
          </a:p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เวลา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08:30-11:00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64EABF6-9E52-128F-ED3C-4602F571464D}"/>
              </a:ext>
            </a:extLst>
          </p:cNvPr>
          <p:cNvSpPr/>
          <p:nvPr/>
        </p:nvSpPr>
        <p:spPr>
          <a:xfrm>
            <a:off x="5014864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เข้าร่วม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Regular Meeting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2CEA6110-9779-C4E6-62F1-BDFC6C338570}"/>
              </a:ext>
            </a:extLst>
          </p:cNvPr>
          <p:cNvCxnSpPr>
            <a:cxnSpLocks/>
            <a:stCxn id="47" idx="3"/>
            <a:endCxn id="46" idx="1"/>
          </p:cNvCxnSpPr>
          <p:nvPr/>
        </p:nvCxnSpPr>
        <p:spPr>
          <a:xfrm>
            <a:off x="2447686" y="4409936"/>
            <a:ext cx="311580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1C462A1-A5D7-1CAA-3553-4CFB99E20D33}"/>
              </a:ext>
            </a:extLst>
          </p:cNvPr>
          <p:cNvSpPr/>
          <p:nvPr/>
        </p:nvSpPr>
        <p:spPr>
          <a:xfrm>
            <a:off x="5014864" y="2869066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เข้าร่วม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Regular Meeting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B1D290E-A826-A243-8372-3AE46D6EA366}"/>
              </a:ext>
            </a:extLst>
          </p:cNvPr>
          <p:cNvSpPr/>
          <p:nvPr/>
        </p:nvSpPr>
        <p:spPr>
          <a:xfrm>
            <a:off x="5023335" y="539824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เข้าร่วม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Regular Meeting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49150CB-30D2-CA8B-97FB-57A8F30B1092}"/>
              </a:ext>
            </a:extLst>
          </p:cNvPr>
          <p:cNvSpPr/>
          <p:nvPr/>
        </p:nvSpPr>
        <p:spPr>
          <a:xfrm>
            <a:off x="5023335" y="61392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เข้าร่วม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Regular Meeting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28" name="コネクタ: カギ線 27">
            <a:extLst>
              <a:ext uri="{FF2B5EF4-FFF2-40B4-BE49-F238E27FC236}">
                <a16:creationId xmlns:a16="http://schemas.microsoft.com/office/drawing/2014/main" id="{0CBCC8F4-6B92-C869-E446-A0374EB5C46E}"/>
              </a:ext>
            </a:extLst>
          </p:cNvPr>
          <p:cNvCxnSpPr>
            <a:cxnSpLocks/>
            <a:stCxn id="4" idx="2"/>
            <a:endCxn id="11" idx="1"/>
          </p:cNvCxnSpPr>
          <p:nvPr/>
        </p:nvCxnSpPr>
        <p:spPr>
          <a:xfrm rot="16200000" flipH="1">
            <a:off x="2949307" y="3528018"/>
            <a:ext cx="3723248" cy="42480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コネクタ: カギ線 34">
            <a:extLst>
              <a:ext uri="{FF2B5EF4-FFF2-40B4-BE49-F238E27FC236}">
                <a16:creationId xmlns:a16="http://schemas.microsoft.com/office/drawing/2014/main" id="{85523987-A004-9CB1-1189-2CF2110730CC}"/>
              </a:ext>
            </a:extLst>
          </p:cNvPr>
          <p:cNvCxnSpPr>
            <a:cxnSpLocks/>
            <a:stCxn id="4" idx="2"/>
            <a:endCxn id="6" idx="1"/>
          </p:cNvCxnSpPr>
          <p:nvPr/>
        </p:nvCxnSpPr>
        <p:spPr>
          <a:xfrm rot="16200000" flipH="1">
            <a:off x="3541126" y="2936198"/>
            <a:ext cx="2531138" cy="416337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コネクタ: カギ線 41">
            <a:extLst>
              <a:ext uri="{FF2B5EF4-FFF2-40B4-BE49-F238E27FC236}">
                <a16:creationId xmlns:a16="http://schemas.microsoft.com/office/drawing/2014/main" id="{30924953-56A0-1E57-E4A7-42A0EA619B12}"/>
              </a:ext>
            </a:extLst>
          </p:cNvPr>
          <p:cNvCxnSpPr>
            <a:cxnSpLocks/>
            <a:stCxn id="4" idx="2"/>
            <a:endCxn id="5" idx="1"/>
          </p:cNvCxnSpPr>
          <p:nvPr/>
        </p:nvCxnSpPr>
        <p:spPr>
          <a:xfrm rot="16200000" flipH="1">
            <a:off x="4209663" y="2267661"/>
            <a:ext cx="1194065" cy="416337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A6948BCE-DE1F-D8AA-95D3-E2C479D8573D}"/>
              </a:ext>
            </a:extLst>
          </p:cNvPr>
          <p:cNvSpPr/>
          <p:nvPr/>
        </p:nvSpPr>
        <p:spPr>
          <a:xfrm>
            <a:off x="2759266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600" dirty="0"/>
              <a:t>③ </a:t>
            </a:r>
            <a:r>
              <a:rPr lang="th-TH" sz="9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อัป</a:t>
            </a:r>
            <a:r>
              <a:rPr lang="th-TH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เดตตารางเวลา </a:t>
            </a:r>
            <a:r>
              <a:rPr lang="en-US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PJ </a:t>
            </a:r>
            <a:r>
              <a:rPr lang="th-TH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สำหรับนำเสนอลูกค้า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DD11AC44-505D-9F65-51B7-4156359718E0}"/>
              </a:ext>
            </a:extLst>
          </p:cNvPr>
          <p:cNvSpPr/>
          <p:nvPr/>
        </p:nvSpPr>
        <p:spPr>
          <a:xfrm>
            <a:off x="1402658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</a:t>
            </a:r>
            <a:r>
              <a:rPr kumimoji="1" lang="th-TH" altLang="ja-JP" sz="600" dirty="0"/>
              <a:t> </a:t>
            </a:r>
            <a:r>
              <a:rPr lang="th-TH" sz="9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อัป</a:t>
            </a:r>
            <a:r>
              <a:rPr lang="th-TH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เดตตารางเวลาการพัฒนา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B0FB89E5-A821-0BE1-64EF-37387C4C8FFC}"/>
              </a:ext>
            </a:extLst>
          </p:cNvPr>
          <p:cNvCxnSpPr>
            <a:cxnSpLocks/>
            <a:stCxn id="46" idx="3"/>
            <a:endCxn id="4" idx="1"/>
          </p:cNvCxnSpPr>
          <p:nvPr/>
        </p:nvCxnSpPr>
        <p:spPr>
          <a:xfrm flipV="1">
            <a:off x="3804294" y="1675001"/>
            <a:ext cx="271719" cy="273493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>
            <a:extLst>
              <a:ext uri="{FF2B5EF4-FFF2-40B4-BE49-F238E27FC236}">
                <a16:creationId xmlns:a16="http://schemas.microsoft.com/office/drawing/2014/main" id="{609A66E1-4BF7-CD6E-3D8B-ED41C6AF717C}"/>
              </a:ext>
            </a:extLst>
          </p:cNvPr>
          <p:cNvSpPr/>
          <p:nvPr/>
        </p:nvSpPr>
        <p:spPr>
          <a:xfrm>
            <a:off x="6615317" y="42061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Review 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เสร็จสิ้น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พร</a:t>
            </a:r>
            <a:r>
              <a:rPr kumimoji="1" lang="th-TH" altLang="ja-JP" sz="9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้อ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มท</a:t>
            </a:r>
            <a:r>
              <a:rPr kumimoji="1" lang="th-TH" altLang="ja-JP" sz="9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ั้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งอ</a:t>
            </a:r>
            <a:r>
              <a:rPr kumimoji="1" lang="th-TH" altLang="ja-JP" sz="9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ัป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เดตความคืบหน้า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62" name="コネクタ: カギ線 61">
            <a:extLst>
              <a:ext uri="{FF2B5EF4-FFF2-40B4-BE49-F238E27FC236}">
                <a16:creationId xmlns:a16="http://schemas.microsoft.com/office/drawing/2014/main" id="{C8C3992B-B93A-6287-8A28-C87C48386F88}"/>
              </a:ext>
            </a:extLst>
          </p:cNvPr>
          <p:cNvCxnSpPr>
            <a:cxnSpLocks/>
            <a:stCxn id="5" idx="3"/>
            <a:endCxn id="61" idx="1"/>
          </p:cNvCxnSpPr>
          <p:nvPr/>
        </p:nvCxnSpPr>
        <p:spPr>
          <a:xfrm>
            <a:off x="6059892" y="3072863"/>
            <a:ext cx="555425" cy="1337073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コネクタ: カギ線 65">
            <a:extLst>
              <a:ext uri="{FF2B5EF4-FFF2-40B4-BE49-F238E27FC236}">
                <a16:creationId xmlns:a16="http://schemas.microsoft.com/office/drawing/2014/main" id="{8CDA2D8F-10F6-E5D6-A19F-9C9E654FCF57}"/>
              </a:ext>
            </a:extLst>
          </p:cNvPr>
          <p:cNvCxnSpPr>
            <a:cxnSpLocks/>
            <a:stCxn id="11" idx="3"/>
            <a:endCxn id="61" idx="1"/>
          </p:cNvCxnSpPr>
          <p:nvPr/>
        </p:nvCxnSpPr>
        <p:spPr>
          <a:xfrm flipV="1">
            <a:off x="6068363" y="4409936"/>
            <a:ext cx="546954" cy="119211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コネクタ: カギ線 70">
            <a:extLst>
              <a:ext uri="{FF2B5EF4-FFF2-40B4-BE49-F238E27FC236}">
                <a16:creationId xmlns:a16="http://schemas.microsoft.com/office/drawing/2014/main" id="{5F8A54F5-888D-D00A-AB89-5D8B3EF873BA}"/>
              </a:ext>
            </a:extLst>
          </p:cNvPr>
          <p:cNvCxnSpPr>
            <a:cxnSpLocks/>
            <a:stCxn id="12" idx="3"/>
            <a:endCxn id="61" idx="1"/>
          </p:cNvCxnSpPr>
          <p:nvPr/>
        </p:nvCxnSpPr>
        <p:spPr>
          <a:xfrm flipV="1">
            <a:off x="6068363" y="4409936"/>
            <a:ext cx="546954" cy="1933062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直線矢印コネクタ 75">
            <a:extLst>
              <a:ext uri="{FF2B5EF4-FFF2-40B4-BE49-F238E27FC236}">
                <a16:creationId xmlns:a16="http://schemas.microsoft.com/office/drawing/2014/main" id="{74D9528A-F7F5-4D0E-288C-E1DC5966A82E}"/>
              </a:ext>
            </a:extLst>
          </p:cNvPr>
          <p:cNvCxnSpPr>
            <a:cxnSpLocks/>
            <a:stCxn id="6" idx="3"/>
            <a:endCxn id="61" idx="1"/>
          </p:cNvCxnSpPr>
          <p:nvPr/>
        </p:nvCxnSpPr>
        <p:spPr>
          <a:xfrm>
            <a:off x="6059892" y="4409936"/>
            <a:ext cx="555425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C8478781-57E1-99B1-E77F-929D6E5CA6EA}"/>
              </a:ext>
            </a:extLst>
          </p:cNvPr>
          <p:cNvSpPr/>
          <p:nvPr/>
        </p:nvSpPr>
        <p:spPr>
          <a:xfrm>
            <a:off x="7940752" y="1470429"/>
            <a:ext cx="1408036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ทุกสัปดาห์ ในวันจันทร์ ก่อนเวลา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17:00</a:t>
            </a: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80" name="コネクタ: カギ線 79">
            <a:extLst>
              <a:ext uri="{FF2B5EF4-FFF2-40B4-BE49-F238E27FC236}">
                <a16:creationId xmlns:a16="http://schemas.microsoft.com/office/drawing/2014/main" id="{A3DA11B5-A952-8E65-5B9A-AF6CADC39B17}"/>
              </a:ext>
            </a:extLst>
          </p:cNvPr>
          <p:cNvCxnSpPr>
            <a:cxnSpLocks/>
            <a:stCxn id="61" idx="3"/>
            <a:endCxn id="79" idx="1"/>
          </p:cNvCxnSpPr>
          <p:nvPr/>
        </p:nvCxnSpPr>
        <p:spPr>
          <a:xfrm flipV="1">
            <a:off x="7660345" y="1674226"/>
            <a:ext cx="280407" cy="273571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D30EFF8F-751B-345C-7E18-A31774688132}"/>
              </a:ext>
            </a:extLst>
          </p:cNvPr>
          <p:cNvSpPr/>
          <p:nvPr/>
        </p:nvSpPr>
        <p:spPr>
          <a:xfrm>
            <a:off x="9301506" y="61392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600" dirty="0"/>
              <a:t>④ </a:t>
            </a:r>
            <a:r>
              <a:rPr kumimoji="1" lang="th-TH" altLang="ja-JP" sz="9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อัป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เดตตารางเวลา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การพัฒนาใน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C52EB58E-45AB-71B3-0391-B7BA9C681ECD}"/>
              </a:ext>
            </a:extLst>
          </p:cNvPr>
          <p:cNvCxnSpPr>
            <a:cxnSpLocks/>
            <a:stCxn id="61" idx="2"/>
            <a:endCxn id="84" idx="1"/>
          </p:cNvCxnSpPr>
          <p:nvPr/>
        </p:nvCxnSpPr>
        <p:spPr>
          <a:xfrm rot="16200000" flipH="1">
            <a:off x="7355036" y="4396527"/>
            <a:ext cx="1729265" cy="216367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正方形/長方形 110">
            <a:extLst>
              <a:ext uri="{FF2B5EF4-FFF2-40B4-BE49-F238E27FC236}">
                <a16:creationId xmlns:a16="http://schemas.microsoft.com/office/drawing/2014/main" id="{20F8A910-1BCA-8E84-1F69-B5BA3ADB78FA}"/>
              </a:ext>
            </a:extLst>
          </p:cNvPr>
          <p:cNvSpPr/>
          <p:nvPr/>
        </p:nvSpPr>
        <p:spPr>
          <a:xfrm>
            <a:off x="7793272" y="81556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ตารางเวลาการพัฒนา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3"/>
              </a:rPr>
              <a:t>https://node25444-tom-demo-01.proen.app.ruk-com.cloud/redmine/news/6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7" name="正方形/長方形 111">
            <a:extLst>
              <a:ext uri="{FF2B5EF4-FFF2-40B4-BE49-F238E27FC236}">
                <a16:creationId xmlns:a16="http://schemas.microsoft.com/office/drawing/2014/main" id="{7405CBE7-6CAB-657E-C537-FC59BCE08C57}"/>
              </a:ext>
            </a:extLst>
          </p:cNvPr>
          <p:cNvSpPr/>
          <p:nvPr/>
        </p:nvSpPr>
        <p:spPr>
          <a:xfrm>
            <a:off x="7793271" y="1029982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ตารางเวลาโปรเจกต์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4"/>
              </a:rPr>
              <a:t>https://node25444-tom-demo-01.proen.app.ruk-com.cloud/redmine/news/7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" name="正方形/長方形 117">
            <a:extLst>
              <a:ext uri="{FF2B5EF4-FFF2-40B4-BE49-F238E27FC236}">
                <a16:creationId xmlns:a16="http://schemas.microsoft.com/office/drawing/2014/main" id="{E9AC2363-A8F4-DE51-96E6-26F25AFEE416}"/>
              </a:ext>
            </a:extLst>
          </p:cNvPr>
          <p:cNvSpPr/>
          <p:nvPr/>
        </p:nvSpPr>
        <p:spPr>
          <a:xfrm>
            <a:off x="7793271" y="1235832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คู่มือการป้อนข้อมูล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/>
              </a:rPr>
              <a:t>https://node25444-tom-demo-01.proen.app.ruk-com.cloud/redmine/news/3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26545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279666-379A-5EF4-929D-931E3AC7B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9C08699-604A-4C77-58C8-ACBADA6BCD9B}"/>
              </a:ext>
            </a:extLst>
          </p:cNvPr>
          <p:cNvSpPr txBox="1"/>
          <p:nvPr/>
        </p:nvSpPr>
        <p:spPr>
          <a:xfrm>
            <a:off x="-1" y="853523"/>
            <a:ext cx="1211580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th-TH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การรายงานความคืบหน้าโปรเจกต์ (รายสัปดาห์)</a:t>
            </a:r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kumimoji="1" lang="th-TH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วัตถุประสงค์</a:t>
            </a:r>
            <a:r>
              <a:rPr kumimoji="1" lang="ja-JP" alt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</a:p>
          <a:p>
            <a:pPr marL="342900" indent="-342900">
              <a:buAutoNum type="arabicPeriod"/>
            </a:pP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เพื่อป้องกันความล่าช้าหรือการชะงักของโปรเจกต์</a:t>
            </a:r>
          </a:p>
          <a:p>
            <a:pPr marL="342900" indent="-342900">
              <a:buAutoNum type="arabicPeriod"/>
            </a:pP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เพื่อแก้ไขปัญหาทางเทคนิคที่เมมเบอร์ในโปรเจกต์พบเจอ</a:t>
            </a:r>
          </a:p>
          <a:p>
            <a:pPr marL="342900" indent="-342900">
              <a:buAutoNum type="arabicPeriod"/>
            </a:pP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เพื่อทำให้ความคืบหน้าของแต่ละโปรเจกต์มีความชัดเจน พร้อมทั้งแชร์ข้อมูลให้กับเมมเบอร์คนอื่นๆ</a:t>
            </a:r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รูปแบบการประชุม</a:t>
            </a:r>
            <a:r>
              <a:rPr kumimoji="1" lang="ja-JP" alt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</a:p>
          <a:p>
            <a:r>
              <a:rPr kumimoji="1" lang="ja-JP" alt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　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แต่ละคนใช้เวลาประมาณ 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10 นาที 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โดยอธิบาย 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Gantt Chart 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สำหรับการพัฒนา (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Development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และ </a:t>
            </a:r>
            <a:r>
              <a:rPr 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Gantt Chart </a:t>
            </a:r>
            <a:r>
              <a:rPr lang="th-TH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สำหรับโปรเจกต์</a:t>
            </a:r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kumimoji="1" lang="ja-JP" alt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　</a:t>
            </a:r>
            <a:r>
              <a:rPr kumimoji="1" lang="th-TH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เริ่มประชุมใน</a:t>
            </a:r>
            <a:r>
              <a:rPr kumimoji="1" lang="th-TH" altLang="ja-JP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ทุกวันจันทร์ เวลา </a:t>
            </a:r>
            <a:r>
              <a:rPr kumimoji="1" lang="en-US" altLang="ja-JP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08:30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th-TH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เป็นต้นไป   โดยมีผู้เข้าร่วมดังนี้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: </a:t>
            </a:r>
            <a:r>
              <a:rPr kumimoji="1" lang="th-TH" altLang="ja-JP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ข้อมูล ณ วันที่ </a:t>
            </a:r>
            <a:r>
              <a:rPr kumimoji="1" lang="en-US" altLang="ja-JP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1 </a:t>
            </a:r>
            <a:r>
              <a:rPr kumimoji="1" lang="th-TH" altLang="ja-JP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สิงหาคม </a:t>
            </a:r>
            <a:r>
              <a:rPr kumimoji="1" lang="en-US" altLang="ja-JP" i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2025</a:t>
            </a:r>
          </a:p>
          <a:p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เนื้อหาที่รายงานในการประชุม</a:t>
            </a:r>
            <a:r>
              <a:rPr kumimoji="1" lang="ja-JP" alt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</a:p>
          <a:p>
            <a:pPr marL="342900" indent="-342900">
              <a:buAutoNum type="arabicPeriod"/>
            </a:pPr>
            <a:r>
              <a:rPr kumimoji="1" lang="th-TH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แชร์ข้อมูลของ 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[</a:t>
            </a:r>
            <a:r>
              <a:rPr kumimoji="1" lang="ja-JP" altLang="en-US" sz="1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①</a:t>
            </a:r>
            <a:r>
              <a:rPr kumimoji="1" lang="ja-JP" alt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Development Schedule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]</a:t>
            </a:r>
            <a:r>
              <a:rPr kumimoji="1" lang="ja-JP" alt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,</a:t>
            </a:r>
            <a:r>
              <a:rPr kumimoji="1" lang="ja-JP" altLang="en-US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[</a:t>
            </a:r>
            <a:r>
              <a:rPr kumimoji="1" lang="ja-JP" altLang="en-US" sz="12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②</a:t>
            </a:r>
            <a:r>
              <a:rPr kumimoji="1" lang="ja-JP" alt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PJ</a:t>
            </a:r>
            <a:r>
              <a:rPr kumimoji="1" lang="ja-JP" altLang="en-US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Schedule</a:t>
            </a:r>
            <a:r>
              <a:rPr kumimoji="1" lang="en-US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]</a:t>
            </a:r>
            <a:r>
              <a:rPr kumimoji="1" lang="th-TH" altLang="ja-JP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ที่อัพเดทรายสัปดาห์</a:t>
            </a:r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marL="342900" indent="-342900">
              <a:buAutoNum type="arabicPeriod"/>
            </a:pPr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แชร์หรือแลกเปลี่ยนข้อมูล เกี่ยวกับประเด็นที่ต้องจัดการ (เช่น ปัญหาทางเทคนิค ความคืบหน้าโครงการ ปัญหาที่เกิดขึ้นกับทางลูกค้า คำขอเพิ่มเติมต่าง ๆ เป็นต้น)</a:t>
            </a:r>
            <a:endParaRPr kumimoji="1" lang="en-US" altLang="ja-JP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C13689D-D679-CDD4-E4D0-4FB0105DEFF9}"/>
              </a:ext>
            </a:extLst>
          </p:cNvPr>
          <p:cNvSpPr/>
          <p:nvPr/>
        </p:nvSpPr>
        <p:spPr>
          <a:xfrm>
            <a:off x="364592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Anek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Sanohkham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 &amp; Consulting Dept.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393968A-58E0-F1D1-AE02-A62FA8F4F985}"/>
              </a:ext>
            </a:extLst>
          </p:cNvPr>
          <p:cNvSpPr/>
          <p:nvPr/>
        </p:nvSpPr>
        <p:spPr>
          <a:xfrm>
            <a:off x="6906578" y="422975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Soraya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Norasing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4575CE3-DB2A-8294-06BD-4BDF8D73D4EC}"/>
              </a:ext>
            </a:extLst>
          </p:cNvPr>
          <p:cNvSpPr/>
          <p:nvPr/>
        </p:nvSpPr>
        <p:spPr>
          <a:xfrm>
            <a:off x="2512002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Ronnagon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Kongsuwan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BD4EC60-9B54-02B2-BE0C-602EB95E14BC}"/>
              </a:ext>
            </a:extLst>
          </p:cNvPr>
          <p:cNvSpPr/>
          <p:nvPr/>
        </p:nvSpPr>
        <p:spPr>
          <a:xfrm>
            <a:off x="8011152" y="4229752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Nattapol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Poeam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 Dept.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E5BBF6-0DFA-D031-8FCE-78D0905428BB}"/>
              </a:ext>
            </a:extLst>
          </p:cNvPr>
          <p:cNvSpPr/>
          <p:nvPr/>
        </p:nvSpPr>
        <p:spPr>
          <a:xfrm>
            <a:off x="4729026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Nattaporn</a:t>
            </a:r>
            <a:r>
              <a:rPr kumimoji="1" lang="en-US" altLang="ja-JP" sz="600" dirty="0">
                <a:solidFill>
                  <a:schemeClr val="tx1"/>
                </a:solidFill>
              </a:rPr>
              <a:t> Chaiya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B8FA96C-179A-3CA0-320F-0C56024CAC44}"/>
              </a:ext>
            </a:extLst>
          </p:cNvPr>
          <p:cNvSpPr/>
          <p:nvPr/>
        </p:nvSpPr>
        <p:spPr>
          <a:xfrm>
            <a:off x="3616576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Yutthapong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Sricha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270C4F81-C9C4-2DEC-12E8-0B424AE6BDC5}"/>
              </a:ext>
            </a:extLst>
          </p:cNvPr>
          <p:cNvSpPr/>
          <p:nvPr/>
        </p:nvSpPr>
        <p:spPr>
          <a:xfrm>
            <a:off x="1438297" y="4229755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Taweesak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Prumvised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856A4FA-A027-F027-9488-2997E45E4847}"/>
              </a:ext>
            </a:extLst>
          </p:cNvPr>
          <p:cNvSpPr/>
          <p:nvPr/>
        </p:nvSpPr>
        <p:spPr>
          <a:xfrm>
            <a:off x="5817802" y="4229754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Pairoj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Neamjarn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44F3403-2212-FE5F-F3ED-274272BD16EB}"/>
              </a:ext>
            </a:extLst>
          </p:cNvPr>
          <p:cNvSpPr/>
          <p:nvPr/>
        </p:nvSpPr>
        <p:spPr>
          <a:xfrm>
            <a:off x="9123602" y="422975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Kittisak​ Isarapongporn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496C2BC9-B22B-84AD-DE1E-3DAD61CF71B3}"/>
              </a:ext>
            </a:extLst>
          </p:cNvPr>
          <p:cNvSpPr txBox="1"/>
          <p:nvPr/>
        </p:nvSpPr>
        <p:spPr>
          <a:xfrm>
            <a:off x="539101" y="386042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08:30</a:t>
            </a:r>
            <a:endParaRPr kumimoji="1" lang="ja-JP" altLang="en-US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ACE4E050-B578-5C8D-6683-8C8C60353BBC}"/>
              </a:ext>
            </a:extLst>
          </p:cNvPr>
          <p:cNvSpPr txBox="1"/>
          <p:nvPr/>
        </p:nvSpPr>
        <p:spPr>
          <a:xfrm>
            <a:off x="1615504" y="386042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08:40</a:t>
            </a:r>
            <a:endParaRPr kumimoji="1" lang="ja-JP" altLang="en-US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F16A1C4-B4D8-551F-891D-B664F973675F}"/>
              </a:ext>
            </a:extLst>
          </p:cNvPr>
          <p:cNvSpPr txBox="1"/>
          <p:nvPr/>
        </p:nvSpPr>
        <p:spPr>
          <a:xfrm>
            <a:off x="2677574" y="386042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08:50</a:t>
            </a:r>
            <a:endParaRPr kumimoji="1" lang="ja-JP" altLang="en-US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68A3626F-E33D-D388-B5EF-3BBBA31F495D}"/>
              </a:ext>
            </a:extLst>
          </p:cNvPr>
          <p:cNvSpPr txBox="1"/>
          <p:nvPr/>
        </p:nvSpPr>
        <p:spPr>
          <a:xfrm>
            <a:off x="3768066" y="386042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09:00</a:t>
            </a:r>
            <a:endParaRPr kumimoji="1" lang="ja-JP" altLang="en-US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C02F03E-A5E4-83F8-77E8-1223877C7840}"/>
              </a:ext>
            </a:extLst>
          </p:cNvPr>
          <p:cNvSpPr txBox="1"/>
          <p:nvPr/>
        </p:nvSpPr>
        <p:spPr>
          <a:xfrm>
            <a:off x="4892999" y="386042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09:10</a:t>
            </a:r>
            <a:endParaRPr kumimoji="1" lang="ja-JP" altLang="en-US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E1D5419A-89B0-9F07-F930-2B8174BEC316}"/>
              </a:ext>
            </a:extLst>
          </p:cNvPr>
          <p:cNvSpPr txBox="1"/>
          <p:nvPr/>
        </p:nvSpPr>
        <p:spPr>
          <a:xfrm>
            <a:off x="5984585" y="386042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09:20</a:t>
            </a:r>
            <a:endParaRPr kumimoji="1" lang="ja-JP" altLang="en-US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5E5F3BA-FFF5-B848-D9F9-324100F2999E}"/>
              </a:ext>
            </a:extLst>
          </p:cNvPr>
          <p:cNvSpPr txBox="1"/>
          <p:nvPr/>
        </p:nvSpPr>
        <p:spPr>
          <a:xfrm>
            <a:off x="7022885" y="386042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09:30</a:t>
            </a:r>
            <a:endParaRPr kumimoji="1" lang="ja-JP" altLang="en-US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52CAA23-A3CD-FAE3-89A6-2C528B819F62}"/>
              </a:ext>
            </a:extLst>
          </p:cNvPr>
          <p:cNvSpPr txBox="1"/>
          <p:nvPr/>
        </p:nvSpPr>
        <p:spPr>
          <a:xfrm>
            <a:off x="8133213" y="3860420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09:40</a:t>
            </a:r>
            <a:endParaRPr kumimoji="1" lang="ja-JP" altLang="en-US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48C6483-2BEE-763A-2461-3665E4A6333E}"/>
              </a:ext>
            </a:extLst>
          </p:cNvPr>
          <p:cNvSpPr txBox="1"/>
          <p:nvPr/>
        </p:nvSpPr>
        <p:spPr>
          <a:xfrm>
            <a:off x="9278701" y="3868639"/>
            <a:ext cx="705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09:50</a:t>
            </a:r>
            <a:endParaRPr kumimoji="1" lang="ja-JP" altLang="en-US" sz="2400" b="1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正方形/長方形 110">
            <a:extLst>
              <a:ext uri="{FF2B5EF4-FFF2-40B4-BE49-F238E27FC236}">
                <a16:creationId xmlns:a16="http://schemas.microsoft.com/office/drawing/2014/main" id="{6B3BC402-8CC0-1409-BE6A-2CE2906F2C28}"/>
              </a:ext>
            </a:extLst>
          </p:cNvPr>
          <p:cNvSpPr/>
          <p:nvPr/>
        </p:nvSpPr>
        <p:spPr>
          <a:xfrm>
            <a:off x="7793272" y="81556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ตารางเวลาการพัฒนา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3"/>
              </a:rPr>
              <a:t>https://node25444-tom-demo-01.proen.app.ruk-com.cloud/redmine/news/6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" name="正方形/長方形 111">
            <a:extLst>
              <a:ext uri="{FF2B5EF4-FFF2-40B4-BE49-F238E27FC236}">
                <a16:creationId xmlns:a16="http://schemas.microsoft.com/office/drawing/2014/main" id="{A1FCBE06-EFCE-A1AC-605B-F4DE38AF44F0}"/>
              </a:ext>
            </a:extLst>
          </p:cNvPr>
          <p:cNvSpPr/>
          <p:nvPr/>
        </p:nvSpPr>
        <p:spPr>
          <a:xfrm>
            <a:off x="7793271" y="1029982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ตารางเวลาโปรเจกต์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4"/>
              </a:rPr>
              <a:t>https://node25444-tom-demo-01.proen.app.ruk-com.cloud/redmine/news/7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5" name="タイトル 1">
            <a:extLst>
              <a:ext uri="{FF2B5EF4-FFF2-40B4-BE49-F238E27FC236}">
                <a16:creationId xmlns:a16="http://schemas.microsoft.com/office/drawing/2014/main" id="{1791E33D-285B-22FE-0EBC-D24D99AFBB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907" y="109409"/>
            <a:ext cx="10515600" cy="481490"/>
          </a:xfrm>
        </p:spPr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การรายงานความคืบหน้าโปรเจกต์ (รายสัปดาห์)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64959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AD32D2-AAD7-436F-F02E-DB63E2B0C33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096000" y="3105150"/>
            <a:ext cx="5838825" cy="529119"/>
          </a:xfrm>
        </p:spPr>
        <p:txBody>
          <a:bodyPr/>
          <a:lstStyle/>
          <a:p>
            <a:r>
              <a:rPr lang="en-US" altLang="ja-JP" sz="2800" dirty="0"/>
              <a:t>Project management rules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536615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74192A-6758-0E24-DE41-DD184C638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C5EB0C-FCB3-424F-9837-0F95F35CDC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8888"/>
            <a:ext cx="10515600" cy="1800224"/>
          </a:xfrm>
        </p:spPr>
        <p:txBody>
          <a:bodyPr/>
          <a:lstStyle/>
          <a:p>
            <a:r>
              <a:rPr lang="en-US" altLang="ja-JP" sz="6000" dirty="0"/>
              <a:t>Project management rules</a:t>
            </a:r>
            <a:endParaRPr lang="ja-JP" altLang="en-US" sz="6000" dirty="0"/>
          </a:p>
        </p:txBody>
      </p:sp>
    </p:spTree>
    <p:extLst>
      <p:ext uri="{BB962C8B-B14F-4D97-AF65-F5344CB8AC3E}">
        <p14:creationId xmlns:p14="http://schemas.microsoft.com/office/powerpoint/2010/main" val="71480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A142D6-F3B6-61B4-9BD4-E669A9648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61DE11-C2B4-CAC9-09C6-F039FE0C6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ภาพรวม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C8B4E12-BFFD-6CC6-2AF2-4B55AEC5BC42}"/>
              </a:ext>
            </a:extLst>
          </p:cNvPr>
          <p:cNvSpPr txBox="1"/>
          <p:nvPr/>
        </p:nvSpPr>
        <p:spPr>
          <a:xfrm>
            <a:off x="317090" y="929148"/>
            <a:ext cx="86565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เอกสารฉบับนี้จัดทำขึ้นเพื่อรวบรวมกฎเกณฑ์ที่เกี่ยวข้องกับการบริหารจัดการ</a:t>
            </a:r>
            <a:r>
              <a:rPr lang="th-TH" sz="20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โปรเจกต์</a:t>
            </a:r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(</a:t>
            </a:r>
            <a:r>
              <a:rPr lang="en-US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Management</a:t>
            </a:r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)</a:t>
            </a:r>
          </a:p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โดยสรุปรายการสิ่งที่ผู้มีส่วนเกี่ยวข้องในโปรเจกต์ที่ควรปฏิบัติตามอย่างเคร่งครัดภายใต้ขอบเขตความรับผิดชอบของแต่ละฝ่าย</a:t>
            </a:r>
          </a:p>
        </p:txBody>
      </p:sp>
    </p:spTree>
    <p:extLst>
      <p:ext uri="{BB962C8B-B14F-4D97-AF65-F5344CB8AC3E}">
        <p14:creationId xmlns:p14="http://schemas.microsoft.com/office/powerpoint/2010/main" val="278465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BA958E-377C-A8EA-2D90-6E727330DB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84E377-B5DC-146B-DC57-B5E62AE08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โครงสร้างองค์กร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8C3DBAFF-EC6F-33A3-03A9-1635FA31F41D}"/>
              </a:ext>
            </a:extLst>
          </p:cNvPr>
          <p:cNvSpPr txBox="1"/>
          <p:nvPr/>
        </p:nvSpPr>
        <p:spPr>
          <a:xfrm>
            <a:off x="257907" y="810616"/>
            <a:ext cx="57855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โครงสร้างองค์กรและตำแหน่งหน้าที่ ณ เดือนสิงหาคม </a:t>
            </a:r>
            <a:r>
              <a:rPr lang="en-US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2025</a:t>
            </a:r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มีรายละเอียดดังต่อไปนี้</a:t>
            </a:r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1F1494-0A7B-31BC-83DB-2D0780A574EF}"/>
              </a:ext>
            </a:extLst>
          </p:cNvPr>
          <p:cNvSpPr/>
          <p:nvPr/>
        </p:nvSpPr>
        <p:spPr>
          <a:xfrm>
            <a:off x="8993884" y="3396501"/>
            <a:ext cx="3175993" cy="33653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IoT Engineer 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07A574-C683-1F81-511B-47A47A5CF7DB}"/>
              </a:ext>
            </a:extLst>
          </p:cNvPr>
          <p:cNvSpPr/>
          <p:nvPr/>
        </p:nvSpPr>
        <p:spPr>
          <a:xfrm>
            <a:off x="60960" y="3402136"/>
            <a:ext cx="1428647" cy="33653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Administration  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67A3D16-A3F7-818F-635D-F40C1756B537}"/>
              </a:ext>
            </a:extLst>
          </p:cNvPr>
          <p:cNvSpPr/>
          <p:nvPr/>
        </p:nvSpPr>
        <p:spPr>
          <a:xfrm>
            <a:off x="1592451" y="3402907"/>
            <a:ext cx="2706447" cy="336537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Sales &amp; Consulting</a:t>
            </a:r>
            <a:r>
              <a:rPr kumimoji="1" lang="ja-JP" altLang="en-US" sz="900" dirty="0">
                <a:solidFill>
                  <a:schemeClr val="tx1"/>
                </a:solidFill>
              </a:rPr>
              <a:t> </a:t>
            </a:r>
            <a:r>
              <a:rPr kumimoji="1" lang="en-US" altLang="ja-JP" sz="900" dirty="0">
                <a:solidFill>
                  <a:schemeClr val="tx1"/>
                </a:solidFill>
              </a:rPr>
              <a:t>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8DAA6C8-93E5-3F6C-F697-CAEF5997B2B3}"/>
              </a:ext>
            </a:extLst>
          </p:cNvPr>
          <p:cNvSpPr/>
          <p:nvPr/>
        </p:nvSpPr>
        <p:spPr>
          <a:xfrm>
            <a:off x="4399390" y="3396501"/>
            <a:ext cx="4546900" cy="337261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Application Engineer Dept.</a:t>
            </a: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en-US" altLang="ja-JP" sz="900" dirty="0">
              <a:solidFill>
                <a:schemeClr val="tx1"/>
              </a:solidFill>
            </a:endParaRPr>
          </a:p>
          <a:p>
            <a:pPr algn="ctr"/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7F966359-48F3-C776-FEBE-C8821F788C90}"/>
              </a:ext>
            </a:extLst>
          </p:cNvPr>
          <p:cNvSpPr txBox="1">
            <a:spLocks/>
          </p:cNvSpPr>
          <p:nvPr/>
        </p:nvSpPr>
        <p:spPr>
          <a:xfrm>
            <a:off x="149094" y="1287467"/>
            <a:ext cx="11517312" cy="5357888"/>
          </a:xfrm>
          <a:prstGeom prst="rect">
            <a:avLst/>
          </a:prstGeom>
        </p:spPr>
        <p:txBody>
          <a:bodyPr/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kumimoji="1"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200"/>
              </a:spcBef>
              <a:buClrTx/>
              <a:buNone/>
            </a:pPr>
            <a:endParaRPr lang="en-US" altLang="ja-JP" sz="2400" b="1" dirty="0">
              <a:solidFill>
                <a:srgbClr val="FF0000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B31371F-DD5F-F8A8-FCCC-A9D250A1F3C0}"/>
              </a:ext>
            </a:extLst>
          </p:cNvPr>
          <p:cNvSpPr/>
          <p:nvPr/>
        </p:nvSpPr>
        <p:spPr>
          <a:xfrm>
            <a:off x="5055749" y="1226230"/>
            <a:ext cx="2011485" cy="309817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Shareholders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F2E4D10-C469-D6E0-BE97-2F96EF11D300}"/>
              </a:ext>
            </a:extLst>
          </p:cNvPr>
          <p:cNvSpPr/>
          <p:nvPr/>
        </p:nvSpPr>
        <p:spPr>
          <a:xfrm>
            <a:off x="5055749" y="1812703"/>
            <a:ext cx="2011485" cy="45454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Ryo Nozaki</a:t>
            </a: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CEO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40A9D7E-099F-3224-5867-280CB233EFEC}"/>
              </a:ext>
            </a:extLst>
          </p:cNvPr>
          <p:cNvSpPr/>
          <p:nvPr/>
        </p:nvSpPr>
        <p:spPr>
          <a:xfrm>
            <a:off x="274090" y="436676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Nongnut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Tophimai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Accounting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3513742-E7FB-ECA2-590E-020C445D6D23}"/>
              </a:ext>
            </a:extLst>
          </p:cNvPr>
          <p:cNvSpPr/>
          <p:nvPr/>
        </p:nvSpPr>
        <p:spPr>
          <a:xfrm>
            <a:off x="2997707" y="3915289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Anek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Sanohkham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 &amp; Consulting Dept.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AE5EF54-8AFB-B8D1-12C7-CFBADB47A27A}"/>
              </a:ext>
            </a:extLst>
          </p:cNvPr>
          <p:cNvSpPr/>
          <p:nvPr/>
        </p:nvSpPr>
        <p:spPr>
          <a:xfrm>
            <a:off x="4529916" y="4810554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Arunwit Isarapongporn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CAD3578E-29CD-5055-2DFB-78F7EE6362D0}"/>
              </a:ext>
            </a:extLst>
          </p:cNvPr>
          <p:cNvCxnSpPr>
            <a:cxnSpLocks/>
            <a:stCxn id="5" idx="0"/>
            <a:endCxn id="9" idx="2"/>
          </p:cNvCxnSpPr>
          <p:nvPr/>
        </p:nvCxnSpPr>
        <p:spPr>
          <a:xfrm rot="5400000" flipH="1" flipV="1">
            <a:off x="3935752" y="1277168"/>
            <a:ext cx="1135662" cy="3115817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コネクタ: カギ線 13">
            <a:extLst>
              <a:ext uri="{FF2B5EF4-FFF2-40B4-BE49-F238E27FC236}">
                <a16:creationId xmlns:a16="http://schemas.microsoft.com/office/drawing/2014/main" id="{87B1F163-1188-FB6D-B0D7-73C94607D5B1}"/>
              </a:ext>
            </a:extLst>
          </p:cNvPr>
          <p:cNvCxnSpPr>
            <a:cxnSpLocks/>
            <a:stCxn id="4" idx="0"/>
            <a:endCxn id="9" idx="2"/>
          </p:cNvCxnSpPr>
          <p:nvPr/>
        </p:nvCxnSpPr>
        <p:spPr>
          <a:xfrm rot="5400000" flipH="1" flipV="1">
            <a:off x="2850943" y="191587"/>
            <a:ext cx="1134891" cy="5286208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コネクタ: カギ線 14">
            <a:extLst>
              <a:ext uri="{FF2B5EF4-FFF2-40B4-BE49-F238E27FC236}">
                <a16:creationId xmlns:a16="http://schemas.microsoft.com/office/drawing/2014/main" id="{729D9860-126C-07C7-4CBE-8A983BA8F897}"/>
              </a:ext>
            </a:extLst>
          </p:cNvPr>
          <p:cNvCxnSpPr>
            <a:cxnSpLocks/>
            <a:stCxn id="3" idx="0"/>
            <a:endCxn id="51" idx="2"/>
          </p:cNvCxnSpPr>
          <p:nvPr/>
        </p:nvCxnSpPr>
        <p:spPr>
          <a:xfrm rot="16200000" flipV="1">
            <a:off x="9578994" y="2393613"/>
            <a:ext cx="338031" cy="166774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388B31D0-E2D4-0B03-FDAA-63521D47775A}"/>
              </a:ext>
            </a:extLst>
          </p:cNvPr>
          <p:cNvSpPr/>
          <p:nvPr/>
        </p:nvSpPr>
        <p:spPr>
          <a:xfrm>
            <a:off x="281915" y="5275260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Chanmnan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Thaithani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Driver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D83251E-BB68-BD48-7595-E86D8A8CAA33}"/>
              </a:ext>
            </a:extLst>
          </p:cNvPr>
          <p:cNvSpPr/>
          <p:nvPr/>
        </p:nvSpPr>
        <p:spPr>
          <a:xfrm>
            <a:off x="7599730" y="391995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Soraya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Norasing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60C0BC7F-0495-AFEF-A06A-23D1105AF950}"/>
              </a:ext>
            </a:extLst>
          </p:cNvPr>
          <p:cNvSpPr/>
          <p:nvPr/>
        </p:nvSpPr>
        <p:spPr>
          <a:xfrm>
            <a:off x="6580041" y="5271694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Surasak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Atchanawat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72774F5-5CE5-00FF-EAC0-6BF38C2A7282}"/>
              </a:ext>
            </a:extLst>
          </p:cNvPr>
          <p:cNvSpPr/>
          <p:nvPr/>
        </p:nvSpPr>
        <p:spPr>
          <a:xfrm>
            <a:off x="9059086" y="4366762"/>
            <a:ext cx="978619" cy="40200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Konlawat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Saechee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21B2A6F-B120-ECCB-BA3B-85B440D46601}"/>
              </a:ext>
            </a:extLst>
          </p:cNvPr>
          <p:cNvSpPr/>
          <p:nvPr/>
        </p:nvSpPr>
        <p:spPr>
          <a:xfrm>
            <a:off x="1709668" y="5728726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Nichapa Bhichaiangkul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</a:t>
            </a:r>
            <a:r>
              <a:rPr kumimoji="1" lang="ja-JP" altLang="en-US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>
                <a:solidFill>
                  <a:schemeClr val="tx1"/>
                </a:solidFill>
              </a:rPr>
              <a:t>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03DAC81C-230B-85E1-4C23-B210CCE15025}"/>
              </a:ext>
            </a:extLst>
          </p:cNvPr>
          <p:cNvSpPr/>
          <p:nvPr/>
        </p:nvSpPr>
        <p:spPr>
          <a:xfrm>
            <a:off x="10092511" y="436676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Panupong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Raksakit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F818645-C8F4-1EE5-C346-E20F134C23C9}"/>
              </a:ext>
            </a:extLst>
          </p:cNvPr>
          <p:cNvSpPr/>
          <p:nvPr/>
        </p:nvSpPr>
        <p:spPr>
          <a:xfrm>
            <a:off x="10087961" y="481455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Phatthadon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Inthachot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9B32E7AB-2C25-CB87-05EF-9104655E27BD}"/>
              </a:ext>
            </a:extLst>
          </p:cNvPr>
          <p:cNvSpPr/>
          <p:nvPr/>
        </p:nvSpPr>
        <p:spPr>
          <a:xfrm>
            <a:off x="281915" y="5728868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Wuttipong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Jindam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Administration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cxnSp>
        <p:nvCxnSpPr>
          <p:cNvPr id="24" name="コネクタ: カギ線 23">
            <a:extLst>
              <a:ext uri="{FF2B5EF4-FFF2-40B4-BE49-F238E27FC236}">
                <a16:creationId xmlns:a16="http://schemas.microsoft.com/office/drawing/2014/main" id="{E7FED491-18CF-57E7-7C49-6111119A22D8}"/>
              </a:ext>
            </a:extLst>
          </p:cNvPr>
          <p:cNvCxnSpPr>
            <a:cxnSpLocks/>
            <a:stCxn id="6" idx="0"/>
            <a:endCxn id="51" idx="2"/>
          </p:cNvCxnSpPr>
          <p:nvPr/>
        </p:nvCxnSpPr>
        <p:spPr>
          <a:xfrm rot="5400000" flipH="1" flipV="1">
            <a:off x="7624473" y="2106838"/>
            <a:ext cx="338031" cy="2241296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6BC228C2-65CC-83E1-FFDE-93B6161C708A}"/>
              </a:ext>
            </a:extLst>
          </p:cNvPr>
          <p:cNvCxnSpPr>
            <a:stCxn id="8" idx="2"/>
            <a:endCxn id="9" idx="0"/>
          </p:cNvCxnSpPr>
          <p:nvPr/>
        </p:nvCxnSpPr>
        <p:spPr>
          <a:xfrm>
            <a:off x="6061492" y="1536047"/>
            <a:ext cx="0" cy="276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AD5E497A-DEB1-5452-FDAE-9D5B7D781A43}"/>
              </a:ext>
            </a:extLst>
          </p:cNvPr>
          <p:cNvSpPr/>
          <p:nvPr/>
        </p:nvSpPr>
        <p:spPr>
          <a:xfrm>
            <a:off x="6580096" y="4361004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Ronnagon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Kongsuwan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E247346B-E7BC-72D2-8334-9552DFB32E18}"/>
              </a:ext>
            </a:extLst>
          </p:cNvPr>
          <p:cNvSpPr/>
          <p:nvPr/>
        </p:nvSpPr>
        <p:spPr>
          <a:xfrm>
            <a:off x="7599730" y="4359441"/>
            <a:ext cx="978619" cy="40200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Thanthima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Phaengkham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9D9433D-7422-EDEB-7BA8-5372B98E2EDB}"/>
              </a:ext>
            </a:extLst>
          </p:cNvPr>
          <p:cNvSpPr/>
          <p:nvPr/>
        </p:nvSpPr>
        <p:spPr>
          <a:xfrm>
            <a:off x="10090733" y="528348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Surat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Duangchiaw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11010492-ED95-4796-B437-9D45E30A40EF}"/>
              </a:ext>
            </a:extLst>
          </p:cNvPr>
          <p:cNvSpPr/>
          <p:nvPr/>
        </p:nvSpPr>
        <p:spPr>
          <a:xfrm>
            <a:off x="7598520" y="4805606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Watcharin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Arnnok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08F51116-73DF-8781-B71E-59F6AA99B72B}"/>
              </a:ext>
            </a:extLst>
          </p:cNvPr>
          <p:cNvSpPr/>
          <p:nvPr/>
        </p:nvSpPr>
        <p:spPr>
          <a:xfrm>
            <a:off x="7598520" y="526885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Thiraporn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Amornsirinukorh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21FF085-2187-DFBC-9481-C4AFDB1802D9}"/>
              </a:ext>
            </a:extLst>
          </p:cNvPr>
          <p:cNvSpPr/>
          <p:nvPr/>
        </p:nvSpPr>
        <p:spPr>
          <a:xfrm>
            <a:off x="2996725" y="480938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Panthita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Roekdee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73A21B1-E376-3098-E881-542C6DC66EEE}"/>
              </a:ext>
            </a:extLst>
          </p:cNvPr>
          <p:cNvSpPr/>
          <p:nvPr/>
        </p:nvSpPr>
        <p:spPr>
          <a:xfrm>
            <a:off x="1715833" y="482890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Yuki Osawa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System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75359E5D-3E4F-B0A4-EF9B-FC418D919EC0}"/>
              </a:ext>
            </a:extLst>
          </p:cNvPr>
          <p:cNvSpPr/>
          <p:nvPr/>
        </p:nvSpPr>
        <p:spPr>
          <a:xfrm>
            <a:off x="10067640" y="3888283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Nattapol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Poeam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 Dept.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5D9E0ED-5035-8F7A-E44A-7D4C656CBCC7}"/>
              </a:ext>
            </a:extLst>
          </p:cNvPr>
          <p:cNvSpPr/>
          <p:nvPr/>
        </p:nvSpPr>
        <p:spPr>
          <a:xfrm>
            <a:off x="1715832" y="528348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Yukihiko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Yaguchi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BFE88EBC-1114-873A-19D9-92F556ECBEFC}"/>
              </a:ext>
            </a:extLst>
          </p:cNvPr>
          <p:cNvSpPr/>
          <p:nvPr/>
        </p:nvSpPr>
        <p:spPr>
          <a:xfrm>
            <a:off x="10556950" y="886283"/>
            <a:ext cx="1635050" cy="28466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solidFill>
                  <a:schemeClr val="tx1"/>
                </a:solidFill>
              </a:rPr>
              <a:t>Aug.2025-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DA4E631-96CC-F1C3-A413-0448670759A0}"/>
              </a:ext>
            </a:extLst>
          </p:cNvPr>
          <p:cNvSpPr/>
          <p:nvPr/>
        </p:nvSpPr>
        <p:spPr>
          <a:xfrm>
            <a:off x="5546671" y="4366760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Nattaporn</a:t>
            </a:r>
            <a:r>
              <a:rPr kumimoji="1" lang="en-US" altLang="ja-JP" sz="600" dirty="0">
                <a:solidFill>
                  <a:schemeClr val="tx1"/>
                </a:solidFill>
              </a:rPr>
              <a:t> Chaiya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85F6102A-C755-DD4B-E316-C5B49674E350}"/>
              </a:ext>
            </a:extLst>
          </p:cNvPr>
          <p:cNvSpPr/>
          <p:nvPr/>
        </p:nvSpPr>
        <p:spPr>
          <a:xfrm>
            <a:off x="9064520" y="5279710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Purinat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Thongbaiyai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9522C22-9BBD-31A6-99BC-9ABE8D775213}"/>
              </a:ext>
            </a:extLst>
          </p:cNvPr>
          <p:cNvSpPr/>
          <p:nvPr/>
        </p:nvSpPr>
        <p:spPr>
          <a:xfrm>
            <a:off x="9064520" y="4813258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Sermsak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Prowee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A89A8428-7269-436F-FFB3-18368179C220}"/>
              </a:ext>
            </a:extLst>
          </p:cNvPr>
          <p:cNvSpPr/>
          <p:nvPr/>
        </p:nvSpPr>
        <p:spPr>
          <a:xfrm>
            <a:off x="281915" y="4828908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Khanittha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Dithakarn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Accounting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1" name="正方形/長方形 40">
            <a:extLst>
              <a:ext uri="{FF2B5EF4-FFF2-40B4-BE49-F238E27FC236}">
                <a16:creationId xmlns:a16="http://schemas.microsoft.com/office/drawing/2014/main" id="{3FDF7EC1-C79C-5D3A-2251-F8CA3BE5DFD5}"/>
              </a:ext>
            </a:extLst>
          </p:cNvPr>
          <p:cNvSpPr/>
          <p:nvPr/>
        </p:nvSpPr>
        <p:spPr>
          <a:xfrm>
            <a:off x="5548395" y="4805606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Phongphan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Suwanteamee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B490F741-3C8F-677F-6A97-1998E92016D2}"/>
              </a:ext>
            </a:extLst>
          </p:cNvPr>
          <p:cNvSpPr/>
          <p:nvPr/>
        </p:nvSpPr>
        <p:spPr>
          <a:xfrm>
            <a:off x="274089" y="3908625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Karnthida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Wannasiwaporn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Administrator Dept..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Manager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A6C83CA2-0CB6-C7B1-1C34-299BCC044275}"/>
              </a:ext>
            </a:extLst>
          </p:cNvPr>
          <p:cNvSpPr/>
          <p:nvPr/>
        </p:nvSpPr>
        <p:spPr>
          <a:xfrm>
            <a:off x="4521193" y="5273800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Nattikorn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Srisadet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A024D668-B5BC-8103-0527-7D78667F6796}"/>
              </a:ext>
            </a:extLst>
          </p:cNvPr>
          <p:cNvSpPr/>
          <p:nvPr/>
        </p:nvSpPr>
        <p:spPr>
          <a:xfrm>
            <a:off x="11116946" y="528348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Nattapong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Sukcharoen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IoT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7D907EC0-7474-1933-06A6-56B9BE362A2C}"/>
              </a:ext>
            </a:extLst>
          </p:cNvPr>
          <p:cNvSpPr/>
          <p:nvPr/>
        </p:nvSpPr>
        <p:spPr>
          <a:xfrm>
            <a:off x="4522183" y="4371797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Yutthapong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Sricha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427CA470-A644-FEF8-D3EF-EA3591AA5424}"/>
              </a:ext>
            </a:extLst>
          </p:cNvPr>
          <p:cNvSpPr/>
          <p:nvPr/>
        </p:nvSpPr>
        <p:spPr>
          <a:xfrm>
            <a:off x="2996725" y="5272629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Pornpimon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Jinawan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Inside sales &amp; Admin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39830081-8BCB-5D5E-50D1-094D42FF2969}"/>
              </a:ext>
            </a:extLst>
          </p:cNvPr>
          <p:cNvSpPr/>
          <p:nvPr/>
        </p:nvSpPr>
        <p:spPr>
          <a:xfrm>
            <a:off x="1715833" y="436676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Ryosuke Hiroki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Sales Engineer &amp; System Engineer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C0764DCD-8A30-4357-562C-42B935370E99}"/>
              </a:ext>
            </a:extLst>
          </p:cNvPr>
          <p:cNvSpPr/>
          <p:nvPr/>
        </p:nvSpPr>
        <p:spPr>
          <a:xfrm>
            <a:off x="11116946" y="4813257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Pattanasak Chaonchom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5E1584BC-DA29-5747-C1CE-DC56919672F9}"/>
              </a:ext>
            </a:extLst>
          </p:cNvPr>
          <p:cNvSpPr/>
          <p:nvPr/>
        </p:nvSpPr>
        <p:spPr>
          <a:xfrm>
            <a:off x="2997708" y="4372044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Phattarapong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Kammee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0" name="正方形/長方形 49">
            <a:extLst>
              <a:ext uri="{FF2B5EF4-FFF2-40B4-BE49-F238E27FC236}">
                <a16:creationId xmlns:a16="http://schemas.microsoft.com/office/drawing/2014/main" id="{2E624B74-2F51-CB4E-6659-F702CB88DAC2}"/>
              </a:ext>
            </a:extLst>
          </p:cNvPr>
          <p:cNvSpPr/>
          <p:nvPr/>
        </p:nvSpPr>
        <p:spPr>
          <a:xfrm>
            <a:off x="11116946" y="4366761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Suphawat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Tinaso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A49D544-3527-C174-F45C-70F964446807}"/>
              </a:ext>
            </a:extLst>
          </p:cNvPr>
          <p:cNvSpPr/>
          <p:nvPr/>
        </p:nvSpPr>
        <p:spPr>
          <a:xfrm>
            <a:off x="7908393" y="2603928"/>
            <a:ext cx="2011485" cy="45454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Kittisak​ Isarapongporn</a:t>
            </a:r>
          </a:p>
          <a:p>
            <a:pPr algn="ctr"/>
            <a:r>
              <a:rPr kumimoji="1" lang="en-US" altLang="ja-JP" sz="1000" dirty="0">
                <a:solidFill>
                  <a:schemeClr val="tx1"/>
                </a:solidFill>
              </a:rPr>
              <a:t>CTO</a:t>
            </a:r>
            <a:endParaRPr kumimoji="1" lang="ja-JP" altLang="en-US" sz="1000" dirty="0">
              <a:solidFill>
                <a:schemeClr val="tx1"/>
              </a:solidFill>
            </a:endParaRPr>
          </a:p>
        </p:txBody>
      </p:sp>
      <p:cxnSp>
        <p:nvCxnSpPr>
          <p:cNvPr id="52" name="コネクタ: カギ線 51">
            <a:extLst>
              <a:ext uri="{FF2B5EF4-FFF2-40B4-BE49-F238E27FC236}">
                <a16:creationId xmlns:a16="http://schemas.microsoft.com/office/drawing/2014/main" id="{B77D8077-84CB-D0EB-761D-EE0CF0DD1956}"/>
              </a:ext>
            </a:extLst>
          </p:cNvPr>
          <p:cNvCxnSpPr>
            <a:cxnSpLocks/>
            <a:stCxn id="51" idx="0"/>
            <a:endCxn id="9" idx="2"/>
          </p:cNvCxnSpPr>
          <p:nvPr/>
        </p:nvCxnSpPr>
        <p:spPr>
          <a:xfrm rot="16200000" flipV="1">
            <a:off x="7319473" y="1009265"/>
            <a:ext cx="336683" cy="2852644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4177D0BA-26C3-FA73-CCCC-77DCA7A08B35}"/>
              </a:ext>
            </a:extLst>
          </p:cNvPr>
          <p:cNvSpPr/>
          <p:nvPr/>
        </p:nvSpPr>
        <p:spPr>
          <a:xfrm>
            <a:off x="6573568" y="3915287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Taweesak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Prumvised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0D39F1A-E110-AF49-0331-2E6DAFE2058B}"/>
              </a:ext>
            </a:extLst>
          </p:cNvPr>
          <p:cNvSpPr/>
          <p:nvPr/>
        </p:nvSpPr>
        <p:spPr>
          <a:xfrm>
            <a:off x="5547406" y="3918041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Pairoj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Neamjarn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55" name="正方形/長方形 54">
            <a:extLst>
              <a:ext uri="{FF2B5EF4-FFF2-40B4-BE49-F238E27FC236}">
                <a16:creationId xmlns:a16="http://schemas.microsoft.com/office/drawing/2014/main" id="{06BF69F8-B68E-3DA0-C374-CC9F197EE3A0}"/>
              </a:ext>
            </a:extLst>
          </p:cNvPr>
          <p:cNvSpPr/>
          <p:nvPr/>
        </p:nvSpPr>
        <p:spPr>
          <a:xfrm>
            <a:off x="4521193" y="3915288"/>
            <a:ext cx="978619" cy="40200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Kittisak​ Isarapongporn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</a:t>
            </a: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</a:p>
        </p:txBody>
      </p: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1B4FAC50-5FAA-2414-B931-39E3C6DB85A9}"/>
              </a:ext>
            </a:extLst>
          </p:cNvPr>
          <p:cNvSpPr/>
          <p:nvPr/>
        </p:nvSpPr>
        <p:spPr>
          <a:xfrm>
            <a:off x="5532946" y="5273223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Shinnapat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Phunsriphatchalakul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AE2F0B60-1A97-D0F1-DCFE-FBA15F5FA417}"/>
              </a:ext>
            </a:extLst>
          </p:cNvPr>
          <p:cNvSpPr/>
          <p:nvPr/>
        </p:nvSpPr>
        <p:spPr>
          <a:xfrm>
            <a:off x="6580041" y="4804009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Tanong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Amnuaypornsri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Software Engineer 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FD898100-3185-BAA6-6361-4AFD18CFF459}"/>
              </a:ext>
            </a:extLst>
          </p:cNvPr>
          <p:cNvSpPr/>
          <p:nvPr/>
        </p:nvSpPr>
        <p:spPr>
          <a:xfrm>
            <a:off x="10092572" y="5747739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 err="1">
                <a:solidFill>
                  <a:schemeClr val="tx1"/>
                </a:solidFill>
              </a:rPr>
              <a:t>Nattawat</a:t>
            </a:r>
            <a:r>
              <a:rPr kumimoji="1" lang="en-US" altLang="ja-JP" sz="600" dirty="0">
                <a:solidFill>
                  <a:schemeClr val="tx1"/>
                </a:solidFill>
              </a:rPr>
              <a:t>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Hannok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Mechanical Engineering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0198F381-ED3B-FF24-4F2B-0CA8090E7A40}"/>
              </a:ext>
            </a:extLst>
          </p:cNvPr>
          <p:cNvSpPr/>
          <p:nvPr/>
        </p:nvSpPr>
        <p:spPr>
          <a:xfrm>
            <a:off x="9066359" y="5743962"/>
            <a:ext cx="978619" cy="402009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Warit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Chunlaka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Mechanical Engineering Manager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0" name="正方形/長方形 59">
            <a:extLst>
              <a:ext uri="{FF2B5EF4-FFF2-40B4-BE49-F238E27FC236}">
                <a16:creationId xmlns:a16="http://schemas.microsoft.com/office/drawing/2014/main" id="{F4B5E5D7-C2CA-20A5-FDA3-3C445961A4CB}"/>
              </a:ext>
            </a:extLst>
          </p:cNvPr>
          <p:cNvSpPr/>
          <p:nvPr/>
        </p:nvSpPr>
        <p:spPr>
          <a:xfrm>
            <a:off x="11116946" y="5745008"/>
            <a:ext cx="978619" cy="4020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Siriporn </a:t>
            </a:r>
            <a:r>
              <a:rPr kumimoji="1" lang="en-US" altLang="ja-JP" sz="600" dirty="0" err="1">
                <a:solidFill>
                  <a:schemeClr val="tx1"/>
                </a:solidFill>
              </a:rPr>
              <a:t>Nimitmuenwai</a:t>
            </a:r>
            <a:endParaRPr kumimoji="1" lang="en-US" altLang="ja-JP" sz="600" dirty="0">
              <a:solidFill>
                <a:schemeClr val="tx1"/>
              </a:solidFill>
            </a:endParaRPr>
          </a:p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Engineering and Administrator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012043AC-346D-A056-4BEB-8AC575713118}"/>
              </a:ext>
            </a:extLst>
          </p:cNvPr>
          <p:cNvSpPr/>
          <p:nvPr/>
        </p:nvSpPr>
        <p:spPr>
          <a:xfrm>
            <a:off x="456577" y="1372899"/>
            <a:ext cx="978619" cy="15265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Project Leader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  <p:sp>
        <p:nvSpPr>
          <p:cNvPr id="70" name="正方形/長方形 69">
            <a:extLst>
              <a:ext uri="{FF2B5EF4-FFF2-40B4-BE49-F238E27FC236}">
                <a16:creationId xmlns:a16="http://schemas.microsoft.com/office/drawing/2014/main" id="{874071E5-910F-5B6D-836D-D32FECB48EE6}"/>
              </a:ext>
            </a:extLst>
          </p:cNvPr>
          <p:cNvSpPr/>
          <p:nvPr/>
        </p:nvSpPr>
        <p:spPr>
          <a:xfrm>
            <a:off x="456576" y="1604466"/>
            <a:ext cx="978619" cy="14687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600" dirty="0">
                <a:solidFill>
                  <a:schemeClr val="tx1"/>
                </a:solidFill>
              </a:rPr>
              <a:t>Schedule Manager</a:t>
            </a:r>
            <a:endParaRPr kumimoji="1" lang="ja-JP" altLang="en-US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951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14B4B-56E5-3D68-D813-CC05CD9ED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6B897F-DF33-4ED2-F8CE-34569298F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บทบาทหน้าที่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5575580-E792-C966-F175-EE8D0B8F9B93}"/>
              </a:ext>
            </a:extLst>
          </p:cNvPr>
          <p:cNvSpPr txBox="1"/>
          <p:nvPr/>
        </p:nvSpPr>
        <p:spPr>
          <a:xfrm>
            <a:off x="317090" y="929148"/>
            <a:ext cx="9650399" cy="56938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Leader</a:t>
            </a:r>
          </a:p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รับผิดชอบการควบคุมคุณภาพโปรเจกต์ การจัดทำ ดำเนินการ และบริหารจัดการตารางเวลา รวมถึงการติดต่อสื่อสารกับลูกค้า</a:t>
            </a:r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Schedule</a:t>
            </a:r>
            <a:r>
              <a:rPr kumimoji="1" lang="ja-JP" altLang="en-US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Manager</a:t>
            </a:r>
          </a:p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บริหารจัดการตารางเวลาของโปรเจกต์ทั้งหมด รับผิดชอบการป้อนข้อมูลใน </a:t>
            </a:r>
            <a:r>
              <a:rPr lang="en-US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 </a:t>
            </a:r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รวมไปถึงการจัดการเอกสารที่เกี่ยวข้องกับโปรเจกต์ต่างๆ</a:t>
            </a:r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Japanese PIC</a:t>
            </a:r>
          </a:p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รับผิดชอบการควบคุมคุณภาพโปรเจกต์ และการบริหารจัดการตารางเวลา รวมถึงเป็นเจ้าหน้าที่ประสานงานติดต่อกับลูกค้า</a:t>
            </a:r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Sales</a:t>
            </a:r>
            <a:r>
              <a:rPr kumimoji="1" lang="ja-JP" altLang="en-US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person</a:t>
            </a:r>
          </a:p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ทำหน้าที่เป็นผู้ประสานงานติดต่อกับลูกค้าที่เกี่ยวข้องกับโปรเจกต์</a:t>
            </a:r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Accounting</a:t>
            </a:r>
          </a:p>
          <a:p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ผู้รับผิดชอบด้านบัญชีและการเงิน</a:t>
            </a:r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br>
              <a:rPr kumimoji="1" lang="th-TH" altLang="ja-JP" sz="20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CEO</a:t>
            </a:r>
            <a:r>
              <a:rPr kumimoji="1" lang="ja-JP" altLang="en-US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/</a:t>
            </a:r>
            <a:r>
              <a:rPr kumimoji="1" lang="ja-JP" altLang="en-US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2400" b="1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CTO</a:t>
            </a:r>
            <a:br>
              <a:rPr kumimoji="1" lang="th-TH" altLang="ja-JP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sz="2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อนุมัติเอกสารและคำขออนุมัติต่างๆ และเป็นผู้รับผิดชอบสูงสุด</a:t>
            </a:r>
            <a:endParaRPr kumimoji="1" lang="en-US" altLang="ja-JP" sz="2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008916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DF2F88-D961-4D65-D29A-1352A433F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BACCC9-971A-222A-57A7-6E7620B5A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การเริ่มต้นโปรเจกต์ใหม่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0C2E64D8-126F-8FF7-2297-0BB090253B45}"/>
              </a:ext>
            </a:extLst>
          </p:cNvPr>
          <p:cNvSpPr txBox="1"/>
          <p:nvPr/>
        </p:nvSpPr>
        <p:spPr>
          <a:xfrm>
            <a:off x="0" y="853523"/>
            <a:ext cx="26388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การเริ่มต้นโปรเจกต์ใหม่ (</a:t>
            </a:r>
            <a:r>
              <a:rPr lang="en-US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N+0)</a:t>
            </a:r>
            <a:endParaRPr kumimoji="1" lang="en-US" altLang="ja-JP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448C835-44F2-2C09-63A2-246F1BFA8B20}"/>
              </a:ext>
            </a:extLst>
          </p:cNvPr>
          <p:cNvSpPr/>
          <p:nvPr/>
        </p:nvSpPr>
        <p:spPr>
          <a:xfrm>
            <a:off x="1606784" y="1441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รับ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PO </a:t>
            </a: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โปรเจกต์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1B9A113-031E-A724-8537-67A80BBDCF56}"/>
              </a:ext>
            </a:extLst>
          </p:cNvPr>
          <p:cNvSpPr/>
          <p:nvPr/>
        </p:nvSpPr>
        <p:spPr>
          <a:xfrm>
            <a:off x="1606784" y="2157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เพิ่มลง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PO List</a:t>
            </a: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5" name="直線矢印コネクタ 4">
            <a:extLst>
              <a:ext uri="{FF2B5EF4-FFF2-40B4-BE49-F238E27FC236}">
                <a16:creationId xmlns:a16="http://schemas.microsoft.com/office/drawing/2014/main" id="{8300214E-CDAE-ECBC-6725-EF2E2F7F00F8}"/>
              </a:ext>
            </a:extLst>
          </p:cNvPr>
          <p:cNvCxnSpPr>
            <a:cxnSpLocks/>
            <a:stCxn id="3" idx="2"/>
            <a:endCxn id="4" idx="0"/>
          </p:cNvCxnSpPr>
          <p:nvPr/>
        </p:nvCxnSpPr>
        <p:spPr>
          <a:xfrm>
            <a:off x="2129298" y="1848945"/>
            <a:ext cx="0" cy="30840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0AE18B-A783-83ED-C9FC-E2E576FE68FF}"/>
              </a:ext>
            </a:extLst>
          </p:cNvPr>
          <p:cNvSpPr/>
          <p:nvPr/>
        </p:nvSpPr>
        <p:spPr>
          <a:xfrm>
            <a:off x="1606784" y="2873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PJ Code</a:t>
            </a: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3E4720D-85CD-AEFD-727A-C4C4109E6B51}"/>
              </a:ext>
            </a:extLst>
          </p:cNvPr>
          <p:cNvSpPr/>
          <p:nvPr/>
        </p:nvSpPr>
        <p:spPr>
          <a:xfrm>
            <a:off x="1496700" y="6119481"/>
            <a:ext cx="1265197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1000" dirty="0">
                <a:latin typeface="Meiryo" panose="020B0604030504040204" pitchFamily="34" charset="-128"/>
                <a:ea typeface="Meiryo" panose="020B0604030504040204" pitchFamily="34" charset="-128"/>
                <a:cs typeface="TH Sarabun New" panose="020B0500040200020003" pitchFamily="34" charset="-34"/>
              </a:rPr>
              <a:t>④ </a:t>
            </a: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บันทึกข้อมูล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PJ</a:t>
            </a: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ใน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F9B2F420-97B7-637D-3606-E887ADF3AA88}"/>
              </a:ext>
            </a:extLst>
          </p:cNvPr>
          <p:cNvSpPr/>
          <p:nvPr/>
        </p:nvSpPr>
        <p:spPr>
          <a:xfrm>
            <a:off x="2871982" y="2873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Leader</a:t>
            </a:r>
          </a:p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Assign</a:t>
            </a: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4CE6EF-3910-F5FD-43D4-A72141D85CFB}"/>
              </a:ext>
            </a:extLst>
          </p:cNvPr>
          <p:cNvSpPr/>
          <p:nvPr/>
        </p:nvSpPr>
        <p:spPr>
          <a:xfrm>
            <a:off x="4247937" y="2873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กำหนด </a:t>
            </a: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member</a:t>
            </a: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N+2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B1FF30F-8226-7214-7E07-B8FD63D12F7E}"/>
              </a:ext>
            </a:extLst>
          </p:cNvPr>
          <p:cNvSpPr/>
          <p:nvPr/>
        </p:nvSpPr>
        <p:spPr>
          <a:xfrm>
            <a:off x="4251473" y="418399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อธิบายภาพรวมการใช้ระบบ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Leader to Project Member</a:t>
            </a: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N+2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E3BBD62-1B43-0EA8-17C1-789E0523375C}"/>
              </a:ext>
            </a:extLst>
          </p:cNvPr>
          <p:cNvSpPr/>
          <p:nvPr/>
        </p:nvSpPr>
        <p:spPr>
          <a:xfrm>
            <a:off x="4251473" y="3578745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อธิบายภาพรวมการใช้ระบบ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PIC to Project  Leader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N+2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2F213003-9534-D410-56FD-4CFAC6F95C6F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04AC47F7-C587-9500-7FA2-455BAC712C6B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4BB37E30-AAC7-61DF-395B-81B64AEC8C6B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EA099A9A-419B-72BD-CFE4-BA8091AFF039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7F46D7FE-100E-CD89-7B9D-F350093BA9BC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1A29FF51-CE3C-9003-0A68-5EC69A38C374}"/>
              </a:ext>
            </a:extLst>
          </p:cNvPr>
          <p:cNvSpPr/>
          <p:nvPr/>
        </p:nvSpPr>
        <p:spPr>
          <a:xfrm>
            <a:off x="4251473" y="477182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① </a:t>
            </a:r>
            <a:r>
              <a:rPr lang="th-TH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คำนวณชั่วโมงการพัฒนา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N+3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F681D12C-158C-58A4-52DD-0E559FA9FE5F}"/>
              </a:ext>
            </a:extLst>
          </p:cNvPr>
          <p:cNvSpPr/>
          <p:nvPr/>
        </p:nvSpPr>
        <p:spPr>
          <a:xfrm>
            <a:off x="5686914" y="418076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ตรวจสอบชั่วโมงการพัฒนาโดย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Project Leader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N+3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77547790-DE35-CD4F-95B0-BB983A7EDDFF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674BDCF1-557E-E936-88F7-FFCE5B3EDF60}"/>
              </a:ext>
            </a:extLst>
          </p:cNvPr>
          <p:cNvSpPr/>
          <p:nvPr/>
        </p:nvSpPr>
        <p:spPr>
          <a:xfrm>
            <a:off x="5686914" y="538113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ตรวจสอบและอนุมัติ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ชั่วโมงการพัฒนา โดย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CTO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N+4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5E4405F1-7022-D429-DC49-28954BD0DBD5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F56DFAEF-564E-8E5C-32DE-774C7478D0C4}"/>
              </a:ext>
            </a:extLst>
          </p:cNvPr>
          <p:cNvSpPr/>
          <p:nvPr/>
        </p:nvSpPr>
        <p:spPr>
          <a:xfrm>
            <a:off x="7059434" y="418076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700" dirty="0"/>
              <a:t>②</a:t>
            </a:r>
            <a:r>
              <a:rPr kumimoji="1" lang="th-TH" altLang="ja-JP" sz="700" dirty="0"/>
              <a:t> 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จัดทำตารางเวลาการพัฒนา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N+5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91717CD-5210-78E4-1E36-E0CC147D5D75}"/>
              </a:ext>
            </a:extLst>
          </p:cNvPr>
          <p:cNvSpPr/>
          <p:nvPr/>
        </p:nvSpPr>
        <p:spPr>
          <a:xfrm>
            <a:off x="82655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600" dirty="0"/>
              <a:t>③</a:t>
            </a:r>
            <a:r>
              <a:rPr kumimoji="1" lang="th-TH" altLang="ja-JP" sz="600" dirty="0"/>
              <a:t> 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จัดทำตารางเวลา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PJ</a:t>
            </a:r>
          </a:p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สำหรับเสนอลูกค้า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N+5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8" name="フローチャート: 判断 27">
            <a:extLst>
              <a:ext uri="{FF2B5EF4-FFF2-40B4-BE49-F238E27FC236}">
                <a16:creationId xmlns:a16="http://schemas.microsoft.com/office/drawing/2014/main" id="{E7757BFE-E4F1-BD7A-5F8F-8291A7E58980}"/>
              </a:ext>
            </a:extLst>
          </p:cNvPr>
          <p:cNvSpPr/>
          <p:nvPr/>
        </p:nvSpPr>
        <p:spPr>
          <a:xfrm>
            <a:off x="7059434" y="5337786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91440" rIns="0" bIns="0" rtlCol="0" anchor="ctr"/>
          <a:lstStyle/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ชั่วโมงการพัฒนา</a:t>
            </a:r>
          </a:p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ได้รับการอนุมัติ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N+4</a:t>
            </a:r>
            <a:endParaRPr kumimoji="1" lang="ja-JP" altLang="en-US" sz="6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31" name="直線矢印コネクタ 30">
            <a:extLst>
              <a:ext uri="{FF2B5EF4-FFF2-40B4-BE49-F238E27FC236}">
                <a16:creationId xmlns:a16="http://schemas.microsoft.com/office/drawing/2014/main" id="{3948CC5C-F358-F3B7-8EC8-68E266114EB8}"/>
              </a:ext>
            </a:extLst>
          </p:cNvPr>
          <p:cNvCxnSpPr>
            <a:cxnSpLocks/>
            <a:stCxn id="4" idx="2"/>
            <a:endCxn id="7" idx="0"/>
          </p:cNvCxnSpPr>
          <p:nvPr/>
        </p:nvCxnSpPr>
        <p:spPr>
          <a:xfrm>
            <a:off x="2129298" y="2564945"/>
            <a:ext cx="0" cy="30840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矢印コネクタ 33">
            <a:extLst>
              <a:ext uri="{FF2B5EF4-FFF2-40B4-BE49-F238E27FC236}">
                <a16:creationId xmlns:a16="http://schemas.microsoft.com/office/drawing/2014/main" id="{9D016809-B98E-FF65-5D93-49B30B079208}"/>
              </a:ext>
            </a:extLst>
          </p:cNvPr>
          <p:cNvCxnSpPr>
            <a:cxnSpLocks/>
            <a:stCxn id="7" idx="3"/>
            <a:endCxn id="9" idx="1"/>
          </p:cNvCxnSpPr>
          <p:nvPr/>
        </p:nvCxnSpPr>
        <p:spPr>
          <a:xfrm>
            <a:off x="2651812" y="3077148"/>
            <a:ext cx="220170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4636AA04-5A2E-5F18-5177-8166016B0276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>
            <a:off x="2129298" y="3280945"/>
            <a:ext cx="1" cy="283853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00106C61-6575-1E45-DBC4-2DC112A86C6A}"/>
              </a:ext>
            </a:extLst>
          </p:cNvPr>
          <p:cNvSpPr/>
          <p:nvPr/>
        </p:nvSpPr>
        <p:spPr>
          <a:xfrm>
            <a:off x="8265573" y="611948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600" dirty="0"/>
              <a:t>④</a:t>
            </a:r>
            <a:r>
              <a:rPr kumimoji="1" lang="th-TH" altLang="ja-JP" sz="600" dirty="0"/>
              <a:t> 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สร้างตารางเวลาการพัฒนาใน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N+5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1" name="フローチャート: 判断 40">
            <a:extLst>
              <a:ext uri="{FF2B5EF4-FFF2-40B4-BE49-F238E27FC236}">
                <a16:creationId xmlns:a16="http://schemas.microsoft.com/office/drawing/2014/main" id="{261A5BAB-638A-EF52-5AB6-67BA4CA12F4E}"/>
              </a:ext>
            </a:extLst>
          </p:cNvPr>
          <p:cNvSpPr/>
          <p:nvPr/>
        </p:nvSpPr>
        <p:spPr>
          <a:xfrm>
            <a:off x="9322742" y="2774779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45720" rIns="0" bIns="0" rtlCol="0" anchor="ctr"/>
          <a:lstStyle/>
          <a:p>
            <a:pPr algn="ctr"/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</a:t>
            </a:r>
          </a:p>
          <a:p>
            <a:pPr algn="ctr"/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ได้รับการอนุมัติ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N+5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42" name="直線矢印コネクタ 41">
            <a:extLst>
              <a:ext uri="{FF2B5EF4-FFF2-40B4-BE49-F238E27FC236}">
                <a16:creationId xmlns:a16="http://schemas.microsoft.com/office/drawing/2014/main" id="{2871807F-C900-1F27-13AF-C11329812D30}"/>
              </a:ext>
            </a:extLst>
          </p:cNvPr>
          <p:cNvCxnSpPr>
            <a:cxnSpLocks/>
            <a:stCxn id="9" idx="3"/>
            <a:endCxn id="10" idx="1"/>
          </p:cNvCxnSpPr>
          <p:nvPr/>
        </p:nvCxnSpPr>
        <p:spPr>
          <a:xfrm>
            <a:off x="3917010" y="3077148"/>
            <a:ext cx="330927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2FABBF79-BA6B-836B-4671-5681F40EB9CC}"/>
              </a:ext>
            </a:extLst>
          </p:cNvPr>
          <p:cNvCxnSpPr>
            <a:cxnSpLocks/>
            <a:stCxn id="10" idx="2"/>
            <a:endCxn id="12" idx="0"/>
          </p:cNvCxnSpPr>
          <p:nvPr/>
        </p:nvCxnSpPr>
        <p:spPr>
          <a:xfrm>
            <a:off x="4770451" y="3280945"/>
            <a:ext cx="3536" cy="29780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DAEECF4-ABCD-B209-7C5A-13EB324EB0E9}"/>
              </a:ext>
            </a:extLst>
          </p:cNvPr>
          <p:cNvSpPr/>
          <p:nvPr/>
        </p:nvSpPr>
        <p:spPr>
          <a:xfrm>
            <a:off x="107039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ส่งตารางเวลาให้ลูกค้า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B6272A72-59F6-0DE2-7B6D-AAD3963F1367}"/>
              </a:ext>
            </a:extLst>
          </p:cNvPr>
          <p:cNvCxnSpPr>
            <a:cxnSpLocks/>
            <a:stCxn id="12" idx="2"/>
            <a:endCxn id="11" idx="0"/>
          </p:cNvCxnSpPr>
          <p:nvPr/>
        </p:nvCxnSpPr>
        <p:spPr>
          <a:xfrm>
            <a:off x="4773987" y="3986339"/>
            <a:ext cx="0" cy="19765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矢印コネクタ 51">
            <a:extLst>
              <a:ext uri="{FF2B5EF4-FFF2-40B4-BE49-F238E27FC236}">
                <a16:creationId xmlns:a16="http://schemas.microsoft.com/office/drawing/2014/main" id="{FDC0BA95-6394-86A6-3ACA-82DFCEABC81B}"/>
              </a:ext>
            </a:extLst>
          </p:cNvPr>
          <p:cNvCxnSpPr>
            <a:cxnSpLocks/>
            <a:stCxn id="11" idx="2"/>
            <a:endCxn id="19" idx="0"/>
          </p:cNvCxnSpPr>
          <p:nvPr/>
        </p:nvCxnSpPr>
        <p:spPr>
          <a:xfrm>
            <a:off x="4773987" y="4591589"/>
            <a:ext cx="0" cy="18023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8A4EE99E-EA28-0CD3-9444-95EC28F7D03B}"/>
              </a:ext>
            </a:extLst>
          </p:cNvPr>
          <p:cNvCxnSpPr>
            <a:cxnSpLocks/>
            <a:stCxn id="19" idx="3"/>
            <a:endCxn id="20" idx="1"/>
          </p:cNvCxnSpPr>
          <p:nvPr/>
        </p:nvCxnSpPr>
        <p:spPr>
          <a:xfrm flipV="1">
            <a:off x="5296501" y="4384560"/>
            <a:ext cx="390413" cy="591060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コネクタ: カギ線 55">
            <a:extLst>
              <a:ext uri="{FF2B5EF4-FFF2-40B4-BE49-F238E27FC236}">
                <a16:creationId xmlns:a16="http://schemas.microsoft.com/office/drawing/2014/main" id="{BC4EAB4F-F18D-B55D-00DD-C8C121BFF0B7}"/>
              </a:ext>
            </a:extLst>
          </p:cNvPr>
          <p:cNvCxnSpPr>
            <a:cxnSpLocks/>
            <a:stCxn id="28" idx="2"/>
            <a:endCxn id="19" idx="1"/>
          </p:cNvCxnSpPr>
          <p:nvPr/>
        </p:nvCxnSpPr>
        <p:spPr>
          <a:xfrm rot="5400000" flipH="1">
            <a:off x="5489456" y="3737638"/>
            <a:ext cx="854510" cy="3330475"/>
          </a:xfrm>
          <a:prstGeom prst="bentConnector4">
            <a:avLst>
              <a:gd name="adj1" fmla="val -26752"/>
              <a:gd name="adj2" fmla="val 106864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0E758AD8-A6FE-8561-BD74-99804760304C}"/>
              </a:ext>
            </a:extLst>
          </p:cNvPr>
          <p:cNvCxnSpPr>
            <a:cxnSpLocks/>
            <a:stCxn id="23" idx="3"/>
            <a:endCxn id="28" idx="1"/>
          </p:cNvCxnSpPr>
          <p:nvPr/>
        </p:nvCxnSpPr>
        <p:spPr>
          <a:xfrm flipV="1">
            <a:off x="6731942" y="5583958"/>
            <a:ext cx="327492" cy="972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7BEEB9AA-F7C3-D3D6-B0C9-A5B43B7BA89B}"/>
              </a:ext>
            </a:extLst>
          </p:cNvPr>
          <p:cNvCxnSpPr>
            <a:cxnSpLocks/>
            <a:stCxn id="28" idx="0"/>
            <a:endCxn id="25" idx="2"/>
          </p:cNvCxnSpPr>
          <p:nvPr/>
        </p:nvCxnSpPr>
        <p:spPr>
          <a:xfrm flipV="1">
            <a:off x="7581948" y="4588357"/>
            <a:ext cx="0" cy="749429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8D1F9B8F-184E-6067-78F0-0B3CE8E02D18}"/>
              </a:ext>
            </a:extLst>
          </p:cNvPr>
          <p:cNvCxnSpPr>
            <a:cxnSpLocks/>
            <a:stCxn id="20" idx="2"/>
            <a:endCxn id="23" idx="0"/>
          </p:cNvCxnSpPr>
          <p:nvPr/>
        </p:nvCxnSpPr>
        <p:spPr>
          <a:xfrm>
            <a:off x="6209428" y="4588357"/>
            <a:ext cx="0" cy="792776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6648044A-180A-E849-10FE-F6C59E7F678A}"/>
              </a:ext>
            </a:extLst>
          </p:cNvPr>
          <p:cNvCxnSpPr>
            <a:cxnSpLocks/>
            <a:stCxn id="25" idx="0"/>
            <a:endCxn id="26" idx="1"/>
          </p:cNvCxnSpPr>
          <p:nvPr/>
        </p:nvCxnSpPr>
        <p:spPr>
          <a:xfrm rot="5400000" flipH="1" flipV="1">
            <a:off x="7721978" y="3637169"/>
            <a:ext cx="403565" cy="68362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FF7E2E7A-7C32-5D76-A37B-00855DAA187E}"/>
              </a:ext>
            </a:extLst>
          </p:cNvPr>
          <p:cNvCxnSpPr>
            <a:cxnSpLocks/>
            <a:stCxn id="25" idx="3"/>
            <a:endCxn id="40" idx="0"/>
          </p:cNvCxnSpPr>
          <p:nvPr/>
        </p:nvCxnSpPr>
        <p:spPr>
          <a:xfrm>
            <a:off x="8104462" y="4384560"/>
            <a:ext cx="683625" cy="173492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D4EA3E8C-E78B-8DBD-8D2F-EE3526BE26E4}"/>
              </a:ext>
            </a:extLst>
          </p:cNvPr>
          <p:cNvCxnSpPr>
            <a:cxnSpLocks/>
            <a:stCxn id="26" idx="0"/>
            <a:endCxn id="41" idx="1"/>
          </p:cNvCxnSpPr>
          <p:nvPr/>
        </p:nvCxnSpPr>
        <p:spPr>
          <a:xfrm rot="5400000" flipH="1" flipV="1">
            <a:off x="8779189" y="3029849"/>
            <a:ext cx="552450" cy="53465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62ABBFA5-58F9-6775-E950-4142AFAFA692}"/>
              </a:ext>
            </a:extLst>
          </p:cNvPr>
          <p:cNvCxnSpPr>
            <a:cxnSpLocks/>
            <a:stCxn id="41" idx="3"/>
            <a:endCxn id="48" idx="1"/>
          </p:cNvCxnSpPr>
          <p:nvPr/>
        </p:nvCxnSpPr>
        <p:spPr>
          <a:xfrm>
            <a:off x="10367770" y="3020951"/>
            <a:ext cx="336203" cy="756247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D665B16B-F00F-DFF8-0F12-AD00990DDB8A}"/>
              </a:ext>
            </a:extLst>
          </p:cNvPr>
          <p:cNvCxnSpPr>
            <a:cxnSpLocks/>
            <a:stCxn id="41" idx="0"/>
            <a:endCxn id="25" idx="1"/>
          </p:cNvCxnSpPr>
          <p:nvPr/>
        </p:nvCxnSpPr>
        <p:spPr>
          <a:xfrm rot="16200000" flipH="1" flipV="1">
            <a:off x="7647454" y="2186758"/>
            <a:ext cx="1609781" cy="2785822"/>
          </a:xfrm>
          <a:prstGeom prst="bentConnector4">
            <a:avLst>
              <a:gd name="adj1" fmla="val -14201"/>
              <a:gd name="adj2" fmla="val 108206"/>
            </a:avLst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FF7F4803-29DB-F09F-1BB4-788BB407E831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B00143C2-0EDF-E8AE-24A4-D278FDFE806C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6B34FD1-ECD5-25B4-7029-451E668A9786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AE4B3590-64F9-26D6-F2F5-ADA845A00A42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7137EBF9-4833-E1BF-DC9C-B4D02E001131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637F4A09-EB74-0D56-7A36-F9D5DDCCB843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8CA3D8BE-29EA-27BF-A7D1-14CB38073A6C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13D31508-3B28-ACDD-EEB7-7B0829055EA2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48666C99-0782-A6A8-0F40-DC835E3A8FE5}"/>
              </a:ext>
            </a:extLst>
          </p:cNvPr>
          <p:cNvSpPr/>
          <p:nvPr/>
        </p:nvSpPr>
        <p:spPr>
          <a:xfrm>
            <a:off x="7741920" y="1001135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①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การคำนวณชั่วโมงการพัฒนา</a:t>
            </a:r>
            <a:r>
              <a:rPr kumimoji="1" lang="ja-JP" altLang="en-US" sz="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6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</a:t>
            </a: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6550B462-B60C-6842-6C16-915E3BFF64DD}"/>
              </a:ext>
            </a:extLst>
          </p:cNvPr>
          <p:cNvSpPr/>
          <p:nvPr/>
        </p:nvSpPr>
        <p:spPr>
          <a:xfrm>
            <a:off x="7741919" y="121891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ตารางเวลาการพัฒนา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3"/>
              </a:rPr>
              <a:t>https://node25444-tom-demo-01.proen.app.ruk-com.cloud/redmine/news/6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AC83292E-9D4A-128E-8AF8-9EB9C913DC36}"/>
              </a:ext>
            </a:extLst>
          </p:cNvPr>
          <p:cNvSpPr/>
          <p:nvPr/>
        </p:nvSpPr>
        <p:spPr>
          <a:xfrm>
            <a:off x="7741918" y="143333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ตารางเวลาโปรเจกต์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4"/>
              </a:rPr>
              <a:t>https://node25444-tom-demo-01.proen.app.ruk-com.cloud/redmine/news/7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E4B90026-EB71-6E73-2EDD-A8ABBCD2FC92}"/>
              </a:ext>
            </a:extLst>
          </p:cNvPr>
          <p:cNvSpPr/>
          <p:nvPr/>
        </p:nvSpPr>
        <p:spPr>
          <a:xfrm>
            <a:off x="10379912" y="285647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B94BB43A-5CA6-E43E-978D-5F98BB8CF544}"/>
              </a:ext>
            </a:extLst>
          </p:cNvPr>
          <p:cNvSpPr/>
          <p:nvPr/>
        </p:nvSpPr>
        <p:spPr>
          <a:xfrm>
            <a:off x="9677410" y="2407554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6" name="正方形/長方形 115">
            <a:extLst>
              <a:ext uri="{FF2B5EF4-FFF2-40B4-BE49-F238E27FC236}">
                <a16:creationId xmlns:a16="http://schemas.microsoft.com/office/drawing/2014/main" id="{B8E0A0AF-A8C0-BA2B-52D3-8CE7082ABCB1}"/>
              </a:ext>
            </a:extLst>
          </p:cNvPr>
          <p:cNvSpPr/>
          <p:nvPr/>
        </p:nvSpPr>
        <p:spPr>
          <a:xfrm>
            <a:off x="7615707" y="5230171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7" name="正方形/長方形 116">
            <a:extLst>
              <a:ext uri="{FF2B5EF4-FFF2-40B4-BE49-F238E27FC236}">
                <a16:creationId xmlns:a16="http://schemas.microsoft.com/office/drawing/2014/main" id="{53CE2BC3-10DA-9F1F-6D9C-D44869355517}"/>
              </a:ext>
            </a:extLst>
          </p:cNvPr>
          <p:cNvSpPr/>
          <p:nvPr/>
        </p:nvSpPr>
        <p:spPr>
          <a:xfrm>
            <a:off x="7615706" y="588786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0DE61F92-88FD-08D5-8005-B3D96A55EC0E}"/>
              </a:ext>
            </a:extLst>
          </p:cNvPr>
          <p:cNvSpPr/>
          <p:nvPr/>
        </p:nvSpPr>
        <p:spPr>
          <a:xfrm>
            <a:off x="7741918" y="163918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คู่มือการป้อนข้อมูล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/>
              </a:rPr>
              <a:t>https://node25444-tom-demo-01.proen.app.ruk-com.cloud/redmine/news/3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3D69C356-2845-8B4E-3480-7F3C15B309DB}"/>
              </a:ext>
            </a:extLst>
          </p:cNvPr>
          <p:cNvSpPr/>
          <p:nvPr/>
        </p:nvSpPr>
        <p:spPr>
          <a:xfrm>
            <a:off x="9560513" y="611948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ลงบันทึกงาน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endParaRPr kumimoji="1" lang="th-TH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สร้าง </a:t>
            </a:r>
            <a:r>
              <a:rPr kumimoji="1" lang="en-US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Task </a:t>
            </a:r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งานของผู้รับผิดชอบแต่ละคน</a:t>
            </a:r>
            <a:endParaRPr kumimoji="1" lang="en-US" altLang="ja-JP" sz="7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N+5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120" name="直線矢印コネクタ 119">
            <a:extLst>
              <a:ext uri="{FF2B5EF4-FFF2-40B4-BE49-F238E27FC236}">
                <a16:creationId xmlns:a16="http://schemas.microsoft.com/office/drawing/2014/main" id="{1642BFC4-C703-CD11-8DD7-595BBAE1D102}"/>
              </a:ext>
            </a:extLst>
          </p:cNvPr>
          <p:cNvCxnSpPr>
            <a:cxnSpLocks/>
            <a:stCxn id="40" idx="3"/>
            <a:endCxn id="119" idx="1"/>
          </p:cNvCxnSpPr>
          <p:nvPr/>
        </p:nvCxnSpPr>
        <p:spPr>
          <a:xfrm>
            <a:off x="9310601" y="6323278"/>
            <a:ext cx="249912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正方形/長方形 122">
            <a:extLst>
              <a:ext uri="{FF2B5EF4-FFF2-40B4-BE49-F238E27FC236}">
                <a16:creationId xmlns:a16="http://schemas.microsoft.com/office/drawing/2014/main" id="{F9D2DA0E-CA50-1151-A81E-6C04DCB9A4DA}"/>
              </a:ext>
            </a:extLst>
          </p:cNvPr>
          <p:cNvSpPr/>
          <p:nvPr/>
        </p:nvSpPr>
        <p:spPr>
          <a:xfrm>
            <a:off x="10703973" y="477182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th-TH" altLang="ja-JP" sz="9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อัป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endParaRPr kumimoji="1" lang="en-US" altLang="ja-JP" sz="7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ทุกคนอ</a:t>
            </a:r>
            <a:r>
              <a:rPr kumimoji="1" lang="th-TH" altLang="ja-JP" sz="7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ัป</a:t>
            </a:r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 </a:t>
            </a:r>
            <a:r>
              <a:rPr kumimoji="1" lang="en-US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Progress </a:t>
            </a:r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 </a:t>
            </a:r>
            <a:r>
              <a:rPr kumimoji="1" lang="en-US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Comment</a:t>
            </a: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N+**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124" name="コネクタ: カギ線 123">
            <a:extLst>
              <a:ext uri="{FF2B5EF4-FFF2-40B4-BE49-F238E27FC236}">
                <a16:creationId xmlns:a16="http://schemas.microsoft.com/office/drawing/2014/main" id="{FBCE21DA-BE44-885C-8197-BE200F1628CD}"/>
              </a:ext>
            </a:extLst>
          </p:cNvPr>
          <p:cNvCxnSpPr>
            <a:cxnSpLocks/>
            <a:stCxn id="119" idx="3"/>
            <a:endCxn id="123" idx="2"/>
          </p:cNvCxnSpPr>
          <p:nvPr/>
        </p:nvCxnSpPr>
        <p:spPr>
          <a:xfrm flipV="1">
            <a:off x="10605541" y="5179417"/>
            <a:ext cx="620946" cy="1143861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2131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686E38-B8F9-E4EF-09D3-C9FE1D25A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7A8E6AF-9849-8B50-12F6-7180AA4B4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การเปลี่ยนแปลงตารางเวลาโปรเจกต์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113748E2-F494-BBC0-852E-B02CCD6F1D12}"/>
              </a:ext>
            </a:extLst>
          </p:cNvPr>
          <p:cNvSpPr txBox="1"/>
          <p:nvPr/>
        </p:nvSpPr>
        <p:spPr>
          <a:xfrm>
            <a:off x="0" y="853523"/>
            <a:ext cx="51619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การเปลี่ยนแปลงตารางเวลาโปรเจกต์ : สาเหตุจากลูกค้า</a:t>
            </a:r>
            <a:r>
              <a:rPr kumimoji="1"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(N+0)</a:t>
            </a:r>
          </a:p>
          <a:p>
            <a:endParaRPr kumimoji="1" lang="en-US" altLang="ja-JP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8F5B11E-1FD4-6444-979F-8C2E1FFCCD74}"/>
              </a:ext>
            </a:extLst>
          </p:cNvPr>
          <p:cNvSpPr/>
          <p:nvPr/>
        </p:nvSpPr>
        <p:spPr>
          <a:xfrm>
            <a:off x="1606784" y="144135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lang="th-TH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เกิดคำขอเปลี่ยนแปลงตารางเวลา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C1EADA1A-034D-8365-D17B-456B096D4B04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BBB23C8D-E11B-B199-5294-D30A903B38A9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2535A1E4-09EB-2FDE-190F-736FFB5F68FD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42B758D4-A3A0-7BAB-716C-BE0A19DB0325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DFED8B35-5685-0E04-526B-DDBE65A10AD6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9307811A-D828-F0DE-4410-AA37CBF21C4F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EBF8B690-E272-B63C-1344-19E4C26F6A1E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1F4BBBD-E3B5-2D49-6B9F-B8556BC709AE}"/>
              </a:ext>
            </a:extLst>
          </p:cNvPr>
          <p:cNvSpPr/>
          <p:nvPr/>
        </p:nvSpPr>
        <p:spPr>
          <a:xfrm>
            <a:off x="82655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600" dirty="0"/>
              <a:t>③</a:t>
            </a:r>
            <a:r>
              <a:rPr kumimoji="1" lang="th-TH" altLang="ja-JP" sz="600" dirty="0"/>
              <a:t> 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จัดทำตารางเวลา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PJ</a:t>
            </a:r>
          </a:p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สำหรับเสนอลูกค้า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N+5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FE677525-FE37-365D-2105-0A56E853E1EC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สร้างตารางเวลาการพัฒนาใน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03448D63-334A-03C7-6131-A259A90AA705}"/>
              </a:ext>
            </a:extLst>
          </p:cNvPr>
          <p:cNvCxnSpPr>
            <a:cxnSpLocks/>
            <a:stCxn id="6" idx="2"/>
            <a:endCxn id="14" idx="1"/>
          </p:cNvCxnSpPr>
          <p:nvPr/>
        </p:nvCxnSpPr>
        <p:spPr>
          <a:xfrm rot="16200000" flipH="1">
            <a:off x="2284827" y="3809992"/>
            <a:ext cx="429887" cy="740944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9E8AF6BD-2923-F51C-3AAE-0D7E0795EE71}"/>
              </a:ext>
            </a:extLst>
          </p:cNvPr>
          <p:cNvCxnSpPr>
            <a:cxnSpLocks/>
            <a:stCxn id="38" idx="3"/>
            <a:endCxn id="36" idx="1"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26CC45CE-6893-4567-0FB5-F6CF96C02F01}"/>
              </a:ext>
            </a:extLst>
          </p:cNvPr>
          <p:cNvCxnSpPr>
            <a:cxnSpLocks/>
            <a:stCxn id="36" idx="2"/>
            <a:endCxn id="40" idx="0"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68AAF640-2377-75C1-F3DA-933475DF9B3F}"/>
              </a:ext>
            </a:extLst>
          </p:cNvPr>
          <p:cNvCxnSpPr>
            <a:cxnSpLocks/>
            <a:endCxn id="26" idx="1"/>
          </p:cNvCxnSpPr>
          <p:nvPr/>
        </p:nvCxnSpPr>
        <p:spPr>
          <a:xfrm rot="5400000" flipH="1" flipV="1">
            <a:off x="7721978" y="3637169"/>
            <a:ext cx="403565" cy="68362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3067BA7B-3541-C1FB-A2F1-76D9F1F390C9}"/>
              </a:ext>
            </a:extLst>
          </p:cNvPr>
          <p:cNvCxnSpPr>
            <a:cxnSpLocks/>
            <a:stCxn id="21" idx="3"/>
            <a:endCxn id="38" idx="2"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5E608162-D774-8719-64F8-4502DC105101}"/>
              </a:ext>
            </a:extLst>
          </p:cNvPr>
          <p:cNvCxnSpPr>
            <a:cxnSpLocks/>
            <a:stCxn id="26" idx="0"/>
          </p:cNvCxnSpPr>
          <p:nvPr/>
        </p:nvCxnSpPr>
        <p:spPr>
          <a:xfrm rot="5400000" flipH="1" flipV="1">
            <a:off x="8779189" y="3029849"/>
            <a:ext cx="552450" cy="53465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63B4B82B-342D-87A2-F82B-347911040826}"/>
              </a:ext>
            </a:extLst>
          </p:cNvPr>
          <p:cNvCxnSpPr>
            <a:cxnSpLocks/>
          </p:cNvCxnSpPr>
          <p:nvPr/>
        </p:nvCxnSpPr>
        <p:spPr>
          <a:xfrm>
            <a:off x="10367770" y="3020951"/>
            <a:ext cx="336203" cy="756247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A37146DA-E054-BCFE-DA67-190100A7F7B9}"/>
              </a:ext>
            </a:extLst>
          </p:cNvPr>
          <p:cNvCxnSpPr>
            <a:cxnSpLocks/>
            <a:stCxn id="38" idx="0"/>
            <a:endCxn id="26" idx="1"/>
          </p:cNvCxnSpPr>
          <p:nvPr/>
        </p:nvCxnSpPr>
        <p:spPr>
          <a:xfrm rot="5400000" flipH="1" flipV="1">
            <a:off x="7050942" y="2914634"/>
            <a:ext cx="352066" cy="2077195"/>
          </a:xfrm>
          <a:prstGeom prst="bentConnector2">
            <a:avLst/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009B4D5E-7F99-C679-CF4F-9F93B6C5AAE8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8C36D966-0164-6F94-66A6-A1E51F5C998D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47DD45B-6998-BE1F-2940-C2B0F4C3F22B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06D22975-39AE-9856-DBB8-F42A9DC78D18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DAF80CBB-ABEB-825F-5321-052F44B87B30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5CBCCB83-0B69-140F-2895-D0AACFCFCF03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8AC1E747-F976-8A56-0C49-87181C2E225B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F8B32830-DE7F-6051-CE5B-A18F31077E3C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F1046B87-26A6-4683-535F-5D05AB5E1500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234E6882-8F0A-BBE2-0E98-12C279DDFA12}"/>
              </a:ext>
            </a:extLst>
          </p:cNvPr>
          <p:cNvSpPr/>
          <p:nvPr/>
        </p:nvSpPr>
        <p:spPr>
          <a:xfrm>
            <a:off x="6244743" y="3902452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07CD1B-58E9-2C83-9545-5D51BF5A187A}"/>
              </a:ext>
            </a:extLst>
          </p:cNvPr>
          <p:cNvSpPr/>
          <p:nvPr/>
        </p:nvSpPr>
        <p:spPr>
          <a:xfrm>
            <a:off x="1606784" y="35579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>
              <a:lnSpc>
                <a:spcPts val="1000"/>
              </a:lnSpc>
            </a:pP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ยืนยันและแจ้งตารางเวลา</a:t>
            </a:r>
          </a:p>
          <a:p>
            <a:pPr algn="ctr">
              <a:lnSpc>
                <a:spcPts val="1000"/>
              </a:lnSpc>
            </a:pP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ภายในบริษัท</a:t>
            </a:r>
            <a:endParaRPr 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9DE02C4-88B7-1862-3ADB-05BBA4EB93BD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>
              <a:lnSpc>
                <a:spcPts val="1000"/>
              </a:lnSpc>
            </a:pPr>
            <a:r>
              <a:rPr lang="th-TH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ยืนยันและแจ้งผลกระทบ</a:t>
            </a:r>
            <a:endParaRPr 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lang="th-TH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ต่อโปรเจกต์อื่น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918B2A1-CC53-5CDC-D8EA-F29E17E60EC8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ตรวจสอบผลกระทบ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ต่อโปรเจกต์อื่น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E5836F73-CE29-E295-D468-B50F72205C28}"/>
              </a:ext>
            </a:extLst>
          </p:cNvPr>
          <p:cNvCxnSpPr>
            <a:cxnSpLocks/>
            <a:stCxn id="14" idx="2"/>
            <a:endCxn id="21" idx="1"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451D3CD1-DA25-D726-118C-04858EB2A712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ปรับและเปลี่ยนแปลง</a:t>
            </a:r>
            <a:endParaRPr 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ตารางเวลาการพัฒนา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8" name="フローチャート: 判断 37">
            <a:extLst>
              <a:ext uri="{FF2B5EF4-FFF2-40B4-BE49-F238E27FC236}">
                <a16:creationId xmlns:a16="http://schemas.microsoft.com/office/drawing/2014/main" id="{83F8D45A-1623-74E2-06C3-0A209F5D672B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45720" rIns="0" bIns="0" rtlCol="0" anchor="ctr"/>
          <a:lstStyle/>
          <a:p>
            <a:pPr algn="ctr"/>
            <a:r>
              <a:rPr lang="th-TH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จำเป็นต้องเปลี่ยนแปลงตารางเวลา</a:t>
            </a:r>
            <a:endParaRPr lang="en-US" sz="7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59" name="直線矢印コネクタ 58">
            <a:extLst>
              <a:ext uri="{FF2B5EF4-FFF2-40B4-BE49-F238E27FC236}">
                <a16:creationId xmlns:a16="http://schemas.microsoft.com/office/drawing/2014/main" id="{FD4940E0-F17B-61F5-4E96-D5ABA9FEB87E}"/>
              </a:ext>
            </a:extLst>
          </p:cNvPr>
          <p:cNvCxnSpPr>
            <a:cxnSpLocks/>
            <a:stCxn id="3" idx="2"/>
            <a:endCxn id="6" idx="0"/>
          </p:cNvCxnSpPr>
          <p:nvPr/>
        </p:nvCxnSpPr>
        <p:spPr>
          <a:xfrm>
            <a:off x="2129298" y="1848945"/>
            <a:ext cx="0" cy="1708982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81C94CBC-D828-B726-70A3-31EECC51CD98}"/>
              </a:ext>
            </a:extLst>
          </p:cNvPr>
          <p:cNvSpPr/>
          <p:nvPr/>
        </p:nvSpPr>
        <p:spPr>
          <a:xfrm>
            <a:off x="8503020" y="6170127"/>
            <a:ext cx="1231619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ลงบันทึกงาน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kumimoji="1" lang="th-TH" altLang="ja-JP" sz="65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เปลี่ยนแปลงตารางเวลางานของผู้รับผิดชอบแต่ละคน</a:t>
            </a:r>
            <a:endParaRPr kumimoji="1" lang="en-US" altLang="ja-JP" sz="65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N+5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64" name="直線矢印コネクタ 63">
            <a:extLst>
              <a:ext uri="{FF2B5EF4-FFF2-40B4-BE49-F238E27FC236}">
                <a16:creationId xmlns:a16="http://schemas.microsoft.com/office/drawing/2014/main" id="{7835F87D-F1B1-6234-5118-866AD78603C8}"/>
              </a:ext>
            </a:extLst>
          </p:cNvPr>
          <p:cNvCxnSpPr>
            <a:cxnSpLocks/>
            <a:stCxn id="40" idx="3"/>
            <a:endCxn id="63" idx="1"/>
          </p:cNvCxnSpPr>
          <p:nvPr/>
        </p:nvCxnSpPr>
        <p:spPr>
          <a:xfrm>
            <a:off x="8222766" y="6373924"/>
            <a:ext cx="280254" cy="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C965BECA-19EA-7D0C-994C-A1AD1B509F27}"/>
              </a:ext>
            </a:extLst>
          </p:cNvPr>
          <p:cNvSpPr/>
          <p:nvPr/>
        </p:nvSpPr>
        <p:spPr>
          <a:xfrm>
            <a:off x="9646481" y="4787633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th-TH" altLang="ja-JP" sz="9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อัป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endParaRPr kumimoji="1" lang="en-US" altLang="ja-JP" sz="7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ทุกคนอ</a:t>
            </a:r>
            <a:r>
              <a:rPr kumimoji="1" lang="th-TH" altLang="ja-JP" sz="700" dirty="0" err="1">
                <a:latin typeface="TH Sarabun New" panose="020B0500040200020003" pitchFamily="34" charset="-34"/>
                <a:cs typeface="TH Sarabun New" panose="020B0500040200020003" pitchFamily="34" charset="-34"/>
              </a:rPr>
              <a:t>ัป</a:t>
            </a:r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เดต </a:t>
            </a:r>
            <a:r>
              <a:rPr kumimoji="1" lang="en-US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Progress </a:t>
            </a:r>
            <a:r>
              <a:rPr kumimoji="1" lang="th-TH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และ </a:t>
            </a:r>
            <a:r>
              <a:rPr kumimoji="1" lang="en-US" altLang="ja-JP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Comment</a:t>
            </a: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N+**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66" name="コネクタ: カギ線 65">
            <a:extLst>
              <a:ext uri="{FF2B5EF4-FFF2-40B4-BE49-F238E27FC236}">
                <a16:creationId xmlns:a16="http://schemas.microsoft.com/office/drawing/2014/main" id="{A4389B3B-135D-183B-EB44-C422EF1D382B}"/>
              </a:ext>
            </a:extLst>
          </p:cNvPr>
          <p:cNvCxnSpPr>
            <a:cxnSpLocks/>
            <a:stCxn id="63" idx="3"/>
            <a:endCxn id="65" idx="2"/>
          </p:cNvCxnSpPr>
          <p:nvPr/>
        </p:nvCxnSpPr>
        <p:spPr>
          <a:xfrm flipV="1">
            <a:off x="9734639" y="5195227"/>
            <a:ext cx="434356" cy="1178697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フローチャート: 判断 40">
            <a:extLst>
              <a:ext uri="{FF2B5EF4-FFF2-40B4-BE49-F238E27FC236}">
                <a16:creationId xmlns:a16="http://schemas.microsoft.com/office/drawing/2014/main" id="{6898C803-C61B-98B9-1F31-94EC9B78FF63}"/>
              </a:ext>
            </a:extLst>
          </p:cNvPr>
          <p:cNvSpPr/>
          <p:nvPr/>
        </p:nvSpPr>
        <p:spPr>
          <a:xfrm>
            <a:off x="9322742" y="2774779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45720" rIns="0" bIns="0" rtlCol="0" anchor="ctr"/>
          <a:lstStyle/>
          <a:p>
            <a:pPr algn="ctr"/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</a:t>
            </a:r>
          </a:p>
          <a:p>
            <a:pPr algn="ctr"/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ได้รับการอนุมัติ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N+5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0" name="正方形/長方形 47">
            <a:extLst>
              <a:ext uri="{FF2B5EF4-FFF2-40B4-BE49-F238E27FC236}">
                <a16:creationId xmlns:a16="http://schemas.microsoft.com/office/drawing/2014/main" id="{D514B775-809A-0E82-D5F9-A7EFBF0B4BEA}"/>
              </a:ext>
            </a:extLst>
          </p:cNvPr>
          <p:cNvSpPr/>
          <p:nvPr/>
        </p:nvSpPr>
        <p:spPr>
          <a:xfrm>
            <a:off x="107039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ส่งตารางเวลาให้ลูกค้า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1" name="正方形/長方形 110">
            <a:extLst>
              <a:ext uri="{FF2B5EF4-FFF2-40B4-BE49-F238E27FC236}">
                <a16:creationId xmlns:a16="http://schemas.microsoft.com/office/drawing/2014/main" id="{31954F4B-997D-C7EE-6364-722EB9CEEBD5}"/>
              </a:ext>
            </a:extLst>
          </p:cNvPr>
          <p:cNvSpPr/>
          <p:nvPr/>
        </p:nvSpPr>
        <p:spPr>
          <a:xfrm>
            <a:off x="7741919" y="1218918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ตารางเวลาการพัฒนา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3"/>
              </a:rPr>
              <a:t>https://node25444-tom-demo-01.proen.app.ruk-com.cloud/redmine/news/6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3" name="正方形/長方形 111">
            <a:extLst>
              <a:ext uri="{FF2B5EF4-FFF2-40B4-BE49-F238E27FC236}">
                <a16:creationId xmlns:a16="http://schemas.microsoft.com/office/drawing/2014/main" id="{FDE4262A-E003-109D-E88A-156E70FF9933}"/>
              </a:ext>
            </a:extLst>
          </p:cNvPr>
          <p:cNvSpPr/>
          <p:nvPr/>
        </p:nvSpPr>
        <p:spPr>
          <a:xfrm>
            <a:off x="7741918" y="143333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ตารางเวลาโปรเจกต์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4"/>
              </a:rPr>
              <a:t>https://node25444-tom-demo-01.proen.app.ruk-com.cloud/redmine/news/7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4" name="正方形/長方形 117">
            <a:extLst>
              <a:ext uri="{FF2B5EF4-FFF2-40B4-BE49-F238E27FC236}">
                <a16:creationId xmlns:a16="http://schemas.microsoft.com/office/drawing/2014/main" id="{FD17B95F-CFED-41C6-1F69-F2C16264F27E}"/>
              </a:ext>
            </a:extLst>
          </p:cNvPr>
          <p:cNvSpPr/>
          <p:nvPr/>
        </p:nvSpPr>
        <p:spPr>
          <a:xfrm>
            <a:off x="7741918" y="1639187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คู่มือการป้อนข้อมูล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/>
              </a:rPr>
              <a:t>https://node25444-tom-demo-01.proen.app.ruk-com.cloud/redmine/news/3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47478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579379-BBA2-4192-D203-D77B8EFE66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線コネクタ 12">
            <a:extLst>
              <a:ext uri="{FF2B5EF4-FFF2-40B4-BE49-F238E27FC236}">
                <a16:creationId xmlns:a16="http://schemas.microsoft.com/office/drawing/2014/main" id="{4AFA4C78-C586-3D5D-4802-31303F5F1739}"/>
              </a:ext>
            </a:extLst>
          </p:cNvPr>
          <p:cNvCxnSpPr>
            <a:cxnSpLocks/>
          </p:cNvCxnSpPr>
          <p:nvPr/>
        </p:nvCxnSpPr>
        <p:spPr>
          <a:xfrm>
            <a:off x="0" y="1994265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83EC6223-9B22-DEFE-2A81-D63368ADD665}"/>
              </a:ext>
            </a:extLst>
          </p:cNvPr>
          <p:cNvCxnSpPr>
            <a:cxnSpLocks/>
          </p:cNvCxnSpPr>
          <p:nvPr/>
        </p:nvCxnSpPr>
        <p:spPr>
          <a:xfrm>
            <a:off x="0" y="2730144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6E5DD4A1-9F23-9AC1-5A3B-BCFB6647D472}"/>
              </a:ext>
            </a:extLst>
          </p:cNvPr>
          <p:cNvCxnSpPr>
            <a:cxnSpLocks/>
          </p:cNvCxnSpPr>
          <p:nvPr/>
        </p:nvCxnSpPr>
        <p:spPr>
          <a:xfrm>
            <a:off x="1" y="3431187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97628A5E-1AB4-026F-5346-9ABF51331D73}"/>
              </a:ext>
            </a:extLst>
          </p:cNvPr>
          <p:cNvCxnSpPr>
            <a:cxnSpLocks/>
          </p:cNvCxnSpPr>
          <p:nvPr/>
        </p:nvCxnSpPr>
        <p:spPr>
          <a:xfrm>
            <a:off x="1" y="4092261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F01A2AD-3ACF-412B-D4C6-F14307A9A7C0}"/>
              </a:ext>
            </a:extLst>
          </p:cNvPr>
          <p:cNvCxnSpPr>
            <a:cxnSpLocks/>
          </p:cNvCxnSpPr>
          <p:nvPr/>
        </p:nvCxnSpPr>
        <p:spPr>
          <a:xfrm>
            <a:off x="0" y="468009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DD4F7025-0B4C-B1FE-C95E-CF5ED388B923}"/>
              </a:ext>
            </a:extLst>
          </p:cNvPr>
          <p:cNvCxnSpPr>
            <a:cxnSpLocks/>
          </p:cNvCxnSpPr>
          <p:nvPr/>
        </p:nvCxnSpPr>
        <p:spPr>
          <a:xfrm>
            <a:off x="0" y="528940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4E024758-2B8B-6088-6F29-21B8C0D65A73}"/>
              </a:ext>
            </a:extLst>
          </p:cNvPr>
          <p:cNvCxnSpPr>
            <a:cxnSpLocks/>
          </p:cNvCxnSpPr>
          <p:nvPr/>
        </p:nvCxnSpPr>
        <p:spPr>
          <a:xfrm>
            <a:off x="0" y="5929480"/>
            <a:ext cx="12191999" cy="0"/>
          </a:xfrm>
          <a:prstGeom prst="line">
            <a:avLst/>
          </a:prstGeom>
          <a:ln w="9525" cmpd="sng">
            <a:solidFill>
              <a:schemeClr val="tx1">
                <a:lumMod val="60000"/>
                <a:lumOff val="40000"/>
              </a:schemeClr>
            </a:solidFill>
            <a:prstDash val="dash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コネクタ: カギ線 54">
            <a:extLst>
              <a:ext uri="{FF2B5EF4-FFF2-40B4-BE49-F238E27FC236}">
                <a16:creationId xmlns:a16="http://schemas.microsoft.com/office/drawing/2014/main" id="{28EEBB83-B492-CF14-E61E-ECF577B5923A}"/>
              </a:ext>
            </a:extLst>
          </p:cNvPr>
          <p:cNvCxnSpPr>
            <a:cxnSpLocks/>
            <a:stCxn id="4" idx="0"/>
          </p:cNvCxnSpPr>
          <p:nvPr/>
        </p:nvCxnSpPr>
        <p:spPr>
          <a:xfrm rot="5400000" flipH="1" flipV="1">
            <a:off x="2307755" y="4216952"/>
            <a:ext cx="384031" cy="740944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線矢印コネクタ 60">
            <a:extLst>
              <a:ext uri="{FF2B5EF4-FFF2-40B4-BE49-F238E27FC236}">
                <a16:creationId xmlns:a16="http://schemas.microsoft.com/office/drawing/2014/main" id="{64E7747F-1D0C-91C2-2E60-D301106A7C03}"/>
              </a:ext>
            </a:extLst>
          </p:cNvPr>
          <p:cNvCxnSpPr>
            <a:cxnSpLocks/>
          </p:cNvCxnSpPr>
          <p:nvPr/>
        </p:nvCxnSpPr>
        <p:spPr>
          <a:xfrm flipV="1">
            <a:off x="6710892" y="4368756"/>
            <a:ext cx="466846" cy="6680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DF440AC3-3FCC-3B6E-243C-0E158422EF7C}"/>
              </a:ext>
            </a:extLst>
          </p:cNvPr>
          <p:cNvCxnSpPr>
            <a:cxnSpLocks/>
          </p:cNvCxnSpPr>
          <p:nvPr/>
        </p:nvCxnSpPr>
        <p:spPr>
          <a:xfrm>
            <a:off x="7700252" y="4572553"/>
            <a:ext cx="0" cy="1597574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コネクタ: カギ線 77">
            <a:extLst>
              <a:ext uri="{FF2B5EF4-FFF2-40B4-BE49-F238E27FC236}">
                <a16:creationId xmlns:a16="http://schemas.microsoft.com/office/drawing/2014/main" id="{228FF4DB-0F3C-9D0E-1D14-2F4A3931E51C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721978" y="3637169"/>
            <a:ext cx="403565" cy="68362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コネクタ: カギ線 82">
            <a:extLst>
              <a:ext uri="{FF2B5EF4-FFF2-40B4-BE49-F238E27FC236}">
                <a16:creationId xmlns:a16="http://schemas.microsoft.com/office/drawing/2014/main" id="{322BEA71-E9CF-243D-627A-E15C95AB4017}"/>
              </a:ext>
            </a:extLst>
          </p:cNvPr>
          <p:cNvCxnSpPr>
            <a:cxnSpLocks/>
          </p:cNvCxnSpPr>
          <p:nvPr/>
        </p:nvCxnSpPr>
        <p:spPr>
          <a:xfrm flipV="1">
            <a:off x="5279622" y="4621608"/>
            <a:ext cx="908756" cy="372263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コネクタ: カギ線 87">
            <a:extLst>
              <a:ext uri="{FF2B5EF4-FFF2-40B4-BE49-F238E27FC236}">
                <a16:creationId xmlns:a16="http://schemas.microsoft.com/office/drawing/2014/main" id="{AF093340-3638-54D6-1D15-FD462D2F5B71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779189" y="3029849"/>
            <a:ext cx="552450" cy="534655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コネクタ: カギ線 90">
            <a:extLst>
              <a:ext uri="{FF2B5EF4-FFF2-40B4-BE49-F238E27FC236}">
                <a16:creationId xmlns:a16="http://schemas.microsoft.com/office/drawing/2014/main" id="{7B119FB6-36DE-7DAE-BB80-A3FC1454164D}"/>
              </a:ext>
            </a:extLst>
          </p:cNvPr>
          <p:cNvCxnSpPr>
            <a:cxnSpLocks/>
          </p:cNvCxnSpPr>
          <p:nvPr/>
        </p:nvCxnSpPr>
        <p:spPr>
          <a:xfrm>
            <a:off x="10367770" y="3020951"/>
            <a:ext cx="310077" cy="764275"/>
          </a:xfrm>
          <a:prstGeom prst="bentConnector3">
            <a:avLst>
              <a:gd name="adj1" fmla="val 50000"/>
            </a:avLst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コネクタ: カギ線 94">
            <a:extLst>
              <a:ext uri="{FF2B5EF4-FFF2-40B4-BE49-F238E27FC236}">
                <a16:creationId xmlns:a16="http://schemas.microsoft.com/office/drawing/2014/main" id="{BB705801-3DD8-08BE-C278-1310D6DEEC0A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7050942" y="2914634"/>
            <a:ext cx="352066" cy="2077195"/>
          </a:xfrm>
          <a:prstGeom prst="bentConnector2">
            <a:avLst/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A90F95C8-805A-F1C9-DE58-F2507C05B397}"/>
              </a:ext>
            </a:extLst>
          </p:cNvPr>
          <p:cNvSpPr/>
          <p:nvPr/>
        </p:nvSpPr>
        <p:spPr>
          <a:xfrm>
            <a:off x="74620" y="147157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Customer / Event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4C144E58-449F-4ABA-5935-47BFCFE03A36}"/>
              </a:ext>
            </a:extLst>
          </p:cNvPr>
          <p:cNvSpPr/>
          <p:nvPr/>
        </p:nvSpPr>
        <p:spPr>
          <a:xfrm>
            <a:off x="74620" y="221409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Accounting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1B1F52CC-D32E-5256-0A9D-ED9D8917D9A0}"/>
              </a:ext>
            </a:extLst>
          </p:cNvPr>
          <p:cNvSpPr/>
          <p:nvPr/>
        </p:nvSpPr>
        <p:spPr>
          <a:xfrm>
            <a:off x="74620" y="2924962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CEO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F1897C2E-7C48-139D-0B40-ABF01795177C}"/>
              </a:ext>
            </a:extLst>
          </p:cNvPr>
          <p:cNvSpPr/>
          <p:nvPr/>
        </p:nvSpPr>
        <p:spPr>
          <a:xfrm>
            <a:off x="74620" y="3651021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800" dirty="0">
                <a:solidFill>
                  <a:schemeClr val="bg1"/>
                </a:solidFill>
              </a:rPr>
              <a:t>Sales &amp; Japanese PIC</a:t>
            </a:r>
            <a:endParaRPr kumimoji="1" lang="ja-JP" altLang="en-US" sz="800" dirty="0">
              <a:solidFill>
                <a:schemeClr val="bg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32A72E26-1725-14C2-72C0-D92821124BB7}"/>
              </a:ext>
            </a:extLst>
          </p:cNvPr>
          <p:cNvSpPr/>
          <p:nvPr/>
        </p:nvSpPr>
        <p:spPr>
          <a:xfrm>
            <a:off x="74620" y="424571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Leader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F6D15404-F1B3-18CE-B265-F7665A55D8B8}"/>
              </a:ext>
            </a:extLst>
          </p:cNvPr>
          <p:cNvSpPr/>
          <p:nvPr/>
        </p:nvSpPr>
        <p:spPr>
          <a:xfrm>
            <a:off x="74620" y="4827900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Project Member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9A955997-FB6F-E5F4-B4AB-D566C3F2F494}"/>
              </a:ext>
            </a:extLst>
          </p:cNvPr>
          <p:cNvSpPr/>
          <p:nvPr/>
        </p:nvSpPr>
        <p:spPr>
          <a:xfrm>
            <a:off x="56931" y="5467979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CTO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5BF4EA0D-5798-98C2-D6FF-C97F925559F8}"/>
              </a:ext>
            </a:extLst>
          </p:cNvPr>
          <p:cNvSpPr/>
          <p:nvPr/>
        </p:nvSpPr>
        <p:spPr>
          <a:xfrm>
            <a:off x="56931" y="6173625"/>
            <a:ext cx="1045028" cy="268410"/>
          </a:xfrm>
          <a:prstGeom prst="rect">
            <a:avLst/>
          </a:prstGeom>
          <a:solidFill>
            <a:srgbClr val="0055A0"/>
          </a:solidFill>
          <a:ln w="3175">
            <a:solidFill>
              <a:srgbClr val="FFFFFF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900" dirty="0">
                <a:solidFill>
                  <a:schemeClr val="bg1"/>
                </a:solidFill>
              </a:rPr>
              <a:t>Schedule</a:t>
            </a:r>
            <a:r>
              <a:rPr kumimoji="1" lang="ja-JP" altLang="en-US" sz="900" dirty="0">
                <a:solidFill>
                  <a:schemeClr val="bg1"/>
                </a:solidFill>
              </a:rPr>
              <a:t> </a:t>
            </a:r>
            <a:r>
              <a:rPr kumimoji="1" lang="en-US" altLang="ja-JP" sz="900" dirty="0">
                <a:solidFill>
                  <a:schemeClr val="bg1"/>
                </a:solidFill>
              </a:rPr>
              <a:t>Manager</a:t>
            </a:r>
            <a:endParaRPr kumimoji="1" lang="ja-JP" altLang="en-US" sz="900" dirty="0">
              <a:solidFill>
                <a:schemeClr val="bg1"/>
              </a:solidFill>
            </a:endParaRP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6863A789-CE75-C01E-3703-D4567161064A}"/>
              </a:ext>
            </a:extLst>
          </p:cNvPr>
          <p:cNvSpPr/>
          <p:nvPr/>
        </p:nvSpPr>
        <p:spPr>
          <a:xfrm>
            <a:off x="6685253" y="4214015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F80F6162-4FEE-A11E-A8D7-0A19365E47FF}"/>
              </a:ext>
            </a:extLst>
          </p:cNvPr>
          <p:cNvSpPr/>
          <p:nvPr/>
        </p:nvSpPr>
        <p:spPr>
          <a:xfrm>
            <a:off x="6312485" y="4017048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cxnSp>
        <p:nvCxnSpPr>
          <p:cNvPr id="32" name="コネクタ: カギ線 31">
            <a:extLst>
              <a:ext uri="{FF2B5EF4-FFF2-40B4-BE49-F238E27FC236}">
                <a16:creationId xmlns:a16="http://schemas.microsoft.com/office/drawing/2014/main" id="{EEBE1838-8C44-78E0-5B32-4F5D826B547B}"/>
              </a:ext>
            </a:extLst>
          </p:cNvPr>
          <p:cNvCxnSpPr>
            <a:cxnSpLocks/>
          </p:cNvCxnSpPr>
          <p:nvPr/>
        </p:nvCxnSpPr>
        <p:spPr>
          <a:xfrm rot="16200000" flipH="1">
            <a:off x="3616342" y="4375619"/>
            <a:ext cx="394666" cy="841838"/>
          </a:xfrm>
          <a:prstGeom prst="bentConnector2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D4BE0ED-35EA-E79A-DEE7-8940FE5B0ED0}"/>
              </a:ext>
            </a:extLst>
          </p:cNvPr>
          <p:cNvSpPr/>
          <p:nvPr/>
        </p:nvSpPr>
        <p:spPr>
          <a:xfrm>
            <a:off x="1606784" y="477943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lang="th-TH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เกิดคำขอเปลี่ยนแปลงตารางเวลา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N+0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9" name="フローチャート: 判断 18">
            <a:extLst>
              <a:ext uri="{FF2B5EF4-FFF2-40B4-BE49-F238E27FC236}">
                <a16:creationId xmlns:a16="http://schemas.microsoft.com/office/drawing/2014/main" id="{2F16F8AB-7519-3DBB-B6EC-308A1731CED3}"/>
              </a:ext>
            </a:extLst>
          </p:cNvPr>
          <p:cNvSpPr/>
          <p:nvPr/>
        </p:nvSpPr>
        <p:spPr>
          <a:xfrm>
            <a:off x="10677847" y="1441058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91440" rIns="0" bIns="0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ลูกค้าตรวจสอบ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N+2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28" name="直線矢印コネクタ 27">
            <a:extLst>
              <a:ext uri="{FF2B5EF4-FFF2-40B4-BE49-F238E27FC236}">
                <a16:creationId xmlns:a16="http://schemas.microsoft.com/office/drawing/2014/main" id="{E46FEB5F-52DE-17A4-4487-03CEBE27816F}"/>
              </a:ext>
            </a:extLst>
          </p:cNvPr>
          <p:cNvCxnSpPr>
            <a:cxnSpLocks/>
            <a:endCxn id="19" idx="2"/>
          </p:cNvCxnSpPr>
          <p:nvPr/>
        </p:nvCxnSpPr>
        <p:spPr>
          <a:xfrm flipV="1">
            <a:off x="11200361" y="1933402"/>
            <a:ext cx="0" cy="1648027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コネクタ: カギ線 30">
            <a:extLst>
              <a:ext uri="{FF2B5EF4-FFF2-40B4-BE49-F238E27FC236}">
                <a16:creationId xmlns:a16="http://schemas.microsoft.com/office/drawing/2014/main" id="{4839BE82-D6F5-63BE-D279-35DF7745F685}"/>
              </a:ext>
            </a:extLst>
          </p:cNvPr>
          <p:cNvCxnSpPr>
            <a:cxnSpLocks/>
            <a:stCxn id="19" idx="1"/>
          </p:cNvCxnSpPr>
          <p:nvPr/>
        </p:nvCxnSpPr>
        <p:spPr>
          <a:xfrm rot="10800000" flipV="1">
            <a:off x="4757109" y="1687230"/>
            <a:ext cx="5920739" cy="3102844"/>
          </a:xfrm>
          <a:prstGeom prst="bentConnector2">
            <a:avLst/>
          </a:prstGeom>
          <a:ln w="3175" cmpd="dbl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80148299-AF07-D74C-89F7-592302276A57}"/>
              </a:ext>
            </a:extLst>
          </p:cNvPr>
          <p:cNvSpPr/>
          <p:nvPr/>
        </p:nvSpPr>
        <p:spPr>
          <a:xfrm>
            <a:off x="10206736" y="1539421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NO</a:t>
            </a:r>
            <a:endParaRPr kumimoji="1" lang="ja-JP" altLang="en-US" sz="600" dirty="0"/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53E6EA1-16F4-65F2-099F-2B30557DF960}"/>
              </a:ext>
            </a:extLst>
          </p:cNvPr>
          <p:cNvSpPr/>
          <p:nvPr/>
        </p:nvSpPr>
        <p:spPr>
          <a:xfrm>
            <a:off x="11664258" y="1544692"/>
            <a:ext cx="454997" cy="10761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en-US" altLang="ja-JP" sz="600" dirty="0"/>
              <a:t>YES</a:t>
            </a:r>
            <a:endParaRPr kumimoji="1" lang="ja-JP" altLang="en-US" sz="600" dirty="0"/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1564C916-1301-F97E-F9BC-2BA537595E97}"/>
              </a:ext>
            </a:extLst>
          </p:cNvPr>
          <p:cNvSpPr/>
          <p:nvPr/>
        </p:nvSpPr>
        <p:spPr>
          <a:xfrm>
            <a:off x="2870242" y="5422056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3D563FBE-7D7F-EA12-572A-C22AD322AC32}"/>
              </a:ext>
            </a:extLst>
          </p:cNvPr>
          <p:cNvSpPr/>
          <p:nvPr/>
        </p:nvSpPr>
        <p:spPr>
          <a:xfrm>
            <a:off x="2868579" y="2873352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รายงาน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09BD2CCF-BA14-2811-9D4B-73C205B49FA1}"/>
              </a:ext>
            </a:extLst>
          </p:cNvPr>
          <p:cNvCxnSpPr>
            <a:cxnSpLocks/>
            <a:endCxn id="43" idx="2"/>
          </p:cNvCxnSpPr>
          <p:nvPr/>
        </p:nvCxnSpPr>
        <p:spPr>
          <a:xfrm flipH="1" flipV="1">
            <a:off x="3391093" y="3280946"/>
            <a:ext cx="1663" cy="910665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線矢印コネクタ 49">
            <a:extLst>
              <a:ext uri="{FF2B5EF4-FFF2-40B4-BE49-F238E27FC236}">
                <a16:creationId xmlns:a16="http://schemas.microsoft.com/office/drawing/2014/main" id="{D1A2296E-9CB1-8A84-0E4D-4881C54F39F9}"/>
              </a:ext>
            </a:extLst>
          </p:cNvPr>
          <p:cNvCxnSpPr>
            <a:cxnSpLocks/>
            <a:endCxn id="39" idx="0"/>
          </p:cNvCxnSpPr>
          <p:nvPr/>
        </p:nvCxnSpPr>
        <p:spPr>
          <a:xfrm>
            <a:off x="3392756" y="4599205"/>
            <a:ext cx="0" cy="822851"/>
          </a:xfrm>
          <a:prstGeom prst="straightConnector1">
            <a:avLst/>
          </a:prstGeom>
          <a:ln w="3175" cmpd="dbl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正方形/長方形 110">
            <a:extLst>
              <a:ext uri="{FF2B5EF4-FFF2-40B4-BE49-F238E27FC236}">
                <a16:creationId xmlns:a16="http://schemas.microsoft.com/office/drawing/2014/main" id="{49A8B733-33DF-DA64-3B82-E0BD26020DB5}"/>
              </a:ext>
            </a:extLst>
          </p:cNvPr>
          <p:cNvSpPr/>
          <p:nvPr/>
        </p:nvSpPr>
        <p:spPr>
          <a:xfrm>
            <a:off x="7793272" y="815563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②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ตารางเวลาการพัฒนา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3"/>
              </a:rPr>
              <a:t>https://node25444-tom-demo-01.proen.app.ruk-com.cloud/redmine/news/6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8" name="正方形/長方形 111">
            <a:extLst>
              <a:ext uri="{FF2B5EF4-FFF2-40B4-BE49-F238E27FC236}">
                <a16:creationId xmlns:a16="http://schemas.microsoft.com/office/drawing/2014/main" id="{407E184C-8E8C-50C9-C739-2379FAB05CE6}"/>
              </a:ext>
            </a:extLst>
          </p:cNvPr>
          <p:cNvSpPr/>
          <p:nvPr/>
        </p:nvSpPr>
        <p:spPr>
          <a:xfrm>
            <a:off x="7793271" y="1029982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③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Template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ตารางเวลาโปรเจกต์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4"/>
              </a:rPr>
              <a:t>https://node25444-tom-demo-01.proen.app.ruk-com.cloud/redmine/news/7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9" name="正方形/長方形 117">
            <a:extLst>
              <a:ext uri="{FF2B5EF4-FFF2-40B4-BE49-F238E27FC236}">
                <a16:creationId xmlns:a16="http://schemas.microsoft.com/office/drawing/2014/main" id="{8337D08B-9494-6C4C-283F-EB81DB16E4E8}"/>
              </a:ext>
            </a:extLst>
          </p:cNvPr>
          <p:cNvSpPr/>
          <p:nvPr/>
        </p:nvSpPr>
        <p:spPr>
          <a:xfrm>
            <a:off x="7793271" y="1235832"/>
            <a:ext cx="4325983" cy="167557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r>
              <a:rPr kumimoji="1" lang="ja-JP" altLang="en-US" sz="600" dirty="0"/>
              <a:t>④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คู่มือการป้อนข้อมูล </a:t>
            </a:r>
            <a:r>
              <a:rPr 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  <a:r>
              <a:rPr kumimoji="1" lang="ja-JP" altLang="en-US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: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  <a:hlinkClick r:id="rId5"/>
              </a:rPr>
              <a:t>https://node25444-tom-demo-01.proen.app.ruk-com.cloud/redmine/news/3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5" name="タイトル 1">
            <a:extLst>
              <a:ext uri="{FF2B5EF4-FFF2-40B4-BE49-F238E27FC236}">
                <a16:creationId xmlns:a16="http://schemas.microsoft.com/office/drawing/2014/main" id="{6736BE03-5344-7742-1763-44D0583560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7907" y="109409"/>
            <a:ext cx="10515600" cy="481490"/>
          </a:xfrm>
        </p:spPr>
        <p:txBody>
          <a:bodyPr/>
          <a:lstStyle/>
          <a:p>
            <a:r>
              <a:rPr lang="th-TH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การเปลี่ยนแปลงตารางเวลาโปรเจกต์</a:t>
            </a:r>
            <a:endParaRPr kumimoji="1" lang="ja-JP" altLang="en-US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9" name="テキスト ボックス 26">
            <a:extLst>
              <a:ext uri="{FF2B5EF4-FFF2-40B4-BE49-F238E27FC236}">
                <a16:creationId xmlns:a16="http://schemas.microsoft.com/office/drawing/2014/main" id="{462540C7-13BC-BD41-AAFA-F6E45BECAF10}"/>
              </a:ext>
            </a:extLst>
          </p:cNvPr>
          <p:cNvSpPr txBox="1"/>
          <p:nvPr/>
        </p:nvSpPr>
        <p:spPr>
          <a:xfrm>
            <a:off x="0" y="853523"/>
            <a:ext cx="57551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การเปลี่ยนแปลงตารางเวลาโปรเจกต์ : สาเหตุจากภายในบริษัท</a:t>
            </a:r>
            <a:r>
              <a:rPr kumimoji="1" lang="th-TH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 </a:t>
            </a:r>
            <a:r>
              <a:rPr kumimoji="1" lang="en-US" altLang="ja-JP" sz="24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(N+0)</a:t>
            </a:r>
          </a:p>
          <a:p>
            <a:endParaRPr kumimoji="1" lang="en-US" altLang="ja-JP" sz="24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3" name="正方形/長方形 13">
            <a:extLst>
              <a:ext uri="{FF2B5EF4-FFF2-40B4-BE49-F238E27FC236}">
                <a16:creationId xmlns:a16="http://schemas.microsoft.com/office/drawing/2014/main" id="{EBEC96D3-FEC8-4A31-60BC-4F1379E582A1}"/>
              </a:ext>
            </a:extLst>
          </p:cNvPr>
          <p:cNvSpPr/>
          <p:nvPr/>
        </p:nvSpPr>
        <p:spPr>
          <a:xfrm>
            <a:off x="2870242" y="419161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>
              <a:lnSpc>
                <a:spcPts val="1000"/>
              </a:lnSpc>
            </a:pPr>
            <a:r>
              <a:rPr lang="th-TH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ยืนยันและแจ้งผลกระทบ</a:t>
            </a:r>
            <a:endParaRPr 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lang="th-TH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ต่อโปรเจกต์อื่น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34" name="正方形/長方形 20">
            <a:extLst>
              <a:ext uri="{FF2B5EF4-FFF2-40B4-BE49-F238E27FC236}">
                <a16:creationId xmlns:a16="http://schemas.microsoft.com/office/drawing/2014/main" id="{46C489D7-5901-F66E-0A41-871709104024}"/>
              </a:ext>
            </a:extLst>
          </p:cNvPr>
          <p:cNvSpPr/>
          <p:nvPr/>
        </p:nvSpPr>
        <p:spPr>
          <a:xfrm>
            <a:off x="4234594" y="4790074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ตรวจสอบผลกระทบ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ต่อโปรเจกต์อื่น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2" name="フローチャート: 判断 37">
            <a:extLst>
              <a:ext uri="{FF2B5EF4-FFF2-40B4-BE49-F238E27FC236}">
                <a16:creationId xmlns:a16="http://schemas.microsoft.com/office/drawing/2014/main" id="{B67045AB-1F0C-3A3A-9FF9-91995A3FCD5A}"/>
              </a:ext>
            </a:extLst>
          </p:cNvPr>
          <p:cNvSpPr/>
          <p:nvPr/>
        </p:nvSpPr>
        <p:spPr>
          <a:xfrm>
            <a:off x="5665864" y="4129264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45720" rIns="0" bIns="0" rtlCol="0" anchor="ctr"/>
          <a:lstStyle/>
          <a:p>
            <a:pPr algn="ctr"/>
            <a:r>
              <a:rPr lang="th-TH" sz="7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จำเป็นต้องเปลี่ยนแปลงตารางเวลา</a:t>
            </a:r>
            <a:endParaRPr lang="en-US" sz="7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5" name="正方形/長方形 35">
            <a:extLst>
              <a:ext uri="{FF2B5EF4-FFF2-40B4-BE49-F238E27FC236}">
                <a16:creationId xmlns:a16="http://schemas.microsoft.com/office/drawing/2014/main" id="{2355C773-4920-DDA1-DB17-9D31701DC63E}"/>
              </a:ext>
            </a:extLst>
          </p:cNvPr>
          <p:cNvSpPr/>
          <p:nvPr/>
        </p:nvSpPr>
        <p:spPr>
          <a:xfrm>
            <a:off x="7177738" y="4164959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② </a:t>
            </a:r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ปรับและเปลี่ยนแปลง</a:t>
            </a:r>
            <a:endParaRPr 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lang="th-TH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ตารางเวลาการพัฒนา</a:t>
            </a:r>
            <a:endParaRPr kumimoji="1" lang="en-US" altLang="ja-JP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6" name="正方形/長方形 39">
            <a:extLst>
              <a:ext uri="{FF2B5EF4-FFF2-40B4-BE49-F238E27FC236}">
                <a16:creationId xmlns:a16="http://schemas.microsoft.com/office/drawing/2014/main" id="{737F28F0-694C-A0C7-0A24-5D3A9621C84A}"/>
              </a:ext>
            </a:extLst>
          </p:cNvPr>
          <p:cNvSpPr/>
          <p:nvPr/>
        </p:nvSpPr>
        <p:spPr>
          <a:xfrm>
            <a:off x="7177738" y="6170127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ja-JP" altLang="en-US" sz="600" dirty="0"/>
              <a:t>④ </a:t>
            </a:r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สร้างตารางเวลาการพัฒนา</a:t>
            </a:r>
          </a:p>
          <a:p>
            <a:pPr algn="ctr"/>
            <a:r>
              <a:rPr kumimoji="1" lang="th-TH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ใน </a:t>
            </a:r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REDMINE</a:t>
            </a:r>
          </a:p>
          <a:p>
            <a:pPr algn="ctr"/>
            <a:r>
              <a:rPr kumimoji="1" lang="en-US" altLang="ja-JP" sz="8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8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7" name="正方形/長方形 25">
            <a:extLst>
              <a:ext uri="{FF2B5EF4-FFF2-40B4-BE49-F238E27FC236}">
                <a16:creationId xmlns:a16="http://schemas.microsoft.com/office/drawing/2014/main" id="{9A90A63F-2AD8-0A22-8F25-69D8DB72D9F6}"/>
              </a:ext>
            </a:extLst>
          </p:cNvPr>
          <p:cNvSpPr/>
          <p:nvPr/>
        </p:nvSpPr>
        <p:spPr>
          <a:xfrm>
            <a:off x="82655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tIns="91440" rIns="45719" rtlCol="0" anchor="ctr"/>
          <a:lstStyle/>
          <a:p>
            <a:pPr algn="ctr">
              <a:lnSpc>
                <a:spcPts val="1000"/>
              </a:lnSpc>
            </a:pPr>
            <a:r>
              <a:rPr kumimoji="1" lang="ja-JP" altLang="en-US" sz="600" dirty="0"/>
              <a:t>③</a:t>
            </a:r>
            <a:r>
              <a:rPr kumimoji="1" lang="th-TH" altLang="ja-JP" sz="600" dirty="0"/>
              <a:t> </a:t>
            </a: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จัดทำตารางเวลา </a:t>
            </a: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PJ</a:t>
            </a:r>
          </a:p>
          <a:p>
            <a:pPr algn="ctr">
              <a:lnSpc>
                <a:spcPts val="1000"/>
              </a:lnSpc>
            </a:pPr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สำหรับเสนอลูกค้า</a:t>
            </a:r>
          </a:p>
          <a:p>
            <a:pPr algn="ctr">
              <a:lnSpc>
                <a:spcPts val="1000"/>
              </a:lnSpc>
            </a:pPr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N+1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49" name="フローチャート: 判断 40">
            <a:extLst>
              <a:ext uri="{FF2B5EF4-FFF2-40B4-BE49-F238E27FC236}">
                <a16:creationId xmlns:a16="http://schemas.microsoft.com/office/drawing/2014/main" id="{D2E4AB6C-1943-6950-9B03-E6A42C6913FF}"/>
              </a:ext>
            </a:extLst>
          </p:cNvPr>
          <p:cNvSpPr/>
          <p:nvPr/>
        </p:nvSpPr>
        <p:spPr>
          <a:xfrm>
            <a:off x="9322742" y="2774779"/>
            <a:ext cx="1045028" cy="492344"/>
          </a:xfrm>
          <a:prstGeom prst="flowChartDecision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0" tIns="45720" rIns="0" bIns="0" rtlCol="0" anchor="ctr"/>
          <a:lstStyle/>
          <a:p>
            <a:pPr algn="ctr"/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ตารางเวลา</a:t>
            </a:r>
          </a:p>
          <a:p>
            <a:pPr algn="ctr"/>
            <a:r>
              <a:rPr kumimoji="1" lang="th-TH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ได้รับการอนุมัติ</a:t>
            </a:r>
            <a:endParaRPr kumimoji="1" lang="en-US" altLang="ja-JP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9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N+2</a:t>
            </a:r>
            <a:endParaRPr kumimoji="1" lang="ja-JP" altLang="en-US" sz="9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51" name="正方形/長方形 47">
            <a:extLst>
              <a:ext uri="{FF2B5EF4-FFF2-40B4-BE49-F238E27FC236}">
                <a16:creationId xmlns:a16="http://schemas.microsoft.com/office/drawing/2014/main" id="{D7D894ED-1A28-EDB8-EF08-68DC622BD3CA}"/>
              </a:ext>
            </a:extLst>
          </p:cNvPr>
          <p:cNvSpPr/>
          <p:nvPr/>
        </p:nvSpPr>
        <p:spPr>
          <a:xfrm>
            <a:off x="10703973" y="3573401"/>
            <a:ext cx="1045028" cy="407594"/>
          </a:xfrm>
          <a:prstGeom prst="rect">
            <a:avLst/>
          </a:prstGeom>
          <a:solidFill>
            <a:schemeClr val="bg1"/>
          </a:solidFill>
          <a:ln w="3175">
            <a:solidFill>
              <a:srgbClr val="000000"/>
            </a:solidFill>
          </a:ln>
        </p:spPr>
        <p:txBody>
          <a:bodyPr lIns="45719" rIns="45719" rtlCol="0" anchor="ctr"/>
          <a:lstStyle/>
          <a:p>
            <a:pPr algn="ctr"/>
            <a:r>
              <a:rPr kumimoji="1" lang="th-TH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ส่งตารางเวลาให้ลูกค้า</a:t>
            </a:r>
            <a:endParaRPr kumimoji="1" lang="en-US" altLang="ja-JP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pPr algn="ctr"/>
            <a:r>
              <a:rPr kumimoji="1" lang="en-US" altLang="ja-JP" sz="1000" dirty="0">
                <a:latin typeface="TH Sarabun New" panose="020B0500040200020003" pitchFamily="34" charset="-34"/>
                <a:cs typeface="TH Sarabun New" panose="020B0500040200020003" pitchFamily="34" charset="-34"/>
              </a:rPr>
              <a:t>N+2</a:t>
            </a:r>
            <a:endParaRPr kumimoji="1" lang="ja-JP" altLang="en-US" sz="1000" dirty="0"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50992568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TOMAS TECH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55A0"/>
      </a:accent1>
      <a:accent2>
        <a:srgbClr val="00AAE8"/>
      </a:accent2>
      <a:accent3>
        <a:srgbClr val="FFD900"/>
      </a:accent3>
      <a:accent4>
        <a:srgbClr val="9B1D20"/>
      </a:accent4>
      <a:accent5>
        <a:srgbClr val="F1E3F3"/>
      </a:accent5>
      <a:accent6>
        <a:srgbClr val="6DA34D"/>
      </a:accent6>
      <a:hlink>
        <a:srgbClr val="0563C1"/>
      </a:hlink>
      <a:folHlink>
        <a:srgbClr val="954F72"/>
      </a:folHlink>
    </a:clrScheme>
    <a:fontScheme name="TOMA TECH">
      <a:majorFont>
        <a:latin typeface="Segoe UI"/>
        <a:ea typeface="BIZ UDPゴシック"/>
        <a:cs typeface=""/>
      </a:majorFont>
      <a:minorFont>
        <a:latin typeface="Segoe UI"/>
        <a:ea typeface="BIZ UDP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0055A0"/>
        </a:solidFill>
        <a:ln w="3175">
          <a:solidFill>
            <a:srgbClr val="FFFFFF"/>
          </a:solidFill>
        </a:ln>
      </a:spPr>
      <a:bodyPr lIns="45719" rIns="45719" rtlCol="0" anchor="ctr"/>
      <a:lstStyle>
        <a:defPPr algn="ctr">
          <a:defRPr kumimoji="1" sz="900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bg1">
              <a:lumMod val="8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22808</TotalTime>
  <Words>2350</Words>
  <Application>Microsoft Office PowerPoint</Application>
  <PresentationFormat>Widescreen</PresentationFormat>
  <Paragraphs>629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BIZ UDPゴシック</vt:lpstr>
      <vt:lpstr>Meiryo</vt:lpstr>
      <vt:lpstr>游ゴシック</vt:lpstr>
      <vt:lpstr>Arial</vt:lpstr>
      <vt:lpstr>Segoe UI</vt:lpstr>
      <vt:lpstr>TH Sarabun New</vt:lpstr>
      <vt:lpstr>Wingdings 2</vt:lpstr>
      <vt:lpstr>デザインの設定</vt:lpstr>
      <vt:lpstr>Project management rules</vt:lpstr>
      <vt:lpstr>PowerPoint Presentation</vt:lpstr>
      <vt:lpstr>Project management rules</vt:lpstr>
      <vt:lpstr>ภาพรวม</vt:lpstr>
      <vt:lpstr>โครงสร้างองค์กร</vt:lpstr>
      <vt:lpstr>บทบาทหน้าที่</vt:lpstr>
      <vt:lpstr>การเริ่มต้นโปรเจกต์ใหม่</vt:lpstr>
      <vt:lpstr>การเปลี่ยนแปลงตารางเวลาโปรเจกต์</vt:lpstr>
      <vt:lpstr>การเปลี่ยนแปลงตารางเวลาโปรเจกต์</vt:lpstr>
      <vt:lpstr>การเกิดปัญหาในโปรเจกต์</vt:lpstr>
      <vt:lpstr>การเกิดปัญหาในโปรเจกต์</vt:lpstr>
      <vt:lpstr>การเกิดปัญหาในโปรเจกต์</vt:lpstr>
      <vt:lpstr>การรายงานความคืบหน้าโปรเจกต์ (รายสัปดาห์)</vt:lpstr>
      <vt:lpstr>การรายงานความคืบหน้าโปรเจกต์ (รายสัปดาห์)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Karnthida Wannasiwaporn</cp:lastModifiedBy>
  <cp:revision>281</cp:revision>
  <cp:lastPrinted>2024-09-25T05:04:21Z</cp:lastPrinted>
  <dcterms:created xsi:type="dcterms:W3CDTF">2018-07-06T03:47:07Z</dcterms:created>
  <dcterms:modified xsi:type="dcterms:W3CDTF">2025-07-24T08:41:30Z</dcterms:modified>
</cp:coreProperties>
</file>