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669" r:id="rId4"/>
    <p:sldId id="672" r:id="rId5"/>
    <p:sldId id="259" r:id="rId6"/>
    <p:sldId id="676" r:id="rId7"/>
    <p:sldId id="599" r:id="rId8"/>
    <p:sldId id="670" r:id="rId9"/>
    <p:sldId id="671" r:id="rId10"/>
    <p:sldId id="673" r:id="rId11"/>
    <p:sldId id="674" r:id="rId12"/>
    <p:sldId id="675" r:id="rId13"/>
  </p:sldIdLst>
  <p:sldSz cx="6858000" cy="9906000" type="A4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o Nozaki" initials="RN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90909"/>
    <a:srgbClr val="030032"/>
    <a:srgbClr val="858CA1"/>
    <a:srgbClr val="FFFFFF"/>
    <a:srgbClr val="02468F"/>
    <a:srgbClr val="AFF8CA"/>
    <a:srgbClr val="EEA7C7"/>
    <a:srgbClr val="FF0000"/>
    <a:srgbClr val="6CD3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5865" autoAdjust="0"/>
  </p:normalViewPr>
  <p:slideViewPr>
    <p:cSldViewPr snapToGrid="0" showGuides="1">
      <p:cViewPr varScale="1">
        <p:scale>
          <a:sx n="90" d="100"/>
          <a:sy n="90" d="100"/>
        </p:scale>
        <p:origin x="3378" y="108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4857" tIns="47429" rIns="94857" bIns="4742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4857" tIns="47429" rIns="94857" bIns="47429" rtlCol="0"/>
          <a:lstStyle>
            <a:lvl1pPr algn="r">
              <a:defRPr sz="1300"/>
            </a:lvl1pPr>
          </a:lstStyle>
          <a:p>
            <a:fld id="{950D9ED6-7A08-499A-95EC-E1D92DDF1BFF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35238" y="1200150"/>
            <a:ext cx="224472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7" tIns="47429" rIns="94857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4857" tIns="47429" rIns="94857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1726"/>
          </a:xfrm>
          <a:prstGeom prst="rect">
            <a:avLst/>
          </a:prstGeom>
        </p:spPr>
        <p:txBody>
          <a:bodyPr vert="horz" lIns="94857" tIns="47429" rIns="94857" bIns="4742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4857" tIns="47429" rIns="94857" bIns="47429" rtlCol="0" anchor="b"/>
          <a:lstStyle>
            <a:lvl1pPr algn="r">
              <a:defRPr sz="1300"/>
            </a:lvl1pPr>
          </a:lstStyle>
          <a:p>
            <a:fld id="{EC5CBA6C-5079-4F7D-9C03-A85FF6B43F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1420-B83C-4C58-A0EC-1A3071E587E2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7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539F-5526-4D04-8FD6-260459D8BC5F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3D84-5621-4CC5-8FC4-57C7F07D8C49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A845-20CD-48D2-A2D5-B5407AFF0FCB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7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A997-C117-4E07-8358-707BEF18102A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6C61-18D9-4AC9-AA51-71DA4C67CC89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6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93E7-F14A-4576-8224-71FB96D1D432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12DF-9BCA-4E06-AD49-34DFDD5BC2B2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020-7334-4238-9110-095FAD913287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DA89-3C9A-4A3F-BA1A-AD4015311DE3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B7A1-BAA2-4685-9A13-423FC750900D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4AF4-3935-4223-9569-5734B3B1160A}" type="datetime1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07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drawingObject2">
            <a:extLst>
              <a:ext uri="{FF2B5EF4-FFF2-40B4-BE49-F238E27FC236}">
                <a16:creationId xmlns:a16="http://schemas.microsoft.com/office/drawing/2014/main" id="{E8D9608A-6B4B-4561-B61C-C74C30FB5185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3687445"/>
            <a:ext cx="6045200" cy="2531668"/>
            <a:chOff x="0" y="0"/>
            <a:chExt cx="60452" cy="14719"/>
          </a:xfrm>
        </p:grpSpPr>
        <p:sp>
          <p:nvSpPr>
            <p:cNvPr id="5" name="Shape 3">
              <a:extLst>
                <a:ext uri="{FF2B5EF4-FFF2-40B4-BE49-F238E27FC236}">
                  <a16:creationId xmlns:a16="http://schemas.microsoft.com/office/drawing/2014/main" id="{2A6BEF9C-6AE2-4714-89C9-41C77A60F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395"/>
              <a:ext cx="57092" cy="6"/>
            </a:xfrm>
            <a:custGeom>
              <a:avLst/>
              <a:gdLst>
                <a:gd name="T0" fmla="*/ 0 w 5709284"/>
                <a:gd name="T1" fmla="*/ 0 h 635"/>
                <a:gd name="T2" fmla="*/ 5709284 w 5709284"/>
                <a:gd name="T3" fmla="*/ 635 h 635"/>
                <a:gd name="T4" fmla="*/ 0 w 5709284"/>
                <a:gd name="T5" fmla="*/ 0 h 635"/>
                <a:gd name="T6" fmla="*/ 5709284 w 5709284"/>
                <a:gd name="T7" fmla="*/ 635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5709284" h="635">
                  <a:moveTo>
                    <a:pt x="0" y="0"/>
                  </a:moveTo>
                  <a:lnTo>
                    <a:pt x="5709284" y="63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2CDC2C1D-88BF-4C3A-95C8-8992DD55D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97" y="0"/>
              <a:ext cx="4255" cy="14719"/>
            </a:xfrm>
            <a:custGeom>
              <a:avLst/>
              <a:gdLst>
                <a:gd name="T0" fmla="*/ 0 w 425451"/>
                <a:gd name="T1" fmla="*/ 0 h 1471930"/>
                <a:gd name="T2" fmla="*/ 0 w 425451"/>
                <a:gd name="T3" fmla="*/ 1471930 h 1471930"/>
                <a:gd name="T4" fmla="*/ 425451 w 425451"/>
                <a:gd name="T5" fmla="*/ 1471930 h 1471930"/>
                <a:gd name="T6" fmla="*/ 425451 w 425451"/>
                <a:gd name="T7" fmla="*/ 0 h 1471930"/>
                <a:gd name="T8" fmla="*/ 0 w 425451"/>
                <a:gd name="T9" fmla="*/ 0 h 1471930"/>
                <a:gd name="T10" fmla="*/ 0 w 425451"/>
                <a:gd name="T11" fmla="*/ 0 h 1471930"/>
                <a:gd name="T12" fmla="*/ 425451 w 425451"/>
                <a:gd name="T13" fmla="*/ 1471930 h 147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25451" h="1471930">
                  <a:moveTo>
                    <a:pt x="0" y="0"/>
                  </a:moveTo>
                  <a:lnTo>
                    <a:pt x="0" y="1471930"/>
                  </a:lnTo>
                  <a:lnTo>
                    <a:pt x="425451" y="1471930"/>
                  </a:lnTo>
                  <a:lnTo>
                    <a:pt x="425451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CEFA4-271F-4CD8-A6FE-097AC17AA450}"/>
              </a:ext>
            </a:extLst>
          </p:cNvPr>
          <p:cNvSpPr txBox="1"/>
          <p:nvPr/>
        </p:nvSpPr>
        <p:spPr>
          <a:xfrm>
            <a:off x="2045267" y="4086615"/>
            <a:ext cx="398083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b="1" dirty="0"/>
              <a:t>MECHANICAL GROUP STANDARD</a:t>
            </a:r>
          </a:p>
          <a:p>
            <a:pPr algn="r"/>
            <a:r>
              <a:rPr kumimoji="1" lang="en-US" altLang="ja-JP" b="1" dirty="0"/>
              <a:t>DRAWING AND PARTS LIST</a:t>
            </a:r>
          </a:p>
          <a:p>
            <a:pPr algn="r"/>
            <a:endParaRPr kumimoji="1" lang="en-US" altLang="ja-JP" b="1" dirty="0"/>
          </a:p>
          <a:p>
            <a:pPr algn="r"/>
            <a:r>
              <a:rPr kumimoji="1" lang="en-US" altLang="ja-JP" sz="1200" dirty="0"/>
              <a:t>R.1</a:t>
            </a:r>
          </a:p>
          <a:p>
            <a:pPr algn="r"/>
            <a:r>
              <a:rPr kumimoji="1" lang="en-US" sz="1200" dirty="0"/>
              <a:t>Prepare by Warit Chunlaka</a:t>
            </a:r>
            <a:endParaRPr kumimoji="1" lang="ja-JP" altLang="en-US" sz="12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600D60E-DEF8-4FC2-9AF6-F632CD65EC1B}"/>
              </a:ext>
            </a:extLst>
          </p:cNvPr>
          <p:cNvSpPr/>
          <p:nvPr/>
        </p:nvSpPr>
        <p:spPr>
          <a:xfrm>
            <a:off x="406400" y="479503"/>
            <a:ext cx="1768763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Version 19/ August /2025</a:t>
            </a:r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5B4DA840-04A4-4B68-85C0-2E5D055F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010B2CE-2E6A-4AD5-BE49-4FB62FDB8834}"/>
              </a:ext>
            </a:extLst>
          </p:cNvPr>
          <p:cNvSpPr/>
          <p:nvPr/>
        </p:nvSpPr>
        <p:spPr>
          <a:xfrm>
            <a:off x="490728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41DDB4-AB58-8865-E05F-E5E2E2D5B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05" y="7328048"/>
            <a:ext cx="4717189" cy="148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53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3-4.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K - N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85022"/>
              </p:ext>
            </p:extLst>
          </p:nvPr>
        </p:nvGraphicFramePr>
        <p:xfrm>
          <a:off x="406399" y="1265744"/>
          <a:ext cx="6126480" cy="7726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No.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Description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Process (2)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17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Development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Etching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7471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Heater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767412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Edge Removal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73179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Vacuum Chamber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573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Chemical Vapor Deposition (CVD)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1504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Physical Vapor Deposition (PVD)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37953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Surface Modification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3627930"/>
                  </a:ext>
                </a:extLst>
              </a:tr>
              <a:tr h="182880">
                <a:tc rowSpan="9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Machining Process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Machining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449041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Thin Slice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875158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Cutting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31188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Grinding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252521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Punching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94446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Pressing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414449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Cut and Clinch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89463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Twisting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993132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Clinch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2856621"/>
                  </a:ext>
                </a:extLst>
              </a:tr>
              <a:tr h="182880">
                <a:tc rowSpan="10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Test</a:t>
                      </a:r>
                      <a:br>
                        <a:rPr kumimoji="1" lang="en-US" altLang="ja-JP" sz="800" b="0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</a:br>
                      <a:r>
                        <a:rPr kumimoji="1" lang="en-US" altLang="ja-JP" sz="800" b="0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Inspector</a:t>
                      </a:r>
                      <a:endParaRPr kumimoji="1" lang="ja-JP" altLang="en-US" sz="800" b="0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Gage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897466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Leak Tester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7951326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Circuit Tester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408674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Adjustor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83449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Measuring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8494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Optics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234119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Vision Check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0851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Torque Check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170191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Backlash Measuring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986180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Testing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1125"/>
                  </a:ext>
                </a:extLst>
              </a:tr>
              <a:tr h="182880">
                <a:tc rowSpan="1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Supply (1)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568893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Discharging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272644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Tray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58010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Magazine Stocker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407908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Magazine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1304791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Pitch Driving (Feeder)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50729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Bowl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2994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Escapement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416088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Magazine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040048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Hopper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165896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0746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016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3-5.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N - Z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763741"/>
              </p:ext>
            </p:extLst>
          </p:nvPr>
        </p:nvGraphicFramePr>
        <p:xfrm>
          <a:off x="406399" y="1265744"/>
          <a:ext cx="6126480" cy="80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2012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No.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Description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Supply (2)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11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Tape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Stick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747170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Tray Feeder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7674126"/>
                  </a:ext>
                </a:extLst>
              </a:tr>
              <a:tr h="201278">
                <a:tc rowSpan="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Connecting Processing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Fastening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7317927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Calking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57342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Soldering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15040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Press Fit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379538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Welder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3627930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Fastening (Screw Tightening)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4490411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Gluing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8751584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Inserting Processing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Q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Insert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311883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Mounting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2525211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Mounter / Handler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944461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Marking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Stamping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4144493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Labeling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894639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Marking (Etching)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9931325"/>
                  </a:ext>
                </a:extLst>
              </a:tr>
              <a:tr h="201278"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Packing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Packing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2856621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Sealing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8974664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Carton Former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79513266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Packaging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4086743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Taping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8344942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Covering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84946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Folding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2341192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Binding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085132"/>
                  </a:ext>
                </a:extLst>
              </a:tr>
              <a:tr h="201278">
                <a:tc rowSpan="6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Piping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Container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1701919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9861804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Piping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1125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Nozzle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5688931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Exhaust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299402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Pump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4160887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Handling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Cargo Handling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0400483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Air Table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1658966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Hoist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0746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Transfer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Bucket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5698719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Vibrating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4249065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Screw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174578"/>
                  </a:ext>
                </a:extLst>
              </a:tr>
              <a:tr h="20127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Other (1)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Bracket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6690789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Duct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8428682"/>
                  </a:ext>
                </a:extLst>
              </a:tr>
              <a:tr h="20127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Guide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6636357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808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3-6.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Z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836697"/>
              </p:ext>
            </p:extLst>
          </p:nvPr>
        </p:nvGraphicFramePr>
        <p:xfrm>
          <a:off x="406399" y="1265744"/>
          <a:ext cx="6126480" cy="534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Description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182880">
                <a:tc rowSpan="26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Other (2)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6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Solenoid Valve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7471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Power Collector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767412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Safety Guard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73179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Handrail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573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Stairs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1504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Walkway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37953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Fall Prevention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362793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Ladder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449041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Hanger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31676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Cover (Safety Cover)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875158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131188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Leg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252521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94446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414449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Incidental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89463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Shutter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993132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Hydraulic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285662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Jig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897466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Molding / Die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7951326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Table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408674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Enclosure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83449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Door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8494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Escape Movement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234119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External Cable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0851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Option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1701919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35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2A56EBC7-709A-4ED6-A792-7E0F926F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13" y="386288"/>
            <a:ext cx="14273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7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71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Cordia New" panose="020B0304020202020204" pitchFamily="34" charset="-34"/>
              </a:rPr>
              <a:t>Revision History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7843B40D-5CED-4F03-8A04-82D93EEB5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195207"/>
              </p:ext>
            </p:extLst>
          </p:nvPr>
        </p:nvGraphicFramePr>
        <p:xfrm>
          <a:off x="289931" y="657714"/>
          <a:ext cx="6356195" cy="2322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049">
                  <a:extLst>
                    <a:ext uri="{9D8B030D-6E8A-4147-A177-3AD203B41FA5}">
                      <a16:colId xmlns:a16="http://schemas.microsoft.com/office/drawing/2014/main" val="1689797891"/>
                    </a:ext>
                  </a:extLst>
                </a:gridCol>
                <a:gridCol w="731881">
                  <a:extLst>
                    <a:ext uri="{9D8B030D-6E8A-4147-A177-3AD203B41FA5}">
                      <a16:colId xmlns:a16="http://schemas.microsoft.com/office/drawing/2014/main" val="3968192231"/>
                    </a:ext>
                  </a:extLst>
                </a:gridCol>
                <a:gridCol w="2134322">
                  <a:extLst>
                    <a:ext uri="{9D8B030D-6E8A-4147-A177-3AD203B41FA5}">
                      <a16:colId xmlns:a16="http://schemas.microsoft.com/office/drawing/2014/main" val="1804588261"/>
                    </a:ext>
                  </a:extLst>
                </a:gridCol>
                <a:gridCol w="1900943">
                  <a:extLst>
                    <a:ext uri="{9D8B030D-6E8A-4147-A177-3AD203B41FA5}">
                      <a16:colId xmlns:a16="http://schemas.microsoft.com/office/drawing/2014/main" val="1088014115"/>
                    </a:ext>
                  </a:extLst>
                </a:gridCol>
              </a:tblGrid>
              <a:tr h="2997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Date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Version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File name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Details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19801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Rev.1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669587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Rev.2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811311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Rev.3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0184828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Rev.4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299333"/>
                  </a:ext>
                </a:extLst>
              </a:tr>
            </a:tbl>
          </a:graphicData>
        </a:graphic>
      </p:graphicFrame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74C7495-59A2-40E2-A622-FD8030C8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43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24113-BC72-1D42-06B2-44EF355E5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CD7F7D1-BDD4-72C9-07D1-5B8E561ADD53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■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8F7AE7A-C5CC-352F-EC14-790AFACD6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" name="テキスト ボックス 1">
            <a:extLst>
              <a:ext uri="{FF2B5EF4-FFF2-40B4-BE49-F238E27FC236}">
                <a16:creationId xmlns:a16="http://schemas.microsoft.com/office/drawing/2014/main" id="{2D29E219-08EB-27EF-3A30-A28B536D864E}"/>
              </a:ext>
            </a:extLst>
          </p:cNvPr>
          <p:cNvSpPr txBox="1"/>
          <p:nvPr/>
        </p:nvSpPr>
        <p:spPr>
          <a:xfrm>
            <a:off x="310866" y="1016813"/>
            <a:ext cx="611706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kumimoji="1" lang="en-US" altLang="ja-JP" sz="1100" dirty="0"/>
              <a:t>Overview</a:t>
            </a:r>
          </a:p>
          <a:p>
            <a:pPr marL="228600" indent="-228600">
              <a:buFontTx/>
              <a:buAutoNum type="arabicPeriod"/>
            </a:pPr>
            <a:r>
              <a:rPr kumimoji="1" lang="en-US" altLang="ja-JP" sz="1100" dirty="0"/>
              <a:t>How to configuration Drawing No.</a:t>
            </a:r>
          </a:p>
          <a:p>
            <a:pPr lvl="1"/>
            <a:r>
              <a:rPr kumimoji="1" lang="en-US" altLang="ja-JP" sz="1100" dirty="0"/>
              <a:t>2-1. Assembly Unit Drawing</a:t>
            </a:r>
          </a:p>
          <a:p>
            <a:pPr lvl="1"/>
            <a:r>
              <a:rPr kumimoji="1" lang="en-US" altLang="ja-JP" sz="1100" dirty="0"/>
              <a:t>2-2. Parts Drawing</a:t>
            </a:r>
          </a:p>
          <a:p>
            <a:pPr marL="228600" indent="-228600">
              <a:buFontTx/>
              <a:buAutoNum type="arabicPeriod"/>
            </a:pPr>
            <a:r>
              <a:rPr kumimoji="1" lang="en-US" altLang="ja-JP" sz="1100" dirty="0"/>
              <a:t>Drawing No. Index</a:t>
            </a:r>
          </a:p>
          <a:p>
            <a:r>
              <a:rPr kumimoji="1" lang="en-US" altLang="ja-JP" sz="1100" dirty="0"/>
              <a:t>	3-1. </a:t>
            </a:r>
            <a:r>
              <a:rPr kumimoji="1" lang="en-US" altLang="ja-JP" sz="1100" dirty="0">
                <a:solidFill>
                  <a:schemeClr val="tx1"/>
                </a:solidFill>
              </a:rPr>
              <a:t>Category Type : A</a:t>
            </a:r>
          </a:p>
          <a:p>
            <a:r>
              <a:rPr kumimoji="1" lang="en-US" altLang="ja-JP" sz="1100" dirty="0"/>
              <a:t>	3-2. </a:t>
            </a:r>
            <a:r>
              <a:rPr kumimoji="1" lang="en-US" altLang="ja-JP" sz="1100" dirty="0">
                <a:solidFill>
                  <a:schemeClr val="tx1"/>
                </a:solidFill>
              </a:rPr>
              <a:t>Category Type : B – E</a:t>
            </a:r>
          </a:p>
          <a:p>
            <a:r>
              <a:rPr kumimoji="1" lang="en-US" altLang="ja-JP" sz="1100" dirty="0"/>
              <a:t>	3-3.</a:t>
            </a:r>
            <a:r>
              <a:rPr kumimoji="1" lang="en-US" altLang="ja-JP" sz="1100" dirty="0">
                <a:solidFill>
                  <a:schemeClr val="tx1"/>
                </a:solidFill>
              </a:rPr>
              <a:t> Category Type : F – K</a:t>
            </a:r>
          </a:p>
          <a:p>
            <a:r>
              <a:rPr kumimoji="1" lang="en-US" altLang="ja-JP" sz="1100" dirty="0"/>
              <a:t>	3-4. </a:t>
            </a:r>
            <a:r>
              <a:rPr kumimoji="1" lang="en-US" altLang="ja-JP" sz="1100" dirty="0">
                <a:solidFill>
                  <a:schemeClr val="tx1"/>
                </a:solidFill>
              </a:rPr>
              <a:t>Category Type : K – N</a:t>
            </a:r>
          </a:p>
          <a:p>
            <a:r>
              <a:rPr kumimoji="1" lang="en-US" altLang="ja-JP" sz="1100" dirty="0"/>
              <a:t>	3-5. </a:t>
            </a:r>
            <a:r>
              <a:rPr kumimoji="1" lang="en-US" altLang="ja-JP" sz="1100" dirty="0">
                <a:solidFill>
                  <a:schemeClr val="tx1"/>
                </a:solidFill>
              </a:rPr>
              <a:t>Category Type : N – Z</a:t>
            </a:r>
          </a:p>
          <a:p>
            <a:r>
              <a:rPr kumimoji="1" lang="en-US" altLang="ja-JP" sz="1100" dirty="0"/>
              <a:t>	3-6. </a:t>
            </a:r>
            <a:r>
              <a:rPr kumimoji="1" lang="en-US" altLang="ja-JP" sz="1100" dirty="0">
                <a:solidFill>
                  <a:schemeClr val="tx1"/>
                </a:solidFill>
              </a:rPr>
              <a:t>Category Type : Z</a:t>
            </a:r>
          </a:p>
          <a:p>
            <a:r>
              <a:rPr kumimoji="1" lang="en-US" altLang="ja-JP" sz="1100" dirty="0">
                <a:solidFill>
                  <a:schemeClr val="tx1"/>
                </a:solidFill>
              </a:rPr>
              <a:t>	</a:t>
            </a:r>
          </a:p>
          <a:p>
            <a:endParaRPr kumimoji="1" lang="en-US" altLang="ja-JP" sz="1100" dirty="0">
              <a:solidFill>
                <a:schemeClr val="tx1"/>
              </a:solidFill>
            </a:endParaRPr>
          </a:p>
          <a:p>
            <a:endParaRPr kumimoji="1" lang="en-US" altLang="ja-JP" sz="1100" dirty="0"/>
          </a:p>
        </p:txBody>
      </p:sp>
    </p:spTree>
    <p:extLst>
      <p:ext uri="{BB962C8B-B14F-4D97-AF65-F5344CB8AC3E}">
        <p14:creationId xmlns:p14="http://schemas.microsoft.com/office/powerpoint/2010/main" val="1017102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1. Overview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Tx/>
              <a:buChar char="-"/>
            </a:pPr>
            <a: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setting ME standard drawing template and parts list format</a:t>
            </a:r>
          </a:p>
          <a:p>
            <a:pPr marL="171450" indent="-171450" algn="l">
              <a:buFontTx/>
              <a:buChar char="-"/>
            </a:pPr>
            <a: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making the manual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7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2. How to Configuration Drawing No.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370467" y="997977"/>
            <a:ext cx="61170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2-1. Assembly Unit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 Drawing</a:t>
            </a:r>
            <a:endParaRPr kumimoji="1" lang="en-US" altLang="ja-JP" sz="1100" u="sng" dirty="0"/>
          </a:p>
          <a:p>
            <a:r>
              <a:rPr kumimoji="1" lang="en-US" altLang="ja-JP" sz="1100" u="sng" dirty="0"/>
              <a:t>Example</a:t>
            </a:r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333F4E-6B90-4983-81FE-F08E44D6E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929" y="1577396"/>
            <a:ext cx="3455917" cy="1341488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9FFD39C2-DB4B-43E9-8643-89528C0565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45754"/>
              </p:ext>
            </p:extLst>
          </p:nvPr>
        </p:nvGraphicFramePr>
        <p:xfrm>
          <a:off x="1143002" y="2962432"/>
          <a:ext cx="457199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41">
                  <a:extLst>
                    <a:ext uri="{9D8B030D-6E8A-4147-A177-3AD203B41FA5}">
                      <a16:colId xmlns:a16="http://schemas.microsoft.com/office/drawing/2014/main" val="2835508787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35805968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525987810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36889880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47033947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46509988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91404034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09071818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975131242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40019690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84022673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83657735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4115763249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80063382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654357521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415666306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745021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95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97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58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77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56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0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Assy Unit No.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31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3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No.22 : Description (Belt CV)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489140"/>
                  </a:ext>
                </a:extLst>
              </a:tr>
              <a:tr h="370840">
                <a:tc gridSpan="17">
                  <a:txBody>
                    <a:bodyPr/>
                    <a:lstStyle/>
                    <a:p>
                      <a:pPr lvl="2"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Category Type (A=Conveyor)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107029"/>
                  </a:ext>
                </a:extLst>
              </a:tr>
              <a:tr h="370840">
                <a:tc gridSpan="17">
                  <a:txBody>
                    <a:bodyPr/>
                    <a:lstStyle/>
                    <a:p>
                      <a:pPr lvl="1"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M : Mechanical / E : Electrical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th-TH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383759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2F21A71-A8D1-46DF-BE24-5A260CE13498}"/>
              </a:ext>
            </a:extLst>
          </p:cNvPr>
          <p:cNvCxnSpPr>
            <a:cxnSpLocks/>
          </p:cNvCxnSpPr>
          <p:nvPr/>
        </p:nvCxnSpPr>
        <p:spPr>
          <a:xfrm>
            <a:off x="1302221" y="6101752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69C4E62-0375-4392-B13F-41366684CF34}"/>
              </a:ext>
            </a:extLst>
          </p:cNvPr>
          <p:cNvCxnSpPr>
            <a:cxnSpLocks/>
          </p:cNvCxnSpPr>
          <p:nvPr/>
        </p:nvCxnSpPr>
        <p:spPr>
          <a:xfrm flipH="1" flipV="1">
            <a:off x="1302220" y="3525479"/>
            <a:ext cx="1" cy="257627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76CB2F0-D2BB-4AE3-8B6C-39781C26E451}"/>
              </a:ext>
            </a:extLst>
          </p:cNvPr>
          <p:cNvCxnSpPr>
            <a:cxnSpLocks/>
          </p:cNvCxnSpPr>
          <p:nvPr/>
        </p:nvCxnSpPr>
        <p:spPr>
          <a:xfrm>
            <a:off x="1571762" y="5719616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16D96C0-1AA8-4CFD-B09C-4A1CFF473787}"/>
              </a:ext>
            </a:extLst>
          </p:cNvPr>
          <p:cNvCxnSpPr>
            <a:cxnSpLocks/>
          </p:cNvCxnSpPr>
          <p:nvPr/>
        </p:nvCxnSpPr>
        <p:spPr>
          <a:xfrm flipV="1">
            <a:off x="1580861" y="3525479"/>
            <a:ext cx="0" cy="218838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0A9AD11-07F9-4997-8479-DC461CFD299F}"/>
              </a:ext>
            </a:extLst>
          </p:cNvPr>
          <p:cNvCxnSpPr>
            <a:cxnSpLocks/>
          </p:cNvCxnSpPr>
          <p:nvPr/>
        </p:nvCxnSpPr>
        <p:spPr>
          <a:xfrm flipV="1">
            <a:off x="1948215" y="3525479"/>
            <a:ext cx="0" cy="1866592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3954E7E-B1DA-4F4B-9E14-EB27E71D7CA5}"/>
              </a:ext>
            </a:extLst>
          </p:cNvPr>
          <p:cNvCxnSpPr>
            <a:cxnSpLocks/>
          </p:cNvCxnSpPr>
          <p:nvPr/>
        </p:nvCxnSpPr>
        <p:spPr>
          <a:xfrm>
            <a:off x="1948215" y="5392070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8D1E019-D3E4-4063-A4D2-DC184FB3E708}"/>
              </a:ext>
            </a:extLst>
          </p:cNvPr>
          <p:cNvCxnSpPr>
            <a:cxnSpLocks/>
          </p:cNvCxnSpPr>
          <p:nvPr/>
        </p:nvCxnSpPr>
        <p:spPr>
          <a:xfrm flipH="1">
            <a:off x="2611272" y="3543889"/>
            <a:ext cx="408862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Brace 47">
            <a:extLst>
              <a:ext uri="{FF2B5EF4-FFF2-40B4-BE49-F238E27FC236}">
                <a16:creationId xmlns:a16="http://schemas.microsoft.com/office/drawing/2014/main" id="{22331F51-7D5C-4909-9AF8-BE305D23C496}"/>
              </a:ext>
            </a:extLst>
          </p:cNvPr>
          <p:cNvSpPr/>
          <p:nvPr/>
        </p:nvSpPr>
        <p:spPr>
          <a:xfrm rot="5400000">
            <a:off x="1887097" y="3204663"/>
            <a:ext cx="122662" cy="421719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ight Brace 49">
            <a:extLst>
              <a:ext uri="{FF2B5EF4-FFF2-40B4-BE49-F238E27FC236}">
                <a16:creationId xmlns:a16="http://schemas.microsoft.com/office/drawing/2014/main" id="{A8D89D89-A40A-4736-8101-8AF55FA7BCAA}"/>
              </a:ext>
            </a:extLst>
          </p:cNvPr>
          <p:cNvSpPr/>
          <p:nvPr/>
        </p:nvSpPr>
        <p:spPr>
          <a:xfrm rot="5400000">
            <a:off x="2958803" y="3006660"/>
            <a:ext cx="122663" cy="817727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Brace 50">
            <a:extLst>
              <a:ext uri="{FF2B5EF4-FFF2-40B4-BE49-F238E27FC236}">
                <a16:creationId xmlns:a16="http://schemas.microsoft.com/office/drawing/2014/main" id="{4A06976B-331F-4AFE-8F00-FD732433F8E3}"/>
              </a:ext>
            </a:extLst>
          </p:cNvPr>
          <p:cNvSpPr/>
          <p:nvPr/>
        </p:nvSpPr>
        <p:spPr>
          <a:xfrm rot="5400000">
            <a:off x="4186003" y="3146587"/>
            <a:ext cx="122663" cy="537873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0FDDC69-7A5C-4A1F-86A9-6EFDEB621432}"/>
              </a:ext>
            </a:extLst>
          </p:cNvPr>
          <p:cNvCxnSpPr>
            <a:cxnSpLocks/>
          </p:cNvCxnSpPr>
          <p:nvPr/>
        </p:nvCxnSpPr>
        <p:spPr>
          <a:xfrm flipV="1">
            <a:off x="2611271" y="3534577"/>
            <a:ext cx="0" cy="1451405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A129D47-AC3E-4FE8-81F2-C1D3252FECE9}"/>
              </a:ext>
            </a:extLst>
          </p:cNvPr>
          <p:cNvCxnSpPr>
            <a:cxnSpLocks/>
          </p:cNvCxnSpPr>
          <p:nvPr/>
        </p:nvCxnSpPr>
        <p:spPr>
          <a:xfrm>
            <a:off x="2602173" y="4996285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FAC4B8D-0ACA-4FF6-8E2D-F06571E8C2C8}"/>
              </a:ext>
            </a:extLst>
          </p:cNvPr>
          <p:cNvCxnSpPr>
            <a:cxnSpLocks/>
          </p:cNvCxnSpPr>
          <p:nvPr/>
        </p:nvCxnSpPr>
        <p:spPr>
          <a:xfrm flipH="1">
            <a:off x="3507474" y="3543889"/>
            <a:ext cx="73986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9B0173B-894B-4A88-99F8-15170CCF7689}"/>
              </a:ext>
            </a:extLst>
          </p:cNvPr>
          <p:cNvCxnSpPr>
            <a:cxnSpLocks/>
          </p:cNvCxnSpPr>
          <p:nvPr/>
        </p:nvCxnSpPr>
        <p:spPr>
          <a:xfrm flipV="1">
            <a:off x="3507474" y="3534578"/>
            <a:ext cx="0" cy="109663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FECCEB8-7E67-43C2-8C0F-8385964B4495}"/>
              </a:ext>
            </a:extLst>
          </p:cNvPr>
          <p:cNvCxnSpPr>
            <a:cxnSpLocks/>
          </p:cNvCxnSpPr>
          <p:nvPr/>
        </p:nvCxnSpPr>
        <p:spPr>
          <a:xfrm>
            <a:off x="3502925" y="4631212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076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2. How to Configuration Drawing No.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12264"/>
            <a:ext cx="61170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2-2. Parts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 Drawing</a:t>
            </a:r>
            <a:endParaRPr kumimoji="1" lang="en-US" altLang="ja-JP" sz="1100" u="sng" dirty="0"/>
          </a:p>
          <a:p>
            <a:r>
              <a:rPr kumimoji="1" lang="en-US" altLang="ja-JP" sz="1100" u="sng" dirty="0"/>
              <a:t>Example</a:t>
            </a:r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  <a:p>
            <a:endParaRPr kumimoji="1" lang="en-US" altLang="ja-JP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333F4E-6B90-4983-81FE-F08E44D6E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929" y="1577396"/>
            <a:ext cx="3455917" cy="1341488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9FFD39C2-DB4B-43E9-8643-89528C05659C}"/>
              </a:ext>
            </a:extLst>
          </p:cNvPr>
          <p:cNvGraphicFramePr>
            <a:graphicFrameLocks noGrp="1"/>
          </p:cNvGraphicFramePr>
          <p:nvPr/>
        </p:nvGraphicFramePr>
        <p:xfrm>
          <a:off x="1143002" y="2962432"/>
          <a:ext cx="457199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41">
                  <a:extLst>
                    <a:ext uri="{9D8B030D-6E8A-4147-A177-3AD203B41FA5}">
                      <a16:colId xmlns:a16="http://schemas.microsoft.com/office/drawing/2014/main" val="2835508787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35805968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525987810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36889880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47033947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46509988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91404034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09071818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975131242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1400196908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84022673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836577353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4115763249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800633825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654357521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2415666306"/>
                    </a:ext>
                  </a:extLst>
                </a:gridCol>
                <a:gridCol w="268941">
                  <a:extLst>
                    <a:ext uri="{9D8B030D-6E8A-4147-A177-3AD203B41FA5}">
                      <a16:colId xmlns:a16="http://schemas.microsoft.com/office/drawing/2014/main" val="3745021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95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97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58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77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Parts Drawing No.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56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0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Assy Unit No.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31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3"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No.22 : Description (Belt CV)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489140"/>
                  </a:ext>
                </a:extLst>
              </a:tr>
              <a:tr h="370840">
                <a:tc gridSpan="17">
                  <a:txBody>
                    <a:bodyPr/>
                    <a:lstStyle/>
                    <a:p>
                      <a:pPr lvl="2"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Category Type (A=Conveyor)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107029"/>
                  </a:ext>
                </a:extLst>
              </a:tr>
              <a:tr h="370840">
                <a:tc gridSpan="17">
                  <a:txBody>
                    <a:bodyPr/>
                    <a:lstStyle/>
                    <a:p>
                      <a:pPr lvl="1"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M : Mechanical / E : Electrical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th-TH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383759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2F21A71-A8D1-46DF-BE24-5A260CE13498}"/>
              </a:ext>
            </a:extLst>
          </p:cNvPr>
          <p:cNvCxnSpPr>
            <a:cxnSpLocks/>
          </p:cNvCxnSpPr>
          <p:nvPr/>
        </p:nvCxnSpPr>
        <p:spPr>
          <a:xfrm>
            <a:off x="1302221" y="6101752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69C4E62-0375-4392-B13F-41366684CF34}"/>
              </a:ext>
            </a:extLst>
          </p:cNvPr>
          <p:cNvCxnSpPr>
            <a:cxnSpLocks/>
          </p:cNvCxnSpPr>
          <p:nvPr/>
        </p:nvCxnSpPr>
        <p:spPr>
          <a:xfrm flipH="1" flipV="1">
            <a:off x="1302220" y="3525479"/>
            <a:ext cx="1" cy="257627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76CB2F0-D2BB-4AE3-8B6C-39781C26E451}"/>
              </a:ext>
            </a:extLst>
          </p:cNvPr>
          <p:cNvCxnSpPr>
            <a:cxnSpLocks/>
          </p:cNvCxnSpPr>
          <p:nvPr/>
        </p:nvCxnSpPr>
        <p:spPr>
          <a:xfrm>
            <a:off x="1571762" y="5719616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16D96C0-1AA8-4CFD-B09C-4A1CFF473787}"/>
              </a:ext>
            </a:extLst>
          </p:cNvPr>
          <p:cNvCxnSpPr>
            <a:cxnSpLocks/>
          </p:cNvCxnSpPr>
          <p:nvPr/>
        </p:nvCxnSpPr>
        <p:spPr>
          <a:xfrm flipV="1">
            <a:off x="1580861" y="3525479"/>
            <a:ext cx="0" cy="218838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0A9AD11-07F9-4997-8479-DC461CFD299F}"/>
              </a:ext>
            </a:extLst>
          </p:cNvPr>
          <p:cNvCxnSpPr>
            <a:cxnSpLocks/>
          </p:cNvCxnSpPr>
          <p:nvPr/>
        </p:nvCxnSpPr>
        <p:spPr>
          <a:xfrm flipV="1">
            <a:off x="1948215" y="3525479"/>
            <a:ext cx="0" cy="1866592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3954E7E-B1DA-4F4B-9E14-EB27E71D7CA5}"/>
              </a:ext>
            </a:extLst>
          </p:cNvPr>
          <p:cNvCxnSpPr>
            <a:cxnSpLocks/>
          </p:cNvCxnSpPr>
          <p:nvPr/>
        </p:nvCxnSpPr>
        <p:spPr>
          <a:xfrm>
            <a:off x="1948215" y="5392070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8D1E019-D3E4-4063-A4D2-DC184FB3E708}"/>
              </a:ext>
            </a:extLst>
          </p:cNvPr>
          <p:cNvCxnSpPr>
            <a:cxnSpLocks/>
          </p:cNvCxnSpPr>
          <p:nvPr/>
        </p:nvCxnSpPr>
        <p:spPr>
          <a:xfrm flipH="1">
            <a:off x="2611272" y="3543889"/>
            <a:ext cx="408862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Brace 47">
            <a:extLst>
              <a:ext uri="{FF2B5EF4-FFF2-40B4-BE49-F238E27FC236}">
                <a16:creationId xmlns:a16="http://schemas.microsoft.com/office/drawing/2014/main" id="{22331F51-7D5C-4909-9AF8-BE305D23C496}"/>
              </a:ext>
            </a:extLst>
          </p:cNvPr>
          <p:cNvSpPr/>
          <p:nvPr/>
        </p:nvSpPr>
        <p:spPr>
          <a:xfrm rot="5400000">
            <a:off x="1887097" y="3204663"/>
            <a:ext cx="122662" cy="421719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ight Brace 49">
            <a:extLst>
              <a:ext uri="{FF2B5EF4-FFF2-40B4-BE49-F238E27FC236}">
                <a16:creationId xmlns:a16="http://schemas.microsoft.com/office/drawing/2014/main" id="{A8D89D89-A40A-4736-8101-8AF55FA7BCAA}"/>
              </a:ext>
            </a:extLst>
          </p:cNvPr>
          <p:cNvSpPr/>
          <p:nvPr/>
        </p:nvSpPr>
        <p:spPr>
          <a:xfrm rot="5400000">
            <a:off x="2958803" y="3006660"/>
            <a:ext cx="122663" cy="817727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Brace 50">
            <a:extLst>
              <a:ext uri="{FF2B5EF4-FFF2-40B4-BE49-F238E27FC236}">
                <a16:creationId xmlns:a16="http://schemas.microsoft.com/office/drawing/2014/main" id="{4A06976B-331F-4AFE-8F00-FD732433F8E3}"/>
              </a:ext>
            </a:extLst>
          </p:cNvPr>
          <p:cNvSpPr/>
          <p:nvPr/>
        </p:nvSpPr>
        <p:spPr>
          <a:xfrm rot="5400000">
            <a:off x="4186003" y="3146587"/>
            <a:ext cx="122663" cy="537873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D15DCCA9-04F2-4FFA-A9C5-BD142C9157FE}"/>
              </a:ext>
            </a:extLst>
          </p:cNvPr>
          <p:cNvSpPr/>
          <p:nvPr/>
        </p:nvSpPr>
        <p:spPr>
          <a:xfrm rot="5400000">
            <a:off x="5288451" y="3146587"/>
            <a:ext cx="122663" cy="537873"/>
          </a:xfrm>
          <a:prstGeom prst="rightBrace">
            <a:avLst>
              <a:gd name="adj1" fmla="val 0"/>
              <a:gd name="adj2" fmla="val 50000"/>
            </a:avLst>
          </a:prstGeom>
          <a:ln w="19050" cmpd="sng">
            <a:solidFill>
              <a:schemeClr val="accent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0FDDC69-7A5C-4A1F-86A9-6EFDEB621432}"/>
              </a:ext>
            </a:extLst>
          </p:cNvPr>
          <p:cNvCxnSpPr>
            <a:cxnSpLocks/>
          </p:cNvCxnSpPr>
          <p:nvPr/>
        </p:nvCxnSpPr>
        <p:spPr>
          <a:xfrm flipV="1">
            <a:off x="2611271" y="3534577"/>
            <a:ext cx="0" cy="1451405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A129D47-AC3E-4FE8-81F2-C1D3252FECE9}"/>
              </a:ext>
            </a:extLst>
          </p:cNvPr>
          <p:cNvCxnSpPr>
            <a:cxnSpLocks/>
          </p:cNvCxnSpPr>
          <p:nvPr/>
        </p:nvCxnSpPr>
        <p:spPr>
          <a:xfrm>
            <a:off x="2602173" y="4996285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FAC4B8D-0ACA-4FF6-8E2D-F06571E8C2C8}"/>
              </a:ext>
            </a:extLst>
          </p:cNvPr>
          <p:cNvCxnSpPr>
            <a:cxnSpLocks/>
          </p:cNvCxnSpPr>
          <p:nvPr/>
        </p:nvCxnSpPr>
        <p:spPr>
          <a:xfrm flipH="1">
            <a:off x="3507474" y="3543889"/>
            <a:ext cx="73986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9B0173B-894B-4A88-99F8-15170CCF7689}"/>
              </a:ext>
            </a:extLst>
          </p:cNvPr>
          <p:cNvCxnSpPr>
            <a:cxnSpLocks/>
          </p:cNvCxnSpPr>
          <p:nvPr/>
        </p:nvCxnSpPr>
        <p:spPr>
          <a:xfrm flipV="1">
            <a:off x="3507474" y="3534578"/>
            <a:ext cx="0" cy="1096634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FECCEB8-7E67-43C2-8C0F-8385964B4495}"/>
              </a:ext>
            </a:extLst>
          </p:cNvPr>
          <p:cNvCxnSpPr>
            <a:cxnSpLocks/>
          </p:cNvCxnSpPr>
          <p:nvPr/>
        </p:nvCxnSpPr>
        <p:spPr>
          <a:xfrm>
            <a:off x="3502925" y="4631212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CDE8432-DE61-406D-B4F4-08C93865DCC1}"/>
              </a:ext>
            </a:extLst>
          </p:cNvPr>
          <p:cNvCxnSpPr>
            <a:cxnSpLocks/>
          </p:cNvCxnSpPr>
          <p:nvPr/>
        </p:nvCxnSpPr>
        <p:spPr>
          <a:xfrm flipH="1">
            <a:off x="4609922" y="3543889"/>
            <a:ext cx="73986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3873F8B-1943-4882-B731-E2B582F892B7}"/>
              </a:ext>
            </a:extLst>
          </p:cNvPr>
          <p:cNvCxnSpPr>
            <a:cxnSpLocks/>
          </p:cNvCxnSpPr>
          <p:nvPr/>
        </p:nvCxnSpPr>
        <p:spPr>
          <a:xfrm flipV="1">
            <a:off x="4609922" y="3534579"/>
            <a:ext cx="0" cy="7257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DEA0548-E0DF-4B1F-AE81-A1245EED8D09}"/>
              </a:ext>
            </a:extLst>
          </p:cNvPr>
          <p:cNvCxnSpPr>
            <a:cxnSpLocks/>
          </p:cNvCxnSpPr>
          <p:nvPr/>
        </p:nvCxnSpPr>
        <p:spPr>
          <a:xfrm>
            <a:off x="4609922" y="4260279"/>
            <a:ext cx="282054" cy="0"/>
          </a:xfrm>
          <a:prstGeom prst="line">
            <a:avLst/>
          </a:prstGeom>
          <a:ln w="19050" cmpd="sng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41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3-1.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A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722802"/>
              </p:ext>
            </p:extLst>
          </p:nvPr>
        </p:nvGraphicFramePr>
        <p:xfrm>
          <a:off x="406399" y="1265744"/>
          <a:ext cx="6126480" cy="792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No.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Description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182880">
                <a:tc rowSpan="39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Conveyor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9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Pallet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69283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Diverter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19482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/>
                        <a:t>Turnover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869937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Rotating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531247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Direction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662784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Diverging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24463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Converging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287365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Palletizer / De-Palletizer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24459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Revolving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129806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Belt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101579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Chain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110954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Roller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91175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Slat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537476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Overhead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76036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Insertion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802805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Free Roller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Tilt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831419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AGV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367723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RGV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556171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Automatic Storage / Retrieval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422681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Stocker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550670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Lifter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850134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Lifter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32926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Pusher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450913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Stopper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33365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Table Lifter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13363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Trolley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97037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Drive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353629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Take-Up (Tail)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302101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29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Anti 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0603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Sensor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792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Lift 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86738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Rapid Feed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098585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Chute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33701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Pinch Roll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664551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Idler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793149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Roller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161244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Counterweight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112673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38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Special CV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7832832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927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3-2.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B - E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625753"/>
              </p:ext>
            </p:extLst>
          </p:nvPr>
        </p:nvGraphicFramePr>
        <p:xfrm>
          <a:off x="406399" y="1265744"/>
          <a:ext cx="6126480" cy="79533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No.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Description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Transfer</a:t>
                      </a:r>
                    </a:p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(Machine Unit)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Transfer Machine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69283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Lifter &amp; Carrier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19482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/>
                        <a:t>Loop Machine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869937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Index Table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531247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Carrier Head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662784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Loader / Unloader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24463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Opening / Closing Machine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287365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Tilt Angle Changer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244593"/>
                  </a:ext>
                </a:extLst>
              </a:tr>
              <a:tr h="18288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Transfer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Cable Carrier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1298062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Elevator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101579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Slider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110954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Transfer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91175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Traverser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5374761"/>
                  </a:ext>
                </a:extLst>
              </a:tr>
              <a:tr h="198120">
                <a:tc rowSpan="19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Robot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9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Robot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76036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Horizontal Articulated Robot (SCARA)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802805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Vertical Articulated Robot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Cartesian Robot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831419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Horizontal (X,Y)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36772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Vertical (Z)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5561710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Robot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Rotational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422681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Robot Controller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550670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Electrical Cylinder / Actuator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850134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Electrical positioner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32926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Micro Stage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450913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Elevating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33365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Rotating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13363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Elastic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97037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Inversion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3536295"/>
                  </a:ext>
                </a:extLst>
              </a:tr>
              <a:tr h="2113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Wrist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302101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Hand Holder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0603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End Effector Unit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792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Travelling Axis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8673832"/>
                  </a:ext>
                </a:extLst>
              </a:tr>
              <a:tr h="19812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Tools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Chuck (Gripper)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8328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Vacuum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047152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Floating (Compensating)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09858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ATC (Automatic Tool Change)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33701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Tools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Vibration (Vibrator) Head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664551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Transfer Head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793149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Multiple Head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0330480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584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6">
            <a:extLst>
              <a:ext uri="{FF2B5EF4-FFF2-40B4-BE49-F238E27FC236}">
                <a16:creationId xmlns:a16="http://schemas.microsoft.com/office/drawing/2014/main" id="{5937EDDD-8E5F-11E8-70DC-CA78A3322E44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Drawing No. Index </a:t>
            </a:r>
          </a:p>
        </p:txBody>
      </p:sp>
      <p:sp>
        <p:nvSpPr>
          <p:cNvPr id="6" name="テキスト ボックス 29">
            <a:extLst>
              <a:ext uri="{FF2B5EF4-FFF2-40B4-BE49-F238E27FC236}">
                <a16:creationId xmlns:a16="http://schemas.microsoft.com/office/drawing/2014/main" id="{B9987E73-407B-C179-4CBB-C1CA44A20786}"/>
              </a:ext>
            </a:extLst>
          </p:cNvPr>
          <p:cNvSpPr txBox="1"/>
          <p:nvPr/>
        </p:nvSpPr>
        <p:spPr>
          <a:xfrm>
            <a:off x="334538" y="951238"/>
            <a:ext cx="42008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3-3. 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Category Type : F - K</a:t>
            </a:r>
            <a:endParaRPr kumimoji="1" lang="en-US" altLang="ja-JP" sz="1100" b="1" dirty="0"/>
          </a:p>
        </p:txBody>
      </p:sp>
      <p:graphicFrame>
        <p:nvGraphicFramePr>
          <p:cNvPr id="7" name="表 9">
            <a:extLst>
              <a:ext uri="{FF2B5EF4-FFF2-40B4-BE49-F238E27FC236}">
                <a16:creationId xmlns:a16="http://schemas.microsoft.com/office/drawing/2014/main" id="{6F87C160-3AE3-C1DB-8CB2-446D46C0D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12965"/>
              </p:ext>
            </p:extLst>
          </p:nvPr>
        </p:nvGraphicFramePr>
        <p:xfrm>
          <a:off x="406399" y="1265744"/>
          <a:ext cx="6126480" cy="792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4100380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43082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42507097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4958233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Category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Type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No.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1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Description</a:t>
                      </a:r>
                      <a:endParaRPr kumimoji="1" lang="ja-JP" altLang="en-US" sz="700" b="1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308372"/>
                  </a:ext>
                </a:extLst>
              </a:tr>
              <a:tr h="18288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Installation </a:t>
                      </a:r>
                      <a:b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and </a:t>
                      </a:r>
                      <a:b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Dismantle </a:t>
                      </a:r>
                      <a:b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</a:br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Installation and Removal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69283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Exposure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19482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/>
                        <a:t>Installation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869937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Removal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5312476"/>
                  </a:ext>
                </a:extLst>
              </a:tr>
              <a:tr h="182880">
                <a:tc rowSpan="10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Positioning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Positioner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662784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Pallet Positioning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24463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Part Positioning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287365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Correction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24459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Back 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1298062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Tilt Positioning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101579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Centering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110954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Holder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91175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08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Lift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5374761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Alignment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7603670"/>
                  </a:ext>
                </a:extLst>
              </a:tr>
              <a:tr h="182880"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kern="1200" dirty="0">
                          <a:solidFill>
                            <a:schemeClr val="tx1"/>
                          </a:solidFill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Inspection</a:t>
                      </a:r>
                      <a:endParaRPr kumimoji="1" lang="ja-JP" altLang="en-US" sz="800" b="0" kern="1200" dirty="0">
                        <a:solidFill>
                          <a:schemeClr val="tx1"/>
                        </a:solidFill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Judgment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86895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831419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Detection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3677233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Applying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Applicator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556171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Injection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550670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Filling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8501347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Printer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329263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Screen Printing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3336502"/>
                  </a:ext>
                </a:extLst>
              </a:tr>
              <a:tr h="182880">
                <a:tc rowSpan="1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Process (1)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7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Processing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97037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Drier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353629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eiryo UI" panose="020B0604030504040204" pitchFamily="50" charset="-128"/>
                          <a:cs typeface="+mn-cs"/>
                        </a:rPr>
                        <a:t>02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Washer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0603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Heater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792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Static Eliminator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8673832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Demagnetizer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8328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Cleaner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047152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07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Peripheral Processing Machine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09858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08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Laminating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33701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Tools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j-lt"/>
                          <a:ea typeface="Meiryo UI" panose="020B0604030504040204" pitchFamily="50" charset="-128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09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Vulcanizer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664551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Spray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793149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11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Cooler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03304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12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Irradiating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74717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13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Re-Colleting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767412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14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Vacuum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731792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15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Blower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573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800" b="0" dirty="0">
                        <a:solidFill>
                          <a:schemeClr val="tx1"/>
                        </a:solidFill>
                        <a:latin typeface="+mj-lt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Meiryo UI" panose="020B0604030504040204" pitchFamily="50" charset="-128"/>
                          <a:cs typeface="+mn-cs"/>
                        </a:rPr>
                        <a:t>16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/>
                        <a:t>Ventilation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915040"/>
                  </a:ext>
                </a:extLst>
              </a:tr>
            </a:tbl>
          </a:graphicData>
        </a:graphic>
      </p:graphicFrame>
      <p:sp>
        <p:nvSpPr>
          <p:cNvPr id="14" name="スライド番号プレースホルダー 2">
            <a:extLst>
              <a:ext uri="{FF2B5EF4-FFF2-40B4-BE49-F238E27FC236}">
                <a16:creationId xmlns:a16="http://schemas.microsoft.com/office/drawing/2014/main" id="{A67F63E5-A477-9692-1779-A7B60D4E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fld id="{FABEA90D-F275-432F-8053-456A4E092F4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41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マニュアル用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175" cap="flat" cmpd="sng" algn="ctr">
          <a:solidFill>
            <a:sysClr val="windowText" lastClr="000000"/>
          </a:solidFill>
          <a:prstDash val="solid"/>
        </a:ln>
        <a:effectLst/>
      </a:spPr>
      <a:bodyPr rtlCol="0" anchor="ctr"/>
      <a:lstStyle>
        <a:defPPr algn="l" defTabSz="914400">
          <a:defRPr kumimoji="1" sz="700" kern="0" dirty="0">
            <a:solidFill>
              <a:prstClr val="black"/>
            </a:solidFill>
          </a:defRPr>
        </a:defPPr>
      </a:lstStyle>
    </a:spDef>
    <a:lnDef>
      <a:spPr>
        <a:ln w="6350" cmpd="sng">
          <a:solidFill>
            <a:schemeClr val="tx1"/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39649</TotalTime>
  <Words>1064</Words>
  <Application>Microsoft Office PowerPoint</Application>
  <PresentationFormat>A4 Paper (210x297 mm)</PresentationFormat>
  <Paragraphs>644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游ゴシック</vt:lpstr>
      <vt:lpstr>Arial</vt:lpstr>
      <vt:lpstr>Office テーマ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Warit Chunlaka</cp:lastModifiedBy>
  <cp:revision>939</cp:revision>
  <cp:lastPrinted>2023-11-02T07:56:08Z</cp:lastPrinted>
  <dcterms:created xsi:type="dcterms:W3CDTF">2021-03-06T04:05:57Z</dcterms:created>
  <dcterms:modified xsi:type="dcterms:W3CDTF">2025-08-20T07:26:57Z</dcterms:modified>
</cp:coreProperties>
</file>