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256" r:id="rId3"/>
    <p:sldId id="283" r:id="rId4"/>
    <p:sldId id="284" r:id="rId5"/>
    <p:sldId id="257" r:id="rId6"/>
    <p:sldId id="258" r:id="rId7"/>
    <p:sldId id="259" r:id="rId8"/>
    <p:sldId id="591" r:id="rId9"/>
    <p:sldId id="592" r:id="rId10"/>
    <p:sldId id="593" r:id="rId11"/>
    <p:sldId id="594" r:id="rId12"/>
    <p:sldId id="595" r:id="rId13"/>
    <p:sldId id="596" r:id="rId14"/>
    <p:sldId id="597" r:id="rId15"/>
    <p:sldId id="598"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276" r:id="rId29"/>
    <p:sldId id="301" r:id="rId30"/>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5445A9-80AB-4DCB-84FF-7AC8D9278C0A}">
          <p14:sldIdLst>
            <p14:sldId id="256"/>
            <p14:sldId id="283"/>
            <p14:sldId id="284"/>
            <p14:sldId id="257"/>
            <p14:sldId id="258"/>
            <p14:sldId id="259"/>
            <p14:sldId id="591"/>
            <p14:sldId id="592"/>
            <p14:sldId id="593"/>
            <p14:sldId id="594"/>
            <p14:sldId id="595"/>
            <p14:sldId id="596"/>
            <p14:sldId id="597"/>
            <p14:sldId id="598"/>
            <p14:sldId id="600"/>
            <p14:sldId id="601"/>
            <p14:sldId id="602"/>
            <p14:sldId id="603"/>
            <p14:sldId id="604"/>
            <p14:sldId id="605"/>
            <p14:sldId id="606"/>
            <p14:sldId id="607"/>
            <p14:sldId id="608"/>
            <p14:sldId id="609"/>
            <p14:sldId id="610"/>
            <p14:sldId id="611"/>
            <p14:sldId id="276"/>
            <p14:sldId id="301"/>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70C0"/>
    <a:srgbClr val="398D82"/>
    <a:srgbClr val="969696"/>
    <a:srgbClr val="6CD506"/>
    <a:srgbClr val="727272"/>
    <a:srgbClr val="FF5050"/>
    <a:srgbClr val="FF00FF"/>
    <a:srgbClr val="E6E6FA"/>
    <a:srgbClr val="E5E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7" autoAdjust="0"/>
    <p:restoredTop sz="94956" autoAdjust="0"/>
  </p:normalViewPr>
  <p:slideViewPr>
    <p:cSldViewPr snapToGrid="0" showGuides="1">
      <p:cViewPr>
        <p:scale>
          <a:sx n="115" d="100"/>
          <a:sy n="115" d="100"/>
        </p:scale>
        <p:origin x="2288" y="144"/>
      </p:cViewPr>
      <p:guideLst>
        <p:guide orient="horz" pos="3120"/>
        <p:guide pos="2160"/>
      </p:guideLst>
    </p:cSldViewPr>
  </p:slideViewPr>
  <p:outlineViewPr>
    <p:cViewPr>
      <p:scale>
        <a:sx n="33" d="100"/>
        <a:sy n="33" d="100"/>
      </p:scale>
      <p:origin x="0" y="0"/>
    </p:cViewPr>
    <p:sldLst>
      <p:sld r:id="rId1" collapse="1"/>
    </p:sldLst>
  </p:outlin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30"/>
          </a:xfrm>
          <a:prstGeom prst="rect">
            <a:avLst/>
          </a:prstGeom>
        </p:spPr>
        <p:txBody>
          <a:bodyPr vert="horz" lIns="94857" tIns="47429" rIns="94857" bIns="47429" rtlCol="0"/>
          <a:lstStyle>
            <a:lvl1pPr algn="r">
              <a:defRPr sz="1300"/>
            </a:lvl1pPr>
          </a:lstStyle>
          <a:p>
            <a:fld id="{950D9ED6-7A08-499A-95EC-E1D92DDF1BFF}" type="datetimeFigureOut">
              <a:rPr kumimoji="1" lang="ja-JP" altLang="en-US" smtClean="0"/>
              <a:pPr/>
              <a:t>2025/7/23</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5028"/>
          </a:xfrm>
          <a:prstGeom prst="rect">
            <a:avLst/>
          </a:prstGeom>
        </p:spPr>
        <p:txBody>
          <a:bodyPr vert="horz" lIns="94857" tIns="47429" rIns="94857" bIns="47429" rtlCol="0" anchor="b"/>
          <a:lstStyle>
            <a:lvl1pPr algn="r">
              <a:defRPr sz="1300"/>
            </a:lvl1pPr>
          </a:lstStyle>
          <a:p>
            <a:fld id="{EC5CBA6C-5079-4F7D-9C03-A85FF6B43F3D}" type="slidenum">
              <a:rPr kumimoji="1" lang="ja-JP" altLang="en-US" smtClean="0"/>
              <a:pPr/>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EC5CBA6C-5079-4F7D-9C03-A85FF6B43F3D}" type="slidenum">
              <a:rPr kumimoji="1" lang="ja-JP" altLang="en-US" smtClean="0"/>
              <a:pPr/>
              <a:t>7</a:t>
            </a:fld>
            <a:endParaRPr kumimoji="1" lang="ja-JP" altLang="en-US"/>
          </a:p>
        </p:txBody>
      </p:sp>
    </p:spTree>
    <p:extLst>
      <p:ext uri="{BB962C8B-B14F-4D97-AF65-F5344CB8AC3E}">
        <p14:creationId xmlns:p14="http://schemas.microsoft.com/office/powerpoint/2010/main" val="292915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5BF6B-2670-9855-6873-E0FED3471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039B0-5E37-F998-957E-6AA1A5D3A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A1513-E050-29C1-9F6C-3C3008B9F1BD}"/>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C455FBDF-1847-360B-92D5-D6FF170DFFDE}"/>
              </a:ext>
            </a:extLst>
          </p:cNvPr>
          <p:cNvSpPr>
            <a:spLocks noGrp="1"/>
          </p:cNvSpPr>
          <p:nvPr>
            <p:ph type="sldNum" sz="quarter" idx="5"/>
          </p:nvPr>
        </p:nvSpPr>
        <p:spPr/>
        <p:txBody>
          <a:bodyPr/>
          <a:lstStyle/>
          <a:p>
            <a:fld id="{EC5CBA6C-5079-4F7D-9C03-A85FF6B43F3D}" type="slidenum">
              <a:rPr kumimoji="1" lang="ja-JP" altLang="en-US" smtClean="0"/>
              <a:pPr/>
              <a:t>16</a:t>
            </a:fld>
            <a:endParaRPr kumimoji="1" lang="ja-JP" altLang="en-US"/>
          </a:p>
        </p:txBody>
      </p:sp>
    </p:spTree>
    <p:extLst>
      <p:ext uri="{BB962C8B-B14F-4D97-AF65-F5344CB8AC3E}">
        <p14:creationId xmlns:p14="http://schemas.microsoft.com/office/powerpoint/2010/main" val="35923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45A1F-F2B3-7555-D2D8-DA6BAA84D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B56A5-5D46-38DB-949B-86DB848C9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D3903-0EA6-5328-A2F6-14155738E4FD}"/>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F10FF6D1-F5CC-F0A8-558C-CB47A503B064}"/>
              </a:ext>
            </a:extLst>
          </p:cNvPr>
          <p:cNvSpPr>
            <a:spLocks noGrp="1"/>
          </p:cNvSpPr>
          <p:nvPr>
            <p:ph type="sldNum" sz="quarter" idx="5"/>
          </p:nvPr>
        </p:nvSpPr>
        <p:spPr/>
        <p:txBody>
          <a:bodyPr/>
          <a:lstStyle/>
          <a:p>
            <a:fld id="{EC5CBA6C-5079-4F7D-9C03-A85FF6B43F3D}" type="slidenum">
              <a:rPr kumimoji="1" lang="ja-JP" altLang="en-US" smtClean="0"/>
              <a:pPr/>
              <a:t>17</a:t>
            </a:fld>
            <a:endParaRPr kumimoji="1" lang="ja-JP" altLang="en-US"/>
          </a:p>
        </p:txBody>
      </p:sp>
    </p:spTree>
    <p:extLst>
      <p:ext uri="{BB962C8B-B14F-4D97-AF65-F5344CB8AC3E}">
        <p14:creationId xmlns:p14="http://schemas.microsoft.com/office/powerpoint/2010/main" val="287617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5D7D-FCB2-2879-577E-248349934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EFDD9-FB6C-3594-81C9-F423ADF04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84B59-9417-2E1B-9DD8-5B833AC52A06}"/>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AF0F03D6-4546-348A-C815-3C58EC8C5F01}"/>
              </a:ext>
            </a:extLst>
          </p:cNvPr>
          <p:cNvSpPr>
            <a:spLocks noGrp="1"/>
          </p:cNvSpPr>
          <p:nvPr>
            <p:ph type="sldNum" sz="quarter" idx="5"/>
          </p:nvPr>
        </p:nvSpPr>
        <p:spPr/>
        <p:txBody>
          <a:bodyPr/>
          <a:lstStyle/>
          <a:p>
            <a:fld id="{EC5CBA6C-5079-4F7D-9C03-A85FF6B43F3D}" type="slidenum">
              <a:rPr kumimoji="1" lang="ja-JP" altLang="en-US" smtClean="0"/>
              <a:pPr/>
              <a:t>18</a:t>
            </a:fld>
            <a:endParaRPr kumimoji="1" lang="ja-JP" altLang="en-US"/>
          </a:p>
        </p:txBody>
      </p:sp>
    </p:spTree>
    <p:extLst>
      <p:ext uri="{BB962C8B-B14F-4D97-AF65-F5344CB8AC3E}">
        <p14:creationId xmlns:p14="http://schemas.microsoft.com/office/powerpoint/2010/main" val="284973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B6CB-682C-0B2C-3F2C-9F9C60A01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2D063-7BDC-8803-D398-C280823DA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0C9B8-55CB-254E-60FA-A31C1C94B15A}"/>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7839E42E-7C8F-90A9-C43F-F375ABE2E89D}"/>
              </a:ext>
            </a:extLst>
          </p:cNvPr>
          <p:cNvSpPr>
            <a:spLocks noGrp="1"/>
          </p:cNvSpPr>
          <p:nvPr>
            <p:ph type="sldNum" sz="quarter" idx="5"/>
          </p:nvPr>
        </p:nvSpPr>
        <p:spPr/>
        <p:txBody>
          <a:bodyPr/>
          <a:lstStyle/>
          <a:p>
            <a:fld id="{EC5CBA6C-5079-4F7D-9C03-A85FF6B43F3D}" type="slidenum">
              <a:rPr kumimoji="1" lang="ja-JP" altLang="en-US" smtClean="0"/>
              <a:pPr/>
              <a:t>19</a:t>
            </a:fld>
            <a:endParaRPr kumimoji="1" lang="ja-JP" altLang="en-US"/>
          </a:p>
        </p:txBody>
      </p:sp>
    </p:spTree>
    <p:extLst>
      <p:ext uri="{BB962C8B-B14F-4D97-AF65-F5344CB8AC3E}">
        <p14:creationId xmlns:p14="http://schemas.microsoft.com/office/powerpoint/2010/main" val="359152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91B5-B71B-51D8-B5AA-8B7531E9E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A9044-F1FA-04B4-EA8C-1E224386B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9EE51-7FF4-0613-E343-10E440FE7146}"/>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79CB9116-78D4-82A4-C62E-33B4FA33D166}"/>
              </a:ext>
            </a:extLst>
          </p:cNvPr>
          <p:cNvSpPr>
            <a:spLocks noGrp="1"/>
          </p:cNvSpPr>
          <p:nvPr>
            <p:ph type="sldNum" sz="quarter" idx="5"/>
          </p:nvPr>
        </p:nvSpPr>
        <p:spPr/>
        <p:txBody>
          <a:bodyPr/>
          <a:lstStyle/>
          <a:p>
            <a:fld id="{EC5CBA6C-5079-4F7D-9C03-A85FF6B43F3D}" type="slidenum">
              <a:rPr kumimoji="1" lang="ja-JP" altLang="en-US" smtClean="0"/>
              <a:pPr/>
              <a:t>20</a:t>
            </a:fld>
            <a:endParaRPr kumimoji="1" lang="ja-JP" altLang="en-US"/>
          </a:p>
        </p:txBody>
      </p:sp>
    </p:spTree>
    <p:extLst>
      <p:ext uri="{BB962C8B-B14F-4D97-AF65-F5344CB8AC3E}">
        <p14:creationId xmlns:p14="http://schemas.microsoft.com/office/powerpoint/2010/main" val="331034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A88CF-347A-CEE6-5AC9-536DF5A00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F3DA7-233D-52E5-BEC8-A424277B7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A0E24-F182-F498-4634-A5C1F47577CD}"/>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B48ADA7A-5617-0899-8722-E4C28444017C}"/>
              </a:ext>
            </a:extLst>
          </p:cNvPr>
          <p:cNvSpPr>
            <a:spLocks noGrp="1"/>
          </p:cNvSpPr>
          <p:nvPr>
            <p:ph type="sldNum" sz="quarter" idx="5"/>
          </p:nvPr>
        </p:nvSpPr>
        <p:spPr/>
        <p:txBody>
          <a:bodyPr/>
          <a:lstStyle/>
          <a:p>
            <a:fld id="{EC5CBA6C-5079-4F7D-9C03-A85FF6B43F3D}" type="slidenum">
              <a:rPr kumimoji="1" lang="ja-JP" altLang="en-US" smtClean="0"/>
              <a:pPr/>
              <a:t>21</a:t>
            </a:fld>
            <a:endParaRPr kumimoji="1" lang="ja-JP" altLang="en-US"/>
          </a:p>
        </p:txBody>
      </p:sp>
    </p:spTree>
    <p:extLst>
      <p:ext uri="{BB962C8B-B14F-4D97-AF65-F5344CB8AC3E}">
        <p14:creationId xmlns:p14="http://schemas.microsoft.com/office/powerpoint/2010/main" val="397864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1E49-A600-DD15-6DF5-42F44218C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33803-20A1-C6C7-DE8D-AB9C4EBE9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563BF-1821-D047-C6C9-780F545BF5AE}"/>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932F2A92-4E50-C11C-375A-DD790E4259CE}"/>
              </a:ext>
            </a:extLst>
          </p:cNvPr>
          <p:cNvSpPr>
            <a:spLocks noGrp="1"/>
          </p:cNvSpPr>
          <p:nvPr>
            <p:ph type="sldNum" sz="quarter" idx="5"/>
          </p:nvPr>
        </p:nvSpPr>
        <p:spPr/>
        <p:txBody>
          <a:bodyPr/>
          <a:lstStyle/>
          <a:p>
            <a:fld id="{EC5CBA6C-5079-4F7D-9C03-A85FF6B43F3D}" type="slidenum">
              <a:rPr kumimoji="1" lang="ja-JP" altLang="en-US" smtClean="0"/>
              <a:pPr/>
              <a:t>22</a:t>
            </a:fld>
            <a:endParaRPr kumimoji="1" lang="ja-JP" altLang="en-US"/>
          </a:p>
        </p:txBody>
      </p:sp>
    </p:spTree>
    <p:extLst>
      <p:ext uri="{BB962C8B-B14F-4D97-AF65-F5344CB8AC3E}">
        <p14:creationId xmlns:p14="http://schemas.microsoft.com/office/powerpoint/2010/main" val="90536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EDE2B-E417-35A6-DC44-D3880221E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19A49-09FB-9EAD-F2EE-18C578040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0A630-B336-01FF-C7B5-1572EE2D87D7}"/>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94164630-F624-2B4D-2D9B-27AE127168BE}"/>
              </a:ext>
            </a:extLst>
          </p:cNvPr>
          <p:cNvSpPr>
            <a:spLocks noGrp="1"/>
          </p:cNvSpPr>
          <p:nvPr>
            <p:ph type="sldNum" sz="quarter" idx="5"/>
          </p:nvPr>
        </p:nvSpPr>
        <p:spPr/>
        <p:txBody>
          <a:bodyPr/>
          <a:lstStyle/>
          <a:p>
            <a:fld id="{EC5CBA6C-5079-4F7D-9C03-A85FF6B43F3D}" type="slidenum">
              <a:rPr kumimoji="1" lang="ja-JP" altLang="en-US" smtClean="0"/>
              <a:pPr/>
              <a:t>23</a:t>
            </a:fld>
            <a:endParaRPr kumimoji="1" lang="ja-JP" altLang="en-US"/>
          </a:p>
        </p:txBody>
      </p:sp>
    </p:spTree>
    <p:extLst>
      <p:ext uri="{BB962C8B-B14F-4D97-AF65-F5344CB8AC3E}">
        <p14:creationId xmlns:p14="http://schemas.microsoft.com/office/powerpoint/2010/main" val="367234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DEF99-1AB9-F5D6-76E6-E142B0A5A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7EAD2-F61B-06F2-B2A2-0CE94BA66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5F398-6866-003D-C841-F7A943980969}"/>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94923866-2705-28CA-18A5-8745AEA33055}"/>
              </a:ext>
            </a:extLst>
          </p:cNvPr>
          <p:cNvSpPr>
            <a:spLocks noGrp="1"/>
          </p:cNvSpPr>
          <p:nvPr>
            <p:ph type="sldNum" sz="quarter" idx="5"/>
          </p:nvPr>
        </p:nvSpPr>
        <p:spPr/>
        <p:txBody>
          <a:bodyPr/>
          <a:lstStyle/>
          <a:p>
            <a:fld id="{EC5CBA6C-5079-4F7D-9C03-A85FF6B43F3D}" type="slidenum">
              <a:rPr kumimoji="1" lang="ja-JP" altLang="en-US" smtClean="0"/>
              <a:pPr/>
              <a:t>24</a:t>
            </a:fld>
            <a:endParaRPr kumimoji="1" lang="ja-JP" altLang="en-US"/>
          </a:p>
        </p:txBody>
      </p:sp>
    </p:spTree>
    <p:extLst>
      <p:ext uri="{BB962C8B-B14F-4D97-AF65-F5344CB8AC3E}">
        <p14:creationId xmlns:p14="http://schemas.microsoft.com/office/powerpoint/2010/main" val="171863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1C587-3B0A-8A59-01F5-8DFC9EFCE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3951A-3EA6-144F-5576-EE73FD7DE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029C3-29A7-4EEC-E00C-AC65AD155286}"/>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2D92888A-861C-81EC-B346-B66640AB9A14}"/>
              </a:ext>
            </a:extLst>
          </p:cNvPr>
          <p:cNvSpPr>
            <a:spLocks noGrp="1"/>
          </p:cNvSpPr>
          <p:nvPr>
            <p:ph type="sldNum" sz="quarter" idx="5"/>
          </p:nvPr>
        </p:nvSpPr>
        <p:spPr/>
        <p:txBody>
          <a:bodyPr/>
          <a:lstStyle/>
          <a:p>
            <a:fld id="{EC5CBA6C-5079-4F7D-9C03-A85FF6B43F3D}" type="slidenum">
              <a:rPr kumimoji="1" lang="ja-JP" altLang="en-US" smtClean="0"/>
              <a:pPr/>
              <a:t>25</a:t>
            </a:fld>
            <a:endParaRPr kumimoji="1" lang="ja-JP" altLang="en-US"/>
          </a:p>
        </p:txBody>
      </p:sp>
    </p:spTree>
    <p:extLst>
      <p:ext uri="{BB962C8B-B14F-4D97-AF65-F5344CB8AC3E}">
        <p14:creationId xmlns:p14="http://schemas.microsoft.com/office/powerpoint/2010/main" val="292941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608C-7F2E-3758-A437-68E5F58D6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5C49A-D342-1232-A1DE-4C52F1EE8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DF0C3-022C-2EBD-BBF6-D045564DCD47}"/>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1210F3B4-D557-E9C1-517A-DA04934990ED}"/>
              </a:ext>
            </a:extLst>
          </p:cNvPr>
          <p:cNvSpPr>
            <a:spLocks noGrp="1"/>
          </p:cNvSpPr>
          <p:nvPr>
            <p:ph type="sldNum" sz="quarter" idx="5"/>
          </p:nvPr>
        </p:nvSpPr>
        <p:spPr/>
        <p:txBody>
          <a:bodyPr/>
          <a:lstStyle/>
          <a:p>
            <a:fld id="{EC5CBA6C-5079-4F7D-9C03-A85FF6B43F3D}" type="slidenum">
              <a:rPr kumimoji="1" lang="ja-JP" altLang="en-US" smtClean="0"/>
              <a:pPr/>
              <a:t>8</a:t>
            </a:fld>
            <a:endParaRPr kumimoji="1" lang="ja-JP" altLang="en-US"/>
          </a:p>
        </p:txBody>
      </p:sp>
    </p:spTree>
    <p:extLst>
      <p:ext uri="{BB962C8B-B14F-4D97-AF65-F5344CB8AC3E}">
        <p14:creationId xmlns:p14="http://schemas.microsoft.com/office/powerpoint/2010/main" val="4030283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3946-0A9B-0000-F48D-9857B7509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2E116-AB42-E7A2-701A-5B81ADC68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DA74B-BA43-1171-1294-943EC513438E}"/>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879F8A7D-A62E-C14C-1BDE-31656C7B2D83}"/>
              </a:ext>
            </a:extLst>
          </p:cNvPr>
          <p:cNvSpPr>
            <a:spLocks noGrp="1"/>
          </p:cNvSpPr>
          <p:nvPr>
            <p:ph type="sldNum" sz="quarter" idx="5"/>
          </p:nvPr>
        </p:nvSpPr>
        <p:spPr/>
        <p:txBody>
          <a:bodyPr/>
          <a:lstStyle/>
          <a:p>
            <a:fld id="{EC5CBA6C-5079-4F7D-9C03-A85FF6B43F3D}" type="slidenum">
              <a:rPr kumimoji="1" lang="ja-JP" altLang="en-US" smtClean="0"/>
              <a:pPr/>
              <a:t>26</a:t>
            </a:fld>
            <a:endParaRPr kumimoji="1" lang="ja-JP" altLang="en-US"/>
          </a:p>
        </p:txBody>
      </p:sp>
    </p:spTree>
    <p:extLst>
      <p:ext uri="{BB962C8B-B14F-4D97-AF65-F5344CB8AC3E}">
        <p14:creationId xmlns:p14="http://schemas.microsoft.com/office/powerpoint/2010/main" val="38367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CD10-A1EB-941D-387B-35F63FBB9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4FB7E-D8F8-49E9-0BA0-F0A481D30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D453A-DAC7-EB46-C996-CB81ADC7F01D}"/>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C13F5B0F-0790-B4D3-C00E-2FA517F4B1AE}"/>
              </a:ext>
            </a:extLst>
          </p:cNvPr>
          <p:cNvSpPr>
            <a:spLocks noGrp="1"/>
          </p:cNvSpPr>
          <p:nvPr>
            <p:ph type="sldNum" sz="quarter" idx="5"/>
          </p:nvPr>
        </p:nvSpPr>
        <p:spPr/>
        <p:txBody>
          <a:bodyPr/>
          <a:lstStyle/>
          <a:p>
            <a:fld id="{EC5CBA6C-5079-4F7D-9C03-A85FF6B43F3D}" type="slidenum">
              <a:rPr kumimoji="1" lang="ja-JP" altLang="en-US" smtClean="0"/>
              <a:pPr/>
              <a:t>9</a:t>
            </a:fld>
            <a:endParaRPr kumimoji="1" lang="ja-JP" altLang="en-US"/>
          </a:p>
        </p:txBody>
      </p:sp>
    </p:spTree>
    <p:extLst>
      <p:ext uri="{BB962C8B-B14F-4D97-AF65-F5344CB8AC3E}">
        <p14:creationId xmlns:p14="http://schemas.microsoft.com/office/powerpoint/2010/main" val="322374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ABF70-9ADD-F9A9-FA26-B87906EA6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F9B68-9851-A9E4-286C-287666240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84198-D5A6-8C77-9DF2-E75D4133354C}"/>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A1FE21EF-63A5-9349-9523-1DFF9BECF7B1}"/>
              </a:ext>
            </a:extLst>
          </p:cNvPr>
          <p:cNvSpPr>
            <a:spLocks noGrp="1"/>
          </p:cNvSpPr>
          <p:nvPr>
            <p:ph type="sldNum" sz="quarter" idx="5"/>
          </p:nvPr>
        </p:nvSpPr>
        <p:spPr/>
        <p:txBody>
          <a:bodyPr/>
          <a:lstStyle/>
          <a:p>
            <a:fld id="{EC5CBA6C-5079-4F7D-9C03-A85FF6B43F3D}" type="slidenum">
              <a:rPr kumimoji="1" lang="ja-JP" altLang="en-US" smtClean="0"/>
              <a:pPr/>
              <a:t>10</a:t>
            </a:fld>
            <a:endParaRPr kumimoji="1" lang="ja-JP" altLang="en-US"/>
          </a:p>
        </p:txBody>
      </p:sp>
    </p:spTree>
    <p:extLst>
      <p:ext uri="{BB962C8B-B14F-4D97-AF65-F5344CB8AC3E}">
        <p14:creationId xmlns:p14="http://schemas.microsoft.com/office/powerpoint/2010/main" val="340674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3393-A89D-767F-4E71-1E8EE15B8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6A1E1-DFDA-DD45-1649-E3C316D0F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9B06C-4785-3232-552A-69A046A27A6D}"/>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63360720-3F21-13A4-AA68-60BDD41E1B9E}"/>
              </a:ext>
            </a:extLst>
          </p:cNvPr>
          <p:cNvSpPr>
            <a:spLocks noGrp="1"/>
          </p:cNvSpPr>
          <p:nvPr>
            <p:ph type="sldNum" sz="quarter" idx="5"/>
          </p:nvPr>
        </p:nvSpPr>
        <p:spPr/>
        <p:txBody>
          <a:bodyPr/>
          <a:lstStyle/>
          <a:p>
            <a:fld id="{EC5CBA6C-5079-4F7D-9C03-A85FF6B43F3D}" type="slidenum">
              <a:rPr kumimoji="1" lang="ja-JP" altLang="en-US" smtClean="0"/>
              <a:pPr/>
              <a:t>11</a:t>
            </a:fld>
            <a:endParaRPr kumimoji="1" lang="ja-JP" altLang="en-US"/>
          </a:p>
        </p:txBody>
      </p:sp>
    </p:spTree>
    <p:extLst>
      <p:ext uri="{BB962C8B-B14F-4D97-AF65-F5344CB8AC3E}">
        <p14:creationId xmlns:p14="http://schemas.microsoft.com/office/powerpoint/2010/main" val="392819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65EF5-0ADA-A0FC-757A-E12503E33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8F636-FF5A-5C8E-FA7E-3ACB31479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81B8-BB2B-919F-1707-6F0CFA440D72}"/>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74C34AD6-609B-0996-F32B-677D63D849DA}"/>
              </a:ext>
            </a:extLst>
          </p:cNvPr>
          <p:cNvSpPr>
            <a:spLocks noGrp="1"/>
          </p:cNvSpPr>
          <p:nvPr>
            <p:ph type="sldNum" sz="quarter" idx="5"/>
          </p:nvPr>
        </p:nvSpPr>
        <p:spPr/>
        <p:txBody>
          <a:bodyPr/>
          <a:lstStyle/>
          <a:p>
            <a:fld id="{EC5CBA6C-5079-4F7D-9C03-A85FF6B43F3D}" type="slidenum">
              <a:rPr kumimoji="1" lang="ja-JP" altLang="en-US" smtClean="0"/>
              <a:pPr/>
              <a:t>12</a:t>
            </a:fld>
            <a:endParaRPr kumimoji="1" lang="ja-JP" altLang="en-US"/>
          </a:p>
        </p:txBody>
      </p:sp>
    </p:spTree>
    <p:extLst>
      <p:ext uri="{BB962C8B-B14F-4D97-AF65-F5344CB8AC3E}">
        <p14:creationId xmlns:p14="http://schemas.microsoft.com/office/powerpoint/2010/main" val="263598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78F4C-C94F-D935-9433-C0206F34A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217C3-56A4-0580-3F04-E70966DA1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BF543-60F3-4ECC-8D63-921B9920296B}"/>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08B453F9-31D1-8423-5A64-2F157F241580}"/>
              </a:ext>
            </a:extLst>
          </p:cNvPr>
          <p:cNvSpPr>
            <a:spLocks noGrp="1"/>
          </p:cNvSpPr>
          <p:nvPr>
            <p:ph type="sldNum" sz="quarter" idx="5"/>
          </p:nvPr>
        </p:nvSpPr>
        <p:spPr/>
        <p:txBody>
          <a:bodyPr/>
          <a:lstStyle/>
          <a:p>
            <a:fld id="{EC5CBA6C-5079-4F7D-9C03-A85FF6B43F3D}" type="slidenum">
              <a:rPr kumimoji="1" lang="ja-JP" altLang="en-US" smtClean="0"/>
              <a:pPr/>
              <a:t>13</a:t>
            </a:fld>
            <a:endParaRPr kumimoji="1" lang="ja-JP" altLang="en-US"/>
          </a:p>
        </p:txBody>
      </p:sp>
    </p:spTree>
    <p:extLst>
      <p:ext uri="{BB962C8B-B14F-4D97-AF65-F5344CB8AC3E}">
        <p14:creationId xmlns:p14="http://schemas.microsoft.com/office/powerpoint/2010/main" val="404828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8680-A665-96F9-5FA9-7EEFE9144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11CD7-8D06-4E86-B0D4-B052B30CA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0FA1F-415D-994F-7BF9-EB1661357E9F}"/>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FFB145E1-E0E1-5316-4131-3FCC47ED94CA}"/>
              </a:ext>
            </a:extLst>
          </p:cNvPr>
          <p:cNvSpPr>
            <a:spLocks noGrp="1"/>
          </p:cNvSpPr>
          <p:nvPr>
            <p:ph type="sldNum" sz="quarter" idx="5"/>
          </p:nvPr>
        </p:nvSpPr>
        <p:spPr/>
        <p:txBody>
          <a:bodyPr/>
          <a:lstStyle/>
          <a:p>
            <a:fld id="{EC5CBA6C-5079-4F7D-9C03-A85FF6B43F3D}" type="slidenum">
              <a:rPr kumimoji="1" lang="ja-JP" altLang="en-US" smtClean="0"/>
              <a:pPr/>
              <a:t>14</a:t>
            </a:fld>
            <a:endParaRPr kumimoji="1" lang="ja-JP" altLang="en-US"/>
          </a:p>
        </p:txBody>
      </p:sp>
    </p:spTree>
    <p:extLst>
      <p:ext uri="{BB962C8B-B14F-4D97-AF65-F5344CB8AC3E}">
        <p14:creationId xmlns:p14="http://schemas.microsoft.com/office/powerpoint/2010/main" val="208414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9BFA-FADA-ABBE-E275-AA1C7928B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2C280-9F9D-B95F-F952-1C175E9FE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B067E-4F8A-56AA-EDA6-B35677B5FF00}"/>
              </a:ext>
            </a:extLst>
          </p:cNvPr>
          <p:cNvSpPr>
            <a:spLocks noGrp="1"/>
          </p:cNvSpPr>
          <p:nvPr>
            <p:ph type="body" idx="1"/>
          </p:nvPr>
        </p:nvSpPr>
        <p:spPr/>
        <p:txBody>
          <a:bodyPr/>
          <a:lstStyle/>
          <a:p>
            <a:endParaRPr lang="en-TH" dirty="0"/>
          </a:p>
        </p:txBody>
      </p:sp>
      <p:sp>
        <p:nvSpPr>
          <p:cNvPr id="4" name="Slide Number Placeholder 3">
            <a:extLst>
              <a:ext uri="{FF2B5EF4-FFF2-40B4-BE49-F238E27FC236}">
                <a16:creationId xmlns:a16="http://schemas.microsoft.com/office/drawing/2014/main" id="{ADBC823C-8FAD-3B2C-3104-A029B2337DD2}"/>
              </a:ext>
            </a:extLst>
          </p:cNvPr>
          <p:cNvSpPr>
            <a:spLocks noGrp="1"/>
          </p:cNvSpPr>
          <p:nvPr>
            <p:ph type="sldNum" sz="quarter" idx="5"/>
          </p:nvPr>
        </p:nvSpPr>
        <p:spPr/>
        <p:txBody>
          <a:bodyPr/>
          <a:lstStyle/>
          <a:p>
            <a:fld id="{EC5CBA6C-5079-4F7D-9C03-A85FF6B43F3D}" type="slidenum">
              <a:rPr kumimoji="1" lang="ja-JP" altLang="en-US" smtClean="0"/>
              <a:pPr/>
              <a:t>15</a:t>
            </a:fld>
            <a:endParaRPr kumimoji="1" lang="ja-JP" altLang="en-US"/>
          </a:p>
        </p:txBody>
      </p:sp>
    </p:spTree>
    <p:extLst>
      <p:ext uri="{BB962C8B-B14F-4D97-AF65-F5344CB8AC3E}">
        <p14:creationId xmlns:p14="http://schemas.microsoft.com/office/powerpoint/2010/main" val="159706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pPr/>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pPr/>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pPr/>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536712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31901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4441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2025/7/23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30009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2025/7/23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60795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2025/7/23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2513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2025/7/23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50798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2025/7/23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05166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pPr/>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2025/7/23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24224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811153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520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pPr/>
              <a:t>2025/7/23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pPr/>
              <a:t>2025/7/23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pPr/>
              <a:t>2025/7/23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pPr/>
              <a:t>2025/7/23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pPr/>
              <a:t>2025/7/23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pPr/>
              <a:t>2025/7/23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pPr/>
              <a:t>2025/7/23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pPr/>
              <a:t>2025/7/23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pPr/>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2025/7/23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041821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711761" y="4086615"/>
            <a:ext cx="5314339" cy="1785104"/>
          </a:xfrm>
          <a:prstGeom prst="rect">
            <a:avLst/>
          </a:prstGeom>
          <a:noFill/>
        </p:spPr>
        <p:txBody>
          <a:bodyPr wrap="none" rtlCol="0">
            <a:spAutoFit/>
          </a:bodyPr>
          <a:lstStyle/>
          <a:p>
            <a:pPr algn="r"/>
            <a:r>
              <a:rPr kumimoji="1" lang="en-US" altLang="ja-JP" b="1" dirty="0"/>
              <a:t>Power Visualization System</a:t>
            </a:r>
            <a:r>
              <a:rPr kumimoji="1" lang="th-TH" altLang="ja-JP" b="1" dirty="0"/>
              <a:t> </a:t>
            </a:r>
            <a:r>
              <a:rPr kumimoji="1" lang="en-US" altLang="ja-JP" b="1" dirty="0"/>
              <a:t>manual document</a:t>
            </a:r>
          </a:p>
          <a:p>
            <a:pPr algn="r"/>
            <a:r>
              <a:rPr kumimoji="1" lang="en-US" altLang="ja-JP" b="1" dirty="0"/>
              <a:t>Documentation EN Manual</a:t>
            </a:r>
          </a:p>
          <a:p>
            <a:pPr algn="r"/>
            <a:endParaRPr kumimoji="1" lang="en-US" altLang="ja-JP" sz="1600" dirty="0"/>
          </a:p>
          <a:p>
            <a:pPr algn="r"/>
            <a:endParaRPr kumimoji="1" lang="en-US" altLang="ja-JP" sz="1400" dirty="0"/>
          </a:p>
          <a:p>
            <a:pPr algn="r"/>
            <a:r>
              <a:rPr kumimoji="1" lang="en-US" altLang="ja-JP" sz="1400" dirty="0"/>
              <a:t>Made for:</a:t>
            </a:r>
            <a:r>
              <a:rPr kumimoji="1" lang="th-TH" altLang="ja-JP" sz="1400" dirty="0"/>
              <a:t> </a:t>
            </a:r>
            <a:r>
              <a:rPr lang="en-US" sz="1400" dirty="0"/>
              <a:t>NTN Manufacturing(Thailand) Co., Ltd</a:t>
            </a:r>
            <a:r>
              <a:rPr lang="en-US" sz="1200" dirty="0"/>
              <a:t>.</a:t>
            </a:r>
            <a:endParaRPr kumimoji="1" lang="en-US" altLang="ja-JP" sz="1200" dirty="0"/>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20/Jul/2025</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pPr/>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id="{A49FD61F-85BD-CEE8-58AE-0313D3A53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24" y="7759839"/>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DCCF8-A8C9-B8C9-C02A-64F2270A7BCA}"/>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C23806AB-7EF6-A39E-022E-B962F5E53F8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20" name="TextBox 19">
            <a:extLst>
              <a:ext uri="{FF2B5EF4-FFF2-40B4-BE49-F238E27FC236}">
                <a16:creationId xmlns:a16="http://schemas.microsoft.com/office/drawing/2014/main" id="{2CB890DC-845C-751B-825B-752AFE287F5F}"/>
              </a:ext>
            </a:extLst>
          </p:cNvPr>
          <p:cNvSpPr txBox="1"/>
          <p:nvPr/>
        </p:nvSpPr>
        <p:spPr>
          <a:xfrm>
            <a:off x="406397" y="1080980"/>
            <a:ext cx="4756729" cy="307777"/>
          </a:xfrm>
          <a:prstGeom prst="rect">
            <a:avLst/>
          </a:prstGeom>
          <a:noFill/>
        </p:spPr>
        <p:txBody>
          <a:bodyPr wrap="square">
            <a:spAutoFit/>
          </a:bodyPr>
          <a:lstStyle/>
          <a:p>
            <a:r>
              <a:rPr lang="en-US" sz="1400" b="1" dirty="0"/>
              <a:t>2.2 Menu</a:t>
            </a:r>
            <a:r>
              <a:rPr lang="th-TH" sz="1400" b="1" dirty="0"/>
              <a:t> </a:t>
            </a:r>
            <a:r>
              <a:rPr lang="en-US" sz="1400" b="1" dirty="0"/>
              <a:t>List</a:t>
            </a:r>
            <a:endParaRPr kumimoji="1" lang="en-US" altLang="ja-JP" sz="1400" b="1" dirty="0">
              <a:solidFill>
                <a:schemeClr val="tx1"/>
              </a:solidFill>
            </a:endParaRPr>
          </a:p>
        </p:txBody>
      </p:sp>
      <p:pic>
        <p:nvPicPr>
          <p:cNvPr id="4" name="Picture 3">
            <a:extLst>
              <a:ext uri="{FF2B5EF4-FFF2-40B4-BE49-F238E27FC236}">
                <a16:creationId xmlns:a16="http://schemas.microsoft.com/office/drawing/2014/main" id="{9ABB27F6-1709-6F44-7E4F-C782CC6ADF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208" y="1596137"/>
            <a:ext cx="2299196" cy="6408785"/>
          </a:xfrm>
          <a:prstGeom prst="rect">
            <a:avLst/>
          </a:prstGeom>
        </p:spPr>
      </p:pic>
      <p:sp>
        <p:nvSpPr>
          <p:cNvPr id="5" name="Rectangle 4">
            <a:extLst>
              <a:ext uri="{FF2B5EF4-FFF2-40B4-BE49-F238E27FC236}">
                <a16:creationId xmlns:a16="http://schemas.microsoft.com/office/drawing/2014/main" id="{1A8C9D89-6DEF-2157-D2FD-23093EF44E48}"/>
              </a:ext>
            </a:extLst>
          </p:cNvPr>
          <p:cNvSpPr/>
          <p:nvPr/>
        </p:nvSpPr>
        <p:spPr>
          <a:xfrm>
            <a:off x="406398" y="2592593"/>
            <a:ext cx="2196953" cy="206842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7" name="Rectangle 7">
            <a:extLst>
              <a:ext uri="{FF2B5EF4-FFF2-40B4-BE49-F238E27FC236}">
                <a16:creationId xmlns:a16="http://schemas.microsoft.com/office/drawing/2014/main" id="{E7FD494F-2630-A08F-4810-C6317C097D92}"/>
              </a:ext>
            </a:extLst>
          </p:cNvPr>
          <p:cNvSpPr>
            <a:spLocks noChangeArrowheads="1"/>
          </p:cNvSpPr>
          <p:nvPr/>
        </p:nvSpPr>
        <p:spPr bwMode="auto">
          <a:xfrm>
            <a:off x="2945203" y="2508488"/>
            <a:ext cx="3578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Section 1</a:t>
            </a:r>
            <a:r>
              <a:rPr lang="en-US" sz="1200" dirty="0"/>
              <a:t> focuses on displaying data in various formats.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9B142898-A994-5B12-FC0F-504949446913}"/>
              </a:ext>
            </a:extLst>
          </p:cNvPr>
          <p:cNvSpPr>
            <a:spLocks noChangeArrowheads="1"/>
          </p:cNvSpPr>
          <p:nvPr/>
        </p:nvSpPr>
        <p:spPr bwMode="auto">
          <a:xfrm>
            <a:off x="2945203" y="4952999"/>
            <a:ext cx="357826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Section 2</a:t>
            </a:r>
            <a:r>
              <a:rPr lang="en-US" sz="1200" dirty="0"/>
              <a:t> is for configuration and management of master data in the system, such as peak rate settings, user management, factory holiday settings, and monthly energy consumption targets.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9E76A8BB-199D-A73F-00D4-9C6AB6127D0A}"/>
              </a:ext>
            </a:extLst>
          </p:cNvPr>
          <p:cNvSpPr/>
          <p:nvPr/>
        </p:nvSpPr>
        <p:spPr>
          <a:xfrm>
            <a:off x="406397" y="5047128"/>
            <a:ext cx="2196953" cy="2784439"/>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2" name="Rectangle 11">
            <a:extLst>
              <a:ext uri="{FF2B5EF4-FFF2-40B4-BE49-F238E27FC236}">
                <a16:creationId xmlns:a16="http://schemas.microsoft.com/office/drawing/2014/main" id="{8ECC11AE-FB86-CFDF-1A8A-CC90A5D64663}"/>
              </a:ext>
            </a:extLst>
          </p:cNvPr>
          <p:cNvSpPr/>
          <p:nvPr/>
        </p:nvSpPr>
        <p:spPr>
          <a:xfrm>
            <a:off x="2462643" y="3733368"/>
            <a:ext cx="644238" cy="186624"/>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US" sz="800" b="1" kern="0" dirty="0">
                <a:solidFill>
                  <a:schemeClr val="tx1"/>
                </a:solidFill>
              </a:rPr>
              <a:t>Section 1</a:t>
            </a:r>
            <a:endParaRPr kumimoji="1" lang="en-TH" sz="800" b="1" kern="0" dirty="0">
              <a:solidFill>
                <a:schemeClr val="tx1"/>
              </a:solidFill>
            </a:endParaRPr>
          </a:p>
        </p:txBody>
      </p:sp>
      <p:sp>
        <p:nvSpPr>
          <p:cNvPr id="14" name="Rectangle 13">
            <a:extLst>
              <a:ext uri="{FF2B5EF4-FFF2-40B4-BE49-F238E27FC236}">
                <a16:creationId xmlns:a16="http://schemas.microsoft.com/office/drawing/2014/main" id="{0915569A-0077-661F-07E7-047BD92DF4D7}"/>
              </a:ext>
            </a:extLst>
          </p:cNvPr>
          <p:cNvSpPr/>
          <p:nvPr/>
        </p:nvSpPr>
        <p:spPr>
          <a:xfrm>
            <a:off x="2462643" y="6430470"/>
            <a:ext cx="644238" cy="186624"/>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US" sz="800" b="1" kern="0" dirty="0">
                <a:solidFill>
                  <a:schemeClr val="tx1"/>
                </a:solidFill>
              </a:rPr>
              <a:t>Section 2</a:t>
            </a:r>
            <a:endParaRPr kumimoji="1" lang="en-TH" sz="800" b="1" kern="0" dirty="0">
              <a:solidFill>
                <a:schemeClr val="tx1"/>
              </a:solidFill>
            </a:endParaRPr>
          </a:p>
        </p:txBody>
      </p:sp>
      <p:sp>
        <p:nvSpPr>
          <p:cNvPr id="15" name="スライド番号プレースホルダー 2">
            <a:extLst>
              <a:ext uri="{FF2B5EF4-FFF2-40B4-BE49-F238E27FC236}">
                <a16:creationId xmlns:a16="http://schemas.microsoft.com/office/drawing/2014/main" id="{3BF7593B-2E77-1016-1F05-5F6CFA180318}"/>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10</a:t>
            </a:fld>
            <a:endParaRPr kumimoji="1" lang="ja-JP" altLang="en-US"/>
          </a:p>
        </p:txBody>
      </p:sp>
    </p:spTree>
    <p:extLst>
      <p:ext uri="{BB962C8B-B14F-4D97-AF65-F5344CB8AC3E}">
        <p14:creationId xmlns:p14="http://schemas.microsoft.com/office/powerpoint/2010/main" val="231380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7151-70AB-4F2A-5036-6B79DD691BF3}"/>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FF2C9B9-1CE9-E39E-FB52-E48B46FEA64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25D11D79-C57E-E6BE-0BBD-AC8E5DF78ECF}"/>
              </a:ext>
            </a:extLst>
          </p:cNvPr>
          <p:cNvSpPr>
            <a:spLocks noChangeArrowheads="1"/>
          </p:cNvSpPr>
          <p:nvPr/>
        </p:nvSpPr>
        <p:spPr bwMode="auto">
          <a:xfrm>
            <a:off x="406400" y="1596137"/>
            <a:ext cx="61170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dirty="0"/>
              <a:t>The </a:t>
            </a:r>
            <a:r>
              <a:rPr lang="en-US" sz="1200" b="1" dirty="0"/>
              <a:t>Basic Unit</a:t>
            </a:r>
            <a:r>
              <a:rPr lang="en-US" sz="1200" dirty="0"/>
              <a:t> section displays information on the total number of equipment units in the factory compared with the energy consumption of each group. This section consists of four parts:</a:t>
            </a:r>
            <a:endParaRPr lang="th-TH" sz="1200" dirty="0"/>
          </a:p>
          <a:p>
            <a:pPr lvl="0" defTabSz="914400" eaLnBrk="0" fontAlgn="base" hangingPunct="0">
              <a:spcBef>
                <a:spcPct val="0"/>
              </a:spcBef>
              <a:spcAft>
                <a:spcPct val="0"/>
              </a:spcAft>
            </a:pPr>
            <a:endParaRPr kumimoji="0" lang="th-TH" altLang="en-US" sz="1200" b="0" i="0" u="none" strike="noStrike" cap="none" normalizeH="0" baseline="0" dirty="0">
              <a:ln>
                <a:noFill/>
              </a:ln>
              <a:solidFill>
                <a:schemeClr val="tx1"/>
              </a:solidFill>
              <a:effectLst/>
              <a:latin typeface="Arial" panose="020B0604020202020204" pitchFamily="34" charset="0"/>
            </a:endParaRPr>
          </a:p>
          <a:p>
            <a:r>
              <a:rPr lang="en-US" sz="1200" b="1" dirty="0"/>
              <a:t>Chart Basic Unit</a:t>
            </a:r>
            <a:br>
              <a:rPr lang="en-US" sz="1200" dirty="0"/>
            </a:br>
            <a:r>
              <a:rPr lang="en-US" sz="1200" dirty="0"/>
              <a:t>Shows the total number of equipment units compared with their energy consumption, including the average values.</a:t>
            </a:r>
          </a:p>
          <a:p>
            <a:r>
              <a:rPr lang="en-US" sz="1200" b="1" dirty="0"/>
              <a:t>Chart Basic Unit / Qty</a:t>
            </a:r>
            <a:br>
              <a:rPr lang="en-US" sz="1200" dirty="0"/>
            </a:br>
            <a:r>
              <a:rPr lang="en-US" sz="1200" dirty="0"/>
              <a:t>Compares the number of equipment units with energy consumption in three formats:</a:t>
            </a:r>
          </a:p>
          <a:p>
            <a:r>
              <a:rPr lang="en-US" sz="1200" dirty="0"/>
              <a:t>1. Unit/Qty</a:t>
            </a:r>
          </a:p>
          <a:p>
            <a:r>
              <a:rPr lang="en-US" sz="1200" dirty="0"/>
              <a:t>2. kWh/Qty</a:t>
            </a:r>
          </a:p>
          <a:p>
            <a:r>
              <a:rPr lang="en-US" sz="1200" dirty="0"/>
              <a:t>3. CO2/Qty</a:t>
            </a:r>
          </a:p>
          <a:p>
            <a:r>
              <a:rPr lang="en-US" sz="1200" b="1" dirty="0"/>
              <a:t>List Basic Unit</a:t>
            </a:r>
            <a:br>
              <a:rPr lang="en-US" sz="1200" dirty="0"/>
            </a:br>
            <a:r>
              <a:rPr lang="en-US" sz="1200" dirty="0"/>
              <a:t>Displays the list of Basic Units that have been set up for each month.</a:t>
            </a:r>
          </a:p>
          <a:p>
            <a:r>
              <a:rPr lang="en-US" sz="1200" b="1" dirty="0"/>
              <a:t>Manage Basic Unit</a:t>
            </a:r>
            <a:br>
              <a:rPr lang="en-US" sz="1200" dirty="0"/>
            </a:br>
            <a:r>
              <a:rPr lang="en-US" sz="1200" dirty="0"/>
              <a:t>The management page for adding or editing Basic Unit records.</a:t>
            </a:r>
          </a:p>
          <a:p>
            <a:pPr lvl="0" defTabSz="914400" eaLnBrk="0" fontAlgn="base" hangingPunct="0">
              <a:spcBef>
                <a:spcPct val="0"/>
              </a:spcBef>
              <a:spcAft>
                <a:spcPct val="0"/>
              </a:spcAft>
            </a:pPr>
            <a:endParaRPr kumimoji="0" lang="th-TH" altLang="en-US" sz="12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9A1B4307-8665-E540-F169-870AB195A15E}"/>
              </a:ext>
            </a:extLst>
          </p:cNvPr>
          <p:cNvSpPr txBox="1"/>
          <p:nvPr/>
        </p:nvSpPr>
        <p:spPr>
          <a:xfrm>
            <a:off x="406400" y="1081414"/>
            <a:ext cx="4756729" cy="307777"/>
          </a:xfrm>
          <a:prstGeom prst="rect">
            <a:avLst/>
          </a:prstGeom>
          <a:noFill/>
        </p:spPr>
        <p:txBody>
          <a:bodyPr wrap="square">
            <a:spAutoFit/>
          </a:bodyPr>
          <a:lstStyle/>
          <a:p>
            <a:r>
              <a:rPr lang="en-US" sz="1400" b="1" dirty="0"/>
              <a:t>2.3 Basic Unit</a:t>
            </a:r>
          </a:p>
        </p:txBody>
      </p:sp>
      <p:sp>
        <p:nvSpPr>
          <p:cNvPr id="4" name="Rectangle 7">
            <a:extLst>
              <a:ext uri="{FF2B5EF4-FFF2-40B4-BE49-F238E27FC236}">
                <a16:creationId xmlns:a16="http://schemas.microsoft.com/office/drawing/2014/main" id="{32D56CA0-AE62-43BB-7A52-9F40EF8F7AFC}"/>
              </a:ext>
            </a:extLst>
          </p:cNvPr>
          <p:cNvSpPr>
            <a:spLocks noChangeArrowheads="1"/>
          </p:cNvSpPr>
          <p:nvPr/>
        </p:nvSpPr>
        <p:spPr bwMode="auto">
          <a:xfrm>
            <a:off x="406400" y="4953000"/>
            <a:ext cx="6117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2.3.1 Chart: Basic Unit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EF32443E-6563-2853-E324-49614DE0AE2B}"/>
              </a:ext>
            </a:extLst>
          </p:cNvPr>
          <p:cNvPicPr>
            <a:picLocks noChangeAspect="1"/>
          </p:cNvPicPr>
          <p:nvPr/>
        </p:nvPicPr>
        <p:blipFill>
          <a:blip r:embed="rId3"/>
          <a:stretch>
            <a:fillRect/>
          </a:stretch>
        </p:blipFill>
        <p:spPr>
          <a:xfrm>
            <a:off x="886761" y="5744722"/>
            <a:ext cx="5323017" cy="3104503"/>
          </a:xfrm>
          <a:prstGeom prst="rect">
            <a:avLst/>
          </a:prstGeom>
        </p:spPr>
      </p:pic>
      <p:sp>
        <p:nvSpPr>
          <p:cNvPr id="7" name="Rectangle 6">
            <a:extLst>
              <a:ext uri="{FF2B5EF4-FFF2-40B4-BE49-F238E27FC236}">
                <a16:creationId xmlns:a16="http://schemas.microsoft.com/office/drawing/2014/main" id="{907DD534-D400-7882-3539-123E90254884}"/>
              </a:ext>
            </a:extLst>
          </p:cNvPr>
          <p:cNvSpPr/>
          <p:nvPr/>
        </p:nvSpPr>
        <p:spPr>
          <a:xfrm>
            <a:off x="3163259" y="6569743"/>
            <a:ext cx="922422" cy="445169"/>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8" name="Rectangular Callout 7">
            <a:extLst>
              <a:ext uri="{FF2B5EF4-FFF2-40B4-BE49-F238E27FC236}">
                <a16:creationId xmlns:a16="http://schemas.microsoft.com/office/drawing/2014/main" id="{A588CA5B-B757-AA5C-C8A5-181BF0CC1B0B}"/>
              </a:ext>
            </a:extLst>
          </p:cNvPr>
          <p:cNvSpPr/>
          <p:nvPr/>
        </p:nvSpPr>
        <p:spPr>
          <a:xfrm>
            <a:off x="2008229" y="5920038"/>
            <a:ext cx="1311442" cy="332874"/>
          </a:xfrm>
          <a:prstGeom prst="wedgeRectCallout">
            <a:avLst>
              <a:gd name="adj1" fmla="val 51279"/>
              <a:gd name="adj2" fmla="val 192885"/>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TH" sz="1200" kern="0" dirty="0">
                <a:solidFill>
                  <a:prstClr val="black"/>
                </a:solidFill>
              </a:rPr>
              <a:t>Electric Unit</a:t>
            </a:r>
          </a:p>
        </p:txBody>
      </p:sp>
      <p:sp>
        <p:nvSpPr>
          <p:cNvPr id="10" name="Rectangular Callout 9">
            <a:extLst>
              <a:ext uri="{FF2B5EF4-FFF2-40B4-BE49-F238E27FC236}">
                <a16:creationId xmlns:a16="http://schemas.microsoft.com/office/drawing/2014/main" id="{1D5B58AF-1098-992F-15F2-F9A72A9D2A3F}"/>
              </a:ext>
            </a:extLst>
          </p:cNvPr>
          <p:cNvSpPr/>
          <p:nvPr/>
        </p:nvSpPr>
        <p:spPr>
          <a:xfrm>
            <a:off x="1560952" y="6520739"/>
            <a:ext cx="1311442" cy="332874"/>
          </a:xfrm>
          <a:prstGeom prst="wedgeRectCallout">
            <a:avLst>
              <a:gd name="adj1" fmla="val 84105"/>
              <a:gd name="adj2" fmla="val 43505"/>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TH" sz="1200" kern="0" dirty="0">
                <a:solidFill>
                  <a:prstClr val="black"/>
                </a:solidFill>
              </a:rPr>
              <a:t>Basic Unit</a:t>
            </a:r>
          </a:p>
        </p:txBody>
      </p:sp>
      <p:sp>
        <p:nvSpPr>
          <p:cNvPr id="12" name="Rectangular Callout 11">
            <a:extLst>
              <a:ext uri="{FF2B5EF4-FFF2-40B4-BE49-F238E27FC236}">
                <a16:creationId xmlns:a16="http://schemas.microsoft.com/office/drawing/2014/main" id="{17DB0B2E-E729-E0ED-F505-79950C4928BF}"/>
              </a:ext>
            </a:extLst>
          </p:cNvPr>
          <p:cNvSpPr/>
          <p:nvPr/>
        </p:nvSpPr>
        <p:spPr>
          <a:xfrm>
            <a:off x="3970954" y="7331743"/>
            <a:ext cx="2238823" cy="332874"/>
          </a:xfrm>
          <a:prstGeom prst="wedgeRectCallout">
            <a:avLst>
              <a:gd name="adj1" fmla="val -74919"/>
              <a:gd name="adj2" fmla="val -158007"/>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TH" sz="1200" kern="0" dirty="0">
                <a:solidFill>
                  <a:prstClr val="black"/>
                </a:solidFill>
              </a:rPr>
              <a:t>Avg Electric Unit / Basic Unit</a:t>
            </a:r>
          </a:p>
        </p:txBody>
      </p:sp>
      <p:sp>
        <p:nvSpPr>
          <p:cNvPr id="14" name="スライド番号プレースホルダー 2">
            <a:extLst>
              <a:ext uri="{FF2B5EF4-FFF2-40B4-BE49-F238E27FC236}">
                <a16:creationId xmlns:a16="http://schemas.microsoft.com/office/drawing/2014/main" id="{26F0BA8E-216B-BBD9-0E60-75C8C4E82D9E}"/>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11</a:t>
            </a:fld>
            <a:endParaRPr kumimoji="1" lang="ja-JP" altLang="en-US"/>
          </a:p>
        </p:txBody>
      </p:sp>
    </p:spTree>
    <p:extLst>
      <p:ext uri="{BB962C8B-B14F-4D97-AF65-F5344CB8AC3E}">
        <p14:creationId xmlns:p14="http://schemas.microsoft.com/office/powerpoint/2010/main" val="369854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35A2F-FA1D-D8D2-ED0F-EC5B00E71060}"/>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63D672C-BAAB-B103-A67F-F5A05154573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4" name="Rectangle 7">
            <a:extLst>
              <a:ext uri="{FF2B5EF4-FFF2-40B4-BE49-F238E27FC236}">
                <a16:creationId xmlns:a16="http://schemas.microsoft.com/office/drawing/2014/main" id="{578E590E-786E-F810-798D-EDA7E194C1B0}"/>
              </a:ext>
            </a:extLst>
          </p:cNvPr>
          <p:cNvSpPr>
            <a:spLocks noChangeArrowheads="1"/>
          </p:cNvSpPr>
          <p:nvPr/>
        </p:nvSpPr>
        <p:spPr bwMode="auto">
          <a:xfrm>
            <a:off x="406399" y="1081495"/>
            <a:ext cx="6117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2.3.2 Chart: Basic Unit / Qty</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8C321AE6-0679-9F23-D7A9-845939DF6FB1}"/>
              </a:ext>
            </a:extLst>
          </p:cNvPr>
          <p:cNvPicPr>
            <a:picLocks noChangeAspect="1"/>
          </p:cNvPicPr>
          <p:nvPr/>
        </p:nvPicPr>
        <p:blipFill>
          <a:blip r:embed="rId3"/>
          <a:stretch>
            <a:fillRect/>
          </a:stretch>
        </p:blipFill>
        <p:spPr>
          <a:xfrm>
            <a:off x="803422" y="1573365"/>
            <a:ext cx="5323018" cy="3104503"/>
          </a:xfrm>
          <a:prstGeom prst="rect">
            <a:avLst/>
          </a:prstGeom>
        </p:spPr>
      </p:pic>
      <p:sp>
        <p:nvSpPr>
          <p:cNvPr id="12" name="Rectangular Callout 11">
            <a:extLst>
              <a:ext uri="{FF2B5EF4-FFF2-40B4-BE49-F238E27FC236}">
                <a16:creationId xmlns:a16="http://schemas.microsoft.com/office/drawing/2014/main" id="{71B8EB54-FD6E-2E57-2F4A-0AA4BB6EE50C}"/>
              </a:ext>
            </a:extLst>
          </p:cNvPr>
          <p:cNvSpPr/>
          <p:nvPr/>
        </p:nvSpPr>
        <p:spPr>
          <a:xfrm>
            <a:off x="4389469" y="3467824"/>
            <a:ext cx="2238823" cy="332874"/>
          </a:xfrm>
          <a:prstGeom prst="wedgeRectCallout">
            <a:avLst>
              <a:gd name="adj1" fmla="val -74762"/>
              <a:gd name="adj2" fmla="val -173855"/>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TH" sz="1200" kern="0" dirty="0">
                <a:solidFill>
                  <a:prstClr val="black"/>
                </a:solidFill>
              </a:rPr>
              <a:t>Avg Electric Unit / Basic Unit</a:t>
            </a:r>
          </a:p>
        </p:txBody>
      </p:sp>
      <p:sp>
        <p:nvSpPr>
          <p:cNvPr id="7" name="Rectangle 6">
            <a:extLst>
              <a:ext uri="{FF2B5EF4-FFF2-40B4-BE49-F238E27FC236}">
                <a16:creationId xmlns:a16="http://schemas.microsoft.com/office/drawing/2014/main" id="{D52F42DE-7FC1-7944-CE5B-864A46F851EA}"/>
              </a:ext>
            </a:extLst>
          </p:cNvPr>
          <p:cNvSpPr/>
          <p:nvPr/>
        </p:nvSpPr>
        <p:spPr>
          <a:xfrm>
            <a:off x="3384580" y="2746353"/>
            <a:ext cx="710720" cy="30328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4" name="Rectangle 7">
            <a:extLst>
              <a:ext uri="{FF2B5EF4-FFF2-40B4-BE49-F238E27FC236}">
                <a16:creationId xmlns:a16="http://schemas.microsoft.com/office/drawing/2014/main" id="{64443785-4EAA-27E0-0591-3CF5F102574A}"/>
              </a:ext>
            </a:extLst>
          </p:cNvPr>
          <p:cNvSpPr>
            <a:spLocks noChangeArrowheads="1"/>
          </p:cNvSpPr>
          <p:nvPr/>
        </p:nvSpPr>
        <p:spPr bwMode="auto">
          <a:xfrm>
            <a:off x="406399" y="5144306"/>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2.3.3 List Basic Unit: </a:t>
            </a:r>
            <a:r>
              <a:rPr lang="en-US" sz="1200" dirty="0"/>
              <a:t>This page is used for managing the monthly Basic Unit reports. Users can add new records or edit the number of each Basic Unit for any given month.</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A5415CDB-B412-E83E-2925-A2D993B119BA}"/>
              </a:ext>
            </a:extLst>
          </p:cNvPr>
          <p:cNvPicPr>
            <a:picLocks noChangeAspect="1"/>
          </p:cNvPicPr>
          <p:nvPr/>
        </p:nvPicPr>
        <p:blipFill>
          <a:blip r:embed="rId4"/>
          <a:stretch>
            <a:fillRect/>
          </a:stretch>
        </p:blipFill>
        <p:spPr>
          <a:xfrm>
            <a:off x="470330" y="5898506"/>
            <a:ext cx="5989200" cy="1898042"/>
          </a:xfrm>
          <a:prstGeom prst="rect">
            <a:avLst/>
          </a:prstGeom>
        </p:spPr>
      </p:pic>
      <p:sp>
        <p:nvSpPr>
          <p:cNvPr id="16" name="スライド番号プレースホルダー 2">
            <a:extLst>
              <a:ext uri="{FF2B5EF4-FFF2-40B4-BE49-F238E27FC236}">
                <a16:creationId xmlns:a16="http://schemas.microsoft.com/office/drawing/2014/main" id="{238F2FB3-33CF-B22B-E4C3-931170DEA953}"/>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12</a:t>
            </a:fld>
            <a:endParaRPr kumimoji="1" lang="ja-JP" altLang="en-US"/>
          </a:p>
        </p:txBody>
      </p:sp>
    </p:spTree>
    <p:extLst>
      <p:ext uri="{BB962C8B-B14F-4D97-AF65-F5344CB8AC3E}">
        <p14:creationId xmlns:p14="http://schemas.microsoft.com/office/powerpoint/2010/main" val="36598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A7A4-DE2E-AE13-D021-88E9E6508DE7}"/>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C3B3A140-886C-C007-7400-D379EDD41E0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4" name="Rectangle 7">
            <a:extLst>
              <a:ext uri="{FF2B5EF4-FFF2-40B4-BE49-F238E27FC236}">
                <a16:creationId xmlns:a16="http://schemas.microsoft.com/office/drawing/2014/main" id="{180C1B9A-00EA-4F46-1FE9-14A044AE6E9A}"/>
              </a:ext>
            </a:extLst>
          </p:cNvPr>
          <p:cNvSpPr>
            <a:spLocks noChangeArrowheads="1"/>
          </p:cNvSpPr>
          <p:nvPr/>
        </p:nvSpPr>
        <p:spPr bwMode="auto">
          <a:xfrm>
            <a:off x="406400" y="10800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2.3.4 Manage Basic Unit: </a:t>
            </a:r>
            <a:r>
              <a:rPr lang="en-US" sz="1200" dirty="0"/>
              <a:t>This page is used for managing all Basic Unit records within the factory. Users can add, delete, and edit Basic Units as needed.</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FCEE6EE9-D0E9-8AEB-E767-CCED2D66B8A8}"/>
              </a:ext>
            </a:extLst>
          </p:cNvPr>
          <p:cNvPicPr>
            <a:picLocks noChangeAspect="1"/>
          </p:cNvPicPr>
          <p:nvPr/>
        </p:nvPicPr>
        <p:blipFill>
          <a:blip r:embed="rId3"/>
          <a:stretch>
            <a:fillRect/>
          </a:stretch>
        </p:blipFill>
        <p:spPr>
          <a:xfrm>
            <a:off x="554406" y="1796475"/>
            <a:ext cx="5821050" cy="1596720"/>
          </a:xfrm>
          <a:prstGeom prst="rect">
            <a:avLst/>
          </a:prstGeom>
        </p:spPr>
      </p:pic>
      <p:sp>
        <p:nvSpPr>
          <p:cNvPr id="5" name="スライド番号プレースホルダー 2">
            <a:extLst>
              <a:ext uri="{FF2B5EF4-FFF2-40B4-BE49-F238E27FC236}">
                <a16:creationId xmlns:a16="http://schemas.microsoft.com/office/drawing/2014/main" id="{8BD75E27-1E30-D68C-3348-B3CF38581F33}"/>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13</a:t>
            </a:fld>
            <a:endParaRPr kumimoji="1" lang="ja-JP" altLang="en-US"/>
          </a:p>
        </p:txBody>
      </p:sp>
    </p:spTree>
    <p:extLst>
      <p:ext uri="{BB962C8B-B14F-4D97-AF65-F5344CB8AC3E}">
        <p14:creationId xmlns:p14="http://schemas.microsoft.com/office/powerpoint/2010/main" val="163490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4471A-55B9-1A29-004D-33A7B7A1D224}"/>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A1ABC1A-6873-AC77-5A1D-A0DD5B38745C}"/>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192856F6-2681-3EB1-71DF-E782FB282000}"/>
              </a:ext>
            </a:extLst>
          </p:cNvPr>
          <p:cNvSpPr>
            <a:spLocks noChangeArrowheads="1"/>
          </p:cNvSpPr>
          <p:nvPr/>
        </p:nvSpPr>
        <p:spPr bwMode="auto">
          <a:xfrm>
            <a:off x="406397" y="15264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Meter Compare </a:t>
            </a:r>
            <a:r>
              <a:rPr lang="en-US" sz="1200" dirty="0"/>
              <a:t>section displays energy consumption data in various chart formats. It includes three different types of charts for comparison.</a:t>
            </a:r>
          </a:p>
        </p:txBody>
      </p:sp>
      <p:sp>
        <p:nvSpPr>
          <p:cNvPr id="20" name="TextBox 19">
            <a:extLst>
              <a:ext uri="{FF2B5EF4-FFF2-40B4-BE49-F238E27FC236}">
                <a16:creationId xmlns:a16="http://schemas.microsoft.com/office/drawing/2014/main" id="{0434C7F5-2BA0-099C-BB5B-3C819920F3A3}"/>
              </a:ext>
            </a:extLst>
          </p:cNvPr>
          <p:cNvSpPr txBox="1"/>
          <p:nvPr/>
        </p:nvSpPr>
        <p:spPr>
          <a:xfrm>
            <a:off x="406398" y="1080000"/>
            <a:ext cx="4756729" cy="307777"/>
          </a:xfrm>
          <a:prstGeom prst="rect">
            <a:avLst/>
          </a:prstGeom>
          <a:noFill/>
        </p:spPr>
        <p:txBody>
          <a:bodyPr wrap="square">
            <a:spAutoFit/>
          </a:bodyPr>
          <a:lstStyle/>
          <a:p>
            <a:r>
              <a:rPr lang="en-US" sz="1400" b="1" dirty="0"/>
              <a:t>2.4 Meter Compare</a:t>
            </a:r>
            <a:endParaRPr kumimoji="1" lang="en-US" altLang="ja-JP" sz="1400" b="1" dirty="0">
              <a:solidFill>
                <a:schemeClr val="tx1"/>
              </a:solidFill>
            </a:endParaRPr>
          </a:p>
        </p:txBody>
      </p:sp>
      <p:sp>
        <p:nvSpPr>
          <p:cNvPr id="9" name="Rectangle 7">
            <a:extLst>
              <a:ext uri="{FF2B5EF4-FFF2-40B4-BE49-F238E27FC236}">
                <a16:creationId xmlns:a16="http://schemas.microsoft.com/office/drawing/2014/main" id="{A25F7EC7-5B61-7B40-6D5C-851E965AA46A}"/>
              </a:ext>
            </a:extLst>
          </p:cNvPr>
          <p:cNvSpPr>
            <a:spLocks noChangeArrowheads="1"/>
          </p:cNvSpPr>
          <p:nvPr/>
        </p:nvSpPr>
        <p:spPr bwMode="auto">
          <a:xfrm>
            <a:off x="406397" y="2170770"/>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2.4.1 Meter Sum</a:t>
            </a:r>
            <a:r>
              <a:rPr lang="en-US" sz="1200" dirty="0"/>
              <a:t>: This section displays energy consumption data on a daily, weekly, monthly, yearly, and 10-year basis. Users can filter and view the data for specific dates or months as needed.</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0CD0327D-8223-59CA-35E7-62718133D601}"/>
              </a:ext>
            </a:extLst>
          </p:cNvPr>
          <p:cNvPicPr>
            <a:picLocks noChangeAspect="1"/>
          </p:cNvPicPr>
          <p:nvPr/>
        </p:nvPicPr>
        <p:blipFill>
          <a:blip r:embed="rId3"/>
          <a:stretch>
            <a:fillRect/>
          </a:stretch>
        </p:blipFill>
        <p:spPr>
          <a:xfrm>
            <a:off x="915777" y="3133593"/>
            <a:ext cx="5026446" cy="3381848"/>
          </a:xfrm>
          <a:prstGeom prst="rect">
            <a:avLst/>
          </a:prstGeom>
        </p:spPr>
      </p:pic>
      <p:pic>
        <p:nvPicPr>
          <p:cNvPr id="8" name="Picture 7">
            <a:extLst>
              <a:ext uri="{FF2B5EF4-FFF2-40B4-BE49-F238E27FC236}">
                <a16:creationId xmlns:a16="http://schemas.microsoft.com/office/drawing/2014/main" id="{BD2D818E-02A6-9084-7D3E-7E6465428151}"/>
              </a:ext>
            </a:extLst>
          </p:cNvPr>
          <p:cNvPicPr>
            <a:picLocks noChangeAspect="1"/>
          </p:cNvPicPr>
          <p:nvPr/>
        </p:nvPicPr>
        <p:blipFill>
          <a:blip r:embed="rId4"/>
          <a:stretch>
            <a:fillRect/>
          </a:stretch>
        </p:blipFill>
        <p:spPr>
          <a:xfrm>
            <a:off x="293807" y="6831933"/>
            <a:ext cx="3171121" cy="1359052"/>
          </a:xfrm>
          <a:prstGeom prst="rect">
            <a:avLst/>
          </a:prstGeom>
        </p:spPr>
      </p:pic>
      <p:pic>
        <p:nvPicPr>
          <p:cNvPr id="10" name="Picture 9">
            <a:extLst>
              <a:ext uri="{FF2B5EF4-FFF2-40B4-BE49-F238E27FC236}">
                <a16:creationId xmlns:a16="http://schemas.microsoft.com/office/drawing/2014/main" id="{50185A3A-6B60-9F6F-69EF-78B4813BDB42}"/>
              </a:ext>
            </a:extLst>
          </p:cNvPr>
          <p:cNvPicPr>
            <a:picLocks noChangeAspect="1"/>
          </p:cNvPicPr>
          <p:nvPr/>
        </p:nvPicPr>
        <p:blipFill>
          <a:blip r:embed="rId5"/>
          <a:stretch>
            <a:fillRect/>
          </a:stretch>
        </p:blipFill>
        <p:spPr>
          <a:xfrm>
            <a:off x="3599977" y="6831933"/>
            <a:ext cx="3126300" cy="1359052"/>
          </a:xfrm>
          <a:prstGeom prst="rect">
            <a:avLst/>
          </a:prstGeom>
        </p:spPr>
      </p:pic>
      <p:sp>
        <p:nvSpPr>
          <p:cNvPr id="12" name="スライド番号プレースホルダー 2">
            <a:extLst>
              <a:ext uri="{FF2B5EF4-FFF2-40B4-BE49-F238E27FC236}">
                <a16:creationId xmlns:a16="http://schemas.microsoft.com/office/drawing/2014/main" id="{DC00A4FD-81F1-FFAC-64B3-1FAA10333BCF}"/>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14</a:t>
            </a:fld>
            <a:endParaRPr kumimoji="1" lang="ja-JP" altLang="en-US"/>
          </a:p>
        </p:txBody>
      </p:sp>
    </p:spTree>
    <p:extLst>
      <p:ext uri="{BB962C8B-B14F-4D97-AF65-F5344CB8AC3E}">
        <p14:creationId xmlns:p14="http://schemas.microsoft.com/office/powerpoint/2010/main" val="250103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EC43-68A8-BD2D-2948-C2CF4E1C6A0C}"/>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72CCF0F-3356-F7D1-8009-EA64F41731E8}"/>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9" name="Rectangle 7">
            <a:extLst>
              <a:ext uri="{FF2B5EF4-FFF2-40B4-BE49-F238E27FC236}">
                <a16:creationId xmlns:a16="http://schemas.microsoft.com/office/drawing/2014/main" id="{ECB45212-CCA6-D596-0374-B5AF09A3E637}"/>
              </a:ext>
            </a:extLst>
          </p:cNvPr>
          <p:cNvSpPr>
            <a:spLocks noChangeArrowheads="1"/>
          </p:cNvSpPr>
          <p:nvPr/>
        </p:nvSpPr>
        <p:spPr bwMode="auto">
          <a:xfrm>
            <a:off x="406397" y="1080000"/>
            <a:ext cx="611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a:t>2.4.2 Multimeter Sum</a:t>
            </a:r>
            <a:r>
              <a:rPr lang="en-US" sz="1200" dirty="0"/>
              <a:t>: This section displays energy consumption data on a daily, weekly, monthly, yearly, and 10-year basis. Users can filter and view the data for specific dates or months as needed, and can also select multiple meters to compare their data side by side.</a:t>
            </a:r>
          </a:p>
        </p:txBody>
      </p:sp>
      <p:pic>
        <p:nvPicPr>
          <p:cNvPr id="7" name="Picture 6">
            <a:extLst>
              <a:ext uri="{FF2B5EF4-FFF2-40B4-BE49-F238E27FC236}">
                <a16:creationId xmlns:a16="http://schemas.microsoft.com/office/drawing/2014/main" id="{6AD0E2EA-B86A-20CB-AF92-B9C31D5060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777" y="2203303"/>
            <a:ext cx="5026446" cy="3315637"/>
          </a:xfrm>
          <a:prstGeom prst="rect">
            <a:avLst/>
          </a:prstGeom>
        </p:spPr>
      </p:pic>
      <p:pic>
        <p:nvPicPr>
          <p:cNvPr id="8" name="Picture 7">
            <a:extLst>
              <a:ext uri="{FF2B5EF4-FFF2-40B4-BE49-F238E27FC236}">
                <a16:creationId xmlns:a16="http://schemas.microsoft.com/office/drawing/2014/main" id="{F4CB37C7-0374-B2C0-4833-35DCB0A7AD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807" y="5808524"/>
            <a:ext cx="3171121" cy="1217825"/>
          </a:xfrm>
          <a:prstGeom prst="rect">
            <a:avLst/>
          </a:prstGeom>
        </p:spPr>
      </p:pic>
      <p:pic>
        <p:nvPicPr>
          <p:cNvPr id="10" name="Picture 9">
            <a:extLst>
              <a:ext uri="{FF2B5EF4-FFF2-40B4-BE49-F238E27FC236}">
                <a16:creationId xmlns:a16="http://schemas.microsoft.com/office/drawing/2014/main" id="{061DCCCD-0597-2CF7-E10D-D75B93ACC7D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9977" y="5805360"/>
            <a:ext cx="3126300" cy="1224153"/>
          </a:xfrm>
          <a:prstGeom prst="rect">
            <a:avLst/>
          </a:prstGeom>
        </p:spPr>
      </p:pic>
      <p:sp>
        <p:nvSpPr>
          <p:cNvPr id="2" name="スライド番号プレースホルダー 2">
            <a:extLst>
              <a:ext uri="{FF2B5EF4-FFF2-40B4-BE49-F238E27FC236}">
                <a16:creationId xmlns:a16="http://schemas.microsoft.com/office/drawing/2014/main" id="{455F456F-1F97-ECBF-888B-5677EF48A586}"/>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15</a:t>
            </a:fld>
            <a:endParaRPr kumimoji="1" lang="ja-JP" altLang="en-US"/>
          </a:p>
        </p:txBody>
      </p:sp>
    </p:spTree>
    <p:extLst>
      <p:ext uri="{BB962C8B-B14F-4D97-AF65-F5344CB8AC3E}">
        <p14:creationId xmlns:p14="http://schemas.microsoft.com/office/powerpoint/2010/main" val="311401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2F1-2AAD-9A81-89D6-48A3CD76BDF7}"/>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665A6E2-516C-5EAE-F7FB-DD384C1B999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9" name="Rectangle 7">
            <a:extLst>
              <a:ext uri="{FF2B5EF4-FFF2-40B4-BE49-F238E27FC236}">
                <a16:creationId xmlns:a16="http://schemas.microsoft.com/office/drawing/2014/main" id="{21221647-3297-3650-FE75-689BF4938E31}"/>
              </a:ext>
            </a:extLst>
          </p:cNvPr>
          <p:cNvSpPr>
            <a:spLocks noChangeArrowheads="1"/>
          </p:cNvSpPr>
          <p:nvPr/>
        </p:nvSpPr>
        <p:spPr bwMode="auto">
          <a:xfrm>
            <a:off x="406397" y="1080000"/>
            <a:ext cx="61170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a:t>2.4.3 Meter Detail</a:t>
            </a:r>
            <a:r>
              <a:rPr lang="en-US" sz="1200" dirty="0"/>
              <a:t>: This section displays energy consumption data on a daily, weekly, monthly, yearly, and 10-year basis. Users can filter and view the data for specific dates or months as needed, and can also select multiple meters to compare their data side by side. The results are shown in a stacked chart format, making it easy to clearly see the differences in energy usage.</a:t>
            </a:r>
          </a:p>
        </p:txBody>
      </p:sp>
      <p:pic>
        <p:nvPicPr>
          <p:cNvPr id="7" name="Picture 6">
            <a:extLst>
              <a:ext uri="{FF2B5EF4-FFF2-40B4-BE49-F238E27FC236}">
                <a16:creationId xmlns:a16="http://schemas.microsoft.com/office/drawing/2014/main" id="{1D73707F-15BF-4124-7EE3-4221E862C9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963" y="2440368"/>
            <a:ext cx="5008073" cy="3315637"/>
          </a:xfrm>
          <a:prstGeom prst="rect">
            <a:avLst/>
          </a:prstGeom>
        </p:spPr>
      </p:pic>
      <p:pic>
        <p:nvPicPr>
          <p:cNvPr id="8" name="Picture 7">
            <a:extLst>
              <a:ext uri="{FF2B5EF4-FFF2-40B4-BE49-F238E27FC236}">
                <a16:creationId xmlns:a16="http://schemas.microsoft.com/office/drawing/2014/main" id="{FA9A054C-D192-3B1E-31FC-089DA3207D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212" y="6045589"/>
            <a:ext cx="2936311" cy="1217825"/>
          </a:xfrm>
          <a:prstGeom prst="rect">
            <a:avLst/>
          </a:prstGeom>
        </p:spPr>
      </p:pic>
      <p:pic>
        <p:nvPicPr>
          <p:cNvPr id="10" name="Picture 9">
            <a:extLst>
              <a:ext uri="{FF2B5EF4-FFF2-40B4-BE49-F238E27FC236}">
                <a16:creationId xmlns:a16="http://schemas.microsoft.com/office/drawing/2014/main" id="{D1C50B8A-34AE-904B-3917-8B6C009342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76329" y="6042425"/>
            <a:ext cx="2973595" cy="1224153"/>
          </a:xfrm>
          <a:prstGeom prst="rect">
            <a:avLst/>
          </a:prstGeom>
        </p:spPr>
      </p:pic>
      <p:sp>
        <p:nvSpPr>
          <p:cNvPr id="2" name="スライド番号プレースホルダー 2">
            <a:extLst>
              <a:ext uri="{FF2B5EF4-FFF2-40B4-BE49-F238E27FC236}">
                <a16:creationId xmlns:a16="http://schemas.microsoft.com/office/drawing/2014/main" id="{1A6E9492-3524-4828-3176-5701D4E87949}"/>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16</a:t>
            </a:fld>
            <a:endParaRPr kumimoji="1" lang="ja-JP" altLang="en-US"/>
          </a:p>
        </p:txBody>
      </p:sp>
    </p:spTree>
    <p:extLst>
      <p:ext uri="{BB962C8B-B14F-4D97-AF65-F5344CB8AC3E}">
        <p14:creationId xmlns:p14="http://schemas.microsoft.com/office/powerpoint/2010/main" val="269973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4118A-5BC8-6A04-D183-9FB3ED21ABC2}"/>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22E8F8B-0A9C-BE72-F012-3477C265683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38E228F7-C808-DA09-9CD5-97BCB3D0B5B8}"/>
              </a:ext>
            </a:extLst>
          </p:cNvPr>
          <p:cNvSpPr>
            <a:spLocks noChangeArrowheads="1"/>
          </p:cNvSpPr>
          <p:nvPr/>
        </p:nvSpPr>
        <p:spPr bwMode="auto">
          <a:xfrm>
            <a:off x="406397" y="15264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Meter Detail </a:t>
            </a:r>
            <a:r>
              <a:rPr lang="en-US" sz="1200" dirty="0"/>
              <a:t>section displays the raw energy consumption data collected from every power meter installed in the factory.</a:t>
            </a:r>
          </a:p>
        </p:txBody>
      </p:sp>
      <p:sp>
        <p:nvSpPr>
          <p:cNvPr id="20" name="TextBox 19">
            <a:extLst>
              <a:ext uri="{FF2B5EF4-FFF2-40B4-BE49-F238E27FC236}">
                <a16:creationId xmlns:a16="http://schemas.microsoft.com/office/drawing/2014/main" id="{DC0F0531-E357-271E-4B36-142C371B7B1E}"/>
              </a:ext>
            </a:extLst>
          </p:cNvPr>
          <p:cNvSpPr txBox="1"/>
          <p:nvPr/>
        </p:nvSpPr>
        <p:spPr>
          <a:xfrm>
            <a:off x="406398" y="1080000"/>
            <a:ext cx="4756729" cy="307777"/>
          </a:xfrm>
          <a:prstGeom prst="rect">
            <a:avLst/>
          </a:prstGeom>
          <a:noFill/>
        </p:spPr>
        <p:txBody>
          <a:bodyPr wrap="square">
            <a:spAutoFit/>
          </a:bodyPr>
          <a:lstStyle/>
          <a:p>
            <a:r>
              <a:rPr lang="en-US" sz="1400" b="1" dirty="0"/>
              <a:t>2.5 Meter Detail</a:t>
            </a:r>
            <a:endParaRPr kumimoji="1" lang="en-US" altLang="ja-JP" sz="1400" b="1" dirty="0">
              <a:solidFill>
                <a:schemeClr val="tx1"/>
              </a:solidFill>
            </a:endParaRPr>
          </a:p>
        </p:txBody>
      </p:sp>
      <p:pic>
        <p:nvPicPr>
          <p:cNvPr id="2" name="Picture 1">
            <a:extLst>
              <a:ext uri="{FF2B5EF4-FFF2-40B4-BE49-F238E27FC236}">
                <a16:creationId xmlns:a16="http://schemas.microsoft.com/office/drawing/2014/main" id="{78869895-B1C3-7983-E447-49E30BBACF0D}"/>
              </a:ext>
            </a:extLst>
          </p:cNvPr>
          <p:cNvPicPr>
            <a:picLocks noChangeAspect="1"/>
          </p:cNvPicPr>
          <p:nvPr/>
        </p:nvPicPr>
        <p:blipFill>
          <a:blip r:embed="rId3"/>
          <a:stretch>
            <a:fillRect/>
          </a:stretch>
        </p:blipFill>
        <p:spPr>
          <a:xfrm>
            <a:off x="370468" y="2266878"/>
            <a:ext cx="6117063" cy="4078042"/>
          </a:xfrm>
          <a:prstGeom prst="rect">
            <a:avLst/>
          </a:prstGeom>
        </p:spPr>
      </p:pic>
      <p:sp>
        <p:nvSpPr>
          <p:cNvPr id="3" name="TextBox 2">
            <a:extLst>
              <a:ext uri="{FF2B5EF4-FFF2-40B4-BE49-F238E27FC236}">
                <a16:creationId xmlns:a16="http://schemas.microsoft.com/office/drawing/2014/main" id="{75CD93B6-0AC3-69A9-1D48-A97BBCE26BE5}"/>
              </a:ext>
            </a:extLst>
          </p:cNvPr>
          <p:cNvSpPr txBox="1"/>
          <p:nvPr/>
        </p:nvSpPr>
        <p:spPr>
          <a:xfrm>
            <a:off x="370468" y="6735493"/>
            <a:ext cx="4314001" cy="400110"/>
          </a:xfrm>
          <a:prstGeom prst="rect">
            <a:avLst/>
          </a:prstGeom>
          <a:noFill/>
        </p:spPr>
        <p:txBody>
          <a:bodyPr wrap="none" rtlCol="0">
            <a:spAutoFit/>
          </a:bodyPr>
          <a:lstStyle/>
          <a:p>
            <a:r>
              <a:rPr lang="en-US" sz="1000" b="1" dirty="0">
                <a:solidFill>
                  <a:srgbClr val="C00000"/>
                </a:solidFill>
              </a:rPr>
              <a:t>Note:</a:t>
            </a:r>
            <a:r>
              <a:rPr lang="en-US" sz="1000" dirty="0">
                <a:solidFill>
                  <a:srgbClr val="C00000"/>
                </a:solidFill>
              </a:rPr>
              <a:t> This page only displays the current data available in the database. </a:t>
            </a:r>
            <a:endParaRPr lang="th-TH" sz="1000" dirty="0">
              <a:solidFill>
                <a:srgbClr val="C00000"/>
              </a:solidFill>
            </a:endParaRPr>
          </a:p>
          <a:p>
            <a:r>
              <a:rPr lang="en-US" sz="1000" dirty="0">
                <a:solidFill>
                  <a:srgbClr val="C00000"/>
                </a:solidFill>
              </a:rPr>
              <a:t>It is not possible to view historical data on this page.</a:t>
            </a:r>
            <a:endParaRPr lang="en-TH" sz="1000" dirty="0">
              <a:solidFill>
                <a:srgbClr val="C00000"/>
              </a:solidFill>
            </a:endParaRPr>
          </a:p>
        </p:txBody>
      </p:sp>
      <p:sp>
        <p:nvSpPr>
          <p:cNvPr id="4" name="スライド番号プレースホルダー 2">
            <a:extLst>
              <a:ext uri="{FF2B5EF4-FFF2-40B4-BE49-F238E27FC236}">
                <a16:creationId xmlns:a16="http://schemas.microsoft.com/office/drawing/2014/main" id="{C6EDE01D-12C6-5615-F801-35A822E17742}"/>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17</a:t>
            </a:fld>
            <a:endParaRPr kumimoji="1" lang="ja-JP" altLang="en-US"/>
          </a:p>
        </p:txBody>
      </p:sp>
    </p:spTree>
    <p:extLst>
      <p:ext uri="{BB962C8B-B14F-4D97-AF65-F5344CB8AC3E}">
        <p14:creationId xmlns:p14="http://schemas.microsoft.com/office/powerpoint/2010/main" val="302398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A6A3-D763-826C-9177-1FAA2B96D2A0}"/>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B809AE-18E2-BDE4-9F0B-F9000418082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1A555A09-D0B8-B73E-F2F9-AD14C904DF0B}"/>
              </a:ext>
            </a:extLst>
          </p:cNvPr>
          <p:cNvSpPr>
            <a:spLocks noChangeArrowheads="1"/>
          </p:cNvSpPr>
          <p:nvPr/>
        </p:nvSpPr>
        <p:spPr bwMode="auto">
          <a:xfrm>
            <a:off x="406397" y="1526400"/>
            <a:ext cx="61170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Data Export </a:t>
            </a:r>
            <a:r>
              <a:rPr lang="en-US" sz="1200" dirty="0"/>
              <a:t>page displays the total kWh used during the selected date range. By default, it shows data for the current month upon entering the page. Users can export the filtered data as a CSV file, or export monthly data into 6 separate sheets, each containing the following information:</a:t>
            </a:r>
          </a:p>
          <a:p>
            <a:endParaRPr lang="en-US" sz="1200" dirty="0"/>
          </a:p>
          <a:p>
            <a:r>
              <a:rPr lang="en-US" sz="1200" b="1" dirty="0"/>
              <a:t>1. </a:t>
            </a:r>
            <a:r>
              <a:rPr lang="en-US" sz="1200" b="1" dirty="0" err="1"/>
              <a:t>DemandData</a:t>
            </a:r>
            <a:r>
              <a:rPr lang="en-US" sz="1200" dirty="0"/>
              <a:t> – Shows energy usage data recorded every 15 minutes.</a:t>
            </a:r>
          </a:p>
          <a:p>
            <a:r>
              <a:rPr lang="en-US" sz="1200" b="1" dirty="0"/>
              <a:t>2. Demand</a:t>
            </a:r>
            <a:r>
              <a:rPr lang="en-US" sz="1200" dirty="0"/>
              <a:t> – Shows the maximum daily energy demand for each Power Meter.</a:t>
            </a:r>
          </a:p>
          <a:p>
            <a:r>
              <a:rPr lang="en-US" sz="1200" b="1" dirty="0"/>
              <a:t>3. </a:t>
            </a:r>
            <a:r>
              <a:rPr lang="en-US" sz="1200" b="1" dirty="0" err="1"/>
              <a:t>Kwhr</a:t>
            </a:r>
            <a:r>
              <a:rPr lang="en-US" sz="1200" dirty="0"/>
              <a:t> – Shows the total daily kWh usage for each Power Meter.</a:t>
            </a:r>
          </a:p>
          <a:p>
            <a:r>
              <a:rPr lang="en-US" sz="1200" b="1" dirty="0"/>
              <a:t>4. Energy by Period (TOD)</a:t>
            </a:r>
            <a:r>
              <a:rPr lang="en-US" sz="1200" dirty="0"/>
              <a:t> – Displays energy usage separated into time periods: 08:00–18:30, 18:30–21:30, and 21:30–08:00 (next day).</a:t>
            </a:r>
          </a:p>
          <a:p>
            <a:r>
              <a:rPr lang="en-US" sz="1200" b="1" dirty="0"/>
              <a:t>5. Energy by Period (TOU)</a:t>
            </a:r>
            <a:r>
              <a:rPr lang="en-US" sz="1200" dirty="0"/>
              <a:t> – Displays energy usage separated into four periods:</a:t>
            </a:r>
          </a:p>
          <a:p>
            <a:pPr lvl="1"/>
            <a:r>
              <a:rPr lang="en-US" sz="1200" dirty="0"/>
              <a:t>ONPEAK (09:00–22:00)</a:t>
            </a:r>
          </a:p>
          <a:p>
            <a:pPr lvl="1"/>
            <a:r>
              <a:rPr lang="en-US" sz="1200" dirty="0"/>
              <a:t>OFFPEAK1 (00:00–09:00)</a:t>
            </a:r>
          </a:p>
          <a:p>
            <a:pPr lvl="1"/>
            <a:r>
              <a:rPr lang="en-US" sz="1200" dirty="0"/>
              <a:t>OFFPEAK2 (22:00–24:00)</a:t>
            </a:r>
          </a:p>
          <a:p>
            <a:pPr lvl="1"/>
            <a:r>
              <a:rPr lang="en-US" sz="1200" dirty="0"/>
              <a:t>HOLIDAY (00:00–24:00)</a:t>
            </a:r>
          </a:p>
          <a:p>
            <a:r>
              <a:rPr lang="en-US" sz="1200" b="1" dirty="0"/>
              <a:t>6. Energy Cost by Period (TOU)</a:t>
            </a:r>
            <a:r>
              <a:rPr lang="en-US" sz="1200" dirty="0"/>
              <a:t> – Shows the energy cost separated into the same four periods above, calculated based on the ONPEAK RATE and OFFPEAK RATE configured in the system.</a:t>
            </a:r>
          </a:p>
        </p:txBody>
      </p:sp>
      <p:sp>
        <p:nvSpPr>
          <p:cNvPr id="20" name="TextBox 19">
            <a:extLst>
              <a:ext uri="{FF2B5EF4-FFF2-40B4-BE49-F238E27FC236}">
                <a16:creationId xmlns:a16="http://schemas.microsoft.com/office/drawing/2014/main" id="{C1A5F808-0AD9-0A35-486F-8AEBC72F5984}"/>
              </a:ext>
            </a:extLst>
          </p:cNvPr>
          <p:cNvSpPr txBox="1"/>
          <p:nvPr/>
        </p:nvSpPr>
        <p:spPr>
          <a:xfrm>
            <a:off x="406398" y="1080000"/>
            <a:ext cx="4756729" cy="307777"/>
          </a:xfrm>
          <a:prstGeom prst="rect">
            <a:avLst/>
          </a:prstGeom>
          <a:noFill/>
        </p:spPr>
        <p:txBody>
          <a:bodyPr wrap="square">
            <a:spAutoFit/>
          </a:bodyPr>
          <a:lstStyle/>
          <a:p>
            <a:r>
              <a:rPr lang="en-US" sz="1400" b="1" dirty="0"/>
              <a:t>2.6 Data Export</a:t>
            </a:r>
            <a:endParaRPr kumimoji="1" lang="en-US" altLang="ja-JP" sz="1400" b="1" dirty="0">
              <a:solidFill>
                <a:schemeClr val="tx1"/>
              </a:solidFill>
            </a:endParaRPr>
          </a:p>
        </p:txBody>
      </p:sp>
      <p:pic>
        <p:nvPicPr>
          <p:cNvPr id="4" name="Picture 3">
            <a:extLst>
              <a:ext uri="{FF2B5EF4-FFF2-40B4-BE49-F238E27FC236}">
                <a16:creationId xmlns:a16="http://schemas.microsoft.com/office/drawing/2014/main" id="{8D993570-4963-C9A4-174E-DE1B8B90409E}"/>
              </a:ext>
            </a:extLst>
          </p:cNvPr>
          <p:cNvPicPr>
            <a:picLocks noChangeAspect="1"/>
          </p:cNvPicPr>
          <p:nvPr/>
        </p:nvPicPr>
        <p:blipFill>
          <a:blip r:embed="rId3"/>
          <a:stretch>
            <a:fillRect/>
          </a:stretch>
        </p:blipFill>
        <p:spPr>
          <a:xfrm>
            <a:off x="453767" y="5235584"/>
            <a:ext cx="6022322" cy="3857616"/>
          </a:xfrm>
          <a:prstGeom prst="rect">
            <a:avLst/>
          </a:prstGeom>
        </p:spPr>
      </p:pic>
      <p:sp>
        <p:nvSpPr>
          <p:cNvPr id="5" name="スライド番号プレースホルダー 2">
            <a:extLst>
              <a:ext uri="{FF2B5EF4-FFF2-40B4-BE49-F238E27FC236}">
                <a16:creationId xmlns:a16="http://schemas.microsoft.com/office/drawing/2014/main" id="{0E619F8E-20B2-7073-55A6-B416616CB168}"/>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18</a:t>
            </a:fld>
            <a:endParaRPr kumimoji="1" lang="ja-JP" altLang="en-US"/>
          </a:p>
        </p:txBody>
      </p:sp>
      <p:sp>
        <p:nvSpPr>
          <p:cNvPr id="7" name="Rectangle 6">
            <a:extLst>
              <a:ext uri="{FF2B5EF4-FFF2-40B4-BE49-F238E27FC236}">
                <a16:creationId xmlns:a16="http://schemas.microsoft.com/office/drawing/2014/main" id="{21F05ADD-F195-2DC1-94BC-BF596B1D8921}"/>
              </a:ext>
            </a:extLst>
          </p:cNvPr>
          <p:cNvSpPr/>
          <p:nvPr/>
        </p:nvSpPr>
        <p:spPr>
          <a:xfrm>
            <a:off x="4843463" y="5486399"/>
            <a:ext cx="1455737" cy="60960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8" name="Rectangle 7">
            <a:extLst>
              <a:ext uri="{FF2B5EF4-FFF2-40B4-BE49-F238E27FC236}">
                <a16:creationId xmlns:a16="http://schemas.microsoft.com/office/drawing/2014/main" id="{ED2593FC-1C00-7ABD-3C9F-5A035DB83E1F}"/>
              </a:ext>
            </a:extLst>
          </p:cNvPr>
          <p:cNvSpPr/>
          <p:nvPr/>
        </p:nvSpPr>
        <p:spPr>
          <a:xfrm>
            <a:off x="5145115" y="5162365"/>
            <a:ext cx="852432" cy="186624"/>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Excel 6 Sheet</a:t>
            </a:r>
          </a:p>
        </p:txBody>
      </p:sp>
    </p:spTree>
    <p:extLst>
      <p:ext uri="{BB962C8B-B14F-4D97-AF65-F5344CB8AC3E}">
        <p14:creationId xmlns:p14="http://schemas.microsoft.com/office/powerpoint/2010/main" val="134558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F38C3-29DD-90F1-755A-3891F8E713D5}"/>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30A131B-9F20-48F3-ACD7-B1815561936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3E3FD721-EE39-878D-E0B8-9A39509B7A98}"/>
              </a:ext>
            </a:extLst>
          </p:cNvPr>
          <p:cNvSpPr>
            <a:spLocks noChangeArrowheads="1"/>
          </p:cNvSpPr>
          <p:nvPr/>
        </p:nvSpPr>
        <p:spPr bwMode="auto">
          <a:xfrm>
            <a:off x="406397" y="1526400"/>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Consumption Export page displays energy consumption data at 5-minute, 15-minute, or hourly intervals, based on the user's selection. Users can also select multiple power meters to view and export data for more than one meter at a time.</a:t>
            </a:r>
          </a:p>
        </p:txBody>
      </p:sp>
      <p:sp>
        <p:nvSpPr>
          <p:cNvPr id="20" name="TextBox 19">
            <a:extLst>
              <a:ext uri="{FF2B5EF4-FFF2-40B4-BE49-F238E27FC236}">
                <a16:creationId xmlns:a16="http://schemas.microsoft.com/office/drawing/2014/main" id="{DD462AFB-BE24-0680-349E-2BC0D575B9E4}"/>
              </a:ext>
            </a:extLst>
          </p:cNvPr>
          <p:cNvSpPr txBox="1"/>
          <p:nvPr/>
        </p:nvSpPr>
        <p:spPr>
          <a:xfrm>
            <a:off x="406398" y="1080000"/>
            <a:ext cx="4756729" cy="307777"/>
          </a:xfrm>
          <a:prstGeom prst="rect">
            <a:avLst/>
          </a:prstGeom>
          <a:noFill/>
        </p:spPr>
        <p:txBody>
          <a:bodyPr wrap="square">
            <a:spAutoFit/>
          </a:bodyPr>
          <a:lstStyle/>
          <a:p>
            <a:r>
              <a:rPr lang="en-US" sz="1400" b="1" dirty="0"/>
              <a:t>2.7 Consumption Export</a:t>
            </a:r>
            <a:endParaRPr kumimoji="1" lang="en-US" altLang="ja-JP" sz="1400" b="1" dirty="0">
              <a:solidFill>
                <a:schemeClr val="tx1"/>
              </a:solidFill>
            </a:endParaRPr>
          </a:p>
        </p:txBody>
      </p:sp>
      <p:sp>
        <p:nvSpPr>
          <p:cNvPr id="5" name="スライド番号プレースホルダー 2">
            <a:extLst>
              <a:ext uri="{FF2B5EF4-FFF2-40B4-BE49-F238E27FC236}">
                <a16:creationId xmlns:a16="http://schemas.microsoft.com/office/drawing/2014/main" id="{9AB392DE-2AF2-63D5-E0DE-F90487EC3977}"/>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pPr/>
              <a:t>19</a:t>
            </a:fld>
            <a:endParaRPr kumimoji="1" lang="ja-JP" altLang="en-US"/>
          </a:p>
        </p:txBody>
      </p:sp>
      <p:sp>
        <p:nvSpPr>
          <p:cNvPr id="8" name="Rectangle 7">
            <a:extLst>
              <a:ext uri="{FF2B5EF4-FFF2-40B4-BE49-F238E27FC236}">
                <a16:creationId xmlns:a16="http://schemas.microsoft.com/office/drawing/2014/main" id="{01C3ECC1-6E13-BAC5-AD35-BC74472B4A8D}"/>
              </a:ext>
            </a:extLst>
          </p:cNvPr>
          <p:cNvSpPr/>
          <p:nvPr/>
        </p:nvSpPr>
        <p:spPr>
          <a:xfrm>
            <a:off x="4200967" y="6780332"/>
            <a:ext cx="852432" cy="186624"/>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CSV Export</a:t>
            </a:r>
          </a:p>
        </p:txBody>
      </p:sp>
      <p:pic>
        <p:nvPicPr>
          <p:cNvPr id="10" name="Picture 9">
            <a:extLst>
              <a:ext uri="{FF2B5EF4-FFF2-40B4-BE49-F238E27FC236}">
                <a16:creationId xmlns:a16="http://schemas.microsoft.com/office/drawing/2014/main" id="{7ECAA861-2B7F-5018-5305-9F3795F5F7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138" y="2400715"/>
            <a:ext cx="5733579" cy="3857616"/>
          </a:xfrm>
          <a:prstGeom prst="rect">
            <a:avLst/>
          </a:prstGeom>
        </p:spPr>
      </p:pic>
      <p:pic>
        <p:nvPicPr>
          <p:cNvPr id="11" name="Picture 10">
            <a:extLst>
              <a:ext uri="{FF2B5EF4-FFF2-40B4-BE49-F238E27FC236}">
                <a16:creationId xmlns:a16="http://schemas.microsoft.com/office/drawing/2014/main" id="{AA89EC6C-7056-F981-2A23-0DF57DA52719}"/>
              </a:ext>
            </a:extLst>
          </p:cNvPr>
          <p:cNvPicPr>
            <a:picLocks noChangeAspect="1"/>
          </p:cNvPicPr>
          <p:nvPr/>
        </p:nvPicPr>
        <p:blipFill>
          <a:blip r:embed="rId4"/>
          <a:stretch>
            <a:fillRect/>
          </a:stretch>
        </p:blipFill>
        <p:spPr>
          <a:xfrm>
            <a:off x="598138" y="6273571"/>
            <a:ext cx="3441700" cy="3187700"/>
          </a:xfrm>
          <a:prstGeom prst="rect">
            <a:avLst/>
          </a:prstGeom>
        </p:spPr>
      </p:pic>
    </p:spTree>
    <p:extLst>
      <p:ext uri="{BB962C8B-B14F-4D97-AF65-F5344CB8AC3E}">
        <p14:creationId xmlns:p14="http://schemas.microsoft.com/office/powerpoint/2010/main" val="11967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Introduction</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85979" y="935620"/>
            <a:ext cx="6117062" cy="600164"/>
          </a:xfrm>
          <a:prstGeom prst="rect">
            <a:avLst/>
          </a:prstGeom>
          <a:noFill/>
        </p:spPr>
        <p:txBody>
          <a:bodyPr wrap="square" rtlCol="0">
            <a:spAutoFit/>
          </a:bodyPr>
          <a:lstStyle/>
          <a:p>
            <a:r>
              <a:rPr kumimoji="1" lang="en-US" altLang="ja-JP" sz="1100" dirty="0"/>
              <a:t>This manual explains each handy terminal, how to set it up with a PC, how to check the operation, and how to communicate with a PC.</a:t>
            </a:r>
          </a:p>
          <a:p>
            <a:r>
              <a:rPr kumimoji="1" lang="en-US" altLang="ja-JP" sz="1100" dirty="0"/>
              <a:t>Please read before starting work.</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68" name="正方形/長方形 67">
            <a:extLst>
              <a:ext uri="{FF2B5EF4-FFF2-40B4-BE49-F238E27FC236}">
                <a16:creationId xmlns:a16="http://schemas.microsoft.com/office/drawing/2014/main" id="{6186DD34-FD84-4878-9CE0-7DE40F6EAAA3}"/>
              </a:ext>
            </a:extLst>
          </p:cNvPr>
          <p:cNvSpPr/>
          <p:nvPr/>
        </p:nvSpPr>
        <p:spPr>
          <a:xfrm>
            <a:off x="2037575" y="1545855"/>
            <a:ext cx="2782849" cy="367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For safe use of this device</a:t>
            </a:r>
          </a:p>
        </p:txBody>
      </p:sp>
      <p:sp>
        <p:nvSpPr>
          <p:cNvPr id="69" name="テキスト ボックス 68">
            <a:extLst>
              <a:ext uri="{FF2B5EF4-FFF2-40B4-BE49-F238E27FC236}">
                <a16:creationId xmlns:a16="http://schemas.microsoft.com/office/drawing/2014/main" id="{DAB51B36-F669-42D8-A752-74E19752D03F}"/>
              </a:ext>
            </a:extLst>
          </p:cNvPr>
          <p:cNvSpPr txBox="1"/>
          <p:nvPr/>
        </p:nvSpPr>
        <p:spPr>
          <a:xfrm>
            <a:off x="406400" y="1933985"/>
            <a:ext cx="6117062" cy="600164"/>
          </a:xfrm>
          <a:prstGeom prst="rect">
            <a:avLst/>
          </a:prstGeom>
          <a:noFill/>
        </p:spPr>
        <p:txBody>
          <a:bodyPr wrap="square" rtlCol="0">
            <a:spAutoFit/>
          </a:bodyPr>
          <a:lstStyle/>
          <a:p>
            <a:r>
              <a:rPr kumimoji="1" lang="en-US" altLang="ja-JP" sz="1100" b="1" i="1" dirty="0"/>
              <a:t>To use this device correctly and safely, be sure to observe the following safety precautions when operating this device. TOMAS TECH cannot be held responsible or warranted for any damage caused by using the product in violation of these precautions.</a:t>
            </a:r>
          </a:p>
        </p:txBody>
      </p:sp>
      <p:sp>
        <p:nvSpPr>
          <p:cNvPr id="70" name="テキスト ボックス 69">
            <a:extLst>
              <a:ext uri="{FF2B5EF4-FFF2-40B4-BE49-F238E27FC236}">
                <a16:creationId xmlns:a16="http://schemas.microsoft.com/office/drawing/2014/main" id="{2E183A66-D49C-435F-BB0E-70792C1B101C}"/>
              </a:ext>
            </a:extLst>
          </p:cNvPr>
          <p:cNvSpPr txBox="1"/>
          <p:nvPr/>
        </p:nvSpPr>
        <p:spPr>
          <a:xfrm>
            <a:off x="406400" y="2581575"/>
            <a:ext cx="6117062" cy="600164"/>
          </a:xfrm>
          <a:prstGeom prst="rect">
            <a:avLst/>
          </a:prstGeom>
          <a:noFill/>
        </p:spPr>
        <p:txBody>
          <a:bodyPr wrap="square" rtlCol="0">
            <a:spAutoFit/>
          </a:bodyPr>
          <a:lstStyle/>
          <a:p>
            <a:r>
              <a:rPr kumimoji="1" lang="ja-JP" altLang="en-US" sz="1100" dirty="0"/>
              <a:t>◆</a:t>
            </a:r>
            <a:r>
              <a:rPr kumimoji="1" lang="en-US" altLang="ja-JP" sz="1100" dirty="0"/>
              <a:t>How to read the symbols</a:t>
            </a:r>
          </a:p>
          <a:p>
            <a:r>
              <a:rPr kumimoji="1" lang="en-US" altLang="ja-JP" sz="1100" dirty="0"/>
              <a:t>In this manual, the items to be observed in order to use the device safely are classified as follows.</a:t>
            </a:r>
          </a:p>
        </p:txBody>
      </p:sp>
      <p:sp>
        <p:nvSpPr>
          <p:cNvPr id="2" name="四角形: 角を丸くする 1">
            <a:extLst>
              <a:ext uri="{FF2B5EF4-FFF2-40B4-BE49-F238E27FC236}">
                <a16:creationId xmlns:a16="http://schemas.microsoft.com/office/drawing/2014/main" id="{C073C054-6BB7-42EC-90A1-95D2D328A73B}"/>
              </a:ext>
            </a:extLst>
          </p:cNvPr>
          <p:cNvSpPr/>
          <p:nvPr/>
        </p:nvSpPr>
        <p:spPr>
          <a:xfrm>
            <a:off x="406399" y="3293885"/>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72" name="テキスト ボックス 71">
            <a:extLst>
              <a:ext uri="{FF2B5EF4-FFF2-40B4-BE49-F238E27FC236}">
                <a16:creationId xmlns:a16="http://schemas.microsoft.com/office/drawing/2014/main" id="{1398A0D6-693B-49E3-A11E-520E28A4C8F7}"/>
              </a:ext>
            </a:extLst>
          </p:cNvPr>
          <p:cNvSpPr txBox="1"/>
          <p:nvPr/>
        </p:nvSpPr>
        <p:spPr>
          <a:xfrm>
            <a:off x="2509024" y="3430539"/>
            <a:ext cx="3922093" cy="430887"/>
          </a:xfrm>
          <a:prstGeom prst="rect">
            <a:avLst/>
          </a:prstGeom>
          <a:noFill/>
        </p:spPr>
        <p:txBody>
          <a:bodyPr wrap="square" rtlCol="0">
            <a:spAutoFit/>
          </a:bodyPr>
          <a:lstStyle/>
          <a:p>
            <a:r>
              <a:rPr kumimoji="1" lang="en-US" altLang="ja-JP" sz="1100" dirty="0">
                <a:solidFill>
                  <a:schemeClr val="tx1"/>
                </a:solidFill>
              </a:rPr>
              <a:t>If you ignore the information on this label and handle it incorrectly, there is a risk of death or serious injury.</a:t>
            </a:r>
            <a:endParaRPr kumimoji="1" lang="ja-JP" altLang="en-US" sz="1100" dirty="0">
              <a:solidFill>
                <a:schemeClr val="tx1"/>
              </a:solidFill>
            </a:endParaRPr>
          </a:p>
        </p:txBody>
      </p:sp>
      <p:sp>
        <p:nvSpPr>
          <p:cNvPr id="75" name="object 57">
            <a:extLst>
              <a:ext uri="{FF2B5EF4-FFF2-40B4-BE49-F238E27FC236}">
                <a16:creationId xmlns:a16="http://schemas.microsoft.com/office/drawing/2014/main" id="{6AAEDD76-AFC6-4D26-90C1-240843520410}"/>
              </a:ext>
            </a:extLst>
          </p:cNvPr>
          <p:cNvSpPr/>
          <p:nvPr/>
        </p:nvSpPr>
        <p:spPr>
          <a:xfrm>
            <a:off x="642875" y="3399418"/>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76" name="object 58">
            <a:extLst>
              <a:ext uri="{FF2B5EF4-FFF2-40B4-BE49-F238E27FC236}">
                <a16:creationId xmlns:a16="http://schemas.microsoft.com/office/drawing/2014/main" id="{6C35EA1F-6EF2-4FE7-80E6-0CBA4522A878}"/>
              </a:ext>
            </a:extLst>
          </p:cNvPr>
          <p:cNvSpPr/>
          <p:nvPr/>
        </p:nvSpPr>
        <p:spPr>
          <a:xfrm>
            <a:off x="687616" y="3440711"/>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77" name="object 59">
            <a:extLst>
              <a:ext uri="{FF2B5EF4-FFF2-40B4-BE49-F238E27FC236}">
                <a16:creationId xmlns:a16="http://schemas.microsoft.com/office/drawing/2014/main" id="{A0BBD558-F64F-4B3A-B261-6B3E7CE5474A}"/>
              </a:ext>
            </a:extLst>
          </p:cNvPr>
          <p:cNvSpPr/>
          <p:nvPr/>
        </p:nvSpPr>
        <p:spPr>
          <a:xfrm>
            <a:off x="884791" y="3753356"/>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78" name="object 60">
            <a:extLst>
              <a:ext uri="{FF2B5EF4-FFF2-40B4-BE49-F238E27FC236}">
                <a16:creationId xmlns:a16="http://schemas.microsoft.com/office/drawing/2014/main" id="{C53B5F6B-E1C2-463E-919F-7F49B86CCFDD}"/>
              </a:ext>
            </a:extLst>
          </p:cNvPr>
          <p:cNvPicPr/>
          <p:nvPr/>
        </p:nvPicPr>
        <p:blipFill>
          <a:blip r:embed="rId2" cstate="print"/>
          <a:stretch>
            <a:fillRect/>
          </a:stretch>
        </p:blipFill>
        <p:spPr>
          <a:xfrm>
            <a:off x="881803" y="3526247"/>
            <a:ext cx="71699" cy="203514"/>
          </a:xfrm>
          <a:prstGeom prst="rect">
            <a:avLst/>
          </a:prstGeom>
        </p:spPr>
      </p:pic>
      <p:sp>
        <p:nvSpPr>
          <p:cNvPr id="80" name="正方形/長方形 79">
            <a:extLst>
              <a:ext uri="{FF2B5EF4-FFF2-40B4-BE49-F238E27FC236}">
                <a16:creationId xmlns:a16="http://schemas.microsoft.com/office/drawing/2014/main" id="{DF281C11-D5F6-4C23-A0B1-061CA30E940C}"/>
              </a:ext>
            </a:extLst>
          </p:cNvPr>
          <p:cNvSpPr/>
          <p:nvPr/>
        </p:nvSpPr>
        <p:spPr>
          <a:xfrm>
            <a:off x="1103291" y="3444609"/>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Danger</a:t>
            </a:r>
          </a:p>
        </p:txBody>
      </p:sp>
      <p:sp>
        <p:nvSpPr>
          <p:cNvPr id="81" name="四角形: 角を丸くする 80">
            <a:extLst>
              <a:ext uri="{FF2B5EF4-FFF2-40B4-BE49-F238E27FC236}">
                <a16:creationId xmlns:a16="http://schemas.microsoft.com/office/drawing/2014/main" id="{A3D8B939-A84D-4F0E-A8F9-983CF87385FC}"/>
              </a:ext>
            </a:extLst>
          </p:cNvPr>
          <p:cNvSpPr/>
          <p:nvPr/>
        </p:nvSpPr>
        <p:spPr>
          <a:xfrm>
            <a:off x="406399" y="4064260"/>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82" name="テキスト ボックス 81">
            <a:extLst>
              <a:ext uri="{FF2B5EF4-FFF2-40B4-BE49-F238E27FC236}">
                <a16:creationId xmlns:a16="http://schemas.microsoft.com/office/drawing/2014/main" id="{B595CF32-C193-417E-9419-2A2B5ADD7508}"/>
              </a:ext>
            </a:extLst>
          </p:cNvPr>
          <p:cNvSpPr txBox="1"/>
          <p:nvPr/>
        </p:nvSpPr>
        <p:spPr>
          <a:xfrm>
            <a:off x="2509024" y="4103378"/>
            <a:ext cx="3922093" cy="600164"/>
          </a:xfrm>
          <a:prstGeom prst="rect">
            <a:avLst/>
          </a:prstGeom>
          <a:noFill/>
        </p:spPr>
        <p:txBody>
          <a:bodyPr wrap="square" rtlCol="0">
            <a:spAutoFit/>
          </a:bodyPr>
          <a:lstStyle/>
          <a:p>
            <a:r>
              <a:rPr kumimoji="1" lang="en-US" altLang="ja-JP" sz="1100" dirty="0">
                <a:solidFill>
                  <a:schemeClr val="tx1"/>
                </a:solidFill>
              </a:rPr>
              <a:t>This indicates the contents that may cause injury if the contents of this display are ignored and the product is handled improperly.</a:t>
            </a:r>
            <a:endParaRPr kumimoji="1" lang="ja-JP" altLang="en-US" sz="1100" dirty="0">
              <a:solidFill>
                <a:schemeClr val="tx1"/>
              </a:solidFill>
            </a:endParaRPr>
          </a:p>
        </p:txBody>
      </p:sp>
      <p:sp>
        <p:nvSpPr>
          <p:cNvPr id="83" name="object 57">
            <a:extLst>
              <a:ext uri="{FF2B5EF4-FFF2-40B4-BE49-F238E27FC236}">
                <a16:creationId xmlns:a16="http://schemas.microsoft.com/office/drawing/2014/main" id="{8514B927-5680-488E-B82D-2F673796B9A3}"/>
              </a:ext>
            </a:extLst>
          </p:cNvPr>
          <p:cNvSpPr/>
          <p:nvPr/>
        </p:nvSpPr>
        <p:spPr>
          <a:xfrm>
            <a:off x="642875" y="416979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84" name="object 58">
            <a:extLst>
              <a:ext uri="{FF2B5EF4-FFF2-40B4-BE49-F238E27FC236}">
                <a16:creationId xmlns:a16="http://schemas.microsoft.com/office/drawing/2014/main" id="{BEE31896-C69F-4075-8D2D-5D97EB66E07F}"/>
              </a:ext>
            </a:extLst>
          </p:cNvPr>
          <p:cNvSpPr/>
          <p:nvPr/>
        </p:nvSpPr>
        <p:spPr>
          <a:xfrm>
            <a:off x="687616" y="421108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85" name="object 59">
            <a:extLst>
              <a:ext uri="{FF2B5EF4-FFF2-40B4-BE49-F238E27FC236}">
                <a16:creationId xmlns:a16="http://schemas.microsoft.com/office/drawing/2014/main" id="{A6572048-6BFA-48B2-AC06-DE801B05056E}"/>
              </a:ext>
            </a:extLst>
          </p:cNvPr>
          <p:cNvSpPr/>
          <p:nvPr/>
        </p:nvSpPr>
        <p:spPr>
          <a:xfrm>
            <a:off x="884791" y="452373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86" name="object 60">
            <a:extLst>
              <a:ext uri="{FF2B5EF4-FFF2-40B4-BE49-F238E27FC236}">
                <a16:creationId xmlns:a16="http://schemas.microsoft.com/office/drawing/2014/main" id="{430328AC-B9A9-4DC2-9117-15AB3785D7DD}"/>
              </a:ext>
            </a:extLst>
          </p:cNvPr>
          <p:cNvPicPr/>
          <p:nvPr/>
        </p:nvPicPr>
        <p:blipFill>
          <a:blip r:embed="rId2" cstate="print"/>
          <a:stretch>
            <a:fillRect/>
          </a:stretch>
        </p:blipFill>
        <p:spPr>
          <a:xfrm>
            <a:off x="881803" y="4296622"/>
            <a:ext cx="71699" cy="203514"/>
          </a:xfrm>
          <a:prstGeom prst="rect">
            <a:avLst/>
          </a:prstGeom>
        </p:spPr>
      </p:pic>
      <p:sp>
        <p:nvSpPr>
          <p:cNvPr id="87" name="正方形/長方形 86">
            <a:extLst>
              <a:ext uri="{FF2B5EF4-FFF2-40B4-BE49-F238E27FC236}">
                <a16:creationId xmlns:a16="http://schemas.microsoft.com/office/drawing/2014/main" id="{09685C20-7383-45FD-8281-BC87E0CE1A75}"/>
              </a:ext>
            </a:extLst>
          </p:cNvPr>
          <p:cNvSpPr/>
          <p:nvPr/>
        </p:nvSpPr>
        <p:spPr>
          <a:xfrm>
            <a:off x="1103291" y="421498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Warning</a:t>
            </a:r>
          </a:p>
        </p:txBody>
      </p:sp>
      <p:sp>
        <p:nvSpPr>
          <p:cNvPr id="89" name="四角形: 角を丸くする 88">
            <a:extLst>
              <a:ext uri="{FF2B5EF4-FFF2-40B4-BE49-F238E27FC236}">
                <a16:creationId xmlns:a16="http://schemas.microsoft.com/office/drawing/2014/main" id="{55971462-7F8C-4EFD-BA21-B1BBA5C694C0}"/>
              </a:ext>
            </a:extLst>
          </p:cNvPr>
          <p:cNvSpPr/>
          <p:nvPr/>
        </p:nvSpPr>
        <p:spPr>
          <a:xfrm>
            <a:off x="406399" y="4861538"/>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4961616"/>
            <a:ext cx="3922093" cy="430887"/>
          </a:xfrm>
          <a:prstGeom prst="rect">
            <a:avLst/>
          </a:prstGeom>
          <a:noFill/>
        </p:spPr>
        <p:txBody>
          <a:bodyPr wrap="square" rtlCol="0">
            <a:spAutoFit/>
          </a:bodyPr>
          <a:lstStyle/>
          <a:p>
            <a:r>
              <a:rPr kumimoji="1" lang="en-US" altLang="ja-JP" sz="1100" dirty="0">
                <a:solidFill>
                  <a:schemeClr val="tx1"/>
                </a:solidFill>
              </a:rPr>
              <a:t>It indicates that property damage may occur if the product is handled improperly, ignoring the contents of this display.</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49670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50083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53210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50939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50122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96" name="object 8">
            <a:extLst>
              <a:ext uri="{FF2B5EF4-FFF2-40B4-BE49-F238E27FC236}">
                <a16:creationId xmlns:a16="http://schemas.microsoft.com/office/drawing/2014/main" id="{76E40FEC-9B8B-4900-BC4D-A77142F8C7A6}"/>
              </a:ext>
            </a:extLst>
          </p:cNvPr>
          <p:cNvSpPr/>
          <p:nvPr/>
        </p:nvSpPr>
        <p:spPr>
          <a:xfrm>
            <a:off x="734883" y="7589920"/>
            <a:ext cx="218440" cy="280670"/>
          </a:xfrm>
          <a:custGeom>
            <a:avLst/>
            <a:gdLst/>
            <a:ahLst/>
            <a:cxnLst/>
            <a:rect l="l" t="t" r="r" b="b"/>
            <a:pathLst>
              <a:path w="218440" h="280670">
                <a:moveTo>
                  <a:pt x="120768" y="18013"/>
                </a:moveTo>
                <a:lnTo>
                  <a:pt x="107920" y="18013"/>
                </a:lnTo>
                <a:lnTo>
                  <a:pt x="110771" y="10856"/>
                </a:lnTo>
                <a:lnTo>
                  <a:pt x="115308" y="5146"/>
                </a:lnTo>
                <a:lnTo>
                  <a:pt x="121290" y="1367"/>
                </a:lnTo>
                <a:lnTo>
                  <a:pt x="128477" y="0"/>
                </a:lnTo>
                <a:lnTo>
                  <a:pt x="136185" y="0"/>
                </a:lnTo>
                <a:lnTo>
                  <a:pt x="141324" y="2573"/>
                </a:lnTo>
                <a:lnTo>
                  <a:pt x="149033" y="10293"/>
                </a:lnTo>
                <a:lnTo>
                  <a:pt x="150318" y="12867"/>
                </a:lnTo>
                <a:lnTo>
                  <a:pt x="125907" y="12867"/>
                </a:lnTo>
                <a:lnTo>
                  <a:pt x="120768" y="18013"/>
                </a:lnTo>
                <a:close/>
              </a:path>
              <a:path w="218440" h="280670">
                <a:moveTo>
                  <a:pt x="151603" y="123523"/>
                </a:moveTo>
                <a:lnTo>
                  <a:pt x="138755" y="123523"/>
                </a:lnTo>
                <a:lnTo>
                  <a:pt x="138755" y="18013"/>
                </a:lnTo>
                <a:lnTo>
                  <a:pt x="136185" y="15440"/>
                </a:lnTo>
                <a:lnTo>
                  <a:pt x="133616" y="15440"/>
                </a:lnTo>
                <a:lnTo>
                  <a:pt x="133616" y="12867"/>
                </a:lnTo>
                <a:lnTo>
                  <a:pt x="150318" y="12867"/>
                </a:lnTo>
                <a:lnTo>
                  <a:pt x="151603" y="15440"/>
                </a:lnTo>
                <a:lnTo>
                  <a:pt x="151603" y="18013"/>
                </a:lnTo>
                <a:lnTo>
                  <a:pt x="174728" y="18013"/>
                </a:lnTo>
                <a:lnTo>
                  <a:pt x="182437" y="25734"/>
                </a:lnTo>
                <a:lnTo>
                  <a:pt x="183294" y="28307"/>
                </a:lnTo>
                <a:lnTo>
                  <a:pt x="156742" y="28307"/>
                </a:lnTo>
                <a:lnTo>
                  <a:pt x="156742" y="30880"/>
                </a:lnTo>
                <a:lnTo>
                  <a:pt x="151603" y="36027"/>
                </a:lnTo>
                <a:lnTo>
                  <a:pt x="151603" y="123523"/>
                </a:lnTo>
                <a:close/>
              </a:path>
              <a:path w="218440" h="280670">
                <a:moveTo>
                  <a:pt x="87364" y="149257"/>
                </a:moveTo>
                <a:lnTo>
                  <a:pt x="74516" y="149257"/>
                </a:lnTo>
                <a:lnTo>
                  <a:pt x="74516" y="38601"/>
                </a:lnTo>
                <a:lnTo>
                  <a:pt x="76323" y="29553"/>
                </a:lnTo>
                <a:lnTo>
                  <a:pt x="81261" y="22195"/>
                </a:lnTo>
                <a:lnTo>
                  <a:pt x="88609" y="17249"/>
                </a:lnTo>
                <a:lnTo>
                  <a:pt x="97642" y="15440"/>
                </a:lnTo>
                <a:lnTo>
                  <a:pt x="105351" y="15440"/>
                </a:lnTo>
                <a:lnTo>
                  <a:pt x="107920" y="18013"/>
                </a:lnTo>
                <a:lnTo>
                  <a:pt x="120768" y="18013"/>
                </a:lnTo>
                <a:lnTo>
                  <a:pt x="120768" y="28307"/>
                </a:lnTo>
                <a:lnTo>
                  <a:pt x="92503" y="28307"/>
                </a:lnTo>
                <a:lnTo>
                  <a:pt x="87364" y="33454"/>
                </a:lnTo>
                <a:lnTo>
                  <a:pt x="87364" y="149257"/>
                </a:lnTo>
                <a:close/>
              </a:path>
              <a:path w="218440" h="280670">
                <a:moveTo>
                  <a:pt x="174728" y="18013"/>
                </a:moveTo>
                <a:lnTo>
                  <a:pt x="151603" y="18013"/>
                </a:lnTo>
                <a:lnTo>
                  <a:pt x="154172" y="15440"/>
                </a:lnTo>
                <a:lnTo>
                  <a:pt x="169589" y="15440"/>
                </a:lnTo>
                <a:lnTo>
                  <a:pt x="174728" y="18013"/>
                </a:lnTo>
                <a:close/>
              </a:path>
              <a:path w="218440" h="280670">
                <a:moveTo>
                  <a:pt x="120768" y="123523"/>
                </a:moveTo>
                <a:lnTo>
                  <a:pt x="107920" y="123523"/>
                </a:lnTo>
                <a:lnTo>
                  <a:pt x="107920" y="36027"/>
                </a:lnTo>
                <a:lnTo>
                  <a:pt x="102781" y="30880"/>
                </a:lnTo>
                <a:lnTo>
                  <a:pt x="102781" y="28307"/>
                </a:lnTo>
                <a:lnTo>
                  <a:pt x="120768" y="28307"/>
                </a:lnTo>
                <a:lnTo>
                  <a:pt x="120768" y="123523"/>
                </a:lnTo>
                <a:close/>
              </a:path>
              <a:path w="218440" h="280670">
                <a:moveTo>
                  <a:pt x="185007" y="136390"/>
                </a:moveTo>
                <a:lnTo>
                  <a:pt x="172159" y="136390"/>
                </a:lnTo>
                <a:lnTo>
                  <a:pt x="172159" y="33454"/>
                </a:lnTo>
                <a:lnTo>
                  <a:pt x="167020" y="28307"/>
                </a:lnTo>
                <a:lnTo>
                  <a:pt x="183294" y="28307"/>
                </a:lnTo>
                <a:lnTo>
                  <a:pt x="185007" y="33454"/>
                </a:lnTo>
                <a:lnTo>
                  <a:pt x="185007" y="54041"/>
                </a:lnTo>
                <a:lnTo>
                  <a:pt x="208133" y="54041"/>
                </a:lnTo>
                <a:lnTo>
                  <a:pt x="210702" y="59188"/>
                </a:lnTo>
                <a:lnTo>
                  <a:pt x="215841" y="61761"/>
                </a:lnTo>
                <a:lnTo>
                  <a:pt x="217126" y="64335"/>
                </a:lnTo>
                <a:lnTo>
                  <a:pt x="190146" y="64335"/>
                </a:lnTo>
                <a:lnTo>
                  <a:pt x="187576" y="66908"/>
                </a:lnTo>
                <a:lnTo>
                  <a:pt x="187576" y="69481"/>
                </a:lnTo>
                <a:lnTo>
                  <a:pt x="185007" y="72055"/>
                </a:lnTo>
                <a:lnTo>
                  <a:pt x="185007" y="136390"/>
                </a:lnTo>
                <a:close/>
              </a:path>
              <a:path w="218440" h="280670">
                <a:moveTo>
                  <a:pt x="208133" y="54041"/>
                </a:moveTo>
                <a:lnTo>
                  <a:pt x="185007" y="54041"/>
                </a:lnTo>
                <a:lnTo>
                  <a:pt x="187576" y="51468"/>
                </a:lnTo>
                <a:lnTo>
                  <a:pt x="200424" y="51468"/>
                </a:lnTo>
                <a:lnTo>
                  <a:pt x="208133" y="54041"/>
                </a:lnTo>
                <a:close/>
              </a:path>
              <a:path w="218440" h="280670">
                <a:moveTo>
                  <a:pt x="186563" y="267634"/>
                </a:moveTo>
                <a:lnTo>
                  <a:pt x="169589" y="267634"/>
                </a:lnTo>
                <a:lnTo>
                  <a:pt x="184967" y="250424"/>
                </a:lnTo>
                <a:lnTo>
                  <a:pt x="196248" y="230319"/>
                </a:lnTo>
                <a:lnTo>
                  <a:pt x="203194" y="208285"/>
                </a:lnTo>
                <a:lnTo>
                  <a:pt x="205563" y="185285"/>
                </a:lnTo>
                <a:lnTo>
                  <a:pt x="205563" y="69481"/>
                </a:lnTo>
                <a:lnTo>
                  <a:pt x="200424" y="64335"/>
                </a:lnTo>
                <a:lnTo>
                  <a:pt x="217126" y="64335"/>
                </a:lnTo>
                <a:lnTo>
                  <a:pt x="218411" y="66908"/>
                </a:lnTo>
                <a:lnTo>
                  <a:pt x="218411" y="185285"/>
                </a:lnTo>
                <a:lnTo>
                  <a:pt x="215600" y="211702"/>
                </a:lnTo>
                <a:lnTo>
                  <a:pt x="207490" y="236431"/>
                </a:lnTo>
                <a:lnTo>
                  <a:pt x="194562" y="258748"/>
                </a:lnTo>
                <a:lnTo>
                  <a:pt x="186563" y="267634"/>
                </a:lnTo>
                <a:close/>
              </a:path>
              <a:path w="218440" h="280670">
                <a:moveTo>
                  <a:pt x="174728" y="280501"/>
                </a:moveTo>
                <a:lnTo>
                  <a:pt x="79655" y="280501"/>
                </a:lnTo>
                <a:lnTo>
                  <a:pt x="0" y="115803"/>
                </a:lnTo>
                <a:lnTo>
                  <a:pt x="5139" y="113229"/>
                </a:lnTo>
                <a:lnTo>
                  <a:pt x="10278" y="108083"/>
                </a:lnTo>
                <a:lnTo>
                  <a:pt x="23125" y="108083"/>
                </a:lnTo>
                <a:lnTo>
                  <a:pt x="30754" y="108646"/>
                </a:lnTo>
                <a:lnTo>
                  <a:pt x="37900" y="110656"/>
                </a:lnTo>
                <a:lnTo>
                  <a:pt x="44083" y="114597"/>
                </a:lnTo>
                <a:lnTo>
                  <a:pt x="48821" y="120950"/>
                </a:lnTo>
                <a:lnTo>
                  <a:pt x="15417" y="120950"/>
                </a:lnTo>
                <a:lnTo>
                  <a:pt x="87364" y="267634"/>
                </a:lnTo>
                <a:lnTo>
                  <a:pt x="186563" y="267634"/>
                </a:lnTo>
                <a:lnTo>
                  <a:pt x="177298" y="277927"/>
                </a:lnTo>
                <a:lnTo>
                  <a:pt x="174728" y="280501"/>
                </a:lnTo>
                <a:close/>
              </a:path>
              <a:path w="218440" h="280670">
                <a:moveTo>
                  <a:pt x="87364" y="167271"/>
                </a:moveTo>
                <a:lnTo>
                  <a:pt x="71947" y="167271"/>
                </a:lnTo>
                <a:lnTo>
                  <a:pt x="38543" y="128670"/>
                </a:lnTo>
                <a:lnTo>
                  <a:pt x="35973" y="123523"/>
                </a:lnTo>
                <a:lnTo>
                  <a:pt x="28264" y="120950"/>
                </a:lnTo>
                <a:lnTo>
                  <a:pt x="48821" y="120950"/>
                </a:lnTo>
                <a:lnTo>
                  <a:pt x="48821" y="118376"/>
                </a:lnTo>
                <a:lnTo>
                  <a:pt x="74516" y="149257"/>
                </a:lnTo>
                <a:lnTo>
                  <a:pt x="87364" y="149257"/>
                </a:lnTo>
                <a:lnTo>
                  <a:pt x="87364" y="167271"/>
                </a:lnTo>
                <a:close/>
              </a:path>
            </a:pathLst>
          </a:custGeom>
          <a:solidFill>
            <a:srgbClr val="000000"/>
          </a:solidFill>
        </p:spPr>
        <p:txBody>
          <a:bodyPr wrap="square" lIns="0" tIns="0" rIns="0" bIns="0" rtlCol="0"/>
          <a:lstStyle/>
          <a:p>
            <a:endParaRPr/>
          </a:p>
        </p:txBody>
      </p:sp>
      <p:sp>
        <p:nvSpPr>
          <p:cNvPr id="97" name="object 9">
            <a:extLst>
              <a:ext uri="{FF2B5EF4-FFF2-40B4-BE49-F238E27FC236}">
                <a16:creationId xmlns:a16="http://schemas.microsoft.com/office/drawing/2014/main" id="{73583DE5-4A45-4629-819C-0EDFE601C08C}"/>
              </a:ext>
            </a:extLst>
          </p:cNvPr>
          <p:cNvSpPr/>
          <p:nvPr/>
        </p:nvSpPr>
        <p:spPr>
          <a:xfrm>
            <a:off x="647518" y="7528179"/>
            <a:ext cx="434340" cy="424815"/>
          </a:xfrm>
          <a:custGeom>
            <a:avLst/>
            <a:gdLst/>
            <a:ahLst/>
            <a:cxnLst/>
            <a:rect l="l" t="t" r="r" b="b"/>
            <a:pathLst>
              <a:path w="434340" h="424815">
                <a:moveTo>
                  <a:pt x="215841" y="424591"/>
                </a:moveTo>
                <a:lnTo>
                  <a:pt x="166668" y="418829"/>
                </a:lnTo>
                <a:lnTo>
                  <a:pt x="121360" y="402443"/>
                </a:lnTo>
                <a:lnTo>
                  <a:pt x="81266" y="376784"/>
                </a:lnTo>
                <a:lnTo>
                  <a:pt x="47735" y="343203"/>
                </a:lnTo>
                <a:lnTo>
                  <a:pt x="22114" y="303048"/>
                </a:lnTo>
                <a:lnTo>
                  <a:pt x="5753" y="257672"/>
                </a:lnTo>
                <a:lnTo>
                  <a:pt x="0" y="208425"/>
                </a:lnTo>
                <a:lnTo>
                  <a:pt x="5753" y="158367"/>
                </a:lnTo>
                <a:lnTo>
                  <a:pt x="22114" y="112676"/>
                </a:lnTo>
                <a:lnTo>
                  <a:pt x="47735" y="72567"/>
                </a:lnTo>
                <a:lnTo>
                  <a:pt x="81266" y="39255"/>
                </a:lnTo>
                <a:lnTo>
                  <a:pt x="121360" y="13956"/>
                </a:lnTo>
                <a:lnTo>
                  <a:pt x="160709" y="0"/>
                </a:lnTo>
                <a:lnTo>
                  <a:pt x="272015" y="0"/>
                </a:lnTo>
                <a:lnTo>
                  <a:pt x="311956" y="13956"/>
                </a:lnTo>
                <a:lnTo>
                  <a:pt x="343174" y="33433"/>
                </a:lnTo>
                <a:lnTo>
                  <a:pt x="215841" y="33433"/>
                </a:lnTo>
                <a:lnTo>
                  <a:pt x="185609" y="36248"/>
                </a:lnTo>
                <a:lnTo>
                  <a:pt x="157063" y="44370"/>
                </a:lnTo>
                <a:lnTo>
                  <a:pt x="130926" y="57318"/>
                </a:lnTo>
                <a:lnTo>
                  <a:pt x="107920" y="74608"/>
                </a:lnTo>
                <a:lnTo>
                  <a:pt x="131046" y="97769"/>
                </a:lnTo>
                <a:lnTo>
                  <a:pt x="82225" y="97769"/>
                </a:lnTo>
                <a:lnTo>
                  <a:pt x="66446" y="122296"/>
                </a:lnTo>
                <a:lnTo>
                  <a:pt x="54281" y="149237"/>
                </a:lnTo>
                <a:lnTo>
                  <a:pt x="46452" y="178107"/>
                </a:lnTo>
                <a:lnTo>
                  <a:pt x="43682" y="208425"/>
                </a:lnTo>
                <a:lnTo>
                  <a:pt x="49832" y="254258"/>
                </a:lnTo>
                <a:lnTo>
                  <a:pt x="67188" y="295444"/>
                </a:lnTo>
                <a:lnTo>
                  <a:pt x="94109" y="330340"/>
                </a:lnTo>
                <a:lnTo>
                  <a:pt x="128953" y="357301"/>
                </a:lnTo>
                <a:lnTo>
                  <a:pt x="170077" y="374684"/>
                </a:lnTo>
                <a:lnTo>
                  <a:pt x="215841" y="380843"/>
                </a:lnTo>
                <a:lnTo>
                  <a:pt x="346092" y="380843"/>
                </a:lnTo>
                <a:lnTo>
                  <a:pt x="311956" y="402443"/>
                </a:lnTo>
                <a:lnTo>
                  <a:pt x="265966" y="418829"/>
                </a:lnTo>
                <a:lnTo>
                  <a:pt x="215841" y="424591"/>
                </a:lnTo>
                <a:close/>
              </a:path>
              <a:path w="434340" h="424815">
                <a:moveTo>
                  <a:pt x="401791" y="319082"/>
                </a:moveTo>
                <a:lnTo>
                  <a:pt x="352027" y="319082"/>
                </a:lnTo>
                <a:lnTo>
                  <a:pt x="367806" y="294554"/>
                </a:lnTo>
                <a:lnTo>
                  <a:pt x="379971" y="267613"/>
                </a:lnTo>
                <a:lnTo>
                  <a:pt x="387800" y="238743"/>
                </a:lnTo>
                <a:lnTo>
                  <a:pt x="390570" y="208425"/>
                </a:lnTo>
                <a:lnTo>
                  <a:pt x="384408" y="162402"/>
                </a:lnTo>
                <a:lnTo>
                  <a:pt x="366968" y="120739"/>
                </a:lnTo>
                <a:lnTo>
                  <a:pt x="339822" y="85223"/>
                </a:lnTo>
                <a:lnTo>
                  <a:pt x="304538" y="57642"/>
                </a:lnTo>
                <a:lnTo>
                  <a:pt x="262688" y="39783"/>
                </a:lnTo>
                <a:lnTo>
                  <a:pt x="215841" y="33433"/>
                </a:lnTo>
                <a:lnTo>
                  <a:pt x="343174" y="33433"/>
                </a:lnTo>
                <a:lnTo>
                  <a:pt x="386315" y="72567"/>
                </a:lnTo>
                <a:lnTo>
                  <a:pt x="412078" y="112676"/>
                </a:lnTo>
                <a:lnTo>
                  <a:pt x="428492" y="158367"/>
                </a:lnTo>
                <a:lnTo>
                  <a:pt x="434252" y="208425"/>
                </a:lnTo>
                <a:lnTo>
                  <a:pt x="428492" y="257672"/>
                </a:lnTo>
                <a:lnTo>
                  <a:pt x="412078" y="303048"/>
                </a:lnTo>
                <a:lnTo>
                  <a:pt x="401791" y="319082"/>
                </a:lnTo>
                <a:close/>
              </a:path>
              <a:path w="434340" h="424815">
                <a:moveTo>
                  <a:pt x="346092" y="380843"/>
                </a:moveTo>
                <a:lnTo>
                  <a:pt x="215841" y="380843"/>
                </a:lnTo>
                <a:lnTo>
                  <a:pt x="247198" y="378431"/>
                </a:lnTo>
                <a:lnTo>
                  <a:pt x="275904" y="371193"/>
                </a:lnTo>
                <a:lnTo>
                  <a:pt x="302202" y="359130"/>
                </a:lnTo>
                <a:lnTo>
                  <a:pt x="326332" y="342242"/>
                </a:lnTo>
                <a:lnTo>
                  <a:pt x="82225" y="97769"/>
                </a:lnTo>
                <a:lnTo>
                  <a:pt x="131046" y="97769"/>
                </a:lnTo>
                <a:lnTo>
                  <a:pt x="352027" y="319082"/>
                </a:lnTo>
                <a:lnTo>
                  <a:pt x="401791" y="319082"/>
                </a:lnTo>
                <a:lnTo>
                  <a:pt x="386315" y="343203"/>
                </a:lnTo>
                <a:lnTo>
                  <a:pt x="352506" y="376784"/>
                </a:lnTo>
                <a:lnTo>
                  <a:pt x="346092" y="380843"/>
                </a:lnTo>
                <a:close/>
              </a:path>
            </a:pathLst>
          </a:custGeom>
          <a:solidFill>
            <a:srgbClr val="E60012"/>
          </a:solidFill>
        </p:spPr>
        <p:txBody>
          <a:bodyPr wrap="square" lIns="0" tIns="0" rIns="0" bIns="0" rtlCol="0"/>
          <a:lstStyle/>
          <a:p>
            <a:endParaRPr/>
          </a:p>
        </p:txBody>
      </p:sp>
      <p:sp>
        <p:nvSpPr>
          <p:cNvPr id="98" name="object 45">
            <a:extLst>
              <a:ext uri="{FF2B5EF4-FFF2-40B4-BE49-F238E27FC236}">
                <a16:creationId xmlns:a16="http://schemas.microsoft.com/office/drawing/2014/main" id="{648D4776-7A8F-46DF-AC6F-98FA03233197}"/>
              </a:ext>
            </a:extLst>
          </p:cNvPr>
          <p:cNvSpPr/>
          <p:nvPr/>
        </p:nvSpPr>
        <p:spPr>
          <a:xfrm>
            <a:off x="647991" y="6679425"/>
            <a:ext cx="432434" cy="427355"/>
          </a:xfrm>
          <a:custGeom>
            <a:avLst/>
            <a:gdLst/>
            <a:ahLst/>
            <a:cxnLst/>
            <a:rect l="l" t="t" r="r" b="b"/>
            <a:pathLst>
              <a:path w="432434" h="427354">
                <a:moveTo>
                  <a:pt x="216163" y="427176"/>
                </a:moveTo>
                <a:lnTo>
                  <a:pt x="165962" y="421407"/>
                </a:lnTo>
                <a:lnTo>
                  <a:pt x="119903" y="404968"/>
                </a:lnTo>
                <a:lnTo>
                  <a:pt x="79290" y="379166"/>
                </a:lnTo>
                <a:lnTo>
                  <a:pt x="45431" y="345307"/>
                </a:lnTo>
                <a:lnTo>
                  <a:pt x="19629" y="304694"/>
                </a:lnTo>
                <a:lnTo>
                  <a:pt x="3190" y="258635"/>
                </a:lnTo>
                <a:lnTo>
                  <a:pt x="0" y="230873"/>
                </a:lnTo>
                <a:lnTo>
                  <a:pt x="0" y="186421"/>
                </a:lnTo>
                <a:lnTo>
                  <a:pt x="19629" y="113810"/>
                </a:lnTo>
                <a:lnTo>
                  <a:pt x="45431" y="73655"/>
                </a:lnTo>
                <a:lnTo>
                  <a:pt x="79290" y="40073"/>
                </a:lnTo>
                <a:lnTo>
                  <a:pt x="119903" y="14414"/>
                </a:lnTo>
                <a:lnTo>
                  <a:pt x="160419" y="0"/>
                </a:lnTo>
                <a:lnTo>
                  <a:pt x="270871" y="0"/>
                </a:lnTo>
                <a:lnTo>
                  <a:pt x="310787" y="14414"/>
                </a:lnTo>
                <a:lnTo>
                  <a:pt x="344590" y="36014"/>
                </a:lnTo>
                <a:lnTo>
                  <a:pt x="216163" y="36014"/>
                </a:lnTo>
                <a:lnTo>
                  <a:pt x="185845" y="38427"/>
                </a:lnTo>
                <a:lnTo>
                  <a:pt x="156974" y="45664"/>
                </a:lnTo>
                <a:lnTo>
                  <a:pt x="130033" y="57727"/>
                </a:lnTo>
                <a:lnTo>
                  <a:pt x="105505" y="74616"/>
                </a:lnTo>
                <a:lnTo>
                  <a:pt x="131239" y="100350"/>
                </a:lnTo>
                <a:lnTo>
                  <a:pt x="82344" y="100350"/>
                </a:lnTo>
                <a:lnTo>
                  <a:pt x="65054" y="123390"/>
                </a:lnTo>
                <a:lnTo>
                  <a:pt x="52106" y="149567"/>
                </a:lnTo>
                <a:lnTo>
                  <a:pt x="43984" y="178156"/>
                </a:lnTo>
                <a:lnTo>
                  <a:pt x="41169" y="208434"/>
                </a:lnTo>
                <a:lnTo>
                  <a:pt x="47519" y="254458"/>
                </a:lnTo>
                <a:lnTo>
                  <a:pt x="65378" y="296122"/>
                </a:lnTo>
                <a:lnTo>
                  <a:pt x="92959" y="331637"/>
                </a:lnTo>
                <a:lnTo>
                  <a:pt x="128475" y="359219"/>
                </a:lnTo>
                <a:lnTo>
                  <a:pt x="170139" y="377078"/>
                </a:lnTo>
                <a:lnTo>
                  <a:pt x="216163" y="383428"/>
                </a:lnTo>
                <a:lnTo>
                  <a:pt x="344310" y="383428"/>
                </a:lnTo>
                <a:lnTo>
                  <a:pt x="310787" y="404968"/>
                </a:lnTo>
                <a:lnTo>
                  <a:pt x="265411" y="421407"/>
                </a:lnTo>
                <a:lnTo>
                  <a:pt x="216163" y="427176"/>
                </a:lnTo>
                <a:close/>
              </a:path>
              <a:path w="432434" h="427354">
                <a:moveTo>
                  <a:pt x="401087" y="319092"/>
                </a:moveTo>
                <a:lnTo>
                  <a:pt x="349982" y="319092"/>
                </a:lnTo>
                <a:lnTo>
                  <a:pt x="366870" y="294564"/>
                </a:lnTo>
                <a:lnTo>
                  <a:pt x="378933" y="267623"/>
                </a:lnTo>
                <a:lnTo>
                  <a:pt x="386171" y="238753"/>
                </a:lnTo>
                <a:lnTo>
                  <a:pt x="388583" y="208434"/>
                </a:lnTo>
                <a:lnTo>
                  <a:pt x="382424" y="162601"/>
                </a:lnTo>
                <a:lnTo>
                  <a:pt x="365041" y="121414"/>
                </a:lnTo>
                <a:lnTo>
                  <a:pt x="338080" y="86518"/>
                </a:lnTo>
                <a:lnTo>
                  <a:pt x="303183" y="59556"/>
                </a:lnTo>
                <a:lnTo>
                  <a:pt x="261996" y="42174"/>
                </a:lnTo>
                <a:lnTo>
                  <a:pt x="216163" y="36014"/>
                </a:lnTo>
                <a:lnTo>
                  <a:pt x="344590" y="36014"/>
                </a:lnTo>
                <a:lnTo>
                  <a:pt x="384524" y="73655"/>
                </a:lnTo>
                <a:lnTo>
                  <a:pt x="410184" y="113810"/>
                </a:lnTo>
                <a:lnTo>
                  <a:pt x="426570" y="159186"/>
                </a:lnTo>
                <a:lnTo>
                  <a:pt x="432332" y="208434"/>
                </a:lnTo>
                <a:lnTo>
                  <a:pt x="426570" y="258635"/>
                </a:lnTo>
                <a:lnTo>
                  <a:pt x="410184" y="304694"/>
                </a:lnTo>
                <a:lnTo>
                  <a:pt x="401087" y="319092"/>
                </a:lnTo>
                <a:close/>
              </a:path>
              <a:path w="432434" h="427354">
                <a:moveTo>
                  <a:pt x="344310" y="383428"/>
                </a:moveTo>
                <a:lnTo>
                  <a:pt x="216163" y="383428"/>
                </a:lnTo>
                <a:lnTo>
                  <a:pt x="246441" y="380613"/>
                </a:lnTo>
                <a:lnTo>
                  <a:pt x="275030" y="372491"/>
                </a:lnTo>
                <a:lnTo>
                  <a:pt x="301207" y="359543"/>
                </a:lnTo>
                <a:lnTo>
                  <a:pt x="324247" y="342253"/>
                </a:lnTo>
                <a:lnTo>
                  <a:pt x="82344" y="100350"/>
                </a:lnTo>
                <a:lnTo>
                  <a:pt x="131239" y="100350"/>
                </a:lnTo>
                <a:lnTo>
                  <a:pt x="349982" y="319092"/>
                </a:lnTo>
                <a:lnTo>
                  <a:pt x="401087" y="319092"/>
                </a:lnTo>
                <a:lnTo>
                  <a:pt x="384524" y="345307"/>
                </a:lnTo>
                <a:lnTo>
                  <a:pt x="350942" y="379166"/>
                </a:lnTo>
                <a:lnTo>
                  <a:pt x="344310" y="383428"/>
                </a:lnTo>
                <a:close/>
              </a:path>
            </a:pathLst>
          </a:custGeom>
          <a:solidFill>
            <a:srgbClr val="E60012"/>
          </a:solidFill>
        </p:spPr>
        <p:txBody>
          <a:bodyPr wrap="square" lIns="0" tIns="0" rIns="0" bIns="0" rtlCol="0"/>
          <a:lstStyle/>
          <a:p>
            <a:endParaRPr/>
          </a:p>
        </p:txBody>
      </p:sp>
      <p:sp>
        <p:nvSpPr>
          <p:cNvPr id="99" name="object 64">
            <a:extLst>
              <a:ext uri="{FF2B5EF4-FFF2-40B4-BE49-F238E27FC236}">
                <a16:creationId xmlns:a16="http://schemas.microsoft.com/office/drawing/2014/main" id="{E5862364-6115-4A0F-B735-3227075517E3}"/>
              </a:ext>
            </a:extLst>
          </p:cNvPr>
          <p:cNvSpPr/>
          <p:nvPr/>
        </p:nvSpPr>
        <p:spPr>
          <a:xfrm>
            <a:off x="622596" y="583222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100" name="object 65">
            <a:extLst>
              <a:ext uri="{FF2B5EF4-FFF2-40B4-BE49-F238E27FC236}">
                <a16:creationId xmlns:a16="http://schemas.microsoft.com/office/drawing/2014/main" id="{0E133FFF-C228-4485-AA15-2A1C2B52D5CB}"/>
              </a:ext>
            </a:extLst>
          </p:cNvPr>
          <p:cNvSpPr/>
          <p:nvPr/>
        </p:nvSpPr>
        <p:spPr>
          <a:xfrm>
            <a:off x="662497" y="587091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101" name="object 66">
            <a:extLst>
              <a:ext uri="{FF2B5EF4-FFF2-40B4-BE49-F238E27FC236}">
                <a16:creationId xmlns:a16="http://schemas.microsoft.com/office/drawing/2014/main" id="{A26BA3B2-4D6E-4AC6-AB62-A3CFB736B846}"/>
              </a:ext>
            </a:extLst>
          </p:cNvPr>
          <p:cNvSpPr/>
          <p:nvPr/>
        </p:nvSpPr>
        <p:spPr>
          <a:xfrm>
            <a:off x="832388" y="594570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102" name="正方形/長方形 101">
            <a:extLst>
              <a:ext uri="{FF2B5EF4-FFF2-40B4-BE49-F238E27FC236}">
                <a16:creationId xmlns:a16="http://schemas.microsoft.com/office/drawing/2014/main" id="{37C1404A-1207-47CC-A39C-C5734B73E9CD}"/>
              </a:ext>
            </a:extLst>
          </p:cNvPr>
          <p:cNvSpPr/>
          <p:nvPr/>
        </p:nvSpPr>
        <p:spPr>
          <a:xfrm>
            <a:off x="405100"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3" name="正方形/長方形 102">
            <a:extLst>
              <a:ext uri="{FF2B5EF4-FFF2-40B4-BE49-F238E27FC236}">
                <a16:creationId xmlns:a16="http://schemas.microsoft.com/office/drawing/2014/main" id="{9DDDEA83-0F91-416F-AC68-83A3935F744E}"/>
              </a:ext>
            </a:extLst>
          </p:cNvPr>
          <p:cNvSpPr/>
          <p:nvPr/>
        </p:nvSpPr>
        <p:spPr>
          <a:xfrm>
            <a:off x="405100"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4" name="正方形/長方形 103">
            <a:extLst>
              <a:ext uri="{FF2B5EF4-FFF2-40B4-BE49-F238E27FC236}">
                <a16:creationId xmlns:a16="http://schemas.microsoft.com/office/drawing/2014/main" id="{319684D0-EA0D-456B-84A6-6720941E7966}"/>
              </a:ext>
            </a:extLst>
          </p:cNvPr>
          <p:cNvSpPr/>
          <p:nvPr/>
        </p:nvSpPr>
        <p:spPr>
          <a:xfrm>
            <a:off x="3532256"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1" name="正方形/長方形 110">
            <a:extLst>
              <a:ext uri="{FF2B5EF4-FFF2-40B4-BE49-F238E27FC236}">
                <a16:creationId xmlns:a16="http://schemas.microsoft.com/office/drawing/2014/main" id="{5EB96034-1F3F-4504-B5C5-F459B56FAA96}"/>
              </a:ext>
            </a:extLst>
          </p:cNvPr>
          <p:cNvSpPr/>
          <p:nvPr/>
        </p:nvSpPr>
        <p:spPr>
          <a:xfrm>
            <a:off x="3530956"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2" name="正方形/長方形 111">
            <a:extLst>
              <a:ext uri="{FF2B5EF4-FFF2-40B4-BE49-F238E27FC236}">
                <a16:creationId xmlns:a16="http://schemas.microsoft.com/office/drawing/2014/main" id="{55678473-51A9-493E-9FC9-2A95E4B99105}"/>
              </a:ext>
            </a:extLst>
          </p:cNvPr>
          <p:cNvSpPr/>
          <p:nvPr/>
        </p:nvSpPr>
        <p:spPr>
          <a:xfrm>
            <a:off x="3530956"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3" name="object 36">
            <a:extLst>
              <a:ext uri="{FF2B5EF4-FFF2-40B4-BE49-F238E27FC236}">
                <a16:creationId xmlns:a16="http://schemas.microsoft.com/office/drawing/2014/main" id="{B49885A1-0E4E-4AC1-B0CF-350945BAAA9C}"/>
              </a:ext>
            </a:extLst>
          </p:cNvPr>
          <p:cNvSpPr/>
          <p:nvPr/>
        </p:nvSpPr>
        <p:spPr>
          <a:xfrm>
            <a:off x="881803" y="8280548"/>
            <a:ext cx="5035758" cy="333375"/>
          </a:xfrm>
          <a:custGeom>
            <a:avLst/>
            <a:gdLst/>
            <a:ahLst/>
            <a:cxnLst/>
            <a:rect l="l" t="t" r="r" b="b"/>
            <a:pathLst>
              <a:path w="4610100" h="333375">
                <a:moveTo>
                  <a:pt x="65100" y="0"/>
                </a:moveTo>
                <a:lnTo>
                  <a:pt x="0" y="333375"/>
                </a:lnTo>
                <a:lnTo>
                  <a:pt x="4545012" y="333375"/>
                </a:lnTo>
                <a:lnTo>
                  <a:pt x="4610100" y="0"/>
                </a:lnTo>
                <a:lnTo>
                  <a:pt x="65100" y="0"/>
                </a:lnTo>
                <a:close/>
              </a:path>
            </a:pathLst>
          </a:custGeom>
          <a:ln w="9525">
            <a:solidFill>
              <a:srgbClr val="000000"/>
            </a:solidFill>
          </a:ln>
        </p:spPr>
        <p:txBody>
          <a:bodyPr wrap="square" lIns="0" tIns="0" rIns="0" bIns="0" rtlCol="0"/>
          <a:lstStyle/>
          <a:p>
            <a:endParaRPr/>
          </a:p>
        </p:txBody>
      </p:sp>
      <p:pic>
        <p:nvPicPr>
          <p:cNvPr id="114" name="object 39">
            <a:extLst>
              <a:ext uri="{FF2B5EF4-FFF2-40B4-BE49-F238E27FC236}">
                <a16:creationId xmlns:a16="http://schemas.microsoft.com/office/drawing/2014/main" id="{39C3DF7B-39D6-4647-B41F-7666FE5E4529}"/>
              </a:ext>
            </a:extLst>
          </p:cNvPr>
          <p:cNvPicPr/>
          <p:nvPr/>
        </p:nvPicPr>
        <p:blipFill>
          <a:blip r:embed="rId3" cstate="print"/>
          <a:stretch>
            <a:fillRect/>
          </a:stretch>
        </p:blipFill>
        <p:spPr>
          <a:xfrm>
            <a:off x="1895830" y="8349903"/>
            <a:ext cx="147497" cy="189547"/>
          </a:xfrm>
          <a:prstGeom prst="rect">
            <a:avLst/>
          </a:prstGeom>
        </p:spPr>
      </p:pic>
      <p:sp>
        <p:nvSpPr>
          <p:cNvPr id="115" name="object 40">
            <a:extLst>
              <a:ext uri="{FF2B5EF4-FFF2-40B4-BE49-F238E27FC236}">
                <a16:creationId xmlns:a16="http://schemas.microsoft.com/office/drawing/2014/main" id="{8B38B037-8596-45AE-8C81-2406C6A5F39D}"/>
              </a:ext>
            </a:extLst>
          </p:cNvPr>
          <p:cNvSpPr/>
          <p:nvPr/>
        </p:nvSpPr>
        <p:spPr>
          <a:xfrm>
            <a:off x="1895827" y="8349903"/>
            <a:ext cx="147955" cy="189865"/>
          </a:xfrm>
          <a:custGeom>
            <a:avLst/>
            <a:gdLst/>
            <a:ahLst/>
            <a:cxnLst/>
            <a:rect l="l" t="t" r="r" b="b"/>
            <a:pathLst>
              <a:path w="147955" h="189865">
                <a:moveTo>
                  <a:pt x="0" y="189539"/>
                </a:moveTo>
                <a:lnTo>
                  <a:pt x="45633" y="182835"/>
                </a:lnTo>
                <a:lnTo>
                  <a:pt x="102387" y="177862"/>
                </a:lnTo>
                <a:lnTo>
                  <a:pt x="124916" y="179259"/>
                </a:lnTo>
                <a:lnTo>
                  <a:pt x="141222" y="181326"/>
                </a:lnTo>
                <a:lnTo>
                  <a:pt x="147503" y="182388"/>
                </a:lnTo>
                <a:lnTo>
                  <a:pt x="147503" y="26"/>
                </a:lnTo>
              </a:path>
            </a:pathLst>
          </a:custGeom>
          <a:ln w="7290">
            <a:solidFill>
              <a:srgbClr val="000000"/>
            </a:solidFill>
          </a:ln>
        </p:spPr>
        <p:txBody>
          <a:bodyPr wrap="square" lIns="0" tIns="0" rIns="0" bIns="0" rtlCol="0"/>
          <a:lstStyle/>
          <a:p>
            <a:endParaRPr/>
          </a:p>
        </p:txBody>
      </p:sp>
      <p:pic>
        <p:nvPicPr>
          <p:cNvPr id="116" name="object 41">
            <a:extLst>
              <a:ext uri="{FF2B5EF4-FFF2-40B4-BE49-F238E27FC236}">
                <a16:creationId xmlns:a16="http://schemas.microsoft.com/office/drawing/2014/main" id="{DBB6340C-01E7-4893-8D17-101D10F51475}"/>
              </a:ext>
            </a:extLst>
          </p:cNvPr>
          <p:cNvPicPr/>
          <p:nvPr/>
        </p:nvPicPr>
        <p:blipFill>
          <a:blip r:embed="rId4" cstate="print"/>
          <a:stretch>
            <a:fillRect/>
          </a:stretch>
        </p:blipFill>
        <p:spPr>
          <a:xfrm>
            <a:off x="1752015" y="8346221"/>
            <a:ext cx="192458" cy="196903"/>
          </a:xfrm>
          <a:prstGeom prst="rect">
            <a:avLst/>
          </a:prstGeom>
        </p:spPr>
      </p:pic>
      <p:sp>
        <p:nvSpPr>
          <p:cNvPr id="117" name="object 42">
            <a:extLst>
              <a:ext uri="{FF2B5EF4-FFF2-40B4-BE49-F238E27FC236}">
                <a16:creationId xmlns:a16="http://schemas.microsoft.com/office/drawing/2014/main" id="{FCD578DA-D6DE-4C0E-B22D-F02F68EB5E86}"/>
              </a:ext>
            </a:extLst>
          </p:cNvPr>
          <p:cNvSpPr/>
          <p:nvPr/>
        </p:nvSpPr>
        <p:spPr>
          <a:xfrm>
            <a:off x="1752011" y="8349903"/>
            <a:ext cx="144145" cy="189865"/>
          </a:xfrm>
          <a:custGeom>
            <a:avLst/>
            <a:gdLst/>
            <a:ahLst/>
            <a:cxnLst/>
            <a:rect l="l" t="t" r="r" b="b"/>
            <a:pathLst>
              <a:path w="144144" h="189865">
                <a:moveTo>
                  <a:pt x="143815" y="189539"/>
                </a:moveTo>
                <a:lnTo>
                  <a:pt x="100947" y="176577"/>
                </a:lnTo>
                <a:lnTo>
                  <a:pt x="42003" y="170711"/>
                </a:lnTo>
                <a:lnTo>
                  <a:pt x="20742" y="172108"/>
                </a:lnTo>
                <a:lnTo>
                  <a:pt x="5704" y="174175"/>
                </a:lnTo>
                <a:lnTo>
                  <a:pt x="0" y="175236"/>
                </a:lnTo>
                <a:lnTo>
                  <a:pt x="0" y="26"/>
                </a:lnTo>
                <a:lnTo>
                  <a:pt x="127" y="0"/>
                </a:lnTo>
              </a:path>
              <a:path w="144144" h="189865">
                <a:moveTo>
                  <a:pt x="95559" y="0"/>
                </a:moveTo>
                <a:lnTo>
                  <a:pt x="117541" y="5390"/>
                </a:lnTo>
                <a:lnTo>
                  <a:pt x="136382" y="11535"/>
                </a:lnTo>
                <a:lnTo>
                  <a:pt x="143815" y="14329"/>
                </a:lnTo>
                <a:lnTo>
                  <a:pt x="143815" y="189539"/>
                </a:lnTo>
              </a:path>
            </a:pathLst>
          </a:custGeom>
          <a:ln w="7263">
            <a:solidFill>
              <a:srgbClr val="000000"/>
            </a:solidFill>
          </a:ln>
        </p:spPr>
        <p:txBody>
          <a:bodyPr wrap="square" lIns="0" tIns="0" rIns="0" bIns="0" rtlCol="0"/>
          <a:lstStyle/>
          <a:p>
            <a:endParaRPr/>
          </a:p>
        </p:txBody>
      </p:sp>
      <p:sp>
        <p:nvSpPr>
          <p:cNvPr id="119" name="テキスト ボックス 118">
            <a:extLst>
              <a:ext uri="{FF2B5EF4-FFF2-40B4-BE49-F238E27FC236}">
                <a16:creationId xmlns:a16="http://schemas.microsoft.com/office/drawing/2014/main" id="{C99D226E-27BF-4F75-AFFB-3CA6243C78FB}"/>
              </a:ext>
            </a:extLst>
          </p:cNvPr>
          <p:cNvSpPr txBox="1"/>
          <p:nvPr/>
        </p:nvSpPr>
        <p:spPr>
          <a:xfrm>
            <a:off x="1231802" y="5740538"/>
            <a:ext cx="2144081" cy="600164"/>
          </a:xfrm>
          <a:prstGeom prst="rect">
            <a:avLst/>
          </a:prstGeom>
          <a:noFill/>
        </p:spPr>
        <p:txBody>
          <a:bodyPr wrap="square" rtlCol="0">
            <a:spAutoFit/>
          </a:bodyPr>
          <a:lstStyle/>
          <a:p>
            <a:r>
              <a:rPr kumimoji="1" lang="en-US" altLang="ja-JP" sz="1100" dirty="0">
                <a:solidFill>
                  <a:schemeClr val="tx1"/>
                </a:solidFill>
              </a:rPr>
              <a:t>The symbol represents a "caution" that it should be aware of.</a:t>
            </a:r>
            <a:endParaRPr kumimoji="1" lang="ja-JP" altLang="en-US" sz="1100" dirty="0">
              <a:solidFill>
                <a:schemeClr val="tx1"/>
              </a:solidFill>
            </a:endParaRPr>
          </a:p>
        </p:txBody>
      </p:sp>
      <p:sp>
        <p:nvSpPr>
          <p:cNvPr id="121" name="テキスト ボックス 120">
            <a:extLst>
              <a:ext uri="{FF2B5EF4-FFF2-40B4-BE49-F238E27FC236}">
                <a16:creationId xmlns:a16="http://schemas.microsoft.com/office/drawing/2014/main" id="{21D791FF-27FD-4F1A-91FB-717298EB95E3}"/>
              </a:ext>
            </a:extLst>
          </p:cNvPr>
          <p:cNvSpPr txBox="1"/>
          <p:nvPr/>
        </p:nvSpPr>
        <p:spPr>
          <a:xfrm>
            <a:off x="4358319" y="5742997"/>
            <a:ext cx="2144081" cy="600164"/>
          </a:xfrm>
          <a:prstGeom prst="rect">
            <a:avLst/>
          </a:prstGeom>
          <a:noFill/>
        </p:spPr>
        <p:txBody>
          <a:bodyPr wrap="square" rtlCol="0">
            <a:spAutoFit/>
          </a:bodyPr>
          <a:lstStyle/>
          <a:p>
            <a:r>
              <a:rPr kumimoji="1" lang="en-US" altLang="ja-JP" sz="1100" dirty="0">
                <a:solidFill>
                  <a:schemeClr val="tx1"/>
                </a:solidFill>
              </a:rPr>
              <a:t>The symbol represents an "instruction" that it must execute.</a:t>
            </a:r>
            <a:endParaRPr kumimoji="1" lang="ja-JP" altLang="en-US" sz="1100" dirty="0">
              <a:solidFill>
                <a:schemeClr val="tx1"/>
              </a:solidFill>
            </a:endParaRPr>
          </a:p>
        </p:txBody>
      </p:sp>
      <p:sp>
        <p:nvSpPr>
          <p:cNvPr id="124" name="テキスト ボックス 123">
            <a:extLst>
              <a:ext uri="{FF2B5EF4-FFF2-40B4-BE49-F238E27FC236}">
                <a16:creationId xmlns:a16="http://schemas.microsoft.com/office/drawing/2014/main" id="{C0AD6B43-DD21-450C-927E-896FDF654C1C}"/>
              </a:ext>
            </a:extLst>
          </p:cNvPr>
          <p:cNvSpPr txBox="1"/>
          <p:nvPr/>
        </p:nvSpPr>
        <p:spPr>
          <a:xfrm>
            <a:off x="1231142" y="6580519"/>
            <a:ext cx="2144081" cy="600164"/>
          </a:xfrm>
          <a:prstGeom prst="rect">
            <a:avLst/>
          </a:prstGeom>
          <a:noFill/>
        </p:spPr>
        <p:txBody>
          <a:bodyPr wrap="square" rtlCol="0">
            <a:spAutoFit/>
          </a:bodyPr>
          <a:lstStyle/>
          <a:p>
            <a:r>
              <a:rPr kumimoji="1" lang="en-US" altLang="ja-JP" sz="1100" dirty="0">
                <a:solidFill>
                  <a:schemeClr val="tx1"/>
                </a:solidFill>
              </a:rPr>
              <a:t>The symbol represents a "prohibition" that must not be done.</a:t>
            </a:r>
            <a:endParaRPr kumimoji="1" lang="ja-JP" altLang="en-US" sz="1100" dirty="0">
              <a:solidFill>
                <a:schemeClr val="tx1"/>
              </a:solidFill>
            </a:endParaRPr>
          </a:p>
        </p:txBody>
      </p:sp>
      <p:sp>
        <p:nvSpPr>
          <p:cNvPr id="125" name="テキスト ボックス 124">
            <a:extLst>
              <a:ext uri="{FF2B5EF4-FFF2-40B4-BE49-F238E27FC236}">
                <a16:creationId xmlns:a16="http://schemas.microsoft.com/office/drawing/2014/main" id="{569B6165-5F47-4917-89E1-A133CBB7F9C8}"/>
              </a:ext>
            </a:extLst>
          </p:cNvPr>
          <p:cNvSpPr txBox="1"/>
          <p:nvPr/>
        </p:nvSpPr>
        <p:spPr>
          <a:xfrm>
            <a:off x="4357659" y="6582978"/>
            <a:ext cx="2144081" cy="600164"/>
          </a:xfrm>
          <a:prstGeom prst="rect">
            <a:avLst/>
          </a:prstGeom>
          <a:noFill/>
        </p:spPr>
        <p:txBody>
          <a:bodyPr wrap="square" rtlCol="0">
            <a:spAutoFit/>
          </a:bodyPr>
          <a:lstStyle/>
          <a:p>
            <a:r>
              <a:rPr kumimoji="1" lang="en-US" altLang="ja-JP" sz="1100" dirty="0">
                <a:solidFill>
                  <a:schemeClr val="tx1"/>
                </a:solidFill>
              </a:rPr>
              <a:t>The symbols represent the "information" needed to deepen your understanding of this book.</a:t>
            </a:r>
            <a:endParaRPr kumimoji="1" lang="ja-JP" altLang="en-US" sz="1100" dirty="0">
              <a:solidFill>
                <a:schemeClr val="tx1"/>
              </a:solidFill>
            </a:endParaRPr>
          </a:p>
        </p:txBody>
      </p:sp>
      <p:sp>
        <p:nvSpPr>
          <p:cNvPr id="126" name="テキスト ボックス 125">
            <a:extLst>
              <a:ext uri="{FF2B5EF4-FFF2-40B4-BE49-F238E27FC236}">
                <a16:creationId xmlns:a16="http://schemas.microsoft.com/office/drawing/2014/main" id="{A29F2D00-DA22-4DFF-9245-6E79DA4A5D2D}"/>
              </a:ext>
            </a:extLst>
          </p:cNvPr>
          <p:cNvSpPr txBox="1"/>
          <p:nvPr/>
        </p:nvSpPr>
        <p:spPr>
          <a:xfrm>
            <a:off x="1226062" y="7419889"/>
            <a:ext cx="2227027" cy="600164"/>
          </a:xfrm>
          <a:prstGeom prst="rect">
            <a:avLst/>
          </a:prstGeom>
          <a:noFill/>
        </p:spPr>
        <p:txBody>
          <a:bodyPr wrap="square" rtlCol="0">
            <a:spAutoFit/>
          </a:bodyPr>
          <a:lstStyle/>
          <a:p>
            <a:r>
              <a:rPr kumimoji="1" lang="en-US" altLang="ja-JP" sz="1100" dirty="0">
                <a:solidFill>
                  <a:schemeClr val="tx1"/>
                </a:solidFill>
              </a:rPr>
              <a:t>The symbol represents "prohibited handling" by anyone other than a service person.</a:t>
            </a:r>
            <a:endParaRPr kumimoji="1" lang="ja-JP" altLang="en-US" sz="1100" dirty="0">
              <a:solidFill>
                <a:schemeClr val="tx1"/>
              </a:solidFill>
            </a:endParaRPr>
          </a:p>
        </p:txBody>
      </p:sp>
      <p:sp>
        <p:nvSpPr>
          <p:cNvPr id="127" name="テキスト ボックス 126">
            <a:extLst>
              <a:ext uri="{FF2B5EF4-FFF2-40B4-BE49-F238E27FC236}">
                <a16:creationId xmlns:a16="http://schemas.microsoft.com/office/drawing/2014/main" id="{8873A024-C536-4299-930F-E303A64AD741}"/>
              </a:ext>
            </a:extLst>
          </p:cNvPr>
          <p:cNvSpPr txBox="1"/>
          <p:nvPr/>
        </p:nvSpPr>
        <p:spPr>
          <a:xfrm>
            <a:off x="4362739" y="7422348"/>
            <a:ext cx="2144081" cy="600164"/>
          </a:xfrm>
          <a:prstGeom prst="rect">
            <a:avLst/>
          </a:prstGeom>
          <a:noFill/>
        </p:spPr>
        <p:txBody>
          <a:bodyPr wrap="square" rtlCol="0">
            <a:spAutoFit/>
          </a:bodyPr>
          <a:lstStyle/>
          <a:p>
            <a:r>
              <a:rPr kumimoji="1" lang="en-US" altLang="ja-JP" sz="1100" dirty="0">
                <a:solidFill>
                  <a:schemeClr val="tx1"/>
                </a:solidFill>
              </a:rPr>
              <a:t>The symbol indicates that grounding is required during installation.</a:t>
            </a:r>
            <a:endParaRPr kumimoji="1" lang="ja-JP" altLang="en-US" sz="1100" dirty="0">
              <a:solidFill>
                <a:schemeClr val="tx1"/>
              </a:solidFill>
            </a:endParaRPr>
          </a:p>
        </p:txBody>
      </p:sp>
      <p:sp>
        <p:nvSpPr>
          <p:cNvPr id="128" name="object 12">
            <a:extLst>
              <a:ext uri="{FF2B5EF4-FFF2-40B4-BE49-F238E27FC236}">
                <a16:creationId xmlns:a16="http://schemas.microsoft.com/office/drawing/2014/main" id="{8D19EBD4-4486-43BE-B5DF-0F1A1D0D7049}"/>
              </a:ext>
            </a:extLst>
          </p:cNvPr>
          <p:cNvSpPr/>
          <p:nvPr/>
        </p:nvSpPr>
        <p:spPr>
          <a:xfrm>
            <a:off x="3762506" y="7530442"/>
            <a:ext cx="432434" cy="424815"/>
          </a:xfrm>
          <a:custGeom>
            <a:avLst/>
            <a:gdLst/>
            <a:ahLst/>
            <a:cxnLst/>
            <a:rect l="l" t="t" r="r" b="b"/>
            <a:pathLst>
              <a:path w="432435" h="424815">
                <a:moveTo>
                  <a:pt x="213522" y="424604"/>
                </a:moveTo>
                <a:lnTo>
                  <a:pt x="164275" y="418834"/>
                </a:lnTo>
                <a:lnTo>
                  <a:pt x="118898" y="402396"/>
                </a:lnTo>
                <a:lnTo>
                  <a:pt x="78744" y="376594"/>
                </a:lnTo>
                <a:lnTo>
                  <a:pt x="45162" y="342735"/>
                </a:lnTo>
                <a:lnTo>
                  <a:pt x="19503" y="302123"/>
                </a:lnTo>
                <a:lnTo>
                  <a:pt x="3117" y="256064"/>
                </a:lnTo>
                <a:lnTo>
                  <a:pt x="0" y="228901"/>
                </a:lnTo>
                <a:lnTo>
                  <a:pt x="0" y="183262"/>
                </a:lnTo>
                <a:lnTo>
                  <a:pt x="19503" y="111239"/>
                </a:lnTo>
                <a:lnTo>
                  <a:pt x="45162" y="71085"/>
                </a:lnTo>
                <a:lnTo>
                  <a:pt x="78744" y="37503"/>
                </a:lnTo>
                <a:lnTo>
                  <a:pt x="118898" y="11844"/>
                </a:lnTo>
                <a:lnTo>
                  <a:pt x="151698" y="0"/>
                </a:lnTo>
                <a:lnTo>
                  <a:pt x="276489" y="0"/>
                </a:lnTo>
                <a:lnTo>
                  <a:pt x="350393" y="37503"/>
                </a:lnTo>
                <a:lnTo>
                  <a:pt x="384253" y="71085"/>
                </a:lnTo>
                <a:lnTo>
                  <a:pt x="410055" y="111239"/>
                </a:lnTo>
                <a:lnTo>
                  <a:pt x="426493" y="156616"/>
                </a:lnTo>
                <a:lnTo>
                  <a:pt x="432262" y="205863"/>
                </a:lnTo>
                <a:lnTo>
                  <a:pt x="426493" y="256064"/>
                </a:lnTo>
                <a:lnTo>
                  <a:pt x="410055" y="302123"/>
                </a:lnTo>
                <a:lnTo>
                  <a:pt x="384253" y="342735"/>
                </a:lnTo>
                <a:lnTo>
                  <a:pt x="350393" y="376594"/>
                </a:lnTo>
                <a:lnTo>
                  <a:pt x="309781" y="402396"/>
                </a:lnTo>
                <a:lnTo>
                  <a:pt x="263722" y="418834"/>
                </a:lnTo>
                <a:lnTo>
                  <a:pt x="213522" y="424604"/>
                </a:lnTo>
                <a:close/>
              </a:path>
            </a:pathLst>
          </a:custGeom>
          <a:solidFill>
            <a:srgbClr val="0081CC"/>
          </a:solidFill>
        </p:spPr>
        <p:txBody>
          <a:bodyPr wrap="square" lIns="0" tIns="0" rIns="0" bIns="0" rtlCol="0"/>
          <a:lstStyle/>
          <a:p>
            <a:endParaRPr/>
          </a:p>
        </p:txBody>
      </p:sp>
      <p:sp>
        <p:nvSpPr>
          <p:cNvPr id="129" name="object 13">
            <a:extLst>
              <a:ext uri="{FF2B5EF4-FFF2-40B4-BE49-F238E27FC236}">
                <a16:creationId xmlns:a16="http://schemas.microsoft.com/office/drawing/2014/main" id="{26A00A92-0BD1-4283-86C8-E9F3DAAC8593}"/>
              </a:ext>
            </a:extLst>
          </p:cNvPr>
          <p:cNvSpPr/>
          <p:nvPr/>
        </p:nvSpPr>
        <p:spPr>
          <a:xfrm>
            <a:off x="3867942" y="7566472"/>
            <a:ext cx="224154" cy="283210"/>
          </a:xfrm>
          <a:custGeom>
            <a:avLst/>
            <a:gdLst/>
            <a:ahLst/>
            <a:cxnLst/>
            <a:rect l="l" t="t" r="r" b="b"/>
            <a:pathLst>
              <a:path w="224154" h="283209">
                <a:moveTo>
                  <a:pt x="195580" y="262483"/>
                </a:moveTo>
                <a:lnTo>
                  <a:pt x="28308" y="262483"/>
                </a:lnTo>
                <a:lnTo>
                  <a:pt x="28308" y="283070"/>
                </a:lnTo>
                <a:lnTo>
                  <a:pt x="195580" y="283070"/>
                </a:lnTo>
                <a:lnTo>
                  <a:pt x="195580" y="262483"/>
                </a:lnTo>
                <a:close/>
              </a:path>
              <a:path w="224154" h="283209">
                <a:moveTo>
                  <a:pt x="223888" y="208445"/>
                </a:moveTo>
                <a:lnTo>
                  <a:pt x="120942" y="208445"/>
                </a:lnTo>
                <a:lnTo>
                  <a:pt x="120942" y="0"/>
                </a:lnTo>
                <a:lnTo>
                  <a:pt x="100355" y="0"/>
                </a:lnTo>
                <a:lnTo>
                  <a:pt x="100355" y="208445"/>
                </a:lnTo>
                <a:lnTo>
                  <a:pt x="0" y="208445"/>
                </a:lnTo>
                <a:lnTo>
                  <a:pt x="0" y="226453"/>
                </a:lnTo>
                <a:lnTo>
                  <a:pt x="223888" y="226453"/>
                </a:lnTo>
                <a:lnTo>
                  <a:pt x="223888" y="208445"/>
                </a:lnTo>
                <a:close/>
              </a:path>
            </a:pathLst>
          </a:custGeom>
          <a:solidFill>
            <a:srgbClr val="FFFFFF"/>
          </a:solidFill>
        </p:spPr>
        <p:txBody>
          <a:bodyPr wrap="square" lIns="0" tIns="0" rIns="0" bIns="0" rtlCol="0"/>
          <a:lstStyle/>
          <a:p>
            <a:endParaRPr/>
          </a:p>
        </p:txBody>
      </p:sp>
      <p:sp>
        <p:nvSpPr>
          <p:cNvPr id="130" name="object 16">
            <a:extLst>
              <a:ext uri="{FF2B5EF4-FFF2-40B4-BE49-F238E27FC236}">
                <a16:creationId xmlns:a16="http://schemas.microsoft.com/office/drawing/2014/main" id="{3A4C7F21-1983-4138-8FC3-F834E6D4353B}"/>
              </a:ext>
            </a:extLst>
          </p:cNvPr>
          <p:cNvSpPr/>
          <p:nvPr/>
        </p:nvSpPr>
        <p:spPr>
          <a:xfrm>
            <a:off x="3761871" y="667382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131" name="object 17">
            <a:extLst>
              <a:ext uri="{FF2B5EF4-FFF2-40B4-BE49-F238E27FC236}">
                <a16:creationId xmlns:a16="http://schemas.microsoft.com/office/drawing/2014/main" id="{7D723F42-67B7-46F5-9767-AF81DB1C6EA7}"/>
              </a:ext>
            </a:extLst>
          </p:cNvPr>
          <p:cNvSpPr/>
          <p:nvPr/>
        </p:nvSpPr>
        <p:spPr>
          <a:xfrm>
            <a:off x="3908431" y="672778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sp>
        <p:nvSpPr>
          <p:cNvPr id="132" name="object 48">
            <a:extLst>
              <a:ext uri="{FF2B5EF4-FFF2-40B4-BE49-F238E27FC236}">
                <a16:creationId xmlns:a16="http://schemas.microsoft.com/office/drawing/2014/main" id="{A8D2E9E2-4382-4898-BEF9-EF81B8089286}"/>
              </a:ext>
            </a:extLst>
          </p:cNvPr>
          <p:cNvSpPr/>
          <p:nvPr/>
        </p:nvSpPr>
        <p:spPr>
          <a:xfrm>
            <a:off x="3762506" y="5820792"/>
            <a:ext cx="434340" cy="429259"/>
          </a:xfrm>
          <a:custGeom>
            <a:avLst/>
            <a:gdLst/>
            <a:ahLst/>
            <a:cxnLst/>
            <a:rect l="l" t="t" r="r" b="b"/>
            <a:pathLst>
              <a:path w="434339" h="429260">
                <a:moveTo>
                  <a:pt x="215842" y="429117"/>
                </a:moveTo>
                <a:lnTo>
                  <a:pt x="166668" y="423356"/>
                </a:lnTo>
                <a:lnTo>
                  <a:pt x="121360" y="406942"/>
                </a:lnTo>
                <a:lnTo>
                  <a:pt x="81266" y="381180"/>
                </a:lnTo>
                <a:lnTo>
                  <a:pt x="47735" y="347371"/>
                </a:lnTo>
                <a:lnTo>
                  <a:pt x="22114" y="306820"/>
                </a:lnTo>
                <a:lnTo>
                  <a:pt x="5753" y="260830"/>
                </a:lnTo>
                <a:lnTo>
                  <a:pt x="0" y="210705"/>
                </a:lnTo>
                <a:lnTo>
                  <a:pt x="5753" y="161532"/>
                </a:lnTo>
                <a:lnTo>
                  <a:pt x="22114" y="116224"/>
                </a:lnTo>
                <a:lnTo>
                  <a:pt x="47735" y="76130"/>
                </a:lnTo>
                <a:lnTo>
                  <a:pt x="81266" y="42598"/>
                </a:lnTo>
                <a:lnTo>
                  <a:pt x="121360" y="16978"/>
                </a:lnTo>
                <a:lnTo>
                  <a:pt x="166668" y="616"/>
                </a:lnTo>
                <a:lnTo>
                  <a:pt x="171941" y="0"/>
                </a:lnTo>
                <a:lnTo>
                  <a:pt x="260592" y="0"/>
                </a:lnTo>
                <a:lnTo>
                  <a:pt x="311957" y="16978"/>
                </a:lnTo>
                <a:lnTo>
                  <a:pt x="352508" y="42598"/>
                </a:lnTo>
                <a:lnTo>
                  <a:pt x="386316" y="76130"/>
                </a:lnTo>
                <a:lnTo>
                  <a:pt x="412079" y="116224"/>
                </a:lnTo>
                <a:lnTo>
                  <a:pt x="428493" y="161532"/>
                </a:lnTo>
                <a:lnTo>
                  <a:pt x="434254" y="210705"/>
                </a:lnTo>
                <a:lnTo>
                  <a:pt x="428493" y="260830"/>
                </a:lnTo>
                <a:lnTo>
                  <a:pt x="412079" y="306820"/>
                </a:lnTo>
                <a:lnTo>
                  <a:pt x="386316" y="347371"/>
                </a:lnTo>
                <a:lnTo>
                  <a:pt x="352508" y="381180"/>
                </a:lnTo>
                <a:lnTo>
                  <a:pt x="311957" y="406942"/>
                </a:lnTo>
                <a:lnTo>
                  <a:pt x="265967" y="423356"/>
                </a:lnTo>
                <a:lnTo>
                  <a:pt x="215842" y="429117"/>
                </a:lnTo>
                <a:close/>
              </a:path>
            </a:pathLst>
          </a:custGeom>
          <a:solidFill>
            <a:srgbClr val="0081CC"/>
          </a:solidFill>
        </p:spPr>
        <p:txBody>
          <a:bodyPr wrap="square" lIns="0" tIns="0" rIns="0" bIns="0" rtlCol="0"/>
          <a:lstStyle/>
          <a:p>
            <a:endParaRPr/>
          </a:p>
        </p:txBody>
      </p:sp>
      <p:pic>
        <p:nvPicPr>
          <p:cNvPr id="133" name="object 49">
            <a:extLst>
              <a:ext uri="{FF2B5EF4-FFF2-40B4-BE49-F238E27FC236}">
                <a16:creationId xmlns:a16="http://schemas.microsoft.com/office/drawing/2014/main" id="{E2EFD480-D8AB-4688-8954-4CDE66294C86}"/>
              </a:ext>
            </a:extLst>
          </p:cNvPr>
          <p:cNvPicPr/>
          <p:nvPr/>
        </p:nvPicPr>
        <p:blipFill>
          <a:blip r:embed="rId5" cstate="print"/>
          <a:stretch>
            <a:fillRect/>
          </a:stretch>
        </p:blipFill>
        <p:spPr>
          <a:xfrm>
            <a:off x="3944944" y="6121432"/>
            <a:ext cx="69377" cy="71947"/>
          </a:xfrm>
          <a:prstGeom prst="rect">
            <a:avLst/>
          </a:prstGeom>
        </p:spPr>
      </p:pic>
      <p:pic>
        <p:nvPicPr>
          <p:cNvPr id="134" name="object 50">
            <a:extLst>
              <a:ext uri="{FF2B5EF4-FFF2-40B4-BE49-F238E27FC236}">
                <a16:creationId xmlns:a16="http://schemas.microsoft.com/office/drawing/2014/main" id="{CF0E11E1-A1D0-417B-AB19-8801D30836BC}"/>
              </a:ext>
            </a:extLst>
          </p:cNvPr>
          <p:cNvPicPr/>
          <p:nvPr/>
        </p:nvPicPr>
        <p:blipFill>
          <a:blip r:embed="rId6" cstate="print"/>
          <a:stretch>
            <a:fillRect/>
          </a:stretch>
        </p:blipFill>
        <p:spPr>
          <a:xfrm>
            <a:off x="3939805" y="5867047"/>
            <a:ext cx="79656" cy="228689"/>
          </a:xfrm>
          <a:prstGeom prst="rect">
            <a:avLst/>
          </a:prstGeom>
        </p:spPr>
      </p:pic>
      <p:sp>
        <p:nvSpPr>
          <p:cNvPr id="135" name="テキスト ボックス 134">
            <a:extLst>
              <a:ext uri="{FF2B5EF4-FFF2-40B4-BE49-F238E27FC236}">
                <a16:creationId xmlns:a16="http://schemas.microsoft.com/office/drawing/2014/main" id="{4BA0E5C9-2CC1-4274-874D-16943EB1B8CC}"/>
              </a:ext>
            </a:extLst>
          </p:cNvPr>
          <p:cNvSpPr txBox="1"/>
          <p:nvPr/>
        </p:nvSpPr>
        <p:spPr>
          <a:xfrm>
            <a:off x="2085688" y="8298760"/>
            <a:ext cx="4012844" cy="261610"/>
          </a:xfrm>
          <a:prstGeom prst="rect">
            <a:avLst/>
          </a:prstGeom>
          <a:noFill/>
        </p:spPr>
        <p:txBody>
          <a:bodyPr wrap="square" rtlCol="0">
            <a:spAutoFit/>
          </a:bodyPr>
          <a:lstStyle/>
          <a:p>
            <a:r>
              <a:rPr kumimoji="1" lang="en-US" altLang="ja-JP" sz="1100" dirty="0">
                <a:solidFill>
                  <a:schemeClr val="tx1"/>
                </a:solidFill>
              </a:rPr>
              <a:t>Indicates chapters to refer to and other manual references.</a:t>
            </a:r>
            <a:endParaRPr kumimoji="1" lang="ja-JP" altLang="en-US" sz="1100" dirty="0">
              <a:solidFill>
                <a:schemeClr val="tx1"/>
              </a:solidFill>
            </a:endParaRPr>
          </a:p>
        </p:txBody>
      </p:sp>
      <p:sp>
        <p:nvSpPr>
          <p:cNvPr id="136" name="テキスト ボックス 135">
            <a:extLst>
              <a:ext uri="{FF2B5EF4-FFF2-40B4-BE49-F238E27FC236}">
                <a16:creationId xmlns:a16="http://schemas.microsoft.com/office/drawing/2014/main" id="{F293E000-7213-4806-8C41-BD89F0E4DB9A}"/>
              </a:ext>
            </a:extLst>
          </p:cNvPr>
          <p:cNvSpPr txBox="1"/>
          <p:nvPr/>
        </p:nvSpPr>
        <p:spPr>
          <a:xfrm>
            <a:off x="958451" y="8306247"/>
            <a:ext cx="847373" cy="261610"/>
          </a:xfrm>
          <a:prstGeom prst="rect">
            <a:avLst/>
          </a:prstGeom>
          <a:noFill/>
        </p:spPr>
        <p:txBody>
          <a:bodyPr wrap="square" rtlCol="0">
            <a:spAutoFit/>
          </a:bodyPr>
          <a:lstStyle/>
          <a:p>
            <a:r>
              <a:rPr kumimoji="1" lang="en-US" altLang="ja-JP" sz="1100" dirty="0">
                <a:solidFill>
                  <a:schemeClr val="tx1"/>
                </a:solidFill>
              </a:rPr>
              <a:t>Reference</a:t>
            </a:r>
            <a:endParaRPr kumimoji="1" lang="ja-JP" altLang="en-US" sz="1100" dirty="0">
              <a:solidFill>
                <a:schemeClr val="tx1"/>
              </a:solidFill>
            </a:endParaRPr>
          </a:p>
        </p:txBody>
      </p:sp>
    </p:spTree>
    <p:extLst>
      <p:ext uri="{BB962C8B-B14F-4D97-AF65-F5344CB8AC3E}">
        <p14:creationId xmlns:p14="http://schemas.microsoft.com/office/powerpoint/2010/main" val="151491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6BEE-0D2A-BCBB-4E60-E087C8317B46}"/>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A1AF456-C5CC-D323-C8D2-CC475A642F1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62E88ED4-3A0B-4149-BC5B-37802857F251}"/>
              </a:ext>
            </a:extLst>
          </p:cNvPr>
          <p:cNvSpPr>
            <a:spLocks noChangeArrowheads="1"/>
          </p:cNvSpPr>
          <p:nvPr/>
        </p:nvSpPr>
        <p:spPr bwMode="auto">
          <a:xfrm>
            <a:off x="406397" y="15264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Peak Rate </a:t>
            </a:r>
            <a:r>
              <a:rPr lang="en-US" sz="1200" dirty="0"/>
              <a:t>page is used to manage the cost settings for ONPEAK and OFFPEAK periods. These rates are used to calculate the monthly energy costs.</a:t>
            </a:r>
          </a:p>
        </p:txBody>
      </p:sp>
      <p:sp>
        <p:nvSpPr>
          <p:cNvPr id="20" name="TextBox 19">
            <a:extLst>
              <a:ext uri="{FF2B5EF4-FFF2-40B4-BE49-F238E27FC236}">
                <a16:creationId xmlns:a16="http://schemas.microsoft.com/office/drawing/2014/main" id="{64DCD5BA-4B54-1466-043D-2139DE84A475}"/>
              </a:ext>
            </a:extLst>
          </p:cNvPr>
          <p:cNvSpPr txBox="1"/>
          <p:nvPr/>
        </p:nvSpPr>
        <p:spPr>
          <a:xfrm>
            <a:off x="406398" y="1080000"/>
            <a:ext cx="4756729" cy="307777"/>
          </a:xfrm>
          <a:prstGeom prst="rect">
            <a:avLst/>
          </a:prstGeom>
          <a:noFill/>
        </p:spPr>
        <p:txBody>
          <a:bodyPr wrap="square">
            <a:spAutoFit/>
          </a:bodyPr>
          <a:lstStyle/>
          <a:p>
            <a:r>
              <a:rPr lang="en-US" sz="1400" b="1" dirty="0"/>
              <a:t>2.8 Manage Peak Rate</a:t>
            </a:r>
            <a:endParaRPr kumimoji="1" lang="en-US" altLang="ja-JP" sz="1400" b="1" dirty="0">
              <a:solidFill>
                <a:schemeClr val="tx1"/>
              </a:solidFill>
            </a:endParaRPr>
          </a:p>
        </p:txBody>
      </p:sp>
      <p:sp>
        <p:nvSpPr>
          <p:cNvPr id="23" name="スライド番号プレースホルダー 2">
            <a:extLst>
              <a:ext uri="{FF2B5EF4-FFF2-40B4-BE49-F238E27FC236}">
                <a16:creationId xmlns:a16="http://schemas.microsoft.com/office/drawing/2014/main" id="{402CA058-C11B-B6E5-88F9-2AFC24EF4985}"/>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20</a:t>
            </a:fld>
            <a:endParaRPr kumimoji="1" lang="ja-JP" altLang="en-US"/>
          </a:p>
        </p:txBody>
      </p:sp>
      <p:pic>
        <p:nvPicPr>
          <p:cNvPr id="4" name="Picture 3">
            <a:extLst>
              <a:ext uri="{FF2B5EF4-FFF2-40B4-BE49-F238E27FC236}">
                <a16:creationId xmlns:a16="http://schemas.microsoft.com/office/drawing/2014/main" id="{4808332D-7BA0-8C92-F057-F4F8A6A93ED6}"/>
              </a:ext>
            </a:extLst>
          </p:cNvPr>
          <p:cNvPicPr>
            <a:picLocks noChangeAspect="1"/>
          </p:cNvPicPr>
          <p:nvPr/>
        </p:nvPicPr>
        <p:blipFill>
          <a:blip r:embed="rId3"/>
          <a:stretch>
            <a:fillRect/>
          </a:stretch>
        </p:blipFill>
        <p:spPr>
          <a:xfrm>
            <a:off x="411949" y="2227610"/>
            <a:ext cx="6034101" cy="2702775"/>
          </a:xfrm>
          <a:prstGeom prst="rect">
            <a:avLst/>
          </a:prstGeom>
        </p:spPr>
      </p:pic>
      <p:sp>
        <p:nvSpPr>
          <p:cNvPr id="5" name="Rectangle 7">
            <a:extLst>
              <a:ext uri="{FF2B5EF4-FFF2-40B4-BE49-F238E27FC236}">
                <a16:creationId xmlns:a16="http://schemas.microsoft.com/office/drawing/2014/main" id="{FF1B9559-9DEE-24B6-C2C8-0EC8DB727361}"/>
              </a:ext>
            </a:extLst>
          </p:cNvPr>
          <p:cNvSpPr>
            <a:spLocks noChangeArrowheads="1"/>
          </p:cNvSpPr>
          <p:nvPr/>
        </p:nvSpPr>
        <p:spPr bwMode="auto">
          <a:xfrm>
            <a:off x="406396" y="5169930"/>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2.8.1 Add:</a:t>
            </a:r>
            <a:r>
              <a:rPr lang="th-TH" sz="1200" b="1" dirty="0"/>
              <a:t> </a:t>
            </a:r>
            <a:r>
              <a:rPr lang="en-US" sz="1200" dirty="0"/>
              <a:t>if</a:t>
            </a:r>
            <a:r>
              <a:rPr lang="en-US" sz="1200" b="1" dirty="0"/>
              <a:t> </a:t>
            </a:r>
            <a:r>
              <a:rPr lang="en-US" sz="1200" dirty="0"/>
              <a:t>you want to add a new Peak Rate setting, click the "Add" button. After entering all required information, click "Save" to store the data. The new rate will be applied starting from the Start Date you specified.</a:t>
            </a:r>
            <a:r>
              <a:rPr lang="en-US" sz="1200" b="1" dirty="0"/>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8A08BAA5-D8A0-3EB2-E693-0EA312E028A3}"/>
              </a:ext>
            </a:extLst>
          </p:cNvPr>
          <p:cNvPicPr>
            <a:picLocks noChangeAspect="1"/>
          </p:cNvPicPr>
          <p:nvPr/>
        </p:nvPicPr>
        <p:blipFill>
          <a:blip r:embed="rId4"/>
          <a:stretch>
            <a:fillRect/>
          </a:stretch>
        </p:blipFill>
        <p:spPr>
          <a:xfrm>
            <a:off x="406396" y="6195746"/>
            <a:ext cx="4756729" cy="1916504"/>
          </a:xfrm>
          <a:prstGeom prst="rect">
            <a:avLst/>
          </a:prstGeom>
        </p:spPr>
      </p:pic>
      <p:sp>
        <p:nvSpPr>
          <p:cNvPr id="12" name="Rectangle 11">
            <a:extLst>
              <a:ext uri="{FF2B5EF4-FFF2-40B4-BE49-F238E27FC236}">
                <a16:creationId xmlns:a16="http://schemas.microsoft.com/office/drawing/2014/main" id="{DBFD7B07-C639-9BCD-0761-0B9D0BB6C03E}"/>
              </a:ext>
            </a:extLst>
          </p:cNvPr>
          <p:cNvSpPr/>
          <p:nvPr/>
        </p:nvSpPr>
        <p:spPr>
          <a:xfrm>
            <a:off x="1604963" y="6807200"/>
            <a:ext cx="439737" cy="20320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13">
            <a:extLst>
              <a:ext uri="{FF2B5EF4-FFF2-40B4-BE49-F238E27FC236}">
                <a16:creationId xmlns:a16="http://schemas.microsoft.com/office/drawing/2014/main" id="{AB93722A-CF5B-527D-2A34-2D1182051B98}"/>
              </a:ext>
            </a:extLst>
          </p:cNvPr>
          <p:cNvPicPr>
            <a:picLocks noChangeAspect="1"/>
          </p:cNvPicPr>
          <p:nvPr/>
        </p:nvPicPr>
        <p:blipFill>
          <a:blip r:embed="rId5"/>
          <a:stretch>
            <a:fillRect/>
          </a:stretch>
        </p:blipFill>
        <p:spPr>
          <a:xfrm>
            <a:off x="2933700" y="6845300"/>
            <a:ext cx="3303764" cy="1916504"/>
          </a:xfrm>
          <a:prstGeom prst="rect">
            <a:avLst/>
          </a:prstGeom>
        </p:spPr>
      </p:pic>
      <p:sp>
        <p:nvSpPr>
          <p:cNvPr id="15" name="Right Arrow 14">
            <a:extLst>
              <a:ext uri="{FF2B5EF4-FFF2-40B4-BE49-F238E27FC236}">
                <a16:creationId xmlns:a16="http://schemas.microsoft.com/office/drawing/2014/main" id="{1FEB3F14-C429-996D-EA22-AFA3023271BC}"/>
              </a:ext>
            </a:extLst>
          </p:cNvPr>
          <p:cNvSpPr/>
          <p:nvPr/>
        </p:nvSpPr>
        <p:spPr>
          <a:xfrm rot="1283551">
            <a:off x="2191093" y="6904058"/>
            <a:ext cx="596215" cy="344831"/>
          </a:xfrm>
          <a:prstGeom prst="rightArrow">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defTabSz="914400"/>
            <a:endParaRPr kumimoji="1" lang="en-TH" sz="700" kern="0" dirty="0">
              <a:solidFill>
                <a:prstClr val="black"/>
              </a:solidFill>
            </a:endParaRPr>
          </a:p>
        </p:txBody>
      </p:sp>
    </p:spTree>
    <p:extLst>
      <p:ext uri="{BB962C8B-B14F-4D97-AF65-F5344CB8AC3E}">
        <p14:creationId xmlns:p14="http://schemas.microsoft.com/office/powerpoint/2010/main" val="335440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6758-46AA-3137-EC02-AD82DF9CE6A7}"/>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339914C-D526-404E-7BB6-82F055767A5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23" name="スライド番号プレースホルダー 2">
            <a:extLst>
              <a:ext uri="{FF2B5EF4-FFF2-40B4-BE49-F238E27FC236}">
                <a16:creationId xmlns:a16="http://schemas.microsoft.com/office/drawing/2014/main" id="{A78CA73E-C80B-3635-9AC7-8A7621C41031}"/>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21</a:t>
            </a:fld>
            <a:endParaRPr kumimoji="1" lang="ja-JP" altLang="en-US"/>
          </a:p>
        </p:txBody>
      </p:sp>
      <p:sp>
        <p:nvSpPr>
          <p:cNvPr id="5" name="Rectangle 7">
            <a:extLst>
              <a:ext uri="{FF2B5EF4-FFF2-40B4-BE49-F238E27FC236}">
                <a16:creationId xmlns:a16="http://schemas.microsoft.com/office/drawing/2014/main" id="{A8AF34E3-897F-7DC5-B301-4CCA927E2642}"/>
              </a:ext>
            </a:extLst>
          </p:cNvPr>
          <p:cNvSpPr>
            <a:spLocks noChangeArrowheads="1"/>
          </p:cNvSpPr>
          <p:nvPr/>
        </p:nvSpPr>
        <p:spPr bwMode="auto">
          <a:xfrm>
            <a:off x="406396" y="1080000"/>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2.8.2 Edit:</a:t>
            </a:r>
            <a:r>
              <a:rPr lang="th-TH" sz="1200" b="1" dirty="0"/>
              <a:t> </a:t>
            </a:r>
            <a:r>
              <a:rPr lang="en-US" sz="1200" dirty="0"/>
              <a:t>If you want to edit the details of a Peak Rate, click the "pencil" icon next to the rate you wish to modify. After updating the necessary information, click "Save" to save your changes.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26D3A3CD-57AA-FFC6-3C4C-9F8325E92982}"/>
              </a:ext>
            </a:extLst>
          </p:cNvPr>
          <p:cNvPicPr>
            <a:picLocks noChangeAspect="1"/>
          </p:cNvPicPr>
          <p:nvPr/>
        </p:nvPicPr>
        <p:blipFill>
          <a:blip r:embed="rId3"/>
          <a:stretch>
            <a:fillRect/>
          </a:stretch>
        </p:blipFill>
        <p:spPr>
          <a:xfrm>
            <a:off x="555445" y="2093646"/>
            <a:ext cx="4756729" cy="1916504"/>
          </a:xfrm>
          <a:prstGeom prst="rect">
            <a:avLst/>
          </a:prstGeom>
        </p:spPr>
      </p:pic>
      <p:sp>
        <p:nvSpPr>
          <p:cNvPr id="12" name="Rectangle 11">
            <a:extLst>
              <a:ext uri="{FF2B5EF4-FFF2-40B4-BE49-F238E27FC236}">
                <a16:creationId xmlns:a16="http://schemas.microsoft.com/office/drawing/2014/main" id="{0099E500-2F9A-2ED8-B145-605823DA3EBE}"/>
              </a:ext>
            </a:extLst>
          </p:cNvPr>
          <p:cNvSpPr/>
          <p:nvPr/>
        </p:nvSpPr>
        <p:spPr>
          <a:xfrm>
            <a:off x="699913" y="3040447"/>
            <a:ext cx="220838" cy="20320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13">
            <a:extLst>
              <a:ext uri="{FF2B5EF4-FFF2-40B4-BE49-F238E27FC236}">
                <a16:creationId xmlns:a16="http://schemas.microsoft.com/office/drawing/2014/main" id="{15349837-A82C-9027-7EAC-D2CB25F6A945}"/>
              </a:ext>
            </a:extLst>
          </p:cNvPr>
          <p:cNvPicPr>
            <a:picLocks noChangeAspect="1"/>
          </p:cNvPicPr>
          <p:nvPr/>
        </p:nvPicPr>
        <p:blipFill>
          <a:blip r:embed="rId4">
            <a:extLst>
              <a:ext uri="{28A0092B-C50C-407E-A947-70E740481C1C}">
                <a14:useLocalDpi xmlns:a14="http://schemas.microsoft.com/office/drawing/2010/main" val="0"/>
              </a:ext>
            </a:extLst>
          </a:blip>
          <a:srcRect t="5511"/>
          <a:stretch>
            <a:fillRect/>
          </a:stretch>
        </p:blipFill>
        <p:spPr>
          <a:xfrm>
            <a:off x="2314343" y="3321171"/>
            <a:ext cx="3300645" cy="1810884"/>
          </a:xfrm>
          <a:prstGeom prst="rect">
            <a:avLst/>
          </a:prstGeom>
        </p:spPr>
      </p:pic>
      <p:sp>
        <p:nvSpPr>
          <p:cNvPr id="15" name="Right Arrow 14">
            <a:extLst>
              <a:ext uri="{FF2B5EF4-FFF2-40B4-BE49-F238E27FC236}">
                <a16:creationId xmlns:a16="http://schemas.microsoft.com/office/drawing/2014/main" id="{C9F4F71A-4757-C0FA-3EAE-B777FB2418C1}"/>
              </a:ext>
            </a:extLst>
          </p:cNvPr>
          <p:cNvSpPr/>
          <p:nvPr/>
        </p:nvSpPr>
        <p:spPr>
          <a:xfrm rot="372723">
            <a:off x="1107570" y="3148756"/>
            <a:ext cx="596215" cy="344831"/>
          </a:xfrm>
          <a:prstGeom prst="rightArrow">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defTabSz="914400"/>
            <a:endParaRPr kumimoji="1" lang="en-TH" sz="700" kern="0" dirty="0">
              <a:solidFill>
                <a:prstClr val="black"/>
              </a:solidFill>
            </a:endParaRPr>
          </a:p>
        </p:txBody>
      </p:sp>
    </p:spTree>
    <p:extLst>
      <p:ext uri="{BB962C8B-B14F-4D97-AF65-F5344CB8AC3E}">
        <p14:creationId xmlns:p14="http://schemas.microsoft.com/office/powerpoint/2010/main" val="19531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8360-4BBC-1BE4-C4F7-1918C99356CF}"/>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F42A94D0-4C11-C21E-A960-221E4838D77C}"/>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66DBA68E-6B63-A9F7-EAEE-C084317BFF3A}"/>
              </a:ext>
            </a:extLst>
          </p:cNvPr>
          <p:cNvSpPr>
            <a:spLocks noChangeArrowheads="1"/>
          </p:cNvSpPr>
          <p:nvPr/>
        </p:nvSpPr>
        <p:spPr bwMode="auto">
          <a:xfrm>
            <a:off x="406397" y="1526400"/>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Target </a:t>
            </a:r>
            <a:r>
              <a:rPr lang="en-US" sz="1200" dirty="0"/>
              <a:t>page is used to set energy consumption targets for each day and month, which serve as benchmarks for various data displays throughout the system. You can also set target costs for each day and month on this page.</a:t>
            </a:r>
          </a:p>
        </p:txBody>
      </p:sp>
      <p:sp>
        <p:nvSpPr>
          <p:cNvPr id="20" name="TextBox 19">
            <a:extLst>
              <a:ext uri="{FF2B5EF4-FFF2-40B4-BE49-F238E27FC236}">
                <a16:creationId xmlns:a16="http://schemas.microsoft.com/office/drawing/2014/main" id="{4C1A127C-CB12-98B6-A39B-0E4440EC999C}"/>
              </a:ext>
            </a:extLst>
          </p:cNvPr>
          <p:cNvSpPr txBox="1"/>
          <p:nvPr/>
        </p:nvSpPr>
        <p:spPr>
          <a:xfrm>
            <a:off x="406398" y="1080000"/>
            <a:ext cx="4756729" cy="307777"/>
          </a:xfrm>
          <a:prstGeom prst="rect">
            <a:avLst/>
          </a:prstGeom>
          <a:noFill/>
        </p:spPr>
        <p:txBody>
          <a:bodyPr wrap="square">
            <a:spAutoFit/>
          </a:bodyPr>
          <a:lstStyle/>
          <a:p>
            <a:r>
              <a:rPr lang="en-US" sz="1400" b="1" dirty="0"/>
              <a:t>2.9 Manage Target</a:t>
            </a:r>
            <a:endParaRPr kumimoji="1" lang="en-US" altLang="ja-JP" sz="1400" b="1" dirty="0">
              <a:solidFill>
                <a:schemeClr val="tx1"/>
              </a:solidFill>
            </a:endParaRPr>
          </a:p>
        </p:txBody>
      </p:sp>
      <p:sp>
        <p:nvSpPr>
          <p:cNvPr id="23" name="スライド番号プレースホルダー 2">
            <a:extLst>
              <a:ext uri="{FF2B5EF4-FFF2-40B4-BE49-F238E27FC236}">
                <a16:creationId xmlns:a16="http://schemas.microsoft.com/office/drawing/2014/main" id="{F03323E1-BE74-BAC6-2F14-2A735FDE7D57}"/>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22</a:t>
            </a:fld>
            <a:endParaRPr kumimoji="1" lang="ja-JP" altLang="en-US"/>
          </a:p>
        </p:txBody>
      </p:sp>
      <p:pic>
        <p:nvPicPr>
          <p:cNvPr id="2" name="Picture 1">
            <a:extLst>
              <a:ext uri="{FF2B5EF4-FFF2-40B4-BE49-F238E27FC236}">
                <a16:creationId xmlns:a16="http://schemas.microsoft.com/office/drawing/2014/main" id="{2A7989B2-965E-6B1A-EF6F-5E6A8BA5A5B3}"/>
              </a:ext>
            </a:extLst>
          </p:cNvPr>
          <p:cNvPicPr>
            <a:picLocks noChangeAspect="1"/>
          </p:cNvPicPr>
          <p:nvPr/>
        </p:nvPicPr>
        <p:blipFill>
          <a:blip r:embed="rId3"/>
          <a:stretch>
            <a:fillRect/>
          </a:stretch>
        </p:blipFill>
        <p:spPr>
          <a:xfrm>
            <a:off x="391761" y="2522793"/>
            <a:ext cx="6074477" cy="3464350"/>
          </a:xfrm>
          <a:prstGeom prst="rect">
            <a:avLst/>
          </a:prstGeom>
        </p:spPr>
      </p:pic>
      <p:sp>
        <p:nvSpPr>
          <p:cNvPr id="3" name="Rectangle 7">
            <a:extLst>
              <a:ext uri="{FF2B5EF4-FFF2-40B4-BE49-F238E27FC236}">
                <a16:creationId xmlns:a16="http://schemas.microsoft.com/office/drawing/2014/main" id="{9DDADAFA-8714-D1D7-5D4A-2CDCB4A6903F}"/>
              </a:ext>
            </a:extLst>
          </p:cNvPr>
          <p:cNvSpPr>
            <a:spLocks noChangeArrowheads="1"/>
          </p:cNvSpPr>
          <p:nvPr/>
        </p:nvSpPr>
        <p:spPr bwMode="auto">
          <a:xfrm>
            <a:off x="406397" y="6488592"/>
            <a:ext cx="611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You can specify the dates for which you want to set targets and choose to exclude Sundays if needed. The system also allows you to enter a total kWh value, which will be automatically averaged and distributed as daily targets. After entering all required information, click the "Save" button to save your settings.</a:t>
            </a:r>
          </a:p>
        </p:txBody>
      </p:sp>
    </p:spTree>
    <p:extLst>
      <p:ext uri="{BB962C8B-B14F-4D97-AF65-F5344CB8AC3E}">
        <p14:creationId xmlns:p14="http://schemas.microsoft.com/office/powerpoint/2010/main" val="202964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FB9F3-ED8E-5EB9-9C18-9470B92E5FDC}"/>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AAA0497-5302-721B-F2F3-49FA4DB04C08}"/>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3E46AFA0-BC34-3320-59EC-B1F2989B7813}"/>
              </a:ext>
            </a:extLst>
          </p:cNvPr>
          <p:cNvSpPr>
            <a:spLocks noChangeArrowheads="1"/>
          </p:cNvSpPr>
          <p:nvPr/>
        </p:nvSpPr>
        <p:spPr bwMode="auto">
          <a:xfrm>
            <a:off x="406397" y="1526400"/>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Calendar </a:t>
            </a:r>
            <a:r>
              <a:rPr lang="en-US" sz="1200" dirty="0"/>
              <a:t>page is used to configure ONPEAK and OFFPEAK days for each day and month. This ensures that monthly energy costs are calculated accurately based on the correct peak and off-peak periods.</a:t>
            </a:r>
          </a:p>
        </p:txBody>
      </p:sp>
      <p:sp>
        <p:nvSpPr>
          <p:cNvPr id="20" name="TextBox 19">
            <a:extLst>
              <a:ext uri="{FF2B5EF4-FFF2-40B4-BE49-F238E27FC236}">
                <a16:creationId xmlns:a16="http://schemas.microsoft.com/office/drawing/2014/main" id="{274F0461-1F14-6FE5-9A18-FF33098C93C3}"/>
              </a:ext>
            </a:extLst>
          </p:cNvPr>
          <p:cNvSpPr txBox="1"/>
          <p:nvPr/>
        </p:nvSpPr>
        <p:spPr>
          <a:xfrm>
            <a:off x="406398" y="1080000"/>
            <a:ext cx="4756729" cy="307777"/>
          </a:xfrm>
          <a:prstGeom prst="rect">
            <a:avLst/>
          </a:prstGeom>
          <a:noFill/>
        </p:spPr>
        <p:txBody>
          <a:bodyPr wrap="square">
            <a:spAutoFit/>
          </a:bodyPr>
          <a:lstStyle/>
          <a:p>
            <a:r>
              <a:rPr lang="en-US" sz="1400" b="1" dirty="0"/>
              <a:t>2.10 Manage Calendar</a:t>
            </a:r>
            <a:endParaRPr kumimoji="1" lang="en-US" altLang="ja-JP" sz="1400" b="1" dirty="0">
              <a:solidFill>
                <a:schemeClr val="tx1"/>
              </a:solidFill>
            </a:endParaRPr>
          </a:p>
        </p:txBody>
      </p:sp>
      <p:sp>
        <p:nvSpPr>
          <p:cNvPr id="23" name="スライド番号プレースホルダー 2">
            <a:extLst>
              <a:ext uri="{FF2B5EF4-FFF2-40B4-BE49-F238E27FC236}">
                <a16:creationId xmlns:a16="http://schemas.microsoft.com/office/drawing/2014/main" id="{3C919095-38F7-AF88-C013-356FFAF602F0}"/>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23</a:t>
            </a:fld>
            <a:endParaRPr kumimoji="1" lang="ja-JP" altLang="en-US"/>
          </a:p>
        </p:txBody>
      </p:sp>
      <p:pic>
        <p:nvPicPr>
          <p:cNvPr id="4" name="Picture 3">
            <a:extLst>
              <a:ext uri="{FF2B5EF4-FFF2-40B4-BE49-F238E27FC236}">
                <a16:creationId xmlns:a16="http://schemas.microsoft.com/office/drawing/2014/main" id="{A692414A-D77D-76A8-964B-DAAD827FC1A6}"/>
              </a:ext>
            </a:extLst>
          </p:cNvPr>
          <p:cNvPicPr>
            <a:picLocks noChangeAspect="1"/>
          </p:cNvPicPr>
          <p:nvPr/>
        </p:nvPicPr>
        <p:blipFill>
          <a:blip r:embed="rId3"/>
          <a:stretch>
            <a:fillRect/>
          </a:stretch>
        </p:blipFill>
        <p:spPr>
          <a:xfrm>
            <a:off x="656413" y="2311354"/>
            <a:ext cx="5617029" cy="3203462"/>
          </a:xfrm>
          <a:prstGeom prst="rect">
            <a:avLst/>
          </a:prstGeom>
        </p:spPr>
      </p:pic>
      <p:sp>
        <p:nvSpPr>
          <p:cNvPr id="5" name="Rectangle 7">
            <a:extLst>
              <a:ext uri="{FF2B5EF4-FFF2-40B4-BE49-F238E27FC236}">
                <a16:creationId xmlns:a16="http://schemas.microsoft.com/office/drawing/2014/main" id="{E5BBBCD7-A5FB-5F6E-72DA-C0EC55F4D859}"/>
              </a:ext>
            </a:extLst>
          </p:cNvPr>
          <p:cNvSpPr>
            <a:spLocks noChangeArrowheads="1"/>
          </p:cNvSpPr>
          <p:nvPr/>
        </p:nvSpPr>
        <p:spPr bwMode="auto">
          <a:xfrm>
            <a:off x="406397" y="5655753"/>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2.10.1 Add:</a:t>
            </a:r>
            <a:r>
              <a:rPr lang="th-TH" sz="1200" b="1" dirty="0"/>
              <a:t> </a:t>
            </a:r>
            <a:r>
              <a:rPr lang="en-US" sz="1200" dirty="0"/>
              <a:t>To set ONPEAK or OFFPEAK days, click the "Add" button. Then, select the dates and choose the type (ONPEAK or OFFPEAK). You can add multiple entries at once. After completing your selections, click the "Save" button to save the settings.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06E08B4-26C1-EFCE-6AD6-A872311B6777}"/>
              </a:ext>
            </a:extLst>
          </p:cNvPr>
          <p:cNvPicPr>
            <a:picLocks noChangeAspect="1"/>
          </p:cNvPicPr>
          <p:nvPr/>
        </p:nvPicPr>
        <p:blipFill rotWithShape="1">
          <a:blip r:embed="rId4"/>
          <a:srcRect l="66138"/>
          <a:stretch>
            <a:fillRect/>
          </a:stretch>
        </p:blipFill>
        <p:spPr>
          <a:xfrm>
            <a:off x="406397" y="6552040"/>
            <a:ext cx="2322283" cy="1422955"/>
          </a:xfrm>
          <a:prstGeom prst="rect">
            <a:avLst/>
          </a:prstGeom>
        </p:spPr>
      </p:pic>
      <p:sp>
        <p:nvSpPr>
          <p:cNvPr id="8" name="Rectangle 7">
            <a:extLst>
              <a:ext uri="{FF2B5EF4-FFF2-40B4-BE49-F238E27FC236}">
                <a16:creationId xmlns:a16="http://schemas.microsoft.com/office/drawing/2014/main" id="{856C5D1E-6352-4287-54A6-31D01F281E65}"/>
              </a:ext>
            </a:extLst>
          </p:cNvPr>
          <p:cNvSpPr/>
          <p:nvPr/>
        </p:nvSpPr>
        <p:spPr>
          <a:xfrm>
            <a:off x="2075538" y="7059858"/>
            <a:ext cx="497117" cy="30977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9" name="Right Arrow 8">
            <a:extLst>
              <a:ext uri="{FF2B5EF4-FFF2-40B4-BE49-F238E27FC236}">
                <a16:creationId xmlns:a16="http://schemas.microsoft.com/office/drawing/2014/main" id="{A01E4252-C34C-C44F-CDCD-77E4238947DE}"/>
              </a:ext>
            </a:extLst>
          </p:cNvPr>
          <p:cNvSpPr/>
          <p:nvPr/>
        </p:nvSpPr>
        <p:spPr>
          <a:xfrm rot="372723">
            <a:off x="2745588" y="7091103"/>
            <a:ext cx="596215" cy="344831"/>
          </a:xfrm>
          <a:prstGeom prst="rightArrow">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defTabSz="914400"/>
            <a:endParaRPr kumimoji="1" lang="en-TH" sz="700" kern="0" dirty="0">
              <a:solidFill>
                <a:prstClr val="black"/>
              </a:solidFill>
            </a:endParaRPr>
          </a:p>
        </p:txBody>
      </p:sp>
      <p:pic>
        <p:nvPicPr>
          <p:cNvPr id="10" name="Picture 9">
            <a:extLst>
              <a:ext uri="{FF2B5EF4-FFF2-40B4-BE49-F238E27FC236}">
                <a16:creationId xmlns:a16="http://schemas.microsoft.com/office/drawing/2014/main" id="{E68B9A12-04B8-76E9-C385-CC77A98F8504}"/>
              </a:ext>
            </a:extLst>
          </p:cNvPr>
          <p:cNvPicPr>
            <a:picLocks noChangeAspect="1"/>
          </p:cNvPicPr>
          <p:nvPr/>
        </p:nvPicPr>
        <p:blipFill>
          <a:blip r:embed="rId5"/>
          <a:stretch>
            <a:fillRect/>
          </a:stretch>
        </p:blipFill>
        <p:spPr>
          <a:xfrm>
            <a:off x="3553188" y="6557805"/>
            <a:ext cx="2580549" cy="1610978"/>
          </a:xfrm>
          <a:prstGeom prst="rect">
            <a:avLst/>
          </a:prstGeom>
        </p:spPr>
      </p:pic>
      <p:pic>
        <p:nvPicPr>
          <p:cNvPr id="11" name="Picture 10">
            <a:extLst>
              <a:ext uri="{FF2B5EF4-FFF2-40B4-BE49-F238E27FC236}">
                <a16:creationId xmlns:a16="http://schemas.microsoft.com/office/drawing/2014/main" id="{CD9ADA27-03C1-5147-A985-B2C5F504C4EE}"/>
              </a:ext>
            </a:extLst>
          </p:cNvPr>
          <p:cNvPicPr>
            <a:picLocks noChangeAspect="1"/>
          </p:cNvPicPr>
          <p:nvPr/>
        </p:nvPicPr>
        <p:blipFill>
          <a:blip r:embed="rId6"/>
          <a:stretch>
            <a:fillRect/>
          </a:stretch>
        </p:blipFill>
        <p:spPr>
          <a:xfrm>
            <a:off x="980345" y="8372358"/>
            <a:ext cx="4756729" cy="1206814"/>
          </a:xfrm>
          <a:prstGeom prst="rect">
            <a:avLst/>
          </a:prstGeom>
        </p:spPr>
      </p:pic>
      <p:sp>
        <p:nvSpPr>
          <p:cNvPr id="12" name="Right Arrow 11">
            <a:extLst>
              <a:ext uri="{FF2B5EF4-FFF2-40B4-BE49-F238E27FC236}">
                <a16:creationId xmlns:a16="http://schemas.microsoft.com/office/drawing/2014/main" id="{72188AB0-FADD-9670-455D-0FE5DB7D422A}"/>
              </a:ext>
            </a:extLst>
          </p:cNvPr>
          <p:cNvSpPr/>
          <p:nvPr/>
        </p:nvSpPr>
        <p:spPr>
          <a:xfrm rot="6902586">
            <a:off x="4262960" y="7896186"/>
            <a:ext cx="596215" cy="344831"/>
          </a:xfrm>
          <a:prstGeom prst="rightArrow">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defTabSz="914400"/>
            <a:endParaRPr kumimoji="1" lang="en-TH" sz="700" kern="0" dirty="0">
              <a:solidFill>
                <a:prstClr val="black"/>
              </a:solidFill>
            </a:endParaRPr>
          </a:p>
        </p:txBody>
      </p:sp>
    </p:spTree>
    <p:extLst>
      <p:ext uri="{BB962C8B-B14F-4D97-AF65-F5344CB8AC3E}">
        <p14:creationId xmlns:p14="http://schemas.microsoft.com/office/powerpoint/2010/main" val="293348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C5B4-D8F5-FA43-DFA2-1EEDA90BA2E3}"/>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C3CD7FE-13FD-D538-1FFE-0949AD5CC06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A02B39B6-1CF9-9032-9286-B52A6A9E3EC9}"/>
              </a:ext>
            </a:extLst>
          </p:cNvPr>
          <p:cNvSpPr>
            <a:spLocks noChangeArrowheads="1"/>
          </p:cNvSpPr>
          <p:nvPr/>
        </p:nvSpPr>
        <p:spPr bwMode="auto">
          <a:xfrm>
            <a:off x="406397" y="15264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Meter </a:t>
            </a:r>
            <a:r>
              <a:rPr lang="en-US" sz="1200" dirty="0"/>
              <a:t>page is used to group Power Meters for data display on the Dashboard. The grouping is organized in the following order:</a:t>
            </a:r>
          </a:p>
        </p:txBody>
      </p:sp>
      <p:sp>
        <p:nvSpPr>
          <p:cNvPr id="20" name="TextBox 19">
            <a:extLst>
              <a:ext uri="{FF2B5EF4-FFF2-40B4-BE49-F238E27FC236}">
                <a16:creationId xmlns:a16="http://schemas.microsoft.com/office/drawing/2014/main" id="{CACE5292-E52E-CE24-CC94-D932790C36E8}"/>
              </a:ext>
            </a:extLst>
          </p:cNvPr>
          <p:cNvSpPr txBox="1"/>
          <p:nvPr/>
        </p:nvSpPr>
        <p:spPr>
          <a:xfrm>
            <a:off x="406398" y="1080000"/>
            <a:ext cx="4756729" cy="307777"/>
          </a:xfrm>
          <a:prstGeom prst="rect">
            <a:avLst/>
          </a:prstGeom>
          <a:noFill/>
        </p:spPr>
        <p:txBody>
          <a:bodyPr wrap="square">
            <a:spAutoFit/>
          </a:bodyPr>
          <a:lstStyle/>
          <a:p>
            <a:r>
              <a:rPr lang="en-US" sz="1400" b="1" dirty="0"/>
              <a:t>2.11 Manage Meter</a:t>
            </a:r>
            <a:endParaRPr kumimoji="1" lang="en-US" altLang="ja-JP" sz="1400" b="1" dirty="0">
              <a:solidFill>
                <a:schemeClr val="tx1"/>
              </a:solidFill>
            </a:endParaRPr>
          </a:p>
        </p:txBody>
      </p:sp>
      <p:sp>
        <p:nvSpPr>
          <p:cNvPr id="2" name="Rectangle 1">
            <a:extLst>
              <a:ext uri="{FF2B5EF4-FFF2-40B4-BE49-F238E27FC236}">
                <a16:creationId xmlns:a16="http://schemas.microsoft.com/office/drawing/2014/main" id="{B41314A1-70AD-D8DC-4F28-B0BDF42710DE}"/>
              </a:ext>
            </a:extLst>
          </p:cNvPr>
          <p:cNvSpPr/>
          <p:nvPr/>
        </p:nvSpPr>
        <p:spPr>
          <a:xfrm>
            <a:off x="406397" y="2168872"/>
            <a:ext cx="1262458" cy="396158"/>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1200" b="1" kern="0" dirty="0">
                <a:solidFill>
                  <a:schemeClr val="tx1"/>
                </a:solidFill>
              </a:rPr>
              <a:t>Type</a:t>
            </a:r>
          </a:p>
        </p:txBody>
      </p:sp>
      <p:sp>
        <p:nvSpPr>
          <p:cNvPr id="3" name="Rectangle 2">
            <a:extLst>
              <a:ext uri="{FF2B5EF4-FFF2-40B4-BE49-F238E27FC236}">
                <a16:creationId xmlns:a16="http://schemas.microsoft.com/office/drawing/2014/main" id="{AD1894F0-300E-1CBB-C8C9-AFE4E57C2C8A}"/>
              </a:ext>
            </a:extLst>
          </p:cNvPr>
          <p:cNvSpPr/>
          <p:nvPr/>
        </p:nvSpPr>
        <p:spPr>
          <a:xfrm>
            <a:off x="406397" y="2814986"/>
            <a:ext cx="1262458" cy="396158"/>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1200" b="1" kern="0" dirty="0">
                <a:solidFill>
                  <a:schemeClr val="tx1"/>
                </a:solidFill>
              </a:rPr>
              <a:t>Group</a:t>
            </a:r>
          </a:p>
        </p:txBody>
      </p:sp>
      <p:sp>
        <p:nvSpPr>
          <p:cNvPr id="13" name="Rectangle 12">
            <a:extLst>
              <a:ext uri="{FF2B5EF4-FFF2-40B4-BE49-F238E27FC236}">
                <a16:creationId xmlns:a16="http://schemas.microsoft.com/office/drawing/2014/main" id="{CC789F32-5934-DC93-A487-DC495F2A8109}"/>
              </a:ext>
            </a:extLst>
          </p:cNvPr>
          <p:cNvSpPr/>
          <p:nvPr/>
        </p:nvSpPr>
        <p:spPr>
          <a:xfrm>
            <a:off x="406396" y="3458051"/>
            <a:ext cx="1807117" cy="396158"/>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1200" b="1" kern="0" dirty="0">
                <a:solidFill>
                  <a:schemeClr val="tx1"/>
                </a:solidFill>
              </a:rPr>
              <a:t>Sub Power Meter</a:t>
            </a:r>
          </a:p>
        </p:txBody>
      </p:sp>
      <p:sp>
        <p:nvSpPr>
          <p:cNvPr id="14" name="Rectangle 13">
            <a:extLst>
              <a:ext uri="{FF2B5EF4-FFF2-40B4-BE49-F238E27FC236}">
                <a16:creationId xmlns:a16="http://schemas.microsoft.com/office/drawing/2014/main" id="{7210B1D0-C00E-1B0F-8E32-44887C476393}"/>
              </a:ext>
            </a:extLst>
          </p:cNvPr>
          <p:cNvSpPr/>
          <p:nvPr/>
        </p:nvSpPr>
        <p:spPr>
          <a:xfrm>
            <a:off x="406395" y="4101116"/>
            <a:ext cx="1807117" cy="396158"/>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1200" b="1" kern="0" dirty="0">
                <a:solidFill>
                  <a:schemeClr val="tx1"/>
                </a:solidFill>
              </a:rPr>
              <a:t>Power Meter</a:t>
            </a:r>
          </a:p>
        </p:txBody>
      </p:sp>
      <p:graphicFrame>
        <p:nvGraphicFramePr>
          <p:cNvPr id="21" name="Table 20">
            <a:extLst>
              <a:ext uri="{FF2B5EF4-FFF2-40B4-BE49-F238E27FC236}">
                <a16:creationId xmlns:a16="http://schemas.microsoft.com/office/drawing/2014/main" id="{C1D3F89A-2714-8D3C-AF89-35167AFF7689}"/>
              </a:ext>
            </a:extLst>
          </p:cNvPr>
          <p:cNvGraphicFramePr>
            <a:graphicFrameLocks noGrp="1"/>
          </p:cNvGraphicFramePr>
          <p:nvPr>
            <p:extLst>
              <p:ext uri="{D42A27DB-BD31-4B8C-83A1-F6EECF244321}">
                <p14:modId xmlns:p14="http://schemas.microsoft.com/office/powerpoint/2010/main" val="1325546472"/>
              </p:ext>
            </p:extLst>
          </p:nvPr>
        </p:nvGraphicFramePr>
        <p:xfrm>
          <a:off x="2500799" y="2126688"/>
          <a:ext cx="3950804" cy="2407005"/>
        </p:xfrm>
        <a:graphic>
          <a:graphicData uri="http://schemas.openxmlformats.org/drawingml/2006/table">
            <a:tbl>
              <a:tblPr firstRow="1" bandRow="1">
                <a:tableStyleId>{5C22544A-7EE6-4342-B048-85BDC9FD1C3A}</a:tableStyleId>
              </a:tblPr>
              <a:tblGrid>
                <a:gridCol w="870280">
                  <a:extLst>
                    <a:ext uri="{9D8B030D-6E8A-4147-A177-3AD203B41FA5}">
                      <a16:colId xmlns:a16="http://schemas.microsoft.com/office/drawing/2014/main" val="3240829301"/>
                    </a:ext>
                  </a:extLst>
                </a:gridCol>
                <a:gridCol w="778546">
                  <a:extLst>
                    <a:ext uri="{9D8B030D-6E8A-4147-A177-3AD203B41FA5}">
                      <a16:colId xmlns:a16="http://schemas.microsoft.com/office/drawing/2014/main" val="1373648894"/>
                    </a:ext>
                  </a:extLst>
                </a:gridCol>
                <a:gridCol w="784860">
                  <a:extLst>
                    <a:ext uri="{9D8B030D-6E8A-4147-A177-3AD203B41FA5}">
                      <a16:colId xmlns:a16="http://schemas.microsoft.com/office/drawing/2014/main" val="169597111"/>
                    </a:ext>
                  </a:extLst>
                </a:gridCol>
                <a:gridCol w="739140">
                  <a:extLst>
                    <a:ext uri="{9D8B030D-6E8A-4147-A177-3AD203B41FA5}">
                      <a16:colId xmlns:a16="http://schemas.microsoft.com/office/drawing/2014/main" val="1344408113"/>
                    </a:ext>
                  </a:extLst>
                </a:gridCol>
                <a:gridCol w="777978">
                  <a:extLst>
                    <a:ext uri="{9D8B030D-6E8A-4147-A177-3AD203B41FA5}">
                      <a16:colId xmlns:a16="http://schemas.microsoft.com/office/drawing/2014/main" val="4082154134"/>
                    </a:ext>
                  </a:extLst>
                </a:gridCol>
              </a:tblGrid>
              <a:tr h="389961">
                <a:tc gridSpan="5">
                  <a:txBody>
                    <a:bodyPr/>
                    <a:lstStyle/>
                    <a:p>
                      <a:pPr algn="ctr"/>
                      <a:r>
                        <a:rPr lang="en-TH" sz="1400" dirty="0"/>
                        <a:t>Factory 1</a:t>
                      </a:r>
                    </a:p>
                  </a:txBody>
                  <a:tcPr/>
                </a:tc>
                <a:tc hMerge="1">
                  <a:txBody>
                    <a:bodyPr/>
                    <a:lstStyle/>
                    <a:p>
                      <a:endParaRPr lang="en-TH" dirty="0"/>
                    </a:p>
                  </a:txBody>
                  <a:tcPr/>
                </a:tc>
                <a:tc hMerge="1">
                  <a:txBody>
                    <a:bodyPr/>
                    <a:lstStyle/>
                    <a:p>
                      <a:endParaRPr lang="en-TH"/>
                    </a:p>
                  </a:txBody>
                  <a:tcPr/>
                </a:tc>
                <a:tc hMerge="1">
                  <a:txBody>
                    <a:bodyPr/>
                    <a:lstStyle/>
                    <a:p>
                      <a:endParaRPr lang="en-TH" dirty="0"/>
                    </a:p>
                  </a:txBody>
                  <a:tcPr/>
                </a:tc>
                <a:tc hMerge="1">
                  <a:txBody>
                    <a:bodyPr/>
                    <a:lstStyle/>
                    <a:p>
                      <a:endParaRPr lang="en-TH" dirty="0"/>
                    </a:p>
                  </a:txBody>
                  <a:tcPr/>
                </a:tc>
                <a:extLst>
                  <a:ext uri="{0D108BD9-81ED-4DB2-BD59-A6C34878D82A}">
                    <a16:rowId xmlns:a16="http://schemas.microsoft.com/office/drawing/2014/main" val="657250970"/>
                  </a:ext>
                </a:extLst>
              </a:tr>
              <a:tr h="389961">
                <a:tc>
                  <a:txBody>
                    <a:bodyPr/>
                    <a:lstStyle/>
                    <a:p>
                      <a:pPr algn="ctr"/>
                      <a:r>
                        <a:rPr lang="en-TH" sz="800" b="1" dirty="0"/>
                        <a:t>GROUP</a:t>
                      </a:r>
                    </a:p>
                  </a:txBody>
                  <a:tcPr anchor="ctr"/>
                </a:tc>
                <a:tc>
                  <a:txBody>
                    <a:bodyPr/>
                    <a:lstStyle/>
                    <a:p>
                      <a:pPr algn="ctr"/>
                      <a:r>
                        <a:rPr lang="en-TH" sz="800" dirty="0"/>
                        <a:t>Office 1</a:t>
                      </a:r>
                    </a:p>
                  </a:txBody>
                  <a:tcPr anchor="ctr"/>
                </a:tc>
                <a:tc gridSpan="2">
                  <a:txBody>
                    <a:bodyPr/>
                    <a:lstStyle/>
                    <a:p>
                      <a:pPr algn="ctr"/>
                      <a:r>
                        <a:rPr lang="en-TH" sz="800" dirty="0"/>
                        <a:t>Plant 1</a:t>
                      </a:r>
                    </a:p>
                  </a:txBody>
                  <a:tcPr anchor="ctr"/>
                </a:tc>
                <a:tc hMerge="1">
                  <a:txBody>
                    <a:bodyPr/>
                    <a:lstStyle/>
                    <a:p>
                      <a:pPr algn="ctr"/>
                      <a:endParaRPr lang="en-TH" sz="8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TH" sz="800" dirty="0"/>
                        <a:t>Plant 2</a:t>
                      </a:r>
                    </a:p>
                  </a:txBody>
                  <a:tcPr anchor="ctr"/>
                </a:tc>
                <a:extLst>
                  <a:ext uri="{0D108BD9-81ED-4DB2-BD59-A6C34878D82A}">
                    <a16:rowId xmlns:a16="http://schemas.microsoft.com/office/drawing/2014/main" val="3785605873"/>
                  </a:ext>
                </a:extLst>
              </a:tr>
              <a:tr h="38996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TH" sz="800" b="1" kern="0" dirty="0">
                          <a:solidFill>
                            <a:schemeClr val="tx1"/>
                          </a:solidFill>
                        </a:rPr>
                        <a:t>Sub Power Meter</a:t>
                      </a:r>
                    </a:p>
                    <a:p>
                      <a:pPr algn="ctr"/>
                      <a:endParaRPr lang="en-TH" sz="800" dirty="0"/>
                    </a:p>
                  </a:txBody>
                  <a:tcPr anchor="ctr"/>
                </a:tc>
                <a:tc>
                  <a:txBody>
                    <a:bodyPr/>
                    <a:lstStyle/>
                    <a:p>
                      <a:pPr algn="ctr"/>
                      <a:r>
                        <a:rPr lang="en-TH" sz="800" dirty="0"/>
                        <a:t>SMDB1</a:t>
                      </a:r>
                    </a:p>
                  </a:txBody>
                  <a:tcPr anchor="ctr"/>
                </a:tc>
                <a:tc>
                  <a:txBody>
                    <a:bodyPr/>
                    <a:lstStyle/>
                    <a:p>
                      <a:pPr algn="ctr"/>
                      <a:r>
                        <a:rPr lang="en-TH" sz="800" dirty="0"/>
                        <a:t>SMDB2</a:t>
                      </a:r>
                    </a:p>
                  </a:txBody>
                  <a:tcPr anchor="ctr"/>
                </a:tc>
                <a:tc>
                  <a:txBody>
                    <a:bodyPr/>
                    <a:lstStyle/>
                    <a:p>
                      <a:pPr algn="ctr"/>
                      <a:r>
                        <a:rPr lang="en-TH" sz="800" dirty="0"/>
                        <a:t>SMDB3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TH" sz="800" dirty="0"/>
                        <a:t>SMDB4</a:t>
                      </a:r>
                    </a:p>
                  </a:txBody>
                  <a:tcPr anchor="ctr"/>
                </a:tc>
                <a:extLst>
                  <a:ext uri="{0D108BD9-81ED-4DB2-BD59-A6C34878D82A}">
                    <a16:rowId xmlns:a16="http://schemas.microsoft.com/office/drawing/2014/main" val="4238405800"/>
                  </a:ext>
                </a:extLst>
              </a:tr>
              <a:tr h="389961">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TH" sz="800" b="1" kern="0" dirty="0">
                          <a:solidFill>
                            <a:schemeClr val="tx1"/>
                          </a:solidFill>
                        </a:rPr>
                        <a:t>Power Meter</a:t>
                      </a:r>
                    </a:p>
                    <a:p>
                      <a:pPr algn="ctr"/>
                      <a:endParaRPr lang="en-TH" sz="800" dirty="0"/>
                    </a:p>
                  </a:txBody>
                  <a:tcPr anchor="ctr"/>
                </a:tc>
                <a:tc>
                  <a:txBody>
                    <a:bodyPr/>
                    <a:lstStyle/>
                    <a:p>
                      <a:pPr algn="ctr"/>
                      <a:r>
                        <a:rPr lang="en-TH" sz="800" dirty="0"/>
                        <a:t>MDB-1</a:t>
                      </a:r>
                    </a:p>
                  </a:txBody>
                  <a:tcPr anchor="ctr"/>
                </a:tc>
                <a:tc>
                  <a:txBody>
                    <a:bodyPr/>
                    <a:lstStyle/>
                    <a:p>
                      <a:pPr algn="ctr"/>
                      <a:r>
                        <a:rPr lang="en-TH" sz="800" dirty="0"/>
                        <a:t>MDB-2</a:t>
                      </a:r>
                    </a:p>
                  </a:txBody>
                  <a:tcPr anchor="ctr"/>
                </a:tc>
                <a:tc>
                  <a:txBody>
                    <a:bodyPr/>
                    <a:lstStyle/>
                    <a:p>
                      <a:pPr algn="ctr"/>
                      <a:r>
                        <a:rPr lang="en-TH" sz="800" dirty="0"/>
                        <a:t>MDB-3</a:t>
                      </a:r>
                    </a:p>
                  </a:txBody>
                  <a:tcPr anchor="ctr"/>
                </a:tc>
                <a:tc>
                  <a:txBody>
                    <a:bodyPr/>
                    <a:lstStyle/>
                    <a:p>
                      <a:pPr algn="ctr"/>
                      <a:r>
                        <a:rPr lang="en-TH" sz="800" dirty="0"/>
                        <a:t>MDB-4</a:t>
                      </a:r>
                    </a:p>
                  </a:txBody>
                  <a:tcPr anchor="ctr"/>
                </a:tc>
                <a:extLst>
                  <a:ext uri="{0D108BD9-81ED-4DB2-BD59-A6C34878D82A}">
                    <a16:rowId xmlns:a16="http://schemas.microsoft.com/office/drawing/2014/main" val="2542616005"/>
                  </a:ext>
                </a:extLst>
              </a:tr>
              <a:tr h="389961">
                <a:tc vMerge="1">
                  <a:txBody>
                    <a:bodyPr/>
                    <a:lstStyle/>
                    <a:p>
                      <a:endParaRPr lang="en-TH" sz="8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TH" sz="800" dirty="0"/>
                        <a:t>MP-U1</a:t>
                      </a:r>
                    </a:p>
                  </a:txBody>
                  <a:tcPr anchor="ctr"/>
                </a:tc>
                <a:tc>
                  <a:txBody>
                    <a:bodyPr/>
                    <a:lstStyle/>
                    <a:p>
                      <a:pPr algn="ctr"/>
                      <a:r>
                        <a:rPr lang="en-TH" sz="800" dirty="0"/>
                        <a:t>LP-OF</a:t>
                      </a:r>
                    </a:p>
                  </a:txBody>
                  <a:tcPr anchor="ctr"/>
                </a:tc>
                <a:tc>
                  <a:txBody>
                    <a:bodyPr/>
                    <a:lstStyle/>
                    <a:p>
                      <a:pPr algn="ctr"/>
                      <a:r>
                        <a:rPr lang="en-TH" sz="800" dirty="0"/>
                        <a:t>PP-7</a:t>
                      </a:r>
                    </a:p>
                  </a:txBody>
                  <a:tcPr anchor="ctr"/>
                </a:tc>
                <a:tc>
                  <a:txBody>
                    <a:bodyPr/>
                    <a:lstStyle/>
                    <a:p>
                      <a:pPr algn="ctr"/>
                      <a:r>
                        <a:rPr lang="en-TH" sz="800" dirty="0"/>
                        <a:t>PP-1</a:t>
                      </a:r>
                    </a:p>
                  </a:txBody>
                  <a:tcPr anchor="ctr"/>
                </a:tc>
                <a:extLst>
                  <a:ext uri="{0D108BD9-81ED-4DB2-BD59-A6C34878D82A}">
                    <a16:rowId xmlns:a16="http://schemas.microsoft.com/office/drawing/2014/main" val="764549837"/>
                  </a:ext>
                </a:extLst>
              </a:tr>
              <a:tr h="389961">
                <a:tc vMerge="1">
                  <a:txBody>
                    <a:bodyPr/>
                    <a:lstStyle/>
                    <a:p>
                      <a:endParaRPr lang="en-TH" dirty="0"/>
                    </a:p>
                  </a:txBody>
                  <a:tcPr/>
                </a:tc>
                <a:tc>
                  <a:txBody>
                    <a:bodyPr/>
                    <a:lstStyle/>
                    <a:p>
                      <a:pPr algn="ctr"/>
                      <a:endParaRPr lang="en-TH" sz="800"/>
                    </a:p>
                  </a:txBody>
                  <a:tcPr anchor="ctr"/>
                </a:tc>
                <a:tc>
                  <a:txBody>
                    <a:bodyPr/>
                    <a:lstStyle/>
                    <a:p>
                      <a:pPr algn="ctr"/>
                      <a:r>
                        <a:rPr lang="en-TH" sz="800" dirty="0"/>
                        <a:t>MPOF</a:t>
                      </a:r>
                    </a:p>
                  </a:txBody>
                  <a:tcPr anchor="ctr"/>
                </a:tc>
                <a:tc>
                  <a:txBody>
                    <a:bodyPr/>
                    <a:lstStyle/>
                    <a:p>
                      <a:pPr algn="ctr"/>
                      <a:endParaRPr lang="en-TH" sz="800" dirty="0"/>
                    </a:p>
                  </a:txBody>
                  <a:tcPr anchor="ctr"/>
                </a:tc>
                <a:tc>
                  <a:txBody>
                    <a:bodyPr/>
                    <a:lstStyle/>
                    <a:p>
                      <a:pPr algn="ctr"/>
                      <a:r>
                        <a:rPr lang="en-TH" sz="800" dirty="0"/>
                        <a:t>PP-200-4</a:t>
                      </a:r>
                    </a:p>
                  </a:txBody>
                  <a:tcPr anchor="ctr"/>
                </a:tc>
                <a:extLst>
                  <a:ext uri="{0D108BD9-81ED-4DB2-BD59-A6C34878D82A}">
                    <a16:rowId xmlns:a16="http://schemas.microsoft.com/office/drawing/2014/main" val="3609334779"/>
                  </a:ext>
                </a:extLst>
              </a:tr>
            </a:tbl>
          </a:graphicData>
        </a:graphic>
      </p:graphicFrame>
      <p:pic>
        <p:nvPicPr>
          <p:cNvPr id="22" name="Picture 21">
            <a:extLst>
              <a:ext uri="{FF2B5EF4-FFF2-40B4-BE49-F238E27FC236}">
                <a16:creationId xmlns:a16="http://schemas.microsoft.com/office/drawing/2014/main" id="{628BBB02-54F6-45DB-23C0-CDFB1F9309EE}"/>
              </a:ext>
            </a:extLst>
          </p:cNvPr>
          <p:cNvPicPr>
            <a:picLocks noChangeAspect="1"/>
          </p:cNvPicPr>
          <p:nvPr/>
        </p:nvPicPr>
        <p:blipFill>
          <a:blip r:embed="rId3"/>
          <a:stretch>
            <a:fillRect/>
          </a:stretch>
        </p:blipFill>
        <p:spPr>
          <a:xfrm>
            <a:off x="578786" y="5840956"/>
            <a:ext cx="5700428" cy="3251025"/>
          </a:xfrm>
          <a:prstGeom prst="rect">
            <a:avLst/>
          </a:prstGeom>
        </p:spPr>
      </p:pic>
      <p:sp>
        <p:nvSpPr>
          <p:cNvPr id="25" name="TextBox 24">
            <a:extLst>
              <a:ext uri="{FF2B5EF4-FFF2-40B4-BE49-F238E27FC236}">
                <a16:creationId xmlns:a16="http://schemas.microsoft.com/office/drawing/2014/main" id="{CAAC979C-D134-7DBB-4761-573E8D73F692}"/>
              </a:ext>
            </a:extLst>
          </p:cNvPr>
          <p:cNvSpPr txBox="1"/>
          <p:nvPr/>
        </p:nvSpPr>
        <p:spPr>
          <a:xfrm>
            <a:off x="406395" y="4838306"/>
            <a:ext cx="6045208" cy="646331"/>
          </a:xfrm>
          <a:prstGeom prst="rect">
            <a:avLst/>
          </a:prstGeom>
          <a:noFill/>
        </p:spPr>
        <p:txBody>
          <a:bodyPr wrap="square">
            <a:spAutoFit/>
          </a:bodyPr>
          <a:lstStyle/>
          <a:p>
            <a:pPr>
              <a:buNone/>
            </a:pPr>
            <a:r>
              <a:rPr lang="en-US" sz="1200" dirty="0"/>
              <a:t>Factory 1 is provided as an example to illustrate how grouping works. Users can customize the groups they want to view as needed. To edit a group, click the "Edit" button.</a:t>
            </a:r>
          </a:p>
        </p:txBody>
      </p:sp>
      <p:sp>
        <p:nvSpPr>
          <p:cNvPr id="28" name="スライド番号プレースホルダー 2">
            <a:extLst>
              <a:ext uri="{FF2B5EF4-FFF2-40B4-BE49-F238E27FC236}">
                <a16:creationId xmlns:a16="http://schemas.microsoft.com/office/drawing/2014/main" id="{0F275AF5-5E08-E18F-9AAA-7F7FBCBD08C4}"/>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24</a:t>
            </a:fld>
            <a:endParaRPr kumimoji="1" lang="ja-JP" altLang="en-US"/>
          </a:p>
        </p:txBody>
      </p:sp>
    </p:spTree>
    <p:extLst>
      <p:ext uri="{BB962C8B-B14F-4D97-AF65-F5344CB8AC3E}">
        <p14:creationId xmlns:p14="http://schemas.microsoft.com/office/powerpoint/2010/main" val="52733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33251-56EA-B1B8-36ED-244059BEE9EC}"/>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5BCB754-EE00-0B2D-FA3D-4CC416A2A9D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2084AB7B-9715-1542-A46D-F3F2944751E8}"/>
              </a:ext>
            </a:extLst>
          </p:cNvPr>
          <p:cNvSpPr>
            <a:spLocks noChangeArrowheads="1"/>
          </p:cNvSpPr>
          <p:nvPr/>
        </p:nvSpPr>
        <p:spPr bwMode="auto">
          <a:xfrm>
            <a:off x="406397" y="15264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User </a:t>
            </a:r>
            <a:r>
              <a:rPr lang="en-US" sz="1200" dirty="0"/>
              <a:t>page is used to manage system users, allowing you to add, delete, and edit user accounts, as well as reset passwords.</a:t>
            </a:r>
          </a:p>
        </p:txBody>
      </p:sp>
      <p:sp>
        <p:nvSpPr>
          <p:cNvPr id="20" name="TextBox 19">
            <a:extLst>
              <a:ext uri="{FF2B5EF4-FFF2-40B4-BE49-F238E27FC236}">
                <a16:creationId xmlns:a16="http://schemas.microsoft.com/office/drawing/2014/main" id="{E1702D17-1E43-A308-6146-61F72EE6B701}"/>
              </a:ext>
            </a:extLst>
          </p:cNvPr>
          <p:cNvSpPr txBox="1"/>
          <p:nvPr/>
        </p:nvSpPr>
        <p:spPr>
          <a:xfrm>
            <a:off x="406398" y="1080000"/>
            <a:ext cx="4756729" cy="307777"/>
          </a:xfrm>
          <a:prstGeom prst="rect">
            <a:avLst/>
          </a:prstGeom>
          <a:noFill/>
        </p:spPr>
        <p:txBody>
          <a:bodyPr wrap="square">
            <a:spAutoFit/>
          </a:bodyPr>
          <a:lstStyle/>
          <a:p>
            <a:r>
              <a:rPr lang="en-US" sz="1400" b="1" dirty="0"/>
              <a:t>2.12 Manage User</a:t>
            </a:r>
            <a:endParaRPr kumimoji="1" lang="en-US" altLang="ja-JP" sz="1400" b="1" dirty="0">
              <a:solidFill>
                <a:schemeClr val="tx1"/>
              </a:solidFill>
            </a:endParaRPr>
          </a:p>
        </p:txBody>
      </p:sp>
      <p:pic>
        <p:nvPicPr>
          <p:cNvPr id="4" name="Picture 3">
            <a:extLst>
              <a:ext uri="{FF2B5EF4-FFF2-40B4-BE49-F238E27FC236}">
                <a16:creationId xmlns:a16="http://schemas.microsoft.com/office/drawing/2014/main" id="{3F168816-301A-4903-72C0-6A78FB3DAB76}"/>
              </a:ext>
            </a:extLst>
          </p:cNvPr>
          <p:cNvPicPr>
            <a:picLocks noChangeAspect="1"/>
          </p:cNvPicPr>
          <p:nvPr/>
        </p:nvPicPr>
        <p:blipFill>
          <a:blip r:embed="rId3"/>
          <a:stretch>
            <a:fillRect/>
          </a:stretch>
        </p:blipFill>
        <p:spPr>
          <a:xfrm>
            <a:off x="443809" y="2251725"/>
            <a:ext cx="5970381" cy="1423706"/>
          </a:xfrm>
          <a:prstGeom prst="rect">
            <a:avLst/>
          </a:prstGeom>
        </p:spPr>
      </p:pic>
      <p:sp>
        <p:nvSpPr>
          <p:cNvPr id="5" name="TextBox 4">
            <a:extLst>
              <a:ext uri="{FF2B5EF4-FFF2-40B4-BE49-F238E27FC236}">
                <a16:creationId xmlns:a16="http://schemas.microsoft.com/office/drawing/2014/main" id="{7F2688C3-3517-0484-8140-94EA45F4E4E4}"/>
              </a:ext>
            </a:extLst>
          </p:cNvPr>
          <p:cNvSpPr txBox="1"/>
          <p:nvPr/>
        </p:nvSpPr>
        <p:spPr>
          <a:xfrm>
            <a:off x="406397" y="3939091"/>
            <a:ext cx="4756729" cy="307777"/>
          </a:xfrm>
          <a:prstGeom prst="rect">
            <a:avLst/>
          </a:prstGeom>
          <a:noFill/>
        </p:spPr>
        <p:txBody>
          <a:bodyPr wrap="square">
            <a:spAutoFit/>
          </a:bodyPr>
          <a:lstStyle/>
          <a:p>
            <a:r>
              <a:rPr lang="en-US" sz="1400" b="1" dirty="0"/>
              <a:t>2.13 Manage Authority</a:t>
            </a:r>
            <a:endParaRPr kumimoji="1" lang="en-US" altLang="ja-JP" sz="1400" b="1" dirty="0">
              <a:solidFill>
                <a:schemeClr val="tx1"/>
              </a:solidFill>
            </a:endParaRPr>
          </a:p>
        </p:txBody>
      </p:sp>
      <p:sp>
        <p:nvSpPr>
          <p:cNvPr id="7" name="Rectangle 7">
            <a:extLst>
              <a:ext uri="{FF2B5EF4-FFF2-40B4-BE49-F238E27FC236}">
                <a16:creationId xmlns:a16="http://schemas.microsoft.com/office/drawing/2014/main" id="{BF2C9D47-84EA-12BE-4A8B-69AD63213D06}"/>
              </a:ext>
            </a:extLst>
          </p:cNvPr>
          <p:cNvSpPr>
            <a:spLocks noChangeArrowheads="1"/>
          </p:cNvSpPr>
          <p:nvPr/>
        </p:nvSpPr>
        <p:spPr bwMode="auto">
          <a:xfrm>
            <a:off x="406397" y="4385508"/>
            <a:ext cx="6117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Authority </a:t>
            </a:r>
            <a:r>
              <a:rPr lang="en-US" sz="1200" dirty="0"/>
              <a:t>page is used to manage user groups within the system. You can add, delete, and edit groups as needed. Once access rights have been set, they will be applied in the Manage User menu.</a:t>
            </a:r>
          </a:p>
        </p:txBody>
      </p:sp>
      <p:pic>
        <p:nvPicPr>
          <p:cNvPr id="9" name="Picture 8">
            <a:extLst>
              <a:ext uri="{FF2B5EF4-FFF2-40B4-BE49-F238E27FC236}">
                <a16:creationId xmlns:a16="http://schemas.microsoft.com/office/drawing/2014/main" id="{F204F287-B81C-9B50-A7C1-02C076BD65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3809" y="5317560"/>
            <a:ext cx="5970381" cy="1326751"/>
          </a:xfrm>
          <a:prstGeom prst="rect">
            <a:avLst/>
          </a:prstGeom>
        </p:spPr>
      </p:pic>
      <p:sp>
        <p:nvSpPr>
          <p:cNvPr id="12" name="スライド番号プレースホルダー 2">
            <a:extLst>
              <a:ext uri="{FF2B5EF4-FFF2-40B4-BE49-F238E27FC236}">
                <a16:creationId xmlns:a16="http://schemas.microsoft.com/office/drawing/2014/main" id="{3C1D1372-899F-8F9F-A479-E956505C63D1}"/>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25</a:t>
            </a:fld>
            <a:endParaRPr kumimoji="1" lang="ja-JP" altLang="en-US"/>
          </a:p>
        </p:txBody>
      </p:sp>
    </p:spTree>
    <p:extLst>
      <p:ext uri="{BB962C8B-B14F-4D97-AF65-F5344CB8AC3E}">
        <p14:creationId xmlns:p14="http://schemas.microsoft.com/office/powerpoint/2010/main" val="74525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EF5B3-0650-1A1B-2911-13F1F17884A0}"/>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9B3668B-3B61-B9A4-9B5D-0EB05B69FCE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D77B96A9-4204-63C8-95A8-CB6216588696}"/>
              </a:ext>
            </a:extLst>
          </p:cNvPr>
          <p:cNvSpPr>
            <a:spLocks noChangeArrowheads="1"/>
          </p:cNvSpPr>
          <p:nvPr/>
        </p:nvSpPr>
        <p:spPr bwMode="auto">
          <a:xfrm>
            <a:off x="406397" y="15264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The </a:t>
            </a:r>
            <a:r>
              <a:rPr lang="en-US" sz="1200" b="1" dirty="0"/>
              <a:t>Manage Menus </a:t>
            </a:r>
            <a:r>
              <a:rPr lang="en-US" sz="1200" dirty="0"/>
              <a:t>page is used to manage the menus within the system. You can show, hide, or control user access to specific menus as needed.</a:t>
            </a:r>
          </a:p>
        </p:txBody>
      </p:sp>
      <p:sp>
        <p:nvSpPr>
          <p:cNvPr id="20" name="TextBox 19">
            <a:extLst>
              <a:ext uri="{FF2B5EF4-FFF2-40B4-BE49-F238E27FC236}">
                <a16:creationId xmlns:a16="http://schemas.microsoft.com/office/drawing/2014/main" id="{15B30D67-FC5B-9FF7-C9DC-DA6EB73A6D22}"/>
              </a:ext>
            </a:extLst>
          </p:cNvPr>
          <p:cNvSpPr txBox="1"/>
          <p:nvPr/>
        </p:nvSpPr>
        <p:spPr>
          <a:xfrm>
            <a:off x="406398" y="1080000"/>
            <a:ext cx="4756729" cy="307777"/>
          </a:xfrm>
          <a:prstGeom prst="rect">
            <a:avLst/>
          </a:prstGeom>
          <a:noFill/>
        </p:spPr>
        <p:txBody>
          <a:bodyPr wrap="square">
            <a:spAutoFit/>
          </a:bodyPr>
          <a:lstStyle/>
          <a:p>
            <a:r>
              <a:rPr lang="en-US" sz="1400" b="1" dirty="0"/>
              <a:t>2.14 Manage Menus</a:t>
            </a:r>
            <a:endParaRPr kumimoji="1" lang="en-US" altLang="ja-JP" sz="1400" b="1" dirty="0">
              <a:solidFill>
                <a:schemeClr val="tx1"/>
              </a:solidFill>
            </a:endParaRPr>
          </a:p>
        </p:txBody>
      </p:sp>
      <p:sp>
        <p:nvSpPr>
          <p:cNvPr id="12" name="スライド番号プレースホルダー 2">
            <a:extLst>
              <a:ext uri="{FF2B5EF4-FFF2-40B4-BE49-F238E27FC236}">
                <a16:creationId xmlns:a16="http://schemas.microsoft.com/office/drawing/2014/main" id="{A876B65F-A62C-CEC3-458D-E16DBA99DA1A}"/>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26</a:t>
            </a:fld>
            <a:endParaRPr kumimoji="1" lang="ja-JP" altLang="en-US"/>
          </a:p>
        </p:txBody>
      </p:sp>
      <p:pic>
        <p:nvPicPr>
          <p:cNvPr id="2" name="Picture 1">
            <a:extLst>
              <a:ext uri="{FF2B5EF4-FFF2-40B4-BE49-F238E27FC236}">
                <a16:creationId xmlns:a16="http://schemas.microsoft.com/office/drawing/2014/main" id="{B37A89B9-3932-C362-DE19-8B2EB4B8E92A}"/>
              </a:ext>
            </a:extLst>
          </p:cNvPr>
          <p:cNvPicPr>
            <a:picLocks noChangeAspect="1"/>
          </p:cNvPicPr>
          <p:nvPr/>
        </p:nvPicPr>
        <p:blipFill>
          <a:blip r:embed="rId3"/>
          <a:stretch>
            <a:fillRect/>
          </a:stretch>
        </p:blipFill>
        <p:spPr>
          <a:xfrm>
            <a:off x="529576" y="2211102"/>
            <a:ext cx="5798848" cy="2665356"/>
          </a:xfrm>
          <a:prstGeom prst="rect">
            <a:avLst/>
          </a:prstGeom>
        </p:spPr>
      </p:pic>
      <p:pic>
        <p:nvPicPr>
          <p:cNvPr id="3" name="Picture 2">
            <a:extLst>
              <a:ext uri="{FF2B5EF4-FFF2-40B4-BE49-F238E27FC236}">
                <a16:creationId xmlns:a16="http://schemas.microsoft.com/office/drawing/2014/main" id="{0C4BF37E-828D-892C-CD11-E8CCCCF97756}"/>
              </a:ext>
            </a:extLst>
          </p:cNvPr>
          <p:cNvPicPr>
            <a:picLocks noChangeAspect="1"/>
          </p:cNvPicPr>
          <p:nvPr/>
        </p:nvPicPr>
        <p:blipFill>
          <a:blip r:embed="rId4"/>
          <a:stretch>
            <a:fillRect/>
          </a:stretch>
        </p:blipFill>
        <p:spPr>
          <a:xfrm>
            <a:off x="1680578" y="5770587"/>
            <a:ext cx="3568700" cy="2349500"/>
          </a:xfrm>
          <a:prstGeom prst="rect">
            <a:avLst/>
          </a:prstGeom>
        </p:spPr>
      </p:pic>
      <p:sp>
        <p:nvSpPr>
          <p:cNvPr id="8" name="Rectangle 7">
            <a:extLst>
              <a:ext uri="{FF2B5EF4-FFF2-40B4-BE49-F238E27FC236}">
                <a16:creationId xmlns:a16="http://schemas.microsoft.com/office/drawing/2014/main" id="{2CDB959D-C386-F648-5C0E-73768699233C}"/>
              </a:ext>
            </a:extLst>
          </p:cNvPr>
          <p:cNvSpPr>
            <a:spLocks noChangeArrowheads="1"/>
          </p:cNvSpPr>
          <p:nvPr/>
        </p:nvSpPr>
        <p:spPr bwMode="auto">
          <a:xfrm>
            <a:off x="406397" y="5130113"/>
            <a:ext cx="6117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dirty="0"/>
              <a:t>Users can configure which users have access to view specific pages within the system.</a:t>
            </a:r>
          </a:p>
        </p:txBody>
      </p:sp>
    </p:spTree>
    <p:extLst>
      <p:ext uri="{BB962C8B-B14F-4D97-AF65-F5344CB8AC3E}">
        <p14:creationId xmlns:p14="http://schemas.microsoft.com/office/powerpoint/2010/main" val="25166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graphicFrame>
        <p:nvGraphicFramePr>
          <p:cNvPr id="5" name="表 2"/>
          <p:cNvGraphicFramePr/>
          <p:nvPr/>
        </p:nvGraphicFramePr>
        <p:xfrm>
          <a:off x="406400" y="1104901"/>
          <a:ext cx="6116636" cy="4707748"/>
        </p:xfrm>
        <a:graphic>
          <a:graphicData uri="http://schemas.openxmlformats.org/drawingml/2006/table">
            <a:tbl>
              <a:tblPr firstRow="1"/>
              <a:tblGrid>
                <a:gridCol w="220725">
                  <a:extLst>
                    <a:ext uri="{9D8B030D-6E8A-4147-A177-3AD203B41FA5}">
                      <a16:colId xmlns:a16="http://schemas.microsoft.com/office/drawing/2014/main" val="20000"/>
                    </a:ext>
                  </a:extLst>
                </a:gridCol>
                <a:gridCol w="6587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90550">
                  <a:extLst>
                    <a:ext uri="{9D8B030D-6E8A-4147-A177-3AD203B41FA5}">
                      <a16:colId xmlns:a16="http://schemas.microsoft.com/office/drawing/2014/main" val="20003"/>
                    </a:ext>
                  </a:extLst>
                </a:gridCol>
                <a:gridCol w="760613">
                  <a:extLst>
                    <a:ext uri="{9D8B030D-6E8A-4147-A177-3AD203B41FA5}">
                      <a16:colId xmlns:a16="http://schemas.microsoft.com/office/drawing/2014/main" val="20004"/>
                    </a:ext>
                  </a:extLst>
                </a:gridCol>
                <a:gridCol w="1753987">
                  <a:extLst>
                    <a:ext uri="{9D8B030D-6E8A-4147-A177-3AD203B41FA5}">
                      <a16:colId xmlns:a16="http://schemas.microsoft.com/office/drawing/2014/main" val="1543405337"/>
                    </a:ext>
                  </a:extLst>
                </a:gridCol>
                <a:gridCol w="455611">
                  <a:extLst>
                    <a:ext uri="{9D8B030D-6E8A-4147-A177-3AD203B41FA5}">
                      <a16:colId xmlns:a16="http://schemas.microsoft.com/office/drawing/2014/main" val="1791739919"/>
                    </a:ext>
                  </a:extLst>
                </a:gridCol>
              </a:tblGrid>
              <a:tr h="352424">
                <a:tc>
                  <a:txBody>
                    <a:bodyPr/>
                    <a:lstStyle/>
                    <a:p>
                      <a:pPr algn="ctr" defTabSz="914400">
                        <a:defRPr sz="1800" b="0">
                          <a:solidFill>
                            <a:srgbClr val="000000"/>
                          </a:solidFill>
                        </a:defRPr>
                      </a:pPr>
                      <a:r>
                        <a:rPr sz="900" b="1">
                          <a:solidFill>
                            <a:srgbClr val="3F3F3F"/>
                          </a:solidFill>
                        </a:rPr>
                        <a:t>#</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l" defTabSz="914400">
                        <a:defRPr sz="1800" b="0">
                          <a:solidFill>
                            <a:srgbClr val="000000"/>
                          </a:solidFill>
                        </a:defRPr>
                      </a:pPr>
                      <a:r>
                        <a:rPr sz="900" b="1" dirty="0">
                          <a:solidFill>
                            <a:srgbClr val="3F3F3F"/>
                          </a:solidFill>
                        </a:rPr>
                        <a:t> </a:t>
                      </a:r>
                      <a:r>
                        <a:rPr lang="en-US" sz="900" b="1" dirty="0">
                          <a:solidFill>
                            <a:srgbClr val="3F3F3F"/>
                          </a:solidFill>
                        </a:rPr>
                        <a:t>Date</a:t>
                      </a:r>
                      <a:endParaRPr sz="900" b="1" dirty="0">
                        <a:solidFill>
                          <a:srgbClr val="3F3F3F"/>
                        </a:solidFill>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sz="900" b="1" dirty="0">
                          <a:solidFill>
                            <a:srgbClr val="3F3F3F"/>
                          </a:solidFill>
                        </a:rPr>
                        <a:t> </a:t>
                      </a:r>
                      <a:r>
                        <a:rPr lang="en-US" sz="900" b="1" dirty="0">
                          <a:solidFill>
                            <a:srgbClr val="3F3F3F"/>
                          </a:solidFill>
                        </a:rPr>
                        <a:t>Question</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900">
                          <a:solidFill>
                            <a:srgbClr val="3F3F3F"/>
                          </a:solidFill>
                        </a:defRPr>
                      </a:pPr>
                      <a:r>
                        <a:rPr lang="en-US" b="1" dirty="0"/>
                        <a:t>By</a:t>
                      </a:r>
                      <a:endParaRPr b="1" dirty="0"/>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Date</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Answer</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By</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95350">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1</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1"/>
                  </a:ext>
                </a:extLst>
              </a:tr>
              <a:tr h="847725">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2</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9381">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3</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3"/>
                  </a:ext>
                </a:extLst>
              </a:tr>
              <a:tr h="827993">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4</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04875">
                <a:tc>
                  <a:txBody>
                    <a:bodyPr/>
                    <a:lstStyle/>
                    <a:p>
                      <a:pPr algn="ctr" defTabSz="914400">
                        <a:defRPr sz="1800">
                          <a:solidFill>
                            <a:srgbClr val="000000"/>
                          </a:solidFill>
                        </a:defRPr>
                      </a:pPr>
                      <a:r>
                        <a:rPr lang="en-US" sz="900" dirty="0">
                          <a:solidFill>
                            <a:srgbClr val="3F3F3F"/>
                          </a:solidFill>
                          <a:latin typeface="Segoe UI 本文"/>
                          <a:ea typeface="Segoe UI 本文"/>
                          <a:cs typeface="Segoe UI 本文"/>
                          <a:sym typeface="Segoe UI 本文"/>
                        </a:rPr>
                        <a:t>5</a:t>
                      </a:r>
                      <a:endParaRPr sz="900" dirty="0">
                        <a:solidFill>
                          <a:srgbClr val="3F3F3F"/>
                        </a:solidFill>
                        <a:latin typeface="Segoe UI 本文"/>
                        <a:ea typeface="Segoe UI 本文"/>
                        <a:cs typeface="Segoe UI 本文"/>
                        <a:sym typeface="Segoe UI 本文"/>
                      </a:endParaRP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2535952038"/>
                  </a:ext>
                </a:extLst>
              </a:tr>
            </a:tbl>
          </a:graphicData>
        </a:graphic>
      </p:graphicFrame>
    </p:spTree>
    <p:extLst>
      <p:ext uri="{BB962C8B-B14F-4D97-AF65-F5344CB8AC3E}">
        <p14:creationId xmlns:p14="http://schemas.microsoft.com/office/powerpoint/2010/main" val="1355483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BEA90D-F275-432F-8053-456A4E092F4A}" type="slidenum">
              <a:rPr kumimoji="1" lang="ja-JP" altLang="en-US" sz="900" b="0" i="0" u="none" strike="noStrike" kern="1200" cap="none" spc="0" normalizeH="0" baseline="0" noProof="0" smtClean="0">
                <a:ln>
                  <a:noFill/>
                </a:ln>
                <a:solidFill>
                  <a:prstClr val="black">
                    <a:tint val="75000"/>
                  </a:prstClr>
                </a:solidFill>
                <a:effectLst/>
                <a:uLnTx/>
                <a:uFillTx/>
                <a:latin typeface="Arial"/>
                <a:ea typeface="メイリオ"/>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a:ln>
                <a:noFill/>
              </a:ln>
              <a:solidFill>
                <a:prstClr val="black">
                  <a:tint val="75000"/>
                </a:prstClr>
              </a:solidFill>
              <a:effectLst/>
              <a:uLnTx/>
              <a:uFillTx/>
              <a:latin typeface="Arial"/>
              <a:ea typeface="メイリオ"/>
              <a:cs typeface="+mn-cs"/>
            </a:endParaRPr>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a:ea typeface="メイリオ"/>
                <a:cs typeface="+mn-cs"/>
              </a:rPr>
              <a:t>4. Contact information</a:t>
            </a:r>
          </a:p>
        </p:txBody>
      </p:sp>
      <p:sp>
        <p:nvSpPr>
          <p:cNvPr id="69" name="正方形/長方形 68">
            <a:extLst>
              <a:ext uri="{FF2B5EF4-FFF2-40B4-BE49-F238E27FC236}">
                <a16:creationId xmlns:a16="http://schemas.microsoft.com/office/drawing/2014/main" id="{57FA926A-9F60-4538-802E-D34C83223070}"/>
              </a:ext>
            </a:extLst>
          </p:cNvPr>
          <p:cNvSpPr/>
          <p:nvPr/>
        </p:nvSpPr>
        <p:spPr>
          <a:xfrm>
            <a:off x="406399" y="111597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Arial"/>
              <a:ea typeface="メイリオ"/>
              <a:cs typeface="+mn-cs"/>
            </a:endParaRPr>
          </a:p>
        </p:txBody>
      </p:sp>
      <p:sp>
        <p:nvSpPr>
          <p:cNvPr id="70" name="object 64">
            <a:extLst>
              <a:ext uri="{FF2B5EF4-FFF2-40B4-BE49-F238E27FC236}">
                <a16:creationId xmlns:a16="http://schemas.microsoft.com/office/drawing/2014/main" id="{2E38301E-D91E-406A-90D0-5BD85A40A547}"/>
              </a:ext>
            </a:extLst>
          </p:cNvPr>
          <p:cNvSpPr/>
          <p:nvPr/>
        </p:nvSpPr>
        <p:spPr>
          <a:xfrm>
            <a:off x="622596" y="123990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メイリオ"/>
              <a:cs typeface="+mn-cs"/>
            </a:endParaRPr>
          </a:p>
        </p:txBody>
      </p:sp>
      <p:sp>
        <p:nvSpPr>
          <p:cNvPr id="72" name="object 65">
            <a:extLst>
              <a:ext uri="{FF2B5EF4-FFF2-40B4-BE49-F238E27FC236}">
                <a16:creationId xmlns:a16="http://schemas.microsoft.com/office/drawing/2014/main" id="{06E89894-BBD9-428E-A05F-B42819A642E4}"/>
              </a:ext>
            </a:extLst>
          </p:cNvPr>
          <p:cNvSpPr/>
          <p:nvPr/>
        </p:nvSpPr>
        <p:spPr>
          <a:xfrm>
            <a:off x="662497" y="127859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メイリオ"/>
              <a:cs typeface="+mn-cs"/>
            </a:endParaRPr>
          </a:p>
        </p:txBody>
      </p:sp>
      <p:sp>
        <p:nvSpPr>
          <p:cNvPr id="73" name="object 66">
            <a:extLst>
              <a:ext uri="{FF2B5EF4-FFF2-40B4-BE49-F238E27FC236}">
                <a16:creationId xmlns:a16="http://schemas.microsoft.com/office/drawing/2014/main" id="{C8DCA9DD-4143-4C38-A999-6896D6B22783}"/>
              </a:ext>
            </a:extLst>
          </p:cNvPr>
          <p:cNvSpPr/>
          <p:nvPr/>
        </p:nvSpPr>
        <p:spPr>
          <a:xfrm>
            <a:off x="832388" y="135338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メイリオ"/>
              <a:cs typeface="+mn-cs"/>
            </a:endParaRPr>
          </a:p>
        </p:txBody>
      </p:sp>
      <p:sp>
        <p:nvSpPr>
          <p:cNvPr id="75" name="テキスト ボックス 74">
            <a:extLst>
              <a:ext uri="{FF2B5EF4-FFF2-40B4-BE49-F238E27FC236}">
                <a16:creationId xmlns:a16="http://schemas.microsoft.com/office/drawing/2014/main" id="{337C2EF7-FFA5-4321-B682-C7656BFEF400}"/>
              </a:ext>
            </a:extLst>
          </p:cNvPr>
          <p:cNvSpPr txBox="1"/>
          <p:nvPr/>
        </p:nvSpPr>
        <p:spPr>
          <a:xfrm>
            <a:off x="1231802" y="1158378"/>
            <a:ext cx="529166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a:ea typeface="メイリオ"/>
                <a:cs typeface="+mn-cs"/>
              </a:rPr>
              <a:t>The contents of this specification and manual are subject to change without notice. Copying or copying part or all of the manual without the written permission of TOMAS TECH is prohibited, regardless of its form.</a:t>
            </a:r>
            <a:endParaRPr kumimoji="1" lang="ja-JP" altLang="en-US" sz="11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76" name="正方形/長方形 75">
            <a:extLst>
              <a:ext uri="{FF2B5EF4-FFF2-40B4-BE49-F238E27FC236}">
                <a16:creationId xmlns:a16="http://schemas.microsoft.com/office/drawing/2014/main" id="{2A3949CA-6B33-4DF9-AA97-0B962F91BA5D}"/>
              </a:ext>
            </a:extLst>
          </p:cNvPr>
          <p:cNvSpPr/>
          <p:nvPr/>
        </p:nvSpPr>
        <p:spPr>
          <a:xfrm>
            <a:off x="406399" y="214213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Arial"/>
              <a:ea typeface="メイリオ"/>
              <a:cs typeface="+mn-cs"/>
            </a:endParaRPr>
          </a:p>
        </p:txBody>
      </p:sp>
      <p:sp>
        <p:nvSpPr>
          <p:cNvPr id="81" name="テキスト ボックス 80">
            <a:extLst>
              <a:ext uri="{FF2B5EF4-FFF2-40B4-BE49-F238E27FC236}">
                <a16:creationId xmlns:a16="http://schemas.microsoft.com/office/drawing/2014/main" id="{27EBD6C7-6D4D-4857-B289-F2360C764B81}"/>
              </a:ext>
            </a:extLst>
          </p:cNvPr>
          <p:cNvSpPr txBox="1"/>
          <p:nvPr/>
        </p:nvSpPr>
        <p:spPr>
          <a:xfrm>
            <a:off x="1231802" y="2184538"/>
            <a:ext cx="529166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a:ea typeface="メイリオ"/>
                <a:cs typeface="+mn-cs"/>
              </a:rPr>
              <a:t>If you have any questions, concerns, or questions regarding the specifications of this system and the contents of the manual, please contact us by phone or e-mail. Tel: +66 (0) 2 336 0574 E-mail: info@tomastc.com</a:t>
            </a:r>
            <a:endParaRPr kumimoji="1" lang="ja-JP" altLang="en-US" sz="11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82" name="object 16">
            <a:extLst>
              <a:ext uri="{FF2B5EF4-FFF2-40B4-BE49-F238E27FC236}">
                <a16:creationId xmlns:a16="http://schemas.microsoft.com/office/drawing/2014/main" id="{AA212000-BD78-4049-9586-9747AFF058CA}"/>
              </a:ext>
            </a:extLst>
          </p:cNvPr>
          <p:cNvSpPr/>
          <p:nvPr/>
        </p:nvSpPr>
        <p:spPr>
          <a:xfrm>
            <a:off x="662497" y="226946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メイリオ"/>
              <a:cs typeface="+mn-cs"/>
            </a:endParaRPr>
          </a:p>
        </p:txBody>
      </p:sp>
      <p:sp>
        <p:nvSpPr>
          <p:cNvPr id="83" name="object 17">
            <a:extLst>
              <a:ext uri="{FF2B5EF4-FFF2-40B4-BE49-F238E27FC236}">
                <a16:creationId xmlns:a16="http://schemas.microsoft.com/office/drawing/2014/main" id="{436FF184-435E-4BB3-B163-D98C0FA03043}"/>
              </a:ext>
            </a:extLst>
          </p:cNvPr>
          <p:cNvSpPr/>
          <p:nvPr/>
        </p:nvSpPr>
        <p:spPr>
          <a:xfrm>
            <a:off x="809057" y="232342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メイリオ"/>
              <a:cs typeface="+mn-cs"/>
            </a:endParaRPr>
          </a:p>
        </p:txBody>
      </p:sp>
      <p:graphicFrame>
        <p:nvGraphicFramePr>
          <p:cNvPr id="8" name="Table 4">
            <a:extLst>
              <a:ext uri="{FF2B5EF4-FFF2-40B4-BE49-F238E27FC236}">
                <a16:creationId xmlns:a16="http://schemas.microsoft.com/office/drawing/2014/main" id="{2AD1535E-8537-3D95-BE2A-12723559A836}"/>
              </a:ext>
            </a:extLst>
          </p:cNvPr>
          <p:cNvGraphicFramePr>
            <a:graphicFrameLocks noGrp="1"/>
          </p:cNvGraphicFramePr>
          <p:nvPr/>
        </p:nvGraphicFramePr>
        <p:xfrm>
          <a:off x="439545" y="3920274"/>
          <a:ext cx="6083917" cy="2103120"/>
        </p:xfrm>
        <a:graphic>
          <a:graphicData uri="http://schemas.openxmlformats.org/drawingml/2006/table">
            <a:tbl>
              <a:tblPr firstRow="1" bandRow="1">
                <a:tableStyleId>{5C22544A-7EE6-4342-B048-85BDC9FD1C3A}</a:tableStyleId>
              </a:tblPr>
              <a:tblGrid>
                <a:gridCol w="2181735">
                  <a:extLst>
                    <a:ext uri="{9D8B030D-6E8A-4147-A177-3AD203B41FA5}">
                      <a16:colId xmlns:a16="http://schemas.microsoft.com/office/drawing/2014/main" val="1250506528"/>
                    </a:ext>
                  </a:extLst>
                </a:gridCol>
                <a:gridCol w="3902182">
                  <a:extLst>
                    <a:ext uri="{9D8B030D-6E8A-4147-A177-3AD203B41FA5}">
                      <a16:colId xmlns:a16="http://schemas.microsoft.com/office/drawing/2014/main" val="1531301550"/>
                    </a:ext>
                  </a:extLst>
                </a:gridCol>
              </a:tblGrid>
              <a:tr h="204984">
                <a:tc>
                  <a:txBody>
                    <a:bodyPr/>
                    <a:lstStyle/>
                    <a:p>
                      <a:pPr algn="l"/>
                      <a:r>
                        <a:rPr lang="en-US" sz="1000" b="1" dirty="0">
                          <a:solidFill>
                            <a:schemeClr val="tx1"/>
                          </a:solidFill>
                        </a:rPr>
                        <a:t>Item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000" b="1" dirty="0">
                          <a:solidFill>
                            <a:schemeClr val="tx1"/>
                          </a:solidFill>
                        </a:rPr>
                        <a:t>Description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19204718"/>
                  </a:ext>
                </a:extLst>
              </a:tr>
              <a:tr h="204984">
                <a:tc>
                  <a:txBody>
                    <a:bodyPr/>
                    <a:lstStyle/>
                    <a:p>
                      <a:pPr algn="l"/>
                      <a:r>
                        <a:rPr lang="en-US" sz="1000" b="0" dirty="0">
                          <a:solidFill>
                            <a:schemeClr val="tx1"/>
                          </a:solidFill>
                        </a:rPr>
                        <a:t>1. Service time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8 hours x 5 days (8:00 -17:00 Monday to Friday)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250643"/>
                  </a:ext>
                </a:extLst>
              </a:tr>
              <a:tr h="223544">
                <a:tc>
                  <a:txBody>
                    <a:bodyPr/>
                    <a:lstStyle/>
                    <a:p>
                      <a:pPr algn="l"/>
                      <a:r>
                        <a:rPr lang="en-US" sz="1000" b="0" dirty="0">
                          <a:solidFill>
                            <a:schemeClr val="tx1"/>
                          </a:solidFill>
                        </a:rPr>
                        <a:t>2. </a:t>
                      </a:r>
                      <a:r>
                        <a:rPr kumimoji="1" lang="en-US" altLang="ja-JP" sz="1000" b="0" dirty="0">
                          <a:solidFill>
                            <a:schemeClr val="tx1"/>
                          </a:solidFill>
                        </a:rPr>
                        <a:t>Onsite Hardware Maintenance</a:t>
                      </a:r>
                      <a:endParaRPr lang="en-US" sz="10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299714"/>
                  </a:ext>
                </a:extLst>
              </a:tr>
              <a:tr h="204984">
                <a:tc>
                  <a:txBody>
                    <a:bodyPr/>
                    <a:lstStyle/>
                    <a:p>
                      <a:pPr algn="l"/>
                      <a:r>
                        <a:rPr lang="en-US" sz="1000" b="0" dirty="0">
                          <a:solidFill>
                            <a:schemeClr val="tx1"/>
                          </a:solidFill>
                        </a:rPr>
                        <a:t>3. Onsite System Maintenance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598372"/>
                  </a:ext>
                </a:extLst>
              </a:tr>
              <a:tr h="332599">
                <a:tc>
                  <a:txBody>
                    <a:bodyPr/>
                    <a:lstStyle/>
                    <a:p>
                      <a:pPr algn="l"/>
                      <a:r>
                        <a:rPr lang="en-US" sz="1000" b="0" dirty="0">
                          <a:solidFill>
                            <a:schemeClr val="tx1"/>
                          </a:solidFill>
                        </a:rPr>
                        <a:t>4. Response after receive a call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On-line support within 24 hours / </a:t>
                      </a:r>
                    </a:p>
                    <a:p>
                      <a:pPr algn="l"/>
                      <a:r>
                        <a:rPr lang="en-US" sz="1000" b="0" dirty="0">
                          <a:solidFill>
                            <a:schemeClr val="tx1"/>
                          </a:solidFill>
                        </a:rPr>
                        <a:t>On-site support within 48 hours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674405"/>
                  </a:ext>
                </a:extLst>
              </a:tr>
              <a:tr h="204984">
                <a:tc>
                  <a:txBody>
                    <a:bodyPr/>
                    <a:lstStyle/>
                    <a:p>
                      <a:pPr algn="l"/>
                      <a:r>
                        <a:rPr lang="en-US" sz="1000" b="0" dirty="0">
                          <a:solidFill>
                            <a:schemeClr val="tx1"/>
                          </a:solidFill>
                        </a:rPr>
                        <a:t>5. Remote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030876"/>
                  </a:ext>
                </a:extLst>
              </a:tr>
              <a:tr h="204984">
                <a:tc>
                  <a:txBody>
                    <a:bodyPr/>
                    <a:lstStyle/>
                    <a:p>
                      <a:pPr algn="l"/>
                      <a:r>
                        <a:rPr lang="en-US" sz="1000" b="0" dirty="0">
                          <a:solidFill>
                            <a:schemeClr val="tx1"/>
                          </a:solidFill>
                        </a:rPr>
                        <a:t>6. Phone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935601"/>
                  </a:ext>
                </a:extLst>
              </a:tr>
              <a:tr h="204984">
                <a:tc>
                  <a:txBody>
                    <a:bodyPr/>
                    <a:lstStyle/>
                    <a:p>
                      <a:pPr algn="l"/>
                      <a:r>
                        <a:rPr lang="en-US" sz="1000" b="0" dirty="0">
                          <a:solidFill>
                            <a:schemeClr val="tx1"/>
                          </a:solidFill>
                        </a:rPr>
                        <a:t>7. Email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366959"/>
                  </a:ext>
                </a:extLst>
              </a:tr>
            </a:tbl>
          </a:graphicData>
        </a:graphic>
      </p:graphicFrame>
      <p:graphicFrame>
        <p:nvGraphicFramePr>
          <p:cNvPr id="5" name="Object 4">
            <a:extLst>
              <a:ext uri="{FF2B5EF4-FFF2-40B4-BE49-F238E27FC236}">
                <a16:creationId xmlns:a16="http://schemas.microsoft.com/office/drawing/2014/main" id="{B517EE67-EDB3-F22E-A31E-E77A6688A745}"/>
              </a:ext>
            </a:extLst>
          </p:cNvPr>
          <p:cNvGraphicFramePr>
            <a:graphicFrameLocks noChangeAspect="1"/>
          </p:cNvGraphicFramePr>
          <p:nvPr>
            <p:extLst>
              <p:ext uri="{D42A27DB-BD31-4B8C-83A1-F6EECF244321}">
                <p14:modId xmlns:p14="http://schemas.microsoft.com/office/powerpoint/2010/main" val="57950159"/>
              </p:ext>
            </p:extLst>
          </p:nvPr>
        </p:nvGraphicFramePr>
        <p:xfrm>
          <a:off x="207627" y="6267336"/>
          <a:ext cx="6442746" cy="1083733"/>
        </p:xfrm>
        <a:graphic>
          <a:graphicData uri="http://schemas.openxmlformats.org/presentationml/2006/ole">
            <mc:AlternateContent xmlns:mc="http://schemas.openxmlformats.org/markup-compatibility/2006">
              <mc:Choice xmlns:v="urn:schemas-microsoft-com:vml" Requires="v">
                <p:oleObj name="Worksheet" r:id="rId2" imgW="7327900" imgH="1231900" progId="Excel.Sheet.12">
                  <p:embed/>
                </p:oleObj>
              </mc:Choice>
              <mc:Fallback>
                <p:oleObj name="Worksheet" r:id="rId2" imgW="7327900" imgH="1231900" progId="Excel.Sheet.12">
                  <p:embed/>
                  <p:pic>
                    <p:nvPicPr>
                      <p:cNvPr id="0" name=""/>
                      <p:cNvPicPr/>
                      <p:nvPr/>
                    </p:nvPicPr>
                    <p:blipFill>
                      <a:blip r:embed="rId3"/>
                      <a:stretch>
                        <a:fillRect/>
                      </a:stretch>
                    </p:blipFill>
                    <p:spPr>
                      <a:xfrm>
                        <a:off x="207627" y="6267336"/>
                        <a:ext cx="6442746" cy="1083733"/>
                      </a:xfrm>
                      <a:prstGeom prst="rect">
                        <a:avLst/>
                      </a:prstGeom>
                    </p:spPr>
                  </p:pic>
                </p:oleObj>
              </mc:Fallback>
            </mc:AlternateContent>
          </a:graphicData>
        </a:graphic>
      </p:graphicFrame>
    </p:spTree>
    <p:extLst>
      <p:ext uri="{BB962C8B-B14F-4D97-AF65-F5344CB8AC3E}">
        <p14:creationId xmlns:p14="http://schemas.microsoft.com/office/powerpoint/2010/main" val="299533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BB1CC0-53F3-44B8-961D-4F19787403C3}"/>
              </a:ext>
            </a:extLst>
          </p:cNvPr>
          <p:cNvSpPr/>
          <p:nvPr/>
        </p:nvSpPr>
        <p:spPr>
          <a:xfrm>
            <a:off x="406399" y="1076960"/>
            <a:ext cx="6096640" cy="455168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For safe use</a:t>
            </a: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1171936"/>
            <a:ext cx="3922093" cy="4324261"/>
          </a:xfrm>
          <a:prstGeom prst="rect">
            <a:avLst/>
          </a:prstGeom>
          <a:noFill/>
        </p:spPr>
        <p:txBody>
          <a:bodyPr wrap="square" rtlCol="0">
            <a:spAutoFit/>
          </a:bodyPr>
          <a:lstStyle/>
          <a:p>
            <a:r>
              <a:rPr kumimoji="1" lang="en-US" altLang="ja-JP" sz="1100" dirty="0">
                <a:solidFill>
                  <a:schemeClr val="tx1"/>
                </a:solidFill>
              </a:rPr>
              <a:t>In the unlikely event that this device breaks down, take sufficient safety measures to prevent various damages before use.</a:t>
            </a:r>
          </a:p>
          <a:p>
            <a:r>
              <a:rPr kumimoji="1" lang="en-US" altLang="ja-JP" sz="1100" dirty="0">
                <a:solidFill>
                  <a:schemeClr val="tx1"/>
                </a:solidFill>
              </a:rPr>
              <a:t>Please note that we cannot guarantee the function and performance of products that are used or modified outside the specifications shown in the specifications.</a:t>
            </a:r>
          </a:p>
          <a:p>
            <a:r>
              <a:rPr kumimoji="1" lang="en-US" altLang="ja-JP" sz="1100" dirty="0">
                <a:solidFill>
                  <a:schemeClr val="tx1"/>
                </a:solidFill>
              </a:rPr>
              <a:t>Do not disassemble this device unnecessarily. There is a risk of failure or damage.</a:t>
            </a:r>
          </a:p>
          <a:p>
            <a:r>
              <a:rPr kumimoji="1" lang="en-US" altLang="ja-JP" sz="1100" dirty="0">
                <a:solidFill>
                  <a:schemeClr val="tx1"/>
                </a:solidFill>
              </a:rPr>
              <a:t>Do not allow the device to get wet with water. It may lead to damage to this device.</a:t>
            </a:r>
          </a:p>
          <a:p>
            <a:r>
              <a:rPr kumimoji="1" lang="en-US" altLang="ja-JP" sz="1100" dirty="0">
                <a:solidFill>
                  <a:schemeClr val="tx1"/>
                </a:solidFill>
              </a:rPr>
              <a:t>Please use within the environmental conditions of this device. In addition, even within environmental conditions, equipment may be damaged in an environment where condensation forms due to sudden temperature changes.</a:t>
            </a:r>
          </a:p>
          <a:p>
            <a:r>
              <a:rPr kumimoji="1" lang="en-US" altLang="ja-JP" sz="1100" dirty="0">
                <a:solidFill>
                  <a:schemeClr val="tx1"/>
                </a:solidFill>
              </a:rPr>
              <a:t>Do not drop the device or hit it with strong force. Also, if the wiring from this device is likely to be subject to excessive impact, consider how to protect the wiring. It may lead to damage to this device and other devices.</a:t>
            </a:r>
          </a:p>
          <a:p>
            <a:r>
              <a:rPr kumimoji="1" lang="en-US" altLang="ja-JP" sz="1100" dirty="0">
                <a:solidFill>
                  <a:schemeClr val="tx1"/>
                </a:solidFill>
              </a:rPr>
              <a:t>Do not operate the device in a place with flammable or explosive gas or vapor. It is very dangerous to use this device in such an environment.</a:t>
            </a:r>
          </a:p>
          <a:p>
            <a:r>
              <a:rPr kumimoji="1" lang="en-US" altLang="ja-JP" sz="1100" dirty="0">
                <a:solidFill>
                  <a:schemeClr val="tx1"/>
                </a:solidFill>
              </a:rPr>
              <a:t>When using this device in combination with other devices, the functions and performance may not be satisfactory depending on the usage conditions and environment, so please consider carefully before using.</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30366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30779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33906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31635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30818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61" name="テキスト ボックス 60">
            <a:extLst>
              <a:ext uri="{FF2B5EF4-FFF2-40B4-BE49-F238E27FC236}">
                <a16:creationId xmlns:a16="http://schemas.microsoft.com/office/drawing/2014/main" id="{E45EE272-94B6-4C5F-AD71-0E7D2BADFC34}"/>
              </a:ext>
            </a:extLst>
          </p:cNvPr>
          <p:cNvSpPr txBox="1"/>
          <p:nvPr/>
        </p:nvSpPr>
        <p:spPr>
          <a:xfrm>
            <a:off x="406399" y="828684"/>
            <a:ext cx="6117064" cy="261610"/>
          </a:xfrm>
          <a:prstGeom prst="rect">
            <a:avLst/>
          </a:prstGeom>
          <a:noFill/>
        </p:spPr>
        <p:txBody>
          <a:bodyPr wrap="square" rtlCol="0">
            <a:spAutoFit/>
          </a:bodyPr>
          <a:lstStyle/>
          <a:p>
            <a:r>
              <a:rPr kumimoji="1" lang="ja-JP" altLang="en-US" sz="1100" b="1" dirty="0"/>
              <a:t>◆</a:t>
            </a:r>
            <a:r>
              <a:rPr kumimoji="1" lang="en-US" altLang="ja-JP" sz="1100" b="1" dirty="0"/>
              <a:t>General caution</a:t>
            </a:r>
            <a:endParaRPr kumimoji="1" lang="ja-JP" altLang="en-US" sz="1100" b="1" dirty="0">
              <a:solidFill>
                <a:schemeClr val="tx1"/>
              </a:solidFill>
            </a:endParaRPr>
          </a:p>
        </p:txBody>
      </p:sp>
      <p:sp>
        <p:nvSpPr>
          <p:cNvPr id="74" name="正方形/長方形 73">
            <a:extLst>
              <a:ext uri="{FF2B5EF4-FFF2-40B4-BE49-F238E27FC236}">
                <a16:creationId xmlns:a16="http://schemas.microsoft.com/office/drawing/2014/main" id="{4E7FA7D8-CB80-4A68-9B3E-3A41CE956F27}"/>
              </a:ext>
            </a:extLst>
          </p:cNvPr>
          <p:cNvSpPr/>
          <p:nvPr/>
        </p:nvSpPr>
        <p:spPr>
          <a:xfrm>
            <a:off x="406399" y="5973392"/>
            <a:ext cx="6096640" cy="331284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9" name="テキスト ボックス 78">
            <a:extLst>
              <a:ext uri="{FF2B5EF4-FFF2-40B4-BE49-F238E27FC236}">
                <a16:creationId xmlns:a16="http://schemas.microsoft.com/office/drawing/2014/main" id="{EB3B81BC-2CDB-4B8C-A95E-7C49802F48FA}"/>
              </a:ext>
            </a:extLst>
          </p:cNvPr>
          <p:cNvSpPr txBox="1"/>
          <p:nvPr/>
        </p:nvSpPr>
        <p:spPr>
          <a:xfrm>
            <a:off x="2509024" y="6068368"/>
            <a:ext cx="3922093" cy="3139321"/>
          </a:xfrm>
          <a:prstGeom prst="rect">
            <a:avLst/>
          </a:prstGeom>
          <a:noFill/>
        </p:spPr>
        <p:txBody>
          <a:bodyPr wrap="square" rtlCol="0">
            <a:spAutoFit/>
          </a:bodyPr>
          <a:lstStyle/>
          <a:p>
            <a:r>
              <a:rPr kumimoji="1" lang="en-US" altLang="ja-JP" sz="1100" dirty="0">
                <a:solidFill>
                  <a:schemeClr val="tx1"/>
                </a:solidFill>
              </a:rPr>
              <a:t>When installing this device, turn off the power of the device. Do not short-circuit each wiring or terminal.</a:t>
            </a:r>
          </a:p>
          <a:p>
            <a:r>
              <a:rPr kumimoji="1" lang="en-US" altLang="ja-JP" sz="1100" dirty="0">
                <a:solidFill>
                  <a:schemeClr val="tx1"/>
                </a:solidFill>
              </a:rPr>
              <a:t>When installing this device, be sure to perform protective grounding to prevent electric shock.</a:t>
            </a:r>
          </a:p>
          <a:p>
            <a:r>
              <a:rPr kumimoji="1" lang="en-US" altLang="ja-JP" sz="1100" dirty="0">
                <a:solidFill>
                  <a:schemeClr val="tx1"/>
                </a:solidFill>
              </a:rPr>
              <a:t>Be sure to check that the power supply voltage of the device matches the voltage of the power supply before turning on the device.</a:t>
            </a:r>
          </a:p>
          <a:p>
            <a:r>
              <a:rPr kumimoji="1" lang="en-US" altLang="ja-JP" sz="1100" dirty="0">
                <a:solidFill>
                  <a:schemeClr val="tx1"/>
                </a:solidFill>
              </a:rPr>
              <a:t>Only our customer service or equivalent handlers should install this equipment.</a:t>
            </a:r>
          </a:p>
          <a:p>
            <a:r>
              <a:rPr kumimoji="1" lang="en-US" altLang="ja-JP" sz="1100" dirty="0">
                <a:solidFill>
                  <a:schemeClr val="tx1"/>
                </a:solidFill>
              </a:rPr>
              <a:t>To supply power to this device, connect it via a protection circuit such as a switchboard breaker or an earth leakage breaker.</a:t>
            </a:r>
          </a:p>
          <a:p>
            <a:r>
              <a:rPr kumimoji="1" lang="en-US" altLang="ja-JP" sz="1100" dirty="0">
                <a:solidFill>
                  <a:schemeClr val="tx1"/>
                </a:solidFill>
              </a:rPr>
              <a:t>Since this device is an electronic device, when installing various devices, investigate the installation environment (primary power supply system noise, drive device system noise, electrostatic discharge noise, etc.) and take countermeasures. It may cause system malfunction or damage to various devices.</a:t>
            </a:r>
            <a:endParaRPr kumimoji="1" lang="ja-JP" altLang="en-US" sz="1100" dirty="0">
              <a:solidFill>
                <a:schemeClr val="tx1"/>
              </a:solidFill>
            </a:endParaRPr>
          </a:p>
        </p:txBody>
      </p:sp>
      <p:sp>
        <p:nvSpPr>
          <p:cNvPr id="88" name="object 57">
            <a:extLst>
              <a:ext uri="{FF2B5EF4-FFF2-40B4-BE49-F238E27FC236}">
                <a16:creationId xmlns:a16="http://schemas.microsoft.com/office/drawing/2014/main" id="{B88AEC19-96A7-4B8F-BDD8-B4F92A1016BD}"/>
              </a:ext>
            </a:extLst>
          </p:cNvPr>
          <p:cNvSpPr/>
          <p:nvPr/>
        </p:nvSpPr>
        <p:spPr>
          <a:xfrm>
            <a:off x="642875" y="733366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105" name="object 58">
            <a:extLst>
              <a:ext uri="{FF2B5EF4-FFF2-40B4-BE49-F238E27FC236}">
                <a16:creationId xmlns:a16="http://schemas.microsoft.com/office/drawing/2014/main" id="{37562EF3-18BD-4157-8542-648CC775A4A3}"/>
              </a:ext>
            </a:extLst>
          </p:cNvPr>
          <p:cNvSpPr/>
          <p:nvPr/>
        </p:nvSpPr>
        <p:spPr>
          <a:xfrm>
            <a:off x="687616" y="737495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106" name="object 59">
            <a:extLst>
              <a:ext uri="{FF2B5EF4-FFF2-40B4-BE49-F238E27FC236}">
                <a16:creationId xmlns:a16="http://schemas.microsoft.com/office/drawing/2014/main" id="{ABC0BB0F-E865-432D-9DE6-950205BDC162}"/>
              </a:ext>
            </a:extLst>
          </p:cNvPr>
          <p:cNvSpPr/>
          <p:nvPr/>
        </p:nvSpPr>
        <p:spPr>
          <a:xfrm>
            <a:off x="884791" y="768760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107" name="object 60">
            <a:extLst>
              <a:ext uri="{FF2B5EF4-FFF2-40B4-BE49-F238E27FC236}">
                <a16:creationId xmlns:a16="http://schemas.microsoft.com/office/drawing/2014/main" id="{1837AD69-DF15-43A0-A1CB-2CC5D7EE62DE}"/>
              </a:ext>
            </a:extLst>
          </p:cNvPr>
          <p:cNvPicPr/>
          <p:nvPr/>
        </p:nvPicPr>
        <p:blipFill>
          <a:blip r:embed="rId2" cstate="print"/>
          <a:stretch>
            <a:fillRect/>
          </a:stretch>
        </p:blipFill>
        <p:spPr>
          <a:xfrm>
            <a:off x="881803" y="7460492"/>
            <a:ext cx="71699" cy="203514"/>
          </a:xfrm>
          <a:prstGeom prst="rect">
            <a:avLst/>
          </a:prstGeom>
        </p:spPr>
      </p:pic>
      <p:sp>
        <p:nvSpPr>
          <p:cNvPr id="108" name="正方形/長方形 107">
            <a:extLst>
              <a:ext uri="{FF2B5EF4-FFF2-40B4-BE49-F238E27FC236}">
                <a16:creationId xmlns:a16="http://schemas.microsoft.com/office/drawing/2014/main" id="{6669CA78-DB1F-4720-906F-FB6F3864DE72}"/>
              </a:ext>
            </a:extLst>
          </p:cNvPr>
          <p:cNvSpPr/>
          <p:nvPr/>
        </p:nvSpPr>
        <p:spPr>
          <a:xfrm>
            <a:off x="1103291" y="737885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109" name="テキスト ボックス 108">
            <a:extLst>
              <a:ext uri="{FF2B5EF4-FFF2-40B4-BE49-F238E27FC236}">
                <a16:creationId xmlns:a16="http://schemas.microsoft.com/office/drawing/2014/main" id="{772A4A4E-F069-4020-8D34-2AD6232473B1}"/>
              </a:ext>
            </a:extLst>
          </p:cNvPr>
          <p:cNvSpPr txBox="1"/>
          <p:nvPr/>
        </p:nvSpPr>
        <p:spPr>
          <a:xfrm>
            <a:off x="375919" y="5716731"/>
            <a:ext cx="6117064" cy="261610"/>
          </a:xfrm>
          <a:prstGeom prst="rect">
            <a:avLst/>
          </a:prstGeom>
          <a:noFill/>
        </p:spPr>
        <p:txBody>
          <a:bodyPr wrap="square" rtlCol="0">
            <a:spAutoFit/>
          </a:bodyPr>
          <a:lstStyle/>
          <a:p>
            <a:r>
              <a:rPr kumimoji="1" lang="ja-JP" altLang="en-US" sz="1100" b="1" dirty="0"/>
              <a:t>◆</a:t>
            </a:r>
            <a:r>
              <a:rPr kumimoji="1" lang="en-US" altLang="ja-JP" sz="1100" b="1" dirty="0"/>
              <a:t>For proper use</a:t>
            </a:r>
            <a:endParaRPr kumimoji="1" lang="ja-JP" altLang="en-US" sz="1100" b="1" dirty="0">
              <a:solidFill>
                <a:schemeClr val="tx1"/>
              </a:solidFill>
            </a:endParaRPr>
          </a:p>
        </p:txBody>
      </p:sp>
    </p:spTree>
    <p:extLst>
      <p:ext uri="{BB962C8B-B14F-4D97-AF65-F5344CB8AC3E}">
        <p14:creationId xmlns:p14="http://schemas.microsoft.com/office/powerpoint/2010/main" val="222940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1046923021"/>
              </p:ext>
            </p:extLst>
          </p:nvPr>
        </p:nvGraphicFramePr>
        <p:xfrm>
          <a:off x="289931" y="657714"/>
          <a:ext cx="6356195" cy="4346004"/>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20/Jul/2025</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800" b="0" dirty="0"/>
                        <a:t>Power Visualization System manual document_EN_R1</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162785"/>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62276"/>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490601"/>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669587"/>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11311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184828"/>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pPr/>
              <a:t>4</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pPr/>
              <a:t>5</a:t>
            </a:fld>
            <a:endParaRPr kumimoji="1" lang="ja-JP" altLang="en-US" dirty="0"/>
          </a:p>
        </p:txBody>
      </p:sp>
      <p:sp>
        <p:nvSpPr>
          <p:cNvPr id="7" name="正方形/長方形 22">
            <a:extLst>
              <a:ext uri="{FF2B5EF4-FFF2-40B4-BE49-F238E27FC236}">
                <a16:creationId xmlns:a16="http://schemas.microsoft.com/office/drawing/2014/main" id="{33F30C0F-D275-BAC0-E1F9-DCA49F56C59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8" name="テキスト ボックス 1">
            <a:extLst>
              <a:ext uri="{FF2B5EF4-FFF2-40B4-BE49-F238E27FC236}">
                <a16:creationId xmlns:a16="http://schemas.microsoft.com/office/drawing/2014/main" id="{7E581964-EFFC-77E5-0F17-89B2E5922827}"/>
              </a:ext>
            </a:extLst>
          </p:cNvPr>
          <p:cNvSpPr txBox="1"/>
          <p:nvPr/>
        </p:nvSpPr>
        <p:spPr>
          <a:xfrm>
            <a:off x="406400" y="1025912"/>
            <a:ext cx="6117062" cy="4631461"/>
          </a:xfrm>
          <a:prstGeom prst="rect">
            <a:avLst/>
          </a:prstGeom>
          <a:noFill/>
        </p:spPr>
        <p:txBody>
          <a:bodyPr wrap="square" rtlCol="0">
            <a:spAutoFit/>
          </a:bodyPr>
          <a:lstStyle/>
          <a:p>
            <a:pPr marL="228600" indent="-228600">
              <a:lnSpc>
                <a:spcPct val="150000"/>
              </a:lnSpc>
              <a:buAutoNum type="arabicPeriod"/>
            </a:pPr>
            <a:r>
              <a:rPr lang="en-US" sz="1100" b="1" dirty="0"/>
              <a:t>Overview</a:t>
            </a:r>
            <a:r>
              <a:rPr lang="en-US" sz="1100" dirty="0"/>
              <a:t> </a:t>
            </a:r>
          </a:p>
          <a:p>
            <a:pPr marL="228600" indent="-228600">
              <a:lnSpc>
                <a:spcPct val="150000"/>
              </a:lnSpc>
              <a:buAutoNum type="arabicPeriod"/>
            </a:pPr>
            <a:r>
              <a:rPr lang="en-US" sz="1100" b="1" dirty="0"/>
              <a:t>Web Functions</a:t>
            </a:r>
            <a:endParaRPr lang="th-TH" sz="1100" dirty="0"/>
          </a:p>
          <a:p>
            <a:pPr>
              <a:lnSpc>
                <a:spcPct val="150000"/>
              </a:lnSpc>
            </a:pPr>
            <a:r>
              <a:rPr lang="en-US" sz="1100" dirty="0"/>
              <a:t>	2.1 Electric Summary Dashboard</a:t>
            </a:r>
            <a:br>
              <a:rPr lang="en-US" sz="1100" dirty="0"/>
            </a:br>
            <a:r>
              <a:rPr lang="th-TH" sz="1100" dirty="0"/>
              <a:t>	</a:t>
            </a:r>
            <a:r>
              <a:rPr lang="en-US" sz="1100" dirty="0"/>
              <a:t>2.2 Menu List</a:t>
            </a:r>
            <a:br>
              <a:rPr lang="en-US" sz="1100" dirty="0"/>
            </a:br>
            <a:r>
              <a:rPr lang="th-TH" sz="1100" dirty="0"/>
              <a:t>	</a:t>
            </a:r>
            <a:r>
              <a:rPr lang="en-US" sz="1100" dirty="0"/>
              <a:t>2.3 Basic Unit</a:t>
            </a:r>
            <a:br>
              <a:rPr lang="en-US" sz="1100" dirty="0"/>
            </a:br>
            <a:r>
              <a:rPr lang="th-TH" sz="1100" dirty="0"/>
              <a:t>	</a:t>
            </a:r>
            <a:r>
              <a:rPr lang="en-US" sz="1100" dirty="0"/>
              <a:t>2.4 Meter Compare</a:t>
            </a:r>
            <a:br>
              <a:rPr lang="en-US" sz="1100" dirty="0"/>
            </a:br>
            <a:r>
              <a:rPr lang="th-TH" sz="1100" dirty="0"/>
              <a:t>	</a:t>
            </a:r>
            <a:r>
              <a:rPr lang="en-US" sz="1100" dirty="0"/>
              <a:t>2.5 Meter Detail</a:t>
            </a:r>
            <a:br>
              <a:rPr lang="en-US" sz="1100" dirty="0"/>
            </a:br>
            <a:r>
              <a:rPr lang="th-TH" sz="1100" dirty="0"/>
              <a:t>	</a:t>
            </a:r>
            <a:r>
              <a:rPr lang="en-US" sz="1100" dirty="0"/>
              <a:t>2.6 Data Export</a:t>
            </a:r>
            <a:br>
              <a:rPr lang="en-US" sz="1100" dirty="0"/>
            </a:br>
            <a:r>
              <a:rPr lang="th-TH" sz="1100" dirty="0"/>
              <a:t>	</a:t>
            </a:r>
            <a:r>
              <a:rPr lang="en-US" sz="1100" dirty="0"/>
              <a:t>2.7 Consumption Export</a:t>
            </a:r>
            <a:br>
              <a:rPr lang="en-US" sz="1100" dirty="0"/>
            </a:br>
            <a:r>
              <a:rPr lang="th-TH" sz="1100" dirty="0"/>
              <a:t>	</a:t>
            </a:r>
            <a:r>
              <a:rPr lang="en-US" sz="1100" dirty="0"/>
              <a:t>2.8 Manage Peak Rate</a:t>
            </a:r>
            <a:br>
              <a:rPr lang="en-US" sz="1100" dirty="0"/>
            </a:br>
            <a:r>
              <a:rPr lang="th-TH" sz="1100" dirty="0"/>
              <a:t>	</a:t>
            </a:r>
            <a:r>
              <a:rPr lang="en-US" sz="1100" dirty="0"/>
              <a:t>2.9 Manage Target</a:t>
            </a:r>
            <a:br>
              <a:rPr lang="en-US" sz="1100" dirty="0"/>
            </a:br>
            <a:r>
              <a:rPr lang="th-TH" sz="1100" dirty="0"/>
              <a:t>	</a:t>
            </a:r>
            <a:r>
              <a:rPr lang="en-US" sz="1100" dirty="0"/>
              <a:t>2.10 Manage Calendar</a:t>
            </a:r>
            <a:br>
              <a:rPr lang="en-US" sz="1100" dirty="0"/>
            </a:br>
            <a:r>
              <a:rPr lang="th-TH" sz="1100" dirty="0"/>
              <a:t>	</a:t>
            </a:r>
            <a:r>
              <a:rPr lang="en-US" sz="1100" dirty="0"/>
              <a:t>2.11 Manage Meter</a:t>
            </a:r>
            <a:br>
              <a:rPr lang="en-US" sz="1100" dirty="0"/>
            </a:br>
            <a:r>
              <a:rPr lang="th-TH" sz="1100" dirty="0"/>
              <a:t>	</a:t>
            </a:r>
            <a:r>
              <a:rPr lang="en-US" sz="1100" dirty="0"/>
              <a:t>2.12 Manage User</a:t>
            </a:r>
            <a:br>
              <a:rPr lang="en-US" sz="1100" dirty="0"/>
            </a:br>
            <a:r>
              <a:rPr lang="th-TH" sz="1100" dirty="0"/>
              <a:t>	</a:t>
            </a:r>
            <a:r>
              <a:rPr lang="en-US" sz="1100" dirty="0"/>
              <a:t>2.13 Manage Authority</a:t>
            </a:r>
            <a:br>
              <a:rPr lang="en-US" sz="1100" dirty="0"/>
            </a:br>
            <a:r>
              <a:rPr lang="th-TH" sz="1100" dirty="0"/>
              <a:t>	</a:t>
            </a:r>
            <a:r>
              <a:rPr lang="en-US" sz="1100" dirty="0"/>
              <a:t>2.14 Manage Menus</a:t>
            </a:r>
          </a:p>
          <a:p>
            <a:pPr marL="228600" indent="-228600">
              <a:lnSpc>
                <a:spcPct val="150000"/>
              </a:lnSpc>
              <a:buAutoNum type="arabicPeriod" startAt="3"/>
            </a:pPr>
            <a:r>
              <a:rPr lang="en-US" sz="1100" b="1" dirty="0"/>
              <a:t>Q&amp;A</a:t>
            </a:r>
            <a:r>
              <a:rPr lang="en-US" sz="1100" dirty="0"/>
              <a:t> </a:t>
            </a:r>
            <a:r>
              <a:rPr lang="en-US" sz="1100" b="1" dirty="0"/>
              <a:t>Contact </a:t>
            </a:r>
          </a:p>
          <a:p>
            <a:pPr marL="228600" indent="-228600">
              <a:lnSpc>
                <a:spcPct val="150000"/>
              </a:lnSpc>
              <a:buAutoNum type="arabicPeriod" startAt="3"/>
            </a:pPr>
            <a:r>
              <a:rPr lang="en-US" sz="1100" b="1" dirty="0"/>
              <a:t>Information</a:t>
            </a:r>
            <a:endParaRPr lang="en-US" sz="1100" kern="100" dirty="0">
              <a:effectLst/>
              <a:ea typeface="Aptos" panose="020B0004020202020204" pitchFamily="34" charset="0"/>
              <a:cs typeface="Cordia New" panose="020B0304020202020204" pitchFamily="34" charset="-34"/>
            </a:endParaRPr>
          </a:p>
        </p:txBody>
      </p:sp>
    </p:spTree>
    <p:extLst>
      <p:ext uri="{BB962C8B-B14F-4D97-AF65-F5344CB8AC3E}">
        <p14:creationId xmlns:p14="http://schemas.microsoft.com/office/powerpoint/2010/main" val="350843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6</a:t>
            </a:fld>
            <a:endParaRPr kumimoji="1" lang="ja-JP" altLang="en-US"/>
          </a:p>
        </p:txBody>
      </p:sp>
      <p:sp>
        <p:nvSpPr>
          <p:cNvPr id="4" name="正方形/長方形 22">
            <a:extLst>
              <a:ext uri="{FF2B5EF4-FFF2-40B4-BE49-F238E27FC236}">
                <a16:creationId xmlns:a16="http://schemas.microsoft.com/office/drawing/2014/main" id="{AD0BBA1C-B194-4387-71D6-8823D332043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5" name="テキスト ボックス 1">
            <a:extLst>
              <a:ext uri="{FF2B5EF4-FFF2-40B4-BE49-F238E27FC236}">
                <a16:creationId xmlns:a16="http://schemas.microsoft.com/office/drawing/2014/main" id="{ABF93583-64F2-14C1-74A7-0849A4A5429A}"/>
              </a:ext>
            </a:extLst>
          </p:cNvPr>
          <p:cNvSpPr txBox="1"/>
          <p:nvPr/>
        </p:nvSpPr>
        <p:spPr>
          <a:xfrm>
            <a:off x="406400" y="1025912"/>
            <a:ext cx="6117062" cy="1785104"/>
          </a:xfrm>
          <a:prstGeom prst="rect">
            <a:avLst/>
          </a:prstGeom>
          <a:noFill/>
        </p:spPr>
        <p:txBody>
          <a:bodyPr wrap="square" rtlCol="0">
            <a:spAutoFit/>
          </a:bodyPr>
          <a:lstStyle/>
          <a:p>
            <a:r>
              <a:rPr lang="en-US" sz="1100" b="1" dirty="0"/>
              <a:t>Proposal: Power Visualization System</a:t>
            </a:r>
            <a:r>
              <a:rPr lang="th-TH" sz="1100" b="1" dirty="0"/>
              <a:t> </a:t>
            </a:r>
            <a:r>
              <a:rPr lang="en-US" sz="1100" b="1" dirty="0"/>
              <a:t>For NTN Manufacturing (Thailand) Co., Ltd.</a:t>
            </a:r>
            <a:endParaRPr lang="en-US" sz="1100" dirty="0"/>
          </a:p>
          <a:p>
            <a:br>
              <a:rPr lang="th-TH" sz="1100" b="1" dirty="0"/>
            </a:br>
            <a:r>
              <a:rPr lang="en-US" sz="1100" b="1" dirty="0"/>
              <a:t>Objective</a:t>
            </a:r>
          </a:p>
          <a:p>
            <a:r>
              <a:rPr lang="en-US" sz="1100" dirty="0"/>
              <a:t>The objective of this proposal is to develop a Power Visualization System that enables NTN Manufacturing (Thailand) Co., Ltd. to effectively monitor and manage energy consumption throughout the factory.</a:t>
            </a:r>
          </a:p>
          <a:p>
            <a:br>
              <a:rPr lang="th-TH" sz="1100" b="1" dirty="0"/>
            </a:br>
            <a:r>
              <a:rPr lang="en-US" sz="1100" b="1" dirty="0"/>
              <a:t>Scope</a:t>
            </a:r>
          </a:p>
          <a:p>
            <a:r>
              <a:rPr lang="en-US" sz="1100" dirty="0"/>
              <a:t>The system will provide monitoring capabilities for daily, monthly, and yearly energy usage, offering a comprehensive overview of power consumption for each area of the facility.</a:t>
            </a:r>
          </a:p>
        </p:txBody>
      </p:sp>
    </p:spTree>
    <p:extLst>
      <p:ext uri="{BB962C8B-B14F-4D97-AF65-F5344CB8AC3E}">
        <p14:creationId xmlns:p14="http://schemas.microsoft.com/office/powerpoint/2010/main" val="30210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605421" y="7803498"/>
            <a:ext cx="1543050" cy="527403"/>
          </a:xfrm>
        </p:spPr>
        <p:txBody>
          <a:bodyPr/>
          <a:lstStyle/>
          <a:p>
            <a:fld id="{FABEA90D-F275-432F-8053-456A4E092F4A}" type="slidenum">
              <a:rPr kumimoji="1" lang="ja-JP" altLang="en-US" smtClean="0"/>
              <a:pPr/>
              <a:t>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6" name="Rectangle 7">
            <a:extLst>
              <a:ext uri="{FF2B5EF4-FFF2-40B4-BE49-F238E27FC236}">
                <a16:creationId xmlns:a16="http://schemas.microsoft.com/office/drawing/2014/main" id="{EC65CCA8-E9EA-0AB7-735A-54BC19A64F48}"/>
              </a:ext>
            </a:extLst>
          </p:cNvPr>
          <p:cNvSpPr>
            <a:spLocks noChangeArrowheads="1"/>
          </p:cNvSpPr>
          <p:nvPr/>
        </p:nvSpPr>
        <p:spPr bwMode="auto">
          <a:xfrm>
            <a:off x="406397" y="1528147"/>
            <a:ext cx="611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dirty="0"/>
              <a:t>The </a:t>
            </a:r>
            <a:r>
              <a:rPr lang="en-US" sz="1200" b="1" dirty="0"/>
              <a:t>Electric Summary Dashboard</a:t>
            </a:r>
            <a:r>
              <a:rPr lang="en-US" sz="1200" dirty="0"/>
              <a:t> provides a comprehensive overview of the factory’s electricity consumption and key performance metrics. This page is designed to help users quickly understand energy usage patterns, track progress toward goals, and identify areas for improvement. Key features include: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A46E9A60-D121-A0B2-9F75-F923148A86ED}"/>
              </a:ext>
            </a:extLst>
          </p:cNvPr>
          <p:cNvSpPr txBox="1"/>
          <p:nvPr/>
        </p:nvSpPr>
        <p:spPr>
          <a:xfrm>
            <a:off x="406398" y="1080000"/>
            <a:ext cx="4756729" cy="307777"/>
          </a:xfrm>
          <a:prstGeom prst="rect">
            <a:avLst/>
          </a:prstGeom>
          <a:noFill/>
        </p:spPr>
        <p:txBody>
          <a:bodyPr wrap="square">
            <a:spAutoFit/>
          </a:bodyPr>
          <a:lstStyle/>
          <a:p>
            <a:r>
              <a:rPr lang="en-US" sz="1400" b="1" dirty="0"/>
              <a:t>2.1 Electric Summary Dashboard</a:t>
            </a:r>
            <a:endParaRPr kumimoji="1" lang="en-US" altLang="ja-JP" sz="1400" b="1" dirty="0">
              <a:solidFill>
                <a:schemeClr val="tx1"/>
              </a:solidFill>
            </a:endParaRPr>
          </a:p>
        </p:txBody>
      </p:sp>
      <p:pic>
        <p:nvPicPr>
          <p:cNvPr id="2" name="Picture 1">
            <a:extLst>
              <a:ext uri="{FF2B5EF4-FFF2-40B4-BE49-F238E27FC236}">
                <a16:creationId xmlns:a16="http://schemas.microsoft.com/office/drawing/2014/main" id="{7CCEF3BF-BCCC-3708-1F6B-49AF6DA5C8B0}"/>
              </a:ext>
            </a:extLst>
          </p:cNvPr>
          <p:cNvPicPr>
            <a:picLocks noChangeAspect="1"/>
          </p:cNvPicPr>
          <p:nvPr/>
        </p:nvPicPr>
        <p:blipFill>
          <a:blip r:embed="rId3"/>
          <a:stretch>
            <a:fillRect/>
          </a:stretch>
        </p:blipFill>
        <p:spPr>
          <a:xfrm>
            <a:off x="610985" y="2590606"/>
            <a:ext cx="5636029" cy="2911062"/>
          </a:xfrm>
          <a:prstGeom prst="rect">
            <a:avLst/>
          </a:prstGeom>
        </p:spPr>
      </p:pic>
      <p:sp>
        <p:nvSpPr>
          <p:cNvPr id="9" name="Rectangle 7">
            <a:extLst>
              <a:ext uri="{FF2B5EF4-FFF2-40B4-BE49-F238E27FC236}">
                <a16:creationId xmlns:a16="http://schemas.microsoft.com/office/drawing/2014/main" id="{DB66578B-957B-D3F3-B901-2562BDD105B7}"/>
              </a:ext>
            </a:extLst>
          </p:cNvPr>
          <p:cNvSpPr>
            <a:spLocks noChangeArrowheads="1"/>
          </p:cNvSpPr>
          <p:nvPr/>
        </p:nvSpPr>
        <p:spPr bwMode="auto">
          <a:xfrm>
            <a:off x="406397" y="5883652"/>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2.1.1 Monthly Electricity Consumption</a:t>
            </a:r>
            <a:r>
              <a:rPr lang="en-US" sz="1200" dirty="0"/>
              <a:t>: Displays the total energy used in the current month, along with a comparison to the previous month.</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B403AC87-CF80-008F-82A1-A9079B1DE321}"/>
              </a:ext>
            </a:extLst>
          </p:cNvPr>
          <p:cNvPicPr>
            <a:picLocks noChangeAspect="1"/>
          </p:cNvPicPr>
          <p:nvPr/>
        </p:nvPicPr>
        <p:blipFill>
          <a:blip r:embed="rId3"/>
          <a:srcRect l="10753" r="4275" b="61906"/>
          <a:stretch>
            <a:fillRect/>
          </a:stretch>
        </p:blipFill>
        <p:spPr>
          <a:xfrm>
            <a:off x="709528" y="7471326"/>
            <a:ext cx="5438943" cy="1259429"/>
          </a:xfrm>
          <a:prstGeom prst="rect">
            <a:avLst/>
          </a:prstGeom>
        </p:spPr>
      </p:pic>
      <p:sp>
        <p:nvSpPr>
          <p:cNvPr id="13" name="Rectangle 12">
            <a:extLst>
              <a:ext uri="{FF2B5EF4-FFF2-40B4-BE49-F238E27FC236}">
                <a16:creationId xmlns:a16="http://schemas.microsoft.com/office/drawing/2014/main" id="{5B4FF8E2-59DD-4802-9E5A-AF00AE5C7FB9}"/>
              </a:ext>
            </a:extLst>
          </p:cNvPr>
          <p:cNvSpPr/>
          <p:nvPr/>
        </p:nvSpPr>
        <p:spPr>
          <a:xfrm>
            <a:off x="960222" y="7897667"/>
            <a:ext cx="1164606" cy="40674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6" name="Rectangle 7">
            <a:extLst>
              <a:ext uri="{FF2B5EF4-FFF2-40B4-BE49-F238E27FC236}">
                <a16:creationId xmlns:a16="http://schemas.microsoft.com/office/drawing/2014/main" id="{8ADCC0E9-06EC-E50C-9B8A-805D4B7A2125}"/>
              </a:ext>
            </a:extLst>
          </p:cNvPr>
          <p:cNvSpPr>
            <a:spLocks noChangeArrowheads="1"/>
          </p:cNvSpPr>
          <p:nvPr/>
        </p:nvSpPr>
        <p:spPr bwMode="auto">
          <a:xfrm>
            <a:off x="406397" y="6677489"/>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2.1.2 Monthly CO2 Emissions</a:t>
            </a:r>
            <a:r>
              <a:rPr lang="en-US" sz="1200" dirty="0"/>
              <a:t>: Shows the total carbon emissions associated with energy use for the current month.</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08C60F2-67B4-C882-DA1D-6C5E2B5F71F8}"/>
              </a:ext>
            </a:extLst>
          </p:cNvPr>
          <p:cNvSpPr/>
          <p:nvPr/>
        </p:nvSpPr>
        <p:spPr>
          <a:xfrm>
            <a:off x="2375522" y="7897667"/>
            <a:ext cx="1164606" cy="40674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Rectangle 18">
            <a:extLst>
              <a:ext uri="{FF2B5EF4-FFF2-40B4-BE49-F238E27FC236}">
                <a16:creationId xmlns:a16="http://schemas.microsoft.com/office/drawing/2014/main" id="{1E9EE562-D075-289A-933A-929FE952C78F}"/>
              </a:ext>
            </a:extLst>
          </p:cNvPr>
          <p:cNvSpPr/>
          <p:nvPr/>
        </p:nvSpPr>
        <p:spPr>
          <a:xfrm>
            <a:off x="1275225" y="7515683"/>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2.1.1</a:t>
            </a:r>
          </a:p>
        </p:txBody>
      </p:sp>
      <p:sp>
        <p:nvSpPr>
          <p:cNvPr id="22" name="Rectangle 21">
            <a:extLst>
              <a:ext uri="{FF2B5EF4-FFF2-40B4-BE49-F238E27FC236}">
                <a16:creationId xmlns:a16="http://schemas.microsoft.com/office/drawing/2014/main" id="{EED50B64-0133-968C-8B1A-500D927CB5E4}"/>
              </a:ext>
            </a:extLst>
          </p:cNvPr>
          <p:cNvSpPr/>
          <p:nvPr/>
        </p:nvSpPr>
        <p:spPr>
          <a:xfrm>
            <a:off x="2690525" y="7515683"/>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2.1.2</a:t>
            </a:r>
          </a:p>
        </p:txBody>
      </p:sp>
      <p:sp>
        <p:nvSpPr>
          <p:cNvPr id="23" name="スライド番号プレースホルダー 2">
            <a:extLst>
              <a:ext uri="{FF2B5EF4-FFF2-40B4-BE49-F238E27FC236}">
                <a16:creationId xmlns:a16="http://schemas.microsoft.com/office/drawing/2014/main" id="{1A7E59CC-72ED-3A0A-2CB0-65E91EA5C1BC}"/>
              </a:ext>
            </a:extLst>
          </p:cNvPr>
          <p:cNvSpPr txBox="1">
            <a:spLocks/>
          </p:cNvSpPr>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BEA90D-F275-432F-8053-456A4E092F4A}" type="slidenum">
              <a:rPr kumimoji="1" lang="ja-JP" altLang="en-US" smtClean="0"/>
              <a:pPr/>
              <a:t>7</a:t>
            </a:fld>
            <a:endParaRPr kumimoji="1" lang="ja-JP" altLang="en-US"/>
          </a:p>
        </p:txBody>
      </p:sp>
    </p:spTree>
    <p:extLst>
      <p:ext uri="{BB962C8B-B14F-4D97-AF65-F5344CB8AC3E}">
        <p14:creationId xmlns:p14="http://schemas.microsoft.com/office/powerpoint/2010/main" val="218184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AF52-015F-611F-C137-A364D58363BF}"/>
            </a:ext>
          </a:extLst>
        </p:cNvPr>
        <p:cNvGrpSpPr/>
        <p:nvPr/>
      </p:nvGrpSpPr>
      <p:grpSpPr>
        <a:xfrm>
          <a:off x="0" y="0"/>
          <a:ext cx="0" cy="0"/>
          <a:chOff x="0" y="0"/>
          <a:chExt cx="0" cy="0"/>
        </a:xfrm>
      </p:grpSpPr>
      <p:sp>
        <p:nvSpPr>
          <p:cNvPr id="9" name="Rectangle 7">
            <a:extLst>
              <a:ext uri="{FF2B5EF4-FFF2-40B4-BE49-F238E27FC236}">
                <a16:creationId xmlns:a16="http://schemas.microsoft.com/office/drawing/2014/main" id="{5F0B2072-CE77-F20A-D7C1-EF0CB61EC438}"/>
              </a:ext>
            </a:extLst>
          </p:cNvPr>
          <p:cNvSpPr>
            <a:spLocks noChangeArrowheads="1"/>
          </p:cNvSpPr>
          <p:nvPr/>
        </p:nvSpPr>
        <p:spPr bwMode="auto">
          <a:xfrm>
            <a:off x="406397" y="1080000"/>
            <a:ext cx="6117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2.1.3 Monthly Electricity Bill</a:t>
            </a:r>
            <a:r>
              <a:rPr lang="en-US" sz="1200" dirty="0"/>
              <a:t>: Summarizes the total electricity costs for the month.</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D4EB448E-C64C-5DF2-8157-2B0241035B63}"/>
              </a:ext>
            </a:extLst>
          </p:cNvPr>
          <p:cNvSpPr>
            <a:spLocks noGrp="1"/>
          </p:cNvSpPr>
          <p:nvPr>
            <p:ph type="sldNum" sz="quarter" idx="12"/>
          </p:nvPr>
        </p:nvSpPr>
        <p:spPr/>
        <p:txBody>
          <a:bodyPr/>
          <a:lstStyle/>
          <a:p>
            <a:fld id="{FABEA90D-F275-432F-8053-456A4E092F4A}" type="slidenum">
              <a:rPr kumimoji="1" lang="ja-JP" altLang="en-US" smtClean="0"/>
              <a:pPr/>
              <a:t>8</a:t>
            </a:fld>
            <a:endParaRPr kumimoji="1" lang="ja-JP" altLang="en-US"/>
          </a:p>
        </p:txBody>
      </p:sp>
      <p:sp>
        <p:nvSpPr>
          <p:cNvPr id="17" name="正方形/長方形 16">
            <a:extLst>
              <a:ext uri="{FF2B5EF4-FFF2-40B4-BE49-F238E27FC236}">
                <a16:creationId xmlns:a16="http://schemas.microsoft.com/office/drawing/2014/main" id="{932ADADC-7302-9F1D-70EA-B856123CD5BC}"/>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pic>
        <p:nvPicPr>
          <p:cNvPr id="11" name="Picture 10">
            <a:extLst>
              <a:ext uri="{FF2B5EF4-FFF2-40B4-BE49-F238E27FC236}">
                <a16:creationId xmlns:a16="http://schemas.microsoft.com/office/drawing/2014/main" id="{6CE309A6-8D57-C971-913E-A07E9EA75F5D}"/>
              </a:ext>
            </a:extLst>
          </p:cNvPr>
          <p:cNvPicPr>
            <a:picLocks noChangeAspect="1"/>
          </p:cNvPicPr>
          <p:nvPr/>
        </p:nvPicPr>
        <p:blipFill>
          <a:blip r:embed="rId3"/>
          <a:srcRect l="10753" r="4275" b="61906"/>
          <a:stretch>
            <a:fillRect/>
          </a:stretch>
        </p:blipFill>
        <p:spPr>
          <a:xfrm>
            <a:off x="709528" y="2434430"/>
            <a:ext cx="5438943" cy="1259429"/>
          </a:xfrm>
          <a:prstGeom prst="rect">
            <a:avLst/>
          </a:prstGeom>
        </p:spPr>
      </p:pic>
      <p:sp>
        <p:nvSpPr>
          <p:cNvPr id="13" name="Rectangle 12">
            <a:extLst>
              <a:ext uri="{FF2B5EF4-FFF2-40B4-BE49-F238E27FC236}">
                <a16:creationId xmlns:a16="http://schemas.microsoft.com/office/drawing/2014/main" id="{E1D886F7-1D23-6116-4CBB-C2DBE69FBEE7}"/>
              </a:ext>
            </a:extLst>
          </p:cNvPr>
          <p:cNvSpPr/>
          <p:nvPr/>
        </p:nvSpPr>
        <p:spPr>
          <a:xfrm>
            <a:off x="3703808" y="2862838"/>
            <a:ext cx="1164606" cy="40674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8" name="Rectangle 17">
            <a:extLst>
              <a:ext uri="{FF2B5EF4-FFF2-40B4-BE49-F238E27FC236}">
                <a16:creationId xmlns:a16="http://schemas.microsoft.com/office/drawing/2014/main" id="{9236973C-64A0-D5F8-A320-DD98E37C6B87}"/>
              </a:ext>
            </a:extLst>
          </p:cNvPr>
          <p:cNvSpPr/>
          <p:nvPr/>
        </p:nvSpPr>
        <p:spPr>
          <a:xfrm>
            <a:off x="5032685" y="2864905"/>
            <a:ext cx="1164606" cy="40674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Rectangle 18">
            <a:extLst>
              <a:ext uri="{FF2B5EF4-FFF2-40B4-BE49-F238E27FC236}">
                <a16:creationId xmlns:a16="http://schemas.microsoft.com/office/drawing/2014/main" id="{8A526AEA-743A-8792-6ED8-DE473C0CB94B}"/>
              </a:ext>
            </a:extLst>
          </p:cNvPr>
          <p:cNvSpPr/>
          <p:nvPr/>
        </p:nvSpPr>
        <p:spPr>
          <a:xfrm>
            <a:off x="5347688" y="2483879"/>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2.1.4</a:t>
            </a:r>
          </a:p>
        </p:txBody>
      </p:sp>
      <p:sp>
        <p:nvSpPr>
          <p:cNvPr id="22" name="Rectangle 21">
            <a:extLst>
              <a:ext uri="{FF2B5EF4-FFF2-40B4-BE49-F238E27FC236}">
                <a16:creationId xmlns:a16="http://schemas.microsoft.com/office/drawing/2014/main" id="{09379DD9-B9C1-84A3-DED6-2B851260E777}"/>
              </a:ext>
            </a:extLst>
          </p:cNvPr>
          <p:cNvSpPr/>
          <p:nvPr/>
        </p:nvSpPr>
        <p:spPr>
          <a:xfrm>
            <a:off x="4018811" y="2483880"/>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2.1.3</a:t>
            </a:r>
          </a:p>
        </p:txBody>
      </p:sp>
      <p:sp>
        <p:nvSpPr>
          <p:cNvPr id="4" name="Rectangle 7">
            <a:extLst>
              <a:ext uri="{FF2B5EF4-FFF2-40B4-BE49-F238E27FC236}">
                <a16:creationId xmlns:a16="http://schemas.microsoft.com/office/drawing/2014/main" id="{F1349A0E-6707-7834-69ED-F41D5D832219}"/>
              </a:ext>
            </a:extLst>
          </p:cNvPr>
          <p:cNvSpPr>
            <a:spLocks noChangeArrowheads="1"/>
          </p:cNvSpPr>
          <p:nvPr/>
        </p:nvSpPr>
        <p:spPr bwMode="auto">
          <a:xfrm>
            <a:off x="406397" y="162965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2.1.4 Monthly Goal Achievement Rate</a:t>
            </a:r>
            <a:r>
              <a:rPr lang="en-US" sz="1200" dirty="0"/>
              <a:t>: Indicates the current progress toward monthly energy-saving targets.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Rectangle 7">
            <a:extLst>
              <a:ext uri="{FF2B5EF4-FFF2-40B4-BE49-F238E27FC236}">
                <a16:creationId xmlns:a16="http://schemas.microsoft.com/office/drawing/2014/main" id="{494F76F8-0A4B-68C8-0ED4-FF642EF088BD}"/>
              </a:ext>
            </a:extLst>
          </p:cNvPr>
          <p:cNvSpPr>
            <a:spLocks noChangeArrowheads="1"/>
          </p:cNvSpPr>
          <p:nvPr/>
        </p:nvSpPr>
        <p:spPr bwMode="auto">
          <a:xfrm>
            <a:off x="406397" y="4127005"/>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2.1.5 Percentage by Category</a:t>
            </a:r>
            <a:r>
              <a:rPr lang="en-US" sz="1200" dirty="0"/>
              <a:t>: A donut chart that visualizes the proportion of energy usage by each area or section.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0893CF90-BF75-6042-C602-E808502BE88A}"/>
              </a:ext>
            </a:extLst>
          </p:cNvPr>
          <p:cNvPicPr>
            <a:picLocks noChangeAspect="1"/>
          </p:cNvPicPr>
          <p:nvPr/>
        </p:nvPicPr>
        <p:blipFill>
          <a:blip r:embed="rId3"/>
          <a:srcRect l="13160" t="24261" r="1869" b="37645"/>
          <a:stretch>
            <a:fillRect/>
          </a:stretch>
        </p:blipFill>
        <p:spPr>
          <a:xfrm>
            <a:off x="526055" y="6596395"/>
            <a:ext cx="5877745" cy="1361037"/>
          </a:xfrm>
          <a:prstGeom prst="rect">
            <a:avLst/>
          </a:prstGeom>
        </p:spPr>
      </p:pic>
      <p:sp>
        <p:nvSpPr>
          <p:cNvPr id="8" name="Rectangle 7">
            <a:extLst>
              <a:ext uri="{FF2B5EF4-FFF2-40B4-BE49-F238E27FC236}">
                <a16:creationId xmlns:a16="http://schemas.microsoft.com/office/drawing/2014/main" id="{56460A96-492C-0046-E168-CEB30B2892F6}"/>
              </a:ext>
            </a:extLst>
          </p:cNvPr>
          <p:cNvSpPr>
            <a:spLocks noChangeArrowheads="1"/>
          </p:cNvSpPr>
          <p:nvPr/>
        </p:nvSpPr>
        <p:spPr bwMode="auto">
          <a:xfrm>
            <a:off x="406397" y="4782112"/>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2.1.6 Monthly Electricity Consumption Trend</a:t>
            </a:r>
            <a:r>
              <a:rPr lang="en-US" sz="1200" dirty="0"/>
              <a:t>: A bar and line chart that shows monthly consumption across multiple years, including the target line for comparison.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DC8307A-3207-0A86-D2EC-EB3C60CE473B}"/>
              </a:ext>
            </a:extLst>
          </p:cNvPr>
          <p:cNvSpPr>
            <a:spLocks noChangeArrowheads="1"/>
          </p:cNvSpPr>
          <p:nvPr/>
        </p:nvSpPr>
        <p:spPr bwMode="auto">
          <a:xfrm>
            <a:off x="406397" y="5431836"/>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2.1.7 Emission Intensity Table</a:t>
            </a:r>
            <a:r>
              <a:rPr lang="en-US" sz="1200" dirty="0"/>
              <a:t>: Lists the energy intensity (kWh/Qty) for each major unit or section.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25D0AEDD-4314-A34D-59BB-883F860FE8CF}"/>
              </a:ext>
            </a:extLst>
          </p:cNvPr>
          <p:cNvSpPr/>
          <p:nvPr/>
        </p:nvSpPr>
        <p:spPr>
          <a:xfrm>
            <a:off x="454199" y="6596394"/>
            <a:ext cx="1961741" cy="136103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4" name="Rectangle 13">
            <a:extLst>
              <a:ext uri="{FF2B5EF4-FFF2-40B4-BE49-F238E27FC236}">
                <a16:creationId xmlns:a16="http://schemas.microsoft.com/office/drawing/2014/main" id="{04CB5ABA-BA3F-3D4F-2E80-8CFBEF8DABAF}"/>
              </a:ext>
            </a:extLst>
          </p:cNvPr>
          <p:cNvSpPr/>
          <p:nvPr/>
        </p:nvSpPr>
        <p:spPr>
          <a:xfrm>
            <a:off x="2487797" y="6596394"/>
            <a:ext cx="2416012" cy="136103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5" name="Rectangle 14">
            <a:extLst>
              <a:ext uri="{FF2B5EF4-FFF2-40B4-BE49-F238E27FC236}">
                <a16:creationId xmlns:a16="http://schemas.microsoft.com/office/drawing/2014/main" id="{43BE3745-00DA-CB06-F1C0-2099FDA5068A}"/>
              </a:ext>
            </a:extLst>
          </p:cNvPr>
          <p:cNvSpPr/>
          <p:nvPr/>
        </p:nvSpPr>
        <p:spPr>
          <a:xfrm>
            <a:off x="4975667" y="6596394"/>
            <a:ext cx="1428134" cy="7520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1" name="Rectangle 20">
            <a:extLst>
              <a:ext uri="{FF2B5EF4-FFF2-40B4-BE49-F238E27FC236}">
                <a16:creationId xmlns:a16="http://schemas.microsoft.com/office/drawing/2014/main" id="{936A2712-FB51-8922-C790-BD57C46FD119}"/>
              </a:ext>
            </a:extLst>
          </p:cNvPr>
          <p:cNvSpPr/>
          <p:nvPr/>
        </p:nvSpPr>
        <p:spPr>
          <a:xfrm>
            <a:off x="1167769" y="6206565"/>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2.1.5</a:t>
            </a:r>
          </a:p>
        </p:txBody>
      </p:sp>
      <p:sp>
        <p:nvSpPr>
          <p:cNvPr id="23" name="Rectangle 22">
            <a:extLst>
              <a:ext uri="{FF2B5EF4-FFF2-40B4-BE49-F238E27FC236}">
                <a16:creationId xmlns:a16="http://schemas.microsoft.com/office/drawing/2014/main" id="{8BA15709-E8AF-01B3-C38C-6C4D1DB9567F}"/>
              </a:ext>
            </a:extLst>
          </p:cNvPr>
          <p:cNvSpPr/>
          <p:nvPr/>
        </p:nvSpPr>
        <p:spPr>
          <a:xfrm>
            <a:off x="3626708" y="6206564"/>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2.1.6</a:t>
            </a:r>
          </a:p>
        </p:txBody>
      </p:sp>
      <p:sp>
        <p:nvSpPr>
          <p:cNvPr id="24" name="Rectangle 23">
            <a:extLst>
              <a:ext uri="{FF2B5EF4-FFF2-40B4-BE49-F238E27FC236}">
                <a16:creationId xmlns:a16="http://schemas.microsoft.com/office/drawing/2014/main" id="{17426E6F-DBDF-13D8-ADD1-CA043C277FCB}"/>
              </a:ext>
            </a:extLst>
          </p:cNvPr>
          <p:cNvSpPr/>
          <p:nvPr/>
        </p:nvSpPr>
        <p:spPr>
          <a:xfrm>
            <a:off x="5422434" y="6206564"/>
            <a:ext cx="534600" cy="19927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14400"/>
            <a:r>
              <a:rPr kumimoji="1" lang="en-TH" sz="800" b="1" kern="0" dirty="0">
                <a:solidFill>
                  <a:schemeClr val="tx1"/>
                </a:solidFill>
              </a:rPr>
              <a:t>2.1.7</a:t>
            </a:r>
          </a:p>
        </p:txBody>
      </p:sp>
      <p:sp>
        <p:nvSpPr>
          <p:cNvPr id="25" name="Rectangle 7">
            <a:extLst>
              <a:ext uri="{FF2B5EF4-FFF2-40B4-BE49-F238E27FC236}">
                <a16:creationId xmlns:a16="http://schemas.microsoft.com/office/drawing/2014/main" id="{6FFD0A92-F422-04A0-610D-04A3725CFCAD}"/>
              </a:ext>
            </a:extLst>
          </p:cNvPr>
          <p:cNvSpPr>
            <a:spLocks noChangeArrowheads="1"/>
          </p:cNvSpPr>
          <p:nvPr/>
        </p:nvSpPr>
        <p:spPr bwMode="auto">
          <a:xfrm>
            <a:off x="406397" y="1172972"/>
            <a:ext cx="61170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18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9F9C-2F61-8ABB-C1CE-1D5CF2CBE30C}"/>
            </a:ext>
          </a:extLst>
        </p:cNvPr>
        <p:cNvGrpSpPr/>
        <p:nvPr/>
      </p:nvGrpSpPr>
      <p:grpSpPr>
        <a:xfrm>
          <a:off x="0" y="0"/>
          <a:ext cx="0" cy="0"/>
          <a:chOff x="0" y="0"/>
          <a:chExt cx="0" cy="0"/>
        </a:xfrm>
      </p:grpSpPr>
      <p:sp>
        <p:nvSpPr>
          <p:cNvPr id="9" name="Rectangle 7">
            <a:extLst>
              <a:ext uri="{FF2B5EF4-FFF2-40B4-BE49-F238E27FC236}">
                <a16:creationId xmlns:a16="http://schemas.microsoft.com/office/drawing/2014/main" id="{7597632C-B54F-2A11-9DED-F7BC44594538}"/>
              </a:ext>
            </a:extLst>
          </p:cNvPr>
          <p:cNvSpPr>
            <a:spLocks noChangeArrowheads="1"/>
          </p:cNvSpPr>
          <p:nvPr/>
        </p:nvSpPr>
        <p:spPr bwMode="auto">
          <a:xfrm>
            <a:off x="406395" y="1080000"/>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2.1.8 Electricity Consumption (Changes over the past 30 days)</a:t>
            </a:r>
            <a:r>
              <a:rPr lang="en-US" sz="1200" dirty="0"/>
              <a:t>: A bar chart displaying daily actual and target electricity usage.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328186BE-C1C6-7A20-1A8E-1791F0F06FEE}"/>
              </a:ext>
            </a:extLst>
          </p:cNvPr>
          <p:cNvSpPr>
            <a:spLocks noGrp="1"/>
          </p:cNvSpPr>
          <p:nvPr>
            <p:ph type="sldNum" sz="quarter" idx="12"/>
          </p:nvPr>
        </p:nvSpPr>
        <p:spPr/>
        <p:txBody>
          <a:bodyPr/>
          <a:lstStyle/>
          <a:p>
            <a:fld id="{FABEA90D-F275-432F-8053-456A4E092F4A}" type="slidenum">
              <a:rPr kumimoji="1" lang="ja-JP" altLang="en-US" smtClean="0"/>
              <a:pPr/>
              <a:t>9</a:t>
            </a:fld>
            <a:endParaRPr kumimoji="1" lang="ja-JP" altLang="en-US"/>
          </a:p>
        </p:txBody>
      </p:sp>
      <p:sp>
        <p:nvSpPr>
          <p:cNvPr id="17" name="正方形/長方形 16">
            <a:extLst>
              <a:ext uri="{FF2B5EF4-FFF2-40B4-BE49-F238E27FC236}">
                <a16:creationId xmlns:a16="http://schemas.microsoft.com/office/drawing/2014/main" id="{E25173B1-E2BA-3D03-F823-63A0BEF9713E}"/>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a:t>
            </a:r>
            <a:r>
              <a:rPr lang="en-US" sz="1400" b="1" dirty="0">
                <a:solidFill>
                  <a:schemeClr val="tx1"/>
                </a:solidFill>
              </a:rPr>
              <a:t>Web Functions</a:t>
            </a:r>
            <a:endParaRPr lang="th-TH" sz="1400" dirty="0">
              <a:solidFill>
                <a:schemeClr val="tx1"/>
              </a:solidFill>
            </a:endParaRPr>
          </a:p>
        </p:txBody>
      </p:sp>
      <p:sp>
        <p:nvSpPr>
          <p:cNvPr id="5" name="Rectangle 7">
            <a:extLst>
              <a:ext uri="{FF2B5EF4-FFF2-40B4-BE49-F238E27FC236}">
                <a16:creationId xmlns:a16="http://schemas.microsoft.com/office/drawing/2014/main" id="{0215C363-13F3-87E5-2366-280B0DE4DF4D}"/>
              </a:ext>
            </a:extLst>
          </p:cNvPr>
          <p:cNvSpPr>
            <a:spLocks noChangeArrowheads="1"/>
          </p:cNvSpPr>
          <p:nvPr/>
        </p:nvSpPr>
        <p:spPr bwMode="auto">
          <a:xfrm>
            <a:off x="406397" y="4127005"/>
            <a:ext cx="611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t>2.1.9 Power Consumption (Today)</a:t>
            </a:r>
            <a:r>
              <a:rPr lang="en-US" sz="1200" dirty="0"/>
              <a:t>: A stacked bar chart illustrating today’s power consumption, broken down by area and hour.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50A0B372-097E-9625-364C-37F86F35D88A}"/>
              </a:ext>
            </a:extLst>
          </p:cNvPr>
          <p:cNvPicPr>
            <a:picLocks noChangeAspect="1"/>
          </p:cNvPicPr>
          <p:nvPr/>
        </p:nvPicPr>
        <p:blipFill>
          <a:blip r:embed="rId3"/>
          <a:srcRect l="13160" t="59632" r="59555" b="193"/>
          <a:stretch>
            <a:fillRect/>
          </a:stretch>
        </p:blipFill>
        <p:spPr>
          <a:xfrm>
            <a:off x="2075870" y="1826932"/>
            <a:ext cx="2706259" cy="2058142"/>
          </a:xfrm>
          <a:prstGeom prst="rect">
            <a:avLst/>
          </a:prstGeom>
        </p:spPr>
      </p:pic>
      <p:pic>
        <p:nvPicPr>
          <p:cNvPr id="6" name="Picture 5">
            <a:extLst>
              <a:ext uri="{FF2B5EF4-FFF2-40B4-BE49-F238E27FC236}">
                <a16:creationId xmlns:a16="http://schemas.microsoft.com/office/drawing/2014/main" id="{E4940057-532A-8A4D-D9DD-E04AA1FBEFD1}"/>
              </a:ext>
            </a:extLst>
          </p:cNvPr>
          <p:cNvPicPr>
            <a:picLocks noChangeAspect="1"/>
          </p:cNvPicPr>
          <p:nvPr/>
        </p:nvPicPr>
        <p:blipFill>
          <a:blip r:embed="rId3"/>
          <a:srcRect l="41143" t="59102" r="2236" b="723"/>
          <a:stretch>
            <a:fillRect/>
          </a:stretch>
        </p:blipFill>
        <p:spPr>
          <a:xfrm>
            <a:off x="657003" y="4953000"/>
            <a:ext cx="5615849" cy="2058142"/>
          </a:xfrm>
          <a:prstGeom prst="rect">
            <a:avLst/>
          </a:prstGeom>
        </p:spPr>
      </p:pic>
    </p:spTree>
    <p:extLst>
      <p:ext uri="{BB962C8B-B14F-4D97-AF65-F5344CB8AC3E}">
        <p14:creationId xmlns:p14="http://schemas.microsoft.com/office/powerpoint/2010/main" val="28728093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cap="flat" cmpd="sng" algn="ctr">
          <a:solidFill>
            <a:sysClr val="windowText" lastClr="000000"/>
          </a:solidFill>
          <a:prstDash val="solid"/>
        </a:ln>
        <a:effectLst/>
      </a:spPr>
      <a:bodyPr rtlCol="0" anchor="ctr"/>
      <a:lstStyle>
        <a:defPPr algn="l" defTabSz="914400">
          <a:defRPr kumimoji="1" sz="700" kern="0" dirty="0">
            <a:solidFill>
              <a:prstClr val="black"/>
            </a:solidFill>
          </a:defRPr>
        </a:defPPr>
      </a:lst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rtlCol="0" anchor="ctr"/>
      <a:lstStyle>
        <a:defPPr algn="ctr">
          <a:defRPr kumimoji="1" sz="9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32232</TotalTime>
  <Words>2747</Words>
  <Application>Microsoft Macintosh PowerPoint</Application>
  <PresentationFormat>A4 Paper (210x297 mm)</PresentationFormat>
  <Paragraphs>283</Paragraphs>
  <Slides>28</Slides>
  <Notes>20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6" baseType="lpstr">
      <vt:lpstr>Meiryo UI</vt:lpstr>
      <vt:lpstr>游ゴシック</vt:lpstr>
      <vt:lpstr>Aptos</vt:lpstr>
      <vt:lpstr>Arial</vt:lpstr>
      <vt:lpstr>Segoe UI 本文</vt:lpstr>
      <vt:lpstr>Office テーマ</vt:lpstr>
      <vt:lpstr>1_Office テーマ</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Nattaporn Chiaya</cp:lastModifiedBy>
  <cp:revision>684</cp:revision>
  <cp:lastPrinted>2024-05-06T09:35:14Z</cp:lastPrinted>
  <dcterms:created xsi:type="dcterms:W3CDTF">2021-03-06T04:05:57Z</dcterms:created>
  <dcterms:modified xsi:type="dcterms:W3CDTF">2025-07-23T08:48:57Z</dcterms:modified>
</cp:coreProperties>
</file>