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95"/>
  </p:notesMasterIdLst>
  <p:sldIdLst>
    <p:sldId id="256" r:id="rId5"/>
    <p:sldId id="257" r:id="rId6"/>
    <p:sldId id="555" r:id="rId7"/>
    <p:sldId id="259" r:id="rId8"/>
    <p:sldId id="260" r:id="rId9"/>
    <p:sldId id="279" r:id="rId10"/>
    <p:sldId id="338" r:id="rId11"/>
    <p:sldId id="280" r:id="rId12"/>
    <p:sldId id="420" r:id="rId13"/>
    <p:sldId id="526" r:id="rId14"/>
    <p:sldId id="532" r:id="rId15"/>
    <p:sldId id="537" r:id="rId16"/>
    <p:sldId id="548" r:id="rId17"/>
    <p:sldId id="427" r:id="rId18"/>
    <p:sldId id="557" r:id="rId19"/>
    <p:sldId id="549" r:id="rId20"/>
    <p:sldId id="538" r:id="rId21"/>
    <p:sldId id="344" r:id="rId22"/>
    <p:sldId id="481" r:id="rId23"/>
    <p:sldId id="542" r:id="rId24"/>
    <p:sldId id="541" r:id="rId25"/>
    <p:sldId id="560" r:id="rId26"/>
    <p:sldId id="577" r:id="rId27"/>
    <p:sldId id="558" r:id="rId28"/>
    <p:sldId id="543" r:id="rId29"/>
    <p:sldId id="561" r:id="rId30"/>
    <p:sldId id="581" r:id="rId31"/>
    <p:sldId id="579" r:id="rId32"/>
    <p:sldId id="583" r:id="rId33"/>
    <p:sldId id="562" r:id="rId34"/>
    <p:sldId id="563" r:id="rId35"/>
    <p:sldId id="564" r:id="rId36"/>
    <p:sldId id="345" r:id="rId37"/>
    <p:sldId id="508" r:id="rId38"/>
    <p:sldId id="432" r:id="rId39"/>
    <p:sldId id="386" r:id="rId40"/>
    <p:sldId id="454" r:id="rId41"/>
    <p:sldId id="455" r:id="rId42"/>
    <p:sldId id="456" r:id="rId43"/>
    <p:sldId id="465" r:id="rId44"/>
    <p:sldId id="574" r:id="rId45"/>
    <p:sldId id="575" r:id="rId46"/>
    <p:sldId id="576" r:id="rId47"/>
    <p:sldId id="580" r:id="rId48"/>
    <p:sldId id="546" r:id="rId49"/>
    <p:sldId id="552" r:id="rId50"/>
    <p:sldId id="559" r:id="rId51"/>
    <p:sldId id="473" r:id="rId52"/>
    <p:sldId id="474" r:id="rId53"/>
    <p:sldId id="514" r:id="rId54"/>
    <p:sldId id="475" r:id="rId55"/>
    <p:sldId id="544" r:id="rId56"/>
    <p:sldId id="545" r:id="rId57"/>
    <p:sldId id="551" r:id="rId58"/>
    <p:sldId id="489" r:id="rId59"/>
    <p:sldId id="497" r:id="rId60"/>
    <p:sldId id="498" r:id="rId61"/>
    <p:sldId id="500" r:id="rId62"/>
    <p:sldId id="578" r:id="rId63"/>
    <p:sldId id="397" r:id="rId64"/>
    <p:sldId id="398" r:id="rId65"/>
    <p:sldId id="504" r:id="rId66"/>
    <p:sldId id="571" r:id="rId67"/>
    <p:sldId id="572" r:id="rId68"/>
    <p:sldId id="573" r:id="rId69"/>
    <p:sldId id="436" r:id="rId70"/>
    <p:sldId id="440" r:id="rId71"/>
    <p:sldId id="438" r:id="rId72"/>
    <p:sldId id="439" r:id="rId73"/>
    <p:sldId id="441" r:id="rId74"/>
    <p:sldId id="443" r:id="rId75"/>
    <p:sldId id="547" r:id="rId76"/>
    <p:sldId id="556" r:id="rId77"/>
    <p:sldId id="565" r:id="rId78"/>
    <p:sldId id="566" r:id="rId79"/>
    <p:sldId id="567" r:id="rId80"/>
    <p:sldId id="568" r:id="rId81"/>
    <p:sldId id="512" r:id="rId82"/>
    <p:sldId id="513" r:id="rId83"/>
    <p:sldId id="452" r:id="rId84"/>
    <p:sldId id="448" r:id="rId85"/>
    <p:sldId id="449" r:id="rId86"/>
    <p:sldId id="450" r:id="rId87"/>
    <p:sldId id="451" r:id="rId88"/>
    <p:sldId id="550" r:id="rId89"/>
    <p:sldId id="553" r:id="rId90"/>
    <p:sldId id="569" r:id="rId91"/>
    <p:sldId id="570" r:id="rId92"/>
    <p:sldId id="276" r:id="rId93"/>
    <p:sldId id="275" r:id="rId94"/>
  </p:sldIdLst>
  <p:sldSz cx="6858000" cy="9906000" type="A4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F8CA"/>
    <a:srgbClr val="FFFFFF"/>
    <a:srgbClr val="FAFAFA"/>
    <a:srgbClr val="6CD506"/>
    <a:srgbClr val="02468F"/>
    <a:srgbClr val="F2F2F2"/>
    <a:srgbClr val="808080"/>
    <a:srgbClr val="FF7C80"/>
    <a:srgbClr val="0070C0"/>
    <a:srgbClr val="F3F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7B9D37-FDB7-4946-B87B-AE807D9117B8}" v="129" dt="2025-05-13T02:02:17.1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5865" autoAdjust="0"/>
  </p:normalViewPr>
  <p:slideViewPr>
    <p:cSldViewPr snapToGrid="0" showGuides="1">
      <p:cViewPr>
        <p:scale>
          <a:sx n="100" d="100"/>
          <a:sy n="100" d="100"/>
        </p:scale>
        <p:origin x="486" y="-2346"/>
      </p:cViewPr>
      <p:guideLst>
        <p:guide orient="horz" pos="3120"/>
        <p:guide pos="216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8"/>
          </a:xfrm>
          <a:prstGeom prst="rect">
            <a:avLst/>
          </a:prstGeom>
        </p:spPr>
        <p:txBody>
          <a:bodyPr vert="horz" lIns="94857" tIns="47429" rIns="94857" bIns="47429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4857" tIns="47429" rIns="94857" bIns="47429" rtlCol="0"/>
          <a:lstStyle>
            <a:lvl1pPr algn="r">
              <a:defRPr sz="1300"/>
            </a:lvl1pPr>
          </a:lstStyle>
          <a:p>
            <a:fld id="{950D9ED6-7A08-499A-95EC-E1D92DDF1BFF}" type="datetimeFigureOut">
              <a:rPr kumimoji="1" lang="ja-JP" altLang="en-US" smtClean="0"/>
              <a:t>2025/5/29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535238" y="1200150"/>
            <a:ext cx="2244725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7" tIns="47429" rIns="94857" bIns="4742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3"/>
          </a:xfrm>
          <a:prstGeom prst="rect">
            <a:avLst/>
          </a:prstGeom>
        </p:spPr>
        <p:txBody>
          <a:bodyPr vert="horz" lIns="94857" tIns="47429" rIns="94857" bIns="4742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169920" cy="481726"/>
          </a:xfrm>
          <a:prstGeom prst="rect">
            <a:avLst/>
          </a:prstGeom>
        </p:spPr>
        <p:txBody>
          <a:bodyPr vert="horz" lIns="94857" tIns="47429" rIns="94857" bIns="47429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1726"/>
          </a:xfrm>
          <a:prstGeom prst="rect">
            <a:avLst/>
          </a:prstGeom>
        </p:spPr>
        <p:txBody>
          <a:bodyPr vert="horz" lIns="94857" tIns="47429" rIns="94857" bIns="47429" rtlCol="0" anchor="b"/>
          <a:lstStyle>
            <a:lvl1pPr algn="r">
              <a:defRPr sz="1300"/>
            </a:lvl1pPr>
          </a:lstStyle>
          <a:p>
            <a:fld id="{EC5CBA6C-5079-4F7D-9C03-A85FF6B43F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73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1420-B83C-4C58-A0EC-1A3071E587E2}" type="datetime1">
              <a:rPr kumimoji="1" lang="ja-JP" altLang="en-US" smtClean="0"/>
              <a:t>2025/5/29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77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539F-5526-4D04-8FD6-260459D8BC5F}" type="datetime1">
              <a:rPr kumimoji="1" lang="ja-JP" altLang="en-US" smtClean="0"/>
              <a:t>2025/5/29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54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3D84-5621-4CC5-8FC4-57C7F07D8C49}" type="datetime1">
              <a:rPr kumimoji="1" lang="ja-JP" altLang="en-US" smtClean="0"/>
              <a:t>2025/5/29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25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FA845-20CD-48D2-A2D5-B5407AFF0FCB}" type="datetime1">
              <a:rPr kumimoji="1" lang="ja-JP" altLang="en-US" smtClean="0"/>
              <a:t>2025/5/29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075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A997-C117-4E07-8358-707BEF18102A}" type="datetime1">
              <a:rPr kumimoji="1" lang="ja-JP" altLang="en-US" smtClean="0"/>
              <a:t>2025/5/29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899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6C61-18D9-4AC9-AA51-71DA4C67CC89}" type="datetime1">
              <a:rPr kumimoji="1" lang="ja-JP" altLang="en-US" smtClean="0"/>
              <a:t>2025/5/29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368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93E7-F14A-4576-8224-71FB96D1D432}" type="datetime1">
              <a:rPr kumimoji="1" lang="ja-JP" altLang="en-US" smtClean="0"/>
              <a:t>2025/5/29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563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12DF-9BCA-4E06-AD49-34DFDD5BC2B2}" type="datetime1">
              <a:rPr kumimoji="1" lang="ja-JP" altLang="en-US" smtClean="0"/>
              <a:t>2025/5/29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19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8E020-7334-4238-9110-095FAD913287}" type="datetime1">
              <a:rPr kumimoji="1" lang="ja-JP" altLang="en-US" smtClean="0"/>
              <a:t>2025/5/29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93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5DA89-3C9A-4A3F-BA1A-AD4015311DE3}" type="datetime1">
              <a:rPr kumimoji="1" lang="ja-JP" altLang="en-US" smtClean="0"/>
              <a:t>2025/5/29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85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B7A1-BAA2-4685-9A13-423FC750900D}" type="datetime1">
              <a:rPr kumimoji="1" lang="ja-JP" altLang="en-US" smtClean="0"/>
              <a:t>2025/5/29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06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F4AF4-3935-4223-9569-5734B3B1160A}" type="datetime1">
              <a:rPr kumimoji="1" lang="ja-JP" altLang="en-US" smtClean="0"/>
              <a:t>2025/5/29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07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28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4.png"/><Relationship Id="rId1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.jpeg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5.png"/><Relationship Id="rId10" Type="http://schemas.openxmlformats.org/officeDocument/2006/relationships/image" Target="../media/image35.png"/><Relationship Id="rId19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34.png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5.png"/><Relationship Id="rId18" Type="http://schemas.openxmlformats.org/officeDocument/2006/relationships/image" Target="../media/image21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24.png"/><Relationship Id="rId17" Type="http://schemas.openxmlformats.org/officeDocument/2006/relationships/image" Target="../media/image5.png"/><Relationship Id="rId2" Type="http://schemas.openxmlformats.org/officeDocument/2006/relationships/image" Target="../media/image19.png"/><Relationship Id="rId16" Type="http://schemas.openxmlformats.org/officeDocument/2006/relationships/image" Target="../media/image38.png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3.png"/><Relationship Id="rId5" Type="http://schemas.openxmlformats.org/officeDocument/2006/relationships/image" Target="../media/image32.png"/><Relationship Id="rId15" Type="http://schemas.openxmlformats.org/officeDocument/2006/relationships/image" Target="../media/image28.svg"/><Relationship Id="rId10" Type="http://schemas.openxmlformats.org/officeDocument/2006/relationships/image" Target="../media/image37.svg"/><Relationship Id="rId19" Type="http://schemas.openxmlformats.org/officeDocument/2006/relationships/image" Target="../media/image20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18" Type="http://schemas.openxmlformats.org/officeDocument/2006/relationships/image" Target="../media/image2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19.png"/><Relationship Id="rId16" Type="http://schemas.openxmlformats.org/officeDocument/2006/relationships/image" Target="../media/image44.png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5" Type="http://schemas.openxmlformats.org/officeDocument/2006/relationships/image" Target="../media/image43.png"/><Relationship Id="rId10" Type="http://schemas.openxmlformats.org/officeDocument/2006/relationships/image" Target="../media/image37.svg"/><Relationship Id="rId19" Type="http://schemas.openxmlformats.org/officeDocument/2006/relationships/image" Target="../media/image21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1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3.png"/><Relationship Id="rId1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34.png"/><Relationship Id="rId1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34.png"/><Relationship Id="rId1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1.png"/><Relationship Id="rId7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39.png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image" Target="../media/image34.png"/><Relationship Id="rId26" Type="http://schemas.openxmlformats.org/officeDocument/2006/relationships/image" Target="../media/image73.png"/><Relationship Id="rId39" Type="http://schemas.openxmlformats.org/officeDocument/2006/relationships/image" Target="../media/image78.png"/><Relationship Id="rId21" Type="http://schemas.openxmlformats.org/officeDocument/2006/relationships/image" Target="../media/image37.svg"/><Relationship Id="rId34" Type="http://schemas.openxmlformats.org/officeDocument/2006/relationships/image" Target="../media/image43.png"/><Relationship Id="rId42" Type="http://schemas.openxmlformats.org/officeDocument/2006/relationships/image" Target="../media/image81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6" Type="http://schemas.openxmlformats.org/officeDocument/2006/relationships/image" Target="../media/image32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1.png"/><Relationship Id="rId32" Type="http://schemas.openxmlformats.org/officeDocument/2006/relationships/image" Target="../media/image41.png"/><Relationship Id="rId37" Type="http://schemas.openxmlformats.org/officeDocument/2006/relationships/image" Target="../media/image76.png"/><Relationship Id="rId40" Type="http://schemas.openxmlformats.org/officeDocument/2006/relationships/image" Target="../media/image79.png"/><Relationship Id="rId45" Type="http://schemas.openxmlformats.org/officeDocument/2006/relationships/image" Target="../media/image83.png"/><Relationship Id="rId5" Type="http://schemas.openxmlformats.org/officeDocument/2006/relationships/image" Target="../media/image60.png"/><Relationship Id="rId15" Type="http://schemas.openxmlformats.org/officeDocument/2006/relationships/image" Target="../media/image31.png"/><Relationship Id="rId23" Type="http://schemas.openxmlformats.org/officeDocument/2006/relationships/image" Target="../media/image70.png"/><Relationship Id="rId28" Type="http://schemas.openxmlformats.org/officeDocument/2006/relationships/image" Target="../media/image46.png"/><Relationship Id="rId36" Type="http://schemas.openxmlformats.org/officeDocument/2006/relationships/image" Target="../media/image45.png"/><Relationship Id="rId10" Type="http://schemas.openxmlformats.org/officeDocument/2006/relationships/image" Target="../media/image65.png"/><Relationship Id="rId19" Type="http://schemas.openxmlformats.org/officeDocument/2006/relationships/image" Target="../media/image35.png"/><Relationship Id="rId31" Type="http://schemas.openxmlformats.org/officeDocument/2006/relationships/image" Target="../media/image40.png"/><Relationship Id="rId44" Type="http://schemas.openxmlformats.org/officeDocument/2006/relationships/image" Target="../media/image2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30.png"/><Relationship Id="rId22" Type="http://schemas.openxmlformats.org/officeDocument/2006/relationships/image" Target="../media/image69.png"/><Relationship Id="rId27" Type="http://schemas.openxmlformats.org/officeDocument/2006/relationships/image" Target="../media/image74.png"/><Relationship Id="rId30" Type="http://schemas.openxmlformats.org/officeDocument/2006/relationships/image" Target="../media/image39.png"/><Relationship Id="rId35" Type="http://schemas.openxmlformats.org/officeDocument/2006/relationships/image" Target="../media/image44.png"/><Relationship Id="rId43" Type="http://schemas.openxmlformats.org/officeDocument/2006/relationships/image" Target="../media/image82.png"/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12" Type="http://schemas.openxmlformats.org/officeDocument/2006/relationships/image" Target="../media/image67.png"/><Relationship Id="rId17" Type="http://schemas.openxmlformats.org/officeDocument/2006/relationships/image" Target="../media/image33.png"/><Relationship Id="rId25" Type="http://schemas.openxmlformats.org/officeDocument/2006/relationships/image" Target="../media/image72.png"/><Relationship Id="rId33" Type="http://schemas.openxmlformats.org/officeDocument/2006/relationships/image" Target="../media/image42.png"/><Relationship Id="rId38" Type="http://schemas.openxmlformats.org/officeDocument/2006/relationships/image" Target="../media/image77.png"/><Relationship Id="rId20" Type="http://schemas.openxmlformats.org/officeDocument/2006/relationships/image" Target="../media/image36.png"/><Relationship Id="rId41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5.png"/><Relationship Id="rId7" Type="http://schemas.openxmlformats.org/officeDocument/2006/relationships/image" Target="../media/image8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28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2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88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7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8.png"/><Relationship Id="rId4" Type="http://schemas.openxmlformats.org/officeDocument/2006/relationships/image" Target="../media/image28.svg"/><Relationship Id="rId9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6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62.png"/><Relationship Id="rId5" Type="http://schemas.openxmlformats.org/officeDocument/2006/relationships/image" Target="../media/image33.png"/><Relationship Id="rId15" Type="http://schemas.openxmlformats.org/officeDocument/2006/relationships/image" Target="../media/image68.png"/><Relationship Id="rId10" Type="http://schemas.openxmlformats.org/officeDocument/2006/relationships/image" Target="../media/image61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3.jpeg"/><Relationship Id="rId3" Type="http://schemas.openxmlformats.org/officeDocument/2006/relationships/image" Target="../media/image31.png"/><Relationship Id="rId21" Type="http://schemas.openxmlformats.org/officeDocument/2006/relationships/image" Target="../media/image25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20.png"/><Relationship Id="rId2" Type="http://schemas.openxmlformats.org/officeDocument/2006/relationships/image" Target="../media/image30.png"/><Relationship Id="rId16" Type="http://schemas.openxmlformats.org/officeDocument/2006/relationships/image" Target="../media/image43.png"/><Relationship Id="rId20" Type="http://schemas.openxmlformats.org/officeDocument/2006/relationships/image" Target="../media/image21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8.svg"/><Relationship Id="rId24" Type="http://schemas.openxmlformats.org/officeDocument/2006/relationships/image" Target="../media/image91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23" Type="http://schemas.openxmlformats.org/officeDocument/2006/relationships/image" Target="../media/image90.svg"/><Relationship Id="rId28" Type="http://schemas.openxmlformats.org/officeDocument/2006/relationships/image" Target="../media/image93.svg"/><Relationship Id="rId10" Type="http://schemas.openxmlformats.org/officeDocument/2006/relationships/image" Target="../media/image27.png"/><Relationship Id="rId19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1.png"/><Relationship Id="rId22" Type="http://schemas.openxmlformats.org/officeDocument/2006/relationships/image" Target="../media/image89.png"/><Relationship Id="rId27" Type="http://schemas.openxmlformats.org/officeDocument/2006/relationships/image" Target="../media/image92.png"/><Relationship Id="rId30" Type="http://schemas.openxmlformats.org/officeDocument/2006/relationships/image" Target="../media/image95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20.png"/><Relationship Id="rId3" Type="http://schemas.openxmlformats.org/officeDocument/2006/relationships/image" Target="../media/image31.png"/><Relationship Id="rId21" Type="http://schemas.openxmlformats.org/officeDocument/2006/relationships/image" Target="../media/image2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95.svg"/><Relationship Id="rId2" Type="http://schemas.openxmlformats.org/officeDocument/2006/relationships/image" Target="../media/image30.png"/><Relationship Id="rId16" Type="http://schemas.openxmlformats.org/officeDocument/2006/relationships/image" Target="../media/image4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8.svg"/><Relationship Id="rId24" Type="http://schemas.openxmlformats.org/officeDocument/2006/relationships/image" Target="../media/image94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23" Type="http://schemas.openxmlformats.org/officeDocument/2006/relationships/image" Target="../media/image90.svg"/><Relationship Id="rId10" Type="http://schemas.openxmlformats.org/officeDocument/2006/relationships/image" Target="../media/image27.png"/><Relationship Id="rId19" Type="http://schemas.openxmlformats.org/officeDocument/2006/relationships/image" Target="../media/image25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1.png"/><Relationship Id="rId22" Type="http://schemas.openxmlformats.org/officeDocument/2006/relationships/image" Target="../media/image89.png"/><Relationship Id="rId27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2.png"/><Relationship Id="rId18" Type="http://schemas.openxmlformats.org/officeDocument/2006/relationships/image" Target="../media/image89.png"/><Relationship Id="rId26" Type="http://schemas.openxmlformats.org/officeDocument/2006/relationships/image" Target="../media/image100.png"/><Relationship Id="rId3" Type="http://schemas.openxmlformats.org/officeDocument/2006/relationships/image" Target="../media/image31.png"/><Relationship Id="rId21" Type="http://schemas.openxmlformats.org/officeDocument/2006/relationships/image" Target="../media/image28.svg"/><Relationship Id="rId7" Type="http://schemas.openxmlformats.org/officeDocument/2006/relationships/image" Target="../media/image35.png"/><Relationship Id="rId12" Type="http://schemas.openxmlformats.org/officeDocument/2006/relationships/image" Target="../media/image41.png"/><Relationship Id="rId17" Type="http://schemas.openxmlformats.org/officeDocument/2006/relationships/image" Target="../media/image25.png"/><Relationship Id="rId25" Type="http://schemas.openxmlformats.org/officeDocument/2006/relationships/image" Target="../media/image99.svg"/><Relationship Id="rId2" Type="http://schemas.openxmlformats.org/officeDocument/2006/relationships/image" Target="../media/image30.png"/><Relationship Id="rId16" Type="http://schemas.openxmlformats.org/officeDocument/2006/relationships/image" Target="../media/image45.png"/><Relationship Id="rId20" Type="http://schemas.openxmlformats.org/officeDocument/2006/relationships/image" Target="../media/image27.png"/><Relationship Id="rId29" Type="http://schemas.openxmlformats.org/officeDocument/2006/relationships/image" Target="../media/image9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24" Type="http://schemas.openxmlformats.org/officeDocument/2006/relationships/image" Target="../media/image98.png"/><Relationship Id="rId5" Type="http://schemas.openxmlformats.org/officeDocument/2006/relationships/image" Target="../media/image33.png"/><Relationship Id="rId15" Type="http://schemas.openxmlformats.org/officeDocument/2006/relationships/image" Target="../media/image44.png"/><Relationship Id="rId23" Type="http://schemas.openxmlformats.org/officeDocument/2006/relationships/image" Target="../media/image97.svg"/><Relationship Id="rId28" Type="http://schemas.openxmlformats.org/officeDocument/2006/relationships/image" Target="../media/image92.png"/><Relationship Id="rId10" Type="http://schemas.openxmlformats.org/officeDocument/2006/relationships/image" Target="../media/image39.png"/><Relationship Id="rId19" Type="http://schemas.openxmlformats.org/officeDocument/2006/relationships/image" Target="../media/image90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3.png"/><Relationship Id="rId22" Type="http://schemas.openxmlformats.org/officeDocument/2006/relationships/image" Target="../media/image96.png"/><Relationship Id="rId27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2.png"/><Relationship Id="rId18" Type="http://schemas.openxmlformats.org/officeDocument/2006/relationships/image" Target="../media/image27.png"/><Relationship Id="rId3" Type="http://schemas.openxmlformats.org/officeDocument/2006/relationships/image" Target="../media/image31.png"/><Relationship Id="rId21" Type="http://schemas.openxmlformats.org/officeDocument/2006/relationships/image" Target="../media/image5.png"/><Relationship Id="rId7" Type="http://schemas.openxmlformats.org/officeDocument/2006/relationships/image" Target="../media/image35.png"/><Relationship Id="rId12" Type="http://schemas.openxmlformats.org/officeDocument/2006/relationships/image" Target="../media/image41.png"/><Relationship Id="rId17" Type="http://schemas.openxmlformats.org/officeDocument/2006/relationships/image" Target="../media/image25.png"/><Relationship Id="rId25" Type="http://schemas.openxmlformats.org/officeDocument/2006/relationships/image" Target="../media/image103.png"/><Relationship Id="rId2" Type="http://schemas.openxmlformats.org/officeDocument/2006/relationships/image" Target="../media/image30.png"/><Relationship Id="rId16" Type="http://schemas.openxmlformats.org/officeDocument/2006/relationships/image" Target="../media/image45.png"/><Relationship Id="rId20" Type="http://schemas.openxmlformats.org/officeDocument/2006/relationships/image" Target="../media/image10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24" Type="http://schemas.openxmlformats.org/officeDocument/2006/relationships/image" Target="../media/image3.jpeg"/><Relationship Id="rId5" Type="http://schemas.openxmlformats.org/officeDocument/2006/relationships/image" Target="../media/image33.png"/><Relationship Id="rId15" Type="http://schemas.openxmlformats.org/officeDocument/2006/relationships/image" Target="../media/image44.png"/><Relationship Id="rId23" Type="http://schemas.openxmlformats.org/officeDocument/2006/relationships/image" Target="../media/image20.png"/><Relationship Id="rId10" Type="http://schemas.openxmlformats.org/officeDocument/2006/relationships/image" Target="../media/image39.png"/><Relationship Id="rId19" Type="http://schemas.openxmlformats.org/officeDocument/2006/relationships/image" Target="../media/image28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3.png"/><Relationship Id="rId22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3.jpeg"/><Relationship Id="rId18" Type="http://schemas.openxmlformats.org/officeDocument/2006/relationships/image" Target="../media/image106.png"/><Relationship Id="rId3" Type="http://schemas.openxmlformats.org/officeDocument/2006/relationships/image" Target="../media/image43.png"/><Relationship Id="rId7" Type="http://schemas.openxmlformats.org/officeDocument/2006/relationships/image" Target="../media/image104.png"/><Relationship Id="rId12" Type="http://schemas.openxmlformats.org/officeDocument/2006/relationships/image" Target="../media/image21.png"/><Relationship Id="rId17" Type="http://schemas.openxmlformats.org/officeDocument/2006/relationships/image" Target="../media/image37.svg"/><Relationship Id="rId2" Type="http://schemas.openxmlformats.org/officeDocument/2006/relationships/image" Target="../media/image3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56.png"/><Relationship Id="rId5" Type="http://schemas.openxmlformats.org/officeDocument/2006/relationships/image" Target="../media/image45.png"/><Relationship Id="rId15" Type="http://schemas.openxmlformats.org/officeDocument/2006/relationships/image" Target="../media/image28.svg"/><Relationship Id="rId10" Type="http://schemas.openxmlformats.org/officeDocument/2006/relationships/image" Target="../media/image55.png"/><Relationship Id="rId19" Type="http://schemas.openxmlformats.org/officeDocument/2006/relationships/image" Target="../media/image5.png"/><Relationship Id="rId4" Type="http://schemas.openxmlformats.org/officeDocument/2006/relationships/image" Target="../media/image31.png"/><Relationship Id="rId9" Type="http://schemas.openxmlformats.org/officeDocument/2006/relationships/image" Target="../media/image54.png"/><Relationship Id="rId1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3.jpeg"/><Relationship Id="rId18" Type="http://schemas.openxmlformats.org/officeDocument/2006/relationships/image" Target="../media/image106.png"/><Relationship Id="rId3" Type="http://schemas.openxmlformats.org/officeDocument/2006/relationships/image" Target="../media/image43.png"/><Relationship Id="rId7" Type="http://schemas.openxmlformats.org/officeDocument/2006/relationships/image" Target="../media/image104.png"/><Relationship Id="rId12" Type="http://schemas.openxmlformats.org/officeDocument/2006/relationships/image" Target="../media/image21.png"/><Relationship Id="rId17" Type="http://schemas.openxmlformats.org/officeDocument/2006/relationships/image" Target="../media/image37.svg"/><Relationship Id="rId2" Type="http://schemas.openxmlformats.org/officeDocument/2006/relationships/image" Target="../media/image3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56.png"/><Relationship Id="rId5" Type="http://schemas.openxmlformats.org/officeDocument/2006/relationships/image" Target="../media/image45.png"/><Relationship Id="rId15" Type="http://schemas.openxmlformats.org/officeDocument/2006/relationships/image" Target="../media/image28.svg"/><Relationship Id="rId10" Type="http://schemas.openxmlformats.org/officeDocument/2006/relationships/image" Target="../media/image55.png"/><Relationship Id="rId19" Type="http://schemas.openxmlformats.org/officeDocument/2006/relationships/image" Target="../media/image5.png"/><Relationship Id="rId4" Type="http://schemas.openxmlformats.org/officeDocument/2006/relationships/image" Target="../media/image31.png"/><Relationship Id="rId9" Type="http://schemas.openxmlformats.org/officeDocument/2006/relationships/image" Target="../media/image54.png"/><Relationship Id="rId1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86.png"/><Relationship Id="rId3" Type="http://schemas.openxmlformats.org/officeDocument/2006/relationships/image" Target="../media/image20.png"/><Relationship Id="rId7" Type="http://schemas.openxmlformats.org/officeDocument/2006/relationships/image" Target="../media/image109.png"/><Relationship Id="rId12" Type="http://schemas.openxmlformats.org/officeDocument/2006/relationships/image" Target="../media/image2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27.png"/><Relationship Id="rId5" Type="http://schemas.openxmlformats.org/officeDocument/2006/relationships/image" Target="../media/image3.jpeg"/><Relationship Id="rId15" Type="http://schemas.openxmlformats.org/officeDocument/2006/relationships/image" Target="../media/image105.png"/><Relationship Id="rId10" Type="http://schemas.openxmlformats.org/officeDocument/2006/relationships/image" Target="../media/image112.tmp"/><Relationship Id="rId4" Type="http://schemas.openxmlformats.org/officeDocument/2006/relationships/image" Target="../media/image21.png"/><Relationship Id="rId9" Type="http://schemas.openxmlformats.org/officeDocument/2006/relationships/image" Target="../media/image111.png"/><Relationship Id="rId1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3.png"/><Relationship Id="rId7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28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2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61.png"/><Relationship Id="rId2" Type="http://schemas.openxmlformats.org/officeDocument/2006/relationships/image" Target="../media/image30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63.png"/><Relationship Id="rId5" Type="http://schemas.openxmlformats.org/officeDocument/2006/relationships/image" Target="../media/image33.png"/><Relationship Id="rId15" Type="http://schemas.openxmlformats.org/officeDocument/2006/relationships/image" Target="../media/image27.png"/><Relationship Id="rId10" Type="http://schemas.openxmlformats.org/officeDocument/2006/relationships/image" Target="../media/image59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4.png"/><Relationship Id="rId3" Type="http://schemas.openxmlformats.org/officeDocument/2006/relationships/image" Target="../media/image63.pn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openxmlformats.org/officeDocument/2006/relationships/image" Target="../media/image59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32.png"/><Relationship Id="rId5" Type="http://schemas.openxmlformats.org/officeDocument/2006/relationships/image" Target="../media/image62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61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16.png"/><Relationship Id="rId18" Type="http://schemas.openxmlformats.org/officeDocument/2006/relationships/image" Target="../media/image104.png"/><Relationship Id="rId3" Type="http://schemas.openxmlformats.org/officeDocument/2006/relationships/image" Target="../media/image31.png"/><Relationship Id="rId21" Type="http://schemas.openxmlformats.org/officeDocument/2006/relationships/image" Target="../media/image120.png"/><Relationship Id="rId7" Type="http://schemas.openxmlformats.org/officeDocument/2006/relationships/image" Target="../media/image35.png"/><Relationship Id="rId12" Type="http://schemas.openxmlformats.org/officeDocument/2006/relationships/image" Target="../media/image115.png"/><Relationship Id="rId17" Type="http://schemas.openxmlformats.org/officeDocument/2006/relationships/image" Target="../media/image86.png"/><Relationship Id="rId2" Type="http://schemas.openxmlformats.org/officeDocument/2006/relationships/image" Target="../media/image30.png"/><Relationship Id="rId16" Type="http://schemas.openxmlformats.org/officeDocument/2006/relationships/image" Target="../media/image28.sv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114.png"/><Relationship Id="rId24" Type="http://schemas.openxmlformats.org/officeDocument/2006/relationships/image" Target="../media/image105.png"/><Relationship Id="rId5" Type="http://schemas.openxmlformats.org/officeDocument/2006/relationships/image" Target="../media/image33.png"/><Relationship Id="rId15" Type="http://schemas.openxmlformats.org/officeDocument/2006/relationships/image" Target="../media/image27.png"/><Relationship Id="rId23" Type="http://schemas.openxmlformats.org/officeDocument/2006/relationships/image" Target="../media/image3.jpeg"/><Relationship Id="rId10" Type="http://schemas.openxmlformats.org/officeDocument/2006/relationships/image" Target="../media/image113.png"/><Relationship Id="rId19" Type="http://schemas.openxmlformats.org/officeDocument/2006/relationships/image" Target="../media/image11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117.png"/><Relationship Id="rId22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3.jpeg"/><Relationship Id="rId18" Type="http://schemas.openxmlformats.org/officeDocument/2006/relationships/image" Target="../media/image28.svg"/><Relationship Id="rId3" Type="http://schemas.openxmlformats.org/officeDocument/2006/relationships/image" Target="../media/image104.png"/><Relationship Id="rId21" Type="http://schemas.openxmlformats.org/officeDocument/2006/relationships/image" Target="../media/image124.png"/><Relationship Id="rId7" Type="http://schemas.openxmlformats.org/officeDocument/2006/relationships/image" Target="../media/image115.png"/><Relationship Id="rId12" Type="http://schemas.openxmlformats.org/officeDocument/2006/relationships/image" Target="../media/image21.png"/><Relationship Id="rId17" Type="http://schemas.openxmlformats.org/officeDocument/2006/relationships/image" Target="../media/image27.png"/><Relationship Id="rId2" Type="http://schemas.openxmlformats.org/officeDocument/2006/relationships/image" Target="../media/image86.png"/><Relationship Id="rId16" Type="http://schemas.openxmlformats.org/officeDocument/2006/relationships/image" Target="../media/image12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1.png"/><Relationship Id="rId10" Type="http://schemas.openxmlformats.org/officeDocument/2006/relationships/image" Target="../media/image118.png"/><Relationship Id="rId19" Type="http://schemas.openxmlformats.org/officeDocument/2006/relationships/image" Target="../media/image123.png"/><Relationship Id="rId4" Type="http://schemas.openxmlformats.org/officeDocument/2006/relationships/image" Target="../media/image113.png"/><Relationship Id="rId9" Type="http://schemas.openxmlformats.org/officeDocument/2006/relationships/image" Target="../media/image117.png"/><Relationship Id="rId1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3.jpeg"/><Relationship Id="rId18" Type="http://schemas.openxmlformats.org/officeDocument/2006/relationships/image" Target="../media/image27.png"/><Relationship Id="rId3" Type="http://schemas.openxmlformats.org/officeDocument/2006/relationships/image" Target="../media/image104.png"/><Relationship Id="rId7" Type="http://schemas.openxmlformats.org/officeDocument/2006/relationships/image" Target="../media/image115.png"/><Relationship Id="rId12" Type="http://schemas.openxmlformats.org/officeDocument/2006/relationships/image" Target="../media/image21.png"/><Relationship Id="rId17" Type="http://schemas.openxmlformats.org/officeDocument/2006/relationships/image" Target="../media/image125.png"/><Relationship Id="rId2" Type="http://schemas.openxmlformats.org/officeDocument/2006/relationships/image" Target="../media/image86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1.png"/><Relationship Id="rId10" Type="http://schemas.openxmlformats.org/officeDocument/2006/relationships/image" Target="../media/image118.png"/><Relationship Id="rId19" Type="http://schemas.openxmlformats.org/officeDocument/2006/relationships/image" Target="../media/image28.svg"/><Relationship Id="rId4" Type="http://schemas.openxmlformats.org/officeDocument/2006/relationships/image" Target="../media/image113.png"/><Relationship Id="rId9" Type="http://schemas.openxmlformats.org/officeDocument/2006/relationships/image" Target="../media/image117.png"/><Relationship Id="rId14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04.png"/><Relationship Id="rId18" Type="http://schemas.openxmlformats.org/officeDocument/2006/relationships/image" Target="../media/image117.png"/><Relationship Id="rId26" Type="http://schemas.openxmlformats.org/officeDocument/2006/relationships/image" Target="../media/image128.png"/><Relationship Id="rId3" Type="http://schemas.openxmlformats.org/officeDocument/2006/relationships/image" Target="../media/image31.png"/><Relationship Id="rId21" Type="http://schemas.openxmlformats.org/officeDocument/2006/relationships/image" Target="../media/image21.png"/><Relationship Id="rId7" Type="http://schemas.openxmlformats.org/officeDocument/2006/relationships/image" Target="../media/image35.png"/><Relationship Id="rId12" Type="http://schemas.openxmlformats.org/officeDocument/2006/relationships/image" Target="../media/image86.png"/><Relationship Id="rId17" Type="http://schemas.openxmlformats.org/officeDocument/2006/relationships/image" Target="../media/image116.png"/><Relationship Id="rId25" Type="http://schemas.openxmlformats.org/officeDocument/2006/relationships/image" Target="../media/image127.png"/><Relationship Id="rId2" Type="http://schemas.openxmlformats.org/officeDocument/2006/relationships/image" Target="../media/image30.png"/><Relationship Id="rId16" Type="http://schemas.openxmlformats.org/officeDocument/2006/relationships/image" Target="../media/image115.png"/><Relationship Id="rId20" Type="http://schemas.openxmlformats.org/officeDocument/2006/relationships/image" Target="../media/image120.png"/><Relationship Id="rId29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28.svg"/><Relationship Id="rId24" Type="http://schemas.openxmlformats.org/officeDocument/2006/relationships/image" Target="../media/image126.png"/><Relationship Id="rId32" Type="http://schemas.openxmlformats.org/officeDocument/2006/relationships/image" Target="../media/image133.png"/><Relationship Id="rId5" Type="http://schemas.openxmlformats.org/officeDocument/2006/relationships/image" Target="../media/image33.png"/><Relationship Id="rId15" Type="http://schemas.openxmlformats.org/officeDocument/2006/relationships/image" Target="../media/image114.png"/><Relationship Id="rId23" Type="http://schemas.openxmlformats.org/officeDocument/2006/relationships/image" Target="../media/image105.png"/><Relationship Id="rId28" Type="http://schemas.openxmlformats.org/officeDocument/2006/relationships/image" Target="../media/image129.png"/><Relationship Id="rId10" Type="http://schemas.openxmlformats.org/officeDocument/2006/relationships/image" Target="../media/image27.png"/><Relationship Id="rId19" Type="http://schemas.openxmlformats.org/officeDocument/2006/relationships/image" Target="../media/image119.png"/><Relationship Id="rId31" Type="http://schemas.openxmlformats.org/officeDocument/2006/relationships/image" Target="../media/image132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113.png"/><Relationship Id="rId22" Type="http://schemas.openxmlformats.org/officeDocument/2006/relationships/image" Target="../media/image3.jpeg"/><Relationship Id="rId27" Type="http://schemas.microsoft.com/office/2007/relationships/hdphoto" Target="../media/hdphoto1.wdp"/><Relationship Id="rId30" Type="http://schemas.openxmlformats.org/officeDocument/2006/relationships/image" Target="../media/image1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0.png"/><Relationship Id="rId4" Type="http://schemas.openxmlformats.org/officeDocument/2006/relationships/image" Target="../media/image28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86.png"/><Relationship Id="rId18" Type="http://schemas.openxmlformats.org/officeDocument/2006/relationships/image" Target="../media/image67.png"/><Relationship Id="rId3" Type="http://schemas.openxmlformats.org/officeDocument/2006/relationships/image" Target="../media/image76.png"/><Relationship Id="rId7" Type="http://schemas.openxmlformats.org/officeDocument/2006/relationships/image" Target="../media/image28.svg"/><Relationship Id="rId12" Type="http://schemas.openxmlformats.org/officeDocument/2006/relationships/image" Target="../media/image81.png"/><Relationship Id="rId17" Type="http://schemas.openxmlformats.org/officeDocument/2006/relationships/image" Target="../media/image136.png"/><Relationship Id="rId2" Type="http://schemas.openxmlformats.org/officeDocument/2006/relationships/image" Target="../media/image60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5" Type="http://schemas.openxmlformats.org/officeDocument/2006/relationships/image" Target="../media/image3.jpeg"/><Relationship Id="rId10" Type="http://schemas.openxmlformats.org/officeDocument/2006/relationships/image" Target="../media/image135.png"/><Relationship Id="rId4" Type="http://schemas.openxmlformats.org/officeDocument/2006/relationships/image" Target="../media/image77.png"/><Relationship Id="rId9" Type="http://schemas.openxmlformats.org/officeDocument/2006/relationships/image" Target="../media/image79.png"/><Relationship Id="rId1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67.png"/><Relationship Id="rId3" Type="http://schemas.openxmlformats.org/officeDocument/2006/relationships/image" Target="../media/image27.png"/><Relationship Id="rId7" Type="http://schemas.openxmlformats.org/officeDocument/2006/relationships/image" Target="../media/image3.jpeg"/><Relationship Id="rId12" Type="http://schemas.openxmlformats.org/officeDocument/2006/relationships/image" Target="../media/image8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40.png"/><Relationship Id="rId5" Type="http://schemas.openxmlformats.org/officeDocument/2006/relationships/image" Target="../media/image43.png"/><Relationship Id="rId10" Type="http://schemas.openxmlformats.org/officeDocument/2006/relationships/image" Target="../media/image139.png"/><Relationship Id="rId4" Type="http://schemas.openxmlformats.org/officeDocument/2006/relationships/image" Target="../media/image28.svg"/><Relationship Id="rId9" Type="http://schemas.openxmlformats.org/officeDocument/2006/relationships/image" Target="../media/image13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openxmlformats.org/officeDocument/2006/relationships/image" Target="../media/image28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42.png"/><Relationship Id="rId10" Type="http://schemas.openxmlformats.org/officeDocument/2006/relationships/image" Target="../media/image67.png"/><Relationship Id="rId4" Type="http://schemas.openxmlformats.org/officeDocument/2006/relationships/image" Target="../media/image141.png"/><Relationship Id="rId9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3.jpeg"/><Relationship Id="rId18" Type="http://schemas.openxmlformats.org/officeDocument/2006/relationships/image" Target="../media/image143.png"/><Relationship Id="rId3" Type="http://schemas.openxmlformats.org/officeDocument/2006/relationships/image" Target="../media/image76.png"/><Relationship Id="rId21" Type="http://schemas.openxmlformats.org/officeDocument/2006/relationships/image" Target="../media/image145.png"/><Relationship Id="rId7" Type="http://schemas.openxmlformats.org/officeDocument/2006/relationships/image" Target="../media/image79.png"/><Relationship Id="rId12" Type="http://schemas.openxmlformats.org/officeDocument/2006/relationships/image" Target="../media/image21.png"/><Relationship Id="rId17" Type="http://schemas.openxmlformats.org/officeDocument/2006/relationships/image" Target="../media/image28.svg"/><Relationship Id="rId2" Type="http://schemas.openxmlformats.org/officeDocument/2006/relationships/image" Target="../media/image60.png"/><Relationship Id="rId16" Type="http://schemas.openxmlformats.org/officeDocument/2006/relationships/image" Target="../media/image27.png"/><Relationship Id="rId20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11" Type="http://schemas.openxmlformats.org/officeDocument/2006/relationships/image" Target="../media/image86.png"/><Relationship Id="rId5" Type="http://schemas.openxmlformats.org/officeDocument/2006/relationships/image" Target="../media/image78.png"/><Relationship Id="rId15" Type="http://schemas.openxmlformats.org/officeDocument/2006/relationships/image" Target="../media/image67.png"/><Relationship Id="rId23" Type="http://schemas.openxmlformats.org/officeDocument/2006/relationships/image" Target="../media/image5.png"/><Relationship Id="rId10" Type="http://schemas.openxmlformats.org/officeDocument/2006/relationships/image" Target="../media/image81.png"/><Relationship Id="rId19" Type="http://schemas.openxmlformats.org/officeDocument/2006/relationships/image" Target="../media/image144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Relationship Id="rId14" Type="http://schemas.openxmlformats.org/officeDocument/2006/relationships/image" Target="../media/image82.png"/><Relationship Id="rId22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57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ECEFA4-271F-4CD8-A6FE-097AC17AA450}"/>
              </a:ext>
            </a:extLst>
          </p:cNvPr>
          <p:cNvSpPr txBox="1"/>
          <p:nvPr/>
        </p:nvSpPr>
        <p:spPr>
          <a:xfrm>
            <a:off x="609168" y="4086615"/>
            <a:ext cx="541693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b="1" dirty="0"/>
              <a:t>Production management system specifications </a:t>
            </a:r>
          </a:p>
          <a:p>
            <a:pPr algn="r"/>
            <a:r>
              <a:rPr kumimoji="1" lang="en-US" altLang="ja-JP" b="1" dirty="0"/>
              <a:t>Documentation EN Blueprint for YAMATO</a:t>
            </a:r>
          </a:p>
          <a:p>
            <a:pPr algn="r"/>
            <a:r>
              <a:rPr kumimoji="1" lang="en-US" altLang="ja-JP" sz="1400" b="1" dirty="0"/>
              <a:t>Blueprint</a:t>
            </a:r>
          </a:p>
          <a:p>
            <a:pPr algn="r"/>
            <a:endParaRPr kumimoji="1" lang="en-US" altLang="ja-JP" sz="1400" dirty="0"/>
          </a:p>
          <a:p>
            <a:pPr algn="r"/>
            <a:r>
              <a:rPr kumimoji="1" lang="en-US" altLang="ja-JP" sz="1200" dirty="0"/>
              <a:t>R9</a:t>
            </a:r>
          </a:p>
          <a:p>
            <a:pPr algn="r"/>
            <a:r>
              <a:rPr kumimoji="1" lang="en-US" altLang="ja-JP" sz="1200" dirty="0"/>
              <a:t>Made for: Yamato Electric (Thailand) Co., Ltd. </a:t>
            </a:r>
          </a:p>
          <a:p>
            <a:pPr algn="r"/>
            <a:r>
              <a:rPr kumimoji="1" lang="en-US" altLang="ja-JP" sz="1200" dirty="0"/>
              <a:t>By: TOMAS TECH CO.,LTD.</a:t>
            </a:r>
          </a:p>
          <a:p>
            <a:pPr algn="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600D60E-DEF8-4FC2-9AF6-F632CD65EC1B}"/>
              </a:ext>
            </a:extLst>
          </p:cNvPr>
          <p:cNvSpPr/>
          <p:nvPr/>
        </p:nvSpPr>
        <p:spPr>
          <a:xfrm>
            <a:off x="406401" y="479503"/>
            <a:ext cx="1544320" cy="489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</a:rPr>
              <a:t>Version 23/May/2025</a:t>
            </a: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5B4DA840-04A4-4B68-85C0-2E5D055F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010B2CE-2E6A-4AD5-BE49-4FB62FDB8834}"/>
              </a:ext>
            </a:extLst>
          </p:cNvPr>
          <p:cNvSpPr/>
          <p:nvPr/>
        </p:nvSpPr>
        <p:spPr>
          <a:xfrm>
            <a:off x="4907281" y="479503"/>
            <a:ext cx="1544320" cy="489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9FD61F-85BD-CEE8-58AE-0313D3A53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4" y="7759839"/>
            <a:ext cx="5955176" cy="1421558"/>
          </a:xfrm>
          <a:prstGeom prst="rect">
            <a:avLst/>
          </a:prstGeom>
        </p:spPr>
      </p:pic>
      <p:grpSp>
        <p:nvGrpSpPr>
          <p:cNvPr id="2" name="drawingObject2">
            <a:extLst>
              <a:ext uri="{FF2B5EF4-FFF2-40B4-BE49-F238E27FC236}">
                <a16:creationId xmlns:a16="http://schemas.microsoft.com/office/drawing/2014/main" id="{0F2C7799-69F1-F6E4-3861-9A42BC9443E4}"/>
              </a:ext>
            </a:extLst>
          </p:cNvPr>
          <p:cNvGrpSpPr>
            <a:grpSpLocks/>
          </p:cNvGrpSpPr>
          <p:nvPr/>
        </p:nvGrpSpPr>
        <p:grpSpPr bwMode="auto">
          <a:xfrm>
            <a:off x="406400" y="3687445"/>
            <a:ext cx="6045200" cy="2531668"/>
            <a:chOff x="0" y="0"/>
            <a:chExt cx="60452" cy="14719"/>
          </a:xfrm>
        </p:grpSpPr>
        <p:sp>
          <p:nvSpPr>
            <p:cNvPr id="4" name="Shape 3">
              <a:extLst>
                <a:ext uri="{FF2B5EF4-FFF2-40B4-BE49-F238E27FC236}">
                  <a16:creationId xmlns:a16="http://schemas.microsoft.com/office/drawing/2014/main" id="{00656BF4-CEC1-A42C-2537-43207BEED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395"/>
              <a:ext cx="57092" cy="6"/>
            </a:xfrm>
            <a:custGeom>
              <a:avLst/>
              <a:gdLst>
                <a:gd name="T0" fmla="*/ 0 w 5709284"/>
                <a:gd name="T1" fmla="*/ 0 h 635"/>
                <a:gd name="T2" fmla="*/ 5709284 w 5709284"/>
                <a:gd name="T3" fmla="*/ 635 h 635"/>
                <a:gd name="T4" fmla="*/ 0 w 5709284"/>
                <a:gd name="T5" fmla="*/ 0 h 635"/>
                <a:gd name="T6" fmla="*/ 5709284 w 5709284"/>
                <a:gd name="T7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5709284" h="635">
                  <a:moveTo>
                    <a:pt x="0" y="0"/>
                  </a:moveTo>
                  <a:lnTo>
                    <a:pt x="5709284" y="635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/>
            </a:p>
          </p:txBody>
        </p:sp>
        <p:sp>
          <p:nvSpPr>
            <p:cNvPr id="5" name="Shape 4">
              <a:extLst>
                <a:ext uri="{FF2B5EF4-FFF2-40B4-BE49-F238E27FC236}">
                  <a16:creationId xmlns:a16="http://schemas.microsoft.com/office/drawing/2014/main" id="{A24429CC-8DC3-12AF-062A-041C5365F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" y="0"/>
              <a:ext cx="4255" cy="14719"/>
            </a:xfrm>
            <a:custGeom>
              <a:avLst/>
              <a:gdLst>
                <a:gd name="T0" fmla="*/ 0 w 425451"/>
                <a:gd name="T1" fmla="*/ 0 h 1471930"/>
                <a:gd name="T2" fmla="*/ 0 w 425451"/>
                <a:gd name="T3" fmla="*/ 1471930 h 1471930"/>
                <a:gd name="T4" fmla="*/ 425451 w 425451"/>
                <a:gd name="T5" fmla="*/ 1471930 h 1471930"/>
                <a:gd name="T6" fmla="*/ 425451 w 425451"/>
                <a:gd name="T7" fmla="*/ 0 h 1471930"/>
                <a:gd name="T8" fmla="*/ 0 w 425451"/>
                <a:gd name="T9" fmla="*/ 0 h 1471930"/>
                <a:gd name="T10" fmla="*/ 0 w 425451"/>
                <a:gd name="T11" fmla="*/ 0 h 1471930"/>
                <a:gd name="T12" fmla="*/ 425451 w 425451"/>
                <a:gd name="T13" fmla="*/ 1471930 h 147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425451" h="1471930">
                  <a:moveTo>
                    <a:pt x="0" y="0"/>
                  </a:moveTo>
                  <a:lnTo>
                    <a:pt x="0" y="1471930"/>
                  </a:lnTo>
                  <a:lnTo>
                    <a:pt x="425451" y="1471930"/>
                  </a:lnTo>
                  <a:lnTo>
                    <a:pt x="425451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9534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A09016-42EC-026A-CD64-12A40F56016B}"/>
              </a:ext>
            </a:extLst>
          </p:cNvPr>
          <p:cNvSpPr/>
          <p:nvPr/>
        </p:nvSpPr>
        <p:spPr>
          <a:xfrm>
            <a:off x="5318760" y="845510"/>
            <a:ext cx="1336040" cy="1117600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3-1-2. Delivery Schedule (Shipment plan)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3716DF-31D8-4923-3AEA-1E44CE1F3E97}"/>
              </a:ext>
            </a:extLst>
          </p:cNvPr>
          <p:cNvSpPr txBox="1"/>
          <p:nvPr/>
        </p:nvSpPr>
        <p:spPr>
          <a:xfrm>
            <a:off x="5359400" y="869546"/>
            <a:ext cx="1164806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800" b="0" dirty="0"/>
              <a:t>YAMATO ⇒Pegasus</a:t>
            </a:r>
            <a:endParaRPr lang="ja-JP" altLang="en-US" sz="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757B49-35B4-E9CC-2B6D-9918516DA1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826494"/>
              </p:ext>
            </p:extLst>
          </p:nvPr>
        </p:nvGraphicFramePr>
        <p:xfrm>
          <a:off x="467730" y="1511300"/>
          <a:ext cx="5918783" cy="38633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0452">
                  <a:extLst>
                    <a:ext uri="{9D8B030D-6E8A-4147-A177-3AD203B41FA5}">
                      <a16:colId xmlns:a16="http://schemas.microsoft.com/office/drawing/2014/main" val="2377383318"/>
                    </a:ext>
                  </a:extLst>
                </a:gridCol>
                <a:gridCol w="912057">
                  <a:extLst>
                    <a:ext uri="{9D8B030D-6E8A-4147-A177-3AD203B41FA5}">
                      <a16:colId xmlns:a16="http://schemas.microsoft.com/office/drawing/2014/main" val="1642208428"/>
                    </a:ext>
                  </a:extLst>
                </a:gridCol>
                <a:gridCol w="464246">
                  <a:extLst>
                    <a:ext uri="{9D8B030D-6E8A-4147-A177-3AD203B41FA5}">
                      <a16:colId xmlns:a16="http://schemas.microsoft.com/office/drawing/2014/main" val="2107339908"/>
                    </a:ext>
                  </a:extLst>
                </a:gridCol>
                <a:gridCol w="1014766">
                  <a:extLst>
                    <a:ext uri="{9D8B030D-6E8A-4147-A177-3AD203B41FA5}">
                      <a16:colId xmlns:a16="http://schemas.microsoft.com/office/drawing/2014/main" val="3021822878"/>
                    </a:ext>
                  </a:extLst>
                </a:gridCol>
                <a:gridCol w="484787">
                  <a:extLst>
                    <a:ext uri="{9D8B030D-6E8A-4147-A177-3AD203B41FA5}">
                      <a16:colId xmlns:a16="http://schemas.microsoft.com/office/drawing/2014/main" val="2343896154"/>
                    </a:ext>
                  </a:extLst>
                </a:gridCol>
                <a:gridCol w="575171">
                  <a:extLst>
                    <a:ext uri="{9D8B030D-6E8A-4147-A177-3AD203B41FA5}">
                      <a16:colId xmlns:a16="http://schemas.microsoft.com/office/drawing/2014/main" val="3471576221"/>
                    </a:ext>
                  </a:extLst>
                </a:gridCol>
                <a:gridCol w="406728">
                  <a:extLst>
                    <a:ext uri="{9D8B030D-6E8A-4147-A177-3AD203B41FA5}">
                      <a16:colId xmlns:a16="http://schemas.microsoft.com/office/drawing/2014/main" val="2615567710"/>
                    </a:ext>
                  </a:extLst>
                </a:gridCol>
                <a:gridCol w="406728">
                  <a:extLst>
                    <a:ext uri="{9D8B030D-6E8A-4147-A177-3AD203B41FA5}">
                      <a16:colId xmlns:a16="http://schemas.microsoft.com/office/drawing/2014/main" val="1688155610"/>
                    </a:ext>
                  </a:extLst>
                </a:gridCol>
                <a:gridCol w="406728">
                  <a:extLst>
                    <a:ext uri="{9D8B030D-6E8A-4147-A177-3AD203B41FA5}">
                      <a16:colId xmlns:a16="http://schemas.microsoft.com/office/drawing/2014/main" val="1885815923"/>
                    </a:ext>
                  </a:extLst>
                </a:gridCol>
                <a:gridCol w="447811">
                  <a:extLst>
                    <a:ext uri="{9D8B030D-6E8A-4147-A177-3AD203B41FA5}">
                      <a16:colId xmlns:a16="http://schemas.microsoft.com/office/drawing/2014/main" val="1068889375"/>
                    </a:ext>
                  </a:extLst>
                </a:gridCol>
                <a:gridCol w="479309">
                  <a:extLst>
                    <a:ext uri="{9D8B030D-6E8A-4147-A177-3AD203B41FA5}">
                      <a16:colId xmlns:a16="http://schemas.microsoft.com/office/drawing/2014/main" val="2509195020"/>
                    </a:ext>
                  </a:extLst>
                </a:gridCol>
              </a:tblGrid>
              <a:tr h="177787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YAMATO ELECTRIC (THAILAND) CO., LTD.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188045"/>
                  </a:ext>
                </a:extLst>
              </a:tr>
              <a:tr h="177787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HOSODA &amp; LOCAL DELIVERY SCHEDULE OF JUNE'2024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330369"/>
                  </a:ext>
                </a:extLst>
              </a:tr>
              <a:tr h="116580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extLst>
                  <a:ext uri="{0D108BD9-81ED-4DB2-BD59-A6C34878D82A}">
                    <a16:rowId xmlns:a16="http://schemas.microsoft.com/office/drawing/2014/main" val="661884663"/>
                  </a:ext>
                </a:extLst>
              </a:tr>
              <a:tr h="16085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RV_00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UPDATE: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13-May-24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extLst>
                  <a:ext uri="{0D108BD9-81ED-4DB2-BD59-A6C34878D82A}">
                    <a16:rowId xmlns:a16="http://schemas.microsoft.com/office/drawing/2014/main" val="5886906"/>
                  </a:ext>
                </a:extLst>
              </a:tr>
              <a:tr h="165088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  <a:highlight>
                            <a:srgbClr val="66FFCC"/>
                          </a:highlight>
                        </a:rPr>
                        <a:t>Sum of PO Q'TY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66FFCC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  <a:highlight>
                            <a:srgbClr val="FFCCFF"/>
                          </a:highlight>
                        </a:rPr>
                        <a:t>YDT REPLY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CCFF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450561"/>
                  </a:ext>
                </a:extLst>
              </a:tr>
              <a:tr h="165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  <a:highlight>
                            <a:srgbClr val="99FF99"/>
                          </a:highlight>
                        </a:rPr>
                        <a:t>CUS'T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99FF99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  <a:highlight>
                            <a:srgbClr val="99FF99"/>
                          </a:highlight>
                        </a:rPr>
                        <a:t>Material No.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99FF99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  <a:highlight>
                            <a:srgbClr val="99FF99"/>
                          </a:highlight>
                        </a:rPr>
                        <a:t>FG Code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99FF99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  <a:highlight>
                            <a:srgbClr val="99FF99"/>
                          </a:highlight>
                        </a:rPr>
                        <a:t>Product Name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99FF99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  <a:highlight>
                            <a:srgbClr val="99FF99"/>
                          </a:highlight>
                        </a:rPr>
                        <a:t>Inv. No.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99FF99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  <a:highlight>
                            <a:srgbClr val="99FF99"/>
                          </a:highlight>
                        </a:rPr>
                        <a:t>PO. NO. #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99FF99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 dirty="0">
                          <a:effectLst/>
                          <a:highlight>
                            <a:srgbClr val="FF99FF"/>
                          </a:highlight>
                        </a:rPr>
                        <a:t>5-Jun-24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99FF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 dirty="0">
                          <a:effectLst/>
                          <a:highlight>
                            <a:srgbClr val="FF99FF"/>
                          </a:highlight>
                        </a:rPr>
                        <a:t>6-Jun-24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99FF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 dirty="0">
                          <a:effectLst/>
                          <a:highlight>
                            <a:srgbClr val="FF99FF"/>
                          </a:highlight>
                        </a:rPr>
                        <a:t>7-Jun-24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99FF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 dirty="0">
                          <a:effectLst/>
                          <a:highlight>
                            <a:srgbClr val="FF99FF"/>
                          </a:highlight>
                        </a:rPr>
                        <a:t>17-Jun-24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99FF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 dirty="0">
                          <a:effectLst/>
                          <a:highlight>
                            <a:srgbClr val="66FFFF"/>
                          </a:highlight>
                        </a:rPr>
                        <a:t>TTL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66FFFF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extLst>
                  <a:ext uri="{0D108BD9-81ED-4DB2-BD59-A6C34878D82A}">
                    <a16:rowId xmlns:a16="http://schemas.microsoft.com/office/drawing/2014/main" val="3930663300"/>
                  </a:ext>
                </a:extLst>
              </a:tr>
              <a:tr h="229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TPT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6233002003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FG-8275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MS-27ET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2400067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10000583658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12000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 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20000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ctr"/>
                </a:tc>
                <a:extLst>
                  <a:ext uri="{0D108BD9-81ED-4DB2-BD59-A6C34878D82A}">
                    <a16:rowId xmlns:a16="http://schemas.microsoft.com/office/drawing/2014/main" val="1288601990"/>
                  </a:ext>
                </a:extLst>
              </a:tr>
              <a:tr h="229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17438000014366@MD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2400067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10000586969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8000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471897"/>
                  </a:ext>
                </a:extLst>
              </a:tr>
              <a:tr h="229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TTEI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NEBI10830000000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FG-2932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POWER PUMP PLK-BA,10V 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2400065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2202402174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2000</a:t>
                      </a:r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3000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ctr"/>
                </a:tc>
                <a:extLst>
                  <a:ext uri="{0D108BD9-81ED-4DB2-BD59-A6C34878D82A}">
                    <a16:rowId xmlns:a16="http://schemas.microsoft.com/office/drawing/2014/main" val="1702161899"/>
                  </a:ext>
                </a:extLst>
              </a:tr>
              <a:tr h="229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NEMI10000000001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FG-2932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POWER PUMP PLK-BA,10V 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2400066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2202402174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1000</a:t>
                      </a:r>
                      <a:endParaRPr lang="en-US" sz="700" b="0" i="0" u="none" strike="noStrike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639226"/>
                  </a:ext>
                </a:extLst>
              </a:tr>
              <a:tr h="165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PCBI6236019401T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FG-8172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SDD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2400063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2202406926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1500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1500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extLst>
                  <a:ext uri="{0D108BD9-81ED-4DB2-BD59-A6C34878D82A}">
                    <a16:rowId xmlns:a16="http://schemas.microsoft.com/office/drawing/2014/main" val="1538270640"/>
                  </a:ext>
                </a:extLst>
              </a:tr>
              <a:tr h="165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PCBI6236033501T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FG-8102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GDD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2400063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2202403916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3900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rowSpan="4"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21000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ctr"/>
                </a:tc>
                <a:extLst>
                  <a:ext uri="{0D108BD9-81ED-4DB2-BD59-A6C34878D82A}">
                    <a16:rowId xmlns:a16="http://schemas.microsoft.com/office/drawing/2014/main" val="1811888401"/>
                  </a:ext>
                </a:extLst>
              </a:tr>
              <a:tr h="165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2400063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2202405785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6600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053176"/>
                  </a:ext>
                </a:extLst>
              </a:tr>
              <a:tr h="165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2202405785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8400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685260"/>
                  </a:ext>
                </a:extLst>
              </a:tr>
              <a:tr h="165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2202407555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2100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043709"/>
                  </a:ext>
                </a:extLst>
              </a:tr>
              <a:tr h="165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PCBI6343177901T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FG-8103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SENSOR CASE GDD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2400064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2202403916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2000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rowSpan="4"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14000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ctr"/>
                </a:tc>
                <a:extLst>
                  <a:ext uri="{0D108BD9-81ED-4DB2-BD59-A6C34878D82A}">
                    <a16:rowId xmlns:a16="http://schemas.microsoft.com/office/drawing/2014/main" val="2511448873"/>
                  </a:ext>
                </a:extLst>
              </a:tr>
              <a:tr h="165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2400064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2202405785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4000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182076"/>
                  </a:ext>
                </a:extLst>
              </a:tr>
              <a:tr h="165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2400064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2202407555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2000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508757"/>
                  </a:ext>
                </a:extLst>
              </a:tr>
              <a:tr h="165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2202407555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6000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021660"/>
                  </a:ext>
                </a:extLst>
              </a:tr>
              <a:tr h="165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PCBI6343198201T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FG-8104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3 SENSOR CASE GDD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2400064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2202405785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8000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14000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ctr"/>
                </a:tc>
                <a:extLst>
                  <a:ext uri="{0D108BD9-81ED-4DB2-BD59-A6C34878D82A}">
                    <a16:rowId xmlns:a16="http://schemas.microsoft.com/office/drawing/2014/main" val="3825541622"/>
                  </a:ext>
                </a:extLst>
              </a:tr>
              <a:tr h="165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2202405785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4000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996622"/>
                  </a:ext>
                </a:extLst>
              </a:tr>
              <a:tr h="165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2202407555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 dirty="0">
                          <a:effectLst/>
                        </a:rPr>
                        <a:t>2000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92" marR="3192" marT="3192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825193"/>
                  </a:ext>
                </a:extLst>
              </a:tr>
            </a:tbl>
          </a:graphicData>
        </a:graphic>
      </p:graphicFrame>
      <p:sp>
        <p:nvSpPr>
          <p:cNvPr id="4" name="テキスト ボックス 29">
            <a:extLst>
              <a:ext uri="{FF2B5EF4-FFF2-40B4-BE49-F238E27FC236}">
                <a16:creationId xmlns:a16="http://schemas.microsoft.com/office/drawing/2014/main" id="{081B939D-256B-BBF0-F276-5DF62EA53B2A}"/>
              </a:ext>
            </a:extLst>
          </p:cNvPr>
          <p:cNvSpPr txBox="1"/>
          <p:nvPr/>
        </p:nvSpPr>
        <p:spPr>
          <a:xfrm>
            <a:off x="792802" y="1128868"/>
            <a:ext cx="4200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*Create the delivery outbound schedule only. It can be outbound the items from any store location.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72C30859-787F-AC6F-542E-7B4828549CAB}"/>
              </a:ext>
            </a:extLst>
          </p:cNvPr>
          <p:cNvSpPr/>
          <p:nvPr/>
        </p:nvSpPr>
        <p:spPr>
          <a:xfrm>
            <a:off x="4823999" y="105312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テキスト ボックス 29">
            <a:extLst>
              <a:ext uri="{FF2B5EF4-FFF2-40B4-BE49-F238E27FC236}">
                <a16:creationId xmlns:a16="http://schemas.microsoft.com/office/drawing/2014/main" id="{ED7E0E51-5C9D-FC76-9F6D-DBBA34C86D27}"/>
              </a:ext>
            </a:extLst>
          </p:cNvPr>
          <p:cNvSpPr txBox="1"/>
          <p:nvPr/>
        </p:nvSpPr>
        <p:spPr>
          <a:xfrm>
            <a:off x="406400" y="5465156"/>
            <a:ext cx="4200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*User will add the Japanese customer to this file.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FFCDE8-4972-C9EA-6927-61D694F735D5}"/>
              </a:ext>
            </a:extLst>
          </p:cNvPr>
          <p:cNvSpPr/>
          <p:nvPr/>
        </p:nvSpPr>
        <p:spPr>
          <a:xfrm>
            <a:off x="588168" y="5824505"/>
            <a:ext cx="5681663" cy="100584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Noted on 23May2024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1. User can search the items by Inv no/Po no.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2. Update invoice no instructions (might not included when import)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 2.1 Manual edit or enter the invoice no on Pegasus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 2.2 Import the invoice no map with po no and material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3. It can’t be delivery outbound if there has no invoice number.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4. There are multiple invoice numbers with the same PO no. 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175270F-A0FB-16F2-4288-64F3A61A2052}"/>
              </a:ext>
            </a:extLst>
          </p:cNvPr>
          <p:cNvSpPr/>
          <p:nvPr/>
        </p:nvSpPr>
        <p:spPr>
          <a:xfrm>
            <a:off x="3086639" y="580094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5E13DF-9DDF-CC6A-A372-AC6B271B2BB3}"/>
              </a:ext>
            </a:extLst>
          </p:cNvPr>
          <p:cNvSpPr/>
          <p:nvPr/>
        </p:nvSpPr>
        <p:spPr>
          <a:xfrm>
            <a:off x="586289" y="7008712"/>
            <a:ext cx="922471" cy="66081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Customer</a:t>
            </a:r>
          </a:p>
          <a:p>
            <a:pPr marL="228600" indent="-228600" algn="l" defTabSz="914400">
              <a:buAutoNum type="arabicPeriod"/>
            </a:pPr>
            <a:r>
              <a:rPr kumimoji="1" lang="en-US" sz="700" kern="0" dirty="0">
                <a:solidFill>
                  <a:prstClr val="black"/>
                </a:solidFill>
              </a:rPr>
              <a:t>TPT</a:t>
            </a:r>
          </a:p>
          <a:p>
            <a:pPr marL="228600" indent="-228600" algn="l" defTabSz="914400">
              <a:buAutoNum type="arabicPeriod"/>
            </a:pPr>
            <a:r>
              <a:rPr kumimoji="1" lang="en-US" sz="700" kern="0" dirty="0">
                <a:solidFill>
                  <a:prstClr val="black"/>
                </a:solidFill>
              </a:rPr>
              <a:t>TTEI</a:t>
            </a:r>
          </a:p>
          <a:p>
            <a:pPr marL="228600" indent="-228600" algn="l" defTabSz="914400">
              <a:buAutoNum type="arabicPeriod"/>
            </a:pPr>
            <a:r>
              <a:rPr kumimoji="1" lang="en-US" sz="700" kern="0" dirty="0">
                <a:solidFill>
                  <a:prstClr val="black"/>
                </a:solidFill>
              </a:rPr>
              <a:t>HOSODA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DEC7EE3-9732-097B-4EB8-1DCE2730A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575136"/>
              </p:ext>
            </p:extLst>
          </p:nvPr>
        </p:nvGraphicFramePr>
        <p:xfrm>
          <a:off x="2216468" y="7280217"/>
          <a:ext cx="3398520" cy="785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270">
                  <a:extLst>
                    <a:ext uri="{9D8B030D-6E8A-4147-A177-3AD203B41FA5}">
                      <a16:colId xmlns:a16="http://schemas.microsoft.com/office/drawing/2014/main" val="1625229261"/>
                    </a:ext>
                  </a:extLst>
                </a:gridCol>
                <a:gridCol w="1274625">
                  <a:extLst>
                    <a:ext uri="{9D8B030D-6E8A-4147-A177-3AD203B41FA5}">
                      <a16:colId xmlns:a16="http://schemas.microsoft.com/office/drawing/2014/main" val="3890487241"/>
                    </a:ext>
                  </a:extLst>
                </a:gridCol>
                <a:gridCol w="1274625">
                  <a:extLst>
                    <a:ext uri="{9D8B030D-6E8A-4147-A177-3AD203B41FA5}">
                      <a16:colId xmlns:a16="http://schemas.microsoft.com/office/drawing/2014/main" val="1435829022"/>
                    </a:ext>
                  </a:extLst>
                </a:gridCol>
              </a:tblGrid>
              <a:tr h="261851">
                <a:tc>
                  <a:txBody>
                    <a:bodyPr/>
                    <a:lstStyle/>
                    <a:p>
                      <a:r>
                        <a:rPr lang="en-US" sz="800" dirty="0"/>
                        <a:t>Customer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Forecast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948974"/>
                  </a:ext>
                </a:extLst>
              </a:tr>
              <a:tr h="261851">
                <a:tc>
                  <a:txBody>
                    <a:bodyPr/>
                    <a:lstStyle/>
                    <a:p>
                      <a:r>
                        <a:rPr lang="en-US" sz="800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4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3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306031"/>
                  </a:ext>
                </a:extLst>
              </a:tr>
              <a:tr h="261851">
                <a:tc>
                  <a:txBody>
                    <a:bodyPr/>
                    <a:lstStyle/>
                    <a:p>
                      <a:r>
                        <a:rPr lang="en-US" sz="800" dirty="0"/>
                        <a:t>Thai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 weeks – 1 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 weeks – 1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421989"/>
                  </a:ext>
                </a:extLst>
              </a:tr>
            </a:tbl>
          </a:graphicData>
        </a:graphic>
      </p:graphicFrame>
      <p:sp>
        <p:nvSpPr>
          <p:cNvPr id="13" name="テキスト ボックス 29">
            <a:extLst>
              <a:ext uri="{FF2B5EF4-FFF2-40B4-BE49-F238E27FC236}">
                <a16:creationId xmlns:a16="http://schemas.microsoft.com/office/drawing/2014/main" id="{655B0573-EC64-C0B6-92BF-1A53B31EFB9F}"/>
              </a:ext>
            </a:extLst>
          </p:cNvPr>
          <p:cNvSpPr txBox="1"/>
          <p:nvPr/>
        </p:nvSpPr>
        <p:spPr>
          <a:xfrm>
            <a:off x="2216468" y="7067118"/>
            <a:ext cx="33693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b="1" u="sng" dirty="0"/>
              <a:t>Forecast / PO plan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93902E-0069-A69E-EC4E-3EB8CC5FB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493" y="8478961"/>
            <a:ext cx="3470614" cy="462311"/>
          </a:xfrm>
          <a:prstGeom prst="rect">
            <a:avLst/>
          </a:prstGeom>
        </p:spPr>
      </p:pic>
      <p:sp>
        <p:nvSpPr>
          <p:cNvPr id="15" name="Isosceles Triangle 6">
            <a:extLst>
              <a:ext uri="{FF2B5EF4-FFF2-40B4-BE49-F238E27FC236}">
                <a16:creationId xmlns:a16="http://schemas.microsoft.com/office/drawing/2014/main" id="{91A10F96-2D1C-8FCE-F2B4-6162A978209B}"/>
              </a:ext>
            </a:extLst>
          </p:cNvPr>
          <p:cNvSpPr/>
          <p:nvPr/>
        </p:nvSpPr>
        <p:spPr>
          <a:xfrm>
            <a:off x="4045107" y="857876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8589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A09016-42EC-026A-CD64-12A40F56016B}"/>
              </a:ext>
            </a:extLst>
          </p:cNvPr>
          <p:cNvSpPr/>
          <p:nvPr/>
        </p:nvSpPr>
        <p:spPr>
          <a:xfrm>
            <a:off x="5318760" y="845510"/>
            <a:ext cx="1336040" cy="1117600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3-1-3. Forecast Monthly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3716DF-31D8-4923-3AEA-1E44CE1F3E97}"/>
              </a:ext>
            </a:extLst>
          </p:cNvPr>
          <p:cNvSpPr txBox="1"/>
          <p:nvPr/>
        </p:nvSpPr>
        <p:spPr>
          <a:xfrm>
            <a:off x="5359400" y="869546"/>
            <a:ext cx="1164806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800" b="0" dirty="0"/>
              <a:t>YAMATO ⇒Pegasus</a:t>
            </a:r>
            <a:endParaRPr lang="ja-JP" altLang="en-US" sz="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3F6B7-41A9-A382-1BD1-ABD2D9B30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" y="1687855"/>
            <a:ext cx="5608320" cy="24154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795F2C-5CB9-01F8-851E-3D2FB78E070D}"/>
              </a:ext>
            </a:extLst>
          </p:cNvPr>
          <p:cNvSpPr txBox="1"/>
          <p:nvPr/>
        </p:nvSpPr>
        <p:spPr>
          <a:xfrm>
            <a:off x="2606040" y="1180206"/>
            <a:ext cx="2768600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*May including all shipment requests with this format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38A1915-B2D2-81E2-D1D6-FED521CE8BAF}"/>
              </a:ext>
            </a:extLst>
          </p:cNvPr>
          <p:cNvSpPr/>
          <p:nvPr/>
        </p:nvSpPr>
        <p:spPr>
          <a:xfrm>
            <a:off x="2057939" y="86954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1286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A09016-42EC-026A-CD64-12A40F56016B}"/>
              </a:ext>
            </a:extLst>
          </p:cNvPr>
          <p:cNvSpPr/>
          <p:nvPr/>
        </p:nvSpPr>
        <p:spPr>
          <a:xfrm>
            <a:off x="5318760" y="845510"/>
            <a:ext cx="1336040" cy="1117600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3-1-4. Remain PO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3716DF-31D8-4923-3AEA-1E44CE1F3E97}"/>
              </a:ext>
            </a:extLst>
          </p:cNvPr>
          <p:cNvSpPr txBox="1"/>
          <p:nvPr/>
        </p:nvSpPr>
        <p:spPr>
          <a:xfrm>
            <a:off x="5359400" y="869546"/>
            <a:ext cx="1164806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800" b="0" dirty="0"/>
              <a:t>YAMATO ⇒Pegasus</a:t>
            </a:r>
            <a:endParaRPr lang="ja-JP" altLang="en-US" sz="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8284D-3850-5EBF-8418-9EB4D2F9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1" y="1404310"/>
            <a:ext cx="6299200" cy="4601846"/>
          </a:xfrm>
          <a:prstGeom prst="rect">
            <a:avLst/>
          </a:prstGeom>
        </p:spPr>
      </p:pic>
      <p:sp>
        <p:nvSpPr>
          <p:cNvPr id="2" name="テキスト ボックス 29">
            <a:extLst>
              <a:ext uri="{FF2B5EF4-FFF2-40B4-BE49-F238E27FC236}">
                <a16:creationId xmlns:a16="http://schemas.microsoft.com/office/drawing/2014/main" id="{90223F76-0126-67FC-210F-AD0EED142D80}"/>
              </a:ext>
            </a:extLst>
          </p:cNvPr>
          <p:cNvSpPr txBox="1"/>
          <p:nvPr/>
        </p:nvSpPr>
        <p:spPr>
          <a:xfrm>
            <a:off x="792802" y="1128868"/>
            <a:ext cx="4200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*Used to create Material Inbound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898575A2-894B-919C-1ABF-DB198DA3E9EF}"/>
              </a:ext>
            </a:extLst>
          </p:cNvPr>
          <p:cNvSpPr/>
          <p:nvPr/>
        </p:nvSpPr>
        <p:spPr>
          <a:xfrm>
            <a:off x="4823999" y="105312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テキスト ボックス 29">
            <a:extLst>
              <a:ext uri="{FF2B5EF4-FFF2-40B4-BE49-F238E27FC236}">
                <a16:creationId xmlns:a16="http://schemas.microsoft.com/office/drawing/2014/main" id="{D6DB8A95-A8F0-62E7-8AFE-FA67AB471B61}"/>
              </a:ext>
            </a:extLst>
          </p:cNvPr>
          <p:cNvSpPr txBox="1"/>
          <p:nvPr/>
        </p:nvSpPr>
        <p:spPr>
          <a:xfrm>
            <a:off x="263212" y="6340948"/>
            <a:ext cx="4200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*An item can be received from vary suppliers.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8A62C723-6AE2-4600-FCA6-E010EE72FA8D}"/>
              </a:ext>
            </a:extLst>
          </p:cNvPr>
          <p:cNvSpPr/>
          <p:nvPr/>
        </p:nvSpPr>
        <p:spPr>
          <a:xfrm>
            <a:off x="4294409" y="626520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62835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A09016-42EC-026A-CD64-12A40F56016B}"/>
              </a:ext>
            </a:extLst>
          </p:cNvPr>
          <p:cNvSpPr/>
          <p:nvPr/>
        </p:nvSpPr>
        <p:spPr>
          <a:xfrm>
            <a:off x="5318760" y="845510"/>
            <a:ext cx="1336040" cy="403096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3-1-5. Master plan (Production plan)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3716DF-31D8-4923-3AEA-1E44CE1F3E97}"/>
              </a:ext>
            </a:extLst>
          </p:cNvPr>
          <p:cNvSpPr txBox="1"/>
          <p:nvPr/>
        </p:nvSpPr>
        <p:spPr>
          <a:xfrm>
            <a:off x="5359400" y="869546"/>
            <a:ext cx="1164806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800" b="0" dirty="0"/>
              <a:t>YAMATO ⇒Pegasus</a:t>
            </a:r>
            <a:endParaRPr lang="ja-JP" altLang="en-US" sz="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9E6E5A-3F10-5A70-5DDD-D239FB29A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86" y="2237853"/>
            <a:ext cx="6296660" cy="3528898"/>
          </a:xfrm>
          <a:prstGeom prst="rect">
            <a:avLst/>
          </a:prstGeom>
        </p:spPr>
      </p:pic>
      <p:sp>
        <p:nvSpPr>
          <p:cNvPr id="9" name="テキスト ボックス 29">
            <a:extLst>
              <a:ext uri="{FF2B5EF4-FFF2-40B4-BE49-F238E27FC236}">
                <a16:creationId xmlns:a16="http://schemas.microsoft.com/office/drawing/2014/main" id="{EEDF4F15-1F96-159D-D30D-7A82ABEAEE9B}"/>
              </a:ext>
            </a:extLst>
          </p:cNvPr>
          <p:cNvSpPr txBox="1"/>
          <p:nvPr/>
        </p:nvSpPr>
        <p:spPr>
          <a:xfrm>
            <a:off x="623113" y="1248606"/>
            <a:ext cx="4200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*Import this file to generate the material outbound and inbound work job for production.</a:t>
            </a:r>
          </a:p>
          <a:p>
            <a:r>
              <a:rPr kumimoji="1" lang="en-US" altLang="ja-JP" sz="800" dirty="0"/>
              <a:t>** The jobs will be created before one shift time or one day earlier than the actual production time.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F1F0491-BF37-9531-AEA5-D691F8E999B2}"/>
              </a:ext>
            </a:extLst>
          </p:cNvPr>
          <p:cNvSpPr/>
          <p:nvPr/>
        </p:nvSpPr>
        <p:spPr>
          <a:xfrm>
            <a:off x="4823999" y="105312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AE9A31-4A39-3AC4-8429-1D326E03F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86" y="5858415"/>
            <a:ext cx="6296660" cy="1903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47B271-31A4-B02B-04C2-7829987E7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108" y="1797481"/>
            <a:ext cx="3024762" cy="298171"/>
          </a:xfrm>
          <a:prstGeom prst="rect">
            <a:avLst/>
          </a:prstGeom>
        </p:spPr>
      </p:pic>
      <p:sp>
        <p:nvSpPr>
          <p:cNvPr id="2" name="テキスト ボックス 29">
            <a:extLst>
              <a:ext uri="{FF2B5EF4-FFF2-40B4-BE49-F238E27FC236}">
                <a16:creationId xmlns:a16="http://schemas.microsoft.com/office/drawing/2014/main" id="{BF33F742-2675-6C0B-2416-A76D7E46B031}"/>
              </a:ext>
            </a:extLst>
          </p:cNvPr>
          <p:cNvSpPr txBox="1"/>
          <p:nvPr/>
        </p:nvSpPr>
        <p:spPr>
          <a:xfrm>
            <a:off x="5237359" y="1457963"/>
            <a:ext cx="1408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Process time generate</a:t>
            </a:r>
          </a:p>
          <a:p>
            <a:r>
              <a:rPr kumimoji="1" lang="en-US" altLang="ja-JP" sz="800" dirty="0"/>
              <a:t> - Day shift (-1 day)</a:t>
            </a:r>
          </a:p>
          <a:p>
            <a:r>
              <a:rPr kumimoji="1" lang="en-US" altLang="ja-JP" sz="800" dirty="0"/>
              <a:t> - Night shift (same day)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F6F15-9492-CE01-CD1A-FC5846F0CF98}"/>
              </a:ext>
            </a:extLst>
          </p:cNvPr>
          <p:cNvSpPr/>
          <p:nvPr/>
        </p:nvSpPr>
        <p:spPr>
          <a:xfrm>
            <a:off x="3572846" y="2370891"/>
            <a:ext cx="140888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Assy plan should be separate the Qty column to DAY and NIGHT shift.</a:t>
            </a:r>
          </a:p>
        </p:txBody>
      </p:sp>
      <p:sp>
        <p:nvSpPr>
          <p:cNvPr id="5" name="Isosceles Triangle 6">
            <a:extLst>
              <a:ext uri="{FF2B5EF4-FFF2-40B4-BE49-F238E27FC236}">
                <a16:creationId xmlns:a16="http://schemas.microsoft.com/office/drawing/2014/main" id="{DFDDB6D2-4EF3-4521-C797-014113BA2570}"/>
              </a:ext>
            </a:extLst>
          </p:cNvPr>
          <p:cNvSpPr/>
          <p:nvPr/>
        </p:nvSpPr>
        <p:spPr>
          <a:xfrm>
            <a:off x="3658870" y="184011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3AD5B120-4B3E-B122-08FD-AA564754D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86" y="7876278"/>
            <a:ext cx="6296660" cy="143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96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3-2. Print label information (Warehouse)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6EBFBCB-2994-2771-FF7C-F14AFBD53967}"/>
              </a:ext>
            </a:extLst>
          </p:cNvPr>
          <p:cNvSpPr/>
          <p:nvPr/>
        </p:nvSpPr>
        <p:spPr>
          <a:xfrm>
            <a:off x="420262" y="1475231"/>
            <a:ext cx="3687273" cy="247572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" name="右中かっこ 3">
            <a:extLst>
              <a:ext uri="{FF2B5EF4-FFF2-40B4-BE49-F238E27FC236}">
                <a16:creationId xmlns:a16="http://schemas.microsoft.com/office/drawing/2014/main" id="{676B3CC4-B72C-19A7-34F8-14E5B6D13DAB}"/>
              </a:ext>
            </a:extLst>
          </p:cNvPr>
          <p:cNvSpPr/>
          <p:nvPr/>
        </p:nvSpPr>
        <p:spPr>
          <a:xfrm>
            <a:off x="4241267" y="1475232"/>
            <a:ext cx="292608" cy="2385040"/>
          </a:xfrm>
          <a:prstGeom prst="rightBrac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711DDD3-E7B7-64FF-2863-FEF163EE3082}"/>
              </a:ext>
            </a:extLst>
          </p:cNvPr>
          <p:cNvSpPr txBox="1"/>
          <p:nvPr/>
        </p:nvSpPr>
        <p:spPr>
          <a:xfrm>
            <a:off x="4621149" y="2244427"/>
            <a:ext cx="576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55mm</a:t>
            </a:r>
          </a:p>
        </p:txBody>
      </p:sp>
      <p:sp>
        <p:nvSpPr>
          <p:cNvPr id="9" name="右中かっこ 8">
            <a:extLst>
              <a:ext uri="{FF2B5EF4-FFF2-40B4-BE49-F238E27FC236}">
                <a16:creationId xmlns:a16="http://schemas.microsoft.com/office/drawing/2014/main" id="{1FFE8861-0549-FD84-0C64-BA4CBE59D373}"/>
              </a:ext>
            </a:extLst>
          </p:cNvPr>
          <p:cNvSpPr/>
          <p:nvPr/>
        </p:nvSpPr>
        <p:spPr>
          <a:xfrm rot="5400000">
            <a:off x="2120769" y="2197654"/>
            <a:ext cx="292608" cy="3680923"/>
          </a:xfrm>
          <a:prstGeom prst="rightBrac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A95552-E97E-29C3-CF3D-313D4C9013B3}"/>
              </a:ext>
            </a:extLst>
          </p:cNvPr>
          <p:cNvSpPr txBox="1"/>
          <p:nvPr/>
        </p:nvSpPr>
        <p:spPr>
          <a:xfrm>
            <a:off x="1975554" y="4193682"/>
            <a:ext cx="576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85mm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1FC078-0A2E-C860-69EB-8484B8091F39}"/>
              </a:ext>
            </a:extLst>
          </p:cNvPr>
          <p:cNvSpPr txBox="1"/>
          <p:nvPr/>
        </p:nvSpPr>
        <p:spPr>
          <a:xfrm>
            <a:off x="420262" y="1472300"/>
            <a:ext cx="359999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Consolas" panose="020B0609020204030204" pitchFamily="49" charset="0"/>
              </a:rPr>
              <a:t>DATE : 6-Jun-23			</a:t>
            </a:r>
          </a:p>
          <a:p>
            <a:r>
              <a:rPr kumimoji="1" lang="en-US" altLang="ja-JP" sz="1000" dirty="0">
                <a:latin typeface="Consolas" panose="020B0609020204030204" pitchFamily="49" charset="0"/>
              </a:rPr>
              <a:t>TIME: 08:30			SEC: PC	</a:t>
            </a:r>
          </a:p>
          <a:p>
            <a:r>
              <a:rPr kumimoji="1" lang="en-US" altLang="ja-JP" sz="1000" dirty="0">
                <a:latin typeface="Consolas" panose="020B0609020204030204" pitchFamily="49" charset="0"/>
              </a:rPr>
              <a:t>SUPPLIER : AMP		USER ID : EX1234</a:t>
            </a:r>
          </a:p>
          <a:p>
            <a:endParaRPr kumimoji="1" lang="en-US" altLang="ja-JP" sz="1000" dirty="0">
              <a:latin typeface="Consolas" panose="020B0609020204030204" pitchFamily="49" charset="0"/>
            </a:endParaRPr>
          </a:p>
          <a:p>
            <a:r>
              <a:rPr kumimoji="1" lang="en-US" altLang="ja-JP" sz="1000" dirty="0">
                <a:latin typeface="Consolas" panose="020B0609020204030204" pitchFamily="49" charset="0"/>
              </a:rPr>
              <a:t>PART CODE : </a:t>
            </a:r>
            <a:r>
              <a:rPr kumimoji="1" lang="en-US" altLang="ja-JP" sz="2000" b="1" dirty="0">
                <a:latin typeface="Consolas" panose="020B0609020204030204" pitchFamily="49" charset="0"/>
              </a:rPr>
              <a:t>FPT20530101</a:t>
            </a:r>
          </a:p>
          <a:p>
            <a:r>
              <a:rPr kumimoji="1" lang="en-US" altLang="ja-JP" sz="1000" dirty="0">
                <a:latin typeface="Consolas" panose="020B0609020204030204" pitchFamily="49" charset="0"/>
              </a:rPr>
              <a:t>PART NAME : BODY 3P (WH) Injection</a:t>
            </a:r>
          </a:p>
          <a:p>
            <a:endParaRPr kumimoji="1" lang="en-US" altLang="ja-JP" sz="200" dirty="0">
              <a:latin typeface="Consolas" panose="020B0609020204030204" pitchFamily="49" charset="0"/>
            </a:endParaRPr>
          </a:p>
          <a:p>
            <a:endParaRPr kumimoji="1" lang="en-US" altLang="ja-JP" sz="1100" dirty="0">
              <a:latin typeface="Consolas" panose="020B0609020204030204" pitchFamily="49" charset="0"/>
            </a:endParaRPr>
          </a:p>
          <a:p>
            <a:r>
              <a:rPr kumimoji="1" lang="en-US" altLang="ja-JP" sz="1100" dirty="0">
                <a:latin typeface="Consolas" panose="020B0609020204030204" pitchFamily="49" charset="0"/>
              </a:rPr>
              <a:t>QUANTITY : </a:t>
            </a:r>
            <a:r>
              <a:rPr kumimoji="1" lang="en-US" altLang="ja-JP" sz="1100" dirty="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</a:rPr>
              <a:t> </a:t>
            </a:r>
            <a:r>
              <a:rPr kumimoji="1" lang="en-US" altLang="ja-JP" sz="1400" b="1" dirty="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</a:rPr>
              <a:t>1,500</a:t>
            </a:r>
            <a:r>
              <a:rPr kumimoji="1" lang="en-US" altLang="ja-JP" sz="1200" b="1" dirty="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</a:rPr>
              <a:t> </a:t>
            </a:r>
            <a:r>
              <a:rPr kumimoji="1" lang="en-US" altLang="ja-JP" sz="1100" dirty="0">
                <a:latin typeface="Consolas" panose="020B0609020204030204" pitchFamily="49" charset="0"/>
              </a:rPr>
              <a:t>PCS.  	LOT: </a:t>
            </a:r>
            <a:r>
              <a:rPr kumimoji="1" lang="en-US" altLang="ja-JP" sz="1100" b="1" dirty="0">
                <a:latin typeface="Consolas" panose="020B0609020204030204" pitchFamily="49" charset="0"/>
              </a:rPr>
              <a:t>20231231</a:t>
            </a:r>
          </a:p>
          <a:p>
            <a:pPr algn="r"/>
            <a:endParaRPr kumimoji="1" lang="en-US" altLang="ja-JP" sz="300" dirty="0">
              <a:latin typeface="Consolas" panose="020B0609020204030204" pitchFamily="49" charset="0"/>
            </a:endParaRPr>
          </a:p>
          <a:p>
            <a:pPr algn="r"/>
            <a:r>
              <a:rPr kumimoji="1" lang="en-US" altLang="ja-JP" sz="700" dirty="0">
                <a:latin typeface="Consolas" panose="020B0609020204030204" pitchFamily="49" charset="0"/>
              </a:rPr>
              <a:t>123456789001</a:t>
            </a:r>
          </a:p>
          <a:p>
            <a:r>
              <a:rPr kumimoji="1" lang="en-US" altLang="ja-JP" sz="1400" b="1" dirty="0">
                <a:latin typeface="Consolas" panose="020B0609020204030204" pitchFamily="49" charset="0"/>
              </a:rPr>
              <a:t>QC/QA : CHECK</a:t>
            </a:r>
          </a:p>
          <a:p>
            <a:r>
              <a:rPr kumimoji="1" lang="en-US" altLang="ja-JP" sz="1100" dirty="0">
                <a:latin typeface="Consolas" panose="020B0609020204030204" pitchFamily="49" charset="0"/>
              </a:rPr>
              <a:t>INSPEC ID: QC0001		PASS</a:t>
            </a:r>
          </a:p>
          <a:p>
            <a:r>
              <a:rPr kumimoji="1" lang="en-US" altLang="ja-JP" sz="1100" dirty="0">
                <a:latin typeface="Consolas" panose="020B0609020204030204" pitchFamily="49" charset="0"/>
              </a:rPr>
              <a:t>REMARK : 			REJECT</a:t>
            </a:r>
          </a:p>
          <a:p>
            <a:r>
              <a:rPr kumimoji="1" lang="en-US" altLang="ja-JP" sz="1100" dirty="0">
                <a:latin typeface="Consolas" panose="020B0609020204030204" pitchFamily="49" charset="0"/>
              </a:rPr>
              <a:t>				SPECIAL USE</a:t>
            </a:r>
          </a:p>
          <a:p>
            <a:endParaRPr kumimoji="1" lang="en-US" altLang="ja-JP" sz="1100" dirty="0">
              <a:latin typeface="Consolas" panose="020B0609020204030204" pitchFamily="49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444ACD-6E7A-7436-5F5B-09AB6E52FD6F}"/>
              </a:ext>
            </a:extLst>
          </p:cNvPr>
          <p:cNvSpPr txBox="1"/>
          <p:nvPr/>
        </p:nvSpPr>
        <p:spPr>
          <a:xfrm>
            <a:off x="406400" y="1170687"/>
            <a:ext cx="35555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Font : Consolas 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D835CD9E-2DAA-31CB-4C52-BFE0936D6F81}"/>
              </a:ext>
            </a:extLst>
          </p:cNvPr>
          <p:cNvCxnSpPr>
            <a:cxnSpLocks/>
          </p:cNvCxnSpPr>
          <p:nvPr/>
        </p:nvCxnSpPr>
        <p:spPr>
          <a:xfrm>
            <a:off x="420263" y="3131820"/>
            <a:ext cx="3687272" cy="0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A95E703-5E5C-5723-2876-F3AB2CE4AACB}"/>
              </a:ext>
            </a:extLst>
          </p:cNvPr>
          <p:cNvSpPr txBox="1"/>
          <p:nvPr/>
        </p:nvSpPr>
        <p:spPr>
          <a:xfrm>
            <a:off x="406400" y="4558059"/>
            <a:ext cx="6431388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latin typeface="Arial 本文"/>
              </a:rPr>
              <a:t>Item definition</a:t>
            </a:r>
          </a:p>
          <a:p>
            <a:r>
              <a:rPr kumimoji="1" lang="en-US" altLang="ja-JP" sz="1100" dirty="0">
                <a:latin typeface="Arial 本文"/>
              </a:rPr>
              <a:t>DATE		:	Date of print label</a:t>
            </a:r>
          </a:p>
          <a:p>
            <a:r>
              <a:rPr kumimoji="1" lang="en-US" altLang="ja-JP" sz="1100" dirty="0">
                <a:latin typeface="Arial 本文"/>
              </a:rPr>
              <a:t>TIME		:	Time of print label</a:t>
            </a:r>
          </a:p>
          <a:p>
            <a:r>
              <a:rPr kumimoji="1" lang="en-US" altLang="ja-JP" sz="1100" dirty="0">
                <a:latin typeface="Arial 本文"/>
              </a:rPr>
              <a:t>USER ID	:	Printing user</a:t>
            </a:r>
          </a:p>
          <a:p>
            <a:r>
              <a:rPr kumimoji="1" lang="en-US" altLang="ja-JP" sz="1100" dirty="0">
                <a:latin typeface="Arial 本文"/>
              </a:rPr>
              <a:t>SEC		:	Department user</a:t>
            </a:r>
          </a:p>
          <a:p>
            <a:r>
              <a:rPr kumimoji="1" lang="en-US" altLang="ja-JP" sz="1100" dirty="0">
                <a:latin typeface="Arial 本文"/>
              </a:rPr>
              <a:t>SUPPLIER 	:	Supplier No</a:t>
            </a:r>
          </a:p>
          <a:p>
            <a:r>
              <a:rPr kumimoji="1" lang="en-US" altLang="ja-JP" sz="1100" dirty="0">
                <a:latin typeface="Arial 本文"/>
              </a:rPr>
              <a:t>PART CODE 	:	Part No </a:t>
            </a:r>
          </a:p>
          <a:p>
            <a:r>
              <a:rPr kumimoji="1" lang="en-US" altLang="ja-JP" sz="1100" dirty="0">
                <a:latin typeface="Arial 本文"/>
              </a:rPr>
              <a:t>PART NAME 	:	Part Name</a:t>
            </a:r>
          </a:p>
          <a:p>
            <a:r>
              <a:rPr kumimoji="1" lang="en-US" altLang="ja-JP" sz="1100" dirty="0">
                <a:latin typeface="Arial 本文"/>
              </a:rPr>
              <a:t>QUANTITY	:	Current part stock number</a:t>
            </a:r>
            <a:endParaRPr kumimoji="1" lang="en-US" altLang="ja-JP" sz="1100" dirty="0">
              <a:solidFill>
                <a:srgbClr val="FF0000"/>
              </a:solidFill>
              <a:latin typeface="Arial 本文"/>
            </a:endParaRPr>
          </a:p>
          <a:p>
            <a:r>
              <a:rPr kumimoji="1" lang="en-US" altLang="ja-JP" sz="1100" dirty="0">
                <a:latin typeface="Arial 本文"/>
              </a:rPr>
              <a:t>Unit 		:	Unit of label quantity e.g. PCS</a:t>
            </a:r>
          </a:p>
          <a:p>
            <a:r>
              <a:rPr kumimoji="1" lang="en-US" altLang="ja-JP" sz="1100" dirty="0">
                <a:latin typeface="Arial 本文"/>
              </a:rPr>
              <a:t>LOT	 	:	Lot number</a:t>
            </a:r>
          </a:p>
          <a:p>
            <a:r>
              <a:rPr kumimoji="1" lang="en-US" altLang="ja-JP" sz="1100" dirty="0">
                <a:latin typeface="Arial 本文"/>
              </a:rPr>
              <a:t>LABEL ID	:	Label ID number</a:t>
            </a:r>
          </a:p>
          <a:p>
            <a:endParaRPr kumimoji="1" lang="en-US" altLang="ja-JP" sz="1100" dirty="0">
              <a:latin typeface="Arial 本文"/>
            </a:endParaRPr>
          </a:p>
          <a:p>
            <a:endParaRPr kumimoji="1" lang="en-US" altLang="ja-JP" sz="1100" b="1" dirty="0">
              <a:latin typeface="Arial 本文"/>
            </a:endParaRPr>
          </a:p>
          <a:p>
            <a:r>
              <a:rPr kumimoji="1" lang="en-US" altLang="ja-JP" sz="1200" b="1" dirty="0">
                <a:latin typeface="Arial 本文"/>
              </a:rPr>
              <a:t>QR information</a:t>
            </a:r>
          </a:p>
          <a:p>
            <a:r>
              <a:rPr kumimoji="1" lang="en-US" altLang="ja-JP" sz="1100" dirty="0">
                <a:latin typeface="Arial 本文"/>
              </a:rPr>
              <a:t>[PART CODE]</a:t>
            </a:r>
            <a:r>
              <a:rPr kumimoji="1" lang="ja-JP" altLang="en-US" sz="1100" dirty="0">
                <a:latin typeface="Arial 本文"/>
              </a:rPr>
              <a:t> │</a:t>
            </a:r>
            <a:r>
              <a:rPr kumimoji="1" lang="en-US" altLang="ja-JP" sz="1100" dirty="0">
                <a:latin typeface="Arial 本文"/>
              </a:rPr>
              <a:t>[LOT] | [SERIAL NO] | [LABEL ID]</a:t>
            </a:r>
          </a:p>
          <a:p>
            <a:endParaRPr kumimoji="1" lang="en-US" altLang="ja-JP" sz="1100" dirty="0">
              <a:latin typeface="Arial 本文"/>
            </a:endParaRPr>
          </a:p>
          <a:p>
            <a:r>
              <a:rPr kumimoji="1" lang="en-US" altLang="ja-JP" sz="1100" dirty="0">
                <a:latin typeface="Arial 本文"/>
              </a:rPr>
              <a:t>PART CODE 	:	Part No</a:t>
            </a:r>
            <a:endParaRPr kumimoji="1" lang="en-US" altLang="ja-JP" sz="900" dirty="0">
              <a:solidFill>
                <a:srgbClr val="FF0000"/>
              </a:solidFill>
              <a:latin typeface="Arial 本文"/>
            </a:endParaRPr>
          </a:p>
          <a:p>
            <a:r>
              <a:rPr kumimoji="1" lang="en-US" altLang="ja-JP" sz="1100" dirty="0">
                <a:latin typeface="Arial 本文"/>
              </a:rPr>
              <a:t>LOT		:	Lot number</a:t>
            </a:r>
          </a:p>
          <a:p>
            <a:r>
              <a:rPr kumimoji="1" lang="en-US" altLang="ja-JP" sz="1100" dirty="0">
                <a:latin typeface="Arial 本文"/>
              </a:rPr>
              <a:t>SERIAL NO	:	Serial no (box no)</a:t>
            </a:r>
          </a:p>
          <a:p>
            <a:r>
              <a:rPr kumimoji="1" lang="en-US" altLang="ja-JP" sz="1100" dirty="0">
                <a:latin typeface="Arial 本文"/>
              </a:rPr>
              <a:t>LABEL ID	:	Label ID number</a:t>
            </a:r>
            <a:endParaRPr kumimoji="1" lang="en-US" altLang="ja-JP" sz="1100" dirty="0">
              <a:solidFill>
                <a:srgbClr val="FF0000"/>
              </a:solidFill>
              <a:latin typeface="Arial 本文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E9A7F4F-D91F-48F0-76D1-9129D8BAA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443" y="3183645"/>
            <a:ext cx="659367" cy="63299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E2077E-6C01-A00E-8697-BD14643EB234}"/>
              </a:ext>
            </a:extLst>
          </p:cNvPr>
          <p:cNvSpPr txBox="1"/>
          <p:nvPr/>
        </p:nvSpPr>
        <p:spPr>
          <a:xfrm>
            <a:off x="2267073" y="1450250"/>
            <a:ext cx="1307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YDT</a:t>
            </a:r>
            <a:endParaRPr kumimoji="1" lang="en-US" altLang="ja-JP" sz="1400" b="1" dirty="0">
              <a:latin typeface="Consolas" panose="020B0609020204030204" pitchFamily="49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2C9110-1B8D-F8BA-9DE8-C4352D171288}"/>
              </a:ext>
            </a:extLst>
          </p:cNvPr>
          <p:cNvSpPr/>
          <p:nvPr/>
        </p:nvSpPr>
        <p:spPr>
          <a:xfrm>
            <a:off x="2182896" y="3372133"/>
            <a:ext cx="123787" cy="123787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83F287-4626-34AA-BB82-9219BB26D70F}"/>
              </a:ext>
            </a:extLst>
          </p:cNvPr>
          <p:cNvSpPr/>
          <p:nvPr/>
        </p:nvSpPr>
        <p:spPr>
          <a:xfrm>
            <a:off x="2183536" y="3540677"/>
            <a:ext cx="123787" cy="12378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BC8C66-3129-57A7-1703-D794C686F40E}"/>
              </a:ext>
            </a:extLst>
          </p:cNvPr>
          <p:cNvSpPr/>
          <p:nvPr/>
        </p:nvSpPr>
        <p:spPr>
          <a:xfrm>
            <a:off x="2182897" y="3710378"/>
            <a:ext cx="123787" cy="12378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22CCA3E0-2FDB-6E38-C8F1-86AC969AC3E8}"/>
              </a:ext>
            </a:extLst>
          </p:cNvPr>
          <p:cNvSpPr/>
          <p:nvPr/>
        </p:nvSpPr>
        <p:spPr>
          <a:xfrm>
            <a:off x="2115869" y="687289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FA92E3B-A082-0273-45D1-7277EBCEEB9C}"/>
              </a:ext>
            </a:extLst>
          </p:cNvPr>
          <p:cNvSpPr/>
          <p:nvPr/>
        </p:nvSpPr>
        <p:spPr>
          <a:xfrm>
            <a:off x="1112877" y="355666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Callout: Bent Line 23">
            <a:extLst>
              <a:ext uri="{FF2B5EF4-FFF2-40B4-BE49-F238E27FC236}">
                <a16:creationId xmlns:a16="http://schemas.microsoft.com/office/drawing/2014/main" id="{BCC1E3E9-05E3-4B63-1AB2-7FEE8CCCAE58}"/>
              </a:ext>
            </a:extLst>
          </p:cNvPr>
          <p:cNvSpPr/>
          <p:nvPr/>
        </p:nvSpPr>
        <p:spPr>
          <a:xfrm>
            <a:off x="4882694" y="2704236"/>
            <a:ext cx="1326330" cy="669417"/>
          </a:xfrm>
          <a:prstGeom prst="borderCallout2">
            <a:avLst>
              <a:gd name="adj1" fmla="val -1863"/>
              <a:gd name="adj2" fmla="val 34513"/>
              <a:gd name="adj3" fmla="val -33349"/>
              <a:gd name="adj4" fmla="val 34258"/>
              <a:gd name="adj5" fmla="val 26882"/>
              <a:gd name="adj6" fmla="val -229706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b="1" dirty="0">
                <a:latin typeface="+mj-lt"/>
              </a:rPr>
              <a:t>* There are 2 types background color Black/White. For solving the swap problem while repack the package</a:t>
            </a:r>
            <a:endParaRPr kumimoji="1" lang="ja-JP" altLang="en-US" sz="700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2501216-D239-A1AF-F7B6-EFF33394C2B9}"/>
              </a:ext>
            </a:extLst>
          </p:cNvPr>
          <p:cNvSpPr/>
          <p:nvPr/>
        </p:nvSpPr>
        <p:spPr>
          <a:xfrm>
            <a:off x="2266223" y="282323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FF59AFF-498D-01D0-1815-2487743CD825}"/>
              </a:ext>
            </a:extLst>
          </p:cNvPr>
          <p:cNvSpPr/>
          <p:nvPr/>
        </p:nvSpPr>
        <p:spPr>
          <a:xfrm>
            <a:off x="2699182" y="120087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28A233-BD5B-CEA1-CF7B-C6C183F47A92}"/>
              </a:ext>
            </a:extLst>
          </p:cNvPr>
          <p:cNvSpPr/>
          <p:nvPr/>
        </p:nvSpPr>
        <p:spPr>
          <a:xfrm>
            <a:off x="2109519" y="3295729"/>
            <a:ext cx="1150192" cy="564543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2295A42-B93A-7260-8268-05C6923985D3}"/>
              </a:ext>
            </a:extLst>
          </p:cNvPr>
          <p:cNvSpPr/>
          <p:nvPr/>
        </p:nvSpPr>
        <p:spPr>
          <a:xfrm>
            <a:off x="1998778" y="314277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th-TH" sz="600" b="1" dirty="0">
                <a:solidFill>
                  <a:schemeClr val="tx1"/>
                </a:solidFill>
              </a:rPr>
              <a:t>8</a:t>
            </a:r>
            <a:endParaRPr kumimoji="1" lang="en-US" sz="600" b="1" dirty="0">
              <a:solidFill>
                <a:schemeClr val="tx1"/>
              </a:solidFill>
            </a:endParaRPr>
          </a:p>
        </p:txBody>
      </p:sp>
      <p:sp>
        <p:nvSpPr>
          <p:cNvPr id="22" name="Callout: Bent Line 21">
            <a:extLst>
              <a:ext uri="{FF2B5EF4-FFF2-40B4-BE49-F238E27FC236}">
                <a16:creationId xmlns:a16="http://schemas.microsoft.com/office/drawing/2014/main" id="{DAF09489-74E8-B0C2-52F5-E393B98BB2F3}"/>
              </a:ext>
            </a:extLst>
          </p:cNvPr>
          <p:cNvSpPr/>
          <p:nvPr/>
        </p:nvSpPr>
        <p:spPr>
          <a:xfrm>
            <a:off x="3852026" y="4409458"/>
            <a:ext cx="2114931" cy="669417"/>
          </a:xfrm>
          <a:prstGeom prst="borderCallout2">
            <a:avLst>
              <a:gd name="adj1" fmla="val -1863"/>
              <a:gd name="adj2" fmla="val 34513"/>
              <a:gd name="adj3" fmla="val -33349"/>
              <a:gd name="adj4" fmla="val 34258"/>
              <a:gd name="adj5" fmla="val -117909"/>
              <a:gd name="adj6" fmla="val -38965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b="1" dirty="0">
                <a:latin typeface="+mj-lt"/>
              </a:rPr>
              <a:t>**QC inspection results</a:t>
            </a:r>
            <a:br>
              <a:rPr kumimoji="1" lang="th-TH" altLang="ja-JP" sz="700" b="1" dirty="0">
                <a:latin typeface="+mj-lt"/>
              </a:rPr>
            </a:br>
            <a:r>
              <a:rPr kumimoji="1" lang="en-US" altLang="ja-JP" sz="700" b="1" dirty="0">
                <a:latin typeface="+mj-lt"/>
              </a:rPr>
              <a:t>PASS : </a:t>
            </a:r>
            <a:r>
              <a:rPr kumimoji="1" lang="en-US" altLang="ja-JP" sz="700" dirty="0">
                <a:latin typeface="+mj-lt"/>
              </a:rPr>
              <a:t>When all quantities have passed</a:t>
            </a:r>
          </a:p>
          <a:p>
            <a:r>
              <a:rPr kumimoji="1" lang="en-US" altLang="ja-JP" sz="700" b="1" dirty="0">
                <a:latin typeface="+mj-lt"/>
              </a:rPr>
              <a:t>REJECT : </a:t>
            </a:r>
            <a:r>
              <a:rPr kumimoji="1" lang="en-US" altLang="ja-JP" sz="700" dirty="0">
                <a:latin typeface="+mj-lt"/>
              </a:rPr>
              <a:t>When the quantity is NG</a:t>
            </a:r>
            <a:br>
              <a:rPr kumimoji="1" lang="en-US" altLang="ja-JP" sz="700" dirty="0">
                <a:latin typeface="+mj-lt"/>
              </a:rPr>
            </a:br>
            <a:r>
              <a:rPr kumimoji="1" lang="en-US" altLang="ja-JP" sz="700" b="1" dirty="0">
                <a:latin typeface="+mj-lt"/>
              </a:rPr>
              <a:t>SPECIAL USE : </a:t>
            </a:r>
            <a:r>
              <a:rPr kumimoji="1" lang="en-US" altLang="ja-JP" sz="700" dirty="0">
                <a:latin typeface="+mj-lt"/>
              </a:rPr>
              <a:t>When some quantity passes</a:t>
            </a:r>
            <a:endParaRPr kumimoji="1"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645528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3-3. Location Tag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444ACD-6E7A-7436-5F5B-09AB6E52FD6F}"/>
              </a:ext>
            </a:extLst>
          </p:cNvPr>
          <p:cNvSpPr txBox="1"/>
          <p:nvPr/>
        </p:nvSpPr>
        <p:spPr>
          <a:xfrm>
            <a:off x="406400" y="1170687"/>
            <a:ext cx="35555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Font : Consolas 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A95E703-5E5C-5723-2876-F3AB2CE4AACB}"/>
              </a:ext>
            </a:extLst>
          </p:cNvPr>
          <p:cNvSpPr txBox="1"/>
          <p:nvPr/>
        </p:nvSpPr>
        <p:spPr>
          <a:xfrm>
            <a:off x="420263" y="5171821"/>
            <a:ext cx="55016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latin typeface="Arial 本文"/>
              </a:rPr>
              <a:t>Item definition</a:t>
            </a:r>
          </a:p>
          <a:p>
            <a:r>
              <a:rPr kumimoji="1" lang="en-US" altLang="ja-JP" sz="1100" dirty="0">
                <a:latin typeface="Arial 本文"/>
              </a:rPr>
              <a:t>LOCATION CODE 	:	Location ID</a:t>
            </a:r>
            <a:endParaRPr kumimoji="1" lang="en-US" altLang="ja-JP" sz="900" dirty="0">
              <a:solidFill>
                <a:srgbClr val="FF0000"/>
              </a:solidFill>
              <a:latin typeface="Arial 本文"/>
            </a:endParaRPr>
          </a:p>
          <a:p>
            <a:endParaRPr kumimoji="1" lang="en-US" altLang="ja-JP" sz="1100" dirty="0">
              <a:latin typeface="Arial 本文"/>
            </a:endParaRPr>
          </a:p>
          <a:p>
            <a:endParaRPr kumimoji="1" lang="en-US" altLang="ja-JP" sz="1100" b="1" dirty="0">
              <a:latin typeface="Arial 本文"/>
            </a:endParaRPr>
          </a:p>
          <a:p>
            <a:r>
              <a:rPr kumimoji="1" lang="en-US" altLang="ja-JP" sz="1200" b="1" dirty="0">
                <a:latin typeface="Arial 本文"/>
              </a:rPr>
              <a:t>QR information</a:t>
            </a:r>
          </a:p>
          <a:p>
            <a:r>
              <a:rPr kumimoji="1" lang="en-US" altLang="ja-JP" sz="1100" dirty="0">
                <a:latin typeface="Arial 本文"/>
              </a:rPr>
              <a:t>[LOCATION CODE]</a:t>
            </a:r>
            <a:r>
              <a:rPr kumimoji="1" lang="ja-JP" altLang="en-US" sz="1100" dirty="0">
                <a:latin typeface="Arial 本文"/>
              </a:rPr>
              <a:t> │</a:t>
            </a:r>
            <a:r>
              <a:rPr kumimoji="1" lang="en-US" altLang="ja-JP" sz="1100" dirty="0">
                <a:latin typeface="Arial 本文"/>
              </a:rPr>
              <a:t>[ITEM CODE1],[ITEM CODE2],…</a:t>
            </a:r>
          </a:p>
          <a:p>
            <a:endParaRPr kumimoji="1" lang="en-US" altLang="ja-JP" sz="1100" dirty="0">
              <a:latin typeface="Arial 本文"/>
            </a:endParaRPr>
          </a:p>
          <a:p>
            <a:r>
              <a:rPr kumimoji="1" lang="en-US" altLang="ja-JP" sz="1100" dirty="0">
                <a:latin typeface="Arial 本文"/>
              </a:rPr>
              <a:t>LOCATION CODE 	:	Location ID</a:t>
            </a:r>
            <a:endParaRPr kumimoji="1" lang="en-US" altLang="ja-JP" sz="900" dirty="0">
              <a:solidFill>
                <a:srgbClr val="FF0000"/>
              </a:solidFill>
              <a:latin typeface="Arial 本文"/>
            </a:endParaRPr>
          </a:p>
          <a:p>
            <a:r>
              <a:rPr kumimoji="1" lang="en-US" altLang="ja-JP" sz="1100" dirty="0">
                <a:latin typeface="Arial 本文"/>
              </a:rPr>
              <a:t>ITEM CODE 1…n	:	</a:t>
            </a:r>
            <a:r>
              <a:rPr lang="en-US" sz="1100" dirty="0"/>
              <a:t>Item code that allows placement of items (leave blank </a:t>
            </a:r>
          </a:p>
          <a:p>
            <a:r>
              <a:rPr lang="en-US" sz="1100" dirty="0"/>
              <a:t>				for a free location).</a:t>
            </a:r>
            <a:endParaRPr kumimoji="1" lang="en-US" altLang="ja-JP" sz="1100" dirty="0">
              <a:latin typeface="Arial 本文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22CCA3E0-2FDB-6E38-C8F1-86AC969AC3E8}"/>
              </a:ext>
            </a:extLst>
          </p:cNvPr>
          <p:cNvSpPr/>
          <p:nvPr/>
        </p:nvSpPr>
        <p:spPr>
          <a:xfrm>
            <a:off x="1924489" y="96030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6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7D627A-6B5B-038C-1312-2F5F2E486719}"/>
              </a:ext>
            </a:extLst>
          </p:cNvPr>
          <p:cNvGrpSpPr/>
          <p:nvPr/>
        </p:nvGrpSpPr>
        <p:grpSpPr>
          <a:xfrm>
            <a:off x="476694" y="1504170"/>
            <a:ext cx="3485256" cy="3193792"/>
            <a:chOff x="1025334" y="1498829"/>
            <a:chExt cx="3485256" cy="319379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BEFF741-FC32-ABCE-1A1F-ACA78AF6E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5334" y="1498829"/>
              <a:ext cx="2450103" cy="2609892"/>
            </a:xfrm>
            <a:prstGeom prst="rect">
              <a:avLst/>
            </a:prstGeom>
          </p:spPr>
        </p:pic>
        <p:sp>
          <p:nvSpPr>
            <p:cNvPr id="22" name="右中かっこ 3">
              <a:extLst>
                <a:ext uri="{FF2B5EF4-FFF2-40B4-BE49-F238E27FC236}">
                  <a16:creationId xmlns:a16="http://schemas.microsoft.com/office/drawing/2014/main" id="{676B3CC4-B72C-19A7-34F8-14E5B6D13DAB}"/>
                </a:ext>
              </a:extLst>
            </p:cNvPr>
            <p:cNvSpPr/>
            <p:nvPr/>
          </p:nvSpPr>
          <p:spPr>
            <a:xfrm>
              <a:off x="3631667" y="1589632"/>
              <a:ext cx="302236" cy="2301648"/>
            </a:xfrm>
            <a:prstGeom prst="rightBrac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7">
              <a:extLst>
                <a:ext uri="{FF2B5EF4-FFF2-40B4-BE49-F238E27FC236}">
                  <a16:creationId xmlns:a16="http://schemas.microsoft.com/office/drawing/2014/main" id="{8711DDD3-E7B7-64FF-2863-FEF163EE3082}"/>
                </a:ext>
              </a:extLst>
            </p:cNvPr>
            <p:cNvSpPr txBox="1"/>
            <p:nvPr/>
          </p:nvSpPr>
          <p:spPr>
            <a:xfrm>
              <a:off x="3933903" y="2651347"/>
              <a:ext cx="5766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/>
                <a:t>60mm</a:t>
              </a:r>
            </a:p>
          </p:txBody>
        </p:sp>
        <p:sp>
          <p:nvSpPr>
            <p:cNvPr id="27" name="右中かっこ 8">
              <a:extLst>
                <a:ext uri="{FF2B5EF4-FFF2-40B4-BE49-F238E27FC236}">
                  <a16:creationId xmlns:a16="http://schemas.microsoft.com/office/drawing/2014/main" id="{1FFE8861-0549-FD84-0C64-BA4CBE59D373}"/>
                </a:ext>
              </a:extLst>
            </p:cNvPr>
            <p:cNvSpPr/>
            <p:nvPr/>
          </p:nvSpPr>
          <p:spPr>
            <a:xfrm rot="5400000">
              <a:off x="2080205" y="2958330"/>
              <a:ext cx="340362" cy="2450103"/>
            </a:xfrm>
            <a:prstGeom prst="rightBrace">
              <a:avLst/>
            </a:prstGeom>
            <a:ln w="6350" cmpd="sng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9">
              <a:extLst>
                <a:ext uri="{FF2B5EF4-FFF2-40B4-BE49-F238E27FC236}">
                  <a16:creationId xmlns:a16="http://schemas.microsoft.com/office/drawing/2014/main" id="{48A95552-E97E-29C3-CF3D-313D4C9013B3}"/>
                </a:ext>
              </a:extLst>
            </p:cNvPr>
            <p:cNvSpPr txBox="1"/>
            <p:nvPr/>
          </p:nvSpPr>
          <p:spPr>
            <a:xfrm>
              <a:off x="2007183" y="4431011"/>
              <a:ext cx="5766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/>
                <a:t>55mm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9449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3-4. Labeling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22CCA3E0-2FDB-6E38-C8F1-86AC969AC3E8}"/>
              </a:ext>
            </a:extLst>
          </p:cNvPr>
          <p:cNvSpPr/>
          <p:nvPr/>
        </p:nvSpPr>
        <p:spPr>
          <a:xfrm>
            <a:off x="1523497" y="90970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5A13AF9-FD22-EC90-CE5E-A96D23AD1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641394"/>
              </p:ext>
            </p:extLst>
          </p:nvPr>
        </p:nvGraphicFramePr>
        <p:xfrm>
          <a:off x="420263" y="1264920"/>
          <a:ext cx="6103200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5800">
                  <a:extLst>
                    <a:ext uri="{9D8B030D-6E8A-4147-A177-3AD203B41FA5}">
                      <a16:colId xmlns:a16="http://schemas.microsoft.com/office/drawing/2014/main" val="196109354"/>
                    </a:ext>
                  </a:extLst>
                </a:gridCol>
                <a:gridCol w="1170517">
                  <a:extLst>
                    <a:ext uri="{9D8B030D-6E8A-4147-A177-3AD203B41FA5}">
                      <a16:colId xmlns:a16="http://schemas.microsoft.com/office/drawing/2014/main" val="3007577400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2642338372"/>
                    </a:ext>
                  </a:extLst>
                </a:gridCol>
                <a:gridCol w="1745723">
                  <a:extLst>
                    <a:ext uri="{9D8B030D-6E8A-4147-A177-3AD203B41FA5}">
                      <a16:colId xmlns:a16="http://schemas.microsoft.com/office/drawing/2014/main" val="34930746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Remaining 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New Label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55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Repack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1045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Sale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776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Inbound Material 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WH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4203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Inbound FG/NG 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Production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5986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Schedule Picking Warehouse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WH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3313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Schedule Picking Production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Production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740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Crusher ***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Injection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6304895"/>
                  </a:ext>
                </a:extLst>
              </a:tr>
            </a:tbl>
          </a:graphicData>
        </a:graphic>
      </p:graphicFrame>
      <p:sp>
        <p:nvSpPr>
          <p:cNvPr id="19" name="テキスト ボックス 29">
            <a:extLst>
              <a:ext uri="{FF2B5EF4-FFF2-40B4-BE49-F238E27FC236}">
                <a16:creationId xmlns:a16="http://schemas.microsoft.com/office/drawing/2014/main" id="{EFB033D6-C1B1-C395-E49F-7F895F43112F}"/>
              </a:ext>
            </a:extLst>
          </p:cNvPr>
          <p:cNvSpPr txBox="1"/>
          <p:nvPr/>
        </p:nvSpPr>
        <p:spPr>
          <a:xfrm>
            <a:off x="406400" y="4663976"/>
            <a:ext cx="4200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* Use the receive item qty from plan and should be adjustable</a:t>
            </a:r>
          </a:p>
          <a:p>
            <a:r>
              <a:rPr kumimoji="1" lang="en-US" altLang="ja-JP" sz="800" dirty="0"/>
              <a:t>** Manual print and enter the qty by lot size(produce QTY plan) and should be adjustable</a:t>
            </a:r>
          </a:p>
          <a:p>
            <a:r>
              <a:rPr kumimoji="1" lang="en-US" altLang="ja-JP" sz="800" dirty="0"/>
              <a:t>*** Create crusher label regarding the user can control the crusher stock</a:t>
            </a:r>
          </a:p>
        </p:txBody>
      </p:sp>
      <p:sp>
        <p:nvSpPr>
          <p:cNvPr id="24" name="テキスト ボックス 29">
            <a:extLst>
              <a:ext uri="{FF2B5EF4-FFF2-40B4-BE49-F238E27FC236}">
                <a16:creationId xmlns:a16="http://schemas.microsoft.com/office/drawing/2014/main" id="{BDE08C65-02E0-877C-0115-2D68CF0C31D8}"/>
              </a:ext>
            </a:extLst>
          </p:cNvPr>
          <p:cNvSpPr txBox="1"/>
          <p:nvPr/>
        </p:nvSpPr>
        <p:spPr>
          <a:xfrm>
            <a:off x="3954780" y="1007633"/>
            <a:ext cx="3246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A : Automatic print / M : Manual print </a:t>
            </a:r>
          </a:p>
        </p:txBody>
      </p:sp>
    </p:spTree>
    <p:extLst>
      <p:ext uri="{BB962C8B-B14F-4D97-AF65-F5344CB8AC3E}">
        <p14:creationId xmlns:p14="http://schemas.microsoft.com/office/powerpoint/2010/main" val="800769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YAMATO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Production Management System 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907577" y="2258911"/>
            <a:ext cx="1691091" cy="83480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Purchasing Instruction (P.24)</a:t>
            </a:r>
          </a:p>
          <a:p>
            <a:pPr marL="171450" indent="-171450">
              <a:buFontTx/>
              <a:buChar char="-"/>
            </a:pPr>
            <a:r>
              <a:rPr kumimoji="1" lang="en-US" altLang="ja-JP" sz="800" dirty="0">
                <a:solidFill>
                  <a:schemeClr val="tx1"/>
                </a:solidFill>
              </a:rPr>
              <a:t>FG production plan</a:t>
            </a:r>
          </a:p>
          <a:p>
            <a:pPr marL="171450" indent="-171450">
              <a:buFontTx/>
              <a:buChar char="-"/>
            </a:pPr>
            <a:r>
              <a:rPr kumimoji="1" lang="en-US" altLang="ja-JP" sz="800" dirty="0">
                <a:solidFill>
                  <a:schemeClr val="tx1"/>
                </a:solidFill>
              </a:rPr>
              <a:t>Material/WIP qty check</a:t>
            </a:r>
          </a:p>
          <a:p>
            <a:pPr marL="171450" indent="-171450">
              <a:buFontTx/>
              <a:buChar char="-"/>
            </a:pPr>
            <a:r>
              <a:rPr kumimoji="1" lang="en-US" altLang="ja-JP" sz="800" dirty="0">
                <a:solidFill>
                  <a:schemeClr val="tx1"/>
                </a:solidFill>
              </a:rPr>
              <a:t>Notification if not enough</a:t>
            </a:r>
          </a:p>
          <a:p>
            <a:pPr marL="171450" indent="-171450">
              <a:buFontTx/>
              <a:buChar char="-"/>
            </a:pPr>
            <a:r>
              <a:rPr kumimoji="1" lang="en-US" altLang="ja-JP" sz="800" dirty="0">
                <a:solidFill>
                  <a:schemeClr val="tx1"/>
                </a:solidFill>
              </a:rPr>
              <a:t>Check in process PO</a:t>
            </a:r>
          </a:p>
          <a:p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A520DFB-68E5-4FB1-AA79-470D551707DF}"/>
              </a:ext>
            </a:extLst>
          </p:cNvPr>
          <p:cNvSpPr/>
          <p:nvPr/>
        </p:nvSpPr>
        <p:spPr>
          <a:xfrm>
            <a:off x="2907576" y="3339823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NG Report</a:t>
            </a:r>
          </a:p>
          <a:p>
            <a:pPr marL="171450" indent="-171450">
              <a:buFontTx/>
              <a:buChar char="-"/>
            </a:pPr>
            <a:r>
              <a:rPr kumimoji="1" lang="en-US" altLang="ja-JP" sz="800" dirty="0">
                <a:solidFill>
                  <a:schemeClr val="tx1"/>
                </a:solidFill>
              </a:rPr>
              <a:t>Handy function</a:t>
            </a:r>
          </a:p>
          <a:p>
            <a:pPr marL="171450" indent="-171450">
              <a:buFontTx/>
              <a:buChar char="-"/>
            </a:pPr>
            <a:r>
              <a:rPr kumimoji="1" lang="en-US" altLang="ja-JP" sz="800" dirty="0">
                <a:solidFill>
                  <a:schemeClr val="tx1"/>
                </a:solidFill>
              </a:rPr>
              <a:t>Pegasus report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25CE087D-0A86-4271-AABB-CE8827FA94D3}"/>
              </a:ext>
            </a:extLst>
          </p:cNvPr>
          <p:cNvSpPr/>
          <p:nvPr/>
        </p:nvSpPr>
        <p:spPr>
          <a:xfrm>
            <a:off x="2907577" y="4453471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Stock check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75516D-96EF-121C-5EE9-27E671139761}"/>
              </a:ext>
            </a:extLst>
          </p:cNvPr>
          <p:cNvSpPr txBox="1"/>
          <p:nvPr/>
        </p:nvSpPr>
        <p:spPr>
          <a:xfrm>
            <a:off x="406400" y="837577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Schedule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FA6C0F3-E506-E2A3-4DF1-E460ED1999E7}"/>
              </a:ext>
            </a:extLst>
          </p:cNvPr>
          <p:cNvSpPr/>
          <p:nvPr/>
        </p:nvSpPr>
        <p:spPr>
          <a:xfrm>
            <a:off x="3124702" y="4936007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HT : Stock Check</a:t>
            </a:r>
          </a:p>
        </p:txBody>
      </p:sp>
      <p:sp>
        <p:nvSpPr>
          <p:cNvPr id="6" name="正方形/長方形 14">
            <a:extLst>
              <a:ext uri="{FF2B5EF4-FFF2-40B4-BE49-F238E27FC236}">
                <a16:creationId xmlns:a16="http://schemas.microsoft.com/office/drawing/2014/main" id="{7A361EE4-AB19-409C-E7C4-E5EC5333F527}"/>
              </a:ext>
            </a:extLst>
          </p:cNvPr>
          <p:cNvSpPr/>
          <p:nvPr/>
        </p:nvSpPr>
        <p:spPr>
          <a:xfrm>
            <a:off x="3124702" y="3808186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HT : NG Report</a:t>
            </a:r>
          </a:p>
        </p:txBody>
      </p:sp>
    </p:spTree>
    <p:extLst>
      <p:ext uri="{BB962C8B-B14F-4D97-AF65-F5344CB8AC3E}">
        <p14:creationId xmlns:p14="http://schemas.microsoft.com/office/powerpoint/2010/main" val="4056532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BCFFD1BD-85C4-DD37-4BC1-5E54C7C45810}"/>
              </a:ext>
            </a:extLst>
          </p:cNvPr>
          <p:cNvSpPr/>
          <p:nvPr/>
        </p:nvSpPr>
        <p:spPr>
          <a:xfrm>
            <a:off x="523240" y="1432560"/>
            <a:ext cx="3708400" cy="332686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5" name="矢印: 右 74">
            <a:extLst>
              <a:ext uri="{FF2B5EF4-FFF2-40B4-BE49-F238E27FC236}">
                <a16:creationId xmlns:a16="http://schemas.microsoft.com/office/drawing/2014/main" id="{6641E0B5-F0C3-389B-C242-2F4BD2AE335F}"/>
              </a:ext>
            </a:extLst>
          </p:cNvPr>
          <p:cNvSpPr/>
          <p:nvPr/>
        </p:nvSpPr>
        <p:spPr>
          <a:xfrm rot="5400000">
            <a:off x="1915795" y="2771607"/>
            <a:ext cx="2704623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Inbound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06990F1-234B-2E2E-2345-806AFF8ABC20}"/>
              </a:ext>
            </a:extLst>
          </p:cNvPr>
          <p:cNvSpPr txBox="1"/>
          <p:nvPr/>
        </p:nvSpPr>
        <p:spPr>
          <a:xfrm>
            <a:off x="406400" y="1136509"/>
            <a:ext cx="61170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Manage inbound status using the following 3 steps or 4 steps.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65F1E15-521D-A567-D549-7D405D48A925}"/>
              </a:ext>
            </a:extLst>
          </p:cNvPr>
          <p:cNvSpPr/>
          <p:nvPr/>
        </p:nvSpPr>
        <p:spPr>
          <a:xfrm>
            <a:off x="2742752" y="3791771"/>
            <a:ext cx="1099371" cy="24176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Inbound Completed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D4DBDF1-63DA-7E15-56E0-F01ACBAB91B6}"/>
              </a:ext>
            </a:extLst>
          </p:cNvPr>
          <p:cNvSpPr/>
          <p:nvPr/>
        </p:nvSpPr>
        <p:spPr>
          <a:xfrm>
            <a:off x="2742754" y="1674570"/>
            <a:ext cx="1099371" cy="24176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Schedule registered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40BB3A8-B154-B56D-E685-08FB29B4B643}"/>
              </a:ext>
            </a:extLst>
          </p:cNvPr>
          <p:cNvSpPr/>
          <p:nvPr/>
        </p:nvSpPr>
        <p:spPr>
          <a:xfrm>
            <a:off x="2742751" y="3132827"/>
            <a:ext cx="1099371" cy="24176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Inbound working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2A79AFBA-A967-3CCA-50F2-BB5FD5324681}"/>
              </a:ext>
            </a:extLst>
          </p:cNvPr>
          <p:cNvSpPr/>
          <p:nvPr/>
        </p:nvSpPr>
        <p:spPr>
          <a:xfrm rot="5400000">
            <a:off x="235193" y="2771608"/>
            <a:ext cx="2704623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52B32D8-F261-60F0-3AC3-4F7CECDFEFAF}"/>
              </a:ext>
            </a:extLst>
          </p:cNvPr>
          <p:cNvSpPr/>
          <p:nvPr/>
        </p:nvSpPr>
        <p:spPr>
          <a:xfrm>
            <a:off x="4574441" y="2975110"/>
            <a:ext cx="1099371" cy="241763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Cancel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E65580A8-CF78-29E9-7DBD-3BE2047FE8F2}"/>
              </a:ext>
            </a:extLst>
          </p:cNvPr>
          <p:cNvSpPr/>
          <p:nvPr/>
        </p:nvSpPr>
        <p:spPr>
          <a:xfrm>
            <a:off x="1037820" y="3791771"/>
            <a:ext cx="1099371" cy="24176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Inbound Completed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1CE34401-2C8C-4143-E5F6-7249A50B2574}"/>
              </a:ext>
            </a:extLst>
          </p:cNvPr>
          <p:cNvSpPr/>
          <p:nvPr/>
        </p:nvSpPr>
        <p:spPr>
          <a:xfrm>
            <a:off x="1037825" y="1674570"/>
            <a:ext cx="1099371" cy="24176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Schedule registered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53BB3294-6BD2-1280-95F9-36D4F7868D83}"/>
              </a:ext>
            </a:extLst>
          </p:cNvPr>
          <p:cNvCxnSpPr>
            <a:cxnSpLocks/>
            <a:stCxn id="78" idx="3"/>
            <a:endCxn id="26" idx="1"/>
          </p:cNvCxnSpPr>
          <p:nvPr/>
        </p:nvCxnSpPr>
        <p:spPr>
          <a:xfrm>
            <a:off x="4231640" y="3095992"/>
            <a:ext cx="342801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6">
            <a:extLst>
              <a:ext uri="{FF2B5EF4-FFF2-40B4-BE49-F238E27FC236}">
                <a16:creationId xmlns:a16="http://schemas.microsoft.com/office/drawing/2014/main" id="{20A5E3BE-85D9-9C75-A7FC-796B4F4F1B47}"/>
              </a:ext>
            </a:extLst>
          </p:cNvPr>
          <p:cNvSpPr/>
          <p:nvPr/>
        </p:nvSpPr>
        <p:spPr>
          <a:xfrm>
            <a:off x="6301979" y="93813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3" name="正方形/長方形 73">
            <a:extLst>
              <a:ext uri="{FF2B5EF4-FFF2-40B4-BE49-F238E27FC236}">
                <a16:creationId xmlns:a16="http://schemas.microsoft.com/office/drawing/2014/main" id="{DD00D080-5713-374E-9E4D-6B3C91DFACAB}"/>
              </a:ext>
            </a:extLst>
          </p:cNvPr>
          <p:cNvSpPr/>
          <p:nvPr/>
        </p:nvSpPr>
        <p:spPr>
          <a:xfrm>
            <a:off x="2742751" y="2365547"/>
            <a:ext cx="1099371" cy="24176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QC process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3" name="正方形/長方形 23">
            <a:extLst>
              <a:ext uri="{FF2B5EF4-FFF2-40B4-BE49-F238E27FC236}">
                <a16:creationId xmlns:a16="http://schemas.microsoft.com/office/drawing/2014/main" id="{49C70550-5839-2981-924F-B674D587C77F}"/>
              </a:ext>
            </a:extLst>
          </p:cNvPr>
          <p:cNvSpPr/>
          <p:nvPr/>
        </p:nvSpPr>
        <p:spPr>
          <a:xfrm>
            <a:off x="1037820" y="2377651"/>
            <a:ext cx="1099371" cy="24176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Inbound working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9" name="正方形/長方形 73">
            <a:extLst>
              <a:ext uri="{FF2B5EF4-FFF2-40B4-BE49-F238E27FC236}">
                <a16:creationId xmlns:a16="http://schemas.microsoft.com/office/drawing/2014/main" id="{2ED34992-D169-E5B7-1472-7728C43CA18A}"/>
              </a:ext>
            </a:extLst>
          </p:cNvPr>
          <p:cNvSpPr/>
          <p:nvPr/>
        </p:nvSpPr>
        <p:spPr>
          <a:xfrm>
            <a:off x="1037820" y="3132827"/>
            <a:ext cx="1099371" cy="24176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Inbound QC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1" name="テキスト ボックス 9">
            <a:extLst>
              <a:ext uri="{FF2B5EF4-FFF2-40B4-BE49-F238E27FC236}">
                <a16:creationId xmlns:a16="http://schemas.microsoft.com/office/drawing/2014/main" id="{6EEAEDE0-A6AC-573B-01FC-C69F14DF641C}"/>
              </a:ext>
            </a:extLst>
          </p:cNvPr>
          <p:cNvSpPr txBox="1"/>
          <p:nvPr/>
        </p:nvSpPr>
        <p:spPr>
          <a:xfrm>
            <a:off x="1017686" y="4261047"/>
            <a:ext cx="1139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sz="1000" kern="0" dirty="0">
                <a:solidFill>
                  <a:prstClr val="black"/>
                </a:solidFill>
              </a:rPr>
              <a:t>Inbound material</a:t>
            </a:r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2" name="テキスト ボックス 9">
            <a:extLst>
              <a:ext uri="{FF2B5EF4-FFF2-40B4-BE49-F238E27FC236}">
                <a16:creationId xmlns:a16="http://schemas.microsoft.com/office/drawing/2014/main" id="{08548ADD-7A99-D627-D463-C8624F796D46}"/>
              </a:ext>
            </a:extLst>
          </p:cNvPr>
          <p:cNvSpPr txBox="1"/>
          <p:nvPr/>
        </p:nvSpPr>
        <p:spPr>
          <a:xfrm>
            <a:off x="2626616" y="4261047"/>
            <a:ext cx="1334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sz="1000" kern="0" dirty="0">
                <a:solidFill>
                  <a:prstClr val="black"/>
                </a:solidFill>
              </a:rPr>
              <a:t>Inbound production</a:t>
            </a:r>
          </a:p>
        </p:txBody>
      </p:sp>
    </p:spTree>
    <p:extLst>
      <p:ext uri="{BB962C8B-B14F-4D97-AF65-F5344CB8AC3E}">
        <p14:creationId xmlns:p14="http://schemas.microsoft.com/office/powerpoint/2010/main" val="1309460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YAMATO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Work Flow Chart</a:t>
            </a:r>
          </a:p>
          <a:p>
            <a:r>
              <a:rPr kumimoji="1" lang="en-US" altLang="ja-JP" sz="1100" b="1" dirty="0"/>
              <a:t>4-1-1. CSV file import process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Production Management System Pegasus</a:t>
            </a:r>
          </a:p>
        </p:txBody>
      </p:sp>
      <p:sp>
        <p:nvSpPr>
          <p:cNvPr id="20" name="正方形/長方形 4">
            <a:extLst>
              <a:ext uri="{FF2B5EF4-FFF2-40B4-BE49-F238E27FC236}">
                <a16:creationId xmlns:a16="http://schemas.microsoft.com/office/drawing/2014/main" id="{FC2B1FFA-A2FB-0136-3EF0-91EC8EBEEAA3}"/>
              </a:ext>
            </a:extLst>
          </p:cNvPr>
          <p:cNvSpPr/>
          <p:nvPr/>
        </p:nvSpPr>
        <p:spPr>
          <a:xfrm>
            <a:off x="528317" y="1900865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Planning the production</a:t>
            </a:r>
          </a:p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Schedule from Purchase Order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22" name="直線矢印コネクタ 10">
            <a:extLst>
              <a:ext uri="{FF2B5EF4-FFF2-40B4-BE49-F238E27FC236}">
                <a16:creationId xmlns:a16="http://schemas.microsoft.com/office/drawing/2014/main" id="{A1D76D0D-9226-F2F7-EC80-A2339D00B513}"/>
              </a:ext>
            </a:extLst>
          </p:cNvPr>
          <p:cNvCxnSpPr>
            <a:cxnSpLocks/>
            <a:stCxn id="20" idx="2"/>
            <a:endCxn id="26" idx="0"/>
          </p:cNvCxnSpPr>
          <p:nvPr/>
        </p:nvCxnSpPr>
        <p:spPr>
          <a:xfrm>
            <a:off x="1132837" y="2540000"/>
            <a:ext cx="0" cy="2960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コネクタ: カギ線 28">
            <a:extLst>
              <a:ext uri="{FF2B5EF4-FFF2-40B4-BE49-F238E27FC236}">
                <a16:creationId xmlns:a16="http://schemas.microsoft.com/office/drawing/2014/main" id="{BCDE46C5-A392-F862-5BDD-399E8720A7D6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1737357" y="3155635"/>
            <a:ext cx="534401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34">
            <a:extLst>
              <a:ext uri="{FF2B5EF4-FFF2-40B4-BE49-F238E27FC236}">
                <a16:creationId xmlns:a16="http://schemas.microsoft.com/office/drawing/2014/main" id="{E472377D-10E6-F15F-13C7-937F0FCCDA16}"/>
              </a:ext>
            </a:extLst>
          </p:cNvPr>
          <p:cNvSpPr/>
          <p:nvPr/>
        </p:nvSpPr>
        <p:spPr>
          <a:xfrm>
            <a:off x="528317" y="283606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Import the planning on Pegasus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33D606C-83B9-2E38-54D4-C1C3BEAAF54C}"/>
              </a:ext>
            </a:extLst>
          </p:cNvPr>
          <p:cNvGrpSpPr/>
          <p:nvPr/>
        </p:nvGrpSpPr>
        <p:grpSpPr>
          <a:xfrm>
            <a:off x="1225489" y="3391374"/>
            <a:ext cx="704592" cy="612407"/>
            <a:chOff x="1219574" y="3525921"/>
            <a:chExt cx="704592" cy="612407"/>
          </a:xfrm>
        </p:grpSpPr>
        <p:sp>
          <p:nvSpPr>
            <p:cNvPr id="28" name="フローチャート: 書類 74">
              <a:extLst>
                <a:ext uri="{FF2B5EF4-FFF2-40B4-BE49-F238E27FC236}">
                  <a16:creationId xmlns:a16="http://schemas.microsoft.com/office/drawing/2014/main" id="{554D217D-EF90-E667-052B-952037F2FEE2}"/>
                </a:ext>
              </a:extLst>
            </p:cNvPr>
            <p:cNvSpPr/>
            <p:nvPr/>
          </p:nvSpPr>
          <p:spPr>
            <a:xfrm>
              <a:off x="1219574" y="3525921"/>
              <a:ext cx="704592" cy="612407"/>
            </a:xfrm>
            <a:prstGeom prst="flowChartDocument">
              <a:avLst/>
            </a:prstGeom>
            <a:solidFill>
              <a:schemeClr val="bg1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CSV</a:t>
              </a:r>
            </a:p>
            <a:p>
              <a:pPr algn="ctr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29" name="Picture 10" descr="CSV vs Excel - What are They? Comparison, Differences, Template">
              <a:extLst>
                <a:ext uri="{FF2B5EF4-FFF2-40B4-BE49-F238E27FC236}">
                  <a16:creationId xmlns:a16="http://schemas.microsoft.com/office/drawing/2014/main" id="{D021D540-432B-CECC-37E1-0C771E5540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0" t="18295" r="65097" b="33978"/>
            <a:stretch/>
          </p:blipFill>
          <p:spPr bwMode="auto">
            <a:xfrm>
              <a:off x="1463925" y="3771269"/>
              <a:ext cx="215890" cy="232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D288959-0A51-8CF6-3C28-9BDA6561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27"/>
          <a:stretch/>
        </p:blipFill>
        <p:spPr>
          <a:xfrm>
            <a:off x="2271758" y="2192566"/>
            <a:ext cx="3876996" cy="2973794"/>
          </a:xfrm>
          <a:prstGeom prst="rect">
            <a:avLst/>
          </a:prstGeom>
        </p:spPr>
      </p:pic>
      <p:cxnSp>
        <p:nvCxnSpPr>
          <p:cNvPr id="31" name="直線矢印コネクタ 10">
            <a:extLst>
              <a:ext uri="{FF2B5EF4-FFF2-40B4-BE49-F238E27FC236}">
                <a16:creationId xmlns:a16="http://schemas.microsoft.com/office/drawing/2014/main" id="{57E3769A-2ED1-5DCE-D277-BD635CBE5F26}"/>
              </a:ext>
            </a:extLst>
          </p:cNvPr>
          <p:cNvCxnSpPr>
            <a:cxnSpLocks/>
            <a:stCxn id="26" idx="2"/>
            <a:endCxn id="32" idx="0"/>
          </p:cNvCxnSpPr>
          <p:nvPr/>
        </p:nvCxnSpPr>
        <p:spPr>
          <a:xfrm>
            <a:off x="1132837" y="3475202"/>
            <a:ext cx="0" cy="162920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4">
            <a:extLst>
              <a:ext uri="{FF2B5EF4-FFF2-40B4-BE49-F238E27FC236}">
                <a16:creationId xmlns:a16="http://schemas.microsoft.com/office/drawing/2014/main" id="{E76D65B2-A9FB-5762-E6B3-F63606CFA5BA}"/>
              </a:ext>
            </a:extLst>
          </p:cNvPr>
          <p:cNvSpPr/>
          <p:nvPr/>
        </p:nvSpPr>
        <p:spPr>
          <a:xfrm>
            <a:off x="528317" y="5104405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Verify and Confirm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DAA9E575-E6A3-0208-462A-2834AA3316DB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1737357" y="3552028"/>
            <a:ext cx="3911237" cy="1871945"/>
          </a:xfrm>
          <a:prstGeom prst="bentConnector3">
            <a:avLst>
              <a:gd name="adj1" fmla="val 100005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10">
            <a:extLst>
              <a:ext uri="{FF2B5EF4-FFF2-40B4-BE49-F238E27FC236}">
                <a16:creationId xmlns:a16="http://schemas.microsoft.com/office/drawing/2014/main" id="{FDAEC835-8A13-78CC-E09F-4F5697438807}"/>
              </a:ext>
            </a:extLst>
          </p:cNvPr>
          <p:cNvCxnSpPr>
            <a:cxnSpLocks/>
            <a:stCxn id="32" idx="2"/>
            <a:endCxn id="36" idx="0"/>
          </p:cNvCxnSpPr>
          <p:nvPr/>
        </p:nvCxnSpPr>
        <p:spPr>
          <a:xfrm>
            <a:off x="1132837" y="5743540"/>
            <a:ext cx="0" cy="84479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7A97135-7DD2-2ED5-E99C-3B842CF2F06C}"/>
              </a:ext>
            </a:extLst>
          </p:cNvPr>
          <p:cNvSpPr/>
          <p:nvPr/>
        </p:nvSpPr>
        <p:spPr>
          <a:xfrm>
            <a:off x="714961" y="6588331"/>
            <a:ext cx="835751" cy="36636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Finish</a:t>
            </a:r>
          </a:p>
        </p:txBody>
      </p:sp>
    </p:spTree>
    <p:extLst>
      <p:ext uri="{BB962C8B-B14F-4D97-AF65-F5344CB8AC3E}">
        <p14:creationId xmlns:p14="http://schemas.microsoft.com/office/powerpoint/2010/main" val="3483996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2A56EBC7-709A-4ED6-A792-7E0F926F3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13" y="386288"/>
            <a:ext cx="142735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71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  <a:cs typeface="Cordia New" panose="020B0304020202020204" pitchFamily="34" charset="-34"/>
              </a:rPr>
              <a:t>Revision History</a:t>
            </a:r>
            <a:endParaRPr kumimoji="0" lang="en-US" altLang="ja-JP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aphicFrame>
        <p:nvGraphicFramePr>
          <p:cNvPr id="10" name="表 10">
            <a:extLst>
              <a:ext uri="{FF2B5EF4-FFF2-40B4-BE49-F238E27FC236}">
                <a16:creationId xmlns:a16="http://schemas.microsoft.com/office/drawing/2014/main" id="{7843B40D-5CED-4F03-8A04-82D93EEB5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48931"/>
              </p:ext>
            </p:extLst>
          </p:nvPr>
        </p:nvGraphicFramePr>
        <p:xfrm>
          <a:off x="289931" y="657714"/>
          <a:ext cx="6356195" cy="4888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049">
                  <a:extLst>
                    <a:ext uri="{9D8B030D-6E8A-4147-A177-3AD203B41FA5}">
                      <a16:colId xmlns:a16="http://schemas.microsoft.com/office/drawing/2014/main" val="1689797891"/>
                    </a:ext>
                  </a:extLst>
                </a:gridCol>
                <a:gridCol w="731881">
                  <a:extLst>
                    <a:ext uri="{9D8B030D-6E8A-4147-A177-3AD203B41FA5}">
                      <a16:colId xmlns:a16="http://schemas.microsoft.com/office/drawing/2014/main" val="3968192231"/>
                    </a:ext>
                  </a:extLst>
                </a:gridCol>
                <a:gridCol w="2134322">
                  <a:extLst>
                    <a:ext uri="{9D8B030D-6E8A-4147-A177-3AD203B41FA5}">
                      <a16:colId xmlns:a16="http://schemas.microsoft.com/office/drawing/2014/main" val="1804588261"/>
                    </a:ext>
                  </a:extLst>
                </a:gridCol>
                <a:gridCol w="1900943">
                  <a:extLst>
                    <a:ext uri="{9D8B030D-6E8A-4147-A177-3AD203B41FA5}">
                      <a16:colId xmlns:a16="http://schemas.microsoft.com/office/drawing/2014/main" val="1088014115"/>
                    </a:ext>
                  </a:extLst>
                </a:gridCol>
              </a:tblGrid>
              <a:tr h="299724">
                <a:tc>
                  <a:txBody>
                    <a:bodyPr/>
                    <a:lstStyle/>
                    <a:p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Date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Version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File name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Details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119801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15/Jun/2024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Production management system specifications 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YAMATO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First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148244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15/Jul/2024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R2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Production management system specifications 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YAMATO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Second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859189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4/Aug/2024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Production management system specifications 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YAMATO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Third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7162785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14/Aug/2024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Production management system specifications 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YAMATO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Fourth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162276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21/Aug/2024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Production management system specifications 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YAMATO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Fifth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490601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7/Sep/2024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R6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Production management system specifications 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YAMATO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Sixth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669587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12/Dec/2024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R7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Production management system specifications 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YAMATO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Seven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113114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12/May/2025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R8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Production management system specifications 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YAMATO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Eighth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184828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23/May/2025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R9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Production management system specifications 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YAMATO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Ninth edition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8299333"/>
                  </a:ext>
                </a:extLst>
              </a:tr>
            </a:tbl>
          </a:graphicData>
        </a:graphic>
      </p:graphicFrame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74C7495-59A2-40E2-A622-FD8030C8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E1E32A63-9020-0130-E2D6-F3BBC65D3B0B}"/>
              </a:ext>
            </a:extLst>
          </p:cNvPr>
          <p:cNvSpPr/>
          <p:nvPr/>
        </p:nvSpPr>
        <p:spPr>
          <a:xfrm>
            <a:off x="5775718" y="160661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3E5C4AE-D1AE-51BD-A1C4-52CD8C9CE883}"/>
              </a:ext>
            </a:extLst>
          </p:cNvPr>
          <p:cNvSpPr/>
          <p:nvPr/>
        </p:nvSpPr>
        <p:spPr>
          <a:xfrm>
            <a:off x="5775718" y="214526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E76616C4-6EEC-36C1-5A71-D97404F04BF5}"/>
              </a:ext>
            </a:extLst>
          </p:cNvPr>
          <p:cNvSpPr/>
          <p:nvPr/>
        </p:nvSpPr>
        <p:spPr>
          <a:xfrm>
            <a:off x="5775718" y="268392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AF1C528-2B8C-B8F3-DA3C-D83E3459CC35}"/>
              </a:ext>
            </a:extLst>
          </p:cNvPr>
          <p:cNvSpPr/>
          <p:nvPr/>
        </p:nvSpPr>
        <p:spPr>
          <a:xfrm>
            <a:off x="5775718" y="315372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7782BC2-9CD0-DCB0-5700-38E2E3A65CF0}"/>
              </a:ext>
            </a:extLst>
          </p:cNvPr>
          <p:cNvSpPr/>
          <p:nvPr/>
        </p:nvSpPr>
        <p:spPr>
          <a:xfrm>
            <a:off x="5775718" y="368200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FA3529C0-7BD8-016A-EA5D-A3020FAADA39}"/>
              </a:ext>
            </a:extLst>
          </p:cNvPr>
          <p:cNvSpPr/>
          <p:nvPr/>
        </p:nvSpPr>
        <p:spPr>
          <a:xfrm>
            <a:off x="5775717" y="415180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Isosceles Triangle 6">
            <a:extLst>
              <a:ext uri="{FF2B5EF4-FFF2-40B4-BE49-F238E27FC236}">
                <a16:creationId xmlns:a16="http://schemas.microsoft.com/office/drawing/2014/main" id="{7D3327ED-51D2-5560-39EC-AD59835F8477}"/>
              </a:ext>
            </a:extLst>
          </p:cNvPr>
          <p:cNvSpPr/>
          <p:nvPr/>
        </p:nvSpPr>
        <p:spPr>
          <a:xfrm>
            <a:off x="5775717" y="465084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2" name="Isosceles Triangle 6">
            <a:extLst>
              <a:ext uri="{FF2B5EF4-FFF2-40B4-BE49-F238E27FC236}">
                <a16:creationId xmlns:a16="http://schemas.microsoft.com/office/drawing/2014/main" id="{E0212E07-ECC8-8E71-706D-2148408B7FDD}"/>
              </a:ext>
            </a:extLst>
          </p:cNvPr>
          <p:cNvSpPr/>
          <p:nvPr/>
        </p:nvSpPr>
        <p:spPr>
          <a:xfrm>
            <a:off x="5775717" y="5160255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22434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YAMATO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Work Flow Chart</a:t>
            </a:r>
          </a:p>
          <a:p>
            <a:r>
              <a:rPr kumimoji="1" lang="en-US" altLang="ja-JP" sz="1100" b="1" dirty="0"/>
              <a:t>4-1-2. Warehouse Inbound/Incoming process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Production Management System Pegasus</a:t>
            </a:r>
          </a:p>
        </p:txBody>
      </p:sp>
      <p:sp>
        <p:nvSpPr>
          <p:cNvPr id="4" name="正方形/長方形 48">
            <a:extLst>
              <a:ext uri="{FF2B5EF4-FFF2-40B4-BE49-F238E27FC236}">
                <a16:creationId xmlns:a16="http://schemas.microsoft.com/office/drawing/2014/main" id="{679684DC-3BBA-3C75-CE6D-43E21833B0D1}"/>
              </a:ext>
            </a:extLst>
          </p:cNvPr>
          <p:cNvSpPr/>
          <p:nvPr/>
        </p:nvSpPr>
        <p:spPr>
          <a:xfrm>
            <a:off x="2396926" y="5169988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Return to supplier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DE95BE2C-AB0A-7898-1294-1D6FC82A81E0}"/>
              </a:ext>
            </a:extLst>
          </p:cNvPr>
          <p:cNvCxnSpPr>
            <a:cxnSpLocks/>
            <a:stCxn id="10" idx="4"/>
            <a:endCxn id="12" idx="0"/>
          </p:cNvCxnSpPr>
          <p:nvPr/>
        </p:nvCxnSpPr>
        <p:spPr>
          <a:xfrm flipH="1">
            <a:off x="4304076" y="2321042"/>
            <a:ext cx="1593" cy="52265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楕円 3">
            <a:extLst>
              <a:ext uri="{FF2B5EF4-FFF2-40B4-BE49-F238E27FC236}">
                <a16:creationId xmlns:a16="http://schemas.microsoft.com/office/drawing/2014/main" id="{A53E59EE-92E3-63B4-941E-3B6042EC2B5D}"/>
              </a:ext>
            </a:extLst>
          </p:cNvPr>
          <p:cNvSpPr/>
          <p:nvPr/>
        </p:nvSpPr>
        <p:spPr>
          <a:xfrm>
            <a:off x="3813789" y="1961778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Start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F1CE8-B12F-DAB9-7611-04E03CC4CD04}"/>
              </a:ext>
            </a:extLst>
          </p:cNvPr>
          <p:cNvSpPr txBox="1"/>
          <p:nvPr/>
        </p:nvSpPr>
        <p:spPr>
          <a:xfrm>
            <a:off x="4303128" y="3499137"/>
            <a:ext cx="43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sp>
        <p:nvSpPr>
          <p:cNvPr id="12" name="Flowchart: Decision 11">
            <a:extLst>
              <a:ext uri="{FF2B5EF4-FFF2-40B4-BE49-F238E27FC236}">
                <a16:creationId xmlns:a16="http://schemas.microsoft.com/office/drawing/2014/main" id="{69C97843-00D7-AA4E-2690-703ECA6BBC4B}"/>
              </a:ext>
            </a:extLst>
          </p:cNvPr>
          <p:cNvSpPr/>
          <p:nvPr/>
        </p:nvSpPr>
        <p:spPr>
          <a:xfrm>
            <a:off x="3633879" y="2843700"/>
            <a:ext cx="1340393" cy="680383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QC Check? </a:t>
            </a:r>
          </a:p>
        </p:txBody>
      </p:sp>
      <p:cxnSp>
        <p:nvCxnSpPr>
          <p:cNvPr id="15" name="コネクタ: カギ線 220">
            <a:extLst>
              <a:ext uri="{FF2B5EF4-FFF2-40B4-BE49-F238E27FC236}">
                <a16:creationId xmlns:a16="http://schemas.microsoft.com/office/drawing/2014/main" id="{A85B696B-F0E8-CB78-FD65-59F9894FDA83}"/>
              </a:ext>
            </a:extLst>
          </p:cNvPr>
          <p:cNvCxnSpPr>
            <a:cxnSpLocks/>
            <a:stCxn id="12" idx="1"/>
            <a:endCxn id="26" idx="0"/>
          </p:cNvCxnSpPr>
          <p:nvPr/>
        </p:nvCxnSpPr>
        <p:spPr>
          <a:xfrm rot="10800000" flipV="1">
            <a:off x="3005723" y="3183892"/>
            <a:ext cx="628157" cy="81586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ACEA635-EE17-725E-F1E7-B558047655BB}"/>
              </a:ext>
            </a:extLst>
          </p:cNvPr>
          <p:cNvCxnSpPr>
            <a:cxnSpLocks/>
            <a:stCxn id="4" idx="2"/>
            <a:endCxn id="107" idx="0"/>
          </p:cNvCxnSpPr>
          <p:nvPr/>
        </p:nvCxnSpPr>
        <p:spPr>
          <a:xfrm flipH="1">
            <a:off x="2996540" y="5627702"/>
            <a:ext cx="4906" cy="46999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F1DAB9B-2F6F-8F82-5A03-D277EEB9CC6A}"/>
              </a:ext>
            </a:extLst>
          </p:cNvPr>
          <p:cNvSpPr txBox="1"/>
          <p:nvPr/>
        </p:nvSpPr>
        <p:spPr>
          <a:xfrm>
            <a:off x="3253646" y="2937320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20" name="Flowchart: Predefined Process 19">
            <a:extLst>
              <a:ext uri="{FF2B5EF4-FFF2-40B4-BE49-F238E27FC236}">
                <a16:creationId xmlns:a16="http://schemas.microsoft.com/office/drawing/2014/main" id="{2D090712-73C0-A417-EF99-A3BC258995F0}"/>
              </a:ext>
            </a:extLst>
          </p:cNvPr>
          <p:cNvSpPr/>
          <p:nvPr/>
        </p:nvSpPr>
        <p:spPr>
          <a:xfrm>
            <a:off x="3380846" y="6456956"/>
            <a:ext cx="1844565" cy="670035"/>
          </a:xfrm>
          <a:prstGeom prst="flowChartPredefinedProcess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900" kern="0" dirty="0">
                <a:solidFill>
                  <a:prstClr val="black"/>
                </a:solidFill>
              </a:rPr>
              <a:t>4-1-3.Material receive </a:t>
            </a:r>
          </a:p>
          <a:p>
            <a:pPr algn="ctr" defTabSz="914400"/>
            <a:r>
              <a:rPr kumimoji="1" lang="en-US" sz="900" kern="0" dirty="0">
                <a:solidFill>
                  <a:prstClr val="black"/>
                </a:solidFill>
              </a:rPr>
              <a:t>process</a:t>
            </a:r>
          </a:p>
        </p:txBody>
      </p:sp>
      <p:sp>
        <p:nvSpPr>
          <p:cNvPr id="26" name="Flowchart: Decision 25">
            <a:extLst>
              <a:ext uri="{FF2B5EF4-FFF2-40B4-BE49-F238E27FC236}">
                <a16:creationId xmlns:a16="http://schemas.microsoft.com/office/drawing/2014/main" id="{BCBF1E5E-6A41-509C-6EC9-19A444CBA51E}"/>
              </a:ext>
            </a:extLst>
          </p:cNvPr>
          <p:cNvSpPr/>
          <p:nvPr/>
        </p:nvSpPr>
        <p:spPr>
          <a:xfrm>
            <a:off x="2335525" y="3999756"/>
            <a:ext cx="1340393" cy="680383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Return?</a:t>
            </a:r>
          </a:p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Yes / No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7649EF69-04BD-9F51-96FE-DDACF403E6E7}"/>
              </a:ext>
            </a:extLst>
          </p:cNvPr>
          <p:cNvSpPr/>
          <p:nvPr/>
        </p:nvSpPr>
        <p:spPr>
          <a:xfrm>
            <a:off x="4218106" y="4254827"/>
            <a:ext cx="170047" cy="170047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100" name="直線矢印コネクタ 5">
            <a:extLst>
              <a:ext uri="{FF2B5EF4-FFF2-40B4-BE49-F238E27FC236}">
                <a16:creationId xmlns:a16="http://schemas.microsoft.com/office/drawing/2014/main" id="{3719B881-163C-9E38-2573-AF713E2B66BB}"/>
              </a:ext>
            </a:extLst>
          </p:cNvPr>
          <p:cNvCxnSpPr>
            <a:cxnSpLocks/>
            <a:stCxn id="12" idx="2"/>
            <a:endCxn id="99" idx="0"/>
          </p:cNvCxnSpPr>
          <p:nvPr/>
        </p:nvCxnSpPr>
        <p:spPr>
          <a:xfrm flipH="1">
            <a:off x="4303130" y="3524083"/>
            <a:ext cx="946" cy="73074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ECE9A3F-C575-4D64-F2E9-C851145B03AD}"/>
              </a:ext>
            </a:extLst>
          </p:cNvPr>
          <p:cNvCxnSpPr>
            <a:cxnSpLocks/>
            <a:stCxn id="99" idx="4"/>
            <a:endCxn id="20" idx="0"/>
          </p:cNvCxnSpPr>
          <p:nvPr/>
        </p:nvCxnSpPr>
        <p:spPr>
          <a:xfrm flipH="1">
            <a:off x="4303129" y="4424874"/>
            <a:ext cx="1" cy="20320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楕円 3">
            <a:extLst>
              <a:ext uri="{FF2B5EF4-FFF2-40B4-BE49-F238E27FC236}">
                <a16:creationId xmlns:a16="http://schemas.microsoft.com/office/drawing/2014/main" id="{49CAA33E-8653-E57F-7896-49DCFC923D9A}"/>
              </a:ext>
            </a:extLst>
          </p:cNvPr>
          <p:cNvSpPr/>
          <p:nvPr/>
        </p:nvSpPr>
        <p:spPr>
          <a:xfrm>
            <a:off x="2504660" y="6097692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Finish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4B655C0-A6CA-BF0F-FF8E-3187687671D7}"/>
              </a:ext>
            </a:extLst>
          </p:cNvPr>
          <p:cNvCxnSpPr>
            <a:cxnSpLocks/>
            <a:stCxn id="26" idx="2"/>
            <a:endCxn id="4" idx="0"/>
          </p:cNvCxnSpPr>
          <p:nvPr/>
        </p:nvCxnSpPr>
        <p:spPr>
          <a:xfrm flipH="1">
            <a:off x="3001446" y="4680139"/>
            <a:ext cx="4276" cy="4898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996F0AD8-B192-26B6-0D74-27B7ADCA7D5E}"/>
              </a:ext>
            </a:extLst>
          </p:cNvPr>
          <p:cNvCxnSpPr>
            <a:cxnSpLocks/>
            <a:stCxn id="26" idx="3"/>
            <a:endCxn id="99" idx="2"/>
          </p:cNvCxnSpPr>
          <p:nvPr/>
        </p:nvCxnSpPr>
        <p:spPr>
          <a:xfrm flipV="1">
            <a:off x="3675918" y="4339851"/>
            <a:ext cx="542188" cy="9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E3EC1E75-0EC5-BEAE-A43A-D5C162E39535}"/>
              </a:ext>
            </a:extLst>
          </p:cNvPr>
          <p:cNvSpPr txBox="1"/>
          <p:nvPr/>
        </p:nvSpPr>
        <p:spPr>
          <a:xfrm>
            <a:off x="3640138" y="4097859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759D867-6FF0-78A9-AEE5-C5DFB66B5B2C}"/>
              </a:ext>
            </a:extLst>
          </p:cNvPr>
          <p:cNvSpPr txBox="1"/>
          <p:nvPr/>
        </p:nvSpPr>
        <p:spPr>
          <a:xfrm>
            <a:off x="2975435" y="4654856"/>
            <a:ext cx="43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sp>
        <p:nvSpPr>
          <p:cNvPr id="9" name="Isosceles Triangle 6">
            <a:extLst>
              <a:ext uri="{FF2B5EF4-FFF2-40B4-BE49-F238E27FC236}">
                <a16:creationId xmlns:a16="http://schemas.microsoft.com/office/drawing/2014/main" id="{B89450CC-5F75-3108-72C5-7D52F56E6A69}"/>
              </a:ext>
            </a:extLst>
          </p:cNvPr>
          <p:cNvSpPr/>
          <p:nvPr/>
        </p:nvSpPr>
        <p:spPr>
          <a:xfrm>
            <a:off x="5761606" y="196177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13099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YAMATO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72298" y="1551171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Work Flow Chart</a:t>
            </a:r>
          </a:p>
          <a:p>
            <a:r>
              <a:rPr kumimoji="1" lang="en-US" altLang="ja-JP" sz="1100" b="1" dirty="0"/>
              <a:t>4-1-3. Material Receive Process (process by WH)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Production Management System Pegasus</a:t>
            </a:r>
          </a:p>
        </p:txBody>
      </p:sp>
      <p:sp>
        <p:nvSpPr>
          <p:cNvPr id="4" name="正方形/長方形 48">
            <a:extLst>
              <a:ext uri="{FF2B5EF4-FFF2-40B4-BE49-F238E27FC236}">
                <a16:creationId xmlns:a16="http://schemas.microsoft.com/office/drawing/2014/main" id="{679684DC-3BBA-3C75-CE6D-43E21833B0D1}"/>
              </a:ext>
            </a:extLst>
          </p:cNvPr>
          <p:cNvSpPr/>
          <p:nvPr/>
        </p:nvSpPr>
        <p:spPr>
          <a:xfrm>
            <a:off x="2547831" y="4848510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Put label to items.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DE95BE2C-AB0A-7898-1294-1D6FC82A81E0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158449" y="2154821"/>
            <a:ext cx="4537" cy="19921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楕円 3">
            <a:extLst>
              <a:ext uri="{FF2B5EF4-FFF2-40B4-BE49-F238E27FC236}">
                <a16:creationId xmlns:a16="http://schemas.microsoft.com/office/drawing/2014/main" id="{FCF4C684-CD1E-BFF6-1EDC-20AC02F53344}"/>
              </a:ext>
            </a:extLst>
          </p:cNvPr>
          <p:cNvSpPr/>
          <p:nvPr/>
        </p:nvSpPr>
        <p:spPr>
          <a:xfrm>
            <a:off x="2782996" y="8882879"/>
            <a:ext cx="738709" cy="25220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900" dirty="0">
                <a:solidFill>
                  <a:schemeClr val="tx1"/>
                </a:solidFill>
              </a:rPr>
              <a:t>Finish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5">
            <a:extLst>
              <a:ext uri="{FF2B5EF4-FFF2-40B4-BE49-F238E27FC236}">
                <a16:creationId xmlns:a16="http://schemas.microsoft.com/office/drawing/2014/main" id="{1520439D-0553-EFB3-C41E-AEE41A121A44}"/>
              </a:ext>
            </a:extLst>
          </p:cNvPr>
          <p:cNvCxnSpPr>
            <a:cxnSpLocks/>
            <a:stCxn id="50" idx="2"/>
            <a:endCxn id="8" idx="0"/>
          </p:cNvCxnSpPr>
          <p:nvPr/>
        </p:nvCxnSpPr>
        <p:spPr>
          <a:xfrm>
            <a:off x="3152351" y="8443231"/>
            <a:ext cx="0" cy="43964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楕円 3">
            <a:extLst>
              <a:ext uri="{FF2B5EF4-FFF2-40B4-BE49-F238E27FC236}">
                <a16:creationId xmlns:a16="http://schemas.microsoft.com/office/drawing/2014/main" id="{A53E59EE-92E3-63B4-941E-3B6042EC2B5D}"/>
              </a:ext>
            </a:extLst>
          </p:cNvPr>
          <p:cNvSpPr/>
          <p:nvPr/>
        </p:nvSpPr>
        <p:spPr>
          <a:xfrm>
            <a:off x="2671106" y="1810797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Start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F1CE8-B12F-DAB9-7611-04E03CC4CD04}"/>
              </a:ext>
            </a:extLst>
          </p:cNvPr>
          <p:cNvSpPr txBox="1"/>
          <p:nvPr/>
        </p:nvSpPr>
        <p:spPr>
          <a:xfrm>
            <a:off x="3114604" y="3210993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Yes</a:t>
            </a:r>
          </a:p>
        </p:txBody>
      </p:sp>
      <p:sp>
        <p:nvSpPr>
          <p:cNvPr id="12" name="Flowchart: Decision 11">
            <a:extLst>
              <a:ext uri="{FF2B5EF4-FFF2-40B4-BE49-F238E27FC236}">
                <a16:creationId xmlns:a16="http://schemas.microsoft.com/office/drawing/2014/main" id="{69C97843-00D7-AA4E-2690-703ECA6BBC4B}"/>
              </a:ext>
            </a:extLst>
          </p:cNvPr>
          <p:cNvSpPr/>
          <p:nvPr/>
        </p:nvSpPr>
        <p:spPr>
          <a:xfrm>
            <a:off x="2488251" y="2605917"/>
            <a:ext cx="1340393" cy="680383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Check daily job?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57B632-F6FD-C091-91B9-38D6035E1BB5}"/>
              </a:ext>
            </a:extLst>
          </p:cNvPr>
          <p:cNvSpPr/>
          <p:nvPr/>
        </p:nvSpPr>
        <p:spPr>
          <a:xfrm>
            <a:off x="3099007" y="2354033"/>
            <a:ext cx="118883" cy="1188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900" dirty="0">
              <a:solidFill>
                <a:schemeClr val="tx1"/>
              </a:solidFill>
            </a:endParaRPr>
          </a:p>
        </p:txBody>
      </p:sp>
      <p:cxnSp>
        <p:nvCxnSpPr>
          <p:cNvPr id="14" name="直線矢印コネクタ 5">
            <a:extLst>
              <a:ext uri="{FF2B5EF4-FFF2-40B4-BE49-F238E27FC236}">
                <a16:creationId xmlns:a16="http://schemas.microsoft.com/office/drawing/2014/main" id="{9945AF8A-FD59-F0DA-035E-99BFD1859196}"/>
              </a:ext>
            </a:extLst>
          </p:cNvPr>
          <p:cNvCxnSpPr>
            <a:cxnSpLocks/>
            <a:stCxn id="13" idx="4"/>
            <a:endCxn id="12" idx="0"/>
          </p:cNvCxnSpPr>
          <p:nvPr/>
        </p:nvCxnSpPr>
        <p:spPr>
          <a:xfrm flipH="1">
            <a:off x="3158448" y="2472916"/>
            <a:ext cx="1" cy="13300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コネクタ: カギ線 220">
            <a:extLst>
              <a:ext uri="{FF2B5EF4-FFF2-40B4-BE49-F238E27FC236}">
                <a16:creationId xmlns:a16="http://schemas.microsoft.com/office/drawing/2014/main" id="{A85B696B-F0E8-CB78-FD65-59F9894FDA83}"/>
              </a:ext>
            </a:extLst>
          </p:cNvPr>
          <p:cNvCxnSpPr>
            <a:cxnSpLocks/>
            <a:stCxn id="12" idx="3"/>
            <a:endCxn id="13" idx="6"/>
          </p:cNvCxnSpPr>
          <p:nvPr/>
        </p:nvCxnSpPr>
        <p:spPr>
          <a:xfrm flipH="1" flipV="1">
            <a:off x="3217890" y="2413475"/>
            <a:ext cx="610754" cy="532634"/>
          </a:xfrm>
          <a:prstGeom prst="bentConnector3">
            <a:avLst>
              <a:gd name="adj1" fmla="val -59886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48">
            <a:extLst>
              <a:ext uri="{FF2B5EF4-FFF2-40B4-BE49-F238E27FC236}">
                <a16:creationId xmlns:a16="http://schemas.microsoft.com/office/drawing/2014/main" id="{D58208C8-9C9A-33DF-1771-42EA25E7C325}"/>
              </a:ext>
            </a:extLst>
          </p:cNvPr>
          <p:cNvSpPr/>
          <p:nvPr/>
        </p:nvSpPr>
        <p:spPr>
          <a:xfrm>
            <a:off x="2550153" y="3894890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Check Qty</a:t>
            </a:r>
            <a:br>
              <a:rPr kumimoji="1" lang="en-US" altLang="ja-JP" sz="900" dirty="0">
                <a:solidFill>
                  <a:schemeClr val="tx1"/>
                </a:solidFill>
              </a:rPr>
            </a:br>
            <a:r>
              <a:rPr kumimoji="1" lang="en-US" altLang="ja-JP" sz="900" dirty="0">
                <a:solidFill>
                  <a:schemeClr val="tx1"/>
                </a:solidFill>
              </a:rPr>
              <a:t>&amp;</a:t>
            </a:r>
            <a:br>
              <a:rPr kumimoji="1" lang="th-TH" altLang="ja-JP" sz="900" dirty="0">
                <a:solidFill>
                  <a:schemeClr val="tx1"/>
                </a:solidFill>
              </a:rPr>
            </a:br>
            <a:r>
              <a:rPr kumimoji="1" lang="en-US" altLang="ja-JP" sz="900" dirty="0">
                <a:solidFill>
                  <a:schemeClr val="tx1"/>
                </a:solidFill>
              </a:rPr>
              <a:t>Prepare part label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8" name="コネクタ: カギ線 220">
            <a:extLst>
              <a:ext uri="{FF2B5EF4-FFF2-40B4-BE49-F238E27FC236}">
                <a16:creationId xmlns:a16="http://schemas.microsoft.com/office/drawing/2014/main" id="{62F144AE-DBFC-28A3-5B77-126F2380B6CE}"/>
              </a:ext>
            </a:extLst>
          </p:cNvPr>
          <p:cNvCxnSpPr>
            <a:cxnSpLocks/>
            <a:stCxn id="12" idx="2"/>
            <a:endCxn id="16" idx="0"/>
          </p:cNvCxnSpPr>
          <p:nvPr/>
        </p:nvCxnSpPr>
        <p:spPr>
          <a:xfrm flipH="1">
            <a:off x="3154673" y="3286300"/>
            <a:ext cx="3775" cy="60859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コネクタ: カギ線 220">
            <a:extLst>
              <a:ext uri="{FF2B5EF4-FFF2-40B4-BE49-F238E27FC236}">
                <a16:creationId xmlns:a16="http://schemas.microsoft.com/office/drawing/2014/main" id="{E54A465A-8652-3C5A-EEA5-5FC282CE5D00}"/>
              </a:ext>
            </a:extLst>
          </p:cNvPr>
          <p:cNvCxnSpPr>
            <a:cxnSpLocks/>
            <a:stCxn id="16" idx="2"/>
            <a:endCxn id="4" idx="0"/>
          </p:cNvCxnSpPr>
          <p:nvPr/>
        </p:nvCxnSpPr>
        <p:spPr>
          <a:xfrm flipH="1">
            <a:off x="3152351" y="4352604"/>
            <a:ext cx="2322" cy="49590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10B60D52-F334-6A5B-DD84-0BB245FB5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527" y="8102351"/>
            <a:ext cx="1095140" cy="697431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ACEA635-EE17-725E-F1E7-B558047655BB}"/>
              </a:ext>
            </a:extLst>
          </p:cNvPr>
          <p:cNvCxnSpPr>
            <a:cxnSpLocks/>
            <a:stCxn id="4" idx="2"/>
            <a:endCxn id="77" idx="0"/>
          </p:cNvCxnSpPr>
          <p:nvPr/>
        </p:nvCxnSpPr>
        <p:spPr>
          <a:xfrm>
            <a:off x="3152351" y="5306224"/>
            <a:ext cx="0" cy="4515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コネクタ: カギ線 220">
            <a:extLst>
              <a:ext uri="{FF2B5EF4-FFF2-40B4-BE49-F238E27FC236}">
                <a16:creationId xmlns:a16="http://schemas.microsoft.com/office/drawing/2014/main" id="{FB23CC35-E36D-6EC2-1947-DC00D8665869}"/>
              </a:ext>
            </a:extLst>
          </p:cNvPr>
          <p:cNvCxnSpPr>
            <a:cxnSpLocks/>
            <a:stCxn id="4" idx="3"/>
            <a:endCxn id="48" idx="1"/>
          </p:cNvCxnSpPr>
          <p:nvPr/>
        </p:nvCxnSpPr>
        <p:spPr>
          <a:xfrm>
            <a:off x="3756871" y="5077367"/>
            <a:ext cx="739822" cy="42784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8">
            <a:extLst>
              <a:ext uri="{FF2B5EF4-FFF2-40B4-BE49-F238E27FC236}">
                <a16:creationId xmlns:a16="http://schemas.microsoft.com/office/drawing/2014/main" id="{C61482A0-C324-9600-B703-4DBBBEE3FE5E}"/>
              </a:ext>
            </a:extLst>
          </p:cNvPr>
          <p:cNvSpPr/>
          <p:nvPr/>
        </p:nvSpPr>
        <p:spPr>
          <a:xfrm>
            <a:off x="2546793" y="6956090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Inbound process scan</a:t>
            </a:r>
            <a:r>
              <a:rPr kumimoji="1" lang="th-TH" altLang="ja-JP" sz="900" dirty="0">
                <a:solidFill>
                  <a:schemeClr val="tx1"/>
                </a:solidFill>
              </a:rPr>
              <a:t> </a:t>
            </a:r>
            <a:r>
              <a:rPr kumimoji="1" lang="en-US" altLang="ja-JP" sz="900" dirty="0">
                <a:solidFill>
                  <a:schemeClr val="tx1"/>
                </a:solidFill>
              </a:rPr>
              <a:t>label by handy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1DAB9B-2F6F-8F82-5A03-D277EEB9CC6A}"/>
              </a:ext>
            </a:extLst>
          </p:cNvPr>
          <p:cNvSpPr txBox="1"/>
          <p:nvPr/>
        </p:nvSpPr>
        <p:spPr>
          <a:xfrm>
            <a:off x="3831803" y="2764656"/>
            <a:ext cx="332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No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31A5E57-AA0D-21A9-5161-64539903D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693" y="5243507"/>
            <a:ext cx="643473" cy="523399"/>
          </a:xfrm>
          <a:prstGeom prst="rect">
            <a:avLst/>
          </a:prstGeom>
        </p:spPr>
      </p:pic>
      <p:sp>
        <p:nvSpPr>
          <p:cNvPr id="50" name="正方形/長方形 48">
            <a:extLst>
              <a:ext uri="{FF2B5EF4-FFF2-40B4-BE49-F238E27FC236}">
                <a16:creationId xmlns:a16="http://schemas.microsoft.com/office/drawing/2014/main" id="{173F020E-2E6B-1CE8-7405-5C8725FA9F82}"/>
              </a:ext>
            </a:extLst>
          </p:cNvPr>
          <p:cNvSpPr/>
          <p:nvPr/>
        </p:nvSpPr>
        <p:spPr>
          <a:xfrm>
            <a:off x="2547831" y="7985517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Place the items to WH Location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B4A8120-749C-92CB-C2DA-DB58D8984CB2}"/>
              </a:ext>
            </a:extLst>
          </p:cNvPr>
          <p:cNvCxnSpPr>
            <a:cxnSpLocks/>
            <a:stCxn id="41" idx="2"/>
            <a:endCxn id="50" idx="0"/>
          </p:cNvCxnSpPr>
          <p:nvPr/>
        </p:nvCxnSpPr>
        <p:spPr>
          <a:xfrm>
            <a:off x="3151313" y="7413804"/>
            <a:ext cx="1038" cy="57171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A3E7095-D7F5-12A5-B449-D2760949B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767" y="5362861"/>
            <a:ext cx="352237" cy="229296"/>
          </a:xfrm>
          <a:prstGeom prst="rect">
            <a:avLst/>
          </a:prstGeom>
        </p:spPr>
      </p:pic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13CCD2FD-86CA-93A3-8A8D-4D6C925A7DCA}"/>
              </a:ext>
            </a:extLst>
          </p:cNvPr>
          <p:cNvSpPr/>
          <p:nvPr/>
        </p:nvSpPr>
        <p:spPr>
          <a:xfrm>
            <a:off x="3491503" y="860300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77" name="Flowchart: Decision 76">
            <a:extLst>
              <a:ext uri="{FF2B5EF4-FFF2-40B4-BE49-F238E27FC236}">
                <a16:creationId xmlns:a16="http://schemas.microsoft.com/office/drawing/2014/main" id="{5616B750-AB81-EBE7-8F0F-89A14B78F0FF}"/>
              </a:ext>
            </a:extLst>
          </p:cNvPr>
          <p:cNvSpPr/>
          <p:nvPr/>
        </p:nvSpPr>
        <p:spPr>
          <a:xfrm>
            <a:off x="2482154" y="5757792"/>
            <a:ext cx="1340393" cy="680383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QC Check? </a:t>
            </a:r>
          </a:p>
        </p:txBody>
      </p:sp>
      <p:sp>
        <p:nvSpPr>
          <p:cNvPr id="98" name="正方形/長方形 48">
            <a:extLst>
              <a:ext uri="{FF2B5EF4-FFF2-40B4-BE49-F238E27FC236}">
                <a16:creationId xmlns:a16="http://schemas.microsoft.com/office/drawing/2014/main" id="{DD677C94-A47E-BDF9-8964-007C9BA25894}"/>
              </a:ext>
            </a:extLst>
          </p:cNvPr>
          <p:cNvSpPr/>
          <p:nvPr/>
        </p:nvSpPr>
        <p:spPr>
          <a:xfrm>
            <a:off x="553746" y="7834620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Return to supplier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B522C5B-81E6-428A-DC37-9F38D95492B6}"/>
              </a:ext>
            </a:extLst>
          </p:cNvPr>
          <p:cNvSpPr txBox="1"/>
          <p:nvPr/>
        </p:nvSpPr>
        <p:spPr>
          <a:xfrm>
            <a:off x="3102521" y="6563410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Yes</a:t>
            </a:r>
          </a:p>
        </p:txBody>
      </p:sp>
      <p:cxnSp>
        <p:nvCxnSpPr>
          <p:cNvPr id="100" name="コネクタ: カギ線 220">
            <a:extLst>
              <a:ext uri="{FF2B5EF4-FFF2-40B4-BE49-F238E27FC236}">
                <a16:creationId xmlns:a16="http://schemas.microsoft.com/office/drawing/2014/main" id="{39F1B5DC-9991-15F9-F0D3-A21019D5CBE4}"/>
              </a:ext>
            </a:extLst>
          </p:cNvPr>
          <p:cNvCxnSpPr>
            <a:cxnSpLocks/>
            <a:stCxn id="77" idx="1"/>
            <a:endCxn id="103" idx="0"/>
          </p:cNvCxnSpPr>
          <p:nvPr/>
        </p:nvCxnSpPr>
        <p:spPr>
          <a:xfrm rot="10800000" flipV="1">
            <a:off x="1162542" y="6097984"/>
            <a:ext cx="1319612" cy="394192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6BD1A625-6DBF-71A1-15A9-A2AA1B23120F}"/>
              </a:ext>
            </a:extLst>
          </p:cNvPr>
          <p:cNvCxnSpPr>
            <a:cxnSpLocks/>
            <a:stCxn id="98" idx="2"/>
            <a:endCxn id="105" idx="0"/>
          </p:cNvCxnSpPr>
          <p:nvPr/>
        </p:nvCxnSpPr>
        <p:spPr>
          <a:xfrm flipH="1">
            <a:off x="1153360" y="8292334"/>
            <a:ext cx="4906" cy="46999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Flowchart: Decision 102">
            <a:extLst>
              <a:ext uri="{FF2B5EF4-FFF2-40B4-BE49-F238E27FC236}">
                <a16:creationId xmlns:a16="http://schemas.microsoft.com/office/drawing/2014/main" id="{C8CF0CEC-A769-E75B-3FE1-F7F823E38CD2}"/>
              </a:ext>
            </a:extLst>
          </p:cNvPr>
          <p:cNvSpPr/>
          <p:nvPr/>
        </p:nvSpPr>
        <p:spPr>
          <a:xfrm>
            <a:off x="492345" y="6492176"/>
            <a:ext cx="1340393" cy="680383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Return?</a:t>
            </a:r>
          </a:p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Yes / No</a:t>
            </a:r>
          </a:p>
        </p:txBody>
      </p:sp>
      <p:cxnSp>
        <p:nvCxnSpPr>
          <p:cNvPr id="104" name="直線矢印コネクタ 5">
            <a:extLst>
              <a:ext uri="{FF2B5EF4-FFF2-40B4-BE49-F238E27FC236}">
                <a16:creationId xmlns:a16="http://schemas.microsoft.com/office/drawing/2014/main" id="{92D7B82E-F174-E762-FDE8-9C841A87ADD3}"/>
              </a:ext>
            </a:extLst>
          </p:cNvPr>
          <p:cNvCxnSpPr>
            <a:cxnSpLocks/>
            <a:stCxn id="77" idx="2"/>
            <a:endCxn id="41" idx="0"/>
          </p:cNvCxnSpPr>
          <p:nvPr/>
        </p:nvCxnSpPr>
        <p:spPr>
          <a:xfrm flipH="1">
            <a:off x="3151313" y="6438175"/>
            <a:ext cx="1038" cy="51791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楕円 3">
            <a:extLst>
              <a:ext uri="{FF2B5EF4-FFF2-40B4-BE49-F238E27FC236}">
                <a16:creationId xmlns:a16="http://schemas.microsoft.com/office/drawing/2014/main" id="{33EB9B2E-2643-AB23-A7EF-94F43F4DD68F}"/>
              </a:ext>
            </a:extLst>
          </p:cNvPr>
          <p:cNvSpPr/>
          <p:nvPr/>
        </p:nvSpPr>
        <p:spPr>
          <a:xfrm>
            <a:off x="661480" y="8762324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Finish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19BEE55A-19C6-F170-F2F8-A34D764AA4E0}"/>
              </a:ext>
            </a:extLst>
          </p:cNvPr>
          <p:cNvCxnSpPr>
            <a:cxnSpLocks/>
            <a:stCxn id="103" idx="2"/>
            <a:endCxn id="98" idx="0"/>
          </p:cNvCxnSpPr>
          <p:nvPr/>
        </p:nvCxnSpPr>
        <p:spPr>
          <a:xfrm flipH="1">
            <a:off x="1158266" y="7172559"/>
            <a:ext cx="4276" cy="66206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EBD4104F-9346-813B-8CAB-DEB40702CB68}"/>
              </a:ext>
            </a:extLst>
          </p:cNvPr>
          <p:cNvSpPr txBox="1"/>
          <p:nvPr/>
        </p:nvSpPr>
        <p:spPr>
          <a:xfrm>
            <a:off x="2078890" y="5892104"/>
            <a:ext cx="332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No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234DC69-7B92-0001-50D2-76B7BC550F5B}"/>
              </a:ext>
            </a:extLst>
          </p:cNvPr>
          <p:cNvSpPr txBox="1"/>
          <p:nvPr/>
        </p:nvSpPr>
        <p:spPr>
          <a:xfrm>
            <a:off x="1109395" y="7319488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Yes</a:t>
            </a:r>
          </a:p>
        </p:txBody>
      </p:sp>
      <p:sp>
        <p:nvSpPr>
          <p:cNvPr id="5" name="Isosceles Triangle 6">
            <a:extLst>
              <a:ext uri="{FF2B5EF4-FFF2-40B4-BE49-F238E27FC236}">
                <a16:creationId xmlns:a16="http://schemas.microsoft.com/office/drawing/2014/main" id="{529884CA-96E9-890C-49FD-594194BF57E8}"/>
              </a:ext>
            </a:extLst>
          </p:cNvPr>
          <p:cNvSpPr/>
          <p:nvPr/>
        </p:nvSpPr>
        <p:spPr>
          <a:xfrm>
            <a:off x="3472190" y="5796865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7940665D-9052-6D15-601F-BFAE23F116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279"/>
          <a:stretch/>
        </p:blipFill>
        <p:spPr>
          <a:xfrm>
            <a:off x="4258597" y="1803929"/>
            <a:ext cx="1365517" cy="16149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5A0349DA-C412-CCFC-B35A-D201E7D1F44B}"/>
              </a:ext>
            </a:extLst>
          </p:cNvPr>
          <p:cNvSpPr/>
          <p:nvPr/>
        </p:nvSpPr>
        <p:spPr>
          <a:xfrm>
            <a:off x="4096782" y="1734922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8CBCE64D-4B5C-DFA6-AFF7-CAC5E4326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381" y="4347622"/>
            <a:ext cx="427277" cy="3863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E2C9D5-8A5D-D88C-6B52-FB7F1DD19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290" y="4147110"/>
            <a:ext cx="666861" cy="434108"/>
          </a:xfrm>
          <a:prstGeom prst="rect">
            <a:avLst/>
          </a:prstGeom>
        </p:spPr>
      </p:pic>
      <p:cxnSp>
        <p:nvCxnSpPr>
          <p:cNvPr id="143" name="コネクタ: カギ線 220">
            <a:extLst>
              <a:ext uri="{FF2B5EF4-FFF2-40B4-BE49-F238E27FC236}">
                <a16:creationId xmlns:a16="http://schemas.microsoft.com/office/drawing/2014/main" id="{78F1A89D-07E2-7C56-1881-57CF1736E03D}"/>
              </a:ext>
            </a:extLst>
          </p:cNvPr>
          <p:cNvCxnSpPr>
            <a:cxnSpLocks/>
            <a:stCxn id="16" idx="3"/>
            <a:endCxn id="27" idx="1"/>
          </p:cNvCxnSpPr>
          <p:nvPr/>
        </p:nvCxnSpPr>
        <p:spPr>
          <a:xfrm>
            <a:off x="3759193" y="4123747"/>
            <a:ext cx="467073" cy="251515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Picture 145">
            <a:extLst>
              <a:ext uri="{FF2B5EF4-FFF2-40B4-BE49-F238E27FC236}">
                <a16:creationId xmlns:a16="http://schemas.microsoft.com/office/drawing/2014/main" id="{E6157537-6E06-605F-BBEB-43072F902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349" y="6934848"/>
            <a:ext cx="664930" cy="54085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A823B1E9-2201-90F7-2B8A-3AB7CE237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505" y="5827971"/>
            <a:ext cx="1981815" cy="5274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B4C9A98E-B5AF-1E9B-55CB-F7FFBDB7EC87}"/>
              </a:ext>
            </a:extLst>
          </p:cNvPr>
          <p:cNvCxnSpPr>
            <a:cxnSpLocks/>
            <a:stCxn id="77" idx="3"/>
          </p:cNvCxnSpPr>
          <p:nvPr/>
        </p:nvCxnSpPr>
        <p:spPr>
          <a:xfrm>
            <a:off x="3822547" y="6097984"/>
            <a:ext cx="609878" cy="82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" name="図 159">
            <a:extLst>
              <a:ext uri="{FF2B5EF4-FFF2-40B4-BE49-F238E27FC236}">
                <a16:creationId xmlns:a16="http://schemas.microsoft.com/office/drawing/2014/main" id="{417FC3E1-4A06-D94C-7E5D-5162E9B6AC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6384">
            <a:off x="4124354" y="7138153"/>
            <a:ext cx="193980" cy="422448"/>
          </a:xfrm>
          <a:prstGeom prst="rect">
            <a:avLst/>
          </a:prstGeom>
        </p:spPr>
      </p:pic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E0EB720B-D4BC-EF40-229A-54918E704693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3755833" y="7184947"/>
            <a:ext cx="341274" cy="841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Isosceles Triangle 6">
            <a:extLst>
              <a:ext uri="{FF2B5EF4-FFF2-40B4-BE49-F238E27FC236}">
                <a16:creationId xmlns:a16="http://schemas.microsoft.com/office/drawing/2014/main" id="{6926FF4F-475D-50B7-4A0E-912A712193FE}"/>
              </a:ext>
            </a:extLst>
          </p:cNvPr>
          <p:cNvSpPr/>
          <p:nvPr/>
        </p:nvSpPr>
        <p:spPr>
          <a:xfrm>
            <a:off x="6312308" y="187188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205" name="Picture 204">
            <a:extLst>
              <a:ext uri="{FF2B5EF4-FFF2-40B4-BE49-F238E27FC236}">
                <a16:creationId xmlns:a16="http://schemas.microsoft.com/office/drawing/2014/main" id="{6A7AD116-8451-357F-DF00-844B690B0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311" y="7125532"/>
            <a:ext cx="286656" cy="186605"/>
          </a:xfrm>
          <a:prstGeom prst="rect">
            <a:avLst/>
          </a:prstGeom>
        </p:spPr>
      </p:pic>
      <p:pic>
        <p:nvPicPr>
          <p:cNvPr id="214" name="Picture 213">
            <a:extLst>
              <a:ext uri="{FF2B5EF4-FFF2-40B4-BE49-F238E27FC236}">
                <a16:creationId xmlns:a16="http://schemas.microsoft.com/office/drawing/2014/main" id="{36AF9A85-1215-42D5-BFA3-E0CEDF6BEC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7128" y="6574539"/>
            <a:ext cx="1259642" cy="18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EAAF7015-DA13-C3AB-536E-0C2DC2BB16AD}"/>
              </a:ext>
            </a:extLst>
          </p:cNvPr>
          <p:cNvSpPr/>
          <p:nvPr/>
        </p:nvSpPr>
        <p:spPr>
          <a:xfrm>
            <a:off x="5054922" y="6432201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75356047-5648-FD9B-E051-14C310D93C4B}"/>
              </a:ext>
            </a:extLst>
          </p:cNvPr>
          <p:cNvSpPr/>
          <p:nvPr/>
        </p:nvSpPr>
        <p:spPr>
          <a:xfrm>
            <a:off x="5268520" y="7567830"/>
            <a:ext cx="1125613" cy="168711"/>
          </a:xfrm>
          <a:prstGeom prst="rect">
            <a:avLst/>
          </a:prstGeom>
          <a:solidFill>
            <a:srgbClr val="FAFAFA"/>
          </a:solidFill>
          <a:ln w="3175" cap="flat" cmpd="sng" algn="ctr">
            <a:solidFill>
              <a:srgbClr val="FAFAFA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41EDC767-6234-72D8-C10F-8CD865A976C9}"/>
              </a:ext>
            </a:extLst>
          </p:cNvPr>
          <p:cNvGrpSpPr/>
          <p:nvPr/>
        </p:nvGrpSpPr>
        <p:grpSpPr>
          <a:xfrm>
            <a:off x="5126556" y="7506416"/>
            <a:ext cx="1256134" cy="182699"/>
            <a:chOff x="486802" y="4864205"/>
            <a:chExt cx="1353612" cy="196685"/>
          </a:xfrm>
        </p:grpSpPr>
        <p:sp>
          <p:nvSpPr>
            <p:cNvPr id="476" name="四角形: 角を丸くする 28">
              <a:extLst>
                <a:ext uri="{FF2B5EF4-FFF2-40B4-BE49-F238E27FC236}">
                  <a16:creationId xmlns:a16="http://schemas.microsoft.com/office/drawing/2014/main" id="{C2456D6F-C8CB-CDF7-F8DC-18717F7F64E2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500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77" name="テキスト ボックス 412">
              <a:extLst>
                <a:ext uri="{FF2B5EF4-FFF2-40B4-BE49-F238E27FC236}">
                  <a16:creationId xmlns:a16="http://schemas.microsoft.com/office/drawing/2014/main" id="{E2D31C73-7B70-5D19-4E2A-E135896C1B34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478" name="テキスト ボックス 412">
              <a:extLst>
                <a:ext uri="{FF2B5EF4-FFF2-40B4-BE49-F238E27FC236}">
                  <a16:creationId xmlns:a16="http://schemas.microsoft.com/office/drawing/2014/main" id="{3665F65D-3204-DEB5-78D8-4B5B2CDD2541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479" name="Picture 478">
              <a:extLst>
                <a:ext uri="{FF2B5EF4-FFF2-40B4-BE49-F238E27FC236}">
                  <a16:creationId xmlns:a16="http://schemas.microsoft.com/office/drawing/2014/main" id="{E47C9FD1-CA33-4AA6-EAB8-07CC08D37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51730401-F9A2-AD62-E456-13F8D2CCF5D8}"/>
              </a:ext>
            </a:extLst>
          </p:cNvPr>
          <p:cNvGrpSpPr/>
          <p:nvPr/>
        </p:nvGrpSpPr>
        <p:grpSpPr>
          <a:xfrm>
            <a:off x="5130683" y="7676897"/>
            <a:ext cx="945468" cy="184666"/>
            <a:chOff x="486802" y="4864205"/>
            <a:chExt cx="1018838" cy="198803"/>
          </a:xfrm>
        </p:grpSpPr>
        <p:sp>
          <p:nvSpPr>
            <p:cNvPr id="237" name="四角形: 角を丸くする 28">
              <a:extLst>
                <a:ext uri="{FF2B5EF4-FFF2-40B4-BE49-F238E27FC236}">
                  <a16:creationId xmlns:a16="http://schemas.microsoft.com/office/drawing/2014/main" id="{2D032E4B-0200-D444-5992-817CD5EFD7A2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100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238" name="テキスト ボックス 412">
              <a:extLst>
                <a:ext uri="{FF2B5EF4-FFF2-40B4-BE49-F238E27FC236}">
                  <a16:creationId xmlns:a16="http://schemas.microsoft.com/office/drawing/2014/main" id="{EBD73319-EC4E-D118-3DEA-C9ED48A20E2D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239" name="テキスト ボックス 412">
              <a:extLst>
                <a:ext uri="{FF2B5EF4-FFF2-40B4-BE49-F238E27FC236}">
                  <a16:creationId xmlns:a16="http://schemas.microsoft.com/office/drawing/2014/main" id="{D28B1A99-D421-0475-1AD8-B3EA3AC887AA}"/>
                </a:ext>
              </a:extLst>
            </p:cNvPr>
            <p:cNvSpPr txBox="1"/>
            <p:nvPr/>
          </p:nvSpPr>
          <p:spPr>
            <a:xfrm>
              <a:off x="486802" y="4864205"/>
              <a:ext cx="323369" cy="198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763AA42-8775-5C60-A38E-50E7881CB6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6266" y="3592148"/>
            <a:ext cx="1094351" cy="15662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D378F1F9-6792-EC87-8938-60EAECF08573}"/>
              </a:ext>
            </a:extLst>
          </p:cNvPr>
          <p:cNvSpPr/>
          <p:nvPr/>
        </p:nvSpPr>
        <p:spPr>
          <a:xfrm>
            <a:off x="4072582" y="3474065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3" name="Isosceles Triangle 6">
            <a:extLst>
              <a:ext uri="{FF2B5EF4-FFF2-40B4-BE49-F238E27FC236}">
                <a16:creationId xmlns:a16="http://schemas.microsoft.com/office/drawing/2014/main" id="{19C197E4-9410-4CBC-703D-69F347BA7CFA}"/>
              </a:ext>
            </a:extLst>
          </p:cNvPr>
          <p:cNvSpPr/>
          <p:nvPr/>
        </p:nvSpPr>
        <p:spPr>
          <a:xfrm>
            <a:off x="6253633" y="644219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th-TH" sz="600" b="1" dirty="0">
                <a:solidFill>
                  <a:schemeClr val="tx1"/>
                </a:solidFill>
              </a:rPr>
              <a:t>9</a:t>
            </a:r>
            <a:endParaRPr kumimoji="1" lang="en-US" sz="600" b="1" dirty="0">
              <a:solidFill>
                <a:schemeClr val="tx1"/>
              </a:solidFill>
            </a:endParaRPr>
          </a:p>
        </p:txBody>
      </p:sp>
      <p:sp>
        <p:nvSpPr>
          <p:cNvPr id="448" name="Isosceles Triangle 6">
            <a:extLst>
              <a:ext uri="{FF2B5EF4-FFF2-40B4-BE49-F238E27FC236}">
                <a16:creationId xmlns:a16="http://schemas.microsoft.com/office/drawing/2014/main" id="{04F1DB9C-AD25-66C7-AA56-9FC90B9FDC75}"/>
              </a:ext>
            </a:extLst>
          </p:cNvPr>
          <p:cNvSpPr/>
          <p:nvPr/>
        </p:nvSpPr>
        <p:spPr>
          <a:xfrm>
            <a:off x="3545896" y="670543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th-TH" sz="600" b="1" dirty="0">
                <a:solidFill>
                  <a:schemeClr val="tx1"/>
                </a:solidFill>
              </a:rPr>
              <a:t>9</a:t>
            </a:r>
            <a:endParaRPr kumimoji="1" lang="en-US" sz="600" b="1" dirty="0">
              <a:solidFill>
                <a:schemeClr val="tx1"/>
              </a:solidFill>
            </a:endParaRPr>
          </a:p>
        </p:txBody>
      </p:sp>
      <p:cxnSp>
        <p:nvCxnSpPr>
          <p:cNvPr id="449" name="コネクタ: カギ線 220">
            <a:extLst>
              <a:ext uri="{FF2B5EF4-FFF2-40B4-BE49-F238E27FC236}">
                <a16:creationId xmlns:a16="http://schemas.microsoft.com/office/drawing/2014/main" id="{475A0734-742E-725B-3C78-DD9AC64B303B}"/>
              </a:ext>
            </a:extLst>
          </p:cNvPr>
          <p:cNvCxnSpPr>
            <a:cxnSpLocks/>
            <a:stCxn id="103" idx="3"/>
            <a:endCxn id="41" idx="1"/>
          </p:cNvCxnSpPr>
          <p:nvPr/>
        </p:nvCxnSpPr>
        <p:spPr>
          <a:xfrm>
            <a:off x="1832738" y="6832368"/>
            <a:ext cx="714055" cy="35257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3" name="グラフィックス 41" descr="右向き指示マーク">
            <a:extLst>
              <a:ext uri="{FF2B5EF4-FFF2-40B4-BE49-F238E27FC236}">
                <a16:creationId xmlns:a16="http://schemas.microsoft.com/office/drawing/2014/main" id="{66DC9609-C69E-E80A-408F-4EB93CD3E9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4754202">
            <a:off x="5394185" y="3181439"/>
            <a:ext cx="236144" cy="236144"/>
          </a:xfrm>
          <a:prstGeom prst="rect">
            <a:avLst/>
          </a:prstGeom>
        </p:spPr>
      </p:pic>
      <p:pic>
        <p:nvPicPr>
          <p:cNvPr id="454" name="グラフィックス 41" descr="右向き指示マーク">
            <a:extLst>
              <a:ext uri="{FF2B5EF4-FFF2-40B4-BE49-F238E27FC236}">
                <a16:creationId xmlns:a16="http://schemas.microsoft.com/office/drawing/2014/main" id="{BC3723C2-8201-C67E-47A2-B5852124A0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4754202">
            <a:off x="5167453" y="4817787"/>
            <a:ext cx="236144" cy="236144"/>
          </a:xfrm>
          <a:prstGeom prst="rect">
            <a:avLst/>
          </a:prstGeom>
        </p:spPr>
      </p:pic>
      <p:sp>
        <p:nvSpPr>
          <p:cNvPr id="456" name="Rectangle 455">
            <a:extLst>
              <a:ext uri="{FF2B5EF4-FFF2-40B4-BE49-F238E27FC236}">
                <a16:creationId xmlns:a16="http://schemas.microsoft.com/office/drawing/2014/main" id="{26306B79-41AD-CE7B-3BFD-7E1E0FB4F867}"/>
              </a:ext>
            </a:extLst>
          </p:cNvPr>
          <p:cNvSpPr/>
          <p:nvPr/>
        </p:nvSpPr>
        <p:spPr>
          <a:xfrm>
            <a:off x="4519781" y="4467000"/>
            <a:ext cx="60959" cy="65522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7FFD11B9-DC85-63A0-7FF4-5212182FC3A5}"/>
              </a:ext>
            </a:extLst>
          </p:cNvPr>
          <p:cNvSpPr txBox="1"/>
          <p:nvPr/>
        </p:nvSpPr>
        <p:spPr>
          <a:xfrm>
            <a:off x="4393247" y="4391399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600</a:t>
            </a:r>
          </a:p>
        </p:txBody>
      </p:sp>
      <p:cxnSp>
        <p:nvCxnSpPr>
          <p:cNvPr id="457" name="Straight Arrow Connector 456">
            <a:extLst>
              <a:ext uri="{FF2B5EF4-FFF2-40B4-BE49-F238E27FC236}">
                <a16:creationId xmlns:a16="http://schemas.microsoft.com/office/drawing/2014/main" id="{8423BE96-2674-E81E-94F0-40D40EF0303C}"/>
              </a:ext>
            </a:extLst>
          </p:cNvPr>
          <p:cNvCxnSpPr>
            <a:cxnSpLocks/>
          </p:cNvCxnSpPr>
          <p:nvPr/>
        </p:nvCxnSpPr>
        <p:spPr>
          <a:xfrm>
            <a:off x="4831730" y="7168350"/>
            <a:ext cx="341274" cy="841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8" name="グラフィックス 41" descr="右向き指示マーク">
            <a:extLst>
              <a:ext uri="{FF2B5EF4-FFF2-40B4-BE49-F238E27FC236}">
                <a16:creationId xmlns:a16="http://schemas.microsoft.com/office/drawing/2014/main" id="{182198C0-0842-D295-081B-4553DEBC8F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4754202">
            <a:off x="6270340" y="7578987"/>
            <a:ext cx="236144" cy="236144"/>
          </a:xfrm>
          <a:prstGeom prst="rect">
            <a:avLst/>
          </a:prstGeom>
        </p:spPr>
      </p:pic>
      <p:pic>
        <p:nvPicPr>
          <p:cNvPr id="459" name="グラフィックス 41" descr="右向き指示マーク">
            <a:extLst>
              <a:ext uri="{FF2B5EF4-FFF2-40B4-BE49-F238E27FC236}">
                <a16:creationId xmlns:a16="http://schemas.microsoft.com/office/drawing/2014/main" id="{D73E3EF6-E0A4-CBCF-2F19-04BD602717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4754202">
            <a:off x="6294170" y="8227073"/>
            <a:ext cx="236144" cy="236144"/>
          </a:xfrm>
          <a:prstGeom prst="rect">
            <a:avLst/>
          </a:prstGeom>
        </p:spPr>
      </p:pic>
      <p:cxnSp>
        <p:nvCxnSpPr>
          <p:cNvPr id="463" name="コネクタ: カギ線 220">
            <a:extLst>
              <a:ext uri="{FF2B5EF4-FFF2-40B4-BE49-F238E27FC236}">
                <a16:creationId xmlns:a16="http://schemas.microsoft.com/office/drawing/2014/main" id="{AC7E965F-B28D-33C3-6075-957AE4BEED02}"/>
              </a:ext>
            </a:extLst>
          </p:cNvPr>
          <p:cNvCxnSpPr>
            <a:cxnSpLocks/>
            <a:stCxn id="454" idx="2"/>
            <a:endCxn id="20" idx="1"/>
          </p:cNvCxnSpPr>
          <p:nvPr/>
        </p:nvCxnSpPr>
        <p:spPr>
          <a:xfrm flipV="1">
            <a:off x="5393308" y="4364164"/>
            <a:ext cx="164982" cy="5234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44A09EA1-19E9-237B-7220-16C7EAD234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30750" y="6559216"/>
            <a:ext cx="1171617" cy="318680"/>
          </a:xfrm>
          <a:prstGeom prst="rect">
            <a:avLst/>
          </a:prstGeom>
        </p:spPr>
      </p:pic>
      <p:pic>
        <p:nvPicPr>
          <p:cNvPr id="29" name="グラフィックス 41" descr="右向き指示マーク">
            <a:extLst>
              <a:ext uri="{FF2B5EF4-FFF2-40B4-BE49-F238E27FC236}">
                <a16:creationId xmlns:a16="http://schemas.microsoft.com/office/drawing/2014/main" id="{63F63F8D-06B8-4DFB-1EAD-D49694E1CF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4754202">
            <a:off x="4802553" y="6756474"/>
            <a:ext cx="236144" cy="23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2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2ED15-C45C-344F-4875-3937B6001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EA54250-A6B2-5D04-4A04-0B54E456A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4765EC0-6040-2CC1-39A9-128C650D1A18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AED89A96-57CA-CD2B-4776-0CB140D23831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18F25CD-B2E0-5876-61C6-B08052734FDB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F1E9BAA-CA6D-4CE3-D50E-8C801DC769E5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YAMATO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1C6AFB5E-4C08-F817-5BD3-CF7501623EEF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431BCF9-5288-8C0B-3380-CA5778C0A1AA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Work Flow Chart</a:t>
            </a:r>
          </a:p>
          <a:p>
            <a:r>
              <a:rPr kumimoji="1" lang="en-US" altLang="ja-JP" sz="1100" b="1" dirty="0"/>
              <a:t>4-1-4. Production issue FG to WH (Process by Assy)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26F00DF3-9F40-2DE6-9848-2FC9FF9C230A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Production Management System Pegasus</a:t>
            </a:r>
          </a:p>
        </p:txBody>
      </p:sp>
      <p:sp>
        <p:nvSpPr>
          <p:cNvPr id="4" name="正方形/長方形 48">
            <a:extLst>
              <a:ext uri="{FF2B5EF4-FFF2-40B4-BE49-F238E27FC236}">
                <a16:creationId xmlns:a16="http://schemas.microsoft.com/office/drawing/2014/main" id="{F3A6E7B0-464E-4244-7953-9BEF918768F0}"/>
              </a:ext>
            </a:extLst>
          </p:cNvPr>
          <p:cNvSpPr/>
          <p:nvPr/>
        </p:nvSpPr>
        <p:spPr>
          <a:xfrm>
            <a:off x="2566434" y="6475989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Put label to items.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9D801F4-EB55-6734-79DC-152FB3B791E9}"/>
              </a:ext>
            </a:extLst>
          </p:cNvPr>
          <p:cNvCxnSpPr>
            <a:cxnSpLocks/>
            <a:stCxn id="10" idx="4"/>
            <a:endCxn id="13" idx="0"/>
          </p:cNvCxnSpPr>
          <p:nvPr/>
        </p:nvCxnSpPr>
        <p:spPr>
          <a:xfrm flipH="1">
            <a:off x="3158449" y="2185301"/>
            <a:ext cx="4537" cy="19921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楕円 3">
            <a:extLst>
              <a:ext uri="{FF2B5EF4-FFF2-40B4-BE49-F238E27FC236}">
                <a16:creationId xmlns:a16="http://schemas.microsoft.com/office/drawing/2014/main" id="{727887EE-77A2-6373-D8C0-E05569047A4F}"/>
              </a:ext>
            </a:extLst>
          </p:cNvPr>
          <p:cNvSpPr/>
          <p:nvPr/>
        </p:nvSpPr>
        <p:spPr>
          <a:xfrm>
            <a:off x="2796712" y="8785343"/>
            <a:ext cx="738709" cy="25220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900" dirty="0">
                <a:solidFill>
                  <a:schemeClr val="tx1"/>
                </a:solidFill>
              </a:rPr>
              <a:t>Finish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5">
            <a:extLst>
              <a:ext uri="{FF2B5EF4-FFF2-40B4-BE49-F238E27FC236}">
                <a16:creationId xmlns:a16="http://schemas.microsoft.com/office/drawing/2014/main" id="{AA4A7BD2-C70A-1623-2AD9-3B3D17E19E88}"/>
              </a:ext>
            </a:extLst>
          </p:cNvPr>
          <p:cNvCxnSpPr>
            <a:cxnSpLocks/>
            <a:stCxn id="50" idx="2"/>
            <a:endCxn id="8" idx="0"/>
          </p:cNvCxnSpPr>
          <p:nvPr/>
        </p:nvCxnSpPr>
        <p:spPr>
          <a:xfrm>
            <a:off x="3166067" y="8454423"/>
            <a:ext cx="0" cy="33092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楕円 3">
            <a:extLst>
              <a:ext uri="{FF2B5EF4-FFF2-40B4-BE49-F238E27FC236}">
                <a16:creationId xmlns:a16="http://schemas.microsoft.com/office/drawing/2014/main" id="{D1C08B66-BCF2-BF13-8B1A-B4A36DB6B5B6}"/>
              </a:ext>
            </a:extLst>
          </p:cNvPr>
          <p:cNvSpPr/>
          <p:nvPr/>
        </p:nvSpPr>
        <p:spPr>
          <a:xfrm>
            <a:off x="2671106" y="1826037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Start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40335-3A80-AD8A-0B9B-C97EE5032932}"/>
              </a:ext>
            </a:extLst>
          </p:cNvPr>
          <p:cNvSpPr txBox="1"/>
          <p:nvPr/>
        </p:nvSpPr>
        <p:spPr>
          <a:xfrm>
            <a:off x="3158449" y="3216650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Yes</a:t>
            </a:r>
          </a:p>
        </p:txBody>
      </p:sp>
      <p:sp>
        <p:nvSpPr>
          <p:cNvPr id="12" name="Flowchart: Decision 11">
            <a:extLst>
              <a:ext uri="{FF2B5EF4-FFF2-40B4-BE49-F238E27FC236}">
                <a16:creationId xmlns:a16="http://schemas.microsoft.com/office/drawing/2014/main" id="{EC5C9149-6772-F0EF-77BD-C5BC6A1B01DD}"/>
              </a:ext>
            </a:extLst>
          </p:cNvPr>
          <p:cNvSpPr/>
          <p:nvPr/>
        </p:nvSpPr>
        <p:spPr>
          <a:xfrm>
            <a:off x="2488251" y="2636397"/>
            <a:ext cx="1340393" cy="680383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Check daily job?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41FDF6-2885-E42B-AF17-EE44E68FA4FE}"/>
              </a:ext>
            </a:extLst>
          </p:cNvPr>
          <p:cNvSpPr/>
          <p:nvPr/>
        </p:nvSpPr>
        <p:spPr>
          <a:xfrm>
            <a:off x="3099007" y="2384513"/>
            <a:ext cx="118883" cy="1188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900" dirty="0">
              <a:solidFill>
                <a:schemeClr val="tx1"/>
              </a:solidFill>
            </a:endParaRPr>
          </a:p>
        </p:txBody>
      </p:sp>
      <p:cxnSp>
        <p:nvCxnSpPr>
          <p:cNvPr id="14" name="直線矢印コネクタ 5">
            <a:extLst>
              <a:ext uri="{FF2B5EF4-FFF2-40B4-BE49-F238E27FC236}">
                <a16:creationId xmlns:a16="http://schemas.microsoft.com/office/drawing/2014/main" id="{9449AC3E-758A-B93C-0AB4-43F00D24E4C8}"/>
              </a:ext>
            </a:extLst>
          </p:cNvPr>
          <p:cNvCxnSpPr>
            <a:cxnSpLocks/>
            <a:stCxn id="13" idx="4"/>
            <a:endCxn id="12" idx="0"/>
          </p:cNvCxnSpPr>
          <p:nvPr/>
        </p:nvCxnSpPr>
        <p:spPr>
          <a:xfrm flipH="1">
            <a:off x="3158448" y="2503396"/>
            <a:ext cx="1" cy="13300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コネクタ: カギ線 220">
            <a:extLst>
              <a:ext uri="{FF2B5EF4-FFF2-40B4-BE49-F238E27FC236}">
                <a16:creationId xmlns:a16="http://schemas.microsoft.com/office/drawing/2014/main" id="{0CD07297-C727-2BDC-93F1-52E6A70560A4}"/>
              </a:ext>
            </a:extLst>
          </p:cNvPr>
          <p:cNvCxnSpPr>
            <a:cxnSpLocks/>
            <a:stCxn id="12" idx="3"/>
            <a:endCxn id="13" idx="6"/>
          </p:cNvCxnSpPr>
          <p:nvPr/>
        </p:nvCxnSpPr>
        <p:spPr>
          <a:xfrm flipH="1" flipV="1">
            <a:off x="3217890" y="2443955"/>
            <a:ext cx="610754" cy="532634"/>
          </a:xfrm>
          <a:prstGeom prst="bentConnector3">
            <a:avLst>
              <a:gd name="adj1" fmla="val -59886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コネクタ: カギ線 220">
            <a:extLst>
              <a:ext uri="{FF2B5EF4-FFF2-40B4-BE49-F238E27FC236}">
                <a16:creationId xmlns:a16="http://schemas.microsoft.com/office/drawing/2014/main" id="{F1B11D7E-653F-F987-7495-E618CA5081CF}"/>
              </a:ext>
            </a:extLst>
          </p:cNvPr>
          <p:cNvCxnSpPr>
            <a:cxnSpLocks/>
            <a:stCxn id="12" idx="2"/>
            <a:endCxn id="78" idx="0"/>
          </p:cNvCxnSpPr>
          <p:nvPr/>
        </p:nvCxnSpPr>
        <p:spPr>
          <a:xfrm flipH="1">
            <a:off x="3158078" y="3316780"/>
            <a:ext cx="370" cy="46390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コネクタ: カギ線 220">
            <a:extLst>
              <a:ext uri="{FF2B5EF4-FFF2-40B4-BE49-F238E27FC236}">
                <a16:creationId xmlns:a16="http://schemas.microsoft.com/office/drawing/2014/main" id="{8A8F4731-1C16-098A-1F8E-AAFDD0567C78}"/>
              </a:ext>
            </a:extLst>
          </p:cNvPr>
          <p:cNvCxnSpPr>
            <a:cxnSpLocks/>
            <a:stCxn id="121" idx="2"/>
            <a:endCxn id="106" idx="0"/>
          </p:cNvCxnSpPr>
          <p:nvPr/>
        </p:nvCxnSpPr>
        <p:spPr>
          <a:xfrm>
            <a:off x="3165314" y="5133843"/>
            <a:ext cx="5128" cy="4420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1D6FC8CF-911A-8E4E-DC15-95F44AEA2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319" y="8446035"/>
            <a:ext cx="1095140" cy="697431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E83D7BA-227E-EF7E-C100-B4EF214AFBE2}"/>
              </a:ext>
            </a:extLst>
          </p:cNvPr>
          <p:cNvCxnSpPr>
            <a:cxnSpLocks/>
            <a:stCxn id="4" idx="2"/>
            <a:endCxn id="41" idx="0"/>
          </p:cNvCxnSpPr>
          <p:nvPr/>
        </p:nvCxnSpPr>
        <p:spPr>
          <a:xfrm>
            <a:off x="3170954" y="6933703"/>
            <a:ext cx="437" cy="34032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8">
            <a:extLst>
              <a:ext uri="{FF2B5EF4-FFF2-40B4-BE49-F238E27FC236}">
                <a16:creationId xmlns:a16="http://schemas.microsoft.com/office/drawing/2014/main" id="{D2D711DF-ABF2-B732-A081-6706C71A8296}"/>
              </a:ext>
            </a:extLst>
          </p:cNvPr>
          <p:cNvSpPr/>
          <p:nvPr/>
        </p:nvSpPr>
        <p:spPr>
          <a:xfrm>
            <a:off x="2566871" y="7274031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Inbound process scan by handy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AD63A35-D0F4-1144-F0D0-A680F4E4D942}"/>
              </a:ext>
            </a:extLst>
          </p:cNvPr>
          <p:cNvCxnSpPr>
            <a:cxnSpLocks/>
            <a:stCxn id="41" idx="2"/>
            <a:endCxn id="50" idx="0"/>
          </p:cNvCxnSpPr>
          <p:nvPr/>
        </p:nvCxnSpPr>
        <p:spPr>
          <a:xfrm flipH="1">
            <a:off x="3166067" y="7731745"/>
            <a:ext cx="5324" cy="26496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7559080-45E6-BC19-A668-88F2978F3DBC}"/>
              </a:ext>
            </a:extLst>
          </p:cNvPr>
          <p:cNvSpPr txBox="1"/>
          <p:nvPr/>
        </p:nvSpPr>
        <p:spPr>
          <a:xfrm>
            <a:off x="3749737" y="2721844"/>
            <a:ext cx="332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No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A83983E-53C2-2853-CE2F-91410059B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449" y="6971435"/>
            <a:ext cx="648397" cy="527404"/>
          </a:xfrm>
          <a:prstGeom prst="rect">
            <a:avLst/>
          </a:prstGeom>
        </p:spPr>
      </p:pic>
      <p:sp>
        <p:nvSpPr>
          <p:cNvPr id="50" name="正方形/長方形 48">
            <a:extLst>
              <a:ext uri="{FF2B5EF4-FFF2-40B4-BE49-F238E27FC236}">
                <a16:creationId xmlns:a16="http://schemas.microsoft.com/office/drawing/2014/main" id="{EEA49614-F12E-044A-B5CC-D373BBE85FBB}"/>
              </a:ext>
            </a:extLst>
          </p:cNvPr>
          <p:cNvSpPr/>
          <p:nvPr/>
        </p:nvSpPr>
        <p:spPr>
          <a:xfrm>
            <a:off x="2561547" y="7996709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Store in the area of ​​ASSY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AF3C7E6-88CF-C0CF-D80E-AA5CA4B9A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874" y="7098595"/>
            <a:ext cx="338015" cy="220038"/>
          </a:xfrm>
          <a:prstGeom prst="rect">
            <a:avLst/>
          </a:prstGeom>
        </p:spPr>
      </p:pic>
      <p:pic>
        <p:nvPicPr>
          <p:cNvPr id="24" name="図 290">
            <a:extLst>
              <a:ext uri="{FF2B5EF4-FFF2-40B4-BE49-F238E27FC236}">
                <a16:creationId xmlns:a16="http://schemas.microsoft.com/office/drawing/2014/main" id="{2E45664B-DB6C-AA07-5A3B-1E2AFC38C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584" y="1857052"/>
            <a:ext cx="1355770" cy="2019144"/>
          </a:xfrm>
          <a:prstGeom prst="rect">
            <a:avLst/>
          </a:prstGeom>
        </p:spPr>
      </p:pic>
      <p:pic>
        <p:nvPicPr>
          <p:cNvPr id="26" name="図 292">
            <a:extLst>
              <a:ext uri="{FF2B5EF4-FFF2-40B4-BE49-F238E27FC236}">
                <a16:creationId xmlns:a16="http://schemas.microsoft.com/office/drawing/2014/main" id="{69C51B61-5F4F-3C3E-3505-5306D8572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122" y="1986197"/>
            <a:ext cx="805148" cy="123622"/>
          </a:xfrm>
          <a:prstGeom prst="rect">
            <a:avLst/>
          </a:prstGeom>
        </p:spPr>
      </p:pic>
      <p:sp>
        <p:nvSpPr>
          <p:cNvPr id="27" name="テキスト ボックス 294">
            <a:extLst>
              <a:ext uri="{FF2B5EF4-FFF2-40B4-BE49-F238E27FC236}">
                <a16:creationId xmlns:a16="http://schemas.microsoft.com/office/drawing/2014/main" id="{12AF3F4C-7E28-50D1-15B7-ED4504067449}"/>
              </a:ext>
            </a:extLst>
          </p:cNvPr>
          <p:cNvSpPr txBox="1"/>
          <p:nvPr/>
        </p:nvSpPr>
        <p:spPr>
          <a:xfrm>
            <a:off x="4657403" y="1972774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Item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28" name="図 302">
            <a:extLst>
              <a:ext uri="{FF2B5EF4-FFF2-40B4-BE49-F238E27FC236}">
                <a16:creationId xmlns:a16="http://schemas.microsoft.com/office/drawing/2014/main" id="{B4EE6F47-5076-B592-C8E7-CBD8B12E10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3559" y="2480815"/>
            <a:ext cx="1289035" cy="212113"/>
          </a:xfrm>
          <a:prstGeom prst="rect">
            <a:avLst/>
          </a:prstGeom>
        </p:spPr>
      </p:pic>
      <p:pic>
        <p:nvPicPr>
          <p:cNvPr id="29" name="図 303">
            <a:extLst>
              <a:ext uri="{FF2B5EF4-FFF2-40B4-BE49-F238E27FC236}">
                <a16:creationId xmlns:a16="http://schemas.microsoft.com/office/drawing/2014/main" id="{2AFB2E68-F79D-626C-DE61-4050A557A8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4789" y="2884195"/>
            <a:ext cx="981060" cy="220999"/>
          </a:xfrm>
          <a:prstGeom prst="rect">
            <a:avLst/>
          </a:prstGeom>
        </p:spPr>
      </p:pic>
      <p:pic>
        <p:nvPicPr>
          <p:cNvPr id="30" name="図 304">
            <a:extLst>
              <a:ext uri="{FF2B5EF4-FFF2-40B4-BE49-F238E27FC236}">
                <a16:creationId xmlns:a16="http://schemas.microsoft.com/office/drawing/2014/main" id="{18D649B8-DE98-49F1-6C52-19CF5FCABB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7602" y="2575503"/>
            <a:ext cx="1313642" cy="894800"/>
          </a:xfrm>
          <a:prstGeom prst="rect">
            <a:avLst/>
          </a:prstGeom>
        </p:spPr>
      </p:pic>
      <p:pic>
        <p:nvPicPr>
          <p:cNvPr id="31" name="図 305">
            <a:extLst>
              <a:ext uri="{FF2B5EF4-FFF2-40B4-BE49-F238E27FC236}">
                <a16:creationId xmlns:a16="http://schemas.microsoft.com/office/drawing/2014/main" id="{ADD2FE3F-41F3-363A-ECB3-3EDFA49C26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6746" y="2156374"/>
            <a:ext cx="1313642" cy="434647"/>
          </a:xfrm>
          <a:prstGeom prst="rect">
            <a:avLst/>
          </a:prstGeom>
        </p:spPr>
      </p:pic>
      <p:sp>
        <p:nvSpPr>
          <p:cNvPr id="32" name="四角形: 角を丸くする 306">
            <a:extLst>
              <a:ext uri="{FF2B5EF4-FFF2-40B4-BE49-F238E27FC236}">
                <a16:creationId xmlns:a16="http://schemas.microsoft.com/office/drawing/2014/main" id="{76066E66-462C-E770-0640-B25F6667B465}"/>
              </a:ext>
            </a:extLst>
          </p:cNvPr>
          <p:cNvSpPr/>
          <p:nvPr/>
        </p:nvSpPr>
        <p:spPr>
          <a:xfrm>
            <a:off x="4489045" y="2182973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3" name="四角形: 角を丸くする 307">
            <a:extLst>
              <a:ext uri="{FF2B5EF4-FFF2-40B4-BE49-F238E27FC236}">
                <a16:creationId xmlns:a16="http://schemas.microsoft.com/office/drawing/2014/main" id="{FF1D6323-F784-5D96-CD93-C2BC578765A3}"/>
              </a:ext>
            </a:extLst>
          </p:cNvPr>
          <p:cNvSpPr/>
          <p:nvPr/>
        </p:nvSpPr>
        <p:spPr>
          <a:xfrm>
            <a:off x="5123050" y="2179163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4" name="テキスト ボックス 316">
            <a:extLst>
              <a:ext uri="{FF2B5EF4-FFF2-40B4-BE49-F238E27FC236}">
                <a16:creationId xmlns:a16="http://schemas.microsoft.com/office/drawing/2014/main" id="{3EAA9CAB-9FAA-3F46-AFE6-45185F690B84}"/>
              </a:ext>
            </a:extLst>
          </p:cNvPr>
          <p:cNvSpPr txBox="1"/>
          <p:nvPr/>
        </p:nvSpPr>
        <p:spPr>
          <a:xfrm>
            <a:off x="4890227" y="2154866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36" name="グラフィックス 318" descr="日毎カレンダー">
            <a:extLst>
              <a:ext uri="{FF2B5EF4-FFF2-40B4-BE49-F238E27FC236}">
                <a16:creationId xmlns:a16="http://schemas.microsoft.com/office/drawing/2014/main" id="{052EC9AA-58A1-8D31-4049-BB9FBB9552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21647" y="2192348"/>
            <a:ext cx="137160" cy="137160"/>
          </a:xfrm>
          <a:prstGeom prst="rect">
            <a:avLst/>
          </a:prstGeom>
        </p:spPr>
      </p:pic>
      <p:pic>
        <p:nvPicPr>
          <p:cNvPr id="37" name="グラフィックス 319" descr="日毎カレンダー">
            <a:extLst>
              <a:ext uri="{FF2B5EF4-FFF2-40B4-BE49-F238E27FC236}">
                <a16:creationId xmlns:a16="http://schemas.microsoft.com/office/drawing/2014/main" id="{CE7967CA-531C-4011-2E25-0DCE44C4EE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61655" y="2183275"/>
            <a:ext cx="137160" cy="137160"/>
          </a:xfrm>
          <a:prstGeom prst="rect">
            <a:avLst/>
          </a:prstGeom>
        </p:spPr>
      </p:pic>
      <p:sp>
        <p:nvSpPr>
          <p:cNvPr id="38" name="四角形: 角を丸くする 320">
            <a:extLst>
              <a:ext uri="{FF2B5EF4-FFF2-40B4-BE49-F238E27FC236}">
                <a16:creationId xmlns:a16="http://schemas.microsoft.com/office/drawing/2014/main" id="{98C74702-34BC-BE25-464D-371A574F43EB}"/>
              </a:ext>
            </a:extLst>
          </p:cNvPr>
          <p:cNvSpPr/>
          <p:nvPr/>
        </p:nvSpPr>
        <p:spPr>
          <a:xfrm>
            <a:off x="4533072" y="2370533"/>
            <a:ext cx="589978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3" name="テキスト ボックス 322">
            <a:extLst>
              <a:ext uri="{FF2B5EF4-FFF2-40B4-BE49-F238E27FC236}">
                <a16:creationId xmlns:a16="http://schemas.microsoft.com/office/drawing/2014/main" id="{E9898397-ED50-B576-92ED-9231360CDD06}"/>
              </a:ext>
            </a:extLst>
          </p:cNvPr>
          <p:cNvSpPr txBox="1"/>
          <p:nvPr/>
        </p:nvSpPr>
        <p:spPr>
          <a:xfrm>
            <a:off x="5073876" y="2333622"/>
            <a:ext cx="393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Except complete</a:t>
            </a:r>
          </a:p>
        </p:txBody>
      </p:sp>
      <p:sp>
        <p:nvSpPr>
          <p:cNvPr id="55" name="正方形/長方形 323">
            <a:extLst>
              <a:ext uri="{FF2B5EF4-FFF2-40B4-BE49-F238E27FC236}">
                <a16:creationId xmlns:a16="http://schemas.microsoft.com/office/drawing/2014/main" id="{9056A720-6930-DD46-4BEB-DC77C1D060A0}"/>
              </a:ext>
            </a:extLst>
          </p:cNvPr>
          <p:cNvSpPr/>
          <p:nvPr/>
        </p:nvSpPr>
        <p:spPr>
          <a:xfrm>
            <a:off x="5409736" y="2386986"/>
            <a:ext cx="119811" cy="10871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6" name="テキスト ボックス 324">
            <a:extLst>
              <a:ext uri="{FF2B5EF4-FFF2-40B4-BE49-F238E27FC236}">
                <a16:creationId xmlns:a16="http://schemas.microsoft.com/office/drawing/2014/main" id="{7BF39898-8EAB-0147-0F2F-265DA86EE23A}"/>
              </a:ext>
            </a:extLst>
          </p:cNvPr>
          <p:cNvSpPr txBox="1"/>
          <p:nvPr/>
        </p:nvSpPr>
        <p:spPr>
          <a:xfrm>
            <a:off x="4439845" y="2185969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57" name="テキスト ボックス 325">
            <a:extLst>
              <a:ext uri="{FF2B5EF4-FFF2-40B4-BE49-F238E27FC236}">
                <a16:creationId xmlns:a16="http://schemas.microsoft.com/office/drawing/2014/main" id="{744E687D-7714-9FA2-4A76-1AF4E140D798}"/>
              </a:ext>
            </a:extLst>
          </p:cNvPr>
          <p:cNvSpPr txBox="1"/>
          <p:nvPr/>
        </p:nvSpPr>
        <p:spPr>
          <a:xfrm>
            <a:off x="5078640" y="2179408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58" name="二等辺三角形 326">
            <a:extLst>
              <a:ext uri="{FF2B5EF4-FFF2-40B4-BE49-F238E27FC236}">
                <a16:creationId xmlns:a16="http://schemas.microsoft.com/office/drawing/2014/main" id="{89CFC6F7-0945-0033-BB69-49D38E86B578}"/>
              </a:ext>
            </a:extLst>
          </p:cNvPr>
          <p:cNvSpPr/>
          <p:nvPr/>
        </p:nvSpPr>
        <p:spPr>
          <a:xfrm rot="10800000">
            <a:off x="5004353" y="2420423"/>
            <a:ext cx="79525" cy="76201"/>
          </a:xfrm>
          <a:prstGeom prst="triangl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70" name="図 327">
            <a:extLst>
              <a:ext uri="{FF2B5EF4-FFF2-40B4-BE49-F238E27FC236}">
                <a16:creationId xmlns:a16="http://schemas.microsoft.com/office/drawing/2014/main" id="{5797A110-CFA3-3E79-C05A-462FEFBEA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0409" y="2624060"/>
            <a:ext cx="1289035" cy="275128"/>
          </a:xfrm>
          <a:prstGeom prst="rect">
            <a:avLst/>
          </a:prstGeom>
        </p:spPr>
      </p:pic>
      <p:pic>
        <p:nvPicPr>
          <p:cNvPr id="83" name="図 328">
            <a:extLst>
              <a:ext uri="{FF2B5EF4-FFF2-40B4-BE49-F238E27FC236}">
                <a16:creationId xmlns:a16="http://schemas.microsoft.com/office/drawing/2014/main" id="{AE4D14C1-9810-4D2E-45F6-ECE9070203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0825" y="3055178"/>
            <a:ext cx="1279444" cy="267020"/>
          </a:xfrm>
          <a:prstGeom prst="rect">
            <a:avLst/>
          </a:prstGeom>
        </p:spPr>
      </p:pic>
      <p:sp>
        <p:nvSpPr>
          <p:cNvPr id="93" name="テキスト ボックス 329">
            <a:extLst>
              <a:ext uri="{FF2B5EF4-FFF2-40B4-BE49-F238E27FC236}">
                <a16:creationId xmlns:a16="http://schemas.microsoft.com/office/drawing/2014/main" id="{79FA016D-8F0C-6D94-5BC7-139DDDCAC438}"/>
              </a:ext>
            </a:extLst>
          </p:cNvPr>
          <p:cNvSpPr txBox="1"/>
          <p:nvPr/>
        </p:nvSpPr>
        <p:spPr>
          <a:xfrm>
            <a:off x="4252264" y="2583252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Supplier Name : DEMO-SUP-A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DEMO_PARTS_NAME_A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94" name="テキスト ボックス 330">
            <a:extLst>
              <a:ext uri="{FF2B5EF4-FFF2-40B4-BE49-F238E27FC236}">
                <a16:creationId xmlns:a16="http://schemas.microsoft.com/office/drawing/2014/main" id="{6C9DA1F9-5F31-6209-0B27-05D6B50A08F7}"/>
              </a:ext>
            </a:extLst>
          </p:cNvPr>
          <p:cNvSpPr txBox="1"/>
          <p:nvPr/>
        </p:nvSpPr>
        <p:spPr>
          <a:xfrm>
            <a:off x="4252264" y="2998183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Supplier Name : DEMO-SUP-B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DEMO_PARTS_NAME_B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90AC106-67F0-772B-5C77-E1F3540B6FA6}"/>
              </a:ext>
            </a:extLst>
          </p:cNvPr>
          <p:cNvSpPr/>
          <p:nvPr/>
        </p:nvSpPr>
        <p:spPr>
          <a:xfrm>
            <a:off x="4116870" y="1813767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5" name="テキスト ボックス 315">
            <a:extLst>
              <a:ext uri="{FF2B5EF4-FFF2-40B4-BE49-F238E27FC236}">
                <a16:creationId xmlns:a16="http://schemas.microsoft.com/office/drawing/2014/main" id="{4AB63E9F-1470-ECA1-3A27-45537171F0FC}"/>
              </a:ext>
            </a:extLst>
          </p:cNvPr>
          <p:cNvSpPr txBox="1"/>
          <p:nvPr/>
        </p:nvSpPr>
        <p:spPr>
          <a:xfrm>
            <a:off x="4239903" y="2161332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96" name="テキスト ボックス 321">
            <a:extLst>
              <a:ext uri="{FF2B5EF4-FFF2-40B4-BE49-F238E27FC236}">
                <a16:creationId xmlns:a16="http://schemas.microsoft.com/office/drawing/2014/main" id="{E9D679B2-2C01-63F9-A193-0F3309798F77}"/>
              </a:ext>
            </a:extLst>
          </p:cNvPr>
          <p:cNvSpPr txBox="1"/>
          <p:nvPr/>
        </p:nvSpPr>
        <p:spPr>
          <a:xfrm>
            <a:off x="4220191" y="2349654"/>
            <a:ext cx="37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Supplier</a:t>
            </a:r>
          </a:p>
          <a:p>
            <a:pPr algn="ctr"/>
            <a:r>
              <a:rPr kumimoji="1" lang="en-US" altLang="ja-JP" sz="400" dirty="0">
                <a:latin typeface="+mj-lt"/>
              </a:rPr>
              <a:t>code</a:t>
            </a:r>
          </a:p>
        </p:txBody>
      </p:sp>
      <p:sp>
        <p:nvSpPr>
          <p:cNvPr id="78" name="正方形/長方形 48">
            <a:extLst>
              <a:ext uri="{FF2B5EF4-FFF2-40B4-BE49-F238E27FC236}">
                <a16:creationId xmlns:a16="http://schemas.microsoft.com/office/drawing/2014/main" id="{44B0DB8E-2C9E-C14A-5005-31C54506BCCC}"/>
              </a:ext>
            </a:extLst>
          </p:cNvPr>
          <p:cNvSpPr/>
          <p:nvPr/>
        </p:nvSpPr>
        <p:spPr>
          <a:xfrm>
            <a:off x="2553558" y="3780687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Input the quantity of items produced.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9B6311B5-A16F-A0DA-CFE0-D020C93CE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8087" y="5125255"/>
            <a:ext cx="1259642" cy="18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01F293D3-E521-26A5-10CE-79A82749A8E1}"/>
              </a:ext>
            </a:extLst>
          </p:cNvPr>
          <p:cNvSpPr/>
          <p:nvPr/>
        </p:nvSpPr>
        <p:spPr>
          <a:xfrm>
            <a:off x="4156189" y="5102983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th-TH" sz="900" dirty="0">
                <a:solidFill>
                  <a:schemeClr val="tx1"/>
                </a:solidFill>
              </a:rPr>
              <a:t>3</a:t>
            </a:r>
            <a:endParaRPr kumimoji="1" lang="en-US" sz="900" dirty="0">
              <a:solidFill>
                <a:schemeClr val="tx1"/>
              </a:solidFill>
            </a:endParaRPr>
          </a:p>
        </p:txBody>
      </p:sp>
      <p:cxnSp>
        <p:nvCxnSpPr>
          <p:cNvPr id="102" name="コネクタ: カギ線 220">
            <a:extLst>
              <a:ext uri="{FF2B5EF4-FFF2-40B4-BE49-F238E27FC236}">
                <a16:creationId xmlns:a16="http://schemas.microsoft.com/office/drawing/2014/main" id="{08714E00-8189-E8A2-39CC-456AE2037D70}"/>
              </a:ext>
            </a:extLst>
          </p:cNvPr>
          <p:cNvCxnSpPr>
            <a:cxnSpLocks/>
            <a:stCxn id="78" idx="2"/>
            <a:endCxn id="121" idx="0"/>
          </p:cNvCxnSpPr>
          <p:nvPr/>
        </p:nvCxnSpPr>
        <p:spPr>
          <a:xfrm>
            <a:off x="3158078" y="4238401"/>
            <a:ext cx="7236" cy="43772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正方形/長方形 48">
            <a:extLst>
              <a:ext uri="{FF2B5EF4-FFF2-40B4-BE49-F238E27FC236}">
                <a16:creationId xmlns:a16="http://schemas.microsoft.com/office/drawing/2014/main" id="{30B065C5-5AAE-6F2E-564E-A57E87F99448}"/>
              </a:ext>
            </a:extLst>
          </p:cNvPr>
          <p:cNvSpPr/>
          <p:nvPr/>
        </p:nvSpPr>
        <p:spPr>
          <a:xfrm>
            <a:off x="2565922" y="5575925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Print labels based on QC results </a:t>
            </a:r>
            <a:br>
              <a:rPr kumimoji="1" lang="th-TH" altLang="ja-JP" sz="900" dirty="0">
                <a:solidFill>
                  <a:schemeClr val="tx1"/>
                </a:solidFill>
              </a:rPr>
            </a:br>
            <a:r>
              <a:rPr kumimoji="1" lang="en-US" altLang="ja-JP" sz="900" dirty="0">
                <a:solidFill>
                  <a:schemeClr val="tx1"/>
                </a:solidFill>
              </a:rPr>
              <a:t>via Handy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12" name="コネクタ: カギ線 220">
            <a:extLst>
              <a:ext uri="{FF2B5EF4-FFF2-40B4-BE49-F238E27FC236}">
                <a16:creationId xmlns:a16="http://schemas.microsoft.com/office/drawing/2014/main" id="{6EB09F6F-4412-71B2-C277-B2946649197A}"/>
              </a:ext>
            </a:extLst>
          </p:cNvPr>
          <p:cNvCxnSpPr>
            <a:cxnSpLocks/>
            <a:stCxn id="106" idx="2"/>
            <a:endCxn id="4" idx="0"/>
          </p:cNvCxnSpPr>
          <p:nvPr/>
        </p:nvCxnSpPr>
        <p:spPr>
          <a:xfrm>
            <a:off x="3170442" y="6033639"/>
            <a:ext cx="512" cy="44235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正方形/長方形 48">
            <a:extLst>
              <a:ext uri="{FF2B5EF4-FFF2-40B4-BE49-F238E27FC236}">
                <a16:creationId xmlns:a16="http://schemas.microsoft.com/office/drawing/2014/main" id="{B470EE01-8186-63AF-8061-CE057A2A7597}"/>
              </a:ext>
            </a:extLst>
          </p:cNvPr>
          <p:cNvSpPr/>
          <p:nvPr/>
        </p:nvSpPr>
        <p:spPr>
          <a:xfrm>
            <a:off x="2560794" y="4676129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Quality inspection by QC.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844D6B69-F4E4-FEB2-5AA4-C1194C2FFB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8432" y="4524313"/>
            <a:ext cx="1981815" cy="5274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127" name="コネクタ: カギ線 220">
            <a:extLst>
              <a:ext uri="{FF2B5EF4-FFF2-40B4-BE49-F238E27FC236}">
                <a16:creationId xmlns:a16="http://schemas.microsoft.com/office/drawing/2014/main" id="{9A49D28B-62D3-337A-A792-102C4D73584B}"/>
              </a:ext>
            </a:extLst>
          </p:cNvPr>
          <p:cNvCxnSpPr>
            <a:cxnSpLocks/>
            <a:stCxn id="121" idx="3"/>
            <a:endCxn id="126" idx="1"/>
          </p:cNvCxnSpPr>
          <p:nvPr/>
        </p:nvCxnSpPr>
        <p:spPr>
          <a:xfrm flipV="1">
            <a:off x="3769834" y="4788015"/>
            <a:ext cx="658598" cy="11697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コネクタ: カギ線 220">
            <a:extLst>
              <a:ext uri="{FF2B5EF4-FFF2-40B4-BE49-F238E27FC236}">
                <a16:creationId xmlns:a16="http://schemas.microsoft.com/office/drawing/2014/main" id="{7D5A873C-7FC9-4D01-601D-8ABACAEBC06A}"/>
              </a:ext>
            </a:extLst>
          </p:cNvPr>
          <p:cNvCxnSpPr>
            <a:cxnSpLocks/>
            <a:stCxn id="106" idx="3"/>
            <a:endCxn id="92" idx="1"/>
          </p:cNvCxnSpPr>
          <p:nvPr/>
        </p:nvCxnSpPr>
        <p:spPr>
          <a:xfrm>
            <a:off x="3774962" y="5804782"/>
            <a:ext cx="483125" cy="220473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コネクタ: カギ線 220">
            <a:extLst>
              <a:ext uri="{FF2B5EF4-FFF2-40B4-BE49-F238E27FC236}">
                <a16:creationId xmlns:a16="http://schemas.microsoft.com/office/drawing/2014/main" id="{B7EE54B6-4253-61F1-533E-B214C9B80566}"/>
              </a:ext>
            </a:extLst>
          </p:cNvPr>
          <p:cNvCxnSpPr>
            <a:cxnSpLocks/>
            <a:stCxn id="4" idx="3"/>
            <a:endCxn id="48" idx="1"/>
          </p:cNvCxnSpPr>
          <p:nvPr/>
        </p:nvCxnSpPr>
        <p:spPr>
          <a:xfrm>
            <a:off x="3775474" y="6704846"/>
            <a:ext cx="310975" cy="53029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>
            <a:extLst>
              <a:ext uri="{FF2B5EF4-FFF2-40B4-BE49-F238E27FC236}">
                <a16:creationId xmlns:a16="http://schemas.microsoft.com/office/drawing/2014/main" id="{D20168CE-2460-BBEE-2330-86B97D5D5672}"/>
              </a:ext>
            </a:extLst>
          </p:cNvPr>
          <p:cNvSpPr/>
          <p:nvPr/>
        </p:nvSpPr>
        <p:spPr>
          <a:xfrm>
            <a:off x="4279359" y="6096139"/>
            <a:ext cx="1165621" cy="179902"/>
          </a:xfrm>
          <a:prstGeom prst="rect">
            <a:avLst/>
          </a:prstGeom>
          <a:solidFill>
            <a:srgbClr val="FAFAFA"/>
          </a:solidFill>
          <a:ln w="3175" cap="flat" cmpd="sng" algn="ctr">
            <a:solidFill>
              <a:srgbClr val="FAFAFA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0BF33752-58F4-EF8B-BEE4-189981259730}"/>
              </a:ext>
            </a:extLst>
          </p:cNvPr>
          <p:cNvGrpSpPr/>
          <p:nvPr/>
        </p:nvGrpSpPr>
        <p:grpSpPr>
          <a:xfrm>
            <a:off x="4207094" y="6053769"/>
            <a:ext cx="1256134" cy="182699"/>
            <a:chOff x="486802" y="4864205"/>
            <a:chExt cx="1353612" cy="196685"/>
          </a:xfrm>
        </p:grpSpPr>
        <p:sp>
          <p:nvSpPr>
            <p:cNvPr id="157" name="四角形: 角を丸くする 28">
              <a:extLst>
                <a:ext uri="{FF2B5EF4-FFF2-40B4-BE49-F238E27FC236}">
                  <a16:creationId xmlns:a16="http://schemas.microsoft.com/office/drawing/2014/main" id="{4E98CA63-03AA-12D8-6411-CD3F02B334EE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600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58" name="テキスト ボックス 412">
              <a:extLst>
                <a:ext uri="{FF2B5EF4-FFF2-40B4-BE49-F238E27FC236}">
                  <a16:creationId xmlns:a16="http://schemas.microsoft.com/office/drawing/2014/main" id="{5F520907-27F3-B86B-B1DB-EC475F1FEC27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159" name="テキスト ボックス 412">
              <a:extLst>
                <a:ext uri="{FF2B5EF4-FFF2-40B4-BE49-F238E27FC236}">
                  <a16:creationId xmlns:a16="http://schemas.microsoft.com/office/drawing/2014/main" id="{E95773EA-232D-E474-EC9E-55CCA67DB933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DF350CF3-B4AF-4527-98DD-49E09D357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162" name="Isosceles Triangle 6">
            <a:extLst>
              <a:ext uri="{FF2B5EF4-FFF2-40B4-BE49-F238E27FC236}">
                <a16:creationId xmlns:a16="http://schemas.microsoft.com/office/drawing/2014/main" id="{08F35FF3-4E02-2F00-24B5-857ECAC03CBB}"/>
              </a:ext>
            </a:extLst>
          </p:cNvPr>
          <p:cNvSpPr/>
          <p:nvPr/>
        </p:nvSpPr>
        <p:spPr>
          <a:xfrm>
            <a:off x="6233328" y="104500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79D77C16-EBD6-83AD-71B1-896DAB3532A5}"/>
              </a:ext>
            </a:extLst>
          </p:cNvPr>
          <p:cNvGrpSpPr/>
          <p:nvPr/>
        </p:nvGrpSpPr>
        <p:grpSpPr>
          <a:xfrm>
            <a:off x="4207094" y="6234433"/>
            <a:ext cx="1256134" cy="184666"/>
            <a:chOff x="486802" y="4864205"/>
            <a:chExt cx="1353612" cy="198803"/>
          </a:xfrm>
        </p:grpSpPr>
        <p:sp>
          <p:nvSpPr>
            <p:cNvPr id="201" name="四角形: 角を丸くする 28">
              <a:extLst>
                <a:ext uri="{FF2B5EF4-FFF2-40B4-BE49-F238E27FC236}">
                  <a16:creationId xmlns:a16="http://schemas.microsoft.com/office/drawing/2014/main" id="{5A8429B0-7D4E-A928-EF0D-F6DD8D68FBBA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202" name="テキスト ボックス 412">
              <a:extLst>
                <a:ext uri="{FF2B5EF4-FFF2-40B4-BE49-F238E27FC236}">
                  <a16:creationId xmlns:a16="http://schemas.microsoft.com/office/drawing/2014/main" id="{AE8B2B60-52D3-1BF1-CC73-64FE1AAA56F0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203" name="テキスト ボックス 412">
              <a:extLst>
                <a:ext uri="{FF2B5EF4-FFF2-40B4-BE49-F238E27FC236}">
                  <a16:creationId xmlns:a16="http://schemas.microsoft.com/office/drawing/2014/main" id="{3D1BE3D2-BB2F-A531-2351-30094458DF57}"/>
                </a:ext>
              </a:extLst>
            </p:cNvPr>
            <p:cNvSpPr txBox="1"/>
            <p:nvPr/>
          </p:nvSpPr>
          <p:spPr>
            <a:xfrm>
              <a:off x="486802" y="4864205"/>
              <a:ext cx="323369" cy="198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F8F6B108-68FD-0B60-681A-B84972A02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312241-B988-0727-280E-0ED57933EE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4919" y="2691203"/>
            <a:ext cx="1224432" cy="1752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2038FF1-A804-D800-3B7F-8841CFC66BCA}"/>
              </a:ext>
            </a:extLst>
          </p:cNvPr>
          <p:cNvSpPr/>
          <p:nvPr/>
        </p:nvSpPr>
        <p:spPr>
          <a:xfrm>
            <a:off x="5096216" y="2593000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BF0FF63-AC0A-7AD8-1BCB-67DDBE081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723" y="7894829"/>
            <a:ext cx="664930" cy="540852"/>
          </a:xfrm>
          <a:prstGeom prst="rect">
            <a:avLst/>
          </a:prstGeom>
        </p:spPr>
      </p:pic>
      <p:pic>
        <p:nvPicPr>
          <p:cNvPr id="63" name="図 159">
            <a:extLst>
              <a:ext uri="{FF2B5EF4-FFF2-40B4-BE49-F238E27FC236}">
                <a16:creationId xmlns:a16="http://schemas.microsoft.com/office/drawing/2014/main" id="{EE747848-17F6-F095-E6C2-23C0B8508EA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6384">
            <a:off x="4328728" y="8098134"/>
            <a:ext cx="193980" cy="42244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2905E75-A56E-87A2-3D0A-ED4E13D12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685" y="8085513"/>
            <a:ext cx="286656" cy="186605"/>
          </a:xfrm>
          <a:prstGeom prst="rect">
            <a:avLst/>
          </a:prstGeom>
        </p:spPr>
      </p:pic>
      <p:cxnSp>
        <p:nvCxnSpPr>
          <p:cNvPr id="66" name="コネクタ: カギ線 220">
            <a:extLst>
              <a:ext uri="{FF2B5EF4-FFF2-40B4-BE49-F238E27FC236}">
                <a16:creationId xmlns:a16="http://schemas.microsoft.com/office/drawing/2014/main" id="{AFFDACE4-2FF3-BA68-CBA3-3950FC41A922}"/>
              </a:ext>
            </a:extLst>
          </p:cNvPr>
          <p:cNvCxnSpPr>
            <a:cxnSpLocks/>
            <a:stCxn id="41" idx="3"/>
            <a:endCxn id="62" idx="1"/>
          </p:cNvCxnSpPr>
          <p:nvPr/>
        </p:nvCxnSpPr>
        <p:spPr>
          <a:xfrm>
            <a:off x="3775911" y="7502888"/>
            <a:ext cx="635812" cy="662367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Isosceles Triangle 6">
            <a:extLst>
              <a:ext uri="{FF2B5EF4-FFF2-40B4-BE49-F238E27FC236}">
                <a16:creationId xmlns:a16="http://schemas.microsoft.com/office/drawing/2014/main" id="{FAB072F4-D2B7-F177-3092-CAB24136032E}"/>
              </a:ext>
            </a:extLst>
          </p:cNvPr>
          <p:cNvSpPr/>
          <p:nvPr/>
        </p:nvSpPr>
        <p:spPr>
          <a:xfrm>
            <a:off x="2116802" y="739965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4A04C4C6-98D0-6E11-69DA-BA7F706A9E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87649" y="5982509"/>
            <a:ext cx="427277" cy="38634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BAD33C0-DD22-99A3-1743-BBE5DDB23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270" y="5781997"/>
            <a:ext cx="666861" cy="434108"/>
          </a:xfrm>
          <a:prstGeom prst="rect">
            <a:avLst/>
          </a:prstGeom>
        </p:spPr>
      </p:pic>
      <p:pic>
        <p:nvPicPr>
          <p:cNvPr id="77" name="グラフィックス 41" descr="右向き指示マーク">
            <a:extLst>
              <a:ext uri="{FF2B5EF4-FFF2-40B4-BE49-F238E27FC236}">
                <a16:creationId xmlns:a16="http://schemas.microsoft.com/office/drawing/2014/main" id="{B400F8B1-D0A4-41E0-64AF-CF90639B3F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4754202">
            <a:off x="4852551" y="3190831"/>
            <a:ext cx="236144" cy="236144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1404C244-100B-CFBD-0E34-A78F866EDC24}"/>
              </a:ext>
            </a:extLst>
          </p:cNvPr>
          <p:cNvSpPr/>
          <p:nvPr/>
        </p:nvSpPr>
        <p:spPr>
          <a:xfrm>
            <a:off x="5495548" y="3647361"/>
            <a:ext cx="126806" cy="85978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DE3051-CB63-4FB0-5B68-C846D96126FA}"/>
              </a:ext>
            </a:extLst>
          </p:cNvPr>
          <p:cNvSpPr txBox="1"/>
          <p:nvPr/>
        </p:nvSpPr>
        <p:spPr>
          <a:xfrm>
            <a:off x="5385977" y="3599327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600</a:t>
            </a:r>
          </a:p>
        </p:txBody>
      </p:sp>
      <p:pic>
        <p:nvPicPr>
          <p:cNvPr id="84" name="グラフィックス 41" descr="右向き指示マーク">
            <a:extLst>
              <a:ext uri="{FF2B5EF4-FFF2-40B4-BE49-F238E27FC236}">
                <a16:creationId xmlns:a16="http://schemas.microsoft.com/office/drawing/2014/main" id="{0FAF1214-7B2E-E31A-20A9-ED8F4534BB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4754202">
            <a:off x="6232041" y="4251612"/>
            <a:ext cx="236144" cy="236144"/>
          </a:xfrm>
          <a:prstGeom prst="rect">
            <a:avLst/>
          </a:prstGeom>
        </p:spPr>
      </p:pic>
      <p:pic>
        <p:nvPicPr>
          <p:cNvPr id="85" name="グラフィックス 41" descr="右向き指示マーク">
            <a:extLst>
              <a:ext uri="{FF2B5EF4-FFF2-40B4-BE49-F238E27FC236}">
                <a16:creationId xmlns:a16="http://schemas.microsoft.com/office/drawing/2014/main" id="{F67FD24B-9B3D-49D9-1D2A-8E771DE5B03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4754202">
            <a:off x="5395435" y="6611104"/>
            <a:ext cx="236144" cy="23614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223D03B-7570-B88E-2EDC-CD010FEDAC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5823" y="7147727"/>
            <a:ext cx="1259642" cy="18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7" name="Oval 86">
            <a:extLst>
              <a:ext uri="{FF2B5EF4-FFF2-40B4-BE49-F238E27FC236}">
                <a16:creationId xmlns:a16="http://schemas.microsoft.com/office/drawing/2014/main" id="{77ABACE6-2A35-31AE-96BB-16A3E77F0ECC}"/>
              </a:ext>
            </a:extLst>
          </p:cNvPr>
          <p:cNvSpPr/>
          <p:nvPr/>
        </p:nvSpPr>
        <p:spPr>
          <a:xfrm>
            <a:off x="5143925" y="7125455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th-TH" sz="900" dirty="0">
                <a:solidFill>
                  <a:schemeClr val="tx1"/>
                </a:solidFill>
              </a:rPr>
              <a:t>4</a:t>
            </a:r>
            <a:endParaRPr kumimoji="1" lang="en-US" sz="900" dirty="0">
              <a:solidFill>
                <a:schemeClr val="tx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DB14767-C9EC-ADBB-34A6-6D83798478DE}"/>
              </a:ext>
            </a:extLst>
          </p:cNvPr>
          <p:cNvSpPr/>
          <p:nvPr/>
        </p:nvSpPr>
        <p:spPr>
          <a:xfrm>
            <a:off x="5267095" y="8118611"/>
            <a:ext cx="1165621" cy="179902"/>
          </a:xfrm>
          <a:prstGeom prst="rect">
            <a:avLst/>
          </a:prstGeom>
          <a:solidFill>
            <a:srgbClr val="FAFAFA"/>
          </a:solidFill>
          <a:ln w="3175" cap="flat" cmpd="sng" algn="ctr">
            <a:solidFill>
              <a:srgbClr val="FAFAFA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AAB5A5D-28D8-2ED9-E95B-9721C40E0CF1}"/>
              </a:ext>
            </a:extLst>
          </p:cNvPr>
          <p:cNvGrpSpPr/>
          <p:nvPr/>
        </p:nvGrpSpPr>
        <p:grpSpPr>
          <a:xfrm>
            <a:off x="5194830" y="8076241"/>
            <a:ext cx="1256134" cy="182699"/>
            <a:chOff x="486802" y="4864205"/>
            <a:chExt cx="1353612" cy="196685"/>
          </a:xfrm>
        </p:grpSpPr>
        <p:sp>
          <p:nvSpPr>
            <p:cNvPr id="90" name="四角形: 角を丸くする 28">
              <a:extLst>
                <a:ext uri="{FF2B5EF4-FFF2-40B4-BE49-F238E27FC236}">
                  <a16:creationId xmlns:a16="http://schemas.microsoft.com/office/drawing/2014/main" id="{D12743DE-9781-B9DE-FC01-6DD7AA9A53FF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rgbClr val="AFF8CA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600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91" name="テキスト ボックス 412">
              <a:extLst>
                <a:ext uri="{FF2B5EF4-FFF2-40B4-BE49-F238E27FC236}">
                  <a16:creationId xmlns:a16="http://schemas.microsoft.com/office/drawing/2014/main" id="{CA881CE5-4FA4-433C-8B18-A8AB927477DF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97" name="テキスト ボックス 412">
              <a:extLst>
                <a:ext uri="{FF2B5EF4-FFF2-40B4-BE49-F238E27FC236}">
                  <a16:creationId xmlns:a16="http://schemas.microsoft.com/office/drawing/2014/main" id="{2FEEC0F9-6384-D4FF-D734-00E14A26C3A9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1752CBB1-19C8-522E-8925-26EF2C6A1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C4C3DD8-C541-C7D7-052A-095B4CF5ACBE}"/>
              </a:ext>
            </a:extLst>
          </p:cNvPr>
          <p:cNvGrpSpPr/>
          <p:nvPr/>
        </p:nvGrpSpPr>
        <p:grpSpPr>
          <a:xfrm>
            <a:off x="5194830" y="8256905"/>
            <a:ext cx="1256134" cy="184666"/>
            <a:chOff x="486802" y="4864205"/>
            <a:chExt cx="1353612" cy="198803"/>
          </a:xfrm>
        </p:grpSpPr>
        <p:sp>
          <p:nvSpPr>
            <p:cNvPr id="100" name="四角形: 角を丸くする 28">
              <a:extLst>
                <a:ext uri="{FF2B5EF4-FFF2-40B4-BE49-F238E27FC236}">
                  <a16:creationId xmlns:a16="http://schemas.microsoft.com/office/drawing/2014/main" id="{A1894746-D9C1-7A44-83F6-BED598BBD0EC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101" name="テキスト ボックス 412">
              <a:extLst>
                <a:ext uri="{FF2B5EF4-FFF2-40B4-BE49-F238E27FC236}">
                  <a16:creationId xmlns:a16="http://schemas.microsoft.com/office/drawing/2014/main" id="{8CAF0E4B-9406-3609-BACF-1FEDB3E804C8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103" name="テキスト ボックス 412">
              <a:extLst>
                <a:ext uri="{FF2B5EF4-FFF2-40B4-BE49-F238E27FC236}">
                  <a16:creationId xmlns:a16="http://schemas.microsoft.com/office/drawing/2014/main" id="{4F584EF3-7182-0A11-0D47-E9FFCD6523AF}"/>
                </a:ext>
              </a:extLst>
            </p:cNvPr>
            <p:cNvSpPr txBox="1"/>
            <p:nvPr/>
          </p:nvSpPr>
          <p:spPr>
            <a:xfrm>
              <a:off x="486802" y="4864205"/>
              <a:ext cx="323369" cy="198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9194A3D9-752D-FF15-6D9C-72C95A323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pic>
        <p:nvPicPr>
          <p:cNvPr id="105" name="グラフィックス 41" descr="右向き指示マーク">
            <a:extLst>
              <a:ext uri="{FF2B5EF4-FFF2-40B4-BE49-F238E27FC236}">
                <a16:creationId xmlns:a16="http://schemas.microsoft.com/office/drawing/2014/main" id="{6B05A674-A0CB-D5FD-4746-912F6F0461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4754202">
            <a:off x="6296138" y="8845355"/>
            <a:ext cx="236144" cy="236144"/>
          </a:xfrm>
          <a:prstGeom prst="rect">
            <a:avLst/>
          </a:prstGeom>
        </p:spPr>
      </p:pic>
      <p:cxnSp>
        <p:nvCxnSpPr>
          <p:cNvPr id="110" name="コネクタ: カギ線 220">
            <a:extLst>
              <a:ext uri="{FF2B5EF4-FFF2-40B4-BE49-F238E27FC236}">
                <a16:creationId xmlns:a16="http://schemas.microsoft.com/office/drawing/2014/main" id="{E70E7ED5-F6D8-D2D0-8C2F-29B08287C9AC}"/>
              </a:ext>
            </a:extLst>
          </p:cNvPr>
          <p:cNvCxnSpPr>
            <a:cxnSpLocks/>
            <a:stCxn id="78" idx="3"/>
            <a:endCxn id="5" idx="1"/>
          </p:cNvCxnSpPr>
          <p:nvPr/>
        </p:nvCxnSpPr>
        <p:spPr>
          <a:xfrm flipV="1">
            <a:off x="3762598" y="3567402"/>
            <a:ext cx="1432321" cy="442142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コネクタ: カギ線 220">
            <a:extLst>
              <a:ext uri="{FF2B5EF4-FFF2-40B4-BE49-F238E27FC236}">
                <a16:creationId xmlns:a16="http://schemas.microsoft.com/office/drawing/2014/main" id="{E26AF746-C91E-A0C5-E544-03F4D48BC519}"/>
              </a:ext>
            </a:extLst>
          </p:cNvPr>
          <p:cNvCxnSpPr>
            <a:cxnSpLocks/>
            <a:stCxn id="62" idx="3"/>
            <a:endCxn id="97" idx="1"/>
          </p:cNvCxnSpPr>
          <p:nvPr/>
        </p:nvCxnSpPr>
        <p:spPr>
          <a:xfrm flipV="1">
            <a:off x="5076653" y="8162009"/>
            <a:ext cx="118177" cy="3246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888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E5BD3-74F0-70F9-28F3-2FBB23F91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C8C798B-43EB-A5FB-2855-69C7F914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6C4D3C5-04CE-C94A-959B-6109F5B2A8B6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8D9F8BD-EAA9-C9CC-A508-23047A7B897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8C8049-4A7C-2262-0CB4-752BA5CA8797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202EB47-B7B8-1DE5-6A53-6FF747253AAC}"/>
              </a:ext>
            </a:extLst>
          </p:cNvPr>
          <p:cNvSpPr/>
          <p:nvPr/>
        </p:nvSpPr>
        <p:spPr>
          <a:xfrm>
            <a:off x="-29502" y="1353916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YAMATO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707F4D8F-B168-B310-1F4C-C8EBF8CDBB4A}"/>
              </a:ext>
            </a:extLst>
          </p:cNvPr>
          <p:cNvCxnSpPr/>
          <p:nvPr/>
        </p:nvCxnSpPr>
        <p:spPr>
          <a:xfrm>
            <a:off x="1208120" y="1353916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11CBB19-9C13-AED7-4EE5-BFA748FF4CCC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Work Flow Chart</a:t>
            </a:r>
          </a:p>
          <a:p>
            <a:r>
              <a:rPr kumimoji="1" lang="en-US" altLang="ja-JP" sz="1100" b="1" dirty="0"/>
              <a:t>4-1-5. Production issue WIP to WH (Process by Injection &amp; Press)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CD08B60D-A2F4-E704-B8C1-1200C155746B}"/>
              </a:ext>
            </a:extLst>
          </p:cNvPr>
          <p:cNvSpPr/>
          <p:nvPr/>
        </p:nvSpPr>
        <p:spPr>
          <a:xfrm>
            <a:off x="1435361" y="1348785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Production Management System Pegasus</a:t>
            </a:r>
          </a:p>
        </p:txBody>
      </p:sp>
      <p:sp>
        <p:nvSpPr>
          <p:cNvPr id="4" name="正方形/長方形 48">
            <a:extLst>
              <a:ext uri="{FF2B5EF4-FFF2-40B4-BE49-F238E27FC236}">
                <a16:creationId xmlns:a16="http://schemas.microsoft.com/office/drawing/2014/main" id="{AC003087-3509-90B6-C92B-8F9CC293A252}"/>
              </a:ext>
            </a:extLst>
          </p:cNvPr>
          <p:cNvSpPr/>
          <p:nvPr/>
        </p:nvSpPr>
        <p:spPr>
          <a:xfrm>
            <a:off x="2731977" y="6190611"/>
            <a:ext cx="1209040" cy="32608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Put label to items.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83F4B9E-2D33-2DAA-1824-9CC8B5FB2504}"/>
              </a:ext>
            </a:extLst>
          </p:cNvPr>
          <p:cNvCxnSpPr>
            <a:cxnSpLocks/>
            <a:stCxn id="10" idx="4"/>
            <a:endCxn id="13" idx="0"/>
          </p:cNvCxnSpPr>
          <p:nvPr/>
        </p:nvCxnSpPr>
        <p:spPr>
          <a:xfrm flipH="1">
            <a:off x="3316945" y="2185301"/>
            <a:ext cx="4537" cy="19921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楕円 3">
            <a:extLst>
              <a:ext uri="{FF2B5EF4-FFF2-40B4-BE49-F238E27FC236}">
                <a16:creationId xmlns:a16="http://schemas.microsoft.com/office/drawing/2014/main" id="{739798B4-F13D-A8C2-8D82-B15EA313F3E2}"/>
              </a:ext>
            </a:extLst>
          </p:cNvPr>
          <p:cNvSpPr/>
          <p:nvPr/>
        </p:nvSpPr>
        <p:spPr>
          <a:xfrm>
            <a:off x="2967400" y="8882879"/>
            <a:ext cx="738709" cy="25220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900" dirty="0">
                <a:solidFill>
                  <a:schemeClr val="tx1"/>
                </a:solidFill>
              </a:rPr>
              <a:t>Finish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5">
            <a:extLst>
              <a:ext uri="{FF2B5EF4-FFF2-40B4-BE49-F238E27FC236}">
                <a16:creationId xmlns:a16="http://schemas.microsoft.com/office/drawing/2014/main" id="{69F92EBD-95B0-2A85-E4D9-E63727D68336}"/>
              </a:ext>
            </a:extLst>
          </p:cNvPr>
          <p:cNvCxnSpPr>
            <a:cxnSpLocks/>
            <a:stCxn id="50" idx="2"/>
            <a:endCxn id="8" idx="0"/>
          </p:cNvCxnSpPr>
          <p:nvPr/>
        </p:nvCxnSpPr>
        <p:spPr>
          <a:xfrm>
            <a:off x="3336531" y="8726206"/>
            <a:ext cx="224" cy="15667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楕円 3">
            <a:extLst>
              <a:ext uri="{FF2B5EF4-FFF2-40B4-BE49-F238E27FC236}">
                <a16:creationId xmlns:a16="http://schemas.microsoft.com/office/drawing/2014/main" id="{B9D6DF4A-BB33-13CE-1017-746FAA59524B}"/>
              </a:ext>
            </a:extLst>
          </p:cNvPr>
          <p:cNvSpPr/>
          <p:nvPr/>
        </p:nvSpPr>
        <p:spPr>
          <a:xfrm>
            <a:off x="2829602" y="1826037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Start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66CC4-271D-ECCE-F566-0CEF338323B9}"/>
              </a:ext>
            </a:extLst>
          </p:cNvPr>
          <p:cNvSpPr txBox="1"/>
          <p:nvPr/>
        </p:nvSpPr>
        <p:spPr>
          <a:xfrm>
            <a:off x="3291558" y="3102087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Yes</a:t>
            </a:r>
          </a:p>
        </p:txBody>
      </p:sp>
      <p:sp>
        <p:nvSpPr>
          <p:cNvPr id="12" name="Flowchart: Decision 11">
            <a:extLst>
              <a:ext uri="{FF2B5EF4-FFF2-40B4-BE49-F238E27FC236}">
                <a16:creationId xmlns:a16="http://schemas.microsoft.com/office/drawing/2014/main" id="{163FFD1B-B04D-181A-9A94-E08F78D7104B}"/>
              </a:ext>
            </a:extLst>
          </p:cNvPr>
          <p:cNvSpPr/>
          <p:nvPr/>
        </p:nvSpPr>
        <p:spPr>
          <a:xfrm>
            <a:off x="2646747" y="2636397"/>
            <a:ext cx="1340393" cy="497575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Check daily job?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455D6F-2CB6-BE70-3282-88776BD2F891}"/>
              </a:ext>
            </a:extLst>
          </p:cNvPr>
          <p:cNvSpPr/>
          <p:nvPr/>
        </p:nvSpPr>
        <p:spPr>
          <a:xfrm>
            <a:off x="3257503" y="2384513"/>
            <a:ext cx="118883" cy="1188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900" dirty="0">
              <a:solidFill>
                <a:schemeClr val="tx1"/>
              </a:solidFill>
            </a:endParaRPr>
          </a:p>
        </p:txBody>
      </p:sp>
      <p:cxnSp>
        <p:nvCxnSpPr>
          <p:cNvPr id="14" name="直線矢印コネクタ 5">
            <a:extLst>
              <a:ext uri="{FF2B5EF4-FFF2-40B4-BE49-F238E27FC236}">
                <a16:creationId xmlns:a16="http://schemas.microsoft.com/office/drawing/2014/main" id="{133FDB15-5A33-B3B5-6848-7A2CB323BD6C}"/>
              </a:ext>
            </a:extLst>
          </p:cNvPr>
          <p:cNvCxnSpPr>
            <a:cxnSpLocks/>
            <a:stCxn id="13" idx="4"/>
            <a:endCxn id="12" idx="0"/>
          </p:cNvCxnSpPr>
          <p:nvPr/>
        </p:nvCxnSpPr>
        <p:spPr>
          <a:xfrm flipH="1">
            <a:off x="3316944" y="2503396"/>
            <a:ext cx="1" cy="13300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コネクタ: カギ線 220">
            <a:extLst>
              <a:ext uri="{FF2B5EF4-FFF2-40B4-BE49-F238E27FC236}">
                <a16:creationId xmlns:a16="http://schemas.microsoft.com/office/drawing/2014/main" id="{5E660B48-356F-34BA-B92E-FA3CACFDF4B7}"/>
              </a:ext>
            </a:extLst>
          </p:cNvPr>
          <p:cNvCxnSpPr>
            <a:cxnSpLocks/>
            <a:stCxn id="12" idx="3"/>
            <a:endCxn id="13" idx="6"/>
          </p:cNvCxnSpPr>
          <p:nvPr/>
        </p:nvCxnSpPr>
        <p:spPr>
          <a:xfrm flipH="1" flipV="1">
            <a:off x="3376386" y="2443955"/>
            <a:ext cx="610754" cy="441230"/>
          </a:xfrm>
          <a:prstGeom prst="bentConnector3">
            <a:avLst>
              <a:gd name="adj1" fmla="val -37429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コネクタ: カギ線 220">
            <a:extLst>
              <a:ext uri="{FF2B5EF4-FFF2-40B4-BE49-F238E27FC236}">
                <a16:creationId xmlns:a16="http://schemas.microsoft.com/office/drawing/2014/main" id="{24F6976B-BBF7-0BFE-0D1B-85FBD2B1BC62}"/>
              </a:ext>
            </a:extLst>
          </p:cNvPr>
          <p:cNvCxnSpPr>
            <a:cxnSpLocks/>
            <a:stCxn id="12" idx="2"/>
            <a:endCxn id="78" idx="0"/>
          </p:cNvCxnSpPr>
          <p:nvPr/>
        </p:nvCxnSpPr>
        <p:spPr>
          <a:xfrm>
            <a:off x="3316944" y="3133972"/>
            <a:ext cx="5726" cy="21389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コネクタ: カギ線 220">
            <a:extLst>
              <a:ext uri="{FF2B5EF4-FFF2-40B4-BE49-F238E27FC236}">
                <a16:creationId xmlns:a16="http://schemas.microsoft.com/office/drawing/2014/main" id="{C1891402-27EE-400F-BDE3-485963B95EFD}"/>
              </a:ext>
            </a:extLst>
          </p:cNvPr>
          <p:cNvCxnSpPr>
            <a:cxnSpLocks/>
            <a:stCxn id="121" idx="2"/>
            <a:endCxn id="106" idx="0"/>
          </p:cNvCxnSpPr>
          <p:nvPr/>
        </p:nvCxnSpPr>
        <p:spPr>
          <a:xfrm>
            <a:off x="3336497" y="5247181"/>
            <a:ext cx="0" cy="26177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4C705259-8E91-FBA4-52FD-D77FDFD69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692" y="8468413"/>
            <a:ext cx="1095140" cy="697431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7AA7D7B-1A89-D600-2D80-F2E5EFDA1819}"/>
              </a:ext>
            </a:extLst>
          </p:cNvPr>
          <p:cNvCxnSpPr>
            <a:cxnSpLocks/>
            <a:stCxn id="4" idx="2"/>
            <a:endCxn id="41" idx="0"/>
          </p:cNvCxnSpPr>
          <p:nvPr/>
        </p:nvCxnSpPr>
        <p:spPr>
          <a:xfrm flipH="1">
            <a:off x="3333449" y="6516697"/>
            <a:ext cx="3048" cy="22707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8">
            <a:extLst>
              <a:ext uri="{FF2B5EF4-FFF2-40B4-BE49-F238E27FC236}">
                <a16:creationId xmlns:a16="http://schemas.microsoft.com/office/drawing/2014/main" id="{E6B0539B-3438-4EBD-7C8A-CAEDB01DFD05}"/>
              </a:ext>
            </a:extLst>
          </p:cNvPr>
          <p:cNvSpPr/>
          <p:nvPr/>
        </p:nvSpPr>
        <p:spPr>
          <a:xfrm>
            <a:off x="2728929" y="6743770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Inbound process scan by handy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42" name="Flowchart: Decision 41">
            <a:extLst>
              <a:ext uri="{FF2B5EF4-FFF2-40B4-BE49-F238E27FC236}">
                <a16:creationId xmlns:a16="http://schemas.microsoft.com/office/drawing/2014/main" id="{8889A9C6-1BA3-376B-25BB-526CE5C7488F}"/>
              </a:ext>
            </a:extLst>
          </p:cNvPr>
          <p:cNvSpPr/>
          <p:nvPr/>
        </p:nvSpPr>
        <p:spPr>
          <a:xfrm>
            <a:off x="2816092" y="7428557"/>
            <a:ext cx="1032638" cy="576280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All done? 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2C908C1-585F-6AFC-D1D8-F78C51E94AD7}"/>
              </a:ext>
            </a:extLst>
          </p:cNvPr>
          <p:cNvCxnSpPr>
            <a:cxnSpLocks/>
            <a:stCxn id="41" idx="2"/>
            <a:endCxn id="42" idx="0"/>
          </p:cNvCxnSpPr>
          <p:nvPr/>
        </p:nvCxnSpPr>
        <p:spPr>
          <a:xfrm flipH="1">
            <a:off x="3332411" y="7201484"/>
            <a:ext cx="1038" cy="22707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0E8517C-FEF7-8796-C315-B4EAC30F0B2F}"/>
              </a:ext>
            </a:extLst>
          </p:cNvPr>
          <p:cNvSpPr txBox="1"/>
          <p:nvPr/>
        </p:nvSpPr>
        <p:spPr>
          <a:xfrm>
            <a:off x="3915084" y="2666613"/>
            <a:ext cx="332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B81173-257E-0D42-80D0-E1F44DD4C82C}"/>
              </a:ext>
            </a:extLst>
          </p:cNvPr>
          <p:cNvSpPr txBox="1"/>
          <p:nvPr/>
        </p:nvSpPr>
        <p:spPr>
          <a:xfrm>
            <a:off x="3389843" y="8013286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Yes</a:t>
            </a:r>
          </a:p>
        </p:txBody>
      </p:sp>
      <p:sp>
        <p:nvSpPr>
          <p:cNvPr id="50" name="正方形/長方形 48">
            <a:extLst>
              <a:ext uri="{FF2B5EF4-FFF2-40B4-BE49-F238E27FC236}">
                <a16:creationId xmlns:a16="http://schemas.microsoft.com/office/drawing/2014/main" id="{FC08D8EE-76AC-7C77-DC70-52A11590891E}"/>
              </a:ext>
            </a:extLst>
          </p:cNvPr>
          <p:cNvSpPr/>
          <p:nvPr/>
        </p:nvSpPr>
        <p:spPr>
          <a:xfrm>
            <a:off x="2732011" y="8268492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Store in the area of ​​Injection / Press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D019AAE-6040-B281-091F-6D2FFED4154C}"/>
              </a:ext>
            </a:extLst>
          </p:cNvPr>
          <p:cNvCxnSpPr>
            <a:cxnSpLocks/>
            <a:stCxn id="42" idx="2"/>
            <a:endCxn id="50" idx="0"/>
          </p:cNvCxnSpPr>
          <p:nvPr/>
        </p:nvCxnSpPr>
        <p:spPr>
          <a:xfrm>
            <a:off x="3332411" y="8004837"/>
            <a:ext cx="4120" cy="26365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コネクタ: カギ線 220">
            <a:extLst>
              <a:ext uri="{FF2B5EF4-FFF2-40B4-BE49-F238E27FC236}">
                <a16:creationId xmlns:a16="http://schemas.microsoft.com/office/drawing/2014/main" id="{AE8F18BA-C8DC-9692-8812-25340C793F20}"/>
              </a:ext>
            </a:extLst>
          </p:cNvPr>
          <p:cNvCxnSpPr>
            <a:cxnSpLocks/>
            <a:stCxn id="42" idx="1"/>
            <a:endCxn id="12" idx="1"/>
          </p:cNvCxnSpPr>
          <p:nvPr/>
        </p:nvCxnSpPr>
        <p:spPr>
          <a:xfrm rot="10800000">
            <a:off x="2646748" y="2885185"/>
            <a:ext cx="169345" cy="4831512"/>
          </a:xfrm>
          <a:prstGeom prst="bentConnector3">
            <a:avLst>
              <a:gd name="adj1" fmla="val 882946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6C474B5-F6EA-E71F-2BF3-0707094EC9CD}"/>
              </a:ext>
            </a:extLst>
          </p:cNvPr>
          <p:cNvSpPr txBox="1"/>
          <p:nvPr/>
        </p:nvSpPr>
        <p:spPr>
          <a:xfrm>
            <a:off x="2513163" y="7515089"/>
            <a:ext cx="332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No</a:t>
            </a:r>
          </a:p>
        </p:txBody>
      </p:sp>
      <p:pic>
        <p:nvPicPr>
          <p:cNvPr id="24" name="図 290">
            <a:extLst>
              <a:ext uri="{FF2B5EF4-FFF2-40B4-BE49-F238E27FC236}">
                <a16:creationId xmlns:a16="http://schemas.microsoft.com/office/drawing/2014/main" id="{7C09EC2E-417B-2D0A-0AE4-8E7F4361B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080" y="1857052"/>
            <a:ext cx="1355770" cy="2019144"/>
          </a:xfrm>
          <a:prstGeom prst="rect">
            <a:avLst/>
          </a:prstGeom>
        </p:spPr>
      </p:pic>
      <p:pic>
        <p:nvPicPr>
          <p:cNvPr id="26" name="図 292">
            <a:extLst>
              <a:ext uri="{FF2B5EF4-FFF2-40B4-BE49-F238E27FC236}">
                <a16:creationId xmlns:a16="http://schemas.microsoft.com/office/drawing/2014/main" id="{FC7CA77A-35CE-3037-0696-4E8ED05FC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618" y="1986197"/>
            <a:ext cx="805148" cy="123622"/>
          </a:xfrm>
          <a:prstGeom prst="rect">
            <a:avLst/>
          </a:prstGeom>
        </p:spPr>
      </p:pic>
      <p:sp>
        <p:nvSpPr>
          <p:cNvPr id="27" name="テキスト ボックス 294">
            <a:extLst>
              <a:ext uri="{FF2B5EF4-FFF2-40B4-BE49-F238E27FC236}">
                <a16:creationId xmlns:a16="http://schemas.microsoft.com/office/drawing/2014/main" id="{5AE9EA05-9873-E29B-998E-29C0F93A5D1F}"/>
              </a:ext>
            </a:extLst>
          </p:cNvPr>
          <p:cNvSpPr txBox="1"/>
          <p:nvPr/>
        </p:nvSpPr>
        <p:spPr>
          <a:xfrm>
            <a:off x="4815899" y="1972774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Item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28" name="図 302">
            <a:extLst>
              <a:ext uri="{FF2B5EF4-FFF2-40B4-BE49-F238E27FC236}">
                <a16:creationId xmlns:a16="http://schemas.microsoft.com/office/drawing/2014/main" id="{5A2E1D9F-6B30-79B4-6AFB-C64633240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055" y="2480815"/>
            <a:ext cx="1289035" cy="212113"/>
          </a:xfrm>
          <a:prstGeom prst="rect">
            <a:avLst/>
          </a:prstGeom>
        </p:spPr>
      </p:pic>
      <p:pic>
        <p:nvPicPr>
          <p:cNvPr id="29" name="図 303">
            <a:extLst>
              <a:ext uri="{FF2B5EF4-FFF2-40B4-BE49-F238E27FC236}">
                <a16:creationId xmlns:a16="http://schemas.microsoft.com/office/drawing/2014/main" id="{D7C5F012-F39E-BEBB-415F-341DC9240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285" y="2884195"/>
            <a:ext cx="981060" cy="220999"/>
          </a:xfrm>
          <a:prstGeom prst="rect">
            <a:avLst/>
          </a:prstGeom>
        </p:spPr>
      </p:pic>
      <p:pic>
        <p:nvPicPr>
          <p:cNvPr id="30" name="図 304">
            <a:extLst>
              <a:ext uri="{FF2B5EF4-FFF2-40B4-BE49-F238E27FC236}">
                <a16:creationId xmlns:a16="http://schemas.microsoft.com/office/drawing/2014/main" id="{C459A347-5EC7-D50C-9226-EEE3DCE3EE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6098" y="2575503"/>
            <a:ext cx="1313642" cy="894800"/>
          </a:xfrm>
          <a:prstGeom prst="rect">
            <a:avLst/>
          </a:prstGeom>
        </p:spPr>
      </p:pic>
      <p:pic>
        <p:nvPicPr>
          <p:cNvPr id="31" name="図 305">
            <a:extLst>
              <a:ext uri="{FF2B5EF4-FFF2-40B4-BE49-F238E27FC236}">
                <a16:creationId xmlns:a16="http://schemas.microsoft.com/office/drawing/2014/main" id="{FD9C08BB-AC79-6BFB-89C1-FFAFAE57CA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5242" y="2156374"/>
            <a:ext cx="1313642" cy="434647"/>
          </a:xfrm>
          <a:prstGeom prst="rect">
            <a:avLst/>
          </a:prstGeom>
        </p:spPr>
      </p:pic>
      <p:sp>
        <p:nvSpPr>
          <p:cNvPr id="32" name="四角形: 角を丸くする 306">
            <a:extLst>
              <a:ext uri="{FF2B5EF4-FFF2-40B4-BE49-F238E27FC236}">
                <a16:creationId xmlns:a16="http://schemas.microsoft.com/office/drawing/2014/main" id="{81141672-D1A8-7EFA-819B-E10B359F2332}"/>
              </a:ext>
            </a:extLst>
          </p:cNvPr>
          <p:cNvSpPr/>
          <p:nvPr/>
        </p:nvSpPr>
        <p:spPr>
          <a:xfrm>
            <a:off x="4647541" y="2182973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3" name="四角形: 角を丸くする 307">
            <a:extLst>
              <a:ext uri="{FF2B5EF4-FFF2-40B4-BE49-F238E27FC236}">
                <a16:creationId xmlns:a16="http://schemas.microsoft.com/office/drawing/2014/main" id="{E6CC394C-D4B6-4B9B-E1D3-7930883839B8}"/>
              </a:ext>
            </a:extLst>
          </p:cNvPr>
          <p:cNvSpPr/>
          <p:nvPr/>
        </p:nvSpPr>
        <p:spPr>
          <a:xfrm>
            <a:off x="5281546" y="2179163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4" name="テキスト ボックス 316">
            <a:extLst>
              <a:ext uri="{FF2B5EF4-FFF2-40B4-BE49-F238E27FC236}">
                <a16:creationId xmlns:a16="http://schemas.microsoft.com/office/drawing/2014/main" id="{7BD76335-1229-4CB4-7E2E-13FD0792385D}"/>
              </a:ext>
            </a:extLst>
          </p:cNvPr>
          <p:cNvSpPr txBox="1"/>
          <p:nvPr/>
        </p:nvSpPr>
        <p:spPr>
          <a:xfrm>
            <a:off x="5048723" y="2154866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36" name="グラフィックス 318" descr="日毎カレンダー">
            <a:extLst>
              <a:ext uri="{FF2B5EF4-FFF2-40B4-BE49-F238E27FC236}">
                <a16:creationId xmlns:a16="http://schemas.microsoft.com/office/drawing/2014/main" id="{7062255C-FE94-FA97-9D00-1840CD735E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80143" y="2192348"/>
            <a:ext cx="137160" cy="137160"/>
          </a:xfrm>
          <a:prstGeom prst="rect">
            <a:avLst/>
          </a:prstGeom>
        </p:spPr>
      </p:pic>
      <p:pic>
        <p:nvPicPr>
          <p:cNvPr id="37" name="グラフィックス 319" descr="日毎カレンダー">
            <a:extLst>
              <a:ext uri="{FF2B5EF4-FFF2-40B4-BE49-F238E27FC236}">
                <a16:creationId xmlns:a16="http://schemas.microsoft.com/office/drawing/2014/main" id="{FD4994E6-C230-DD86-3188-7061508429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20151" y="2183275"/>
            <a:ext cx="137160" cy="137160"/>
          </a:xfrm>
          <a:prstGeom prst="rect">
            <a:avLst/>
          </a:prstGeom>
        </p:spPr>
      </p:pic>
      <p:sp>
        <p:nvSpPr>
          <p:cNvPr id="38" name="四角形: 角を丸くする 320">
            <a:extLst>
              <a:ext uri="{FF2B5EF4-FFF2-40B4-BE49-F238E27FC236}">
                <a16:creationId xmlns:a16="http://schemas.microsoft.com/office/drawing/2014/main" id="{7D3A192F-3080-0A2C-9CA2-10E1609986CD}"/>
              </a:ext>
            </a:extLst>
          </p:cNvPr>
          <p:cNvSpPr/>
          <p:nvPr/>
        </p:nvSpPr>
        <p:spPr>
          <a:xfrm>
            <a:off x="4691568" y="2370533"/>
            <a:ext cx="589978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3" name="テキスト ボックス 322">
            <a:extLst>
              <a:ext uri="{FF2B5EF4-FFF2-40B4-BE49-F238E27FC236}">
                <a16:creationId xmlns:a16="http://schemas.microsoft.com/office/drawing/2014/main" id="{6E1BD41E-E2C1-EA92-38AA-3CEC1F67F94F}"/>
              </a:ext>
            </a:extLst>
          </p:cNvPr>
          <p:cNvSpPr txBox="1"/>
          <p:nvPr/>
        </p:nvSpPr>
        <p:spPr>
          <a:xfrm>
            <a:off x="5232372" y="2333622"/>
            <a:ext cx="393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Except complete</a:t>
            </a:r>
          </a:p>
        </p:txBody>
      </p:sp>
      <p:sp>
        <p:nvSpPr>
          <p:cNvPr id="55" name="正方形/長方形 323">
            <a:extLst>
              <a:ext uri="{FF2B5EF4-FFF2-40B4-BE49-F238E27FC236}">
                <a16:creationId xmlns:a16="http://schemas.microsoft.com/office/drawing/2014/main" id="{D6B429F5-66FA-AD81-996E-8A2AF03D3119}"/>
              </a:ext>
            </a:extLst>
          </p:cNvPr>
          <p:cNvSpPr/>
          <p:nvPr/>
        </p:nvSpPr>
        <p:spPr>
          <a:xfrm>
            <a:off x="5568232" y="2386986"/>
            <a:ext cx="119811" cy="10871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6" name="テキスト ボックス 324">
            <a:extLst>
              <a:ext uri="{FF2B5EF4-FFF2-40B4-BE49-F238E27FC236}">
                <a16:creationId xmlns:a16="http://schemas.microsoft.com/office/drawing/2014/main" id="{14F73271-0AA4-B234-8E8B-9A8CD389BE80}"/>
              </a:ext>
            </a:extLst>
          </p:cNvPr>
          <p:cNvSpPr txBox="1"/>
          <p:nvPr/>
        </p:nvSpPr>
        <p:spPr>
          <a:xfrm>
            <a:off x="4598341" y="2185969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57" name="テキスト ボックス 325">
            <a:extLst>
              <a:ext uri="{FF2B5EF4-FFF2-40B4-BE49-F238E27FC236}">
                <a16:creationId xmlns:a16="http://schemas.microsoft.com/office/drawing/2014/main" id="{2A65CAAB-F282-D76B-B303-0DA20305A171}"/>
              </a:ext>
            </a:extLst>
          </p:cNvPr>
          <p:cNvSpPr txBox="1"/>
          <p:nvPr/>
        </p:nvSpPr>
        <p:spPr>
          <a:xfrm>
            <a:off x="5237136" y="2179408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58" name="二等辺三角形 326">
            <a:extLst>
              <a:ext uri="{FF2B5EF4-FFF2-40B4-BE49-F238E27FC236}">
                <a16:creationId xmlns:a16="http://schemas.microsoft.com/office/drawing/2014/main" id="{480437B5-015B-2437-10C1-D8BAD3D2B8BA}"/>
              </a:ext>
            </a:extLst>
          </p:cNvPr>
          <p:cNvSpPr/>
          <p:nvPr/>
        </p:nvSpPr>
        <p:spPr>
          <a:xfrm rot="10800000">
            <a:off x="5162849" y="2420423"/>
            <a:ext cx="79525" cy="76201"/>
          </a:xfrm>
          <a:prstGeom prst="triangl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70" name="図 327">
            <a:extLst>
              <a:ext uri="{FF2B5EF4-FFF2-40B4-BE49-F238E27FC236}">
                <a16:creationId xmlns:a16="http://schemas.microsoft.com/office/drawing/2014/main" id="{8298905E-D563-92E1-5A26-A4BF983B6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905" y="2624060"/>
            <a:ext cx="1289035" cy="275128"/>
          </a:xfrm>
          <a:prstGeom prst="rect">
            <a:avLst/>
          </a:prstGeom>
        </p:spPr>
      </p:pic>
      <p:pic>
        <p:nvPicPr>
          <p:cNvPr id="83" name="図 328">
            <a:extLst>
              <a:ext uri="{FF2B5EF4-FFF2-40B4-BE49-F238E27FC236}">
                <a16:creationId xmlns:a16="http://schemas.microsoft.com/office/drawing/2014/main" id="{5404E1EF-DB5F-DE83-8C45-34BA9B165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321" y="3055178"/>
            <a:ext cx="1279444" cy="267020"/>
          </a:xfrm>
          <a:prstGeom prst="rect">
            <a:avLst/>
          </a:prstGeom>
        </p:spPr>
      </p:pic>
      <p:sp>
        <p:nvSpPr>
          <p:cNvPr id="93" name="テキスト ボックス 329">
            <a:extLst>
              <a:ext uri="{FF2B5EF4-FFF2-40B4-BE49-F238E27FC236}">
                <a16:creationId xmlns:a16="http://schemas.microsoft.com/office/drawing/2014/main" id="{D0387A4A-B88F-CDCB-D740-B19A0AFB8055}"/>
              </a:ext>
            </a:extLst>
          </p:cNvPr>
          <p:cNvSpPr txBox="1"/>
          <p:nvPr/>
        </p:nvSpPr>
        <p:spPr>
          <a:xfrm>
            <a:off x="4410760" y="2583252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Supplier Name : DEMO-SUP-A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DEMO_PARTS_NAME_A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94" name="テキスト ボックス 330">
            <a:extLst>
              <a:ext uri="{FF2B5EF4-FFF2-40B4-BE49-F238E27FC236}">
                <a16:creationId xmlns:a16="http://schemas.microsoft.com/office/drawing/2014/main" id="{CB56900A-6FF7-41FD-6E96-C6936D04F4B4}"/>
              </a:ext>
            </a:extLst>
          </p:cNvPr>
          <p:cNvSpPr txBox="1"/>
          <p:nvPr/>
        </p:nvSpPr>
        <p:spPr>
          <a:xfrm>
            <a:off x="4410760" y="2998183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Supplier Name : DEMO-SUP-B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DEMO_PARTS_NAME_B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929FC70-C4FC-748D-A33A-B9AAA1155F22}"/>
              </a:ext>
            </a:extLst>
          </p:cNvPr>
          <p:cNvSpPr/>
          <p:nvPr/>
        </p:nvSpPr>
        <p:spPr>
          <a:xfrm>
            <a:off x="4275366" y="1813767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5" name="テキスト ボックス 315">
            <a:extLst>
              <a:ext uri="{FF2B5EF4-FFF2-40B4-BE49-F238E27FC236}">
                <a16:creationId xmlns:a16="http://schemas.microsoft.com/office/drawing/2014/main" id="{97D6BBBF-8CB0-8F8A-B426-6E7F5BDDD670}"/>
              </a:ext>
            </a:extLst>
          </p:cNvPr>
          <p:cNvSpPr txBox="1"/>
          <p:nvPr/>
        </p:nvSpPr>
        <p:spPr>
          <a:xfrm>
            <a:off x="4398399" y="2161332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96" name="テキスト ボックス 321">
            <a:extLst>
              <a:ext uri="{FF2B5EF4-FFF2-40B4-BE49-F238E27FC236}">
                <a16:creationId xmlns:a16="http://schemas.microsoft.com/office/drawing/2014/main" id="{0345CB99-C8EC-B915-9DD5-7A4B35B26AC9}"/>
              </a:ext>
            </a:extLst>
          </p:cNvPr>
          <p:cNvSpPr txBox="1"/>
          <p:nvPr/>
        </p:nvSpPr>
        <p:spPr>
          <a:xfrm>
            <a:off x="4378687" y="2349654"/>
            <a:ext cx="37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Supplier</a:t>
            </a:r>
          </a:p>
          <a:p>
            <a:pPr algn="ctr"/>
            <a:r>
              <a:rPr kumimoji="1" lang="en-US" altLang="ja-JP" sz="400" dirty="0">
                <a:latin typeface="+mj-lt"/>
              </a:rPr>
              <a:t>code</a:t>
            </a:r>
          </a:p>
        </p:txBody>
      </p:sp>
      <p:sp>
        <p:nvSpPr>
          <p:cNvPr id="78" name="正方形/長方形 48">
            <a:extLst>
              <a:ext uri="{FF2B5EF4-FFF2-40B4-BE49-F238E27FC236}">
                <a16:creationId xmlns:a16="http://schemas.microsoft.com/office/drawing/2014/main" id="{E9A91FF6-36E3-6941-3E11-EBA550124A3D}"/>
              </a:ext>
            </a:extLst>
          </p:cNvPr>
          <p:cNvSpPr/>
          <p:nvPr/>
        </p:nvSpPr>
        <p:spPr>
          <a:xfrm>
            <a:off x="2718150" y="3347871"/>
            <a:ext cx="1209040" cy="36858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Input the quantity of items produced.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02" name="コネクタ: カギ線 220">
            <a:extLst>
              <a:ext uri="{FF2B5EF4-FFF2-40B4-BE49-F238E27FC236}">
                <a16:creationId xmlns:a16="http://schemas.microsoft.com/office/drawing/2014/main" id="{419F8091-2C2D-F461-5FA4-636465C6C089}"/>
              </a:ext>
            </a:extLst>
          </p:cNvPr>
          <p:cNvCxnSpPr>
            <a:cxnSpLocks/>
            <a:stCxn id="78" idx="2"/>
            <a:endCxn id="87" idx="0"/>
          </p:cNvCxnSpPr>
          <p:nvPr/>
        </p:nvCxnSpPr>
        <p:spPr>
          <a:xfrm flipH="1">
            <a:off x="3321464" y="3716453"/>
            <a:ext cx="1206" cy="20092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正方形/長方形 48">
            <a:extLst>
              <a:ext uri="{FF2B5EF4-FFF2-40B4-BE49-F238E27FC236}">
                <a16:creationId xmlns:a16="http://schemas.microsoft.com/office/drawing/2014/main" id="{2B7B6404-7589-C8C6-B499-5EF3DD61B505}"/>
              </a:ext>
            </a:extLst>
          </p:cNvPr>
          <p:cNvSpPr/>
          <p:nvPr/>
        </p:nvSpPr>
        <p:spPr>
          <a:xfrm>
            <a:off x="2731977" y="5508956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Print labels according to QC results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12" name="コネクタ: カギ線 220">
            <a:extLst>
              <a:ext uri="{FF2B5EF4-FFF2-40B4-BE49-F238E27FC236}">
                <a16:creationId xmlns:a16="http://schemas.microsoft.com/office/drawing/2014/main" id="{9893F5DF-B9C6-C400-6AC5-9CD1EF1B5FF3}"/>
              </a:ext>
            </a:extLst>
          </p:cNvPr>
          <p:cNvCxnSpPr>
            <a:cxnSpLocks/>
            <a:stCxn id="106" idx="2"/>
            <a:endCxn id="4" idx="0"/>
          </p:cNvCxnSpPr>
          <p:nvPr/>
        </p:nvCxnSpPr>
        <p:spPr>
          <a:xfrm>
            <a:off x="3336497" y="5966670"/>
            <a:ext cx="0" cy="22394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正方形/長方形 48">
            <a:extLst>
              <a:ext uri="{FF2B5EF4-FFF2-40B4-BE49-F238E27FC236}">
                <a16:creationId xmlns:a16="http://schemas.microsoft.com/office/drawing/2014/main" id="{D878D6FC-F2F2-12BC-F5EB-B4B2C98D72D5}"/>
              </a:ext>
            </a:extLst>
          </p:cNvPr>
          <p:cNvSpPr/>
          <p:nvPr/>
        </p:nvSpPr>
        <p:spPr>
          <a:xfrm>
            <a:off x="2731977" y="4960503"/>
            <a:ext cx="1209040" cy="28667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Quality inspection by QC.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184D2DE2-F1F8-7198-7263-DD1582CC69C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5197"/>
          <a:stretch/>
        </p:blipFill>
        <p:spPr>
          <a:xfrm>
            <a:off x="4285375" y="4687505"/>
            <a:ext cx="1981815" cy="39451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127" name="コネクタ: カギ線 220">
            <a:extLst>
              <a:ext uri="{FF2B5EF4-FFF2-40B4-BE49-F238E27FC236}">
                <a16:creationId xmlns:a16="http://schemas.microsoft.com/office/drawing/2014/main" id="{628AABB4-6C18-DCAA-350C-D22CA4267259}"/>
              </a:ext>
            </a:extLst>
          </p:cNvPr>
          <p:cNvCxnSpPr>
            <a:cxnSpLocks/>
            <a:stCxn id="121" idx="3"/>
            <a:endCxn id="126" idx="1"/>
          </p:cNvCxnSpPr>
          <p:nvPr/>
        </p:nvCxnSpPr>
        <p:spPr>
          <a:xfrm flipV="1">
            <a:off x="3941017" y="4884762"/>
            <a:ext cx="344358" cy="21908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コネクタ: カギ線 220">
            <a:extLst>
              <a:ext uri="{FF2B5EF4-FFF2-40B4-BE49-F238E27FC236}">
                <a16:creationId xmlns:a16="http://schemas.microsoft.com/office/drawing/2014/main" id="{4AACD215-B468-DE6C-E6A7-DD40F41105A5}"/>
              </a:ext>
            </a:extLst>
          </p:cNvPr>
          <p:cNvCxnSpPr>
            <a:cxnSpLocks/>
            <a:stCxn id="106" idx="3"/>
            <a:endCxn id="185" idx="1"/>
          </p:cNvCxnSpPr>
          <p:nvPr/>
        </p:nvCxnSpPr>
        <p:spPr>
          <a:xfrm>
            <a:off x="3941017" y="5737813"/>
            <a:ext cx="399793" cy="346287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Isosceles Triangle 6">
            <a:extLst>
              <a:ext uri="{FF2B5EF4-FFF2-40B4-BE49-F238E27FC236}">
                <a16:creationId xmlns:a16="http://schemas.microsoft.com/office/drawing/2014/main" id="{13D65028-3A24-5AC0-DDE3-6D463411E79D}"/>
              </a:ext>
            </a:extLst>
          </p:cNvPr>
          <p:cNvSpPr/>
          <p:nvPr/>
        </p:nvSpPr>
        <p:spPr>
          <a:xfrm>
            <a:off x="6296897" y="105125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" name="正方形/長方形 48">
            <a:extLst>
              <a:ext uri="{FF2B5EF4-FFF2-40B4-BE49-F238E27FC236}">
                <a16:creationId xmlns:a16="http://schemas.microsoft.com/office/drawing/2014/main" id="{C09F3C8D-8A01-7D50-7990-9913E12B17C1}"/>
              </a:ext>
            </a:extLst>
          </p:cNvPr>
          <p:cNvSpPr/>
          <p:nvPr/>
        </p:nvSpPr>
        <p:spPr>
          <a:xfrm>
            <a:off x="1416977" y="4456889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Input the quantity of items after Finishing or Tapping.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220">
            <a:extLst>
              <a:ext uri="{FF2B5EF4-FFF2-40B4-BE49-F238E27FC236}">
                <a16:creationId xmlns:a16="http://schemas.microsoft.com/office/drawing/2014/main" id="{08D10365-8EBF-AC98-6B2A-D297956E0173}"/>
              </a:ext>
            </a:extLst>
          </p:cNvPr>
          <p:cNvCxnSpPr>
            <a:cxnSpLocks/>
            <a:stCxn id="87" idx="2"/>
            <a:endCxn id="128" idx="0"/>
          </p:cNvCxnSpPr>
          <p:nvPr/>
        </p:nvCxnSpPr>
        <p:spPr>
          <a:xfrm>
            <a:off x="3321464" y="4429570"/>
            <a:ext cx="8938" cy="19574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Isosceles Triangle 6">
            <a:extLst>
              <a:ext uri="{FF2B5EF4-FFF2-40B4-BE49-F238E27FC236}">
                <a16:creationId xmlns:a16="http://schemas.microsoft.com/office/drawing/2014/main" id="{3A9ABDD4-CD7C-32C1-A2A1-E70AAD4D1657}"/>
              </a:ext>
            </a:extLst>
          </p:cNvPr>
          <p:cNvSpPr/>
          <p:nvPr/>
        </p:nvSpPr>
        <p:spPr>
          <a:xfrm>
            <a:off x="3958847" y="327059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EFE1775E-DA0C-200C-122B-D58C6DEF5C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82740" y="2862102"/>
            <a:ext cx="1259642" cy="18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4F4346B7-6BBE-BD1C-6E1E-56604B8003F8}"/>
              </a:ext>
            </a:extLst>
          </p:cNvPr>
          <p:cNvSpPr/>
          <p:nvPr/>
        </p:nvSpPr>
        <p:spPr>
          <a:xfrm>
            <a:off x="5180842" y="2839830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th-TH" sz="900" dirty="0">
                <a:solidFill>
                  <a:schemeClr val="tx1"/>
                </a:solidFill>
              </a:rPr>
              <a:t>2</a:t>
            </a:r>
            <a:endParaRPr kumimoji="1" lang="en-US" sz="9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D399CE1-EB18-765A-092D-A959A04721D2}"/>
              </a:ext>
            </a:extLst>
          </p:cNvPr>
          <p:cNvSpPr/>
          <p:nvPr/>
        </p:nvSpPr>
        <p:spPr>
          <a:xfrm>
            <a:off x="5304012" y="3832986"/>
            <a:ext cx="1165621" cy="179902"/>
          </a:xfrm>
          <a:prstGeom prst="rect">
            <a:avLst/>
          </a:prstGeom>
          <a:solidFill>
            <a:srgbClr val="FAFAFA"/>
          </a:solidFill>
          <a:ln w="3175" cap="flat" cmpd="sng" algn="ctr">
            <a:solidFill>
              <a:srgbClr val="FAFAFA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18A0661-4ED6-3CCE-9ACF-8D2A213DF96E}"/>
              </a:ext>
            </a:extLst>
          </p:cNvPr>
          <p:cNvGrpSpPr/>
          <p:nvPr/>
        </p:nvGrpSpPr>
        <p:grpSpPr>
          <a:xfrm>
            <a:off x="5231747" y="3790616"/>
            <a:ext cx="1256134" cy="182699"/>
            <a:chOff x="486802" y="4864205"/>
            <a:chExt cx="1353612" cy="196685"/>
          </a:xfrm>
        </p:grpSpPr>
        <p:sp>
          <p:nvSpPr>
            <p:cNvPr id="68" name="四角形: 角を丸くする 28">
              <a:extLst>
                <a:ext uri="{FF2B5EF4-FFF2-40B4-BE49-F238E27FC236}">
                  <a16:creationId xmlns:a16="http://schemas.microsoft.com/office/drawing/2014/main" id="{64F68A0E-4FFE-474B-AD0D-422DCD891D1F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580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9" name="テキスト ボックス 412">
              <a:extLst>
                <a:ext uri="{FF2B5EF4-FFF2-40B4-BE49-F238E27FC236}">
                  <a16:creationId xmlns:a16="http://schemas.microsoft.com/office/drawing/2014/main" id="{FEBA61D9-69D3-49B4-1DAA-2B66B77CFDBC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71" name="テキスト ボックス 412">
              <a:extLst>
                <a:ext uri="{FF2B5EF4-FFF2-40B4-BE49-F238E27FC236}">
                  <a16:creationId xmlns:a16="http://schemas.microsoft.com/office/drawing/2014/main" id="{CFD6AD09-70EC-4B86-BE44-A0D94E7FD415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0BFBF4F-568E-6045-B13E-C69593806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1A5C045-A6C9-D045-7E9B-85CEA13549E5}"/>
              </a:ext>
            </a:extLst>
          </p:cNvPr>
          <p:cNvGrpSpPr/>
          <p:nvPr/>
        </p:nvGrpSpPr>
        <p:grpSpPr>
          <a:xfrm>
            <a:off x="5231747" y="3971280"/>
            <a:ext cx="1256134" cy="184666"/>
            <a:chOff x="486802" y="4864205"/>
            <a:chExt cx="1353612" cy="198803"/>
          </a:xfrm>
        </p:grpSpPr>
        <p:sp>
          <p:nvSpPr>
            <p:cNvPr id="74" name="四角形: 角を丸くする 28">
              <a:extLst>
                <a:ext uri="{FF2B5EF4-FFF2-40B4-BE49-F238E27FC236}">
                  <a16:creationId xmlns:a16="http://schemas.microsoft.com/office/drawing/2014/main" id="{A043F0D7-BAE1-263F-C261-5D7D8C57CAB8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20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75" name="テキスト ボックス 412">
              <a:extLst>
                <a:ext uri="{FF2B5EF4-FFF2-40B4-BE49-F238E27FC236}">
                  <a16:creationId xmlns:a16="http://schemas.microsoft.com/office/drawing/2014/main" id="{FB6570A6-DAE9-F0EA-0029-CB66BAF0B473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76" name="テキスト ボックス 412">
              <a:extLst>
                <a:ext uri="{FF2B5EF4-FFF2-40B4-BE49-F238E27FC236}">
                  <a16:creationId xmlns:a16="http://schemas.microsoft.com/office/drawing/2014/main" id="{2FBD3160-A47A-32C2-94E4-8C33E34F0E3E}"/>
                </a:ext>
              </a:extLst>
            </p:cNvPr>
            <p:cNvSpPr txBox="1"/>
            <p:nvPr/>
          </p:nvSpPr>
          <p:spPr>
            <a:xfrm>
              <a:off x="486802" y="4864205"/>
              <a:ext cx="323369" cy="198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7BF0F3BF-C8AE-1A1E-F12A-6C56CE01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pic>
        <p:nvPicPr>
          <p:cNvPr id="79" name="グラフィックス 41" descr="右向き指示マーク">
            <a:extLst>
              <a:ext uri="{FF2B5EF4-FFF2-40B4-BE49-F238E27FC236}">
                <a16:creationId xmlns:a16="http://schemas.microsoft.com/office/drawing/2014/main" id="{D3601CF7-14DE-32EB-7F25-58A6EB13E5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4754202">
            <a:off x="4963075" y="3288356"/>
            <a:ext cx="236144" cy="236144"/>
          </a:xfrm>
          <a:prstGeom prst="rect">
            <a:avLst/>
          </a:prstGeom>
        </p:spPr>
      </p:pic>
      <p:pic>
        <p:nvPicPr>
          <p:cNvPr id="80" name="グラフィックス 41" descr="右向き指示マーク">
            <a:extLst>
              <a:ext uri="{FF2B5EF4-FFF2-40B4-BE49-F238E27FC236}">
                <a16:creationId xmlns:a16="http://schemas.microsoft.com/office/drawing/2014/main" id="{DDB6C821-E084-206D-BC94-991E6CEE2D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4754202">
            <a:off x="6390447" y="4537424"/>
            <a:ext cx="236144" cy="236144"/>
          </a:xfrm>
          <a:prstGeom prst="rect">
            <a:avLst/>
          </a:prstGeom>
        </p:spPr>
      </p:pic>
      <p:sp>
        <p:nvSpPr>
          <p:cNvPr id="87" name="Flowchart: Decision 86">
            <a:extLst>
              <a:ext uri="{FF2B5EF4-FFF2-40B4-BE49-F238E27FC236}">
                <a16:creationId xmlns:a16="http://schemas.microsoft.com/office/drawing/2014/main" id="{9667D7BD-C0C3-A6B7-DEA1-B5A19DA19A13}"/>
              </a:ext>
            </a:extLst>
          </p:cNvPr>
          <p:cNvSpPr/>
          <p:nvPr/>
        </p:nvSpPr>
        <p:spPr>
          <a:xfrm>
            <a:off x="2651267" y="3917381"/>
            <a:ext cx="1340393" cy="512189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Select the next process</a:t>
            </a:r>
          </a:p>
        </p:txBody>
      </p:sp>
      <p:cxnSp>
        <p:nvCxnSpPr>
          <p:cNvPr id="105" name="コネクタ: カギ線 220">
            <a:extLst>
              <a:ext uri="{FF2B5EF4-FFF2-40B4-BE49-F238E27FC236}">
                <a16:creationId xmlns:a16="http://schemas.microsoft.com/office/drawing/2014/main" id="{304312F7-209E-E5E3-2592-E912A3B1BD70}"/>
              </a:ext>
            </a:extLst>
          </p:cNvPr>
          <p:cNvCxnSpPr>
            <a:cxnSpLocks/>
            <a:stCxn id="87" idx="1"/>
            <a:endCxn id="5" idx="0"/>
          </p:cNvCxnSpPr>
          <p:nvPr/>
        </p:nvCxnSpPr>
        <p:spPr>
          <a:xfrm rot="10800000" flipV="1">
            <a:off x="2021497" y="4173475"/>
            <a:ext cx="629770" cy="283413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1D13E180-790B-9DA2-843F-724EC615D773}"/>
              </a:ext>
            </a:extLst>
          </p:cNvPr>
          <p:cNvSpPr txBox="1"/>
          <p:nvPr/>
        </p:nvSpPr>
        <p:spPr>
          <a:xfrm>
            <a:off x="3312846" y="4390980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QC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B30C137-B344-1C45-5AB3-908EA65EB59E}"/>
              </a:ext>
            </a:extLst>
          </p:cNvPr>
          <p:cNvSpPr txBox="1"/>
          <p:nvPr/>
        </p:nvSpPr>
        <p:spPr>
          <a:xfrm>
            <a:off x="1524803" y="3961988"/>
            <a:ext cx="12298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solidFill>
                  <a:schemeClr val="tx1"/>
                </a:solidFill>
              </a:rPr>
              <a:t>Finishing or Tapping</a:t>
            </a:r>
            <a:endParaRPr lang="en-US" sz="900" dirty="0"/>
          </a:p>
        </p:txBody>
      </p:sp>
      <p:cxnSp>
        <p:nvCxnSpPr>
          <p:cNvPr id="113" name="コネクタ: カギ線 220">
            <a:extLst>
              <a:ext uri="{FF2B5EF4-FFF2-40B4-BE49-F238E27FC236}">
                <a16:creationId xmlns:a16="http://schemas.microsoft.com/office/drawing/2014/main" id="{DB6FAC35-915A-DBF7-9DCF-1FB61AA27574}"/>
              </a:ext>
            </a:extLst>
          </p:cNvPr>
          <p:cNvCxnSpPr>
            <a:cxnSpLocks/>
            <a:stCxn id="5" idx="3"/>
            <a:endCxn id="128" idx="2"/>
          </p:cNvCxnSpPr>
          <p:nvPr/>
        </p:nvCxnSpPr>
        <p:spPr>
          <a:xfrm flipV="1">
            <a:off x="2626017" y="4684752"/>
            <a:ext cx="644943" cy="99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val 127">
            <a:extLst>
              <a:ext uri="{FF2B5EF4-FFF2-40B4-BE49-F238E27FC236}">
                <a16:creationId xmlns:a16="http://schemas.microsoft.com/office/drawing/2014/main" id="{4D337073-96C4-B84D-DB24-7DDD37D868D2}"/>
              </a:ext>
            </a:extLst>
          </p:cNvPr>
          <p:cNvSpPr/>
          <p:nvPr/>
        </p:nvSpPr>
        <p:spPr>
          <a:xfrm>
            <a:off x="3270960" y="4625310"/>
            <a:ext cx="118883" cy="1188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900" dirty="0">
              <a:solidFill>
                <a:schemeClr val="tx1"/>
              </a:solidFill>
            </a:endParaRPr>
          </a:p>
        </p:txBody>
      </p:sp>
      <p:cxnSp>
        <p:nvCxnSpPr>
          <p:cNvPr id="129" name="直線矢印コネクタ 5">
            <a:extLst>
              <a:ext uri="{FF2B5EF4-FFF2-40B4-BE49-F238E27FC236}">
                <a16:creationId xmlns:a16="http://schemas.microsoft.com/office/drawing/2014/main" id="{0537EDE5-8B01-4C48-61DE-CAC14620A12A}"/>
              </a:ext>
            </a:extLst>
          </p:cNvPr>
          <p:cNvCxnSpPr>
            <a:cxnSpLocks/>
            <a:stCxn id="128" idx="4"/>
            <a:endCxn id="121" idx="0"/>
          </p:cNvCxnSpPr>
          <p:nvPr/>
        </p:nvCxnSpPr>
        <p:spPr>
          <a:xfrm>
            <a:off x="3330402" y="4744193"/>
            <a:ext cx="6095" cy="21631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0" name="Picture 179">
            <a:extLst>
              <a:ext uri="{FF2B5EF4-FFF2-40B4-BE49-F238E27FC236}">
                <a16:creationId xmlns:a16="http://schemas.microsoft.com/office/drawing/2014/main" id="{E4ED0678-D565-6A2A-9344-40595ED144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92773" y="4974785"/>
            <a:ext cx="1038370" cy="1514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2" name="Oval 181">
            <a:extLst>
              <a:ext uri="{FF2B5EF4-FFF2-40B4-BE49-F238E27FC236}">
                <a16:creationId xmlns:a16="http://schemas.microsoft.com/office/drawing/2014/main" id="{F6570DC9-7944-308D-BFBA-B40AC0E39E22}"/>
              </a:ext>
            </a:extLst>
          </p:cNvPr>
          <p:cNvSpPr/>
          <p:nvPr/>
        </p:nvSpPr>
        <p:spPr>
          <a:xfrm>
            <a:off x="1343455" y="4842421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3" name="Isosceles Triangle 6">
            <a:extLst>
              <a:ext uri="{FF2B5EF4-FFF2-40B4-BE49-F238E27FC236}">
                <a16:creationId xmlns:a16="http://schemas.microsoft.com/office/drawing/2014/main" id="{B696AC25-8249-9F67-7FF7-20C6428A7A1F}"/>
              </a:ext>
            </a:extLst>
          </p:cNvPr>
          <p:cNvSpPr/>
          <p:nvPr/>
        </p:nvSpPr>
        <p:spPr>
          <a:xfrm>
            <a:off x="2489577" y="419046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185" name="Picture 184">
            <a:extLst>
              <a:ext uri="{FF2B5EF4-FFF2-40B4-BE49-F238E27FC236}">
                <a16:creationId xmlns:a16="http://schemas.microsoft.com/office/drawing/2014/main" id="{37DD1794-1076-336E-5BDE-937F9F731D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0810" y="5184100"/>
            <a:ext cx="1259642" cy="18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86" name="Oval 185">
            <a:extLst>
              <a:ext uri="{FF2B5EF4-FFF2-40B4-BE49-F238E27FC236}">
                <a16:creationId xmlns:a16="http://schemas.microsoft.com/office/drawing/2014/main" id="{3D218941-B991-24DF-EE72-C4A0513104DD}"/>
              </a:ext>
            </a:extLst>
          </p:cNvPr>
          <p:cNvSpPr/>
          <p:nvPr/>
        </p:nvSpPr>
        <p:spPr>
          <a:xfrm>
            <a:off x="4238912" y="5161828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th-TH" sz="900" dirty="0">
                <a:solidFill>
                  <a:schemeClr val="tx1"/>
                </a:solidFill>
              </a:rPr>
              <a:t>4</a:t>
            </a:r>
            <a:endParaRPr kumimoji="1" lang="en-US" sz="900" dirty="0">
              <a:solidFill>
                <a:schemeClr val="tx1"/>
              </a:solidFill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3F67B248-176F-A487-6968-9AAEC6A2E9CD}"/>
              </a:ext>
            </a:extLst>
          </p:cNvPr>
          <p:cNvSpPr/>
          <p:nvPr/>
        </p:nvSpPr>
        <p:spPr>
          <a:xfrm>
            <a:off x="4362082" y="6154984"/>
            <a:ext cx="1165621" cy="179902"/>
          </a:xfrm>
          <a:prstGeom prst="rect">
            <a:avLst/>
          </a:prstGeom>
          <a:solidFill>
            <a:srgbClr val="FAFAFA"/>
          </a:solidFill>
          <a:ln w="3175" cap="flat" cmpd="sng" algn="ctr">
            <a:solidFill>
              <a:srgbClr val="FAFAFA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3890F4CF-BBE7-A449-F992-99F8CFD1E4B7}"/>
              </a:ext>
            </a:extLst>
          </p:cNvPr>
          <p:cNvGrpSpPr/>
          <p:nvPr/>
        </p:nvGrpSpPr>
        <p:grpSpPr>
          <a:xfrm>
            <a:off x="4289817" y="6112614"/>
            <a:ext cx="1256134" cy="182699"/>
            <a:chOff x="486802" y="4864205"/>
            <a:chExt cx="1353612" cy="196685"/>
          </a:xfrm>
        </p:grpSpPr>
        <p:sp>
          <p:nvSpPr>
            <p:cNvPr id="189" name="四角形: 角を丸くする 28">
              <a:extLst>
                <a:ext uri="{FF2B5EF4-FFF2-40B4-BE49-F238E27FC236}">
                  <a16:creationId xmlns:a16="http://schemas.microsoft.com/office/drawing/2014/main" id="{822A2119-F451-7479-1214-97B64AE0E00D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500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90" name="テキスト ボックス 412">
              <a:extLst>
                <a:ext uri="{FF2B5EF4-FFF2-40B4-BE49-F238E27FC236}">
                  <a16:creationId xmlns:a16="http://schemas.microsoft.com/office/drawing/2014/main" id="{EB11CBAE-7AEB-2A95-7B8D-ED310ACA6257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191" name="テキスト ボックス 412">
              <a:extLst>
                <a:ext uri="{FF2B5EF4-FFF2-40B4-BE49-F238E27FC236}">
                  <a16:creationId xmlns:a16="http://schemas.microsoft.com/office/drawing/2014/main" id="{02A40966-26F9-0491-089A-D799A97E4AFD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C007DA69-2C3C-AD87-38E9-497C2FB35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049F07EB-A4A1-4286-EF79-31A4F5E9A720}"/>
              </a:ext>
            </a:extLst>
          </p:cNvPr>
          <p:cNvGrpSpPr/>
          <p:nvPr/>
        </p:nvGrpSpPr>
        <p:grpSpPr>
          <a:xfrm>
            <a:off x="4289817" y="6293278"/>
            <a:ext cx="1256134" cy="184666"/>
            <a:chOff x="486802" y="4864205"/>
            <a:chExt cx="1353612" cy="198803"/>
          </a:xfrm>
        </p:grpSpPr>
        <p:sp>
          <p:nvSpPr>
            <p:cNvPr id="194" name="四角形: 角を丸くする 28">
              <a:extLst>
                <a:ext uri="{FF2B5EF4-FFF2-40B4-BE49-F238E27FC236}">
                  <a16:creationId xmlns:a16="http://schemas.microsoft.com/office/drawing/2014/main" id="{B50E3662-5990-12FE-6E0F-54ADC62125DD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60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195" name="テキスト ボックス 412">
              <a:extLst>
                <a:ext uri="{FF2B5EF4-FFF2-40B4-BE49-F238E27FC236}">
                  <a16:creationId xmlns:a16="http://schemas.microsoft.com/office/drawing/2014/main" id="{8A3605C3-7A1D-51C2-CEFA-7FBE75D2023E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196" name="テキスト ボックス 412">
              <a:extLst>
                <a:ext uri="{FF2B5EF4-FFF2-40B4-BE49-F238E27FC236}">
                  <a16:creationId xmlns:a16="http://schemas.microsoft.com/office/drawing/2014/main" id="{2CE6888F-A873-B54E-5308-00E7C324AB9C}"/>
                </a:ext>
              </a:extLst>
            </p:cNvPr>
            <p:cNvSpPr txBox="1"/>
            <p:nvPr/>
          </p:nvSpPr>
          <p:spPr>
            <a:xfrm>
              <a:off x="486802" y="4864205"/>
              <a:ext cx="323369" cy="198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51C94E00-D1EE-0518-F35F-12C07E6D7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pic>
        <p:nvPicPr>
          <p:cNvPr id="198" name="グラフィックス 41" descr="右向き指示マーク">
            <a:extLst>
              <a:ext uri="{FF2B5EF4-FFF2-40B4-BE49-F238E27FC236}">
                <a16:creationId xmlns:a16="http://schemas.microsoft.com/office/drawing/2014/main" id="{F058019C-4029-2938-1A97-BE7ECAB2C0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4754202">
            <a:off x="5245380" y="6677015"/>
            <a:ext cx="236144" cy="236144"/>
          </a:xfrm>
          <a:prstGeom prst="rect">
            <a:avLst/>
          </a:prstGeom>
        </p:spPr>
      </p:pic>
      <p:pic>
        <p:nvPicPr>
          <p:cNvPr id="199" name="グラフィックス 41" descr="右向き指示マーク">
            <a:extLst>
              <a:ext uri="{FF2B5EF4-FFF2-40B4-BE49-F238E27FC236}">
                <a16:creationId xmlns:a16="http://schemas.microsoft.com/office/drawing/2014/main" id="{71BD1EEC-EE0B-B50E-6E24-00B3628B45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4754202">
            <a:off x="2275641" y="6302127"/>
            <a:ext cx="236144" cy="236144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102A77C1-B0CD-C2A5-0FA5-FD42170B34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80100" y="6554350"/>
            <a:ext cx="427277" cy="386347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D2791E78-A251-9F09-F4A7-7BA4946143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39721" y="6353838"/>
            <a:ext cx="666861" cy="434108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42E53474-6BDB-AF4F-3532-0511872A166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27110" y="7037493"/>
            <a:ext cx="648397" cy="527404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A54CBEE4-22BA-8E19-7E1E-F1965D824D2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74535" y="7164653"/>
            <a:ext cx="338015" cy="220038"/>
          </a:xfrm>
          <a:prstGeom prst="rect">
            <a:avLst/>
          </a:prstGeom>
        </p:spPr>
      </p:pic>
      <p:cxnSp>
        <p:nvCxnSpPr>
          <p:cNvPr id="214" name="コネクタ: カギ線 220">
            <a:extLst>
              <a:ext uri="{FF2B5EF4-FFF2-40B4-BE49-F238E27FC236}">
                <a16:creationId xmlns:a16="http://schemas.microsoft.com/office/drawing/2014/main" id="{BD409F7D-7520-DA7D-8614-F31E12F4BB25}"/>
              </a:ext>
            </a:extLst>
          </p:cNvPr>
          <p:cNvCxnSpPr>
            <a:cxnSpLocks/>
            <a:stCxn id="4" idx="3"/>
            <a:endCxn id="212" idx="1"/>
          </p:cNvCxnSpPr>
          <p:nvPr/>
        </p:nvCxnSpPr>
        <p:spPr>
          <a:xfrm>
            <a:off x="3941017" y="6353654"/>
            <a:ext cx="286093" cy="94754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" name="Picture 224">
            <a:extLst>
              <a:ext uri="{FF2B5EF4-FFF2-40B4-BE49-F238E27FC236}">
                <a16:creationId xmlns:a16="http://schemas.microsoft.com/office/drawing/2014/main" id="{EB8EC9D0-3A7E-F6DF-AB16-6332003C339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94109" y="7677101"/>
            <a:ext cx="664930" cy="540852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43D8573F-BAB4-9E6E-A3C5-3E1449EA2A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55071" y="7760722"/>
            <a:ext cx="286656" cy="186605"/>
          </a:xfrm>
          <a:prstGeom prst="rect">
            <a:avLst/>
          </a:prstGeom>
        </p:spPr>
      </p:pic>
      <p:cxnSp>
        <p:nvCxnSpPr>
          <p:cNvPr id="228" name="コネクタ: カギ線 220">
            <a:extLst>
              <a:ext uri="{FF2B5EF4-FFF2-40B4-BE49-F238E27FC236}">
                <a16:creationId xmlns:a16="http://schemas.microsoft.com/office/drawing/2014/main" id="{855345B9-D627-7A3E-3DB0-69156BDE3A67}"/>
              </a:ext>
            </a:extLst>
          </p:cNvPr>
          <p:cNvCxnSpPr>
            <a:cxnSpLocks/>
            <a:stCxn id="41" idx="3"/>
            <a:endCxn id="226" idx="1"/>
          </p:cNvCxnSpPr>
          <p:nvPr/>
        </p:nvCxnSpPr>
        <p:spPr>
          <a:xfrm>
            <a:off x="3937969" y="6972627"/>
            <a:ext cx="232337" cy="97356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8" name="Picture 247">
            <a:extLst>
              <a:ext uri="{FF2B5EF4-FFF2-40B4-BE49-F238E27FC236}">
                <a16:creationId xmlns:a16="http://schemas.microsoft.com/office/drawing/2014/main" id="{D6B202D5-B166-43A0-812A-8621834976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9427" y="7104837"/>
            <a:ext cx="1259642" cy="18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49" name="Oval 248">
            <a:extLst>
              <a:ext uri="{FF2B5EF4-FFF2-40B4-BE49-F238E27FC236}">
                <a16:creationId xmlns:a16="http://schemas.microsoft.com/office/drawing/2014/main" id="{A6F44AE7-7251-7F1C-9666-2227CB1816C5}"/>
              </a:ext>
            </a:extLst>
          </p:cNvPr>
          <p:cNvSpPr/>
          <p:nvPr/>
        </p:nvSpPr>
        <p:spPr>
          <a:xfrm>
            <a:off x="5047529" y="7082565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th-TH" sz="900" dirty="0">
                <a:solidFill>
                  <a:schemeClr val="tx1"/>
                </a:solidFill>
              </a:rPr>
              <a:t>4</a:t>
            </a:r>
            <a:endParaRPr kumimoji="1" lang="en-US" sz="900" dirty="0">
              <a:solidFill>
                <a:schemeClr val="tx1"/>
              </a:solidFill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AA61CA28-4BDC-A6D8-FD07-40300923708B}"/>
              </a:ext>
            </a:extLst>
          </p:cNvPr>
          <p:cNvSpPr/>
          <p:nvPr/>
        </p:nvSpPr>
        <p:spPr>
          <a:xfrm>
            <a:off x="5170699" y="8075721"/>
            <a:ext cx="1165621" cy="179902"/>
          </a:xfrm>
          <a:prstGeom prst="rect">
            <a:avLst/>
          </a:prstGeom>
          <a:solidFill>
            <a:srgbClr val="FAFAFA"/>
          </a:solidFill>
          <a:ln w="3175" cap="flat" cmpd="sng" algn="ctr">
            <a:solidFill>
              <a:srgbClr val="FAFAFA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4101DCA-A0D2-724C-C312-4CD8DE987FE0}"/>
              </a:ext>
            </a:extLst>
          </p:cNvPr>
          <p:cNvGrpSpPr/>
          <p:nvPr/>
        </p:nvGrpSpPr>
        <p:grpSpPr>
          <a:xfrm>
            <a:off x="5098434" y="8033351"/>
            <a:ext cx="1256134" cy="182699"/>
            <a:chOff x="486802" y="4864205"/>
            <a:chExt cx="1353612" cy="196685"/>
          </a:xfrm>
        </p:grpSpPr>
        <p:sp>
          <p:nvSpPr>
            <p:cNvPr id="252" name="四角形: 角を丸くする 28">
              <a:extLst>
                <a:ext uri="{FF2B5EF4-FFF2-40B4-BE49-F238E27FC236}">
                  <a16:creationId xmlns:a16="http://schemas.microsoft.com/office/drawing/2014/main" id="{A57E415B-B842-FB07-CF49-0F81C6E018EB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rgbClr val="AFF8CA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500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53" name="テキスト ボックス 412">
              <a:extLst>
                <a:ext uri="{FF2B5EF4-FFF2-40B4-BE49-F238E27FC236}">
                  <a16:creationId xmlns:a16="http://schemas.microsoft.com/office/drawing/2014/main" id="{D9002B8D-3E36-0175-C6C8-2AD0581B6B2A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254" name="テキスト ボックス 412">
              <a:extLst>
                <a:ext uri="{FF2B5EF4-FFF2-40B4-BE49-F238E27FC236}">
                  <a16:creationId xmlns:a16="http://schemas.microsoft.com/office/drawing/2014/main" id="{F6EECC61-FDF4-152D-FA3A-0E707AD64A08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255" name="Picture 254">
              <a:extLst>
                <a:ext uri="{FF2B5EF4-FFF2-40B4-BE49-F238E27FC236}">
                  <a16:creationId xmlns:a16="http://schemas.microsoft.com/office/drawing/2014/main" id="{2B3CDAC8-147F-E3ED-E7AB-B0F8829BC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95184FF4-F5DE-804E-B616-090B1CC6C213}"/>
              </a:ext>
            </a:extLst>
          </p:cNvPr>
          <p:cNvGrpSpPr/>
          <p:nvPr/>
        </p:nvGrpSpPr>
        <p:grpSpPr>
          <a:xfrm>
            <a:off x="5098434" y="8214015"/>
            <a:ext cx="1256134" cy="184666"/>
            <a:chOff x="486802" y="4864205"/>
            <a:chExt cx="1353612" cy="198803"/>
          </a:xfrm>
        </p:grpSpPr>
        <p:sp>
          <p:nvSpPr>
            <p:cNvPr id="257" name="四角形: 角を丸くする 28">
              <a:extLst>
                <a:ext uri="{FF2B5EF4-FFF2-40B4-BE49-F238E27FC236}">
                  <a16:creationId xmlns:a16="http://schemas.microsoft.com/office/drawing/2014/main" id="{0794C3AE-46EB-A29C-127E-4E094D8254B3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rgbClr val="AFF8CA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60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258" name="テキスト ボックス 412">
              <a:extLst>
                <a:ext uri="{FF2B5EF4-FFF2-40B4-BE49-F238E27FC236}">
                  <a16:creationId xmlns:a16="http://schemas.microsoft.com/office/drawing/2014/main" id="{E84433A0-7131-6C8F-2B01-615225291659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259" name="テキスト ボックス 412">
              <a:extLst>
                <a:ext uri="{FF2B5EF4-FFF2-40B4-BE49-F238E27FC236}">
                  <a16:creationId xmlns:a16="http://schemas.microsoft.com/office/drawing/2014/main" id="{E7ACF41D-1F94-7058-41E7-F37EC3C2ABD0}"/>
                </a:ext>
              </a:extLst>
            </p:cNvPr>
            <p:cNvSpPr txBox="1"/>
            <p:nvPr/>
          </p:nvSpPr>
          <p:spPr>
            <a:xfrm>
              <a:off x="486802" y="4864205"/>
              <a:ext cx="323369" cy="198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A4A4B683-49DB-C209-B024-3BF61D010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pic>
        <p:nvPicPr>
          <p:cNvPr id="261" name="グラフィックス 41" descr="右向き指示マーク">
            <a:extLst>
              <a:ext uri="{FF2B5EF4-FFF2-40B4-BE49-F238E27FC236}">
                <a16:creationId xmlns:a16="http://schemas.microsoft.com/office/drawing/2014/main" id="{C91143A7-7732-C412-F78B-AE709C6421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4754202">
            <a:off x="6121515" y="8783707"/>
            <a:ext cx="236144" cy="236144"/>
          </a:xfrm>
          <a:prstGeom prst="rect">
            <a:avLst/>
          </a:prstGeom>
        </p:spPr>
      </p:pic>
      <p:sp>
        <p:nvSpPr>
          <p:cNvPr id="266" name="Rectangle 265">
            <a:extLst>
              <a:ext uri="{FF2B5EF4-FFF2-40B4-BE49-F238E27FC236}">
                <a16:creationId xmlns:a16="http://schemas.microsoft.com/office/drawing/2014/main" id="{24C52728-9A74-38EB-99AB-53386509CC8E}"/>
              </a:ext>
            </a:extLst>
          </p:cNvPr>
          <p:cNvSpPr/>
          <p:nvPr/>
        </p:nvSpPr>
        <p:spPr>
          <a:xfrm>
            <a:off x="4751726" y="6506916"/>
            <a:ext cx="133313" cy="87926"/>
          </a:xfrm>
          <a:prstGeom prst="rect">
            <a:avLst/>
          </a:prstGeom>
          <a:solidFill>
            <a:srgbClr val="FAFAFA"/>
          </a:solidFill>
          <a:ln w="3175" cap="flat" cmpd="sng" algn="ctr">
            <a:solidFill>
              <a:srgbClr val="FAFAFA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267" name="コネクタ: カギ線 220">
            <a:extLst>
              <a:ext uri="{FF2B5EF4-FFF2-40B4-BE49-F238E27FC236}">
                <a16:creationId xmlns:a16="http://schemas.microsoft.com/office/drawing/2014/main" id="{B4DC5E54-0BBD-1118-E50E-6EA8B618C83B}"/>
              </a:ext>
            </a:extLst>
          </p:cNvPr>
          <p:cNvCxnSpPr>
            <a:cxnSpLocks/>
            <a:stCxn id="225" idx="3"/>
            <a:endCxn id="254" idx="1"/>
          </p:cNvCxnSpPr>
          <p:nvPr/>
        </p:nvCxnSpPr>
        <p:spPr>
          <a:xfrm>
            <a:off x="4859039" y="7947527"/>
            <a:ext cx="239395" cy="171592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6" name="図 159">
            <a:extLst>
              <a:ext uri="{FF2B5EF4-FFF2-40B4-BE49-F238E27FC236}">
                <a16:creationId xmlns:a16="http://schemas.microsoft.com/office/drawing/2014/main" id="{CDFFA4E4-76E3-ABCD-03D2-5FCF12838CB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6384">
            <a:off x="4143351" y="7802061"/>
            <a:ext cx="193980" cy="42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6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5A3E9-0523-ABC4-6567-2D13827EF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777CD88-825E-2AE7-F05A-0D213ADBB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25949A8-F907-1237-9E62-8B8FB61773C7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F208D09-1581-001C-C149-211CB762B55C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C06A0C-4FE7-AB24-4B9E-215C63264C73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A70498C-D532-00A8-ECB8-2C7AA045FDA3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YAMATO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5BA62228-98C0-1B98-8A4D-959A8D63201D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21ED894-CDC8-6457-947D-59E6F252293A}"/>
              </a:ext>
            </a:extLst>
          </p:cNvPr>
          <p:cNvSpPr txBox="1"/>
          <p:nvPr/>
        </p:nvSpPr>
        <p:spPr>
          <a:xfrm>
            <a:off x="401320" y="806902"/>
            <a:ext cx="61170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Work Flow Chart</a:t>
            </a:r>
          </a:p>
          <a:p>
            <a:r>
              <a:rPr kumimoji="1" lang="en-US" altLang="ja-JP" sz="1100" b="1" dirty="0"/>
              <a:t>4-1-6. Confirm schedule </a:t>
            </a:r>
            <a:br>
              <a:rPr kumimoji="1" lang="en-US" altLang="ja-JP" sz="1100" b="1" dirty="0"/>
            </a:br>
            <a:r>
              <a:rPr kumimoji="1" lang="en-US" altLang="ja-JP" sz="1100" b="1" dirty="0"/>
              <a:t>(Confirm FG/WIP Receive by WH</a:t>
            </a:r>
            <a:r>
              <a:rPr kumimoji="1" lang="th-TH" altLang="ja-JP" sz="1100" b="1" dirty="0"/>
              <a:t> </a:t>
            </a:r>
            <a:r>
              <a:rPr kumimoji="1" lang="en-US" altLang="ja-JP" sz="1100" b="1" dirty="0"/>
              <a:t>&amp; Confirm Material Receive by PD)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63406097-211B-1822-F28A-E1C402A39CF1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Production Management System Pegasus</a:t>
            </a: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60E94766-C932-4BE5-1146-A50BBF74B3D1}"/>
              </a:ext>
            </a:extLst>
          </p:cNvPr>
          <p:cNvCxnSpPr>
            <a:cxnSpLocks/>
            <a:stCxn id="10" idx="4"/>
            <a:endCxn id="13" idx="0"/>
          </p:cNvCxnSpPr>
          <p:nvPr/>
        </p:nvCxnSpPr>
        <p:spPr>
          <a:xfrm flipH="1">
            <a:off x="3158449" y="2330081"/>
            <a:ext cx="4537" cy="19921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楕円 3">
            <a:extLst>
              <a:ext uri="{FF2B5EF4-FFF2-40B4-BE49-F238E27FC236}">
                <a16:creationId xmlns:a16="http://schemas.microsoft.com/office/drawing/2014/main" id="{A963A7B0-E8D8-C1E1-6A8D-7FB248B9E006}"/>
              </a:ext>
            </a:extLst>
          </p:cNvPr>
          <p:cNvSpPr/>
          <p:nvPr/>
        </p:nvSpPr>
        <p:spPr>
          <a:xfrm>
            <a:off x="2789092" y="8107451"/>
            <a:ext cx="738709" cy="25220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900" dirty="0">
                <a:solidFill>
                  <a:schemeClr val="tx1"/>
                </a:solidFill>
              </a:rPr>
              <a:t>Finish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5">
            <a:extLst>
              <a:ext uri="{FF2B5EF4-FFF2-40B4-BE49-F238E27FC236}">
                <a16:creationId xmlns:a16="http://schemas.microsoft.com/office/drawing/2014/main" id="{9D801F4A-B566-DDD8-133E-D2AC18076704}"/>
              </a:ext>
            </a:extLst>
          </p:cNvPr>
          <p:cNvCxnSpPr>
            <a:cxnSpLocks/>
            <a:stCxn id="50" idx="2"/>
            <a:endCxn id="8" idx="0"/>
          </p:cNvCxnSpPr>
          <p:nvPr/>
        </p:nvCxnSpPr>
        <p:spPr>
          <a:xfrm>
            <a:off x="3158447" y="7660497"/>
            <a:ext cx="0" cy="44695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楕円 3">
            <a:extLst>
              <a:ext uri="{FF2B5EF4-FFF2-40B4-BE49-F238E27FC236}">
                <a16:creationId xmlns:a16="http://schemas.microsoft.com/office/drawing/2014/main" id="{48CAE36A-BBC5-43A5-A833-F1CBBEF3BC64}"/>
              </a:ext>
            </a:extLst>
          </p:cNvPr>
          <p:cNvSpPr/>
          <p:nvPr/>
        </p:nvSpPr>
        <p:spPr>
          <a:xfrm>
            <a:off x="2671106" y="1970817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Start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303AAE-97E6-A257-9441-A3BDF58B32B5}"/>
              </a:ext>
            </a:extLst>
          </p:cNvPr>
          <p:cNvSpPr txBox="1"/>
          <p:nvPr/>
        </p:nvSpPr>
        <p:spPr>
          <a:xfrm>
            <a:off x="3158449" y="3361430"/>
            <a:ext cx="43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sp>
        <p:nvSpPr>
          <p:cNvPr id="12" name="Flowchart: Decision 11">
            <a:extLst>
              <a:ext uri="{FF2B5EF4-FFF2-40B4-BE49-F238E27FC236}">
                <a16:creationId xmlns:a16="http://schemas.microsoft.com/office/drawing/2014/main" id="{8AAB743C-787F-B0B1-A6CA-D35D242CD620}"/>
              </a:ext>
            </a:extLst>
          </p:cNvPr>
          <p:cNvSpPr/>
          <p:nvPr/>
        </p:nvSpPr>
        <p:spPr>
          <a:xfrm>
            <a:off x="2488251" y="2781177"/>
            <a:ext cx="1340393" cy="680383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Production issue FG to WH?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418033-8A16-0CF6-5B2A-87B0BC69D3A8}"/>
              </a:ext>
            </a:extLst>
          </p:cNvPr>
          <p:cNvSpPr/>
          <p:nvPr/>
        </p:nvSpPr>
        <p:spPr>
          <a:xfrm>
            <a:off x="3099007" y="2529293"/>
            <a:ext cx="118883" cy="1188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900" dirty="0">
              <a:solidFill>
                <a:schemeClr val="tx1"/>
              </a:solidFill>
            </a:endParaRPr>
          </a:p>
        </p:txBody>
      </p:sp>
      <p:cxnSp>
        <p:nvCxnSpPr>
          <p:cNvPr id="14" name="直線矢印コネクタ 5">
            <a:extLst>
              <a:ext uri="{FF2B5EF4-FFF2-40B4-BE49-F238E27FC236}">
                <a16:creationId xmlns:a16="http://schemas.microsoft.com/office/drawing/2014/main" id="{0FB52380-4EC0-26BB-DBCA-F655218CCF9E}"/>
              </a:ext>
            </a:extLst>
          </p:cNvPr>
          <p:cNvCxnSpPr>
            <a:cxnSpLocks/>
            <a:stCxn id="13" idx="4"/>
            <a:endCxn id="12" idx="0"/>
          </p:cNvCxnSpPr>
          <p:nvPr/>
        </p:nvCxnSpPr>
        <p:spPr>
          <a:xfrm flipH="1">
            <a:off x="3158448" y="2648176"/>
            <a:ext cx="1" cy="13300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コネクタ: カギ線 220">
            <a:extLst>
              <a:ext uri="{FF2B5EF4-FFF2-40B4-BE49-F238E27FC236}">
                <a16:creationId xmlns:a16="http://schemas.microsoft.com/office/drawing/2014/main" id="{943BB051-A4BF-0396-5219-B59605454BBD}"/>
              </a:ext>
            </a:extLst>
          </p:cNvPr>
          <p:cNvCxnSpPr>
            <a:cxnSpLocks/>
            <a:stCxn id="12" idx="3"/>
            <a:endCxn id="13" idx="6"/>
          </p:cNvCxnSpPr>
          <p:nvPr/>
        </p:nvCxnSpPr>
        <p:spPr>
          <a:xfrm flipH="1" flipV="1">
            <a:off x="3217890" y="2588735"/>
            <a:ext cx="610754" cy="532634"/>
          </a:xfrm>
          <a:prstGeom prst="bentConnector3">
            <a:avLst>
              <a:gd name="adj1" fmla="val -59886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コネクタ: カギ線 220">
            <a:extLst>
              <a:ext uri="{FF2B5EF4-FFF2-40B4-BE49-F238E27FC236}">
                <a16:creationId xmlns:a16="http://schemas.microsoft.com/office/drawing/2014/main" id="{9D45FE06-293B-AF79-DB90-791369A760BB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154673" y="3461560"/>
            <a:ext cx="3775" cy="45771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88166C7-7E71-3441-D95C-B5B78E124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527" y="7660391"/>
            <a:ext cx="1095140" cy="697431"/>
          </a:xfrm>
          <a:prstGeom prst="rect">
            <a:avLst/>
          </a:prstGeom>
        </p:spPr>
      </p:pic>
      <p:sp>
        <p:nvSpPr>
          <p:cNvPr id="41" name="正方形/長方形 48">
            <a:extLst>
              <a:ext uri="{FF2B5EF4-FFF2-40B4-BE49-F238E27FC236}">
                <a16:creationId xmlns:a16="http://schemas.microsoft.com/office/drawing/2014/main" id="{16A0C7CE-24C1-0452-6A1C-FDC1D326E019}"/>
              </a:ext>
            </a:extLst>
          </p:cNvPr>
          <p:cNvSpPr/>
          <p:nvPr/>
        </p:nvSpPr>
        <p:spPr>
          <a:xfrm>
            <a:off x="2550153" y="3919387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Confirm inbound by handy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42" name="Flowchart: Decision 41">
            <a:extLst>
              <a:ext uri="{FF2B5EF4-FFF2-40B4-BE49-F238E27FC236}">
                <a16:creationId xmlns:a16="http://schemas.microsoft.com/office/drawing/2014/main" id="{F4071F03-4D39-9E01-1A88-50659AD95B08}"/>
              </a:ext>
            </a:extLst>
          </p:cNvPr>
          <p:cNvSpPr/>
          <p:nvPr/>
        </p:nvSpPr>
        <p:spPr>
          <a:xfrm>
            <a:off x="2638354" y="5390724"/>
            <a:ext cx="1032638" cy="576280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All done? 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0F6024F-1128-8D6E-A8C6-B1641CA3726A}"/>
              </a:ext>
            </a:extLst>
          </p:cNvPr>
          <p:cNvCxnSpPr>
            <a:cxnSpLocks/>
            <a:stCxn id="41" idx="2"/>
            <a:endCxn id="42" idx="0"/>
          </p:cNvCxnSpPr>
          <p:nvPr/>
        </p:nvCxnSpPr>
        <p:spPr>
          <a:xfrm>
            <a:off x="3154673" y="4377101"/>
            <a:ext cx="0" cy="101362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CCB4684-909A-A803-4198-33ADB1FF736B}"/>
              </a:ext>
            </a:extLst>
          </p:cNvPr>
          <p:cNvSpPr txBox="1"/>
          <p:nvPr/>
        </p:nvSpPr>
        <p:spPr>
          <a:xfrm>
            <a:off x="3749737" y="2866624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88E23F7-619C-8F6C-9BF8-9DB3F50248CA}"/>
              </a:ext>
            </a:extLst>
          </p:cNvPr>
          <p:cNvSpPr txBox="1"/>
          <p:nvPr/>
        </p:nvSpPr>
        <p:spPr>
          <a:xfrm>
            <a:off x="3197191" y="6594673"/>
            <a:ext cx="43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sp>
        <p:nvSpPr>
          <p:cNvPr id="50" name="正方形/長方形 48">
            <a:extLst>
              <a:ext uri="{FF2B5EF4-FFF2-40B4-BE49-F238E27FC236}">
                <a16:creationId xmlns:a16="http://schemas.microsoft.com/office/drawing/2014/main" id="{B3250B4E-D0DD-6A67-6EA1-824BC323F4B6}"/>
              </a:ext>
            </a:extLst>
          </p:cNvPr>
          <p:cNvSpPr/>
          <p:nvPr/>
        </p:nvSpPr>
        <p:spPr>
          <a:xfrm>
            <a:off x="2553927" y="7202783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Move to location fix ID that displays on HT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9F1C751-A736-8B64-08C6-CD1D033EB11A}"/>
              </a:ext>
            </a:extLst>
          </p:cNvPr>
          <p:cNvCxnSpPr>
            <a:cxnSpLocks/>
            <a:stCxn id="42" idx="2"/>
            <a:endCxn id="50" idx="0"/>
          </p:cNvCxnSpPr>
          <p:nvPr/>
        </p:nvCxnSpPr>
        <p:spPr>
          <a:xfrm>
            <a:off x="3154673" y="5967004"/>
            <a:ext cx="3774" cy="123577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コネクタ: カギ線 220">
            <a:extLst>
              <a:ext uri="{FF2B5EF4-FFF2-40B4-BE49-F238E27FC236}">
                <a16:creationId xmlns:a16="http://schemas.microsoft.com/office/drawing/2014/main" id="{11278AB9-CE93-188E-2972-9A906052D2FB}"/>
              </a:ext>
            </a:extLst>
          </p:cNvPr>
          <p:cNvCxnSpPr>
            <a:cxnSpLocks/>
            <a:stCxn id="42" idx="1"/>
            <a:endCxn id="12" idx="1"/>
          </p:cNvCxnSpPr>
          <p:nvPr/>
        </p:nvCxnSpPr>
        <p:spPr>
          <a:xfrm rot="10800000">
            <a:off x="2488252" y="3121370"/>
            <a:ext cx="150103" cy="2557495"/>
          </a:xfrm>
          <a:prstGeom prst="bentConnector3">
            <a:avLst>
              <a:gd name="adj1" fmla="val 252295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30555FD-0DC2-5D51-A704-17C5F25CE34B}"/>
              </a:ext>
            </a:extLst>
          </p:cNvPr>
          <p:cNvSpPr txBox="1"/>
          <p:nvPr/>
        </p:nvSpPr>
        <p:spPr>
          <a:xfrm>
            <a:off x="2218883" y="4719911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pic>
        <p:nvPicPr>
          <p:cNvPr id="24" name="図 290">
            <a:extLst>
              <a:ext uri="{FF2B5EF4-FFF2-40B4-BE49-F238E27FC236}">
                <a16:creationId xmlns:a16="http://schemas.microsoft.com/office/drawing/2014/main" id="{4CD3729F-D6B5-F38F-1920-1B1122A19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584" y="1857052"/>
            <a:ext cx="1355770" cy="2019144"/>
          </a:xfrm>
          <a:prstGeom prst="rect">
            <a:avLst/>
          </a:prstGeom>
        </p:spPr>
      </p:pic>
      <p:pic>
        <p:nvPicPr>
          <p:cNvPr id="26" name="図 292">
            <a:extLst>
              <a:ext uri="{FF2B5EF4-FFF2-40B4-BE49-F238E27FC236}">
                <a16:creationId xmlns:a16="http://schemas.microsoft.com/office/drawing/2014/main" id="{F8BD789B-3A4C-86EB-02A7-7C49AA5D3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122" y="1986197"/>
            <a:ext cx="805148" cy="123622"/>
          </a:xfrm>
          <a:prstGeom prst="rect">
            <a:avLst/>
          </a:prstGeom>
        </p:spPr>
      </p:pic>
      <p:sp>
        <p:nvSpPr>
          <p:cNvPr id="27" name="テキスト ボックス 294">
            <a:extLst>
              <a:ext uri="{FF2B5EF4-FFF2-40B4-BE49-F238E27FC236}">
                <a16:creationId xmlns:a16="http://schemas.microsoft.com/office/drawing/2014/main" id="{508B8827-51D7-1E7D-3F4A-95C0E78AFF05}"/>
              </a:ext>
            </a:extLst>
          </p:cNvPr>
          <p:cNvSpPr txBox="1"/>
          <p:nvPr/>
        </p:nvSpPr>
        <p:spPr>
          <a:xfrm>
            <a:off x="4657403" y="1972774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Confirm Inbound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28" name="図 302">
            <a:extLst>
              <a:ext uri="{FF2B5EF4-FFF2-40B4-BE49-F238E27FC236}">
                <a16:creationId xmlns:a16="http://schemas.microsoft.com/office/drawing/2014/main" id="{591C0075-5468-535A-6F61-E54CD637E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3559" y="2480815"/>
            <a:ext cx="1289035" cy="212113"/>
          </a:xfrm>
          <a:prstGeom prst="rect">
            <a:avLst/>
          </a:prstGeom>
        </p:spPr>
      </p:pic>
      <p:pic>
        <p:nvPicPr>
          <p:cNvPr id="29" name="図 303">
            <a:extLst>
              <a:ext uri="{FF2B5EF4-FFF2-40B4-BE49-F238E27FC236}">
                <a16:creationId xmlns:a16="http://schemas.microsoft.com/office/drawing/2014/main" id="{3A31ADAF-3D44-2970-C550-AD672D75A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789" y="2884195"/>
            <a:ext cx="981060" cy="220999"/>
          </a:xfrm>
          <a:prstGeom prst="rect">
            <a:avLst/>
          </a:prstGeom>
        </p:spPr>
      </p:pic>
      <p:pic>
        <p:nvPicPr>
          <p:cNvPr id="30" name="図 304">
            <a:extLst>
              <a:ext uri="{FF2B5EF4-FFF2-40B4-BE49-F238E27FC236}">
                <a16:creationId xmlns:a16="http://schemas.microsoft.com/office/drawing/2014/main" id="{A914AAF7-DC62-C940-EC35-782C75CE36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7602" y="2575503"/>
            <a:ext cx="1313642" cy="894800"/>
          </a:xfrm>
          <a:prstGeom prst="rect">
            <a:avLst/>
          </a:prstGeom>
        </p:spPr>
      </p:pic>
      <p:pic>
        <p:nvPicPr>
          <p:cNvPr id="31" name="図 305">
            <a:extLst>
              <a:ext uri="{FF2B5EF4-FFF2-40B4-BE49-F238E27FC236}">
                <a16:creationId xmlns:a16="http://schemas.microsoft.com/office/drawing/2014/main" id="{D9A254FB-CD20-3069-0D06-BAA1BAFDE7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6746" y="2156374"/>
            <a:ext cx="1313642" cy="434647"/>
          </a:xfrm>
          <a:prstGeom prst="rect">
            <a:avLst/>
          </a:prstGeom>
        </p:spPr>
      </p:pic>
      <p:sp>
        <p:nvSpPr>
          <p:cNvPr id="32" name="四角形: 角を丸くする 306">
            <a:extLst>
              <a:ext uri="{FF2B5EF4-FFF2-40B4-BE49-F238E27FC236}">
                <a16:creationId xmlns:a16="http://schemas.microsoft.com/office/drawing/2014/main" id="{AEAAAB37-61AD-B1A9-DCC5-092C3B3561F1}"/>
              </a:ext>
            </a:extLst>
          </p:cNvPr>
          <p:cNvSpPr/>
          <p:nvPr/>
        </p:nvSpPr>
        <p:spPr>
          <a:xfrm>
            <a:off x="4489045" y="2182973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3" name="四角形: 角を丸くする 307">
            <a:extLst>
              <a:ext uri="{FF2B5EF4-FFF2-40B4-BE49-F238E27FC236}">
                <a16:creationId xmlns:a16="http://schemas.microsoft.com/office/drawing/2014/main" id="{DD920906-663A-8694-949F-4DCE063A93F0}"/>
              </a:ext>
            </a:extLst>
          </p:cNvPr>
          <p:cNvSpPr/>
          <p:nvPr/>
        </p:nvSpPr>
        <p:spPr>
          <a:xfrm>
            <a:off x="5123050" y="2179163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4" name="テキスト ボックス 316">
            <a:extLst>
              <a:ext uri="{FF2B5EF4-FFF2-40B4-BE49-F238E27FC236}">
                <a16:creationId xmlns:a16="http://schemas.microsoft.com/office/drawing/2014/main" id="{181E0C34-724D-7C53-3127-5B3388EB0D8A}"/>
              </a:ext>
            </a:extLst>
          </p:cNvPr>
          <p:cNvSpPr txBox="1"/>
          <p:nvPr/>
        </p:nvSpPr>
        <p:spPr>
          <a:xfrm>
            <a:off x="4890227" y="2154866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36" name="グラフィックス 318" descr="日毎カレンダー">
            <a:extLst>
              <a:ext uri="{FF2B5EF4-FFF2-40B4-BE49-F238E27FC236}">
                <a16:creationId xmlns:a16="http://schemas.microsoft.com/office/drawing/2014/main" id="{FDB434C9-6279-7B44-DB94-D2E4F27049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21647" y="2192348"/>
            <a:ext cx="137160" cy="137160"/>
          </a:xfrm>
          <a:prstGeom prst="rect">
            <a:avLst/>
          </a:prstGeom>
        </p:spPr>
      </p:pic>
      <p:pic>
        <p:nvPicPr>
          <p:cNvPr id="37" name="グラフィックス 319" descr="日毎カレンダー">
            <a:extLst>
              <a:ext uri="{FF2B5EF4-FFF2-40B4-BE49-F238E27FC236}">
                <a16:creationId xmlns:a16="http://schemas.microsoft.com/office/drawing/2014/main" id="{3F00FEF4-BFC2-778C-D67C-2927A3A5EB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61655" y="2183275"/>
            <a:ext cx="137160" cy="137160"/>
          </a:xfrm>
          <a:prstGeom prst="rect">
            <a:avLst/>
          </a:prstGeom>
        </p:spPr>
      </p:pic>
      <p:sp>
        <p:nvSpPr>
          <p:cNvPr id="38" name="四角形: 角を丸くする 320">
            <a:extLst>
              <a:ext uri="{FF2B5EF4-FFF2-40B4-BE49-F238E27FC236}">
                <a16:creationId xmlns:a16="http://schemas.microsoft.com/office/drawing/2014/main" id="{B33701A5-65B0-FA2D-46C8-B150114E6E06}"/>
              </a:ext>
            </a:extLst>
          </p:cNvPr>
          <p:cNvSpPr/>
          <p:nvPr/>
        </p:nvSpPr>
        <p:spPr>
          <a:xfrm>
            <a:off x="4533072" y="2370533"/>
            <a:ext cx="589978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3" name="テキスト ボックス 322">
            <a:extLst>
              <a:ext uri="{FF2B5EF4-FFF2-40B4-BE49-F238E27FC236}">
                <a16:creationId xmlns:a16="http://schemas.microsoft.com/office/drawing/2014/main" id="{305C77BB-F419-9487-5362-A8E04CC47D63}"/>
              </a:ext>
            </a:extLst>
          </p:cNvPr>
          <p:cNvSpPr txBox="1"/>
          <p:nvPr/>
        </p:nvSpPr>
        <p:spPr>
          <a:xfrm>
            <a:off x="5073876" y="2333622"/>
            <a:ext cx="393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Except complete</a:t>
            </a:r>
          </a:p>
        </p:txBody>
      </p:sp>
      <p:sp>
        <p:nvSpPr>
          <p:cNvPr id="55" name="正方形/長方形 323">
            <a:extLst>
              <a:ext uri="{FF2B5EF4-FFF2-40B4-BE49-F238E27FC236}">
                <a16:creationId xmlns:a16="http://schemas.microsoft.com/office/drawing/2014/main" id="{7758FF0D-54A0-FE16-5860-661332F1D416}"/>
              </a:ext>
            </a:extLst>
          </p:cNvPr>
          <p:cNvSpPr/>
          <p:nvPr/>
        </p:nvSpPr>
        <p:spPr>
          <a:xfrm>
            <a:off x="5409736" y="2386986"/>
            <a:ext cx="119811" cy="10871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6" name="テキスト ボックス 324">
            <a:extLst>
              <a:ext uri="{FF2B5EF4-FFF2-40B4-BE49-F238E27FC236}">
                <a16:creationId xmlns:a16="http://schemas.microsoft.com/office/drawing/2014/main" id="{8B48C52E-1420-025C-E44E-A3218404007A}"/>
              </a:ext>
            </a:extLst>
          </p:cNvPr>
          <p:cNvSpPr txBox="1"/>
          <p:nvPr/>
        </p:nvSpPr>
        <p:spPr>
          <a:xfrm>
            <a:off x="4439845" y="2185969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57" name="テキスト ボックス 325">
            <a:extLst>
              <a:ext uri="{FF2B5EF4-FFF2-40B4-BE49-F238E27FC236}">
                <a16:creationId xmlns:a16="http://schemas.microsoft.com/office/drawing/2014/main" id="{7BF77A3C-B802-4EE9-2C0D-93922606EEBE}"/>
              </a:ext>
            </a:extLst>
          </p:cNvPr>
          <p:cNvSpPr txBox="1"/>
          <p:nvPr/>
        </p:nvSpPr>
        <p:spPr>
          <a:xfrm>
            <a:off x="5078640" y="2179408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58" name="二等辺三角形 326">
            <a:extLst>
              <a:ext uri="{FF2B5EF4-FFF2-40B4-BE49-F238E27FC236}">
                <a16:creationId xmlns:a16="http://schemas.microsoft.com/office/drawing/2014/main" id="{331F9D05-7AD3-7126-D97D-5C8B1A58684B}"/>
              </a:ext>
            </a:extLst>
          </p:cNvPr>
          <p:cNvSpPr/>
          <p:nvPr/>
        </p:nvSpPr>
        <p:spPr>
          <a:xfrm rot="10800000">
            <a:off x="5004353" y="2420423"/>
            <a:ext cx="79525" cy="76201"/>
          </a:xfrm>
          <a:prstGeom prst="triangl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70" name="図 327">
            <a:extLst>
              <a:ext uri="{FF2B5EF4-FFF2-40B4-BE49-F238E27FC236}">
                <a16:creationId xmlns:a16="http://schemas.microsoft.com/office/drawing/2014/main" id="{AC405E33-0451-A591-343C-374D1B2D3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409" y="2624060"/>
            <a:ext cx="1289035" cy="275128"/>
          </a:xfrm>
          <a:prstGeom prst="rect">
            <a:avLst/>
          </a:prstGeom>
        </p:spPr>
      </p:pic>
      <p:pic>
        <p:nvPicPr>
          <p:cNvPr id="83" name="図 328">
            <a:extLst>
              <a:ext uri="{FF2B5EF4-FFF2-40B4-BE49-F238E27FC236}">
                <a16:creationId xmlns:a16="http://schemas.microsoft.com/office/drawing/2014/main" id="{40E3B6A5-F4D2-2F33-9DD8-BC71F7754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0825" y="3055178"/>
            <a:ext cx="1279444" cy="267020"/>
          </a:xfrm>
          <a:prstGeom prst="rect">
            <a:avLst/>
          </a:prstGeom>
        </p:spPr>
      </p:pic>
      <p:sp>
        <p:nvSpPr>
          <p:cNvPr id="93" name="テキスト ボックス 329">
            <a:extLst>
              <a:ext uri="{FF2B5EF4-FFF2-40B4-BE49-F238E27FC236}">
                <a16:creationId xmlns:a16="http://schemas.microsoft.com/office/drawing/2014/main" id="{F1F61B81-FC8B-18CA-2F8D-D29BFB997F9F}"/>
              </a:ext>
            </a:extLst>
          </p:cNvPr>
          <p:cNvSpPr txBox="1"/>
          <p:nvPr/>
        </p:nvSpPr>
        <p:spPr>
          <a:xfrm>
            <a:off x="4252264" y="2583252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Supplier Name : DEMO-SUP-A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DEMO_PARTS_NAME_A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94" name="テキスト ボックス 330">
            <a:extLst>
              <a:ext uri="{FF2B5EF4-FFF2-40B4-BE49-F238E27FC236}">
                <a16:creationId xmlns:a16="http://schemas.microsoft.com/office/drawing/2014/main" id="{7193B758-9E17-4C45-5C36-5FAD4FC22EED}"/>
              </a:ext>
            </a:extLst>
          </p:cNvPr>
          <p:cNvSpPr txBox="1"/>
          <p:nvPr/>
        </p:nvSpPr>
        <p:spPr>
          <a:xfrm>
            <a:off x="4252264" y="2998183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Supplier Name : DEMO-SUP-B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DEMO_PARTS_NAME_B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F6842EC-6C9D-B4B8-3B9D-B9277E7C034A}"/>
              </a:ext>
            </a:extLst>
          </p:cNvPr>
          <p:cNvSpPr/>
          <p:nvPr/>
        </p:nvSpPr>
        <p:spPr>
          <a:xfrm>
            <a:off x="4116870" y="1813767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5" name="テキスト ボックス 315">
            <a:extLst>
              <a:ext uri="{FF2B5EF4-FFF2-40B4-BE49-F238E27FC236}">
                <a16:creationId xmlns:a16="http://schemas.microsoft.com/office/drawing/2014/main" id="{33F8C05A-07D2-B27C-2179-003C63E69A1F}"/>
              </a:ext>
            </a:extLst>
          </p:cNvPr>
          <p:cNvSpPr txBox="1"/>
          <p:nvPr/>
        </p:nvSpPr>
        <p:spPr>
          <a:xfrm>
            <a:off x="4239903" y="2161332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96" name="テキスト ボックス 321">
            <a:extLst>
              <a:ext uri="{FF2B5EF4-FFF2-40B4-BE49-F238E27FC236}">
                <a16:creationId xmlns:a16="http://schemas.microsoft.com/office/drawing/2014/main" id="{21A373EF-8E52-3D21-9F52-76BA6C09646F}"/>
              </a:ext>
            </a:extLst>
          </p:cNvPr>
          <p:cNvSpPr txBox="1"/>
          <p:nvPr/>
        </p:nvSpPr>
        <p:spPr>
          <a:xfrm>
            <a:off x="4220191" y="2349654"/>
            <a:ext cx="37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Supplier</a:t>
            </a:r>
          </a:p>
          <a:p>
            <a:pPr algn="ctr"/>
            <a:r>
              <a:rPr kumimoji="1" lang="en-US" altLang="ja-JP" sz="400" dirty="0">
                <a:latin typeface="+mj-lt"/>
              </a:rPr>
              <a:t>code</a:t>
            </a:r>
          </a:p>
        </p:txBody>
      </p:sp>
      <p:pic>
        <p:nvPicPr>
          <p:cNvPr id="167" name="図 385">
            <a:extLst>
              <a:ext uri="{FF2B5EF4-FFF2-40B4-BE49-F238E27FC236}">
                <a16:creationId xmlns:a16="http://schemas.microsoft.com/office/drawing/2014/main" id="{FA9F5BBD-8C0A-7FC2-C9E9-9660F7B1E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1769" y="4119031"/>
            <a:ext cx="1355823" cy="2027476"/>
          </a:xfrm>
          <a:prstGeom prst="rect">
            <a:avLst/>
          </a:prstGeom>
        </p:spPr>
      </p:pic>
      <p:pic>
        <p:nvPicPr>
          <p:cNvPr id="168" name="図 386">
            <a:extLst>
              <a:ext uri="{FF2B5EF4-FFF2-40B4-BE49-F238E27FC236}">
                <a16:creationId xmlns:a16="http://schemas.microsoft.com/office/drawing/2014/main" id="{117952F0-41C0-10A6-E126-DF04FBDF2F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8423" y="5131389"/>
            <a:ext cx="1323253" cy="276635"/>
          </a:xfrm>
          <a:prstGeom prst="rect">
            <a:avLst/>
          </a:prstGeom>
        </p:spPr>
      </p:pic>
      <p:pic>
        <p:nvPicPr>
          <p:cNvPr id="169" name="図 387">
            <a:extLst>
              <a:ext uri="{FF2B5EF4-FFF2-40B4-BE49-F238E27FC236}">
                <a16:creationId xmlns:a16="http://schemas.microsoft.com/office/drawing/2014/main" id="{978F529C-1B28-3B9A-D1B3-869555D3DF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8053" y="5473105"/>
            <a:ext cx="421741" cy="138318"/>
          </a:xfrm>
          <a:prstGeom prst="rect">
            <a:avLst/>
          </a:prstGeom>
        </p:spPr>
      </p:pic>
      <p:sp>
        <p:nvSpPr>
          <p:cNvPr id="170" name="テキスト ボックス 388">
            <a:extLst>
              <a:ext uri="{FF2B5EF4-FFF2-40B4-BE49-F238E27FC236}">
                <a16:creationId xmlns:a16="http://schemas.microsoft.com/office/drawing/2014/main" id="{44D2ACB7-2383-DB8E-6FA5-F0A149A817DD}"/>
              </a:ext>
            </a:extLst>
          </p:cNvPr>
          <p:cNvSpPr txBox="1"/>
          <p:nvPr/>
        </p:nvSpPr>
        <p:spPr>
          <a:xfrm>
            <a:off x="4911769" y="5425517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171" name="テキスト ボックス 389">
            <a:extLst>
              <a:ext uri="{FF2B5EF4-FFF2-40B4-BE49-F238E27FC236}">
                <a16:creationId xmlns:a16="http://schemas.microsoft.com/office/drawing/2014/main" id="{6C8A003C-8BCC-A947-ACBF-B87BD0AC570D}"/>
              </a:ext>
            </a:extLst>
          </p:cNvPr>
          <p:cNvSpPr txBox="1"/>
          <p:nvPr/>
        </p:nvSpPr>
        <p:spPr>
          <a:xfrm>
            <a:off x="4911769" y="5186740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72" name="図 390">
            <a:extLst>
              <a:ext uri="{FF2B5EF4-FFF2-40B4-BE49-F238E27FC236}">
                <a16:creationId xmlns:a16="http://schemas.microsoft.com/office/drawing/2014/main" id="{B76EE064-F6FF-FBBB-4A4A-0C180B1190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7146" y="5172475"/>
            <a:ext cx="905173" cy="202741"/>
          </a:xfrm>
          <a:prstGeom prst="rect">
            <a:avLst/>
          </a:prstGeom>
        </p:spPr>
      </p:pic>
      <p:pic>
        <p:nvPicPr>
          <p:cNvPr id="173" name="図 391">
            <a:extLst>
              <a:ext uri="{FF2B5EF4-FFF2-40B4-BE49-F238E27FC236}">
                <a16:creationId xmlns:a16="http://schemas.microsoft.com/office/drawing/2014/main" id="{949732B5-CC9B-735A-E7C3-9D5314A77F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5612" y="4953931"/>
            <a:ext cx="381033" cy="112377"/>
          </a:xfrm>
          <a:prstGeom prst="rect">
            <a:avLst/>
          </a:prstGeom>
        </p:spPr>
      </p:pic>
      <p:sp>
        <p:nvSpPr>
          <p:cNvPr id="174" name="テキスト ボックス 392">
            <a:extLst>
              <a:ext uri="{FF2B5EF4-FFF2-40B4-BE49-F238E27FC236}">
                <a16:creationId xmlns:a16="http://schemas.microsoft.com/office/drawing/2014/main" id="{D11980D2-D022-0A18-F761-7FB8D3A0F250}"/>
              </a:ext>
            </a:extLst>
          </p:cNvPr>
          <p:cNvSpPr txBox="1"/>
          <p:nvPr/>
        </p:nvSpPr>
        <p:spPr>
          <a:xfrm>
            <a:off x="5404271" y="4921100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175" name="図 394">
            <a:extLst>
              <a:ext uri="{FF2B5EF4-FFF2-40B4-BE49-F238E27FC236}">
                <a16:creationId xmlns:a16="http://schemas.microsoft.com/office/drawing/2014/main" id="{C8E7A3DE-9AFD-CC14-164D-2D920499CC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53205" y="5227593"/>
            <a:ext cx="293040" cy="79099"/>
          </a:xfrm>
          <a:prstGeom prst="rect">
            <a:avLst/>
          </a:prstGeom>
        </p:spPr>
      </p:pic>
      <p:pic>
        <p:nvPicPr>
          <p:cNvPr id="176" name="図 395">
            <a:extLst>
              <a:ext uri="{FF2B5EF4-FFF2-40B4-BE49-F238E27FC236}">
                <a16:creationId xmlns:a16="http://schemas.microsoft.com/office/drawing/2014/main" id="{DBE0E018-98E5-F5D7-2564-2635DEC639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6021" y="4959443"/>
            <a:ext cx="436337" cy="79099"/>
          </a:xfrm>
          <a:prstGeom prst="rect">
            <a:avLst/>
          </a:prstGeom>
        </p:spPr>
      </p:pic>
      <p:pic>
        <p:nvPicPr>
          <p:cNvPr id="177" name="図 396">
            <a:extLst>
              <a:ext uri="{FF2B5EF4-FFF2-40B4-BE49-F238E27FC236}">
                <a16:creationId xmlns:a16="http://schemas.microsoft.com/office/drawing/2014/main" id="{F32BF015-734B-6C91-7F0A-D3706B12F1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73514" y="5700861"/>
            <a:ext cx="436337" cy="79099"/>
          </a:xfrm>
          <a:prstGeom prst="rect">
            <a:avLst/>
          </a:prstGeom>
        </p:spPr>
      </p:pic>
      <p:pic>
        <p:nvPicPr>
          <p:cNvPr id="178" name="図 397">
            <a:extLst>
              <a:ext uri="{FF2B5EF4-FFF2-40B4-BE49-F238E27FC236}">
                <a16:creationId xmlns:a16="http://schemas.microsoft.com/office/drawing/2014/main" id="{01D68E40-21CA-87D4-D03F-95837E3CA6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6021" y="4579515"/>
            <a:ext cx="436337" cy="106315"/>
          </a:xfrm>
          <a:prstGeom prst="rect">
            <a:avLst/>
          </a:prstGeom>
        </p:spPr>
      </p:pic>
      <p:pic>
        <p:nvPicPr>
          <p:cNvPr id="179" name="図 398">
            <a:extLst>
              <a:ext uri="{FF2B5EF4-FFF2-40B4-BE49-F238E27FC236}">
                <a16:creationId xmlns:a16="http://schemas.microsoft.com/office/drawing/2014/main" id="{AE3DC9BC-079B-1DA8-D3DF-E3D7428EEF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5652" y="4771232"/>
            <a:ext cx="436337" cy="106315"/>
          </a:xfrm>
          <a:prstGeom prst="rect">
            <a:avLst/>
          </a:prstGeom>
        </p:spPr>
      </p:pic>
      <p:sp>
        <p:nvSpPr>
          <p:cNvPr id="180" name="テキスト ボックス 399">
            <a:extLst>
              <a:ext uri="{FF2B5EF4-FFF2-40B4-BE49-F238E27FC236}">
                <a16:creationId xmlns:a16="http://schemas.microsoft.com/office/drawing/2014/main" id="{0AE2A23B-6EC0-AC01-19DE-1BDAFEE2170A}"/>
              </a:ext>
            </a:extLst>
          </p:cNvPr>
          <p:cNvSpPr txBox="1"/>
          <p:nvPr/>
        </p:nvSpPr>
        <p:spPr>
          <a:xfrm>
            <a:off x="5392288" y="4525870"/>
            <a:ext cx="864090" cy="1692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181" name="テキスト ボックス 400">
            <a:extLst>
              <a:ext uri="{FF2B5EF4-FFF2-40B4-BE49-F238E27FC236}">
                <a16:creationId xmlns:a16="http://schemas.microsoft.com/office/drawing/2014/main" id="{1C72B3AE-9AC1-3ED0-FA29-85EF1F458130}"/>
              </a:ext>
            </a:extLst>
          </p:cNvPr>
          <p:cNvSpPr txBox="1"/>
          <p:nvPr/>
        </p:nvSpPr>
        <p:spPr>
          <a:xfrm>
            <a:off x="4964380" y="4728838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182" name="テキスト ボックス 402">
            <a:extLst>
              <a:ext uri="{FF2B5EF4-FFF2-40B4-BE49-F238E27FC236}">
                <a16:creationId xmlns:a16="http://schemas.microsoft.com/office/drawing/2014/main" id="{CF6E123B-59FC-785D-909F-792D284F25FF}"/>
              </a:ext>
            </a:extLst>
          </p:cNvPr>
          <p:cNvSpPr txBox="1"/>
          <p:nvPr/>
        </p:nvSpPr>
        <p:spPr>
          <a:xfrm>
            <a:off x="5480923" y="5184049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183" name="図 403">
            <a:extLst>
              <a:ext uri="{FF2B5EF4-FFF2-40B4-BE49-F238E27FC236}">
                <a16:creationId xmlns:a16="http://schemas.microsoft.com/office/drawing/2014/main" id="{58596C7D-D0FF-DC68-0065-528F76D798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5684" y="5120775"/>
            <a:ext cx="1323253" cy="276635"/>
          </a:xfrm>
          <a:prstGeom prst="rect">
            <a:avLst/>
          </a:prstGeom>
        </p:spPr>
      </p:pic>
      <p:pic>
        <p:nvPicPr>
          <p:cNvPr id="184" name="図 404">
            <a:extLst>
              <a:ext uri="{FF2B5EF4-FFF2-40B4-BE49-F238E27FC236}">
                <a16:creationId xmlns:a16="http://schemas.microsoft.com/office/drawing/2014/main" id="{1A895C51-EA05-6A10-56E1-53C56A7DB4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5314" y="5462491"/>
            <a:ext cx="421741" cy="138318"/>
          </a:xfrm>
          <a:prstGeom prst="rect">
            <a:avLst/>
          </a:prstGeom>
        </p:spPr>
      </p:pic>
      <p:sp>
        <p:nvSpPr>
          <p:cNvPr id="185" name="テキスト ボックス 405">
            <a:extLst>
              <a:ext uri="{FF2B5EF4-FFF2-40B4-BE49-F238E27FC236}">
                <a16:creationId xmlns:a16="http://schemas.microsoft.com/office/drawing/2014/main" id="{DEBEBF32-10EE-0CDC-275C-0FE83ACC69A4}"/>
              </a:ext>
            </a:extLst>
          </p:cNvPr>
          <p:cNvSpPr txBox="1"/>
          <p:nvPr/>
        </p:nvSpPr>
        <p:spPr>
          <a:xfrm>
            <a:off x="4909030" y="5414903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186" name="テキスト ボックス 406">
            <a:extLst>
              <a:ext uri="{FF2B5EF4-FFF2-40B4-BE49-F238E27FC236}">
                <a16:creationId xmlns:a16="http://schemas.microsoft.com/office/drawing/2014/main" id="{EAD5DB60-E7DF-4392-E1C3-7A53C5B78CA2}"/>
              </a:ext>
            </a:extLst>
          </p:cNvPr>
          <p:cNvSpPr txBox="1"/>
          <p:nvPr/>
        </p:nvSpPr>
        <p:spPr>
          <a:xfrm>
            <a:off x="4909030" y="5176126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87" name="図 407">
            <a:extLst>
              <a:ext uri="{FF2B5EF4-FFF2-40B4-BE49-F238E27FC236}">
                <a16:creationId xmlns:a16="http://schemas.microsoft.com/office/drawing/2014/main" id="{CAAF011A-ACE9-3507-F6B1-7786BB1685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407" y="5161861"/>
            <a:ext cx="905173" cy="202741"/>
          </a:xfrm>
          <a:prstGeom prst="rect">
            <a:avLst/>
          </a:prstGeom>
        </p:spPr>
      </p:pic>
      <p:pic>
        <p:nvPicPr>
          <p:cNvPr id="188" name="図 408">
            <a:extLst>
              <a:ext uri="{FF2B5EF4-FFF2-40B4-BE49-F238E27FC236}">
                <a16:creationId xmlns:a16="http://schemas.microsoft.com/office/drawing/2014/main" id="{32AD8D87-C60B-1C3F-57A2-23AD813BC5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50466" y="5216979"/>
            <a:ext cx="293040" cy="79099"/>
          </a:xfrm>
          <a:prstGeom prst="rect">
            <a:avLst/>
          </a:prstGeom>
        </p:spPr>
      </p:pic>
      <p:pic>
        <p:nvPicPr>
          <p:cNvPr id="189" name="図 409">
            <a:extLst>
              <a:ext uri="{FF2B5EF4-FFF2-40B4-BE49-F238E27FC236}">
                <a16:creationId xmlns:a16="http://schemas.microsoft.com/office/drawing/2014/main" id="{B9130B3B-A279-D75E-D9F9-034080E141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70775" y="5690247"/>
            <a:ext cx="436337" cy="79099"/>
          </a:xfrm>
          <a:prstGeom prst="rect">
            <a:avLst/>
          </a:prstGeom>
        </p:spPr>
      </p:pic>
      <p:pic>
        <p:nvPicPr>
          <p:cNvPr id="190" name="図 410">
            <a:extLst>
              <a:ext uri="{FF2B5EF4-FFF2-40B4-BE49-F238E27FC236}">
                <a16:creationId xmlns:a16="http://schemas.microsoft.com/office/drawing/2014/main" id="{D4EC44D5-5428-9744-8018-CD86C8D2A2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6512" y="5112178"/>
            <a:ext cx="1323253" cy="276635"/>
          </a:xfrm>
          <a:prstGeom prst="rect">
            <a:avLst/>
          </a:prstGeom>
        </p:spPr>
      </p:pic>
      <p:pic>
        <p:nvPicPr>
          <p:cNvPr id="191" name="図 411">
            <a:extLst>
              <a:ext uri="{FF2B5EF4-FFF2-40B4-BE49-F238E27FC236}">
                <a16:creationId xmlns:a16="http://schemas.microsoft.com/office/drawing/2014/main" id="{964771C6-9CBD-EF2B-3B1F-8E82FACF8D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6142" y="5453894"/>
            <a:ext cx="421741" cy="138318"/>
          </a:xfrm>
          <a:prstGeom prst="rect">
            <a:avLst/>
          </a:prstGeom>
        </p:spPr>
      </p:pic>
      <p:pic>
        <p:nvPicPr>
          <p:cNvPr id="192" name="図 414">
            <a:extLst>
              <a:ext uri="{FF2B5EF4-FFF2-40B4-BE49-F238E27FC236}">
                <a16:creationId xmlns:a16="http://schemas.microsoft.com/office/drawing/2014/main" id="{33C16F4C-9B56-3957-E273-61E392FC20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5235" y="5153264"/>
            <a:ext cx="905173" cy="202741"/>
          </a:xfrm>
          <a:prstGeom prst="rect">
            <a:avLst/>
          </a:prstGeom>
        </p:spPr>
      </p:pic>
      <p:pic>
        <p:nvPicPr>
          <p:cNvPr id="193" name="図 415">
            <a:extLst>
              <a:ext uri="{FF2B5EF4-FFF2-40B4-BE49-F238E27FC236}">
                <a16:creationId xmlns:a16="http://schemas.microsoft.com/office/drawing/2014/main" id="{FFBE0D0F-31BA-87EE-8213-3D8572CAF1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51294" y="5208382"/>
            <a:ext cx="293040" cy="79099"/>
          </a:xfrm>
          <a:prstGeom prst="rect">
            <a:avLst/>
          </a:prstGeom>
        </p:spPr>
      </p:pic>
      <p:pic>
        <p:nvPicPr>
          <p:cNvPr id="194" name="図 417">
            <a:extLst>
              <a:ext uri="{FF2B5EF4-FFF2-40B4-BE49-F238E27FC236}">
                <a16:creationId xmlns:a16="http://schemas.microsoft.com/office/drawing/2014/main" id="{87E85A17-9704-4029-B2B3-370E9E76E6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39570" y="5656053"/>
            <a:ext cx="1316807" cy="184666"/>
          </a:xfrm>
          <a:prstGeom prst="rect">
            <a:avLst/>
          </a:prstGeom>
        </p:spPr>
      </p:pic>
      <p:pic>
        <p:nvPicPr>
          <p:cNvPr id="195" name="図 292">
            <a:extLst>
              <a:ext uri="{FF2B5EF4-FFF2-40B4-BE49-F238E27FC236}">
                <a16:creationId xmlns:a16="http://schemas.microsoft.com/office/drawing/2014/main" id="{4A13CD5F-7D72-5DE0-3240-516D7D337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764" y="4261137"/>
            <a:ext cx="805148" cy="123622"/>
          </a:xfrm>
          <a:prstGeom prst="rect">
            <a:avLst/>
          </a:prstGeom>
        </p:spPr>
      </p:pic>
      <p:sp>
        <p:nvSpPr>
          <p:cNvPr id="196" name="テキスト ボックス 294">
            <a:extLst>
              <a:ext uri="{FF2B5EF4-FFF2-40B4-BE49-F238E27FC236}">
                <a16:creationId xmlns:a16="http://schemas.microsoft.com/office/drawing/2014/main" id="{0666FB6A-B3E0-5593-378D-BC1DF0B012EC}"/>
              </a:ext>
            </a:extLst>
          </p:cNvPr>
          <p:cNvSpPr txBox="1"/>
          <p:nvPr/>
        </p:nvSpPr>
        <p:spPr>
          <a:xfrm>
            <a:off x="5257029" y="4229627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Confirm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98" name="Picture 197">
            <a:extLst>
              <a:ext uri="{FF2B5EF4-FFF2-40B4-BE49-F238E27FC236}">
                <a16:creationId xmlns:a16="http://schemas.microsoft.com/office/drawing/2014/main" id="{87F9FA55-B984-977B-C975-CD7FE6B988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21746" y="4901921"/>
            <a:ext cx="1331001" cy="774337"/>
          </a:xfrm>
          <a:prstGeom prst="rect">
            <a:avLst/>
          </a:prstGeom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A421F537-5735-B044-0923-5E3D1A5CB161}"/>
              </a:ext>
            </a:extLst>
          </p:cNvPr>
          <p:cNvSpPr/>
          <p:nvPr/>
        </p:nvSpPr>
        <p:spPr>
          <a:xfrm>
            <a:off x="4803664" y="4062529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CA607B0-602B-036A-71EF-2B9312C847F8}"/>
              </a:ext>
            </a:extLst>
          </p:cNvPr>
          <p:cNvSpPr/>
          <p:nvPr/>
        </p:nvSpPr>
        <p:spPr>
          <a:xfrm>
            <a:off x="6230117" y="55237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7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C2BFFCA-84CE-6554-BDCE-E0AC950F409E}"/>
              </a:ext>
            </a:extLst>
          </p:cNvPr>
          <p:cNvGrpSpPr/>
          <p:nvPr/>
        </p:nvGrpSpPr>
        <p:grpSpPr>
          <a:xfrm>
            <a:off x="4963939" y="4977142"/>
            <a:ext cx="1214040" cy="201934"/>
            <a:chOff x="2115872" y="2447063"/>
            <a:chExt cx="1214040" cy="201934"/>
          </a:xfrm>
        </p:grpSpPr>
        <p:sp>
          <p:nvSpPr>
            <p:cNvPr id="49" name="テキスト ボックス 412">
              <a:extLst>
                <a:ext uri="{FF2B5EF4-FFF2-40B4-BE49-F238E27FC236}">
                  <a16:creationId xmlns:a16="http://schemas.microsoft.com/office/drawing/2014/main" id="{F2C344A1-EE1D-6C32-AAA0-9DB260749CB5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2000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700" dirty="0"/>
                <a:t>Lot No</a:t>
              </a:r>
              <a:endParaRPr kumimoji="1" lang="ja-JP" altLang="en-US" sz="700" dirty="0"/>
            </a:p>
          </p:txBody>
        </p:sp>
        <p:sp>
          <p:nvSpPr>
            <p:cNvPr id="60" name="四角形: 角を丸くする 28">
              <a:extLst>
                <a:ext uri="{FF2B5EF4-FFF2-40B4-BE49-F238E27FC236}">
                  <a16:creationId xmlns:a16="http://schemas.microsoft.com/office/drawing/2014/main" id="{5C1BD0F2-5C0C-F371-BC04-531C37BEAA15}"/>
                </a:ext>
              </a:extLst>
            </p:cNvPr>
            <p:cNvSpPr/>
            <p:nvPr/>
          </p:nvSpPr>
          <p:spPr>
            <a:xfrm>
              <a:off x="2603733" y="2447063"/>
              <a:ext cx="726179" cy="162538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18C29C5-CEFB-05B1-13B1-7091D22FDD04}"/>
              </a:ext>
            </a:extLst>
          </p:cNvPr>
          <p:cNvGrpSpPr/>
          <p:nvPr/>
        </p:nvGrpSpPr>
        <p:grpSpPr>
          <a:xfrm>
            <a:off x="4866856" y="5142513"/>
            <a:ext cx="1393118" cy="242851"/>
            <a:chOff x="486802" y="4864205"/>
            <a:chExt cx="1069256" cy="242851"/>
          </a:xfrm>
        </p:grpSpPr>
        <p:sp>
          <p:nvSpPr>
            <p:cNvPr id="63" name="四角形: 角を丸くする 28">
              <a:extLst>
                <a:ext uri="{FF2B5EF4-FFF2-40B4-BE49-F238E27FC236}">
                  <a16:creationId xmlns:a16="http://schemas.microsoft.com/office/drawing/2014/main" id="{BE207D74-B924-D06A-05FA-8009EE4E6233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4" name="テキスト ボックス 412">
              <a:extLst>
                <a:ext uri="{FF2B5EF4-FFF2-40B4-BE49-F238E27FC236}">
                  <a16:creationId xmlns:a16="http://schemas.microsoft.com/office/drawing/2014/main" id="{2ED3468A-BB73-F99C-E554-63F033D6CAA3}"/>
                </a:ext>
              </a:extLst>
            </p:cNvPr>
            <p:cNvSpPr txBox="1"/>
            <p:nvPr/>
          </p:nvSpPr>
          <p:spPr>
            <a:xfrm>
              <a:off x="1138232" y="4876224"/>
              <a:ext cx="417826" cy="230832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kumimoji="1" lang="en-US" altLang="ja-JP" sz="700" dirty="0"/>
                <a:t>/ </a:t>
              </a:r>
              <a:r>
                <a:rPr kumimoji="1" lang="en-US" altLang="ja-JP" sz="900" b="1" dirty="0"/>
                <a:t>600</a:t>
              </a:r>
              <a:r>
                <a:rPr kumimoji="1" lang="en-US" altLang="ja-JP" sz="700" dirty="0"/>
                <a:t> PCS</a:t>
              </a:r>
              <a:endParaRPr kumimoji="1" lang="ja-JP" altLang="en-US" sz="700" dirty="0"/>
            </a:p>
          </p:txBody>
        </p:sp>
        <p:sp>
          <p:nvSpPr>
            <p:cNvPr id="66" name="テキスト ボックス 412">
              <a:extLst>
                <a:ext uri="{FF2B5EF4-FFF2-40B4-BE49-F238E27FC236}">
                  <a16:creationId xmlns:a16="http://schemas.microsoft.com/office/drawing/2014/main" id="{227E275D-ADB1-B95F-FF95-31F904745CF9}"/>
                </a:ext>
              </a:extLst>
            </p:cNvPr>
            <p:cNvSpPr txBox="1"/>
            <p:nvPr/>
          </p:nvSpPr>
          <p:spPr>
            <a:xfrm>
              <a:off x="486802" y="4864205"/>
              <a:ext cx="25000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00" dirty="0"/>
                <a:t>Qty</a:t>
              </a:r>
              <a:endParaRPr kumimoji="1" lang="ja-JP" altLang="en-US" sz="600" dirty="0"/>
            </a:p>
          </p:txBody>
        </p:sp>
      </p:grpSp>
      <p:cxnSp>
        <p:nvCxnSpPr>
          <p:cNvPr id="86" name="コネクタ: カギ線 220">
            <a:extLst>
              <a:ext uri="{FF2B5EF4-FFF2-40B4-BE49-F238E27FC236}">
                <a16:creationId xmlns:a16="http://schemas.microsoft.com/office/drawing/2014/main" id="{9786FF65-DF0F-8E3E-E29B-E86F7F7D9499}"/>
              </a:ext>
            </a:extLst>
          </p:cNvPr>
          <p:cNvCxnSpPr>
            <a:cxnSpLocks/>
            <a:stCxn id="41" idx="3"/>
            <a:endCxn id="48" idx="1"/>
          </p:cNvCxnSpPr>
          <p:nvPr/>
        </p:nvCxnSpPr>
        <p:spPr>
          <a:xfrm>
            <a:off x="3759193" y="4148244"/>
            <a:ext cx="232905" cy="28143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412">
            <a:extLst>
              <a:ext uri="{FF2B5EF4-FFF2-40B4-BE49-F238E27FC236}">
                <a16:creationId xmlns:a16="http://schemas.microsoft.com/office/drawing/2014/main" id="{57591982-F325-5466-9C81-9AB2E36ADB0D}"/>
              </a:ext>
            </a:extLst>
          </p:cNvPr>
          <p:cNvSpPr txBox="1"/>
          <p:nvPr/>
        </p:nvSpPr>
        <p:spPr>
          <a:xfrm>
            <a:off x="4887569" y="5473499"/>
            <a:ext cx="11175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Location :	</a:t>
            </a:r>
            <a:r>
              <a:rPr kumimoji="1" lang="en-US" altLang="ja-JP" sz="1050" b="1" dirty="0"/>
              <a:t>1A-01</a:t>
            </a:r>
            <a:endParaRPr kumimoji="1" lang="ja-JP" altLang="en-US" sz="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483C7-723A-C27F-9735-19778A6D1090}"/>
              </a:ext>
            </a:extLst>
          </p:cNvPr>
          <p:cNvSpPr/>
          <p:nvPr/>
        </p:nvSpPr>
        <p:spPr>
          <a:xfrm>
            <a:off x="5375846" y="5478124"/>
            <a:ext cx="568133" cy="23514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27D3A0C-9B3F-BD63-FDEB-D9BD44BEED38}"/>
              </a:ext>
            </a:extLst>
          </p:cNvPr>
          <p:cNvCxnSpPr>
            <a:stCxn id="5" idx="2"/>
            <a:endCxn id="50" idx="3"/>
          </p:cNvCxnSpPr>
          <p:nvPr/>
        </p:nvCxnSpPr>
        <p:spPr>
          <a:xfrm rot="5400000">
            <a:off x="3852254" y="5623981"/>
            <a:ext cx="1718372" cy="1896946"/>
          </a:xfrm>
          <a:prstGeom prst="bentConnector2">
            <a:avLst/>
          </a:prstGeom>
          <a:ln w="6350" cmpd="sng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F1FFF11-7B26-D2D8-B151-DF948FBBA0E7}"/>
              </a:ext>
            </a:extLst>
          </p:cNvPr>
          <p:cNvSpPr/>
          <p:nvPr/>
        </p:nvSpPr>
        <p:spPr>
          <a:xfrm>
            <a:off x="5511612" y="188757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2125877B-1D04-8D44-E04C-9022BE99957A}"/>
              </a:ext>
            </a:extLst>
          </p:cNvPr>
          <p:cNvSpPr/>
          <p:nvPr/>
        </p:nvSpPr>
        <p:spPr>
          <a:xfrm>
            <a:off x="6103719" y="418765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12FC924-3A7A-A359-D5E3-8D1C8655B7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15901" y="4160596"/>
            <a:ext cx="664930" cy="5408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0F6C83A-6EC6-EDCB-EADC-7C75C3F2D9F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76863" y="4244217"/>
            <a:ext cx="286656" cy="186605"/>
          </a:xfrm>
          <a:prstGeom prst="rect">
            <a:avLst/>
          </a:prstGeom>
        </p:spPr>
      </p:pic>
      <p:pic>
        <p:nvPicPr>
          <p:cNvPr id="48" name="図 159">
            <a:extLst>
              <a:ext uri="{FF2B5EF4-FFF2-40B4-BE49-F238E27FC236}">
                <a16:creationId xmlns:a16="http://schemas.microsoft.com/office/drawing/2014/main" id="{2C56D931-F05A-C23A-177D-5C49778765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6384">
            <a:off x="3965143" y="4285556"/>
            <a:ext cx="193980" cy="42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70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YAMATO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Work Flow Chart</a:t>
            </a:r>
          </a:p>
          <a:p>
            <a:r>
              <a:rPr kumimoji="1" lang="en-US" altLang="ja-JP" sz="1100" b="1" dirty="0"/>
              <a:t>4-1-7. Picking Process (Part Store)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Production Management System Pegasus</a:t>
            </a:r>
          </a:p>
        </p:txBody>
      </p:sp>
      <p:cxnSp>
        <p:nvCxnSpPr>
          <p:cNvPr id="5" name="コネクタ: カギ線 92">
            <a:extLst>
              <a:ext uri="{FF2B5EF4-FFF2-40B4-BE49-F238E27FC236}">
                <a16:creationId xmlns:a16="http://schemas.microsoft.com/office/drawing/2014/main" id="{952D1A79-CE26-BDC7-058C-62E40095175D}"/>
              </a:ext>
            </a:extLst>
          </p:cNvPr>
          <p:cNvCxnSpPr>
            <a:cxnSpLocks/>
            <a:stCxn id="24" idx="2"/>
            <a:endCxn id="31" idx="0"/>
          </p:cNvCxnSpPr>
          <p:nvPr/>
        </p:nvCxnSpPr>
        <p:spPr>
          <a:xfrm rot="5400000">
            <a:off x="2934147" y="3701305"/>
            <a:ext cx="448602" cy="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5">
            <a:extLst>
              <a:ext uri="{FF2B5EF4-FFF2-40B4-BE49-F238E27FC236}">
                <a16:creationId xmlns:a16="http://schemas.microsoft.com/office/drawing/2014/main" id="{8B6DCE01-1223-CA1B-4E87-D856D5D00903}"/>
              </a:ext>
            </a:extLst>
          </p:cNvPr>
          <p:cNvCxnSpPr>
            <a:cxnSpLocks/>
            <a:stCxn id="20" idx="4"/>
            <a:endCxn id="26" idx="0"/>
          </p:cNvCxnSpPr>
          <p:nvPr/>
        </p:nvCxnSpPr>
        <p:spPr>
          <a:xfrm flipH="1">
            <a:off x="3158449" y="2330081"/>
            <a:ext cx="4537" cy="19921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3">
            <a:extLst>
              <a:ext uri="{FF2B5EF4-FFF2-40B4-BE49-F238E27FC236}">
                <a16:creationId xmlns:a16="http://schemas.microsoft.com/office/drawing/2014/main" id="{BF381646-64FD-0741-3D0C-EF7CA4393CE9}"/>
              </a:ext>
            </a:extLst>
          </p:cNvPr>
          <p:cNvSpPr/>
          <p:nvPr/>
        </p:nvSpPr>
        <p:spPr>
          <a:xfrm>
            <a:off x="2671106" y="1970817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Start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492E7F-D478-3A7C-0D2B-95165243B744}"/>
              </a:ext>
            </a:extLst>
          </p:cNvPr>
          <p:cNvSpPr txBox="1"/>
          <p:nvPr/>
        </p:nvSpPr>
        <p:spPr>
          <a:xfrm>
            <a:off x="3158449" y="3361430"/>
            <a:ext cx="43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sp>
        <p:nvSpPr>
          <p:cNvPr id="24" name="Flowchart: Decision 23">
            <a:extLst>
              <a:ext uri="{FF2B5EF4-FFF2-40B4-BE49-F238E27FC236}">
                <a16:creationId xmlns:a16="http://schemas.microsoft.com/office/drawing/2014/main" id="{95ECD392-4297-0ACE-3F80-E05EE50E32AB}"/>
              </a:ext>
            </a:extLst>
          </p:cNvPr>
          <p:cNvSpPr/>
          <p:nvPr/>
        </p:nvSpPr>
        <p:spPr>
          <a:xfrm>
            <a:off x="2488251" y="2796621"/>
            <a:ext cx="1340393" cy="680383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Check daily job?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19350C5-623F-F85B-C4B9-31D2075329C6}"/>
              </a:ext>
            </a:extLst>
          </p:cNvPr>
          <p:cNvSpPr/>
          <p:nvPr/>
        </p:nvSpPr>
        <p:spPr>
          <a:xfrm>
            <a:off x="3099007" y="2529293"/>
            <a:ext cx="118883" cy="1188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900" dirty="0">
              <a:solidFill>
                <a:schemeClr val="tx1"/>
              </a:solidFill>
            </a:endParaRPr>
          </a:p>
        </p:txBody>
      </p:sp>
      <p:cxnSp>
        <p:nvCxnSpPr>
          <p:cNvPr id="27" name="直線矢印コネクタ 5">
            <a:extLst>
              <a:ext uri="{FF2B5EF4-FFF2-40B4-BE49-F238E27FC236}">
                <a16:creationId xmlns:a16="http://schemas.microsoft.com/office/drawing/2014/main" id="{19B90EBD-6E27-F65A-8BB1-199FCFE9AACA}"/>
              </a:ext>
            </a:extLst>
          </p:cNvPr>
          <p:cNvCxnSpPr>
            <a:cxnSpLocks/>
            <a:stCxn id="26" idx="4"/>
            <a:endCxn id="24" idx="0"/>
          </p:cNvCxnSpPr>
          <p:nvPr/>
        </p:nvCxnSpPr>
        <p:spPr>
          <a:xfrm flipH="1">
            <a:off x="3158448" y="2648176"/>
            <a:ext cx="1" cy="14844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コネクタ: カギ線 220">
            <a:extLst>
              <a:ext uri="{FF2B5EF4-FFF2-40B4-BE49-F238E27FC236}">
                <a16:creationId xmlns:a16="http://schemas.microsoft.com/office/drawing/2014/main" id="{6A4743B3-582A-4154-267E-341C6E849AE9}"/>
              </a:ext>
            </a:extLst>
          </p:cNvPr>
          <p:cNvCxnSpPr>
            <a:cxnSpLocks/>
            <a:stCxn id="24" idx="3"/>
            <a:endCxn id="26" idx="6"/>
          </p:cNvCxnSpPr>
          <p:nvPr/>
        </p:nvCxnSpPr>
        <p:spPr>
          <a:xfrm flipH="1" flipV="1">
            <a:off x="3217890" y="2588735"/>
            <a:ext cx="610754" cy="548078"/>
          </a:xfrm>
          <a:prstGeom prst="bentConnector3">
            <a:avLst>
              <a:gd name="adj1" fmla="val -64877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4D01BDAF-6088-0E66-79AE-48413C7FD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527" y="8209031"/>
            <a:ext cx="1095140" cy="697431"/>
          </a:xfrm>
          <a:prstGeom prst="rect">
            <a:avLst/>
          </a:prstGeom>
        </p:spPr>
      </p:pic>
      <p:cxnSp>
        <p:nvCxnSpPr>
          <p:cNvPr id="30" name="コネクタ: カギ線 220">
            <a:extLst>
              <a:ext uri="{FF2B5EF4-FFF2-40B4-BE49-F238E27FC236}">
                <a16:creationId xmlns:a16="http://schemas.microsoft.com/office/drawing/2014/main" id="{3C43DC2D-6137-E547-FB99-DC049D2F3759}"/>
              </a:ext>
            </a:extLst>
          </p:cNvPr>
          <p:cNvCxnSpPr>
            <a:cxnSpLocks/>
            <a:stCxn id="31" idx="3"/>
            <a:endCxn id="38" idx="0"/>
          </p:cNvCxnSpPr>
          <p:nvPr/>
        </p:nvCxnSpPr>
        <p:spPr>
          <a:xfrm>
            <a:off x="3762967" y="4154463"/>
            <a:ext cx="2040308" cy="8182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48">
            <a:extLst>
              <a:ext uri="{FF2B5EF4-FFF2-40B4-BE49-F238E27FC236}">
                <a16:creationId xmlns:a16="http://schemas.microsoft.com/office/drawing/2014/main" id="{1277BFBC-7DD6-8056-FFB1-D1B7147485D2}"/>
              </a:ext>
            </a:extLst>
          </p:cNvPr>
          <p:cNvSpPr/>
          <p:nvPr/>
        </p:nvSpPr>
        <p:spPr>
          <a:xfrm>
            <a:off x="2553927" y="3925606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Outbound process scan by handy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A7C884FA-D839-281A-BE1E-28E829BAF7F3}"/>
              </a:ext>
            </a:extLst>
          </p:cNvPr>
          <p:cNvSpPr/>
          <p:nvPr/>
        </p:nvSpPr>
        <p:spPr>
          <a:xfrm>
            <a:off x="2642128" y="6910633"/>
            <a:ext cx="1032638" cy="576280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All done?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E672566-1A9B-DD14-A832-5E2AC02FF9F5}"/>
              </a:ext>
            </a:extLst>
          </p:cNvPr>
          <p:cNvCxnSpPr>
            <a:cxnSpLocks/>
            <a:stCxn id="31" idx="2"/>
            <a:endCxn id="133" idx="0"/>
          </p:cNvCxnSpPr>
          <p:nvPr/>
        </p:nvCxnSpPr>
        <p:spPr>
          <a:xfrm flipH="1">
            <a:off x="3152039" y="4383320"/>
            <a:ext cx="6408" cy="45742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08C7E66-3B28-1328-BDD8-1FF1031AF1C0}"/>
              </a:ext>
            </a:extLst>
          </p:cNvPr>
          <p:cNvSpPr txBox="1"/>
          <p:nvPr/>
        </p:nvSpPr>
        <p:spPr>
          <a:xfrm>
            <a:off x="3740411" y="2922651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F6C5CB-D426-BD28-508F-B7D51BFE9106}"/>
              </a:ext>
            </a:extLst>
          </p:cNvPr>
          <p:cNvSpPr txBox="1"/>
          <p:nvPr/>
        </p:nvSpPr>
        <p:spPr>
          <a:xfrm>
            <a:off x="3162416" y="7520552"/>
            <a:ext cx="43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495C6CE-0271-8517-82EE-4E2FF3EE0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154" y="4972710"/>
            <a:ext cx="942242" cy="766417"/>
          </a:xfrm>
          <a:prstGeom prst="rect">
            <a:avLst/>
          </a:prstGeom>
        </p:spPr>
      </p:pic>
      <p:sp>
        <p:nvSpPr>
          <p:cNvPr id="55" name="正方形/長方形 48">
            <a:extLst>
              <a:ext uri="{FF2B5EF4-FFF2-40B4-BE49-F238E27FC236}">
                <a16:creationId xmlns:a16="http://schemas.microsoft.com/office/drawing/2014/main" id="{F97767A9-647C-FC42-59FD-17A8D08F9D14}"/>
              </a:ext>
            </a:extLst>
          </p:cNvPr>
          <p:cNvSpPr/>
          <p:nvPr/>
        </p:nvSpPr>
        <p:spPr>
          <a:xfrm>
            <a:off x="2553927" y="7987565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Place the items to production order store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6824F9C-72CC-6B04-017C-B2A8CA1CFDF3}"/>
              </a:ext>
            </a:extLst>
          </p:cNvPr>
          <p:cNvCxnSpPr>
            <a:cxnSpLocks/>
            <a:stCxn id="32" idx="2"/>
            <a:endCxn id="55" idx="0"/>
          </p:cNvCxnSpPr>
          <p:nvPr/>
        </p:nvCxnSpPr>
        <p:spPr>
          <a:xfrm>
            <a:off x="3158447" y="7486913"/>
            <a:ext cx="0" cy="50065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コネクタ: カギ線 220">
            <a:extLst>
              <a:ext uri="{FF2B5EF4-FFF2-40B4-BE49-F238E27FC236}">
                <a16:creationId xmlns:a16="http://schemas.microsoft.com/office/drawing/2014/main" id="{FA408280-5E94-B6EE-E200-6907488A6287}"/>
              </a:ext>
            </a:extLst>
          </p:cNvPr>
          <p:cNvCxnSpPr>
            <a:cxnSpLocks/>
            <a:stCxn id="32" idx="1"/>
            <a:endCxn id="26" idx="2"/>
          </p:cNvCxnSpPr>
          <p:nvPr/>
        </p:nvCxnSpPr>
        <p:spPr>
          <a:xfrm rot="10800000" flipH="1">
            <a:off x="2642127" y="2588735"/>
            <a:ext cx="456879" cy="4610038"/>
          </a:xfrm>
          <a:prstGeom prst="bentConnector3">
            <a:avLst>
              <a:gd name="adj1" fmla="val -87839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31468DC3-E22B-A10E-DB5A-0A5E15E9E08D}"/>
              </a:ext>
            </a:extLst>
          </p:cNvPr>
          <p:cNvSpPr txBox="1"/>
          <p:nvPr/>
        </p:nvSpPr>
        <p:spPr>
          <a:xfrm>
            <a:off x="2285938" y="6921774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28" name="楕円 3">
            <a:extLst>
              <a:ext uri="{FF2B5EF4-FFF2-40B4-BE49-F238E27FC236}">
                <a16:creationId xmlns:a16="http://schemas.microsoft.com/office/drawing/2014/main" id="{3B50DAE8-56B2-9100-2942-EFDFC357C1EE}"/>
              </a:ext>
            </a:extLst>
          </p:cNvPr>
          <p:cNvSpPr/>
          <p:nvPr/>
        </p:nvSpPr>
        <p:spPr>
          <a:xfrm>
            <a:off x="2789092" y="8882879"/>
            <a:ext cx="738709" cy="25220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900" dirty="0">
                <a:solidFill>
                  <a:schemeClr val="tx1"/>
                </a:solidFill>
              </a:rPr>
              <a:t>Finish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29" name="直線矢印コネクタ 5">
            <a:extLst>
              <a:ext uri="{FF2B5EF4-FFF2-40B4-BE49-F238E27FC236}">
                <a16:creationId xmlns:a16="http://schemas.microsoft.com/office/drawing/2014/main" id="{D7C91AE1-D20D-4FCB-411B-9BE1AE4FB7CA}"/>
              </a:ext>
            </a:extLst>
          </p:cNvPr>
          <p:cNvCxnSpPr>
            <a:cxnSpLocks/>
            <a:stCxn id="55" idx="2"/>
            <a:endCxn id="128" idx="0"/>
          </p:cNvCxnSpPr>
          <p:nvPr/>
        </p:nvCxnSpPr>
        <p:spPr>
          <a:xfrm>
            <a:off x="3158447" y="8445279"/>
            <a:ext cx="0" cy="43760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正方形/長方形 48">
            <a:extLst>
              <a:ext uri="{FF2B5EF4-FFF2-40B4-BE49-F238E27FC236}">
                <a16:creationId xmlns:a16="http://schemas.microsoft.com/office/drawing/2014/main" id="{59D584A9-7970-A2BE-E28C-C71EC9400332}"/>
              </a:ext>
            </a:extLst>
          </p:cNvPr>
          <p:cNvSpPr/>
          <p:nvPr/>
        </p:nvSpPr>
        <p:spPr>
          <a:xfrm>
            <a:off x="2343318" y="4840741"/>
            <a:ext cx="1617442" cy="6114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Print the remaining label and picking label</a:t>
            </a:r>
          </a:p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Paste the new label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903447F1-6BFC-D25F-7E05-A030937EC164}"/>
              </a:ext>
            </a:extLst>
          </p:cNvPr>
          <p:cNvCxnSpPr>
            <a:cxnSpLocks/>
            <a:stCxn id="133" idx="2"/>
            <a:endCxn id="32" idx="0"/>
          </p:cNvCxnSpPr>
          <p:nvPr/>
        </p:nvCxnSpPr>
        <p:spPr>
          <a:xfrm>
            <a:off x="3152039" y="5452170"/>
            <a:ext cx="6408" cy="145846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Picture 144">
            <a:extLst>
              <a:ext uri="{FF2B5EF4-FFF2-40B4-BE49-F238E27FC236}">
                <a16:creationId xmlns:a16="http://schemas.microsoft.com/office/drawing/2014/main" id="{857BD7FF-957A-55A1-8DE4-816C066CD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908" y="5903537"/>
            <a:ext cx="701505" cy="634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5B619C-A8C6-B6EB-146B-4A7D5B4D2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676" y="5092638"/>
            <a:ext cx="491198" cy="319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7D86F-51F5-0B50-3295-B62B3BAFD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894" y="5518741"/>
            <a:ext cx="491198" cy="3197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664B69-22A4-8015-726C-5AD29FD31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047" y="5597723"/>
            <a:ext cx="491198" cy="319756"/>
          </a:xfrm>
          <a:prstGeom prst="rect">
            <a:avLst/>
          </a:prstGeom>
        </p:spPr>
      </p:pic>
      <p:pic>
        <p:nvPicPr>
          <p:cNvPr id="9" name="図 290">
            <a:extLst>
              <a:ext uri="{FF2B5EF4-FFF2-40B4-BE49-F238E27FC236}">
                <a16:creationId xmlns:a16="http://schemas.microsoft.com/office/drawing/2014/main" id="{92825548-C4B8-5D75-5217-DCD2EBA53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584" y="1857052"/>
            <a:ext cx="1355770" cy="2019144"/>
          </a:xfrm>
          <a:prstGeom prst="rect">
            <a:avLst/>
          </a:prstGeom>
        </p:spPr>
      </p:pic>
      <p:pic>
        <p:nvPicPr>
          <p:cNvPr id="10" name="図 292">
            <a:extLst>
              <a:ext uri="{FF2B5EF4-FFF2-40B4-BE49-F238E27FC236}">
                <a16:creationId xmlns:a16="http://schemas.microsoft.com/office/drawing/2014/main" id="{A37872EE-0E3E-C910-62B2-7B81B38042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122" y="1986197"/>
            <a:ext cx="805148" cy="123622"/>
          </a:xfrm>
          <a:prstGeom prst="rect">
            <a:avLst/>
          </a:prstGeom>
        </p:spPr>
      </p:pic>
      <p:sp>
        <p:nvSpPr>
          <p:cNvPr id="11" name="テキスト ボックス 294">
            <a:extLst>
              <a:ext uri="{FF2B5EF4-FFF2-40B4-BE49-F238E27FC236}">
                <a16:creationId xmlns:a16="http://schemas.microsoft.com/office/drawing/2014/main" id="{69F4BCE9-63C3-67FA-3DEF-9BB910DA7C9A}"/>
              </a:ext>
            </a:extLst>
          </p:cNvPr>
          <p:cNvSpPr txBox="1"/>
          <p:nvPr/>
        </p:nvSpPr>
        <p:spPr>
          <a:xfrm>
            <a:off x="4657403" y="1972774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item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図 302">
            <a:extLst>
              <a:ext uri="{FF2B5EF4-FFF2-40B4-BE49-F238E27FC236}">
                <a16:creationId xmlns:a16="http://schemas.microsoft.com/office/drawing/2014/main" id="{A064EFC9-066D-1075-DF2F-EA8028876F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3559" y="2480815"/>
            <a:ext cx="1289035" cy="212113"/>
          </a:xfrm>
          <a:prstGeom prst="rect">
            <a:avLst/>
          </a:prstGeom>
        </p:spPr>
      </p:pic>
      <p:pic>
        <p:nvPicPr>
          <p:cNvPr id="13" name="図 303">
            <a:extLst>
              <a:ext uri="{FF2B5EF4-FFF2-40B4-BE49-F238E27FC236}">
                <a16:creationId xmlns:a16="http://schemas.microsoft.com/office/drawing/2014/main" id="{4BD06883-5DAA-02C6-793D-FCF9284D0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4789" y="2884195"/>
            <a:ext cx="981060" cy="220999"/>
          </a:xfrm>
          <a:prstGeom prst="rect">
            <a:avLst/>
          </a:prstGeom>
        </p:spPr>
      </p:pic>
      <p:pic>
        <p:nvPicPr>
          <p:cNvPr id="14" name="図 304">
            <a:extLst>
              <a:ext uri="{FF2B5EF4-FFF2-40B4-BE49-F238E27FC236}">
                <a16:creationId xmlns:a16="http://schemas.microsoft.com/office/drawing/2014/main" id="{4B9F056F-46C8-D649-F9D7-40D93F648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7602" y="2575503"/>
            <a:ext cx="1313642" cy="894800"/>
          </a:xfrm>
          <a:prstGeom prst="rect">
            <a:avLst/>
          </a:prstGeom>
        </p:spPr>
      </p:pic>
      <p:pic>
        <p:nvPicPr>
          <p:cNvPr id="15" name="図 305">
            <a:extLst>
              <a:ext uri="{FF2B5EF4-FFF2-40B4-BE49-F238E27FC236}">
                <a16:creationId xmlns:a16="http://schemas.microsoft.com/office/drawing/2014/main" id="{05F180D2-4E4C-02E6-607D-F40186175A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6746" y="2156374"/>
            <a:ext cx="1313642" cy="434647"/>
          </a:xfrm>
          <a:prstGeom prst="rect">
            <a:avLst/>
          </a:prstGeom>
        </p:spPr>
      </p:pic>
      <p:sp>
        <p:nvSpPr>
          <p:cNvPr id="16" name="四角形: 角を丸くする 306">
            <a:extLst>
              <a:ext uri="{FF2B5EF4-FFF2-40B4-BE49-F238E27FC236}">
                <a16:creationId xmlns:a16="http://schemas.microsoft.com/office/drawing/2014/main" id="{0644F9D4-D4E2-E2D2-B89F-74AE670273E0}"/>
              </a:ext>
            </a:extLst>
          </p:cNvPr>
          <p:cNvSpPr/>
          <p:nvPr/>
        </p:nvSpPr>
        <p:spPr>
          <a:xfrm>
            <a:off x="4489045" y="2182973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" name="四角形: 角を丸くする 307">
            <a:extLst>
              <a:ext uri="{FF2B5EF4-FFF2-40B4-BE49-F238E27FC236}">
                <a16:creationId xmlns:a16="http://schemas.microsoft.com/office/drawing/2014/main" id="{6EB06247-A737-F913-D1DB-F752D9FE30F7}"/>
              </a:ext>
            </a:extLst>
          </p:cNvPr>
          <p:cNvSpPr/>
          <p:nvPr/>
        </p:nvSpPr>
        <p:spPr>
          <a:xfrm>
            <a:off x="5123050" y="2179163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3" name="テキスト ボックス 316">
            <a:extLst>
              <a:ext uri="{FF2B5EF4-FFF2-40B4-BE49-F238E27FC236}">
                <a16:creationId xmlns:a16="http://schemas.microsoft.com/office/drawing/2014/main" id="{610D1F53-ECEC-230E-5388-E9417FCC3402}"/>
              </a:ext>
            </a:extLst>
          </p:cNvPr>
          <p:cNvSpPr txBox="1"/>
          <p:nvPr/>
        </p:nvSpPr>
        <p:spPr>
          <a:xfrm>
            <a:off x="4890227" y="2154866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25" name="グラフィックス 318" descr="日毎カレンダー">
            <a:extLst>
              <a:ext uri="{FF2B5EF4-FFF2-40B4-BE49-F238E27FC236}">
                <a16:creationId xmlns:a16="http://schemas.microsoft.com/office/drawing/2014/main" id="{9DD64F8C-0EFD-86C6-0F5A-6192116022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21647" y="2192348"/>
            <a:ext cx="137160" cy="137160"/>
          </a:xfrm>
          <a:prstGeom prst="rect">
            <a:avLst/>
          </a:prstGeom>
        </p:spPr>
      </p:pic>
      <p:pic>
        <p:nvPicPr>
          <p:cNvPr id="35" name="グラフィックス 319" descr="日毎カレンダー">
            <a:extLst>
              <a:ext uri="{FF2B5EF4-FFF2-40B4-BE49-F238E27FC236}">
                <a16:creationId xmlns:a16="http://schemas.microsoft.com/office/drawing/2014/main" id="{0F5287C7-7FA5-1F50-4984-4E0419912B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61655" y="2183275"/>
            <a:ext cx="137160" cy="137160"/>
          </a:xfrm>
          <a:prstGeom prst="rect">
            <a:avLst/>
          </a:prstGeom>
        </p:spPr>
      </p:pic>
      <p:sp>
        <p:nvSpPr>
          <p:cNvPr id="41" name="テキスト ボックス 322">
            <a:extLst>
              <a:ext uri="{FF2B5EF4-FFF2-40B4-BE49-F238E27FC236}">
                <a16:creationId xmlns:a16="http://schemas.microsoft.com/office/drawing/2014/main" id="{57F434FC-A106-E744-9639-38692B8A5C98}"/>
              </a:ext>
            </a:extLst>
          </p:cNvPr>
          <p:cNvSpPr txBox="1"/>
          <p:nvPr/>
        </p:nvSpPr>
        <p:spPr>
          <a:xfrm>
            <a:off x="4377041" y="2364731"/>
            <a:ext cx="58176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Except complete</a:t>
            </a:r>
          </a:p>
        </p:txBody>
      </p:sp>
      <p:sp>
        <p:nvSpPr>
          <p:cNvPr id="42" name="正方形/長方形 323">
            <a:extLst>
              <a:ext uri="{FF2B5EF4-FFF2-40B4-BE49-F238E27FC236}">
                <a16:creationId xmlns:a16="http://schemas.microsoft.com/office/drawing/2014/main" id="{BE95B49C-F16E-A338-EBC8-376C7658E905}"/>
              </a:ext>
            </a:extLst>
          </p:cNvPr>
          <p:cNvSpPr/>
          <p:nvPr/>
        </p:nvSpPr>
        <p:spPr>
          <a:xfrm>
            <a:off x="4320034" y="2378565"/>
            <a:ext cx="119811" cy="10871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3" name="テキスト ボックス 324">
            <a:extLst>
              <a:ext uri="{FF2B5EF4-FFF2-40B4-BE49-F238E27FC236}">
                <a16:creationId xmlns:a16="http://schemas.microsoft.com/office/drawing/2014/main" id="{808C711E-C85D-9640-B3CC-6374DC90A496}"/>
              </a:ext>
            </a:extLst>
          </p:cNvPr>
          <p:cNvSpPr txBox="1"/>
          <p:nvPr/>
        </p:nvSpPr>
        <p:spPr>
          <a:xfrm>
            <a:off x="4439845" y="2185969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44" name="テキスト ボックス 325">
            <a:extLst>
              <a:ext uri="{FF2B5EF4-FFF2-40B4-BE49-F238E27FC236}">
                <a16:creationId xmlns:a16="http://schemas.microsoft.com/office/drawing/2014/main" id="{F7DDF407-9980-9AA2-FC61-4EF17C088714}"/>
              </a:ext>
            </a:extLst>
          </p:cNvPr>
          <p:cNvSpPr txBox="1"/>
          <p:nvPr/>
        </p:nvSpPr>
        <p:spPr>
          <a:xfrm>
            <a:off x="5078640" y="2179408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pic>
        <p:nvPicPr>
          <p:cNvPr id="47" name="図 327">
            <a:extLst>
              <a:ext uri="{FF2B5EF4-FFF2-40B4-BE49-F238E27FC236}">
                <a16:creationId xmlns:a16="http://schemas.microsoft.com/office/drawing/2014/main" id="{264CB692-28E9-5506-A922-CD53313E3C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0409" y="2624060"/>
            <a:ext cx="1289035" cy="275128"/>
          </a:xfrm>
          <a:prstGeom prst="rect">
            <a:avLst/>
          </a:prstGeom>
        </p:spPr>
      </p:pic>
      <p:pic>
        <p:nvPicPr>
          <p:cNvPr id="48" name="図 328">
            <a:extLst>
              <a:ext uri="{FF2B5EF4-FFF2-40B4-BE49-F238E27FC236}">
                <a16:creationId xmlns:a16="http://schemas.microsoft.com/office/drawing/2014/main" id="{44A7A298-88FA-94EB-FBF6-7EE4BF7198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0825" y="3055178"/>
            <a:ext cx="1279444" cy="267020"/>
          </a:xfrm>
          <a:prstGeom prst="rect">
            <a:avLst/>
          </a:prstGeom>
        </p:spPr>
      </p:pic>
      <p:sp>
        <p:nvSpPr>
          <p:cNvPr id="49" name="テキスト ボックス 329">
            <a:extLst>
              <a:ext uri="{FF2B5EF4-FFF2-40B4-BE49-F238E27FC236}">
                <a16:creationId xmlns:a16="http://schemas.microsoft.com/office/drawing/2014/main" id="{1D42327C-3F26-8D55-5E7D-88A16DB7768B}"/>
              </a:ext>
            </a:extLst>
          </p:cNvPr>
          <p:cNvSpPr txBox="1"/>
          <p:nvPr/>
        </p:nvSpPr>
        <p:spPr>
          <a:xfrm>
            <a:off x="4252264" y="2583252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Supplier : DEMO-SUP-A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DEMO_PARTS_NAME_A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50" name="テキスト ボックス 330">
            <a:extLst>
              <a:ext uri="{FF2B5EF4-FFF2-40B4-BE49-F238E27FC236}">
                <a16:creationId xmlns:a16="http://schemas.microsoft.com/office/drawing/2014/main" id="{EEEC1263-775D-4E89-8C05-D6E7ABB6CC1A}"/>
              </a:ext>
            </a:extLst>
          </p:cNvPr>
          <p:cNvSpPr txBox="1"/>
          <p:nvPr/>
        </p:nvSpPr>
        <p:spPr>
          <a:xfrm>
            <a:off x="4252264" y="2998183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Supplier Name : DEMO-SUP-B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DEMO_PARTS_NAME_B</a:t>
            </a:r>
          </a:p>
        </p:txBody>
      </p:sp>
      <p:sp>
        <p:nvSpPr>
          <p:cNvPr id="51" name="テキスト ボックス 315">
            <a:extLst>
              <a:ext uri="{FF2B5EF4-FFF2-40B4-BE49-F238E27FC236}">
                <a16:creationId xmlns:a16="http://schemas.microsoft.com/office/drawing/2014/main" id="{F435624E-DB02-EB38-458D-A0F94CBFA419}"/>
              </a:ext>
            </a:extLst>
          </p:cNvPr>
          <p:cNvSpPr txBox="1"/>
          <p:nvPr/>
        </p:nvSpPr>
        <p:spPr>
          <a:xfrm>
            <a:off x="4239903" y="2161332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4D51B151-C041-C273-415A-2CDC5B439052}"/>
              </a:ext>
            </a:extLst>
          </p:cNvPr>
          <p:cNvSpPr/>
          <p:nvPr/>
        </p:nvSpPr>
        <p:spPr>
          <a:xfrm>
            <a:off x="4157510" y="1813767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FC14DF5-CAB4-C3F3-84CC-18EA8631EA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5492" y="4376490"/>
            <a:ext cx="1347999" cy="2011825"/>
          </a:xfrm>
          <a:prstGeom prst="rect">
            <a:avLst/>
          </a:prstGeom>
        </p:spPr>
      </p:pic>
      <p:sp>
        <p:nvSpPr>
          <p:cNvPr id="122" name="Oval 121">
            <a:extLst>
              <a:ext uri="{FF2B5EF4-FFF2-40B4-BE49-F238E27FC236}">
                <a16:creationId xmlns:a16="http://schemas.microsoft.com/office/drawing/2014/main" id="{1518389B-F61C-3244-45A3-3310C11657A9}"/>
              </a:ext>
            </a:extLst>
          </p:cNvPr>
          <p:cNvSpPr/>
          <p:nvPr/>
        </p:nvSpPr>
        <p:spPr>
          <a:xfrm>
            <a:off x="3839390" y="4202681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6" name="Callout: Line 125">
            <a:extLst>
              <a:ext uri="{FF2B5EF4-FFF2-40B4-BE49-F238E27FC236}">
                <a16:creationId xmlns:a16="http://schemas.microsoft.com/office/drawing/2014/main" id="{13847783-494A-9EB3-C723-762A2C6A162B}"/>
              </a:ext>
            </a:extLst>
          </p:cNvPr>
          <p:cNvSpPr/>
          <p:nvPr/>
        </p:nvSpPr>
        <p:spPr>
          <a:xfrm>
            <a:off x="5025667" y="6407210"/>
            <a:ext cx="1475798" cy="386216"/>
          </a:xfrm>
          <a:prstGeom prst="borderCallout1">
            <a:avLst>
              <a:gd name="adj1" fmla="val -2930"/>
              <a:gd name="adj2" fmla="val 76739"/>
              <a:gd name="adj3" fmla="val -231947"/>
              <a:gd name="adj4" fmla="val -3430"/>
            </a:avLst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sz="900" dirty="0">
                <a:solidFill>
                  <a:srgbClr val="FF0000"/>
                </a:solidFill>
              </a:rPr>
              <a:t>- Display suggest FIFO</a:t>
            </a:r>
          </a:p>
        </p:txBody>
      </p:sp>
      <p:sp>
        <p:nvSpPr>
          <p:cNvPr id="68" name="Callout: Line 67">
            <a:extLst>
              <a:ext uri="{FF2B5EF4-FFF2-40B4-BE49-F238E27FC236}">
                <a16:creationId xmlns:a16="http://schemas.microsoft.com/office/drawing/2014/main" id="{2945AD9F-CED0-0ADE-B619-C1A7D7D1D544}"/>
              </a:ext>
            </a:extLst>
          </p:cNvPr>
          <p:cNvSpPr/>
          <p:nvPr/>
        </p:nvSpPr>
        <p:spPr>
          <a:xfrm>
            <a:off x="3952759" y="6910634"/>
            <a:ext cx="1578973" cy="495902"/>
          </a:xfrm>
          <a:prstGeom prst="borderCallout1">
            <a:avLst>
              <a:gd name="adj1" fmla="val -1352"/>
              <a:gd name="adj2" fmla="val -917"/>
              <a:gd name="adj3" fmla="val -314574"/>
              <a:gd name="adj4" fmla="val -37863"/>
            </a:avLst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sz="900" dirty="0">
                <a:solidFill>
                  <a:srgbClr val="FF0000"/>
                </a:solidFill>
              </a:rPr>
              <a:t>The printed label here will have the QC inspection results.</a:t>
            </a: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D0207D33-EB1F-7AF5-2900-42DF69CB168A}"/>
              </a:ext>
            </a:extLst>
          </p:cNvPr>
          <p:cNvSpPr/>
          <p:nvPr/>
        </p:nvSpPr>
        <p:spPr>
          <a:xfrm>
            <a:off x="3884203" y="6770825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61876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B7441-FA7C-3555-90F4-6C89EDC9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97DCC2B-3789-2D79-EED0-CCCDA9D5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3AA1501-0817-48B6-77ED-5AAC845E123E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02186F89-2430-B0A5-B66A-2E5095F774B2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5CD7417-67FF-A796-6EB1-B37F54210419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638751D-8C56-338F-7376-753533204999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YAMATO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87D251EB-104C-8839-17E3-DE79BFDA1A29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60ACD0A-7A28-1E3F-46F4-EFC36B7B27F9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Work Flow Chart</a:t>
            </a:r>
          </a:p>
          <a:p>
            <a:r>
              <a:rPr kumimoji="1" lang="en-US" altLang="ja-JP" sz="1100" b="1" dirty="0"/>
              <a:t>4-1-8. Crusher Picking Process (Injection Store)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F079717A-08B7-92A5-7F03-43D959732C94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Production Management System Pegasus</a:t>
            </a:r>
          </a:p>
        </p:txBody>
      </p:sp>
      <p:cxnSp>
        <p:nvCxnSpPr>
          <p:cNvPr id="5" name="コネクタ: カギ線 92">
            <a:extLst>
              <a:ext uri="{FF2B5EF4-FFF2-40B4-BE49-F238E27FC236}">
                <a16:creationId xmlns:a16="http://schemas.microsoft.com/office/drawing/2014/main" id="{D5DC443E-1F07-5D49-736B-145BC073DB88}"/>
              </a:ext>
            </a:extLst>
          </p:cNvPr>
          <p:cNvCxnSpPr>
            <a:cxnSpLocks/>
            <a:stCxn id="24" idx="2"/>
            <a:endCxn id="31" idx="0"/>
          </p:cNvCxnSpPr>
          <p:nvPr/>
        </p:nvCxnSpPr>
        <p:spPr>
          <a:xfrm rot="5400000">
            <a:off x="2934148" y="3701304"/>
            <a:ext cx="448601" cy="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5">
            <a:extLst>
              <a:ext uri="{FF2B5EF4-FFF2-40B4-BE49-F238E27FC236}">
                <a16:creationId xmlns:a16="http://schemas.microsoft.com/office/drawing/2014/main" id="{8FCD9B89-3F96-3AD0-A17E-4C400A1B131E}"/>
              </a:ext>
            </a:extLst>
          </p:cNvPr>
          <p:cNvCxnSpPr>
            <a:cxnSpLocks/>
            <a:stCxn id="20" idx="4"/>
            <a:endCxn id="26" idx="0"/>
          </p:cNvCxnSpPr>
          <p:nvPr/>
        </p:nvCxnSpPr>
        <p:spPr>
          <a:xfrm flipH="1">
            <a:off x="3158449" y="2330081"/>
            <a:ext cx="4537" cy="19921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3">
            <a:extLst>
              <a:ext uri="{FF2B5EF4-FFF2-40B4-BE49-F238E27FC236}">
                <a16:creationId xmlns:a16="http://schemas.microsoft.com/office/drawing/2014/main" id="{EEBCBB8F-3948-6DF6-000C-CC9192BC10A4}"/>
              </a:ext>
            </a:extLst>
          </p:cNvPr>
          <p:cNvSpPr/>
          <p:nvPr/>
        </p:nvSpPr>
        <p:spPr>
          <a:xfrm>
            <a:off x="2671106" y="1970817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Start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C9EA30-FAA9-E773-AEED-20C91195B576}"/>
              </a:ext>
            </a:extLst>
          </p:cNvPr>
          <p:cNvSpPr txBox="1"/>
          <p:nvPr/>
        </p:nvSpPr>
        <p:spPr>
          <a:xfrm>
            <a:off x="3158449" y="3361430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Yes</a:t>
            </a:r>
          </a:p>
        </p:txBody>
      </p:sp>
      <p:sp>
        <p:nvSpPr>
          <p:cNvPr id="24" name="Flowchart: Decision 23">
            <a:extLst>
              <a:ext uri="{FF2B5EF4-FFF2-40B4-BE49-F238E27FC236}">
                <a16:creationId xmlns:a16="http://schemas.microsoft.com/office/drawing/2014/main" id="{0827711A-4930-C8F8-C42D-9E0F9C054679}"/>
              </a:ext>
            </a:extLst>
          </p:cNvPr>
          <p:cNvSpPr/>
          <p:nvPr/>
        </p:nvSpPr>
        <p:spPr>
          <a:xfrm>
            <a:off x="2488251" y="2796621"/>
            <a:ext cx="1340393" cy="680383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Need to use the crusher?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98E9BC-68B7-9B2E-1E24-EDFD58CF0CBF}"/>
              </a:ext>
            </a:extLst>
          </p:cNvPr>
          <p:cNvSpPr/>
          <p:nvPr/>
        </p:nvSpPr>
        <p:spPr>
          <a:xfrm>
            <a:off x="3099007" y="2529293"/>
            <a:ext cx="118883" cy="1188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900" dirty="0">
              <a:solidFill>
                <a:schemeClr val="tx1"/>
              </a:solidFill>
            </a:endParaRPr>
          </a:p>
        </p:txBody>
      </p:sp>
      <p:cxnSp>
        <p:nvCxnSpPr>
          <p:cNvPr id="27" name="直線矢印コネクタ 5">
            <a:extLst>
              <a:ext uri="{FF2B5EF4-FFF2-40B4-BE49-F238E27FC236}">
                <a16:creationId xmlns:a16="http://schemas.microsoft.com/office/drawing/2014/main" id="{E4786E0A-4AAB-1B68-C12C-BE19330CFDD6}"/>
              </a:ext>
            </a:extLst>
          </p:cNvPr>
          <p:cNvCxnSpPr>
            <a:cxnSpLocks/>
            <a:stCxn id="26" idx="4"/>
            <a:endCxn id="24" idx="0"/>
          </p:cNvCxnSpPr>
          <p:nvPr/>
        </p:nvCxnSpPr>
        <p:spPr>
          <a:xfrm flipH="1">
            <a:off x="3158448" y="2648176"/>
            <a:ext cx="1" cy="14844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コネクタ: カギ線 220">
            <a:extLst>
              <a:ext uri="{FF2B5EF4-FFF2-40B4-BE49-F238E27FC236}">
                <a16:creationId xmlns:a16="http://schemas.microsoft.com/office/drawing/2014/main" id="{8175653F-2D9C-4914-63F6-897C8CEA09AB}"/>
              </a:ext>
            </a:extLst>
          </p:cNvPr>
          <p:cNvCxnSpPr>
            <a:cxnSpLocks/>
            <a:stCxn id="24" idx="3"/>
            <a:endCxn id="26" idx="6"/>
          </p:cNvCxnSpPr>
          <p:nvPr/>
        </p:nvCxnSpPr>
        <p:spPr>
          <a:xfrm flipH="1" flipV="1">
            <a:off x="3217890" y="2588735"/>
            <a:ext cx="610754" cy="548078"/>
          </a:xfrm>
          <a:prstGeom prst="bentConnector3">
            <a:avLst>
              <a:gd name="adj1" fmla="val -64877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コネクタ: カギ線 220">
            <a:extLst>
              <a:ext uri="{FF2B5EF4-FFF2-40B4-BE49-F238E27FC236}">
                <a16:creationId xmlns:a16="http://schemas.microsoft.com/office/drawing/2014/main" id="{CE6E49E2-1B61-C4CF-E994-531F2878ADD4}"/>
              </a:ext>
            </a:extLst>
          </p:cNvPr>
          <p:cNvCxnSpPr>
            <a:cxnSpLocks/>
            <a:stCxn id="38" idx="1"/>
            <a:endCxn id="54" idx="3"/>
          </p:cNvCxnSpPr>
          <p:nvPr/>
        </p:nvCxnSpPr>
        <p:spPr>
          <a:xfrm rot="10800000" flipV="1">
            <a:off x="5123688" y="4822053"/>
            <a:ext cx="385670" cy="292805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48">
            <a:extLst>
              <a:ext uri="{FF2B5EF4-FFF2-40B4-BE49-F238E27FC236}">
                <a16:creationId xmlns:a16="http://schemas.microsoft.com/office/drawing/2014/main" id="{DC88A6B7-BAC0-9FC5-4C19-CBC657F1A467}"/>
              </a:ext>
            </a:extLst>
          </p:cNvPr>
          <p:cNvSpPr/>
          <p:nvPr/>
        </p:nvSpPr>
        <p:spPr>
          <a:xfrm>
            <a:off x="2553927" y="3925605"/>
            <a:ext cx="1209040" cy="6892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Crusher Outbound process scan by handy from production store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EC03091E-BF34-0DF1-833B-DB03CAECFFAB}"/>
              </a:ext>
            </a:extLst>
          </p:cNvPr>
          <p:cNvSpPr/>
          <p:nvPr/>
        </p:nvSpPr>
        <p:spPr>
          <a:xfrm>
            <a:off x="2642128" y="6910633"/>
            <a:ext cx="1032638" cy="576280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All done?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EF12698-9F27-E3C2-7178-1E7812F28DF3}"/>
              </a:ext>
            </a:extLst>
          </p:cNvPr>
          <p:cNvCxnSpPr>
            <a:cxnSpLocks/>
            <a:stCxn id="31" idx="2"/>
            <a:endCxn id="133" idx="0"/>
          </p:cNvCxnSpPr>
          <p:nvPr/>
        </p:nvCxnSpPr>
        <p:spPr>
          <a:xfrm>
            <a:off x="3158447" y="4614850"/>
            <a:ext cx="0" cy="23942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5D17EF5-71F4-797B-DC18-C46F63B0A733}"/>
              </a:ext>
            </a:extLst>
          </p:cNvPr>
          <p:cNvSpPr txBox="1"/>
          <p:nvPr/>
        </p:nvSpPr>
        <p:spPr>
          <a:xfrm>
            <a:off x="3740411" y="2922651"/>
            <a:ext cx="332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6E6859-3B0A-F0F8-522D-E90B41A9307D}"/>
              </a:ext>
            </a:extLst>
          </p:cNvPr>
          <p:cNvSpPr txBox="1"/>
          <p:nvPr/>
        </p:nvSpPr>
        <p:spPr>
          <a:xfrm>
            <a:off x="3162416" y="7520552"/>
            <a:ext cx="43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F6277EC-AECD-3963-7712-812673D8B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358" y="4438845"/>
            <a:ext cx="942242" cy="766417"/>
          </a:xfrm>
          <a:prstGeom prst="rect">
            <a:avLst/>
          </a:prstGeom>
        </p:spPr>
      </p:pic>
      <p:sp>
        <p:nvSpPr>
          <p:cNvPr id="55" name="正方形/長方形 48">
            <a:extLst>
              <a:ext uri="{FF2B5EF4-FFF2-40B4-BE49-F238E27FC236}">
                <a16:creationId xmlns:a16="http://schemas.microsoft.com/office/drawing/2014/main" id="{190F380E-AC5B-A1C0-5E76-240D984512F9}"/>
              </a:ext>
            </a:extLst>
          </p:cNvPr>
          <p:cNvSpPr/>
          <p:nvPr/>
        </p:nvSpPr>
        <p:spPr>
          <a:xfrm>
            <a:off x="2553927" y="7987565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Feed the outbound material to the machine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CC3DA93-D7E5-27B1-8A78-519FFC4B701C}"/>
              </a:ext>
            </a:extLst>
          </p:cNvPr>
          <p:cNvCxnSpPr>
            <a:cxnSpLocks/>
            <a:stCxn id="32" idx="2"/>
            <a:endCxn id="55" idx="0"/>
          </p:cNvCxnSpPr>
          <p:nvPr/>
        </p:nvCxnSpPr>
        <p:spPr>
          <a:xfrm>
            <a:off x="3158447" y="7486913"/>
            <a:ext cx="0" cy="50065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コネクタ: カギ線 220">
            <a:extLst>
              <a:ext uri="{FF2B5EF4-FFF2-40B4-BE49-F238E27FC236}">
                <a16:creationId xmlns:a16="http://schemas.microsoft.com/office/drawing/2014/main" id="{8F76FACA-97F9-3F18-054C-95B78C866834}"/>
              </a:ext>
            </a:extLst>
          </p:cNvPr>
          <p:cNvCxnSpPr>
            <a:cxnSpLocks/>
            <a:stCxn id="32" idx="1"/>
            <a:endCxn id="26" idx="2"/>
          </p:cNvCxnSpPr>
          <p:nvPr/>
        </p:nvCxnSpPr>
        <p:spPr>
          <a:xfrm rot="10800000" flipH="1">
            <a:off x="2642127" y="2588735"/>
            <a:ext cx="456879" cy="4610038"/>
          </a:xfrm>
          <a:prstGeom prst="bentConnector3">
            <a:avLst>
              <a:gd name="adj1" fmla="val -87839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7586E1D2-A49C-B856-4323-8804C09BF213}"/>
              </a:ext>
            </a:extLst>
          </p:cNvPr>
          <p:cNvSpPr txBox="1"/>
          <p:nvPr/>
        </p:nvSpPr>
        <p:spPr>
          <a:xfrm>
            <a:off x="2285938" y="6921774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28" name="楕円 3">
            <a:extLst>
              <a:ext uri="{FF2B5EF4-FFF2-40B4-BE49-F238E27FC236}">
                <a16:creationId xmlns:a16="http://schemas.microsoft.com/office/drawing/2014/main" id="{3E85CD4A-BF4E-5127-483E-3521CDD3AE1C}"/>
              </a:ext>
            </a:extLst>
          </p:cNvPr>
          <p:cNvSpPr/>
          <p:nvPr/>
        </p:nvSpPr>
        <p:spPr>
          <a:xfrm>
            <a:off x="2789092" y="8882879"/>
            <a:ext cx="738709" cy="25220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900" dirty="0">
                <a:solidFill>
                  <a:schemeClr val="tx1"/>
                </a:solidFill>
              </a:rPr>
              <a:t>Finish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29" name="直線矢印コネクタ 5">
            <a:extLst>
              <a:ext uri="{FF2B5EF4-FFF2-40B4-BE49-F238E27FC236}">
                <a16:creationId xmlns:a16="http://schemas.microsoft.com/office/drawing/2014/main" id="{AECE0485-F906-4A58-3A72-E8E40D445F37}"/>
              </a:ext>
            </a:extLst>
          </p:cNvPr>
          <p:cNvCxnSpPr>
            <a:cxnSpLocks/>
            <a:stCxn id="55" idx="2"/>
            <a:endCxn id="128" idx="0"/>
          </p:cNvCxnSpPr>
          <p:nvPr/>
        </p:nvCxnSpPr>
        <p:spPr>
          <a:xfrm>
            <a:off x="3158447" y="8445279"/>
            <a:ext cx="0" cy="43760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正方形/長方形 48">
            <a:extLst>
              <a:ext uri="{FF2B5EF4-FFF2-40B4-BE49-F238E27FC236}">
                <a16:creationId xmlns:a16="http://schemas.microsoft.com/office/drawing/2014/main" id="{43BF0F9D-83DE-E4FF-6E6D-9D53DEC37521}"/>
              </a:ext>
            </a:extLst>
          </p:cNvPr>
          <p:cNvSpPr/>
          <p:nvPr/>
        </p:nvSpPr>
        <p:spPr>
          <a:xfrm>
            <a:off x="2553927" y="4854277"/>
            <a:ext cx="1209040" cy="6114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Print the remaining label and picking label</a:t>
            </a:r>
          </a:p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Paste the new label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1D899AC9-94CF-5B78-BBCA-DBA9B7FB154B}"/>
              </a:ext>
            </a:extLst>
          </p:cNvPr>
          <p:cNvCxnSpPr>
            <a:cxnSpLocks/>
            <a:stCxn id="133" idx="2"/>
            <a:endCxn id="32" idx="0"/>
          </p:cNvCxnSpPr>
          <p:nvPr/>
        </p:nvCxnSpPr>
        <p:spPr>
          <a:xfrm>
            <a:off x="3158447" y="5465706"/>
            <a:ext cx="0" cy="144492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Picture 144">
            <a:extLst>
              <a:ext uri="{FF2B5EF4-FFF2-40B4-BE49-F238E27FC236}">
                <a16:creationId xmlns:a16="http://schemas.microsoft.com/office/drawing/2014/main" id="{CD6CB384-B884-ADBB-3BC9-A661D8954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908" y="5903537"/>
            <a:ext cx="701505" cy="634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B80A13-41E8-03A2-AE1A-C75BEA25F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880" y="4558773"/>
            <a:ext cx="491198" cy="319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10FCA1-CAD7-1792-F063-5B6DB8682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894" y="5518741"/>
            <a:ext cx="491198" cy="3197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4A2497-372F-685D-5D94-F4ECAD015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047" y="5597723"/>
            <a:ext cx="491198" cy="319756"/>
          </a:xfrm>
          <a:prstGeom prst="rect">
            <a:avLst/>
          </a:prstGeom>
        </p:spPr>
      </p:pic>
      <p:pic>
        <p:nvPicPr>
          <p:cNvPr id="9" name="図 290">
            <a:extLst>
              <a:ext uri="{FF2B5EF4-FFF2-40B4-BE49-F238E27FC236}">
                <a16:creationId xmlns:a16="http://schemas.microsoft.com/office/drawing/2014/main" id="{55250A66-94F1-A448-F13B-F492FA0BA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835" y="1976948"/>
            <a:ext cx="1355770" cy="2019144"/>
          </a:xfrm>
          <a:prstGeom prst="rect">
            <a:avLst/>
          </a:prstGeom>
        </p:spPr>
      </p:pic>
      <p:pic>
        <p:nvPicPr>
          <p:cNvPr id="10" name="図 292">
            <a:extLst>
              <a:ext uri="{FF2B5EF4-FFF2-40B4-BE49-F238E27FC236}">
                <a16:creationId xmlns:a16="http://schemas.microsoft.com/office/drawing/2014/main" id="{3FEFBE6E-6245-9763-EA94-16C687DF3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373" y="2106093"/>
            <a:ext cx="805148" cy="123622"/>
          </a:xfrm>
          <a:prstGeom prst="rect">
            <a:avLst/>
          </a:prstGeom>
        </p:spPr>
      </p:pic>
      <p:sp>
        <p:nvSpPr>
          <p:cNvPr id="11" name="テキスト ボックス 294">
            <a:extLst>
              <a:ext uri="{FF2B5EF4-FFF2-40B4-BE49-F238E27FC236}">
                <a16:creationId xmlns:a16="http://schemas.microsoft.com/office/drawing/2014/main" id="{53B47386-193C-BBAE-8202-E823582A134A}"/>
              </a:ext>
            </a:extLst>
          </p:cNvPr>
          <p:cNvSpPr txBox="1"/>
          <p:nvPr/>
        </p:nvSpPr>
        <p:spPr>
          <a:xfrm>
            <a:off x="5061654" y="2092670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item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図 302">
            <a:extLst>
              <a:ext uri="{FF2B5EF4-FFF2-40B4-BE49-F238E27FC236}">
                <a16:creationId xmlns:a16="http://schemas.microsoft.com/office/drawing/2014/main" id="{86A85366-9529-C96D-95DD-55C30E9037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7810" y="2600711"/>
            <a:ext cx="1289035" cy="212113"/>
          </a:xfrm>
          <a:prstGeom prst="rect">
            <a:avLst/>
          </a:prstGeom>
        </p:spPr>
      </p:pic>
      <p:pic>
        <p:nvPicPr>
          <p:cNvPr id="13" name="図 303">
            <a:extLst>
              <a:ext uri="{FF2B5EF4-FFF2-40B4-BE49-F238E27FC236}">
                <a16:creationId xmlns:a16="http://schemas.microsoft.com/office/drawing/2014/main" id="{7EF1CE3D-8344-04A5-EB3C-63A3AFEC7E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9040" y="3004091"/>
            <a:ext cx="981060" cy="220999"/>
          </a:xfrm>
          <a:prstGeom prst="rect">
            <a:avLst/>
          </a:prstGeom>
        </p:spPr>
      </p:pic>
      <p:pic>
        <p:nvPicPr>
          <p:cNvPr id="14" name="図 304">
            <a:extLst>
              <a:ext uri="{FF2B5EF4-FFF2-40B4-BE49-F238E27FC236}">
                <a16:creationId xmlns:a16="http://schemas.microsoft.com/office/drawing/2014/main" id="{2FDE0B09-E593-A95E-638E-FEB6433F8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1853" y="2695399"/>
            <a:ext cx="1313642" cy="894800"/>
          </a:xfrm>
          <a:prstGeom prst="rect">
            <a:avLst/>
          </a:prstGeom>
        </p:spPr>
      </p:pic>
      <p:pic>
        <p:nvPicPr>
          <p:cNvPr id="15" name="図 305">
            <a:extLst>
              <a:ext uri="{FF2B5EF4-FFF2-40B4-BE49-F238E27FC236}">
                <a16:creationId xmlns:a16="http://schemas.microsoft.com/office/drawing/2014/main" id="{49F9B077-FAF8-02A9-557D-33F1BA1B28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0997" y="2276270"/>
            <a:ext cx="1313642" cy="434647"/>
          </a:xfrm>
          <a:prstGeom prst="rect">
            <a:avLst/>
          </a:prstGeom>
        </p:spPr>
      </p:pic>
      <p:sp>
        <p:nvSpPr>
          <p:cNvPr id="16" name="四角形: 角を丸くする 306">
            <a:extLst>
              <a:ext uri="{FF2B5EF4-FFF2-40B4-BE49-F238E27FC236}">
                <a16:creationId xmlns:a16="http://schemas.microsoft.com/office/drawing/2014/main" id="{D7E69026-45B3-A10A-DA6D-C1D10A0CE9C8}"/>
              </a:ext>
            </a:extLst>
          </p:cNvPr>
          <p:cNvSpPr/>
          <p:nvPr/>
        </p:nvSpPr>
        <p:spPr>
          <a:xfrm>
            <a:off x="4893296" y="2302869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" name="四角形: 角を丸くする 307">
            <a:extLst>
              <a:ext uri="{FF2B5EF4-FFF2-40B4-BE49-F238E27FC236}">
                <a16:creationId xmlns:a16="http://schemas.microsoft.com/office/drawing/2014/main" id="{0692F88A-E1A9-45A9-D1EC-BC39485D86A9}"/>
              </a:ext>
            </a:extLst>
          </p:cNvPr>
          <p:cNvSpPr/>
          <p:nvPr/>
        </p:nvSpPr>
        <p:spPr>
          <a:xfrm>
            <a:off x="5527301" y="2299059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3" name="テキスト ボックス 316">
            <a:extLst>
              <a:ext uri="{FF2B5EF4-FFF2-40B4-BE49-F238E27FC236}">
                <a16:creationId xmlns:a16="http://schemas.microsoft.com/office/drawing/2014/main" id="{346D0E85-D7CA-CE67-EE30-27D686ADAE06}"/>
              </a:ext>
            </a:extLst>
          </p:cNvPr>
          <p:cNvSpPr txBox="1"/>
          <p:nvPr/>
        </p:nvSpPr>
        <p:spPr>
          <a:xfrm>
            <a:off x="5294478" y="2274762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25" name="グラフィックス 318" descr="日毎カレンダー">
            <a:extLst>
              <a:ext uri="{FF2B5EF4-FFF2-40B4-BE49-F238E27FC236}">
                <a16:creationId xmlns:a16="http://schemas.microsoft.com/office/drawing/2014/main" id="{7414E841-FEB0-2AE0-5D66-44C8F48CD3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25898" y="2312244"/>
            <a:ext cx="137160" cy="137160"/>
          </a:xfrm>
          <a:prstGeom prst="rect">
            <a:avLst/>
          </a:prstGeom>
        </p:spPr>
      </p:pic>
      <p:pic>
        <p:nvPicPr>
          <p:cNvPr id="35" name="グラフィックス 319" descr="日毎カレンダー">
            <a:extLst>
              <a:ext uri="{FF2B5EF4-FFF2-40B4-BE49-F238E27FC236}">
                <a16:creationId xmlns:a16="http://schemas.microsoft.com/office/drawing/2014/main" id="{B3D72D5B-83BC-FB3D-8C20-3C39A4650F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65906" y="2303171"/>
            <a:ext cx="137160" cy="137160"/>
          </a:xfrm>
          <a:prstGeom prst="rect">
            <a:avLst/>
          </a:prstGeom>
        </p:spPr>
      </p:pic>
      <p:sp>
        <p:nvSpPr>
          <p:cNvPr id="41" name="テキスト ボックス 322">
            <a:extLst>
              <a:ext uri="{FF2B5EF4-FFF2-40B4-BE49-F238E27FC236}">
                <a16:creationId xmlns:a16="http://schemas.microsoft.com/office/drawing/2014/main" id="{4478AD4A-8258-9090-9A5F-699F50F2BD50}"/>
              </a:ext>
            </a:extLst>
          </p:cNvPr>
          <p:cNvSpPr txBox="1"/>
          <p:nvPr/>
        </p:nvSpPr>
        <p:spPr>
          <a:xfrm>
            <a:off x="4781292" y="2484627"/>
            <a:ext cx="58176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Except complete</a:t>
            </a:r>
          </a:p>
        </p:txBody>
      </p:sp>
      <p:sp>
        <p:nvSpPr>
          <p:cNvPr id="42" name="正方形/長方形 323">
            <a:extLst>
              <a:ext uri="{FF2B5EF4-FFF2-40B4-BE49-F238E27FC236}">
                <a16:creationId xmlns:a16="http://schemas.microsoft.com/office/drawing/2014/main" id="{2E662A0C-1CC3-8A52-1A06-F320FACE2196}"/>
              </a:ext>
            </a:extLst>
          </p:cNvPr>
          <p:cNvSpPr/>
          <p:nvPr/>
        </p:nvSpPr>
        <p:spPr>
          <a:xfrm>
            <a:off x="4724285" y="2498461"/>
            <a:ext cx="119811" cy="10871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3" name="テキスト ボックス 324">
            <a:extLst>
              <a:ext uri="{FF2B5EF4-FFF2-40B4-BE49-F238E27FC236}">
                <a16:creationId xmlns:a16="http://schemas.microsoft.com/office/drawing/2014/main" id="{3B8952A1-31B1-22CA-31F9-A21A5C31EF0B}"/>
              </a:ext>
            </a:extLst>
          </p:cNvPr>
          <p:cNvSpPr txBox="1"/>
          <p:nvPr/>
        </p:nvSpPr>
        <p:spPr>
          <a:xfrm>
            <a:off x="4844096" y="2305865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44" name="テキスト ボックス 325">
            <a:extLst>
              <a:ext uri="{FF2B5EF4-FFF2-40B4-BE49-F238E27FC236}">
                <a16:creationId xmlns:a16="http://schemas.microsoft.com/office/drawing/2014/main" id="{DE800E25-6964-219A-1D3F-76B17B76B2D9}"/>
              </a:ext>
            </a:extLst>
          </p:cNvPr>
          <p:cNvSpPr txBox="1"/>
          <p:nvPr/>
        </p:nvSpPr>
        <p:spPr>
          <a:xfrm>
            <a:off x="5482891" y="2299304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pic>
        <p:nvPicPr>
          <p:cNvPr id="47" name="図 327">
            <a:extLst>
              <a:ext uri="{FF2B5EF4-FFF2-40B4-BE49-F238E27FC236}">
                <a16:creationId xmlns:a16="http://schemas.microsoft.com/office/drawing/2014/main" id="{EC5FC8B0-0FD0-2962-38D0-39A0AE4CE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4660" y="2743956"/>
            <a:ext cx="1289035" cy="275128"/>
          </a:xfrm>
          <a:prstGeom prst="rect">
            <a:avLst/>
          </a:prstGeom>
        </p:spPr>
      </p:pic>
      <p:pic>
        <p:nvPicPr>
          <p:cNvPr id="48" name="図 328">
            <a:extLst>
              <a:ext uri="{FF2B5EF4-FFF2-40B4-BE49-F238E27FC236}">
                <a16:creationId xmlns:a16="http://schemas.microsoft.com/office/drawing/2014/main" id="{0BCBA50F-910C-6E8B-0625-CCA84BE26D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5076" y="3175074"/>
            <a:ext cx="1279444" cy="267020"/>
          </a:xfrm>
          <a:prstGeom prst="rect">
            <a:avLst/>
          </a:prstGeom>
        </p:spPr>
      </p:pic>
      <p:sp>
        <p:nvSpPr>
          <p:cNvPr id="49" name="テキスト ボックス 329">
            <a:extLst>
              <a:ext uri="{FF2B5EF4-FFF2-40B4-BE49-F238E27FC236}">
                <a16:creationId xmlns:a16="http://schemas.microsoft.com/office/drawing/2014/main" id="{A349A71A-2FB6-0FFB-C873-1D380E08F8E9}"/>
              </a:ext>
            </a:extLst>
          </p:cNvPr>
          <p:cNvSpPr txBox="1"/>
          <p:nvPr/>
        </p:nvSpPr>
        <p:spPr>
          <a:xfrm>
            <a:off x="4656515" y="2703148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Supplier : DEMO-SUP-A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DEMO_PARTS_NAME_A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50" name="テキスト ボックス 330">
            <a:extLst>
              <a:ext uri="{FF2B5EF4-FFF2-40B4-BE49-F238E27FC236}">
                <a16:creationId xmlns:a16="http://schemas.microsoft.com/office/drawing/2014/main" id="{220A1E76-0EE3-C79C-86E5-002BF3882279}"/>
              </a:ext>
            </a:extLst>
          </p:cNvPr>
          <p:cNvSpPr txBox="1"/>
          <p:nvPr/>
        </p:nvSpPr>
        <p:spPr>
          <a:xfrm>
            <a:off x="4656515" y="3118079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Supplier Name : DEMO-SUP-B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DEMO_PARTS_NAME_B</a:t>
            </a:r>
          </a:p>
        </p:txBody>
      </p:sp>
      <p:sp>
        <p:nvSpPr>
          <p:cNvPr id="51" name="テキスト ボックス 315">
            <a:extLst>
              <a:ext uri="{FF2B5EF4-FFF2-40B4-BE49-F238E27FC236}">
                <a16:creationId xmlns:a16="http://schemas.microsoft.com/office/drawing/2014/main" id="{D2DBB174-AFDB-0BD6-F732-A5776F612958}"/>
              </a:ext>
            </a:extLst>
          </p:cNvPr>
          <p:cNvSpPr txBox="1"/>
          <p:nvPr/>
        </p:nvSpPr>
        <p:spPr>
          <a:xfrm>
            <a:off x="4644154" y="2281228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D416A20D-15D4-88D5-AB23-EE027A5ED214}"/>
              </a:ext>
            </a:extLst>
          </p:cNvPr>
          <p:cNvSpPr/>
          <p:nvPr/>
        </p:nvSpPr>
        <p:spPr>
          <a:xfrm>
            <a:off x="4561761" y="1933663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01DD1D6-A673-ED10-1620-C6C441866CE1}"/>
              </a:ext>
            </a:extLst>
          </p:cNvPr>
          <p:cNvSpPr/>
          <p:nvPr/>
        </p:nvSpPr>
        <p:spPr>
          <a:xfrm>
            <a:off x="3839390" y="4202681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1513279-6C6B-A0F6-F5E2-477544C8D2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4475" y="4449256"/>
            <a:ext cx="939213" cy="13312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26" name="Picture 2" descr="Molding | Modulus Metal | Blow and Injection Molding, Polymer Casting">
            <a:extLst>
              <a:ext uri="{FF2B5EF4-FFF2-40B4-BE49-F238E27FC236}">
                <a16:creationId xmlns:a16="http://schemas.microsoft.com/office/drawing/2014/main" id="{29F22D61-34C6-3AC1-B1A4-8657D5DB0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41" y="7737239"/>
            <a:ext cx="945013" cy="8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コネクタ: カギ線 220">
            <a:extLst>
              <a:ext uri="{FF2B5EF4-FFF2-40B4-BE49-F238E27FC236}">
                <a16:creationId xmlns:a16="http://schemas.microsoft.com/office/drawing/2014/main" id="{63514543-4484-4CD1-76C7-5B15B9A46677}"/>
              </a:ext>
            </a:extLst>
          </p:cNvPr>
          <p:cNvCxnSpPr>
            <a:cxnSpLocks/>
            <a:stCxn id="55" idx="3"/>
            <a:endCxn id="1026" idx="0"/>
          </p:cNvCxnSpPr>
          <p:nvPr/>
        </p:nvCxnSpPr>
        <p:spPr>
          <a:xfrm flipV="1">
            <a:off x="3762967" y="7737239"/>
            <a:ext cx="1386881" cy="479183"/>
          </a:xfrm>
          <a:prstGeom prst="bentConnector4">
            <a:avLst>
              <a:gd name="adj1" fmla="val 32965"/>
              <a:gd name="adj2" fmla="val 147706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893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8F28A-FE89-EB68-AEDA-F5708C783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DB637CF-D99A-2F82-70CC-F394BDF19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F300415-C1C2-F81B-B1BC-66CB35FAD8FD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ED315BE6-D4C8-65E8-ECD8-8A739B34FF50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FF83236-EBC1-B4E3-1E54-6388441A6EC5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CA6C8A1-817F-09E4-0E03-9FEBF4D80C6E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YAMATO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40D699A7-58B3-D52C-5C45-6401AC9F91F1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CB314C9-21E8-2C68-A73F-3BE9E60D9D88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Work Flow Chart</a:t>
            </a:r>
          </a:p>
          <a:p>
            <a:r>
              <a:rPr kumimoji="1" lang="en-US" altLang="ja-JP" sz="1100" b="1" dirty="0"/>
              <a:t>4-1-8. Crusher Picking Process (Injection Store)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477448A1-A3C9-9AF6-74E5-F58F9AC562D8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Production Management System Pegasus</a:t>
            </a:r>
          </a:p>
        </p:txBody>
      </p:sp>
      <p:cxnSp>
        <p:nvCxnSpPr>
          <p:cNvPr id="5" name="コネクタ: カギ線 92">
            <a:extLst>
              <a:ext uri="{FF2B5EF4-FFF2-40B4-BE49-F238E27FC236}">
                <a16:creationId xmlns:a16="http://schemas.microsoft.com/office/drawing/2014/main" id="{A1375C17-8B42-86E3-1676-9AAC42BD792B}"/>
              </a:ext>
            </a:extLst>
          </p:cNvPr>
          <p:cNvCxnSpPr>
            <a:cxnSpLocks/>
            <a:stCxn id="24" idx="2"/>
            <a:endCxn id="31" idx="0"/>
          </p:cNvCxnSpPr>
          <p:nvPr/>
        </p:nvCxnSpPr>
        <p:spPr>
          <a:xfrm rot="5400000">
            <a:off x="2934148" y="3701304"/>
            <a:ext cx="448601" cy="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5">
            <a:extLst>
              <a:ext uri="{FF2B5EF4-FFF2-40B4-BE49-F238E27FC236}">
                <a16:creationId xmlns:a16="http://schemas.microsoft.com/office/drawing/2014/main" id="{BD8E9CDB-A716-0B7C-A380-6DC3006AF477}"/>
              </a:ext>
            </a:extLst>
          </p:cNvPr>
          <p:cNvCxnSpPr>
            <a:cxnSpLocks/>
            <a:stCxn id="20" idx="4"/>
            <a:endCxn id="26" idx="0"/>
          </p:cNvCxnSpPr>
          <p:nvPr/>
        </p:nvCxnSpPr>
        <p:spPr>
          <a:xfrm flipH="1">
            <a:off x="3158449" y="2330081"/>
            <a:ext cx="4537" cy="19921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3">
            <a:extLst>
              <a:ext uri="{FF2B5EF4-FFF2-40B4-BE49-F238E27FC236}">
                <a16:creationId xmlns:a16="http://schemas.microsoft.com/office/drawing/2014/main" id="{E2378611-8878-62EE-C6C1-880D5107A618}"/>
              </a:ext>
            </a:extLst>
          </p:cNvPr>
          <p:cNvSpPr/>
          <p:nvPr/>
        </p:nvSpPr>
        <p:spPr>
          <a:xfrm>
            <a:off x="2671106" y="1970817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Start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81FBD6-5ED6-BEB2-212E-324F1F17880D}"/>
              </a:ext>
            </a:extLst>
          </p:cNvPr>
          <p:cNvSpPr txBox="1"/>
          <p:nvPr/>
        </p:nvSpPr>
        <p:spPr>
          <a:xfrm>
            <a:off x="3158449" y="3361430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Yes</a:t>
            </a:r>
          </a:p>
        </p:txBody>
      </p:sp>
      <p:sp>
        <p:nvSpPr>
          <p:cNvPr id="24" name="Flowchart: Decision 23">
            <a:extLst>
              <a:ext uri="{FF2B5EF4-FFF2-40B4-BE49-F238E27FC236}">
                <a16:creationId xmlns:a16="http://schemas.microsoft.com/office/drawing/2014/main" id="{35BB36A4-73FE-8824-C9EE-B8B7D3D6AE5E}"/>
              </a:ext>
            </a:extLst>
          </p:cNvPr>
          <p:cNvSpPr/>
          <p:nvPr/>
        </p:nvSpPr>
        <p:spPr>
          <a:xfrm>
            <a:off x="2488251" y="2796621"/>
            <a:ext cx="1340393" cy="680383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Need to use the crusher?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6EFC18-CF88-2EA6-27F5-5A3B2D0DA62D}"/>
              </a:ext>
            </a:extLst>
          </p:cNvPr>
          <p:cNvSpPr/>
          <p:nvPr/>
        </p:nvSpPr>
        <p:spPr>
          <a:xfrm>
            <a:off x="3099007" y="2529293"/>
            <a:ext cx="118883" cy="1188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900" dirty="0">
              <a:solidFill>
                <a:schemeClr val="tx1"/>
              </a:solidFill>
            </a:endParaRPr>
          </a:p>
        </p:txBody>
      </p:sp>
      <p:cxnSp>
        <p:nvCxnSpPr>
          <p:cNvPr id="27" name="直線矢印コネクタ 5">
            <a:extLst>
              <a:ext uri="{FF2B5EF4-FFF2-40B4-BE49-F238E27FC236}">
                <a16:creationId xmlns:a16="http://schemas.microsoft.com/office/drawing/2014/main" id="{909706E8-2D67-4733-796D-97E0054B7731}"/>
              </a:ext>
            </a:extLst>
          </p:cNvPr>
          <p:cNvCxnSpPr>
            <a:cxnSpLocks/>
            <a:stCxn id="26" idx="4"/>
            <a:endCxn id="24" idx="0"/>
          </p:cNvCxnSpPr>
          <p:nvPr/>
        </p:nvCxnSpPr>
        <p:spPr>
          <a:xfrm flipH="1">
            <a:off x="3158448" y="2648176"/>
            <a:ext cx="1" cy="14844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コネクタ: カギ線 220">
            <a:extLst>
              <a:ext uri="{FF2B5EF4-FFF2-40B4-BE49-F238E27FC236}">
                <a16:creationId xmlns:a16="http://schemas.microsoft.com/office/drawing/2014/main" id="{88CB508B-F806-B403-061F-DDA1002B7C07}"/>
              </a:ext>
            </a:extLst>
          </p:cNvPr>
          <p:cNvCxnSpPr>
            <a:cxnSpLocks/>
            <a:stCxn id="24" idx="3"/>
            <a:endCxn id="26" idx="6"/>
          </p:cNvCxnSpPr>
          <p:nvPr/>
        </p:nvCxnSpPr>
        <p:spPr>
          <a:xfrm flipH="1" flipV="1">
            <a:off x="3217890" y="2588735"/>
            <a:ext cx="610754" cy="548078"/>
          </a:xfrm>
          <a:prstGeom prst="bentConnector3">
            <a:avLst>
              <a:gd name="adj1" fmla="val -64877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コネクタ: カギ線 220">
            <a:extLst>
              <a:ext uri="{FF2B5EF4-FFF2-40B4-BE49-F238E27FC236}">
                <a16:creationId xmlns:a16="http://schemas.microsoft.com/office/drawing/2014/main" id="{D39BF1C9-A6D8-F4AF-9AEC-932F4D68F85F}"/>
              </a:ext>
            </a:extLst>
          </p:cNvPr>
          <p:cNvCxnSpPr>
            <a:cxnSpLocks/>
            <a:stCxn id="38" idx="1"/>
            <a:endCxn id="54" idx="3"/>
          </p:cNvCxnSpPr>
          <p:nvPr/>
        </p:nvCxnSpPr>
        <p:spPr>
          <a:xfrm rot="10800000" flipV="1">
            <a:off x="5123688" y="4822053"/>
            <a:ext cx="385670" cy="292805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48">
            <a:extLst>
              <a:ext uri="{FF2B5EF4-FFF2-40B4-BE49-F238E27FC236}">
                <a16:creationId xmlns:a16="http://schemas.microsoft.com/office/drawing/2014/main" id="{922527D5-E5CE-E970-BA8F-886683D93FF0}"/>
              </a:ext>
            </a:extLst>
          </p:cNvPr>
          <p:cNvSpPr/>
          <p:nvPr/>
        </p:nvSpPr>
        <p:spPr>
          <a:xfrm>
            <a:off x="2553927" y="3925605"/>
            <a:ext cx="1209040" cy="6892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Crusher Outbound process scan by handy from production store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A8C3547E-E125-F213-5A3F-183A0E6E1666}"/>
              </a:ext>
            </a:extLst>
          </p:cNvPr>
          <p:cNvSpPr/>
          <p:nvPr/>
        </p:nvSpPr>
        <p:spPr>
          <a:xfrm>
            <a:off x="2642128" y="6910633"/>
            <a:ext cx="1032638" cy="576280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All done?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5A3A27E-1289-0371-B2A5-0699CE502F0E}"/>
              </a:ext>
            </a:extLst>
          </p:cNvPr>
          <p:cNvCxnSpPr>
            <a:cxnSpLocks/>
            <a:stCxn id="31" idx="2"/>
            <a:endCxn id="133" idx="0"/>
          </p:cNvCxnSpPr>
          <p:nvPr/>
        </p:nvCxnSpPr>
        <p:spPr>
          <a:xfrm>
            <a:off x="3158447" y="4614850"/>
            <a:ext cx="0" cy="23942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F5A25A7-9B7C-8520-36FA-A3676E8B61B6}"/>
              </a:ext>
            </a:extLst>
          </p:cNvPr>
          <p:cNvSpPr txBox="1"/>
          <p:nvPr/>
        </p:nvSpPr>
        <p:spPr>
          <a:xfrm>
            <a:off x="3740411" y="2922651"/>
            <a:ext cx="332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D35283-3553-8AA4-7C26-7DB90BE98083}"/>
              </a:ext>
            </a:extLst>
          </p:cNvPr>
          <p:cNvSpPr txBox="1"/>
          <p:nvPr/>
        </p:nvSpPr>
        <p:spPr>
          <a:xfrm>
            <a:off x="3162416" y="7520552"/>
            <a:ext cx="43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E6BFB6-E37D-4C6F-987E-84F2BF4EC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358" y="4438845"/>
            <a:ext cx="942242" cy="766417"/>
          </a:xfrm>
          <a:prstGeom prst="rect">
            <a:avLst/>
          </a:prstGeom>
        </p:spPr>
      </p:pic>
      <p:sp>
        <p:nvSpPr>
          <p:cNvPr id="55" name="正方形/長方形 48">
            <a:extLst>
              <a:ext uri="{FF2B5EF4-FFF2-40B4-BE49-F238E27FC236}">
                <a16:creationId xmlns:a16="http://schemas.microsoft.com/office/drawing/2014/main" id="{DE67FE26-B4D2-94AD-F65E-D0227456E3EB}"/>
              </a:ext>
            </a:extLst>
          </p:cNvPr>
          <p:cNvSpPr/>
          <p:nvPr/>
        </p:nvSpPr>
        <p:spPr>
          <a:xfrm>
            <a:off x="2553927" y="7987565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Feed the outbound material to the machine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DF9F334-C2D0-13F9-D996-E127C0C8A52F}"/>
              </a:ext>
            </a:extLst>
          </p:cNvPr>
          <p:cNvCxnSpPr>
            <a:cxnSpLocks/>
            <a:stCxn id="32" idx="2"/>
            <a:endCxn id="55" idx="0"/>
          </p:cNvCxnSpPr>
          <p:nvPr/>
        </p:nvCxnSpPr>
        <p:spPr>
          <a:xfrm>
            <a:off x="3158447" y="7486913"/>
            <a:ext cx="0" cy="50065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コネクタ: カギ線 220">
            <a:extLst>
              <a:ext uri="{FF2B5EF4-FFF2-40B4-BE49-F238E27FC236}">
                <a16:creationId xmlns:a16="http://schemas.microsoft.com/office/drawing/2014/main" id="{33675E9E-C1E8-83B9-AEF2-E34247B232D6}"/>
              </a:ext>
            </a:extLst>
          </p:cNvPr>
          <p:cNvCxnSpPr>
            <a:cxnSpLocks/>
            <a:stCxn id="32" idx="1"/>
            <a:endCxn id="26" idx="2"/>
          </p:cNvCxnSpPr>
          <p:nvPr/>
        </p:nvCxnSpPr>
        <p:spPr>
          <a:xfrm rot="10800000" flipH="1">
            <a:off x="2642127" y="2588735"/>
            <a:ext cx="456879" cy="4610038"/>
          </a:xfrm>
          <a:prstGeom prst="bentConnector3">
            <a:avLst>
              <a:gd name="adj1" fmla="val -87839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DF05ADFD-B9D7-910F-2161-9905EE637EF3}"/>
              </a:ext>
            </a:extLst>
          </p:cNvPr>
          <p:cNvSpPr txBox="1"/>
          <p:nvPr/>
        </p:nvSpPr>
        <p:spPr>
          <a:xfrm>
            <a:off x="2285938" y="6921774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28" name="楕円 3">
            <a:extLst>
              <a:ext uri="{FF2B5EF4-FFF2-40B4-BE49-F238E27FC236}">
                <a16:creationId xmlns:a16="http://schemas.microsoft.com/office/drawing/2014/main" id="{EDC87B5B-48EB-8598-A6FC-02049739AA12}"/>
              </a:ext>
            </a:extLst>
          </p:cNvPr>
          <p:cNvSpPr/>
          <p:nvPr/>
        </p:nvSpPr>
        <p:spPr>
          <a:xfrm>
            <a:off x="2789092" y="8882879"/>
            <a:ext cx="738709" cy="25220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900" dirty="0">
                <a:solidFill>
                  <a:schemeClr val="tx1"/>
                </a:solidFill>
              </a:rPr>
              <a:t>Finish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29" name="直線矢印コネクタ 5">
            <a:extLst>
              <a:ext uri="{FF2B5EF4-FFF2-40B4-BE49-F238E27FC236}">
                <a16:creationId xmlns:a16="http://schemas.microsoft.com/office/drawing/2014/main" id="{4562CE2A-512D-235E-F8BE-BEC9B6932F3C}"/>
              </a:ext>
            </a:extLst>
          </p:cNvPr>
          <p:cNvCxnSpPr>
            <a:cxnSpLocks/>
            <a:stCxn id="55" idx="2"/>
            <a:endCxn id="128" idx="0"/>
          </p:cNvCxnSpPr>
          <p:nvPr/>
        </p:nvCxnSpPr>
        <p:spPr>
          <a:xfrm>
            <a:off x="3158447" y="8445279"/>
            <a:ext cx="0" cy="43760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正方形/長方形 48">
            <a:extLst>
              <a:ext uri="{FF2B5EF4-FFF2-40B4-BE49-F238E27FC236}">
                <a16:creationId xmlns:a16="http://schemas.microsoft.com/office/drawing/2014/main" id="{FE2925D0-4E5F-8139-9342-218A879E240B}"/>
              </a:ext>
            </a:extLst>
          </p:cNvPr>
          <p:cNvSpPr/>
          <p:nvPr/>
        </p:nvSpPr>
        <p:spPr>
          <a:xfrm>
            <a:off x="2553927" y="4854277"/>
            <a:ext cx="1209040" cy="6114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Print the remaining label and picking label</a:t>
            </a:r>
          </a:p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Paste the new label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A4C53DBC-4B69-F026-BA15-8911A61FEF39}"/>
              </a:ext>
            </a:extLst>
          </p:cNvPr>
          <p:cNvCxnSpPr>
            <a:cxnSpLocks/>
            <a:stCxn id="133" idx="2"/>
            <a:endCxn id="32" idx="0"/>
          </p:cNvCxnSpPr>
          <p:nvPr/>
        </p:nvCxnSpPr>
        <p:spPr>
          <a:xfrm>
            <a:off x="3158447" y="5465706"/>
            <a:ext cx="0" cy="144492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Picture 144">
            <a:extLst>
              <a:ext uri="{FF2B5EF4-FFF2-40B4-BE49-F238E27FC236}">
                <a16:creationId xmlns:a16="http://schemas.microsoft.com/office/drawing/2014/main" id="{39CF0F97-724D-F224-A614-59067D1CB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908" y="5903537"/>
            <a:ext cx="701505" cy="634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D98CE0-97F1-0FAD-1268-9DD4D62C7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880" y="4558773"/>
            <a:ext cx="491198" cy="319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D190A3-B9AC-1408-9B03-1560AF486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95" y="4409995"/>
            <a:ext cx="491198" cy="3197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693F26-FE0E-0FDA-94BD-D0622CA26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99" y="6043827"/>
            <a:ext cx="491198" cy="319756"/>
          </a:xfrm>
          <a:prstGeom prst="rect">
            <a:avLst/>
          </a:prstGeom>
        </p:spPr>
      </p:pic>
      <p:pic>
        <p:nvPicPr>
          <p:cNvPr id="9" name="図 290">
            <a:extLst>
              <a:ext uri="{FF2B5EF4-FFF2-40B4-BE49-F238E27FC236}">
                <a16:creationId xmlns:a16="http://schemas.microsoft.com/office/drawing/2014/main" id="{901BDEFE-C620-AA82-8984-20EDBBA35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835" y="1976948"/>
            <a:ext cx="1355770" cy="2019144"/>
          </a:xfrm>
          <a:prstGeom prst="rect">
            <a:avLst/>
          </a:prstGeom>
        </p:spPr>
      </p:pic>
      <p:pic>
        <p:nvPicPr>
          <p:cNvPr id="10" name="図 292">
            <a:extLst>
              <a:ext uri="{FF2B5EF4-FFF2-40B4-BE49-F238E27FC236}">
                <a16:creationId xmlns:a16="http://schemas.microsoft.com/office/drawing/2014/main" id="{20CDE48C-3331-20B8-B0C0-C173E520A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373" y="2106093"/>
            <a:ext cx="805148" cy="123622"/>
          </a:xfrm>
          <a:prstGeom prst="rect">
            <a:avLst/>
          </a:prstGeom>
        </p:spPr>
      </p:pic>
      <p:sp>
        <p:nvSpPr>
          <p:cNvPr id="11" name="テキスト ボックス 294">
            <a:extLst>
              <a:ext uri="{FF2B5EF4-FFF2-40B4-BE49-F238E27FC236}">
                <a16:creationId xmlns:a16="http://schemas.microsoft.com/office/drawing/2014/main" id="{91665AA0-DD0B-8B50-ABE6-8B17514DB94B}"/>
              </a:ext>
            </a:extLst>
          </p:cNvPr>
          <p:cNvSpPr txBox="1"/>
          <p:nvPr/>
        </p:nvSpPr>
        <p:spPr>
          <a:xfrm>
            <a:off x="5061654" y="2092670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item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図 302">
            <a:extLst>
              <a:ext uri="{FF2B5EF4-FFF2-40B4-BE49-F238E27FC236}">
                <a16:creationId xmlns:a16="http://schemas.microsoft.com/office/drawing/2014/main" id="{60AD4C62-4F6C-7001-3662-09BDE01B53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7810" y="2600711"/>
            <a:ext cx="1289035" cy="212113"/>
          </a:xfrm>
          <a:prstGeom prst="rect">
            <a:avLst/>
          </a:prstGeom>
        </p:spPr>
      </p:pic>
      <p:pic>
        <p:nvPicPr>
          <p:cNvPr id="13" name="図 303">
            <a:extLst>
              <a:ext uri="{FF2B5EF4-FFF2-40B4-BE49-F238E27FC236}">
                <a16:creationId xmlns:a16="http://schemas.microsoft.com/office/drawing/2014/main" id="{66B39515-4FB1-D60C-6DD3-57BC8A5AAB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9040" y="3004091"/>
            <a:ext cx="981060" cy="220999"/>
          </a:xfrm>
          <a:prstGeom prst="rect">
            <a:avLst/>
          </a:prstGeom>
        </p:spPr>
      </p:pic>
      <p:pic>
        <p:nvPicPr>
          <p:cNvPr id="14" name="図 304">
            <a:extLst>
              <a:ext uri="{FF2B5EF4-FFF2-40B4-BE49-F238E27FC236}">
                <a16:creationId xmlns:a16="http://schemas.microsoft.com/office/drawing/2014/main" id="{25E5DDBC-1832-5265-393C-7BD0984723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1853" y="2695399"/>
            <a:ext cx="1313642" cy="894800"/>
          </a:xfrm>
          <a:prstGeom prst="rect">
            <a:avLst/>
          </a:prstGeom>
        </p:spPr>
      </p:pic>
      <p:pic>
        <p:nvPicPr>
          <p:cNvPr id="15" name="図 305">
            <a:extLst>
              <a:ext uri="{FF2B5EF4-FFF2-40B4-BE49-F238E27FC236}">
                <a16:creationId xmlns:a16="http://schemas.microsoft.com/office/drawing/2014/main" id="{3BC2EE3F-4E73-94C1-503C-E79590B7C7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0997" y="2276270"/>
            <a:ext cx="1313642" cy="434647"/>
          </a:xfrm>
          <a:prstGeom prst="rect">
            <a:avLst/>
          </a:prstGeom>
        </p:spPr>
      </p:pic>
      <p:sp>
        <p:nvSpPr>
          <p:cNvPr id="16" name="四角形: 角を丸くする 306">
            <a:extLst>
              <a:ext uri="{FF2B5EF4-FFF2-40B4-BE49-F238E27FC236}">
                <a16:creationId xmlns:a16="http://schemas.microsoft.com/office/drawing/2014/main" id="{2DA9E3C5-50C3-AAE4-8AE1-E6DA7B8198AD}"/>
              </a:ext>
            </a:extLst>
          </p:cNvPr>
          <p:cNvSpPr/>
          <p:nvPr/>
        </p:nvSpPr>
        <p:spPr>
          <a:xfrm>
            <a:off x="4893296" y="2302869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" name="四角形: 角を丸くする 307">
            <a:extLst>
              <a:ext uri="{FF2B5EF4-FFF2-40B4-BE49-F238E27FC236}">
                <a16:creationId xmlns:a16="http://schemas.microsoft.com/office/drawing/2014/main" id="{FBE35896-9001-7425-EA95-C25722F27079}"/>
              </a:ext>
            </a:extLst>
          </p:cNvPr>
          <p:cNvSpPr/>
          <p:nvPr/>
        </p:nvSpPr>
        <p:spPr>
          <a:xfrm>
            <a:off x="5527301" y="2299059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3" name="テキスト ボックス 316">
            <a:extLst>
              <a:ext uri="{FF2B5EF4-FFF2-40B4-BE49-F238E27FC236}">
                <a16:creationId xmlns:a16="http://schemas.microsoft.com/office/drawing/2014/main" id="{0DE8EBA2-FB9C-CB5E-A045-70BC810919A6}"/>
              </a:ext>
            </a:extLst>
          </p:cNvPr>
          <p:cNvSpPr txBox="1"/>
          <p:nvPr/>
        </p:nvSpPr>
        <p:spPr>
          <a:xfrm>
            <a:off x="5294478" y="2274762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25" name="グラフィックス 318" descr="日毎カレンダー">
            <a:extLst>
              <a:ext uri="{FF2B5EF4-FFF2-40B4-BE49-F238E27FC236}">
                <a16:creationId xmlns:a16="http://schemas.microsoft.com/office/drawing/2014/main" id="{369011E7-377B-FC8A-762A-5F2E7BAC13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25898" y="2312244"/>
            <a:ext cx="137160" cy="137160"/>
          </a:xfrm>
          <a:prstGeom prst="rect">
            <a:avLst/>
          </a:prstGeom>
        </p:spPr>
      </p:pic>
      <p:pic>
        <p:nvPicPr>
          <p:cNvPr id="35" name="グラフィックス 319" descr="日毎カレンダー">
            <a:extLst>
              <a:ext uri="{FF2B5EF4-FFF2-40B4-BE49-F238E27FC236}">
                <a16:creationId xmlns:a16="http://schemas.microsoft.com/office/drawing/2014/main" id="{D56F621E-B6B7-9FA3-52CC-30D99C7108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65906" y="2303171"/>
            <a:ext cx="137160" cy="137160"/>
          </a:xfrm>
          <a:prstGeom prst="rect">
            <a:avLst/>
          </a:prstGeom>
        </p:spPr>
      </p:pic>
      <p:sp>
        <p:nvSpPr>
          <p:cNvPr id="41" name="テキスト ボックス 322">
            <a:extLst>
              <a:ext uri="{FF2B5EF4-FFF2-40B4-BE49-F238E27FC236}">
                <a16:creationId xmlns:a16="http://schemas.microsoft.com/office/drawing/2014/main" id="{835D8478-7531-EB0C-63E4-63EB2F6AA417}"/>
              </a:ext>
            </a:extLst>
          </p:cNvPr>
          <p:cNvSpPr txBox="1"/>
          <p:nvPr/>
        </p:nvSpPr>
        <p:spPr>
          <a:xfrm>
            <a:off x="4781292" y="2484627"/>
            <a:ext cx="58176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Except complete</a:t>
            </a:r>
          </a:p>
        </p:txBody>
      </p:sp>
      <p:sp>
        <p:nvSpPr>
          <p:cNvPr id="42" name="正方形/長方形 323">
            <a:extLst>
              <a:ext uri="{FF2B5EF4-FFF2-40B4-BE49-F238E27FC236}">
                <a16:creationId xmlns:a16="http://schemas.microsoft.com/office/drawing/2014/main" id="{71C2D177-755E-9DDB-7C8F-BD8AFD37DABD}"/>
              </a:ext>
            </a:extLst>
          </p:cNvPr>
          <p:cNvSpPr/>
          <p:nvPr/>
        </p:nvSpPr>
        <p:spPr>
          <a:xfrm>
            <a:off x="4724285" y="2498461"/>
            <a:ext cx="119811" cy="10871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3" name="テキスト ボックス 324">
            <a:extLst>
              <a:ext uri="{FF2B5EF4-FFF2-40B4-BE49-F238E27FC236}">
                <a16:creationId xmlns:a16="http://schemas.microsoft.com/office/drawing/2014/main" id="{A21E9F29-EFD6-692F-1346-22EA16F7F100}"/>
              </a:ext>
            </a:extLst>
          </p:cNvPr>
          <p:cNvSpPr txBox="1"/>
          <p:nvPr/>
        </p:nvSpPr>
        <p:spPr>
          <a:xfrm>
            <a:off x="4844096" y="2305865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44" name="テキスト ボックス 325">
            <a:extLst>
              <a:ext uri="{FF2B5EF4-FFF2-40B4-BE49-F238E27FC236}">
                <a16:creationId xmlns:a16="http://schemas.microsoft.com/office/drawing/2014/main" id="{2B690FC0-E88C-DE6B-2F52-B475213F535D}"/>
              </a:ext>
            </a:extLst>
          </p:cNvPr>
          <p:cNvSpPr txBox="1"/>
          <p:nvPr/>
        </p:nvSpPr>
        <p:spPr>
          <a:xfrm>
            <a:off x="5482891" y="2299304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pic>
        <p:nvPicPr>
          <p:cNvPr id="47" name="図 327">
            <a:extLst>
              <a:ext uri="{FF2B5EF4-FFF2-40B4-BE49-F238E27FC236}">
                <a16:creationId xmlns:a16="http://schemas.microsoft.com/office/drawing/2014/main" id="{9558F80A-D261-4112-C077-C718436C8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4660" y="2743956"/>
            <a:ext cx="1289035" cy="275128"/>
          </a:xfrm>
          <a:prstGeom prst="rect">
            <a:avLst/>
          </a:prstGeom>
        </p:spPr>
      </p:pic>
      <p:pic>
        <p:nvPicPr>
          <p:cNvPr id="48" name="図 328">
            <a:extLst>
              <a:ext uri="{FF2B5EF4-FFF2-40B4-BE49-F238E27FC236}">
                <a16:creationId xmlns:a16="http://schemas.microsoft.com/office/drawing/2014/main" id="{5A301574-4365-4C3F-468A-9E743375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5076" y="3175074"/>
            <a:ext cx="1279444" cy="267020"/>
          </a:xfrm>
          <a:prstGeom prst="rect">
            <a:avLst/>
          </a:prstGeom>
        </p:spPr>
      </p:pic>
      <p:sp>
        <p:nvSpPr>
          <p:cNvPr id="49" name="テキスト ボックス 329">
            <a:extLst>
              <a:ext uri="{FF2B5EF4-FFF2-40B4-BE49-F238E27FC236}">
                <a16:creationId xmlns:a16="http://schemas.microsoft.com/office/drawing/2014/main" id="{CAA8E5BB-731B-4814-25B3-B11491CB248F}"/>
              </a:ext>
            </a:extLst>
          </p:cNvPr>
          <p:cNvSpPr txBox="1"/>
          <p:nvPr/>
        </p:nvSpPr>
        <p:spPr>
          <a:xfrm>
            <a:off x="4656515" y="2703148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Supplier : DEMO-SUP-A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DEMO_PARTS_NAME_A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50" name="テキスト ボックス 330">
            <a:extLst>
              <a:ext uri="{FF2B5EF4-FFF2-40B4-BE49-F238E27FC236}">
                <a16:creationId xmlns:a16="http://schemas.microsoft.com/office/drawing/2014/main" id="{7788B966-7B5B-5262-3F5F-042D5DDA6DC7}"/>
              </a:ext>
            </a:extLst>
          </p:cNvPr>
          <p:cNvSpPr txBox="1"/>
          <p:nvPr/>
        </p:nvSpPr>
        <p:spPr>
          <a:xfrm>
            <a:off x="4656515" y="3118079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Supplier Name : DEMO-SUP-B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DEMO_PARTS_NAME_B</a:t>
            </a:r>
          </a:p>
        </p:txBody>
      </p:sp>
      <p:sp>
        <p:nvSpPr>
          <p:cNvPr id="51" name="テキスト ボックス 315">
            <a:extLst>
              <a:ext uri="{FF2B5EF4-FFF2-40B4-BE49-F238E27FC236}">
                <a16:creationId xmlns:a16="http://schemas.microsoft.com/office/drawing/2014/main" id="{91AD7421-9620-A601-CA8D-2D50C28D3EB8}"/>
              </a:ext>
            </a:extLst>
          </p:cNvPr>
          <p:cNvSpPr txBox="1"/>
          <p:nvPr/>
        </p:nvSpPr>
        <p:spPr>
          <a:xfrm>
            <a:off x="4644154" y="2281228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8DE9D763-80B5-D3DE-5E2B-C9990C11D005}"/>
              </a:ext>
            </a:extLst>
          </p:cNvPr>
          <p:cNvSpPr/>
          <p:nvPr/>
        </p:nvSpPr>
        <p:spPr>
          <a:xfrm>
            <a:off x="4561761" y="1933663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BE83E5D-0DA4-35D1-6448-F84AD905CD0B}"/>
              </a:ext>
            </a:extLst>
          </p:cNvPr>
          <p:cNvSpPr/>
          <p:nvPr/>
        </p:nvSpPr>
        <p:spPr>
          <a:xfrm>
            <a:off x="3839390" y="4202681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5670C35-2BFD-2A0B-89B6-69B0A166E0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4475" y="4449256"/>
            <a:ext cx="939213" cy="13312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26" name="Picture 2" descr="Molding | Modulus Metal | Blow and Injection Molding, Polymer Casting">
            <a:extLst>
              <a:ext uri="{FF2B5EF4-FFF2-40B4-BE49-F238E27FC236}">
                <a16:creationId xmlns:a16="http://schemas.microsoft.com/office/drawing/2014/main" id="{9BC2C3C2-2AB6-5465-7E8A-5DE3A5FD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41" y="7737239"/>
            <a:ext cx="945013" cy="8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コネクタ: カギ線 220">
            <a:extLst>
              <a:ext uri="{FF2B5EF4-FFF2-40B4-BE49-F238E27FC236}">
                <a16:creationId xmlns:a16="http://schemas.microsoft.com/office/drawing/2014/main" id="{812ABE94-EC24-902E-4EB0-823FB33E87E5}"/>
              </a:ext>
            </a:extLst>
          </p:cNvPr>
          <p:cNvCxnSpPr>
            <a:cxnSpLocks/>
            <a:stCxn id="55" idx="3"/>
            <a:endCxn id="1026" idx="0"/>
          </p:cNvCxnSpPr>
          <p:nvPr/>
        </p:nvCxnSpPr>
        <p:spPr>
          <a:xfrm flipV="1">
            <a:off x="3762967" y="7737239"/>
            <a:ext cx="1386881" cy="479183"/>
          </a:xfrm>
          <a:prstGeom prst="bentConnector4">
            <a:avLst>
              <a:gd name="adj1" fmla="val 32965"/>
              <a:gd name="adj2" fmla="val 147706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46A59CB-D7F2-FB76-DDDE-BD19EE4FD3BD}"/>
              </a:ext>
            </a:extLst>
          </p:cNvPr>
          <p:cNvSpPr txBox="1"/>
          <p:nvPr/>
        </p:nvSpPr>
        <p:spPr>
          <a:xfrm>
            <a:off x="460833" y="4103872"/>
            <a:ext cx="1461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Virgin 100    use</a:t>
            </a:r>
            <a:r>
              <a:rPr lang="th-TH" sz="1200" dirty="0"/>
              <a:t>25</a:t>
            </a:r>
            <a:endParaRPr lang="en-US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8766BD-EFA7-447D-E4CE-2F26F4BDE61E}"/>
              </a:ext>
            </a:extLst>
          </p:cNvPr>
          <p:cNvSpPr txBox="1"/>
          <p:nvPr/>
        </p:nvSpPr>
        <p:spPr>
          <a:xfrm>
            <a:off x="479037" y="5669005"/>
            <a:ext cx="1499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crusher 100   use 5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8B3DE70-E219-40D6-954B-424E914DE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48" y="4934310"/>
            <a:ext cx="491198" cy="31975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142381B-FE7B-2665-2D6D-C688A35FE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201" y="5265734"/>
            <a:ext cx="1968448" cy="128140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D802A19-661A-7A53-81B4-B685CB648CE0}"/>
              </a:ext>
            </a:extLst>
          </p:cNvPr>
          <p:cNvSpPr txBox="1"/>
          <p:nvPr/>
        </p:nvSpPr>
        <p:spPr>
          <a:xfrm>
            <a:off x="528034" y="5210312"/>
            <a:ext cx="1487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WH </a:t>
            </a:r>
            <a:r>
              <a:rPr lang="th-TH" sz="1200" dirty="0"/>
              <a:t>75</a:t>
            </a:r>
            <a:r>
              <a:rPr lang="en-US" sz="1200" dirty="0"/>
              <a:t>         INJ 2</a:t>
            </a:r>
            <a:r>
              <a:rPr lang="th-TH" sz="1200" dirty="0"/>
              <a:t>5</a:t>
            </a:r>
            <a:endParaRPr lang="en-US" sz="1200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0AB3B384-9483-88A1-FCED-6A940C6C1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79" y="6441195"/>
            <a:ext cx="491198" cy="31975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6D21456-D208-EED3-A80B-ADCFCA0D9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088" y="6442026"/>
            <a:ext cx="491198" cy="31975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89900DA-5E4B-8286-B6E5-08320CD93888}"/>
              </a:ext>
            </a:extLst>
          </p:cNvPr>
          <p:cNvSpPr txBox="1"/>
          <p:nvPr/>
        </p:nvSpPr>
        <p:spPr>
          <a:xfrm>
            <a:off x="497665" y="6717197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95		 5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F0B9D0F-343E-DE53-25DA-8ADE40B7E776}"/>
              </a:ext>
            </a:extLst>
          </p:cNvPr>
          <p:cNvSpPr/>
          <p:nvPr/>
        </p:nvSpPr>
        <p:spPr>
          <a:xfrm>
            <a:off x="1289050" y="4854277"/>
            <a:ext cx="721883" cy="633034"/>
          </a:xfrm>
          <a:prstGeom prst="rect">
            <a:avLst/>
          </a:prstGeom>
          <a:noFill/>
          <a:ln w="31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9D81DBF-1F35-061A-57C5-791F185F1556}"/>
              </a:ext>
            </a:extLst>
          </p:cNvPr>
          <p:cNvSpPr/>
          <p:nvPr/>
        </p:nvSpPr>
        <p:spPr>
          <a:xfrm>
            <a:off x="1231933" y="6322237"/>
            <a:ext cx="721883" cy="633034"/>
          </a:xfrm>
          <a:prstGeom prst="rect">
            <a:avLst/>
          </a:prstGeom>
          <a:noFill/>
          <a:ln w="31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66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AA61D-CA29-45EC-877E-BD4527930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14C239A-ECF6-24AE-EF3A-14D79B26A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975C8CC-EECC-F525-D9AD-CE4832D2F788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9660FFA-2BB3-832C-9760-822903E95DDE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B0B2D57-CA03-BCA2-D880-09A55B217F5A}"/>
              </a:ext>
            </a:extLst>
          </p:cNvPr>
          <p:cNvSpPr/>
          <p:nvPr/>
        </p:nvSpPr>
        <p:spPr>
          <a:xfrm>
            <a:off x="401320" y="1345290"/>
            <a:ext cx="6117062" cy="3174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1E4F4B4-73E7-F6B4-B4FF-AB6AB9CA7963}"/>
              </a:ext>
            </a:extLst>
          </p:cNvPr>
          <p:cNvSpPr/>
          <p:nvPr/>
        </p:nvSpPr>
        <p:spPr>
          <a:xfrm>
            <a:off x="667004" y="1280851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Warehouse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6DBD79DF-C140-0073-33AE-1B527C34011E}"/>
              </a:ext>
            </a:extLst>
          </p:cNvPr>
          <p:cNvCxnSpPr/>
          <p:nvPr/>
        </p:nvCxnSpPr>
        <p:spPr>
          <a:xfrm>
            <a:off x="2583392" y="1361446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E99DD23-8F19-9599-F2F3-6F58A2F9AAB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Work Flow Chart</a:t>
            </a:r>
          </a:p>
          <a:p>
            <a:r>
              <a:rPr kumimoji="1" lang="en-US" altLang="ja-JP" sz="1100" b="1" dirty="0"/>
              <a:t>4-1-9. Mix material(Injection Store)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557D6B54-45E4-404B-020C-68FEE4C51907}"/>
              </a:ext>
            </a:extLst>
          </p:cNvPr>
          <p:cNvSpPr/>
          <p:nvPr/>
        </p:nvSpPr>
        <p:spPr>
          <a:xfrm>
            <a:off x="3306882" y="1268448"/>
            <a:ext cx="3029937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Injection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DAF58FE4-DB52-9078-86E2-69D299A82810}"/>
              </a:ext>
            </a:extLst>
          </p:cNvPr>
          <p:cNvSpPr/>
          <p:nvPr/>
        </p:nvSpPr>
        <p:spPr>
          <a:xfrm>
            <a:off x="6226078" y="109655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7" name="楕円 3">
            <a:extLst>
              <a:ext uri="{FF2B5EF4-FFF2-40B4-BE49-F238E27FC236}">
                <a16:creationId xmlns:a16="http://schemas.microsoft.com/office/drawing/2014/main" id="{3E7AC025-07B7-30F2-A099-3FC5496DA9CD}"/>
              </a:ext>
            </a:extLst>
          </p:cNvPr>
          <p:cNvSpPr/>
          <p:nvPr/>
        </p:nvSpPr>
        <p:spPr>
          <a:xfrm>
            <a:off x="995114" y="1712789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Start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39" name="正方形/長方形 48">
            <a:extLst>
              <a:ext uri="{FF2B5EF4-FFF2-40B4-BE49-F238E27FC236}">
                <a16:creationId xmlns:a16="http://schemas.microsoft.com/office/drawing/2014/main" id="{1F901F3F-17C0-E729-4FE6-6FDFB7B3A252}"/>
              </a:ext>
            </a:extLst>
          </p:cNvPr>
          <p:cNvSpPr/>
          <p:nvPr/>
        </p:nvSpPr>
        <p:spPr>
          <a:xfrm>
            <a:off x="882473" y="2272536"/>
            <a:ext cx="1209040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Outbound virgin</a:t>
            </a:r>
            <a:br>
              <a:rPr kumimoji="1" lang="en-US" altLang="ja-JP" sz="900" dirty="0">
                <a:solidFill>
                  <a:schemeClr val="tx1"/>
                </a:solidFill>
              </a:rPr>
            </a:br>
            <a:r>
              <a:rPr kumimoji="1" lang="en-US" altLang="ja-JP" sz="900" b="1" dirty="0">
                <a:solidFill>
                  <a:schemeClr val="tx1"/>
                </a:solidFill>
              </a:rPr>
              <a:t>Page 25 </a:t>
            </a: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sp>
        <p:nvSpPr>
          <p:cNvPr id="46" name="楕円 3">
            <a:extLst>
              <a:ext uri="{FF2B5EF4-FFF2-40B4-BE49-F238E27FC236}">
                <a16:creationId xmlns:a16="http://schemas.microsoft.com/office/drawing/2014/main" id="{16B32E36-19D0-07CF-5FD6-CE11E29379B9}"/>
              </a:ext>
            </a:extLst>
          </p:cNvPr>
          <p:cNvSpPr/>
          <p:nvPr/>
        </p:nvSpPr>
        <p:spPr>
          <a:xfrm>
            <a:off x="4373027" y="1715140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Start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52" name="正方形/長方形 48">
            <a:extLst>
              <a:ext uri="{FF2B5EF4-FFF2-40B4-BE49-F238E27FC236}">
                <a16:creationId xmlns:a16="http://schemas.microsoft.com/office/drawing/2014/main" id="{06B78427-7271-E438-2DE4-0D272E0E7079}"/>
              </a:ext>
            </a:extLst>
          </p:cNvPr>
          <p:cNvSpPr/>
          <p:nvPr/>
        </p:nvSpPr>
        <p:spPr>
          <a:xfrm>
            <a:off x="4260386" y="2241988"/>
            <a:ext cx="1209040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Inbound manual crusher </a:t>
            </a: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sp>
        <p:nvSpPr>
          <p:cNvPr id="53" name="正方形/長方形 48">
            <a:extLst>
              <a:ext uri="{FF2B5EF4-FFF2-40B4-BE49-F238E27FC236}">
                <a16:creationId xmlns:a16="http://schemas.microsoft.com/office/drawing/2014/main" id="{360BD2AF-F930-754A-8268-3C1C0F58B383}"/>
              </a:ext>
            </a:extLst>
          </p:cNvPr>
          <p:cNvSpPr/>
          <p:nvPr/>
        </p:nvSpPr>
        <p:spPr>
          <a:xfrm>
            <a:off x="3059776" y="2683718"/>
            <a:ext cx="1348598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Inbound Confirm virgin</a:t>
            </a:r>
          </a:p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Page 24 </a:t>
            </a: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cxnSp>
        <p:nvCxnSpPr>
          <p:cNvPr id="58" name="直線矢印コネクタ 5">
            <a:extLst>
              <a:ext uri="{FF2B5EF4-FFF2-40B4-BE49-F238E27FC236}">
                <a16:creationId xmlns:a16="http://schemas.microsoft.com/office/drawing/2014/main" id="{9B74B559-9128-E69F-6773-C1389FFD25D8}"/>
              </a:ext>
            </a:extLst>
          </p:cNvPr>
          <p:cNvCxnSpPr>
            <a:cxnSpLocks/>
            <a:stCxn id="52" idx="2"/>
            <a:endCxn id="59" idx="0"/>
          </p:cNvCxnSpPr>
          <p:nvPr/>
        </p:nvCxnSpPr>
        <p:spPr>
          <a:xfrm>
            <a:off x="4864906" y="2601252"/>
            <a:ext cx="0" cy="20265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8D161424-1CBF-B03B-7661-5E43A2A32887}"/>
              </a:ext>
            </a:extLst>
          </p:cNvPr>
          <p:cNvSpPr/>
          <p:nvPr/>
        </p:nvSpPr>
        <p:spPr>
          <a:xfrm>
            <a:off x="4805464" y="2803908"/>
            <a:ext cx="118883" cy="1188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900" dirty="0">
              <a:solidFill>
                <a:schemeClr val="tx1"/>
              </a:solidFill>
            </a:endParaRPr>
          </a:p>
        </p:txBody>
      </p:sp>
      <p:cxnSp>
        <p:nvCxnSpPr>
          <p:cNvPr id="60" name="コネクタ: カギ線 220">
            <a:extLst>
              <a:ext uri="{FF2B5EF4-FFF2-40B4-BE49-F238E27FC236}">
                <a16:creationId xmlns:a16="http://schemas.microsoft.com/office/drawing/2014/main" id="{38E96B1B-7A69-90D6-605E-D6732AFEC340}"/>
              </a:ext>
            </a:extLst>
          </p:cNvPr>
          <p:cNvCxnSpPr>
            <a:cxnSpLocks/>
            <a:stCxn id="39" idx="3"/>
            <a:endCxn id="53" idx="1"/>
          </p:cNvCxnSpPr>
          <p:nvPr/>
        </p:nvCxnSpPr>
        <p:spPr>
          <a:xfrm>
            <a:off x="2091513" y="2452168"/>
            <a:ext cx="968263" cy="411182"/>
          </a:xfrm>
          <a:prstGeom prst="bentConnector3">
            <a:avLst>
              <a:gd name="adj1" fmla="val 61333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5">
            <a:extLst>
              <a:ext uri="{FF2B5EF4-FFF2-40B4-BE49-F238E27FC236}">
                <a16:creationId xmlns:a16="http://schemas.microsoft.com/office/drawing/2014/main" id="{0A6847E1-5808-5A90-0AED-1F550BC0D225}"/>
              </a:ext>
            </a:extLst>
          </p:cNvPr>
          <p:cNvCxnSpPr>
            <a:cxnSpLocks/>
            <a:stCxn id="37" idx="4"/>
            <a:endCxn id="39" idx="0"/>
          </p:cNvCxnSpPr>
          <p:nvPr/>
        </p:nvCxnSpPr>
        <p:spPr>
          <a:xfrm flipH="1">
            <a:off x="1486993" y="2072053"/>
            <a:ext cx="1" cy="20048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5">
            <a:extLst>
              <a:ext uri="{FF2B5EF4-FFF2-40B4-BE49-F238E27FC236}">
                <a16:creationId xmlns:a16="http://schemas.microsoft.com/office/drawing/2014/main" id="{22CAF986-86C3-BC8F-7D91-B572435AF73F}"/>
              </a:ext>
            </a:extLst>
          </p:cNvPr>
          <p:cNvCxnSpPr>
            <a:cxnSpLocks/>
            <a:stCxn id="46" idx="4"/>
            <a:endCxn id="52" idx="0"/>
          </p:cNvCxnSpPr>
          <p:nvPr/>
        </p:nvCxnSpPr>
        <p:spPr>
          <a:xfrm flipH="1">
            <a:off x="4864906" y="2074404"/>
            <a:ext cx="1" cy="16758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コネクタ: カギ線 220">
            <a:extLst>
              <a:ext uri="{FF2B5EF4-FFF2-40B4-BE49-F238E27FC236}">
                <a16:creationId xmlns:a16="http://schemas.microsoft.com/office/drawing/2014/main" id="{73BA2EF6-F7F4-1C0C-78C0-2086F7CD7BC9}"/>
              </a:ext>
            </a:extLst>
          </p:cNvPr>
          <p:cNvCxnSpPr>
            <a:cxnSpLocks/>
            <a:stCxn id="53" idx="3"/>
            <a:endCxn id="59" idx="2"/>
          </p:cNvCxnSpPr>
          <p:nvPr/>
        </p:nvCxnSpPr>
        <p:spPr>
          <a:xfrm>
            <a:off x="4408374" y="2863350"/>
            <a:ext cx="397090" cy="1270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5">
            <a:extLst>
              <a:ext uri="{FF2B5EF4-FFF2-40B4-BE49-F238E27FC236}">
                <a16:creationId xmlns:a16="http://schemas.microsoft.com/office/drawing/2014/main" id="{3E32E479-8821-6D79-C230-3D483FBBEC2A}"/>
              </a:ext>
            </a:extLst>
          </p:cNvPr>
          <p:cNvCxnSpPr>
            <a:cxnSpLocks/>
            <a:stCxn id="59" idx="4"/>
            <a:endCxn id="83" idx="0"/>
          </p:cNvCxnSpPr>
          <p:nvPr/>
        </p:nvCxnSpPr>
        <p:spPr>
          <a:xfrm>
            <a:off x="4864906" y="2922791"/>
            <a:ext cx="0" cy="19074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正方形/長方形 48">
            <a:extLst>
              <a:ext uri="{FF2B5EF4-FFF2-40B4-BE49-F238E27FC236}">
                <a16:creationId xmlns:a16="http://schemas.microsoft.com/office/drawing/2014/main" id="{FBEBA371-BAD8-60D6-C418-6A1CF74C8C63}"/>
              </a:ext>
            </a:extLst>
          </p:cNvPr>
          <p:cNvSpPr/>
          <p:nvPr/>
        </p:nvSpPr>
        <p:spPr>
          <a:xfrm>
            <a:off x="4260386" y="3113538"/>
            <a:ext cx="1209040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Store in the ​​Injection area 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89" name="正方形/長方形 48">
            <a:extLst>
              <a:ext uri="{FF2B5EF4-FFF2-40B4-BE49-F238E27FC236}">
                <a16:creationId xmlns:a16="http://schemas.microsoft.com/office/drawing/2014/main" id="{215F241F-BE88-DC92-B362-24AF4F24FA2C}"/>
              </a:ext>
            </a:extLst>
          </p:cNvPr>
          <p:cNvSpPr/>
          <p:nvPr/>
        </p:nvSpPr>
        <p:spPr>
          <a:xfrm>
            <a:off x="4193329" y="3640585"/>
            <a:ext cx="1348595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Take out raw materials for production</a:t>
            </a:r>
          </a:p>
        </p:txBody>
      </p:sp>
      <p:sp>
        <p:nvSpPr>
          <p:cNvPr id="90" name="Flowchart: Decision 89">
            <a:extLst>
              <a:ext uri="{FF2B5EF4-FFF2-40B4-BE49-F238E27FC236}">
                <a16:creationId xmlns:a16="http://schemas.microsoft.com/office/drawing/2014/main" id="{5120DA4C-E769-A808-A647-6E65A1F47C78}"/>
              </a:ext>
            </a:extLst>
          </p:cNvPr>
          <p:cNvSpPr/>
          <p:nvPr/>
        </p:nvSpPr>
        <p:spPr>
          <a:xfrm>
            <a:off x="4194708" y="4192016"/>
            <a:ext cx="1340393" cy="680383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Need to use the crusher? </a:t>
            </a:r>
          </a:p>
        </p:txBody>
      </p:sp>
      <p:sp>
        <p:nvSpPr>
          <p:cNvPr id="92" name="正方形/長方形 48">
            <a:extLst>
              <a:ext uri="{FF2B5EF4-FFF2-40B4-BE49-F238E27FC236}">
                <a16:creationId xmlns:a16="http://schemas.microsoft.com/office/drawing/2014/main" id="{63729E4B-5C2A-9FEB-A897-BD640066C618}"/>
              </a:ext>
            </a:extLst>
          </p:cNvPr>
          <p:cNvSpPr/>
          <p:nvPr/>
        </p:nvSpPr>
        <p:spPr>
          <a:xfrm>
            <a:off x="2731324" y="5000634"/>
            <a:ext cx="1348595" cy="47823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Define Virgin and Crusher Material Ratio</a:t>
            </a:r>
          </a:p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Page26</a:t>
            </a:r>
          </a:p>
        </p:txBody>
      </p:sp>
      <p:cxnSp>
        <p:nvCxnSpPr>
          <p:cNvPr id="95" name="直線矢印コネクタ 5">
            <a:extLst>
              <a:ext uri="{FF2B5EF4-FFF2-40B4-BE49-F238E27FC236}">
                <a16:creationId xmlns:a16="http://schemas.microsoft.com/office/drawing/2014/main" id="{18779477-235B-986E-C9C1-223DC07CEE49}"/>
              </a:ext>
            </a:extLst>
          </p:cNvPr>
          <p:cNvCxnSpPr>
            <a:cxnSpLocks/>
            <a:stCxn id="83" idx="2"/>
            <a:endCxn id="89" idx="0"/>
          </p:cNvCxnSpPr>
          <p:nvPr/>
        </p:nvCxnSpPr>
        <p:spPr>
          <a:xfrm>
            <a:off x="4864906" y="3472802"/>
            <a:ext cx="2721" cy="16778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矢印コネクタ 5">
            <a:extLst>
              <a:ext uri="{FF2B5EF4-FFF2-40B4-BE49-F238E27FC236}">
                <a16:creationId xmlns:a16="http://schemas.microsoft.com/office/drawing/2014/main" id="{5CF85771-6B62-A97D-415D-6CDE0B87768E}"/>
              </a:ext>
            </a:extLst>
          </p:cNvPr>
          <p:cNvCxnSpPr>
            <a:cxnSpLocks/>
            <a:stCxn id="89" idx="2"/>
            <a:endCxn id="90" idx="0"/>
          </p:cNvCxnSpPr>
          <p:nvPr/>
        </p:nvCxnSpPr>
        <p:spPr>
          <a:xfrm flipH="1">
            <a:off x="4864905" y="3999849"/>
            <a:ext cx="2722" cy="1921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コネクタ: カギ線 220">
            <a:extLst>
              <a:ext uri="{FF2B5EF4-FFF2-40B4-BE49-F238E27FC236}">
                <a16:creationId xmlns:a16="http://schemas.microsoft.com/office/drawing/2014/main" id="{EF0350A8-3026-3001-5921-49F1E4CD2042}"/>
              </a:ext>
            </a:extLst>
          </p:cNvPr>
          <p:cNvCxnSpPr>
            <a:cxnSpLocks/>
            <a:stCxn id="90" idx="1"/>
            <a:endCxn id="92" idx="0"/>
          </p:cNvCxnSpPr>
          <p:nvPr/>
        </p:nvCxnSpPr>
        <p:spPr>
          <a:xfrm rot="10800000" flipV="1">
            <a:off x="3405622" y="4532208"/>
            <a:ext cx="789086" cy="46842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正方形/長方形 48">
            <a:extLst>
              <a:ext uri="{FF2B5EF4-FFF2-40B4-BE49-F238E27FC236}">
                <a16:creationId xmlns:a16="http://schemas.microsoft.com/office/drawing/2014/main" id="{E24425BE-3826-244B-5270-1748C2CF4F8F}"/>
              </a:ext>
            </a:extLst>
          </p:cNvPr>
          <p:cNvSpPr/>
          <p:nvPr/>
        </p:nvSpPr>
        <p:spPr>
          <a:xfrm>
            <a:off x="4193329" y="5951805"/>
            <a:ext cx="1348595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Enter the production process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05ECC0C4-70F6-1ED5-5C34-289CD70FB3BE}"/>
              </a:ext>
            </a:extLst>
          </p:cNvPr>
          <p:cNvSpPr/>
          <p:nvPr/>
        </p:nvSpPr>
        <p:spPr>
          <a:xfrm>
            <a:off x="4805462" y="5563692"/>
            <a:ext cx="118883" cy="1188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900" dirty="0">
              <a:solidFill>
                <a:schemeClr val="tx1"/>
              </a:solidFill>
            </a:endParaRPr>
          </a:p>
        </p:txBody>
      </p:sp>
      <p:cxnSp>
        <p:nvCxnSpPr>
          <p:cNvPr id="106" name="直線矢印コネクタ 5">
            <a:extLst>
              <a:ext uri="{FF2B5EF4-FFF2-40B4-BE49-F238E27FC236}">
                <a16:creationId xmlns:a16="http://schemas.microsoft.com/office/drawing/2014/main" id="{7519EEA0-DC6C-4E27-B1F5-705440D61FC8}"/>
              </a:ext>
            </a:extLst>
          </p:cNvPr>
          <p:cNvCxnSpPr>
            <a:cxnSpLocks/>
            <a:stCxn id="90" idx="2"/>
            <a:endCxn id="144" idx="0"/>
          </p:cNvCxnSpPr>
          <p:nvPr/>
        </p:nvCxnSpPr>
        <p:spPr>
          <a:xfrm>
            <a:off x="4864905" y="4872399"/>
            <a:ext cx="4120" cy="13114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正方形/長方形 48">
            <a:extLst>
              <a:ext uri="{FF2B5EF4-FFF2-40B4-BE49-F238E27FC236}">
                <a16:creationId xmlns:a16="http://schemas.microsoft.com/office/drawing/2014/main" id="{EE20682D-2748-536B-EB33-64153387BCA6}"/>
              </a:ext>
            </a:extLst>
          </p:cNvPr>
          <p:cNvSpPr/>
          <p:nvPr/>
        </p:nvSpPr>
        <p:spPr>
          <a:xfrm>
            <a:off x="2731070" y="5698769"/>
            <a:ext cx="1348595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Mix </a:t>
            </a:r>
            <a:br>
              <a:rPr kumimoji="1" lang="en-US" altLang="ja-JP" sz="900" dirty="0">
                <a:solidFill>
                  <a:schemeClr val="tx1"/>
                </a:solidFill>
              </a:rPr>
            </a:br>
            <a:r>
              <a:rPr kumimoji="1" lang="en-US" altLang="ja-JP" sz="900" dirty="0">
                <a:solidFill>
                  <a:schemeClr val="tx1"/>
                </a:solidFill>
              </a:rPr>
              <a:t>Virgin &amp; Crusher </a:t>
            </a:r>
          </a:p>
        </p:txBody>
      </p:sp>
      <p:cxnSp>
        <p:nvCxnSpPr>
          <p:cNvPr id="118" name="直線矢印コネクタ 5">
            <a:extLst>
              <a:ext uri="{FF2B5EF4-FFF2-40B4-BE49-F238E27FC236}">
                <a16:creationId xmlns:a16="http://schemas.microsoft.com/office/drawing/2014/main" id="{E1E00277-BDF7-52F0-4F15-FDDAFCF54EC8}"/>
              </a:ext>
            </a:extLst>
          </p:cNvPr>
          <p:cNvCxnSpPr>
            <a:cxnSpLocks/>
            <a:stCxn id="92" idx="2"/>
            <a:endCxn id="117" idx="0"/>
          </p:cNvCxnSpPr>
          <p:nvPr/>
        </p:nvCxnSpPr>
        <p:spPr>
          <a:xfrm flipH="1">
            <a:off x="3405368" y="5478871"/>
            <a:ext cx="254" cy="21989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A78F716C-7C36-A545-7688-0FB5A368311C}"/>
              </a:ext>
            </a:extLst>
          </p:cNvPr>
          <p:cNvSpPr txBox="1"/>
          <p:nvPr/>
        </p:nvSpPr>
        <p:spPr>
          <a:xfrm>
            <a:off x="4924345" y="4769802"/>
            <a:ext cx="332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No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800E36B-7233-E5AC-5F27-2A7C01EA7BEC}"/>
              </a:ext>
            </a:extLst>
          </p:cNvPr>
          <p:cNvSpPr txBox="1"/>
          <p:nvPr/>
        </p:nvSpPr>
        <p:spPr>
          <a:xfrm>
            <a:off x="3665841" y="4331882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Yes</a:t>
            </a:r>
          </a:p>
        </p:txBody>
      </p:sp>
      <p:cxnSp>
        <p:nvCxnSpPr>
          <p:cNvPr id="137" name="直線矢印コネクタ 5">
            <a:extLst>
              <a:ext uri="{FF2B5EF4-FFF2-40B4-BE49-F238E27FC236}">
                <a16:creationId xmlns:a16="http://schemas.microsoft.com/office/drawing/2014/main" id="{7E4F7E8E-2907-1B15-265A-11BA2339C85C}"/>
              </a:ext>
            </a:extLst>
          </p:cNvPr>
          <p:cNvCxnSpPr>
            <a:cxnSpLocks/>
            <a:stCxn id="105" idx="4"/>
            <a:endCxn id="104" idx="0"/>
          </p:cNvCxnSpPr>
          <p:nvPr/>
        </p:nvCxnSpPr>
        <p:spPr>
          <a:xfrm>
            <a:off x="4864904" y="5682575"/>
            <a:ext cx="2723" cy="26923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正方形/長方形 48">
            <a:extLst>
              <a:ext uri="{FF2B5EF4-FFF2-40B4-BE49-F238E27FC236}">
                <a16:creationId xmlns:a16="http://schemas.microsoft.com/office/drawing/2014/main" id="{97153738-8DD9-1309-60AC-B9477E7DF8A5}"/>
              </a:ext>
            </a:extLst>
          </p:cNvPr>
          <p:cNvSpPr/>
          <p:nvPr/>
        </p:nvSpPr>
        <p:spPr>
          <a:xfrm>
            <a:off x="4194727" y="5003547"/>
            <a:ext cx="1348595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 use Virgin only</a:t>
            </a:r>
          </a:p>
        </p:txBody>
      </p:sp>
      <p:cxnSp>
        <p:nvCxnSpPr>
          <p:cNvPr id="148" name="直線矢印コネクタ 5">
            <a:extLst>
              <a:ext uri="{FF2B5EF4-FFF2-40B4-BE49-F238E27FC236}">
                <a16:creationId xmlns:a16="http://schemas.microsoft.com/office/drawing/2014/main" id="{4868CCD6-FDF7-B3FF-F67C-43C7A9E6FD9C}"/>
              </a:ext>
            </a:extLst>
          </p:cNvPr>
          <p:cNvCxnSpPr>
            <a:cxnSpLocks/>
            <a:stCxn id="144" idx="2"/>
            <a:endCxn id="105" idx="0"/>
          </p:cNvCxnSpPr>
          <p:nvPr/>
        </p:nvCxnSpPr>
        <p:spPr>
          <a:xfrm flipH="1">
            <a:off x="4864904" y="5362811"/>
            <a:ext cx="4121" cy="20088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Picture 2" descr="Molding | Modulus Metal | Blow and Injection Molding, Polymer Casting">
            <a:extLst>
              <a:ext uri="{FF2B5EF4-FFF2-40B4-BE49-F238E27FC236}">
                <a16:creationId xmlns:a16="http://schemas.microsoft.com/office/drawing/2014/main" id="{003B5717-BD8C-29B3-625E-8939A0C22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366" y="5698769"/>
            <a:ext cx="576200" cy="50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正方形/長方形 48">
            <a:extLst>
              <a:ext uri="{FF2B5EF4-FFF2-40B4-BE49-F238E27FC236}">
                <a16:creationId xmlns:a16="http://schemas.microsoft.com/office/drawing/2014/main" id="{572E378A-A1A2-A6FB-843E-056FF9A66496}"/>
              </a:ext>
            </a:extLst>
          </p:cNvPr>
          <p:cNvSpPr/>
          <p:nvPr/>
        </p:nvSpPr>
        <p:spPr>
          <a:xfrm>
            <a:off x="4192602" y="6461290"/>
            <a:ext cx="1348595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Production completed</a:t>
            </a:r>
          </a:p>
        </p:txBody>
      </p:sp>
      <p:cxnSp>
        <p:nvCxnSpPr>
          <p:cNvPr id="154" name="直線矢印コネクタ 5">
            <a:extLst>
              <a:ext uri="{FF2B5EF4-FFF2-40B4-BE49-F238E27FC236}">
                <a16:creationId xmlns:a16="http://schemas.microsoft.com/office/drawing/2014/main" id="{298D6A95-D8FE-7CE4-84B4-D7A5E2553A37}"/>
              </a:ext>
            </a:extLst>
          </p:cNvPr>
          <p:cNvCxnSpPr>
            <a:cxnSpLocks/>
            <a:stCxn id="104" idx="2"/>
            <a:endCxn id="153" idx="0"/>
          </p:cNvCxnSpPr>
          <p:nvPr/>
        </p:nvCxnSpPr>
        <p:spPr>
          <a:xfrm flipH="1">
            <a:off x="4866900" y="6311069"/>
            <a:ext cx="727" cy="15022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正方形/長方形 48">
            <a:extLst>
              <a:ext uri="{FF2B5EF4-FFF2-40B4-BE49-F238E27FC236}">
                <a16:creationId xmlns:a16="http://schemas.microsoft.com/office/drawing/2014/main" id="{5924F1E6-8B98-1560-EED7-9916BF15CD64}"/>
              </a:ext>
            </a:extLst>
          </p:cNvPr>
          <p:cNvSpPr/>
          <p:nvPr/>
        </p:nvSpPr>
        <p:spPr>
          <a:xfrm>
            <a:off x="4193329" y="6978536"/>
            <a:ext cx="1348595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Inbound WIP </a:t>
            </a:r>
            <a:br>
              <a:rPr kumimoji="1" lang="en-US" altLang="ja-JP" sz="900" dirty="0">
                <a:solidFill>
                  <a:schemeClr val="tx1"/>
                </a:solidFill>
              </a:rPr>
            </a:br>
            <a:r>
              <a:rPr kumimoji="1" lang="en-US" altLang="ja-JP" sz="900" b="1" dirty="0">
                <a:solidFill>
                  <a:schemeClr val="tx1"/>
                </a:solidFill>
              </a:rPr>
              <a:t>Page 23 </a:t>
            </a:r>
          </a:p>
        </p:txBody>
      </p:sp>
      <p:cxnSp>
        <p:nvCxnSpPr>
          <p:cNvPr id="158" name="直線矢印コネクタ 5">
            <a:extLst>
              <a:ext uri="{FF2B5EF4-FFF2-40B4-BE49-F238E27FC236}">
                <a16:creationId xmlns:a16="http://schemas.microsoft.com/office/drawing/2014/main" id="{9BF6D716-49E1-CC4A-3535-4FB31A9B535D}"/>
              </a:ext>
            </a:extLst>
          </p:cNvPr>
          <p:cNvCxnSpPr>
            <a:cxnSpLocks/>
            <a:stCxn id="153" idx="2"/>
            <a:endCxn id="157" idx="0"/>
          </p:cNvCxnSpPr>
          <p:nvPr/>
        </p:nvCxnSpPr>
        <p:spPr>
          <a:xfrm>
            <a:off x="4866900" y="6820554"/>
            <a:ext cx="727" cy="1579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コネクタ: カギ線 220">
            <a:extLst>
              <a:ext uri="{FF2B5EF4-FFF2-40B4-BE49-F238E27FC236}">
                <a16:creationId xmlns:a16="http://schemas.microsoft.com/office/drawing/2014/main" id="{815C9782-4261-8A8A-2019-9A696CD28AFB}"/>
              </a:ext>
            </a:extLst>
          </p:cNvPr>
          <p:cNvCxnSpPr>
            <a:cxnSpLocks/>
            <a:stCxn id="117" idx="3"/>
            <a:endCxn id="105" idx="2"/>
          </p:cNvCxnSpPr>
          <p:nvPr/>
        </p:nvCxnSpPr>
        <p:spPr>
          <a:xfrm flipV="1">
            <a:off x="4079665" y="5623134"/>
            <a:ext cx="725797" cy="255267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" name="Picture 167">
            <a:extLst>
              <a:ext uri="{FF2B5EF4-FFF2-40B4-BE49-F238E27FC236}">
                <a16:creationId xmlns:a16="http://schemas.microsoft.com/office/drawing/2014/main" id="{C4DC11EE-186D-EE43-8B2C-51DB22E3D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901128" y="8345892"/>
            <a:ext cx="832947" cy="536060"/>
          </a:xfrm>
          <a:prstGeom prst="rect">
            <a:avLst/>
          </a:prstGeom>
        </p:spPr>
      </p:pic>
      <p:sp>
        <p:nvSpPr>
          <p:cNvPr id="170" name="正方形/長方形 48">
            <a:extLst>
              <a:ext uri="{FF2B5EF4-FFF2-40B4-BE49-F238E27FC236}">
                <a16:creationId xmlns:a16="http://schemas.microsoft.com/office/drawing/2014/main" id="{6FEA31CE-2C89-EFB6-5866-5765006336FE}"/>
              </a:ext>
            </a:extLst>
          </p:cNvPr>
          <p:cNvSpPr/>
          <p:nvPr/>
        </p:nvSpPr>
        <p:spPr>
          <a:xfrm>
            <a:off x="4200152" y="7563288"/>
            <a:ext cx="1341772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Store in </a:t>
            </a:r>
            <a:endParaRPr kumimoji="1" lang="th-TH" altLang="ja-JP" sz="900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the Injection area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72" name="直線矢印コネクタ 5">
            <a:extLst>
              <a:ext uri="{FF2B5EF4-FFF2-40B4-BE49-F238E27FC236}">
                <a16:creationId xmlns:a16="http://schemas.microsoft.com/office/drawing/2014/main" id="{2B84DDD4-CF2F-EF7F-02D8-1F3E5FB9004A}"/>
              </a:ext>
            </a:extLst>
          </p:cNvPr>
          <p:cNvCxnSpPr>
            <a:cxnSpLocks/>
            <a:stCxn id="157" idx="2"/>
            <a:endCxn id="170" idx="0"/>
          </p:cNvCxnSpPr>
          <p:nvPr/>
        </p:nvCxnSpPr>
        <p:spPr>
          <a:xfrm>
            <a:off x="4867627" y="7337800"/>
            <a:ext cx="3411" cy="22548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正方形/長方形 48">
            <a:extLst>
              <a:ext uri="{FF2B5EF4-FFF2-40B4-BE49-F238E27FC236}">
                <a16:creationId xmlns:a16="http://schemas.microsoft.com/office/drawing/2014/main" id="{C97F940D-B59D-AAB3-B16A-992D8C5F65BA}"/>
              </a:ext>
            </a:extLst>
          </p:cNvPr>
          <p:cNvSpPr/>
          <p:nvPr/>
        </p:nvSpPr>
        <p:spPr>
          <a:xfrm>
            <a:off x="2859023" y="7912494"/>
            <a:ext cx="1098355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Move</a:t>
            </a:r>
            <a:r>
              <a:rPr kumimoji="1" lang="th-TH" altLang="ja-JP" sz="900" dirty="0">
                <a:solidFill>
                  <a:schemeClr val="tx1"/>
                </a:solidFill>
              </a:rPr>
              <a:t> </a:t>
            </a:r>
            <a:r>
              <a:rPr kumimoji="1" lang="en-US" altLang="ja-JP" sz="900" dirty="0">
                <a:solidFill>
                  <a:schemeClr val="tx1"/>
                </a:solidFill>
              </a:rPr>
              <a:t>WIP to WH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80" name="コネクタ: カギ線 220">
            <a:extLst>
              <a:ext uri="{FF2B5EF4-FFF2-40B4-BE49-F238E27FC236}">
                <a16:creationId xmlns:a16="http://schemas.microsoft.com/office/drawing/2014/main" id="{202FF14F-04A2-C029-6C90-C9380BF841DA}"/>
              </a:ext>
            </a:extLst>
          </p:cNvPr>
          <p:cNvCxnSpPr>
            <a:cxnSpLocks/>
            <a:stCxn id="170" idx="2"/>
            <a:endCxn id="175" idx="3"/>
          </p:cNvCxnSpPr>
          <p:nvPr/>
        </p:nvCxnSpPr>
        <p:spPr>
          <a:xfrm rot="5400000">
            <a:off x="4329421" y="7550509"/>
            <a:ext cx="169574" cy="913660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正方形/長方形 48">
            <a:extLst>
              <a:ext uri="{FF2B5EF4-FFF2-40B4-BE49-F238E27FC236}">
                <a16:creationId xmlns:a16="http://schemas.microsoft.com/office/drawing/2014/main" id="{2443ABCB-2C85-A156-43EA-65E11369AC46}"/>
              </a:ext>
            </a:extLst>
          </p:cNvPr>
          <p:cNvSpPr/>
          <p:nvPr/>
        </p:nvSpPr>
        <p:spPr>
          <a:xfrm>
            <a:off x="826646" y="7280183"/>
            <a:ext cx="1348595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Inbound Confirm WIP</a:t>
            </a:r>
            <a:br>
              <a:rPr kumimoji="1" lang="en-US" altLang="ja-JP" sz="900" dirty="0">
                <a:solidFill>
                  <a:schemeClr val="tx1"/>
                </a:solidFill>
              </a:rPr>
            </a:br>
            <a:r>
              <a:rPr kumimoji="1" lang="en-US" altLang="ja-JP" sz="900" b="1" dirty="0">
                <a:solidFill>
                  <a:schemeClr val="tx1"/>
                </a:solidFill>
              </a:rPr>
              <a:t>Page 24 </a:t>
            </a:r>
          </a:p>
        </p:txBody>
      </p:sp>
      <p:cxnSp>
        <p:nvCxnSpPr>
          <p:cNvPr id="191" name="コネクタ: カギ線 220">
            <a:extLst>
              <a:ext uri="{FF2B5EF4-FFF2-40B4-BE49-F238E27FC236}">
                <a16:creationId xmlns:a16="http://schemas.microsoft.com/office/drawing/2014/main" id="{43F08FC7-406B-8888-5FCD-5224B5E80B0E}"/>
              </a:ext>
            </a:extLst>
          </p:cNvPr>
          <p:cNvCxnSpPr>
            <a:cxnSpLocks/>
            <a:stCxn id="175" idx="1"/>
            <a:endCxn id="185" idx="3"/>
          </p:cNvCxnSpPr>
          <p:nvPr/>
        </p:nvCxnSpPr>
        <p:spPr>
          <a:xfrm rot="10800000">
            <a:off x="2175241" y="7459816"/>
            <a:ext cx="683782" cy="63231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正方形/長方形 48">
            <a:extLst>
              <a:ext uri="{FF2B5EF4-FFF2-40B4-BE49-F238E27FC236}">
                <a16:creationId xmlns:a16="http://schemas.microsoft.com/office/drawing/2014/main" id="{C482BB99-69B6-DCD8-F41D-32A1E542316B}"/>
              </a:ext>
            </a:extLst>
          </p:cNvPr>
          <p:cNvSpPr/>
          <p:nvPr/>
        </p:nvSpPr>
        <p:spPr>
          <a:xfrm>
            <a:off x="820481" y="7985244"/>
            <a:ext cx="1348595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Store WIP in</a:t>
            </a:r>
            <a:r>
              <a:rPr kumimoji="1" lang="th-TH" altLang="ja-JP" sz="900" dirty="0">
                <a:solidFill>
                  <a:schemeClr val="tx1"/>
                </a:solidFill>
              </a:rPr>
              <a:t> </a:t>
            </a:r>
            <a:r>
              <a:rPr kumimoji="1" lang="en-US" altLang="ja-JP" sz="900" dirty="0">
                <a:solidFill>
                  <a:schemeClr val="tx1"/>
                </a:solidFill>
              </a:rPr>
              <a:t>Warehouse location.</a:t>
            </a:r>
            <a:endParaRPr kumimoji="1" lang="en-US" altLang="ja-JP" sz="900" b="1" dirty="0">
              <a:solidFill>
                <a:schemeClr val="tx1"/>
              </a:solidFill>
            </a:endParaRPr>
          </a:p>
        </p:txBody>
      </p:sp>
      <p:pic>
        <p:nvPicPr>
          <p:cNvPr id="1028" name="Picture 1027">
            <a:extLst>
              <a:ext uri="{FF2B5EF4-FFF2-40B4-BE49-F238E27FC236}">
                <a16:creationId xmlns:a16="http://schemas.microsoft.com/office/drawing/2014/main" id="{EEF7D11B-FAF9-6B6E-1313-98AC3EC78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65999" y="8384494"/>
            <a:ext cx="832947" cy="536060"/>
          </a:xfrm>
          <a:prstGeom prst="rect">
            <a:avLst/>
          </a:prstGeom>
        </p:spPr>
      </p:pic>
      <p:cxnSp>
        <p:nvCxnSpPr>
          <p:cNvPr id="1029" name="直線矢印コネクタ 5">
            <a:extLst>
              <a:ext uri="{FF2B5EF4-FFF2-40B4-BE49-F238E27FC236}">
                <a16:creationId xmlns:a16="http://schemas.microsoft.com/office/drawing/2014/main" id="{1F4ED9B1-5415-C1E1-2599-9B99A26B0351}"/>
              </a:ext>
            </a:extLst>
          </p:cNvPr>
          <p:cNvCxnSpPr>
            <a:cxnSpLocks/>
            <a:stCxn id="185" idx="2"/>
            <a:endCxn id="1027" idx="0"/>
          </p:cNvCxnSpPr>
          <p:nvPr/>
        </p:nvCxnSpPr>
        <p:spPr>
          <a:xfrm flipH="1">
            <a:off x="1494779" y="7639447"/>
            <a:ext cx="6165" cy="34579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089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C58CF-02DE-9791-5BB0-88C919B6F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60A41B5-C522-7713-CCE8-B3B8FD33E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6E700C6-3B99-2CB1-2C6B-EF0124565038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40EAA50-77FA-3AB8-F39E-061296E8918D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CE3E0F1-9979-1D75-4941-02EED0FB9891}"/>
              </a:ext>
            </a:extLst>
          </p:cNvPr>
          <p:cNvSpPr/>
          <p:nvPr/>
        </p:nvSpPr>
        <p:spPr>
          <a:xfrm>
            <a:off x="401320" y="1345290"/>
            <a:ext cx="6117062" cy="3174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1498F45-81B9-8067-9BAE-3A2584737FA8}"/>
              </a:ext>
            </a:extLst>
          </p:cNvPr>
          <p:cNvSpPr/>
          <p:nvPr/>
        </p:nvSpPr>
        <p:spPr>
          <a:xfrm>
            <a:off x="667004" y="1280851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Warehouse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453B271A-2369-AF6A-E442-0829BDD7E31A}"/>
              </a:ext>
            </a:extLst>
          </p:cNvPr>
          <p:cNvCxnSpPr/>
          <p:nvPr/>
        </p:nvCxnSpPr>
        <p:spPr>
          <a:xfrm>
            <a:off x="2583392" y="1361446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7D077B3-075F-4C3B-FA92-EFAF7738D60F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Work Flow Chart</a:t>
            </a:r>
          </a:p>
          <a:p>
            <a:r>
              <a:rPr kumimoji="1" lang="en-US" altLang="ja-JP" sz="1100" b="1" dirty="0"/>
              <a:t>4-1-9. Injection Work Process (Injection Store)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8F724C34-1D54-91CD-D6CB-EAF70980C1DE}"/>
              </a:ext>
            </a:extLst>
          </p:cNvPr>
          <p:cNvSpPr/>
          <p:nvPr/>
        </p:nvSpPr>
        <p:spPr>
          <a:xfrm>
            <a:off x="3306882" y="1268448"/>
            <a:ext cx="3029937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Injection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9AE237B3-9B9E-4120-D6E1-8318ABED4FE6}"/>
              </a:ext>
            </a:extLst>
          </p:cNvPr>
          <p:cNvSpPr/>
          <p:nvPr/>
        </p:nvSpPr>
        <p:spPr>
          <a:xfrm>
            <a:off x="6226078" y="109655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7" name="楕円 3">
            <a:extLst>
              <a:ext uri="{FF2B5EF4-FFF2-40B4-BE49-F238E27FC236}">
                <a16:creationId xmlns:a16="http://schemas.microsoft.com/office/drawing/2014/main" id="{5A12A8E0-7F99-56C8-1375-2F8C59A8B56D}"/>
              </a:ext>
            </a:extLst>
          </p:cNvPr>
          <p:cNvSpPr/>
          <p:nvPr/>
        </p:nvSpPr>
        <p:spPr>
          <a:xfrm>
            <a:off x="995114" y="1712789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Start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39" name="正方形/長方形 48">
            <a:extLst>
              <a:ext uri="{FF2B5EF4-FFF2-40B4-BE49-F238E27FC236}">
                <a16:creationId xmlns:a16="http://schemas.microsoft.com/office/drawing/2014/main" id="{DDD28D14-FC28-9763-72C2-90CBC38E8466}"/>
              </a:ext>
            </a:extLst>
          </p:cNvPr>
          <p:cNvSpPr/>
          <p:nvPr/>
        </p:nvSpPr>
        <p:spPr>
          <a:xfrm>
            <a:off x="882473" y="2272536"/>
            <a:ext cx="1209040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Outbound virgin</a:t>
            </a:r>
            <a:br>
              <a:rPr kumimoji="1" lang="en-US" altLang="ja-JP" sz="900" dirty="0">
                <a:solidFill>
                  <a:schemeClr val="tx1"/>
                </a:solidFill>
              </a:rPr>
            </a:br>
            <a:r>
              <a:rPr kumimoji="1" lang="en-US" altLang="ja-JP" sz="900" b="1" dirty="0">
                <a:solidFill>
                  <a:schemeClr val="tx1"/>
                </a:solidFill>
              </a:rPr>
              <a:t>Page 25 </a:t>
            </a: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sp>
        <p:nvSpPr>
          <p:cNvPr id="46" name="楕円 3">
            <a:extLst>
              <a:ext uri="{FF2B5EF4-FFF2-40B4-BE49-F238E27FC236}">
                <a16:creationId xmlns:a16="http://schemas.microsoft.com/office/drawing/2014/main" id="{F7D4E138-A144-D027-0B9C-B148BC7A9270}"/>
              </a:ext>
            </a:extLst>
          </p:cNvPr>
          <p:cNvSpPr/>
          <p:nvPr/>
        </p:nvSpPr>
        <p:spPr>
          <a:xfrm>
            <a:off x="4373027" y="1715140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Start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52" name="正方形/長方形 48">
            <a:extLst>
              <a:ext uri="{FF2B5EF4-FFF2-40B4-BE49-F238E27FC236}">
                <a16:creationId xmlns:a16="http://schemas.microsoft.com/office/drawing/2014/main" id="{86C9A6C1-2B69-F75F-2C75-7D08F9E03F2B}"/>
              </a:ext>
            </a:extLst>
          </p:cNvPr>
          <p:cNvSpPr/>
          <p:nvPr/>
        </p:nvSpPr>
        <p:spPr>
          <a:xfrm>
            <a:off x="4260386" y="2241988"/>
            <a:ext cx="1209040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Inbound manual crusher </a:t>
            </a: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sp>
        <p:nvSpPr>
          <p:cNvPr id="53" name="正方形/長方形 48">
            <a:extLst>
              <a:ext uri="{FF2B5EF4-FFF2-40B4-BE49-F238E27FC236}">
                <a16:creationId xmlns:a16="http://schemas.microsoft.com/office/drawing/2014/main" id="{579C5D3B-29E4-985E-5C10-666692283E5E}"/>
              </a:ext>
            </a:extLst>
          </p:cNvPr>
          <p:cNvSpPr/>
          <p:nvPr/>
        </p:nvSpPr>
        <p:spPr>
          <a:xfrm>
            <a:off x="3059776" y="2683718"/>
            <a:ext cx="1348598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Inbound Confirm virgin</a:t>
            </a:r>
          </a:p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Page 24 </a:t>
            </a: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cxnSp>
        <p:nvCxnSpPr>
          <p:cNvPr id="58" name="直線矢印コネクタ 5">
            <a:extLst>
              <a:ext uri="{FF2B5EF4-FFF2-40B4-BE49-F238E27FC236}">
                <a16:creationId xmlns:a16="http://schemas.microsoft.com/office/drawing/2014/main" id="{BDF55329-8E5D-5E64-81CF-B190B6C01438}"/>
              </a:ext>
            </a:extLst>
          </p:cNvPr>
          <p:cNvCxnSpPr>
            <a:cxnSpLocks/>
            <a:stCxn id="52" idx="2"/>
            <a:endCxn id="59" idx="0"/>
          </p:cNvCxnSpPr>
          <p:nvPr/>
        </p:nvCxnSpPr>
        <p:spPr>
          <a:xfrm>
            <a:off x="4864906" y="2601252"/>
            <a:ext cx="0" cy="20265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45636FFD-E47E-7521-2415-BBF0D6D9D293}"/>
              </a:ext>
            </a:extLst>
          </p:cNvPr>
          <p:cNvSpPr/>
          <p:nvPr/>
        </p:nvSpPr>
        <p:spPr>
          <a:xfrm>
            <a:off x="4805464" y="2803908"/>
            <a:ext cx="118883" cy="1188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900" dirty="0">
              <a:solidFill>
                <a:schemeClr val="tx1"/>
              </a:solidFill>
            </a:endParaRPr>
          </a:p>
        </p:txBody>
      </p:sp>
      <p:cxnSp>
        <p:nvCxnSpPr>
          <p:cNvPr id="60" name="コネクタ: カギ線 220">
            <a:extLst>
              <a:ext uri="{FF2B5EF4-FFF2-40B4-BE49-F238E27FC236}">
                <a16:creationId xmlns:a16="http://schemas.microsoft.com/office/drawing/2014/main" id="{2D4C2145-5C78-F052-D4A1-EEED8130E270}"/>
              </a:ext>
            </a:extLst>
          </p:cNvPr>
          <p:cNvCxnSpPr>
            <a:cxnSpLocks/>
            <a:stCxn id="39" idx="3"/>
            <a:endCxn id="53" idx="1"/>
          </p:cNvCxnSpPr>
          <p:nvPr/>
        </p:nvCxnSpPr>
        <p:spPr>
          <a:xfrm>
            <a:off x="2091513" y="2452168"/>
            <a:ext cx="968263" cy="411182"/>
          </a:xfrm>
          <a:prstGeom prst="bentConnector3">
            <a:avLst>
              <a:gd name="adj1" fmla="val 61333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5">
            <a:extLst>
              <a:ext uri="{FF2B5EF4-FFF2-40B4-BE49-F238E27FC236}">
                <a16:creationId xmlns:a16="http://schemas.microsoft.com/office/drawing/2014/main" id="{BCCD42C6-3F7E-3C92-E9BD-BE9A5A25DCD2}"/>
              </a:ext>
            </a:extLst>
          </p:cNvPr>
          <p:cNvCxnSpPr>
            <a:cxnSpLocks/>
            <a:stCxn id="37" idx="4"/>
            <a:endCxn id="39" idx="0"/>
          </p:cNvCxnSpPr>
          <p:nvPr/>
        </p:nvCxnSpPr>
        <p:spPr>
          <a:xfrm flipH="1">
            <a:off x="1486993" y="2072053"/>
            <a:ext cx="1" cy="20048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5">
            <a:extLst>
              <a:ext uri="{FF2B5EF4-FFF2-40B4-BE49-F238E27FC236}">
                <a16:creationId xmlns:a16="http://schemas.microsoft.com/office/drawing/2014/main" id="{AAE9AB84-56DB-1E34-3788-5CEDD0709003}"/>
              </a:ext>
            </a:extLst>
          </p:cNvPr>
          <p:cNvCxnSpPr>
            <a:cxnSpLocks/>
            <a:stCxn id="46" idx="4"/>
            <a:endCxn id="52" idx="0"/>
          </p:cNvCxnSpPr>
          <p:nvPr/>
        </p:nvCxnSpPr>
        <p:spPr>
          <a:xfrm flipH="1">
            <a:off x="4864906" y="2074404"/>
            <a:ext cx="1" cy="16758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コネクタ: カギ線 220">
            <a:extLst>
              <a:ext uri="{FF2B5EF4-FFF2-40B4-BE49-F238E27FC236}">
                <a16:creationId xmlns:a16="http://schemas.microsoft.com/office/drawing/2014/main" id="{0F88E49B-51BB-357B-9D4E-0A0CBC45DB24}"/>
              </a:ext>
            </a:extLst>
          </p:cNvPr>
          <p:cNvCxnSpPr>
            <a:cxnSpLocks/>
            <a:stCxn id="53" idx="3"/>
            <a:endCxn id="59" idx="2"/>
          </p:cNvCxnSpPr>
          <p:nvPr/>
        </p:nvCxnSpPr>
        <p:spPr>
          <a:xfrm>
            <a:off x="4408374" y="2863350"/>
            <a:ext cx="397090" cy="1270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5">
            <a:extLst>
              <a:ext uri="{FF2B5EF4-FFF2-40B4-BE49-F238E27FC236}">
                <a16:creationId xmlns:a16="http://schemas.microsoft.com/office/drawing/2014/main" id="{F07A40B7-D5A2-19D2-C7C4-95A8189C03ED}"/>
              </a:ext>
            </a:extLst>
          </p:cNvPr>
          <p:cNvCxnSpPr>
            <a:cxnSpLocks/>
            <a:stCxn id="59" idx="4"/>
            <a:endCxn id="83" idx="0"/>
          </p:cNvCxnSpPr>
          <p:nvPr/>
        </p:nvCxnSpPr>
        <p:spPr>
          <a:xfrm>
            <a:off x="4864906" y="2922791"/>
            <a:ext cx="0" cy="19074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正方形/長方形 48">
            <a:extLst>
              <a:ext uri="{FF2B5EF4-FFF2-40B4-BE49-F238E27FC236}">
                <a16:creationId xmlns:a16="http://schemas.microsoft.com/office/drawing/2014/main" id="{341D2364-E2C7-C9C4-BAEF-322B2F5E7D5D}"/>
              </a:ext>
            </a:extLst>
          </p:cNvPr>
          <p:cNvSpPr/>
          <p:nvPr/>
        </p:nvSpPr>
        <p:spPr>
          <a:xfrm>
            <a:off x="4260386" y="3113538"/>
            <a:ext cx="1209040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Store in the ​​Injection area 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89" name="正方形/長方形 48">
            <a:extLst>
              <a:ext uri="{FF2B5EF4-FFF2-40B4-BE49-F238E27FC236}">
                <a16:creationId xmlns:a16="http://schemas.microsoft.com/office/drawing/2014/main" id="{6DAB0D83-FA3C-2418-C254-E167DB138131}"/>
              </a:ext>
            </a:extLst>
          </p:cNvPr>
          <p:cNvSpPr/>
          <p:nvPr/>
        </p:nvSpPr>
        <p:spPr>
          <a:xfrm>
            <a:off x="4193329" y="3640585"/>
            <a:ext cx="1348595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Take out raw materials for production</a:t>
            </a:r>
          </a:p>
        </p:txBody>
      </p:sp>
      <p:cxnSp>
        <p:nvCxnSpPr>
          <p:cNvPr id="95" name="直線矢印コネクタ 5">
            <a:extLst>
              <a:ext uri="{FF2B5EF4-FFF2-40B4-BE49-F238E27FC236}">
                <a16:creationId xmlns:a16="http://schemas.microsoft.com/office/drawing/2014/main" id="{D8EAE880-D573-02B1-B06F-197FC6C8152F}"/>
              </a:ext>
            </a:extLst>
          </p:cNvPr>
          <p:cNvCxnSpPr>
            <a:cxnSpLocks/>
            <a:stCxn id="83" idx="2"/>
            <a:endCxn id="89" idx="0"/>
          </p:cNvCxnSpPr>
          <p:nvPr/>
        </p:nvCxnSpPr>
        <p:spPr>
          <a:xfrm>
            <a:off x="4864906" y="3472802"/>
            <a:ext cx="2721" cy="16778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正方形/長方形 48">
            <a:extLst>
              <a:ext uri="{FF2B5EF4-FFF2-40B4-BE49-F238E27FC236}">
                <a16:creationId xmlns:a16="http://schemas.microsoft.com/office/drawing/2014/main" id="{69E61739-DA99-49C4-4FB6-FC9138D2DC6F}"/>
              </a:ext>
            </a:extLst>
          </p:cNvPr>
          <p:cNvSpPr/>
          <p:nvPr/>
        </p:nvSpPr>
        <p:spPr>
          <a:xfrm>
            <a:off x="4061742" y="5761465"/>
            <a:ext cx="1348595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Print label</a:t>
            </a:r>
          </a:p>
        </p:txBody>
      </p:sp>
      <p:pic>
        <p:nvPicPr>
          <p:cNvPr id="152" name="Picture 2" descr="Molding | Modulus Metal | Blow and Injection Molding, Polymer Casting">
            <a:extLst>
              <a:ext uri="{FF2B5EF4-FFF2-40B4-BE49-F238E27FC236}">
                <a16:creationId xmlns:a16="http://schemas.microsoft.com/office/drawing/2014/main" id="{03FA7DE5-4CA7-E9F3-BA95-CF397213B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72" y="5129337"/>
            <a:ext cx="576200" cy="50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4" name="直線矢印コネクタ 5">
            <a:extLst>
              <a:ext uri="{FF2B5EF4-FFF2-40B4-BE49-F238E27FC236}">
                <a16:creationId xmlns:a16="http://schemas.microsoft.com/office/drawing/2014/main" id="{7D1057D8-9DBF-84F7-406F-A14A39ED40C2}"/>
              </a:ext>
            </a:extLst>
          </p:cNvPr>
          <p:cNvCxnSpPr>
            <a:cxnSpLocks/>
            <a:stCxn id="104" idx="2"/>
            <a:endCxn id="8" idx="0"/>
          </p:cNvCxnSpPr>
          <p:nvPr/>
        </p:nvCxnSpPr>
        <p:spPr>
          <a:xfrm flipH="1">
            <a:off x="4735449" y="6120729"/>
            <a:ext cx="591" cy="24655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1A7234E-704B-5855-5C8B-5DD4C30ED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790" y="4742496"/>
            <a:ext cx="1317204" cy="18669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正方形/長方形 48">
            <a:extLst>
              <a:ext uri="{FF2B5EF4-FFF2-40B4-BE49-F238E27FC236}">
                <a16:creationId xmlns:a16="http://schemas.microsoft.com/office/drawing/2014/main" id="{C4934E2C-9081-2A5A-BC29-339674E8AF8C}"/>
              </a:ext>
            </a:extLst>
          </p:cNvPr>
          <p:cNvSpPr/>
          <p:nvPr/>
        </p:nvSpPr>
        <p:spPr>
          <a:xfrm>
            <a:off x="4061151" y="6367283"/>
            <a:ext cx="1348595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Inbound to store Injection</a:t>
            </a:r>
          </a:p>
        </p:txBody>
      </p:sp>
      <p:cxnSp>
        <p:nvCxnSpPr>
          <p:cNvPr id="13" name="コネクタ: カギ線 220">
            <a:extLst>
              <a:ext uri="{FF2B5EF4-FFF2-40B4-BE49-F238E27FC236}">
                <a16:creationId xmlns:a16="http://schemas.microsoft.com/office/drawing/2014/main" id="{8112AF3C-647B-61DC-2694-11DEB1074779}"/>
              </a:ext>
            </a:extLst>
          </p:cNvPr>
          <p:cNvCxnSpPr>
            <a:cxnSpLocks/>
            <a:stCxn id="89" idx="2"/>
            <a:endCxn id="18" idx="0"/>
          </p:cNvCxnSpPr>
          <p:nvPr/>
        </p:nvCxnSpPr>
        <p:spPr>
          <a:xfrm rot="5400000">
            <a:off x="4033796" y="3700130"/>
            <a:ext cx="534112" cy="113355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48">
            <a:extLst>
              <a:ext uri="{FF2B5EF4-FFF2-40B4-BE49-F238E27FC236}">
                <a16:creationId xmlns:a16="http://schemas.microsoft.com/office/drawing/2014/main" id="{46FE6FB1-C165-89A7-ADAB-23421B2687C9}"/>
              </a:ext>
            </a:extLst>
          </p:cNvPr>
          <p:cNvSpPr/>
          <p:nvPr/>
        </p:nvSpPr>
        <p:spPr>
          <a:xfrm>
            <a:off x="4962966" y="4512135"/>
            <a:ext cx="1348595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Crusher </a:t>
            </a:r>
          </a:p>
        </p:txBody>
      </p:sp>
      <p:sp>
        <p:nvSpPr>
          <p:cNvPr id="18" name="正方形/長方形 48">
            <a:extLst>
              <a:ext uri="{FF2B5EF4-FFF2-40B4-BE49-F238E27FC236}">
                <a16:creationId xmlns:a16="http://schemas.microsoft.com/office/drawing/2014/main" id="{5064442B-8D47-73B4-8185-CA530D723970}"/>
              </a:ext>
            </a:extLst>
          </p:cNvPr>
          <p:cNvSpPr/>
          <p:nvPr/>
        </p:nvSpPr>
        <p:spPr>
          <a:xfrm>
            <a:off x="3059779" y="4533961"/>
            <a:ext cx="1348595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Virgin</a:t>
            </a:r>
            <a:br>
              <a:rPr kumimoji="1" lang="en-US" altLang="ja-JP" sz="900" dirty="0">
                <a:solidFill>
                  <a:schemeClr val="tx1"/>
                </a:solidFill>
              </a:rPr>
            </a:br>
            <a:r>
              <a:rPr kumimoji="1" lang="en-US" altLang="ja-JP" sz="900" b="1" dirty="0">
                <a:solidFill>
                  <a:schemeClr val="tx1"/>
                </a:solidFill>
                <a:latin typeface="Consolas" panose="020B0609020204030204" pitchFamily="49" charset="0"/>
              </a:rPr>
              <a:t>M12210528</a:t>
            </a:r>
            <a:endParaRPr kumimoji="1" lang="en-US" altLang="ja-JP" sz="900" dirty="0">
              <a:solidFill>
                <a:schemeClr val="tx1"/>
              </a:solidFill>
            </a:endParaRPr>
          </a:p>
        </p:txBody>
      </p:sp>
      <p:cxnSp>
        <p:nvCxnSpPr>
          <p:cNvPr id="20" name="コネクタ: カギ線 220">
            <a:extLst>
              <a:ext uri="{FF2B5EF4-FFF2-40B4-BE49-F238E27FC236}">
                <a16:creationId xmlns:a16="http://schemas.microsoft.com/office/drawing/2014/main" id="{EA9A66DF-A9DB-44CA-A8E8-008F32E2B0D8}"/>
              </a:ext>
            </a:extLst>
          </p:cNvPr>
          <p:cNvCxnSpPr>
            <a:cxnSpLocks/>
            <a:stCxn id="89" idx="2"/>
            <a:endCxn id="16" idx="0"/>
          </p:cNvCxnSpPr>
          <p:nvPr/>
        </p:nvCxnSpPr>
        <p:spPr>
          <a:xfrm rot="16200000" flipH="1">
            <a:off x="4996302" y="3871173"/>
            <a:ext cx="512286" cy="769637"/>
          </a:xfrm>
          <a:prstGeom prst="bentConnector3">
            <a:avLst>
              <a:gd name="adj1" fmla="val 5119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48">
            <a:extLst>
              <a:ext uri="{FF2B5EF4-FFF2-40B4-BE49-F238E27FC236}">
                <a16:creationId xmlns:a16="http://schemas.microsoft.com/office/drawing/2014/main" id="{69F2BE36-5DD2-95AE-7D78-EE9AA9E3950E}"/>
              </a:ext>
            </a:extLst>
          </p:cNvPr>
          <p:cNvSpPr/>
          <p:nvPr/>
        </p:nvSpPr>
        <p:spPr>
          <a:xfrm>
            <a:off x="4055645" y="5231222"/>
            <a:ext cx="1348595" cy="3592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MIX</a:t>
            </a:r>
            <a:br>
              <a:rPr kumimoji="1" lang="en-US" altLang="ja-JP" sz="900" dirty="0">
                <a:solidFill>
                  <a:schemeClr val="tx1"/>
                </a:solidFill>
              </a:rPr>
            </a:br>
            <a:r>
              <a:rPr kumimoji="1" lang="en-US" altLang="ja-JP" sz="900" dirty="0">
                <a:solidFill>
                  <a:schemeClr val="tx1"/>
                </a:solidFill>
              </a:rPr>
              <a:t>Virgin &amp; Crusher</a:t>
            </a:r>
          </a:p>
        </p:txBody>
      </p:sp>
      <p:cxnSp>
        <p:nvCxnSpPr>
          <p:cNvPr id="28" name="コネクタ: カギ線 220">
            <a:extLst>
              <a:ext uri="{FF2B5EF4-FFF2-40B4-BE49-F238E27FC236}">
                <a16:creationId xmlns:a16="http://schemas.microsoft.com/office/drawing/2014/main" id="{46A90D46-0842-A217-115B-0979D895BF6F}"/>
              </a:ext>
            </a:extLst>
          </p:cNvPr>
          <p:cNvCxnSpPr>
            <a:cxnSpLocks/>
            <a:stCxn id="18" idx="2"/>
            <a:endCxn id="27" idx="0"/>
          </p:cNvCxnSpPr>
          <p:nvPr/>
        </p:nvCxnSpPr>
        <p:spPr>
          <a:xfrm rot="16200000" flipH="1">
            <a:off x="4063012" y="4564290"/>
            <a:ext cx="337997" cy="995866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コネクタ: カギ線 220">
            <a:extLst>
              <a:ext uri="{FF2B5EF4-FFF2-40B4-BE49-F238E27FC236}">
                <a16:creationId xmlns:a16="http://schemas.microsoft.com/office/drawing/2014/main" id="{B9AC8660-237F-F887-C5AC-49C3C4A6A80E}"/>
              </a:ext>
            </a:extLst>
          </p:cNvPr>
          <p:cNvCxnSpPr>
            <a:cxnSpLocks/>
            <a:stCxn id="16" idx="2"/>
            <a:endCxn id="27" idx="0"/>
          </p:cNvCxnSpPr>
          <p:nvPr/>
        </p:nvCxnSpPr>
        <p:spPr>
          <a:xfrm rot="5400000">
            <a:off x="5003693" y="4597650"/>
            <a:ext cx="359823" cy="90732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5">
            <a:extLst>
              <a:ext uri="{FF2B5EF4-FFF2-40B4-BE49-F238E27FC236}">
                <a16:creationId xmlns:a16="http://schemas.microsoft.com/office/drawing/2014/main" id="{8391721F-0094-3AB5-AAA5-EB33F2D95D3D}"/>
              </a:ext>
            </a:extLst>
          </p:cNvPr>
          <p:cNvCxnSpPr>
            <a:cxnSpLocks/>
            <a:stCxn id="27" idx="2"/>
            <a:endCxn id="104" idx="0"/>
          </p:cNvCxnSpPr>
          <p:nvPr/>
        </p:nvCxnSpPr>
        <p:spPr>
          <a:xfrm>
            <a:off x="4729943" y="5590486"/>
            <a:ext cx="6097" cy="17097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3F8F5B20-5FE9-8445-53B3-C62FC670A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642" y="6812647"/>
            <a:ext cx="2668829" cy="1583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図 19">
            <a:extLst>
              <a:ext uri="{FF2B5EF4-FFF2-40B4-BE49-F238E27FC236}">
                <a16:creationId xmlns:a16="http://schemas.microsoft.com/office/drawing/2014/main" id="{E6AD846E-58FD-FC1E-6758-0C7CC308B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744" y="7901162"/>
            <a:ext cx="417271" cy="40058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EB2A1436-3567-DC2E-43B4-C8D48DC3D233}"/>
              </a:ext>
            </a:extLst>
          </p:cNvPr>
          <p:cNvSpPr/>
          <p:nvPr/>
        </p:nvSpPr>
        <p:spPr>
          <a:xfrm>
            <a:off x="3959924" y="8008620"/>
            <a:ext cx="95722" cy="9342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4DCD567-7ADD-2075-3F9C-532ACAA7F107}"/>
              </a:ext>
            </a:extLst>
          </p:cNvPr>
          <p:cNvSpPr/>
          <p:nvPr/>
        </p:nvSpPr>
        <p:spPr>
          <a:xfrm>
            <a:off x="3959924" y="8132158"/>
            <a:ext cx="95722" cy="9342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31B0CEE-7712-0FA5-A282-6455BCE7B495}"/>
              </a:ext>
            </a:extLst>
          </p:cNvPr>
          <p:cNvSpPr/>
          <p:nvPr/>
        </p:nvSpPr>
        <p:spPr>
          <a:xfrm>
            <a:off x="3959924" y="8258798"/>
            <a:ext cx="95722" cy="9342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56" name="Callout: Bent Line 55">
            <a:extLst>
              <a:ext uri="{FF2B5EF4-FFF2-40B4-BE49-F238E27FC236}">
                <a16:creationId xmlns:a16="http://schemas.microsoft.com/office/drawing/2014/main" id="{C4F77763-020C-5416-C82B-E957F2AC5AB2}"/>
              </a:ext>
            </a:extLst>
          </p:cNvPr>
          <p:cNvSpPr/>
          <p:nvPr/>
        </p:nvSpPr>
        <p:spPr>
          <a:xfrm>
            <a:off x="609599" y="7274201"/>
            <a:ext cx="1757541" cy="496076"/>
          </a:xfrm>
          <a:prstGeom prst="borderCallout2">
            <a:avLst>
              <a:gd name="adj1" fmla="val 24320"/>
              <a:gd name="adj2" fmla="val 86158"/>
              <a:gd name="adj3" fmla="val 5534"/>
              <a:gd name="adj4" fmla="val 109284"/>
              <a:gd name="adj5" fmla="val 9332"/>
              <a:gd name="adj6" fmla="val 156151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800" b="1" dirty="0">
                <a:solidFill>
                  <a:srgbClr val="FF0000"/>
                </a:solidFill>
              </a:rPr>
              <a:t>Format : part code</a:t>
            </a:r>
            <a:br>
              <a:rPr kumimoji="1" lang="en-US" altLang="ja-JP" sz="800" b="1" dirty="0">
                <a:solidFill>
                  <a:srgbClr val="FF0000"/>
                </a:solidFill>
              </a:rPr>
            </a:br>
            <a:r>
              <a:rPr kumimoji="1" lang="en-US" altLang="ja-JP" sz="800" b="1" dirty="0">
                <a:solidFill>
                  <a:srgbClr val="FF0000"/>
                </a:solidFill>
              </a:rPr>
              <a:t>CS + percent crusher + virgin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59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solidFill>
                  <a:schemeClr val="tx1"/>
                </a:solidFill>
              </a:rPr>
              <a:t>■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Contents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7CAA9A5-8087-4AD4-B09F-ABE2347E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sp>
        <p:nvSpPr>
          <p:cNvPr id="4" name="テキスト ボックス 1">
            <a:extLst>
              <a:ext uri="{FF2B5EF4-FFF2-40B4-BE49-F238E27FC236}">
                <a16:creationId xmlns:a16="http://schemas.microsoft.com/office/drawing/2014/main" id="{13A0E5BD-6956-88D3-6489-98D54485F6F8}"/>
              </a:ext>
            </a:extLst>
          </p:cNvPr>
          <p:cNvSpPr txBox="1"/>
          <p:nvPr/>
        </p:nvSpPr>
        <p:spPr>
          <a:xfrm>
            <a:off x="406400" y="1025912"/>
            <a:ext cx="6117062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1. Overview</a:t>
            </a:r>
          </a:p>
          <a:p>
            <a:r>
              <a:rPr kumimoji="1" lang="en-US" altLang="ja-JP" sz="1100" dirty="0"/>
              <a:t>2. Overall configuration diagram</a:t>
            </a:r>
          </a:p>
          <a:p>
            <a:r>
              <a:rPr kumimoji="1" lang="en-US" altLang="ja-JP" sz="1100" dirty="0"/>
              <a:t>3. Document image</a:t>
            </a:r>
          </a:p>
          <a:p>
            <a:r>
              <a:rPr kumimoji="1" lang="ja-JP" altLang="en-US" sz="1100" dirty="0"/>
              <a:t>　</a:t>
            </a:r>
            <a:r>
              <a:rPr kumimoji="1" lang="en-US" altLang="ja-JP" sz="1100" dirty="0"/>
              <a:t>3-1. Importing Files</a:t>
            </a:r>
          </a:p>
          <a:p>
            <a:r>
              <a:rPr kumimoji="1" lang="ja-JP" altLang="en-US" sz="1100" dirty="0"/>
              <a:t>　　</a:t>
            </a:r>
            <a:r>
              <a:rPr kumimoji="1" lang="en-US" altLang="ja-JP" sz="1100" dirty="0"/>
              <a:t>3-1-1. BOM (Sample)</a:t>
            </a:r>
          </a:p>
          <a:p>
            <a:r>
              <a:rPr kumimoji="1" lang="ja-JP" altLang="en-US" sz="1100" dirty="0"/>
              <a:t>　　</a:t>
            </a:r>
            <a:r>
              <a:rPr kumimoji="1" lang="en-US" altLang="ja-JP" sz="1100" dirty="0"/>
              <a:t>3-1-2. Delivery Schedule (Shipment plan)</a:t>
            </a:r>
          </a:p>
          <a:p>
            <a:r>
              <a:rPr kumimoji="1" lang="ja-JP" altLang="en-US" sz="1100" dirty="0"/>
              <a:t>　　</a:t>
            </a:r>
            <a:r>
              <a:rPr kumimoji="1" lang="en-US" altLang="ja-JP" sz="1100" dirty="0"/>
              <a:t>3-1-3. Forecast Monthly</a:t>
            </a:r>
          </a:p>
          <a:p>
            <a:r>
              <a:rPr kumimoji="1" lang="ja-JP" altLang="en-US" sz="1100" dirty="0"/>
              <a:t>　　</a:t>
            </a:r>
            <a:r>
              <a:rPr kumimoji="1" lang="en-US" altLang="ja-JP" sz="1100" dirty="0"/>
              <a:t>3-1-4. Remain PO</a:t>
            </a:r>
          </a:p>
          <a:p>
            <a:r>
              <a:rPr kumimoji="1" lang="ja-JP" altLang="en-US" sz="1100" dirty="0"/>
              <a:t>　　</a:t>
            </a:r>
            <a:r>
              <a:rPr kumimoji="1" lang="en-US" altLang="ja-JP" sz="1100" dirty="0"/>
              <a:t>3-1-5. Master plan (Production plan)</a:t>
            </a:r>
          </a:p>
          <a:p>
            <a:r>
              <a:rPr kumimoji="1" lang="ja-JP" altLang="en-US" sz="1100" dirty="0"/>
              <a:t>　</a:t>
            </a:r>
            <a:r>
              <a:rPr kumimoji="1" lang="en-US" altLang="ja-JP" sz="1100" dirty="0"/>
              <a:t>3-2. Print label information</a:t>
            </a:r>
          </a:p>
          <a:p>
            <a:r>
              <a:rPr kumimoji="1" lang="ja-JP" altLang="en-US" sz="1100" dirty="0"/>
              <a:t>　</a:t>
            </a:r>
            <a:r>
              <a:rPr kumimoji="1" lang="en-US" altLang="ja-JP" sz="1100" dirty="0"/>
              <a:t>3-3. Location Tag</a:t>
            </a:r>
          </a:p>
          <a:p>
            <a:r>
              <a:rPr kumimoji="1" lang="en-US" altLang="ja-JP" sz="1100" dirty="0"/>
              <a:t>    3-4. Labeling</a:t>
            </a:r>
          </a:p>
          <a:p>
            <a:r>
              <a:rPr kumimoji="1" lang="en-US" altLang="ja-JP" sz="1100" dirty="0"/>
              <a:t>4. Schedule</a:t>
            </a:r>
          </a:p>
          <a:p>
            <a:r>
              <a:rPr kumimoji="1" lang="ja-JP" altLang="en-US" sz="1100" dirty="0"/>
              <a:t>　</a:t>
            </a:r>
            <a:r>
              <a:rPr kumimoji="1" lang="en-US" altLang="ja-JP" sz="1100" dirty="0"/>
              <a:t>4-1. Work Flow Chart</a:t>
            </a:r>
          </a:p>
          <a:p>
            <a:r>
              <a:rPr kumimoji="1" lang="ja-JP" altLang="en-US" sz="1100" dirty="0"/>
              <a:t>　　</a:t>
            </a:r>
            <a:r>
              <a:rPr kumimoji="1" lang="en-US" altLang="ja-JP" sz="1100" dirty="0"/>
              <a:t>4-1-1. CSV file import process</a:t>
            </a:r>
          </a:p>
          <a:p>
            <a:r>
              <a:rPr kumimoji="1" lang="ja-JP" altLang="en-US" sz="1100" dirty="0"/>
              <a:t>　　</a:t>
            </a:r>
            <a:r>
              <a:rPr kumimoji="1" lang="en-US" altLang="ja-JP" sz="1100" dirty="0"/>
              <a:t>4-1-2. Warehouse Inbound/Incoming process</a:t>
            </a:r>
          </a:p>
          <a:p>
            <a:r>
              <a:rPr kumimoji="1" lang="ja-JP" altLang="en-US" sz="1100" dirty="0"/>
              <a:t>　　</a:t>
            </a:r>
            <a:r>
              <a:rPr kumimoji="1" lang="en-US" altLang="ja-JP" sz="1100" dirty="0"/>
              <a:t>4-1-3. Goods Receive Process</a:t>
            </a:r>
          </a:p>
          <a:p>
            <a:r>
              <a:rPr kumimoji="1" lang="en-US" altLang="ja-JP" sz="1100" dirty="0"/>
              <a:t>       4-1-4  QC Process</a:t>
            </a:r>
          </a:p>
          <a:p>
            <a:r>
              <a:rPr kumimoji="1" lang="ja-JP" altLang="en-US" sz="1100" dirty="0"/>
              <a:t>　　</a:t>
            </a:r>
            <a:r>
              <a:rPr kumimoji="1" lang="en-US" altLang="ja-JP" sz="1100" dirty="0"/>
              <a:t>4-1-5. Picking Process (Part Store)</a:t>
            </a:r>
          </a:p>
          <a:p>
            <a:r>
              <a:rPr kumimoji="1" lang="ja-JP" altLang="en-US" sz="1100" dirty="0"/>
              <a:t>　</a:t>
            </a:r>
            <a:r>
              <a:rPr kumimoji="1" lang="en-US" altLang="ja-JP" sz="1100" dirty="0"/>
              <a:t>4-2. Stock management</a:t>
            </a:r>
          </a:p>
          <a:p>
            <a:r>
              <a:rPr kumimoji="1" lang="ja-JP" altLang="en-US" sz="1100" dirty="0"/>
              <a:t>　</a:t>
            </a:r>
            <a:r>
              <a:rPr kumimoji="1" lang="en-US" altLang="ja-JP" sz="1100" dirty="0"/>
              <a:t>4-3. Outbound</a:t>
            </a:r>
          </a:p>
          <a:p>
            <a:r>
              <a:rPr kumimoji="1" lang="ja-JP" altLang="en-US" sz="1100" dirty="0"/>
              <a:t>　</a:t>
            </a:r>
            <a:r>
              <a:rPr kumimoji="1" lang="en-US" altLang="ja-JP" sz="1100" dirty="0"/>
              <a:t>4-4. Master management</a:t>
            </a:r>
          </a:p>
          <a:p>
            <a:r>
              <a:rPr kumimoji="1" lang="en-US" altLang="ja-JP" sz="1100" dirty="0"/>
              <a:t>5. System functional specifications</a:t>
            </a:r>
          </a:p>
          <a:p>
            <a:r>
              <a:rPr kumimoji="1" lang="en-US" altLang="ja-JP" sz="1100" dirty="0"/>
              <a:t>  5-1. Handy terminal function</a:t>
            </a:r>
          </a:p>
          <a:p>
            <a:r>
              <a:rPr kumimoji="1" lang="en-US" altLang="ja-JP" sz="1100" dirty="0"/>
              <a:t>  5-2. Handy terminal function Inbound</a:t>
            </a:r>
          </a:p>
          <a:p>
            <a:r>
              <a:rPr kumimoji="1" lang="en-US" altLang="ja-JP" sz="1100" dirty="0"/>
              <a:t>  5-3. Handy terminal function Outbound</a:t>
            </a:r>
          </a:p>
          <a:p>
            <a:r>
              <a:rPr kumimoji="1" lang="en-US" altLang="ja-JP" sz="1100" dirty="0"/>
              <a:t>  5-4. Handy terminal function Stock Management</a:t>
            </a:r>
          </a:p>
          <a:p>
            <a:r>
              <a:rPr kumimoji="1" lang="en-US" altLang="ja-JP" sz="1100" dirty="0"/>
              <a:t>  5-5. PC operation flow Basic</a:t>
            </a:r>
          </a:p>
          <a:p>
            <a:r>
              <a:rPr kumimoji="1" lang="en-US" altLang="ja-JP" sz="1100" dirty="0"/>
              <a:t>  5-6. PC operation flow Schedule </a:t>
            </a:r>
          </a:p>
          <a:p>
            <a:r>
              <a:rPr kumimoji="1" lang="en-US" altLang="ja-JP" sz="1100" dirty="0"/>
              <a:t>  5-7. PC operation flow Inbound </a:t>
            </a:r>
          </a:p>
          <a:p>
            <a:r>
              <a:rPr kumimoji="1" lang="en-US" altLang="ja-JP" sz="1100" dirty="0"/>
              <a:t>  5-8. PC operation flow  Outbound</a:t>
            </a:r>
          </a:p>
          <a:p>
            <a:r>
              <a:rPr kumimoji="1" lang="en-US" altLang="ja-JP" sz="1100" dirty="0"/>
              <a:t>  5-9. PC operation flow Stock management </a:t>
            </a:r>
          </a:p>
          <a:p>
            <a:r>
              <a:rPr kumimoji="1" lang="en-US" altLang="ja-JP" sz="1100" dirty="0"/>
              <a:t>  5-10. PC operation flow Master management </a:t>
            </a:r>
          </a:p>
          <a:p>
            <a:r>
              <a:rPr kumimoji="1" lang="en-US" altLang="ja-JP" sz="1100" dirty="0"/>
              <a:t>6. Q&amp;A</a:t>
            </a:r>
          </a:p>
          <a:p>
            <a:r>
              <a:rPr kumimoji="1" lang="en-US" altLang="ja-JP" sz="1100" dirty="0"/>
              <a:t>7. Sign off</a:t>
            </a:r>
          </a:p>
        </p:txBody>
      </p:sp>
    </p:spTree>
    <p:extLst>
      <p:ext uri="{BB962C8B-B14F-4D97-AF65-F5344CB8AC3E}">
        <p14:creationId xmlns:p14="http://schemas.microsoft.com/office/powerpoint/2010/main" val="1120428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45045-9E02-8B94-C0C9-6ED933303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7856223-17E7-40AA-B202-483A5795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C8B43BC-C6F9-BCDC-08E1-EC25731D4EC0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19FF263-AA81-5F21-DB4C-99FC769431BD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3D048A8-E2D2-9D5B-E5D2-B55FAF670B8B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8226678-269E-CD2C-DD4E-7BE5D78395D8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YAMATO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6F768A9A-9A52-5315-DF7D-90DC871DF2B2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1294ACB-5D3C-8B73-BDFC-17B2EB0CA302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Work Flow Chart</a:t>
            </a:r>
          </a:p>
          <a:p>
            <a:r>
              <a:rPr kumimoji="1" lang="en-US" altLang="ja-JP" sz="1100" b="1" dirty="0"/>
              <a:t>4-1-10. NG In Process (Assembly Store)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49FAF61-4EBD-0FAF-DC5D-C7ED09067696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Production Management System Pegasus</a:t>
            </a:r>
          </a:p>
        </p:txBody>
      </p:sp>
      <p:cxnSp>
        <p:nvCxnSpPr>
          <p:cNvPr id="5" name="コネクタ: カギ線 92">
            <a:extLst>
              <a:ext uri="{FF2B5EF4-FFF2-40B4-BE49-F238E27FC236}">
                <a16:creationId xmlns:a16="http://schemas.microsoft.com/office/drawing/2014/main" id="{FE96F52E-B589-9A08-0DA8-A60560B83844}"/>
              </a:ext>
            </a:extLst>
          </p:cNvPr>
          <p:cNvCxnSpPr>
            <a:cxnSpLocks/>
            <a:stCxn id="24" idx="2"/>
            <a:endCxn id="31" idx="0"/>
          </p:cNvCxnSpPr>
          <p:nvPr/>
        </p:nvCxnSpPr>
        <p:spPr>
          <a:xfrm rot="5400000">
            <a:off x="2934148" y="3701304"/>
            <a:ext cx="448601" cy="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5">
            <a:extLst>
              <a:ext uri="{FF2B5EF4-FFF2-40B4-BE49-F238E27FC236}">
                <a16:creationId xmlns:a16="http://schemas.microsoft.com/office/drawing/2014/main" id="{08F16E2F-9346-BA64-67A2-106D707E0085}"/>
              </a:ext>
            </a:extLst>
          </p:cNvPr>
          <p:cNvCxnSpPr>
            <a:cxnSpLocks/>
            <a:stCxn id="20" idx="4"/>
            <a:endCxn id="26" idx="0"/>
          </p:cNvCxnSpPr>
          <p:nvPr/>
        </p:nvCxnSpPr>
        <p:spPr>
          <a:xfrm flipH="1">
            <a:off x="3158449" y="2330081"/>
            <a:ext cx="4537" cy="19921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3">
            <a:extLst>
              <a:ext uri="{FF2B5EF4-FFF2-40B4-BE49-F238E27FC236}">
                <a16:creationId xmlns:a16="http://schemas.microsoft.com/office/drawing/2014/main" id="{865618F4-4A2E-AE9E-9174-41C596726844}"/>
              </a:ext>
            </a:extLst>
          </p:cNvPr>
          <p:cNvSpPr/>
          <p:nvPr/>
        </p:nvSpPr>
        <p:spPr>
          <a:xfrm>
            <a:off x="2671106" y="1970817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Start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D762CC-4EA9-A852-0EF0-7B9964243AD1}"/>
              </a:ext>
            </a:extLst>
          </p:cNvPr>
          <p:cNvSpPr txBox="1"/>
          <p:nvPr/>
        </p:nvSpPr>
        <p:spPr>
          <a:xfrm>
            <a:off x="3158449" y="3361430"/>
            <a:ext cx="43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sp>
        <p:nvSpPr>
          <p:cNvPr id="24" name="Flowchart: Decision 23">
            <a:extLst>
              <a:ext uri="{FF2B5EF4-FFF2-40B4-BE49-F238E27FC236}">
                <a16:creationId xmlns:a16="http://schemas.microsoft.com/office/drawing/2014/main" id="{5068F417-F1F4-8466-4249-F7AEDDCFC14E}"/>
              </a:ext>
            </a:extLst>
          </p:cNvPr>
          <p:cNvSpPr/>
          <p:nvPr/>
        </p:nvSpPr>
        <p:spPr>
          <a:xfrm>
            <a:off x="2488251" y="2796621"/>
            <a:ext cx="1340393" cy="680383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Record NG In Process?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179E054-086D-C4D8-327D-516B2E25D595}"/>
              </a:ext>
            </a:extLst>
          </p:cNvPr>
          <p:cNvSpPr/>
          <p:nvPr/>
        </p:nvSpPr>
        <p:spPr>
          <a:xfrm>
            <a:off x="3099007" y="2529293"/>
            <a:ext cx="118883" cy="1188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900" dirty="0">
              <a:solidFill>
                <a:schemeClr val="tx1"/>
              </a:solidFill>
            </a:endParaRPr>
          </a:p>
        </p:txBody>
      </p:sp>
      <p:cxnSp>
        <p:nvCxnSpPr>
          <p:cNvPr id="27" name="直線矢印コネクタ 5">
            <a:extLst>
              <a:ext uri="{FF2B5EF4-FFF2-40B4-BE49-F238E27FC236}">
                <a16:creationId xmlns:a16="http://schemas.microsoft.com/office/drawing/2014/main" id="{8470DDD8-F2B0-AFF9-ECDC-9679A4D890B4}"/>
              </a:ext>
            </a:extLst>
          </p:cNvPr>
          <p:cNvCxnSpPr>
            <a:cxnSpLocks/>
            <a:stCxn id="26" idx="4"/>
            <a:endCxn id="24" idx="0"/>
          </p:cNvCxnSpPr>
          <p:nvPr/>
        </p:nvCxnSpPr>
        <p:spPr>
          <a:xfrm flipH="1">
            <a:off x="3158448" y="2648176"/>
            <a:ext cx="1" cy="14844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コネクタ: カギ線 220">
            <a:extLst>
              <a:ext uri="{FF2B5EF4-FFF2-40B4-BE49-F238E27FC236}">
                <a16:creationId xmlns:a16="http://schemas.microsoft.com/office/drawing/2014/main" id="{637F6E95-99C2-9135-E602-A65465A57CAF}"/>
              </a:ext>
            </a:extLst>
          </p:cNvPr>
          <p:cNvCxnSpPr>
            <a:cxnSpLocks/>
            <a:stCxn id="24" idx="3"/>
            <a:endCxn id="26" idx="6"/>
          </p:cNvCxnSpPr>
          <p:nvPr/>
        </p:nvCxnSpPr>
        <p:spPr>
          <a:xfrm flipH="1" flipV="1">
            <a:off x="3217890" y="2588735"/>
            <a:ext cx="610754" cy="548078"/>
          </a:xfrm>
          <a:prstGeom prst="bentConnector3">
            <a:avLst>
              <a:gd name="adj1" fmla="val -64877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コネクタ: カギ線 220">
            <a:extLst>
              <a:ext uri="{FF2B5EF4-FFF2-40B4-BE49-F238E27FC236}">
                <a16:creationId xmlns:a16="http://schemas.microsoft.com/office/drawing/2014/main" id="{5620D281-6C4F-8B6B-CF88-A54D822B1C7C}"/>
              </a:ext>
            </a:extLst>
          </p:cNvPr>
          <p:cNvCxnSpPr>
            <a:cxnSpLocks/>
            <a:stCxn id="38" idx="1"/>
          </p:cNvCxnSpPr>
          <p:nvPr/>
        </p:nvCxnSpPr>
        <p:spPr>
          <a:xfrm rot="10800000" flipV="1">
            <a:off x="5123688" y="4822053"/>
            <a:ext cx="385670" cy="292805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48">
            <a:extLst>
              <a:ext uri="{FF2B5EF4-FFF2-40B4-BE49-F238E27FC236}">
                <a16:creationId xmlns:a16="http://schemas.microsoft.com/office/drawing/2014/main" id="{6F5EEB43-82F9-E2C0-11EF-B584B2B90E8E}"/>
              </a:ext>
            </a:extLst>
          </p:cNvPr>
          <p:cNvSpPr/>
          <p:nvPr/>
        </p:nvSpPr>
        <p:spPr>
          <a:xfrm>
            <a:off x="2553927" y="3925605"/>
            <a:ext cx="1209040" cy="6892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Scan the parts NG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4422EEC8-AA02-4ED0-5DD1-91C2D4E47F58}"/>
              </a:ext>
            </a:extLst>
          </p:cNvPr>
          <p:cNvSpPr/>
          <p:nvPr/>
        </p:nvSpPr>
        <p:spPr>
          <a:xfrm>
            <a:off x="2642128" y="6910633"/>
            <a:ext cx="1032638" cy="576280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All done?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57DAB95-B6AC-20E1-582E-8B6C7FB27FB2}"/>
              </a:ext>
            </a:extLst>
          </p:cNvPr>
          <p:cNvCxnSpPr>
            <a:cxnSpLocks/>
            <a:stCxn id="31" idx="2"/>
            <a:endCxn id="133" idx="0"/>
          </p:cNvCxnSpPr>
          <p:nvPr/>
        </p:nvCxnSpPr>
        <p:spPr>
          <a:xfrm>
            <a:off x="3158447" y="4614850"/>
            <a:ext cx="0" cy="23942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3B974CB-E808-BDBF-BB70-662958521839}"/>
              </a:ext>
            </a:extLst>
          </p:cNvPr>
          <p:cNvSpPr txBox="1"/>
          <p:nvPr/>
        </p:nvSpPr>
        <p:spPr>
          <a:xfrm>
            <a:off x="3740411" y="2922651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3635CF-178A-D210-D73B-00EE81CDBE0A}"/>
              </a:ext>
            </a:extLst>
          </p:cNvPr>
          <p:cNvSpPr txBox="1"/>
          <p:nvPr/>
        </p:nvSpPr>
        <p:spPr>
          <a:xfrm>
            <a:off x="3162416" y="7520552"/>
            <a:ext cx="43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2C172B2-9BA3-EDC9-599F-26973FB9D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358" y="4438845"/>
            <a:ext cx="942242" cy="766417"/>
          </a:xfrm>
          <a:prstGeom prst="rect">
            <a:avLst/>
          </a:prstGeom>
        </p:spPr>
      </p:pic>
      <p:sp>
        <p:nvSpPr>
          <p:cNvPr id="55" name="正方形/長方形 48">
            <a:extLst>
              <a:ext uri="{FF2B5EF4-FFF2-40B4-BE49-F238E27FC236}">
                <a16:creationId xmlns:a16="http://schemas.microsoft.com/office/drawing/2014/main" id="{08CDB6BD-48DC-7310-D36B-6A75FB0B5465}"/>
              </a:ext>
            </a:extLst>
          </p:cNvPr>
          <p:cNvSpPr/>
          <p:nvPr/>
        </p:nvSpPr>
        <p:spPr>
          <a:xfrm>
            <a:off x="2553927" y="7987565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Collect and move to waste area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0480280-9426-0614-96F2-06057BE97A66}"/>
              </a:ext>
            </a:extLst>
          </p:cNvPr>
          <p:cNvCxnSpPr>
            <a:cxnSpLocks/>
            <a:stCxn id="32" idx="2"/>
            <a:endCxn id="55" idx="0"/>
          </p:cNvCxnSpPr>
          <p:nvPr/>
        </p:nvCxnSpPr>
        <p:spPr>
          <a:xfrm>
            <a:off x="3158447" y="7486913"/>
            <a:ext cx="0" cy="50065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コネクタ: カギ線 220">
            <a:extLst>
              <a:ext uri="{FF2B5EF4-FFF2-40B4-BE49-F238E27FC236}">
                <a16:creationId xmlns:a16="http://schemas.microsoft.com/office/drawing/2014/main" id="{250920EA-031D-4F55-F79C-0239541D264C}"/>
              </a:ext>
            </a:extLst>
          </p:cNvPr>
          <p:cNvCxnSpPr>
            <a:cxnSpLocks/>
            <a:stCxn id="32" idx="1"/>
            <a:endCxn id="26" idx="2"/>
          </p:cNvCxnSpPr>
          <p:nvPr/>
        </p:nvCxnSpPr>
        <p:spPr>
          <a:xfrm rot="10800000" flipH="1">
            <a:off x="2642127" y="2588735"/>
            <a:ext cx="456879" cy="4610038"/>
          </a:xfrm>
          <a:prstGeom prst="bentConnector3">
            <a:avLst>
              <a:gd name="adj1" fmla="val -87839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7F65ACD2-D7D3-4000-A596-F1551A976521}"/>
              </a:ext>
            </a:extLst>
          </p:cNvPr>
          <p:cNvSpPr txBox="1"/>
          <p:nvPr/>
        </p:nvSpPr>
        <p:spPr>
          <a:xfrm>
            <a:off x="2285938" y="6921774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28" name="楕円 3">
            <a:extLst>
              <a:ext uri="{FF2B5EF4-FFF2-40B4-BE49-F238E27FC236}">
                <a16:creationId xmlns:a16="http://schemas.microsoft.com/office/drawing/2014/main" id="{6A1BCDF2-320B-5B49-DCE3-C02CECB465C3}"/>
              </a:ext>
            </a:extLst>
          </p:cNvPr>
          <p:cNvSpPr/>
          <p:nvPr/>
        </p:nvSpPr>
        <p:spPr>
          <a:xfrm>
            <a:off x="2789092" y="8882879"/>
            <a:ext cx="738709" cy="25220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900" dirty="0">
                <a:solidFill>
                  <a:schemeClr val="tx1"/>
                </a:solidFill>
              </a:rPr>
              <a:t>Finish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29" name="直線矢印コネクタ 5">
            <a:extLst>
              <a:ext uri="{FF2B5EF4-FFF2-40B4-BE49-F238E27FC236}">
                <a16:creationId xmlns:a16="http://schemas.microsoft.com/office/drawing/2014/main" id="{84F8A11F-E441-1E9F-19F7-5ECF121317A4}"/>
              </a:ext>
            </a:extLst>
          </p:cNvPr>
          <p:cNvCxnSpPr>
            <a:cxnSpLocks/>
            <a:stCxn id="55" idx="2"/>
            <a:endCxn id="128" idx="0"/>
          </p:cNvCxnSpPr>
          <p:nvPr/>
        </p:nvCxnSpPr>
        <p:spPr>
          <a:xfrm>
            <a:off x="3158447" y="8445279"/>
            <a:ext cx="0" cy="43760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正方形/長方形 48">
            <a:extLst>
              <a:ext uri="{FF2B5EF4-FFF2-40B4-BE49-F238E27FC236}">
                <a16:creationId xmlns:a16="http://schemas.microsoft.com/office/drawing/2014/main" id="{89280F5F-A86D-2FE7-DAAC-6169E620D1D1}"/>
              </a:ext>
            </a:extLst>
          </p:cNvPr>
          <p:cNvSpPr/>
          <p:nvPr/>
        </p:nvSpPr>
        <p:spPr>
          <a:xfrm>
            <a:off x="2553927" y="4854277"/>
            <a:ext cx="1209040" cy="6114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Confirm will outbound the parts from PD store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C6153C7-62BA-A4C6-77C3-58DF547EA093}"/>
              </a:ext>
            </a:extLst>
          </p:cNvPr>
          <p:cNvCxnSpPr>
            <a:cxnSpLocks/>
            <a:stCxn id="133" idx="2"/>
            <a:endCxn id="32" idx="0"/>
          </p:cNvCxnSpPr>
          <p:nvPr/>
        </p:nvCxnSpPr>
        <p:spPr>
          <a:xfrm>
            <a:off x="3158447" y="5465706"/>
            <a:ext cx="0" cy="144492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20F092B-42D3-F4DF-5996-C8AB5DE00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880" y="4558773"/>
            <a:ext cx="491198" cy="319756"/>
          </a:xfrm>
          <a:prstGeom prst="rect">
            <a:avLst/>
          </a:prstGeom>
        </p:spPr>
      </p:pic>
      <p:sp>
        <p:nvSpPr>
          <p:cNvPr id="120" name="Oval 119">
            <a:extLst>
              <a:ext uri="{FF2B5EF4-FFF2-40B4-BE49-F238E27FC236}">
                <a16:creationId xmlns:a16="http://schemas.microsoft.com/office/drawing/2014/main" id="{BCB0D5E0-4E39-F900-B2F1-BC8DDE869FC0}"/>
              </a:ext>
            </a:extLst>
          </p:cNvPr>
          <p:cNvSpPr/>
          <p:nvPr/>
        </p:nvSpPr>
        <p:spPr>
          <a:xfrm>
            <a:off x="3891622" y="4338164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61" name="コネクタ: カギ線 220">
            <a:extLst>
              <a:ext uri="{FF2B5EF4-FFF2-40B4-BE49-F238E27FC236}">
                <a16:creationId xmlns:a16="http://schemas.microsoft.com/office/drawing/2014/main" id="{1598103B-FC51-DEF9-C808-808CAECD7FB6}"/>
              </a:ext>
            </a:extLst>
          </p:cNvPr>
          <p:cNvCxnSpPr>
            <a:cxnSpLocks/>
            <a:stCxn id="55" idx="3"/>
          </p:cNvCxnSpPr>
          <p:nvPr/>
        </p:nvCxnSpPr>
        <p:spPr>
          <a:xfrm flipV="1">
            <a:off x="3762967" y="7737239"/>
            <a:ext cx="1386881" cy="479183"/>
          </a:xfrm>
          <a:prstGeom prst="bentConnector4">
            <a:avLst>
              <a:gd name="adj1" fmla="val 32965"/>
              <a:gd name="adj2" fmla="val 147706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16881AC0-AA16-9335-8398-A1DD85C48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777" y="4547018"/>
            <a:ext cx="1014874" cy="143058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F0F81C3-14BC-AF26-F7A9-B667ACAFB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471" y="7739043"/>
            <a:ext cx="1228896" cy="1181265"/>
          </a:xfrm>
          <a:prstGeom prst="rect">
            <a:avLst/>
          </a:prstGeom>
        </p:spPr>
      </p:pic>
      <p:pic>
        <p:nvPicPr>
          <p:cNvPr id="52" name="Picture 2" descr="Assembly line, factory, hard work, worker icon - Download on Iconfinder">
            <a:extLst>
              <a:ext uri="{FF2B5EF4-FFF2-40B4-BE49-F238E27FC236}">
                <a16:creationId xmlns:a16="http://schemas.microsoft.com/office/drawing/2014/main" id="{8C752711-99B6-AAD0-E2F7-EF7C1D5C2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51" y="2072181"/>
            <a:ext cx="863599" cy="86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in - Free miscellaneous icons">
            <a:extLst>
              <a:ext uri="{FF2B5EF4-FFF2-40B4-BE49-F238E27FC236}">
                <a16:creationId xmlns:a16="http://schemas.microsoft.com/office/drawing/2014/main" id="{0914577A-EA8E-33DB-88AD-29E24C79A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73" y="2478669"/>
            <a:ext cx="443982" cy="4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344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77CF6-5AB5-594F-3283-4910D8C76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64999FC-3669-777B-2522-0FD715AB6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B37613E-19D2-3C03-98CA-31A3EE2CC03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D74D9E7-8186-F9E3-90FF-0C621E2BE4B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D1AAE06-405E-616E-9C17-069BFCD60D6A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8707F81-1B7F-4DEB-7161-9BED272E11BE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YAMATO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BA9182FC-C549-E1DE-813E-91EEF6EDA7D4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67AF92F-ABF9-8BE4-A7D2-780BBFA17DF0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Work Flow Chart</a:t>
            </a:r>
          </a:p>
          <a:p>
            <a:r>
              <a:rPr kumimoji="1" lang="en-US" altLang="ja-JP" sz="1100" b="1" dirty="0"/>
              <a:t>4-1-11. Rework process (Return FG from customer/Defected FG at the end of ASSY line)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C8B2B540-3ACE-5189-CEAA-3AB231654913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Production Management System Pegasus</a:t>
            </a:r>
          </a:p>
        </p:txBody>
      </p:sp>
      <p:cxnSp>
        <p:nvCxnSpPr>
          <p:cNvPr id="5" name="コネクタ: カギ線 92">
            <a:extLst>
              <a:ext uri="{FF2B5EF4-FFF2-40B4-BE49-F238E27FC236}">
                <a16:creationId xmlns:a16="http://schemas.microsoft.com/office/drawing/2014/main" id="{BC92721A-4FEF-30F2-BC2A-56A7BED585F9}"/>
              </a:ext>
            </a:extLst>
          </p:cNvPr>
          <p:cNvCxnSpPr>
            <a:cxnSpLocks/>
            <a:stCxn id="24" idx="2"/>
            <a:endCxn id="31" idx="0"/>
          </p:cNvCxnSpPr>
          <p:nvPr/>
        </p:nvCxnSpPr>
        <p:spPr>
          <a:xfrm rot="5400000">
            <a:off x="2934148" y="3701304"/>
            <a:ext cx="448601" cy="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5">
            <a:extLst>
              <a:ext uri="{FF2B5EF4-FFF2-40B4-BE49-F238E27FC236}">
                <a16:creationId xmlns:a16="http://schemas.microsoft.com/office/drawing/2014/main" id="{81A5E9D8-E889-65EA-4ABD-FA9DBFAF189C}"/>
              </a:ext>
            </a:extLst>
          </p:cNvPr>
          <p:cNvCxnSpPr>
            <a:cxnSpLocks/>
            <a:stCxn id="20" idx="4"/>
            <a:endCxn id="26" idx="0"/>
          </p:cNvCxnSpPr>
          <p:nvPr/>
        </p:nvCxnSpPr>
        <p:spPr>
          <a:xfrm flipH="1">
            <a:off x="3158449" y="2330081"/>
            <a:ext cx="4537" cy="19921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3">
            <a:extLst>
              <a:ext uri="{FF2B5EF4-FFF2-40B4-BE49-F238E27FC236}">
                <a16:creationId xmlns:a16="http://schemas.microsoft.com/office/drawing/2014/main" id="{B7F0B52C-75EA-872C-ED4F-DBCFBB78E8FD}"/>
              </a:ext>
            </a:extLst>
          </p:cNvPr>
          <p:cNvSpPr/>
          <p:nvPr/>
        </p:nvSpPr>
        <p:spPr>
          <a:xfrm>
            <a:off x="2671106" y="1970817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Start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31D3FC-D097-5E3B-5DBD-F437AF835A90}"/>
              </a:ext>
            </a:extLst>
          </p:cNvPr>
          <p:cNvSpPr txBox="1"/>
          <p:nvPr/>
        </p:nvSpPr>
        <p:spPr>
          <a:xfrm>
            <a:off x="3158449" y="3361430"/>
            <a:ext cx="43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sp>
        <p:nvSpPr>
          <p:cNvPr id="24" name="Flowchart: Decision 23">
            <a:extLst>
              <a:ext uri="{FF2B5EF4-FFF2-40B4-BE49-F238E27FC236}">
                <a16:creationId xmlns:a16="http://schemas.microsoft.com/office/drawing/2014/main" id="{A5325791-C27B-06AB-5222-A37B53BB667F}"/>
              </a:ext>
            </a:extLst>
          </p:cNvPr>
          <p:cNvSpPr/>
          <p:nvPr/>
        </p:nvSpPr>
        <p:spPr>
          <a:xfrm>
            <a:off x="2488251" y="2796621"/>
            <a:ext cx="1340393" cy="680383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Receive defected FG?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C0DAE9C-AC57-2CA7-33F9-DC0B32346A47}"/>
              </a:ext>
            </a:extLst>
          </p:cNvPr>
          <p:cNvSpPr/>
          <p:nvPr/>
        </p:nvSpPr>
        <p:spPr>
          <a:xfrm>
            <a:off x="3099007" y="2529293"/>
            <a:ext cx="118883" cy="1188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900" dirty="0">
              <a:solidFill>
                <a:schemeClr val="tx1"/>
              </a:solidFill>
            </a:endParaRPr>
          </a:p>
        </p:txBody>
      </p:sp>
      <p:cxnSp>
        <p:nvCxnSpPr>
          <p:cNvPr id="27" name="直線矢印コネクタ 5">
            <a:extLst>
              <a:ext uri="{FF2B5EF4-FFF2-40B4-BE49-F238E27FC236}">
                <a16:creationId xmlns:a16="http://schemas.microsoft.com/office/drawing/2014/main" id="{501B215E-6C65-D5F3-C5C3-169A35FACD27}"/>
              </a:ext>
            </a:extLst>
          </p:cNvPr>
          <p:cNvCxnSpPr>
            <a:cxnSpLocks/>
            <a:stCxn id="26" idx="4"/>
            <a:endCxn id="24" idx="0"/>
          </p:cNvCxnSpPr>
          <p:nvPr/>
        </p:nvCxnSpPr>
        <p:spPr>
          <a:xfrm flipH="1">
            <a:off x="3158448" y="2648176"/>
            <a:ext cx="1" cy="14844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コネクタ: カギ線 220">
            <a:extLst>
              <a:ext uri="{FF2B5EF4-FFF2-40B4-BE49-F238E27FC236}">
                <a16:creationId xmlns:a16="http://schemas.microsoft.com/office/drawing/2014/main" id="{C632224F-8121-4407-F66E-760ADB6D39DB}"/>
              </a:ext>
            </a:extLst>
          </p:cNvPr>
          <p:cNvCxnSpPr>
            <a:cxnSpLocks/>
            <a:stCxn id="24" idx="3"/>
            <a:endCxn id="26" idx="6"/>
          </p:cNvCxnSpPr>
          <p:nvPr/>
        </p:nvCxnSpPr>
        <p:spPr>
          <a:xfrm flipH="1" flipV="1">
            <a:off x="3217890" y="2588735"/>
            <a:ext cx="610754" cy="548078"/>
          </a:xfrm>
          <a:prstGeom prst="bentConnector3">
            <a:avLst>
              <a:gd name="adj1" fmla="val -64877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コネクタ: カギ線 220">
            <a:extLst>
              <a:ext uri="{FF2B5EF4-FFF2-40B4-BE49-F238E27FC236}">
                <a16:creationId xmlns:a16="http://schemas.microsoft.com/office/drawing/2014/main" id="{C7639E58-0EEE-7320-EA85-8BAC26B410EF}"/>
              </a:ext>
            </a:extLst>
          </p:cNvPr>
          <p:cNvCxnSpPr>
            <a:cxnSpLocks/>
            <a:stCxn id="38" idx="1"/>
          </p:cNvCxnSpPr>
          <p:nvPr/>
        </p:nvCxnSpPr>
        <p:spPr>
          <a:xfrm rot="10800000" flipV="1">
            <a:off x="4854174" y="2972637"/>
            <a:ext cx="635782" cy="625212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48">
            <a:extLst>
              <a:ext uri="{FF2B5EF4-FFF2-40B4-BE49-F238E27FC236}">
                <a16:creationId xmlns:a16="http://schemas.microsoft.com/office/drawing/2014/main" id="{A1EACD5C-ABFF-E700-AB9E-ECA430DFE3C1}"/>
              </a:ext>
            </a:extLst>
          </p:cNvPr>
          <p:cNvSpPr/>
          <p:nvPr/>
        </p:nvSpPr>
        <p:spPr>
          <a:xfrm>
            <a:off x="2553927" y="3925605"/>
            <a:ext cx="1209040" cy="6892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Scan the parts FG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449E6AF8-5AB0-99B1-3398-955EA4CBFEE7}"/>
              </a:ext>
            </a:extLst>
          </p:cNvPr>
          <p:cNvSpPr/>
          <p:nvPr/>
        </p:nvSpPr>
        <p:spPr>
          <a:xfrm>
            <a:off x="2642128" y="6910633"/>
            <a:ext cx="1032638" cy="576280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All done?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E581B28-1A92-9548-6512-7A912C28B5FC}"/>
              </a:ext>
            </a:extLst>
          </p:cNvPr>
          <p:cNvCxnSpPr>
            <a:cxnSpLocks/>
            <a:stCxn id="31" idx="2"/>
            <a:endCxn id="133" idx="0"/>
          </p:cNvCxnSpPr>
          <p:nvPr/>
        </p:nvCxnSpPr>
        <p:spPr>
          <a:xfrm>
            <a:off x="3158447" y="4614850"/>
            <a:ext cx="0" cy="23942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E0BA710-8F2E-DB04-E432-1CBD02361D5A}"/>
              </a:ext>
            </a:extLst>
          </p:cNvPr>
          <p:cNvSpPr txBox="1"/>
          <p:nvPr/>
        </p:nvSpPr>
        <p:spPr>
          <a:xfrm>
            <a:off x="3740411" y="2922651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9FBF92-9A64-9B72-FFA4-2E22DEEDD31A}"/>
              </a:ext>
            </a:extLst>
          </p:cNvPr>
          <p:cNvSpPr txBox="1"/>
          <p:nvPr/>
        </p:nvSpPr>
        <p:spPr>
          <a:xfrm>
            <a:off x="3162416" y="7520552"/>
            <a:ext cx="43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057A101-409D-1457-8553-890A2923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956" y="2589428"/>
            <a:ext cx="942242" cy="766417"/>
          </a:xfrm>
          <a:prstGeom prst="rect">
            <a:avLst/>
          </a:prstGeom>
        </p:spPr>
      </p:pic>
      <p:sp>
        <p:nvSpPr>
          <p:cNvPr id="55" name="正方形/長方形 48">
            <a:extLst>
              <a:ext uri="{FF2B5EF4-FFF2-40B4-BE49-F238E27FC236}">
                <a16:creationId xmlns:a16="http://schemas.microsoft.com/office/drawing/2014/main" id="{2F107B37-5282-2B6E-0155-21CDDC6FAB24}"/>
              </a:ext>
            </a:extLst>
          </p:cNvPr>
          <p:cNvSpPr/>
          <p:nvPr/>
        </p:nvSpPr>
        <p:spPr>
          <a:xfrm>
            <a:off x="2553927" y="7987565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Able to use the rework parts in production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A8702C1-4BAC-6ED3-66C5-6EDBBB6CD847}"/>
              </a:ext>
            </a:extLst>
          </p:cNvPr>
          <p:cNvCxnSpPr>
            <a:cxnSpLocks/>
            <a:stCxn id="32" idx="2"/>
            <a:endCxn id="55" idx="0"/>
          </p:cNvCxnSpPr>
          <p:nvPr/>
        </p:nvCxnSpPr>
        <p:spPr>
          <a:xfrm>
            <a:off x="3158447" y="7486913"/>
            <a:ext cx="0" cy="50065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コネクタ: カギ線 220">
            <a:extLst>
              <a:ext uri="{FF2B5EF4-FFF2-40B4-BE49-F238E27FC236}">
                <a16:creationId xmlns:a16="http://schemas.microsoft.com/office/drawing/2014/main" id="{94F43ECC-A8FC-E88C-43C9-5FA58CD94909}"/>
              </a:ext>
            </a:extLst>
          </p:cNvPr>
          <p:cNvCxnSpPr>
            <a:cxnSpLocks/>
            <a:stCxn id="32" idx="1"/>
            <a:endCxn id="26" idx="2"/>
          </p:cNvCxnSpPr>
          <p:nvPr/>
        </p:nvCxnSpPr>
        <p:spPr>
          <a:xfrm rot="10800000" flipH="1">
            <a:off x="2642127" y="2588735"/>
            <a:ext cx="456879" cy="4610038"/>
          </a:xfrm>
          <a:prstGeom prst="bentConnector3">
            <a:avLst>
              <a:gd name="adj1" fmla="val -87839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5A1220E3-F3D6-1540-E9DD-B72AD2D92E5E}"/>
              </a:ext>
            </a:extLst>
          </p:cNvPr>
          <p:cNvSpPr txBox="1"/>
          <p:nvPr/>
        </p:nvSpPr>
        <p:spPr>
          <a:xfrm>
            <a:off x="2285938" y="6921774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28" name="楕円 3">
            <a:extLst>
              <a:ext uri="{FF2B5EF4-FFF2-40B4-BE49-F238E27FC236}">
                <a16:creationId xmlns:a16="http://schemas.microsoft.com/office/drawing/2014/main" id="{C354BCED-0D24-37F7-DC7E-21C88B2E03FC}"/>
              </a:ext>
            </a:extLst>
          </p:cNvPr>
          <p:cNvSpPr/>
          <p:nvPr/>
        </p:nvSpPr>
        <p:spPr>
          <a:xfrm>
            <a:off x="2789092" y="8882879"/>
            <a:ext cx="738709" cy="25220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900" dirty="0">
                <a:solidFill>
                  <a:schemeClr val="tx1"/>
                </a:solidFill>
              </a:rPr>
              <a:t>Finish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29" name="直線矢印コネクタ 5">
            <a:extLst>
              <a:ext uri="{FF2B5EF4-FFF2-40B4-BE49-F238E27FC236}">
                <a16:creationId xmlns:a16="http://schemas.microsoft.com/office/drawing/2014/main" id="{C524FF29-636D-89E3-3506-FC084C5ED8F4}"/>
              </a:ext>
            </a:extLst>
          </p:cNvPr>
          <p:cNvCxnSpPr>
            <a:cxnSpLocks/>
            <a:stCxn id="55" idx="2"/>
            <a:endCxn id="128" idx="0"/>
          </p:cNvCxnSpPr>
          <p:nvPr/>
        </p:nvCxnSpPr>
        <p:spPr>
          <a:xfrm>
            <a:off x="3158447" y="8445279"/>
            <a:ext cx="0" cy="43760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正方形/長方形 48">
            <a:extLst>
              <a:ext uri="{FF2B5EF4-FFF2-40B4-BE49-F238E27FC236}">
                <a16:creationId xmlns:a16="http://schemas.microsoft.com/office/drawing/2014/main" id="{318C704D-35B7-E6BB-2D5E-043AB0A671C8}"/>
              </a:ext>
            </a:extLst>
          </p:cNvPr>
          <p:cNvSpPr/>
          <p:nvPr/>
        </p:nvSpPr>
        <p:spPr>
          <a:xfrm>
            <a:off x="2553927" y="4854277"/>
            <a:ext cx="1209040" cy="6114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Adjust Qty and Confirm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99FE59E7-E87B-F09F-7D4E-FF41FDBB6EEC}"/>
              </a:ext>
            </a:extLst>
          </p:cNvPr>
          <p:cNvCxnSpPr>
            <a:cxnSpLocks/>
            <a:stCxn id="133" idx="2"/>
            <a:endCxn id="29" idx="0"/>
          </p:cNvCxnSpPr>
          <p:nvPr/>
        </p:nvCxnSpPr>
        <p:spPr>
          <a:xfrm flipH="1">
            <a:off x="3158446" y="5465706"/>
            <a:ext cx="1" cy="26195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9D7BE2A-76C8-5CBD-735E-A7A91F9C3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478" y="2709356"/>
            <a:ext cx="491198" cy="319756"/>
          </a:xfrm>
          <a:prstGeom prst="rect">
            <a:avLst/>
          </a:prstGeom>
        </p:spPr>
      </p:pic>
      <p:sp>
        <p:nvSpPr>
          <p:cNvPr id="120" name="Oval 119">
            <a:extLst>
              <a:ext uri="{FF2B5EF4-FFF2-40B4-BE49-F238E27FC236}">
                <a16:creationId xmlns:a16="http://schemas.microsoft.com/office/drawing/2014/main" id="{75BC046C-4E06-43DB-0A4C-89D12DF22CE9}"/>
              </a:ext>
            </a:extLst>
          </p:cNvPr>
          <p:cNvSpPr/>
          <p:nvPr/>
        </p:nvSpPr>
        <p:spPr>
          <a:xfrm>
            <a:off x="4012821" y="3363599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61" name="コネクタ: カギ線 220">
            <a:extLst>
              <a:ext uri="{FF2B5EF4-FFF2-40B4-BE49-F238E27FC236}">
                <a16:creationId xmlns:a16="http://schemas.microsoft.com/office/drawing/2014/main" id="{1DB7B8DD-167E-979B-AF8C-4A2F06E5BB3F}"/>
              </a:ext>
            </a:extLst>
          </p:cNvPr>
          <p:cNvCxnSpPr>
            <a:cxnSpLocks/>
            <a:stCxn id="55" idx="3"/>
          </p:cNvCxnSpPr>
          <p:nvPr/>
        </p:nvCxnSpPr>
        <p:spPr>
          <a:xfrm flipV="1">
            <a:off x="3762967" y="7737239"/>
            <a:ext cx="1386881" cy="479183"/>
          </a:xfrm>
          <a:prstGeom prst="bentConnector4">
            <a:avLst>
              <a:gd name="adj1" fmla="val 32965"/>
              <a:gd name="adj2" fmla="val 147706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51EE8B3-7CCC-6A8C-BFBE-5CF3B785CECD}"/>
              </a:ext>
            </a:extLst>
          </p:cNvPr>
          <p:cNvSpPr/>
          <p:nvPr/>
        </p:nvSpPr>
        <p:spPr>
          <a:xfrm>
            <a:off x="2557698" y="5727664"/>
            <a:ext cx="1201496" cy="65556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altLang="ja-JP" sz="1000" dirty="0"/>
              <a:t>Automatic outbound the FG label and inbound rework parts</a:t>
            </a:r>
            <a:endParaRPr kumimoji="1" lang="en-US" sz="900" kern="0" dirty="0">
              <a:solidFill>
                <a:prstClr val="black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0AAD5BE-7B41-3C2D-1883-461E6AA18904}"/>
              </a:ext>
            </a:extLst>
          </p:cNvPr>
          <p:cNvCxnSpPr>
            <a:cxnSpLocks/>
            <a:stCxn id="29" idx="2"/>
            <a:endCxn id="32" idx="0"/>
          </p:cNvCxnSpPr>
          <p:nvPr/>
        </p:nvCxnSpPr>
        <p:spPr>
          <a:xfrm>
            <a:off x="3158446" y="6383232"/>
            <a:ext cx="1" cy="52740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図 385">
            <a:extLst>
              <a:ext uri="{FF2B5EF4-FFF2-40B4-BE49-F238E27FC236}">
                <a16:creationId xmlns:a16="http://schemas.microsoft.com/office/drawing/2014/main" id="{03CBB6CC-77BD-E07D-148C-15B83536C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942" y="3597850"/>
            <a:ext cx="1360023" cy="2027476"/>
          </a:xfrm>
          <a:prstGeom prst="rect">
            <a:avLst/>
          </a:prstGeom>
        </p:spPr>
      </p:pic>
      <p:pic>
        <p:nvPicPr>
          <p:cNvPr id="44" name="図 397">
            <a:extLst>
              <a:ext uri="{FF2B5EF4-FFF2-40B4-BE49-F238E27FC236}">
                <a16:creationId xmlns:a16="http://schemas.microsoft.com/office/drawing/2014/main" id="{23D2DF36-79F0-36F5-B979-5F95B5B28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194" y="4058334"/>
            <a:ext cx="436337" cy="106315"/>
          </a:xfrm>
          <a:prstGeom prst="rect">
            <a:avLst/>
          </a:prstGeom>
        </p:spPr>
      </p:pic>
      <p:pic>
        <p:nvPicPr>
          <p:cNvPr id="47" name="図 398">
            <a:extLst>
              <a:ext uri="{FF2B5EF4-FFF2-40B4-BE49-F238E27FC236}">
                <a16:creationId xmlns:a16="http://schemas.microsoft.com/office/drawing/2014/main" id="{875A1B6B-BFE6-2702-C623-4C3E50FD5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825" y="4250051"/>
            <a:ext cx="436337" cy="106315"/>
          </a:xfrm>
          <a:prstGeom prst="rect">
            <a:avLst/>
          </a:prstGeom>
        </p:spPr>
      </p:pic>
      <p:sp>
        <p:nvSpPr>
          <p:cNvPr id="48" name="テキスト ボックス 399">
            <a:extLst>
              <a:ext uri="{FF2B5EF4-FFF2-40B4-BE49-F238E27FC236}">
                <a16:creationId xmlns:a16="http://schemas.microsoft.com/office/drawing/2014/main" id="{F928FD90-C6E9-E1A5-FCC5-F3BA5FED5E65}"/>
              </a:ext>
            </a:extLst>
          </p:cNvPr>
          <p:cNvSpPr txBox="1"/>
          <p:nvPr/>
        </p:nvSpPr>
        <p:spPr>
          <a:xfrm>
            <a:off x="4641461" y="4004689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FG-PART-01</a:t>
            </a:r>
            <a:endParaRPr kumimoji="1" lang="en-US" altLang="ja-JP" sz="600" dirty="0">
              <a:latin typeface="+mj-lt"/>
            </a:endParaRPr>
          </a:p>
        </p:txBody>
      </p:sp>
      <p:pic>
        <p:nvPicPr>
          <p:cNvPr id="49" name="図 292">
            <a:extLst>
              <a:ext uri="{FF2B5EF4-FFF2-40B4-BE49-F238E27FC236}">
                <a16:creationId xmlns:a16="http://schemas.microsoft.com/office/drawing/2014/main" id="{E8983B4E-0479-9076-6400-3B2690474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2937" y="3739956"/>
            <a:ext cx="805148" cy="123622"/>
          </a:xfrm>
          <a:prstGeom prst="rect">
            <a:avLst/>
          </a:prstGeom>
        </p:spPr>
      </p:pic>
      <p:sp>
        <p:nvSpPr>
          <p:cNvPr id="50" name="テキスト ボックス 294">
            <a:extLst>
              <a:ext uri="{FF2B5EF4-FFF2-40B4-BE49-F238E27FC236}">
                <a16:creationId xmlns:a16="http://schemas.microsoft.com/office/drawing/2014/main" id="{6152F64B-47CE-C3ED-0F2B-04C1A7FBE5BA}"/>
              </a:ext>
            </a:extLst>
          </p:cNvPr>
          <p:cNvSpPr txBox="1"/>
          <p:nvPr/>
        </p:nvSpPr>
        <p:spPr>
          <a:xfrm>
            <a:off x="4506202" y="3708446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Rework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8FE2BD7-0194-BD7F-C9FC-B456A099D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0919" y="4205476"/>
            <a:ext cx="1336076" cy="1115755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C5ED2CA8-7118-9E52-C575-0D2BE25E470A}"/>
              </a:ext>
            </a:extLst>
          </p:cNvPr>
          <p:cNvGrpSpPr/>
          <p:nvPr/>
        </p:nvGrpSpPr>
        <p:grpSpPr>
          <a:xfrm>
            <a:off x="4174353" y="4204562"/>
            <a:ext cx="1246820" cy="202396"/>
            <a:chOff x="2103172" y="2946020"/>
            <a:chExt cx="1246820" cy="202396"/>
          </a:xfrm>
        </p:grpSpPr>
        <p:sp>
          <p:nvSpPr>
            <p:cNvPr id="53" name="四角形: 角を丸くする 28">
              <a:extLst>
                <a:ext uri="{FF2B5EF4-FFF2-40B4-BE49-F238E27FC236}">
                  <a16:creationId xmlns:a16="http://schemas.microsoft.com/office/drawing/2014/main" id="{A3461F83-F901-651E-A8AD-CEB465C990EE}"/>
                </a:ext>
              </a:extLst>
            </p:cNvPr>
            <p:cNvSpPr/>
            <p:nvPr/>
          </p:nvSpPr>
          <p:spPr>
            <a:xfrm>
              <a:off x="2548791" y="2970025"/>
              <a:ext cx="496405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2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4" name="テキスト ボックス 412">
              <a:extLst>
                <a:ext uri="{FF2B5EF4-FFF2-40B4-BE49-F238E27FC236}">
                  <a16:creationId xmlns:a16="http://schemas.microsoft.com/office/drawing/2014/main" id="{13CA8FBA-7A84-66DB-3C77-3C12377C8831}"/>
                </a:ext>
              </a:extLst>
            </p:cNvPr>
            <p:cNvSpPr txBox="1"/>
            <p:nvPr/>
          </p:nvSpPr>
          <p:spPr>
            <a:xfrm>
              <a:off x="2985790" y="2963750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PCS</a:t>
              </a:r>
              <a:endParaRPr kumimoji="1" lang="ja-JP" altLang="en-US" sz="600" dirty="0"/>
            </a:p>
          </p:txBody>
        </p:sp>
        <p:sp>
          <p:nvSpPr>
            <p:cNvPr id="58" name="テキスト ボックス 412">
              <a:extLst>
                <a:ext uri="{FF2B5EF4-FFF2-40B4-BE49-F238E27FC236}">
                  <a16:creationId xmlns:a16="http://schemas.microsoft.com/office/drawing/2014/main" id="{BFD33DAE-B7FE-01FF-FD00-4E71F56C7F03}"/>
                </a:ext>
              </a:extLst>
            </p:cNvPr>
            <p:cNvSpPr txBox="1"/>
            <p:nvPr/>
          </p:nvSpPr>
          <p:spPr>
            <a:xfrm>
              <a:off x="2103172" y="2946020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29E47A1E-177B-BD74-8581-049AED2592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80" r="40289"/>
          <a:stretch/>
        </p:blipFill>
        <p:spPr>
          <a:xfrm>
            <a:off x="4187806" y="4400362"/>
            <a:ext cx="1113725" cy="26012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8E7B242-E96D-A63F-E23A-60EAA6916A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8824" y="4668475"/>
            <a:ext cx="1322677" cy="663659"/>
          </a:xfrm>
          <a:prstGeom prst="rect">
            <a:avLst/>
          </a:prstGeom>
        </p:spPr>
      </p:pic>
      <p:pic>
        <p:nvPicPr>
          <p:cNvPr id="2050" name="Picture 2" descr="Assembly line, factory, hard work, worker icon - Download on Iconfinder">
            <a:extLst>
              <a:ext uri="{FF2B5EF4-FFF2-40B4-BE49-F238E27FC236}">
                <a16:creationId xmlns:a16="http://schemas.microsoft.com/office/drawing/2014/main" id="{9CA6CA0E-FD80-CE94-FEF0-2179F676C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72" y="7581680"/>
            <a:ext cx="863599" cy="86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267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75936-EBCA-413B-4858-C6738271C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7057027-ABBC-5624-083A-0E06A6338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FC8FCF8-74DC-9B50-B32D-644CFC632F41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EDFFED4-879E-73AF-7C86-1FE845412860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965E14C-D15C-CF93-2C0B-CF2E28864000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A2D49CE-E586-53B7-62A2-CE3B4C63734F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YAMATO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E9020EE-C38E-EE80-F7DA-2B170CBB62E8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03CBEC3-9F0B-120A-B101-72EFDBF452CA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Work Flow Chart</a:t>
            </a:r>
          </a:p>
          <a:p>
            <a:r>
              <a:rPr kumimoji="1" lang="en-US" altLang="ja-JP" sz="1100" b="1" dirty="0"/>
              <a:t>4-1-12. Rework NG process (</a:t>
            </a:r>
            <a:r>
              <a:rPr kumimoji="1" lang="en-US" altLang="ja-JP" sz="1050" b="1" dirty="0"/>
              <a:t>Return FG from customer/Defected FG at the end of ASSY line</a:t>
            </a:r>
            <a:r>
              <a:rPr kumimoji="1" lang="en-US" altLang="ja-JP" sz="1100" b="1" dirty="0"/>
              <a:t>)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9B928155-086D-53F0-7F4D-457A18D10E7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Production Management System Pegasus</a:t>
            </a:r>
          </a:p>
        </p:txBody>
      </p:sp>
      <p:cxnSp>
        <p:nvCxnSpPr>
          <p:cNvPr id="5" name="コネクタ: カギ線 92">
            <a:extLst>
              <a:ext uri="{FF2B5EF4-FFF2-40B4-BE49-F238E27FC236}">
                <a16:creationId xmlns:a16="http://schemas.microsoft.com/office/drawing/2014/main" id="{013BA6AF-F00D-C555-CC4D-C4CAE131E12A}"/>
              </a:ext>
            </a:extLst>
          </p:cNvPr>
          <p:cNvCxnSpPr>
            <a:cxnSpLocks/>
            <a:stCxn id="24" idx="2"/>
            <a:endCxn id="31" idx="0"/>
          </p:cNvCxnSpPr>
          <p:nvPr/>
        </p:nvCxnSpPr>
        <p:spPr>
          <a:xfrm rot="5400000">
            <a:off x="2934148" y="3701304"/>
            <a:ext cx="448601" cy="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5">
            <a:extLst>
              <a:ext uri="{FF2B5EF4-FFF2-40B4-BE49-F238E27FC236}">
                <a16:creationId xmlns:a16="http://schemas.microsoft.com/office/drawing/2014/main" id="{C9AA97A2-DDF3-9A0B-389F-04E4F9A28921}"/>
              </a:ext>
            </a:extLst>
          </p:cNvPr>
          <p:cNvCxnSpPr>
            <a:cxnSpLocks/>
            <a:stCxn id="20" idx="4"/>
            <a:endCxn id="26" idx="0"/>
          </p:cNvCxnSpPr>
          <p:nvPr/>
        </p:nvCxnSpPr>
        <p:spPr>
          <a:xfrm flipH="1">
            <a:off x="3158449" y="2330081"/>
            <a:ext cx="4537" cy="19921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3">
            <a:extLst>
              <a:ext uri="{FF2B5EF4-FFF2-40B4-BE49-F238E27FC236}">
                <a16:creationId xmlns:a16="http://schemas.microsoft.com/office/drawing/2014/main" id="{7121C077-0DE6-6FAF-82AF-DB4F79010B41}"/>
              </a:ext>
            </a:extLst>
          </p:cNvPr>
          <p:cNvSpPr/>
          <p:nvPr/>
        </p:nvSpPr>
        <p:spPr>
          <a:xfrm>
            <a:off x="2671106" y="1970817"/>
            <a:ext cx="983759" cy="3592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Start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CE41EE-683B-E3C9-E582-79727C8ED081}"/>
              </a:ext>
            </a:extLst>
          </p:cNvPr>
          <p:cNvSpPr txBox="1"/>
          <p:nvPr/>
        </p:nvSpPr>
        <p:spPr>
          <a:xfrm>
            <a:off x="3158449" y="3361430"/>
            <a:ext cx="43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sp>
        <p:nvSpPr>
          <p:cNvPr id="24" name="Flowchart: Decision 23">
            <a:extLst>
              <a:ext uri="{FF2B5EF4-FFF2-40B4-BE49-F238E27FC236}">
                <a16:creationId xmlns:a16="http://schemas.microsoft.com/office/drawing/2014/main" id="{337C5E25-57DE-6FCA-44C9-AEAB3EE96E59}"/>
              </a:ext>
            </a:extLst>
          </p:cNvPr>
          <p:cNvSpPr/>
          <p:nvPr/>
        </p:nvSpPr>
        <p:spPr>
          <a:xfrm>
            <a:off x="2488251" y="2796621"/>
            <a:ext cx="1340393" cy="680383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Receive defected FG?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AE66F8A-2E1E-D0C9-C0B8-999ED502E47C}"/>
              </a:ext>
            </a:extLst>
          </p:cNvPr>
          <p:cNvSpPr/>
          <p:nvPr/>
        </p:nvSpPr>
        <p:spPr>
          <a:xfrm>
            <a:off x="3099007" y="2529293"/>
            <a:ext cx="118883" cy="1188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900" dirty="0">
              <a:solidFill>
                <a:schemeClr val="tx1"/>
              </a:solidFill>
            </a:endParaRPr>
          </a:p>
        </p:txBody>
      </p:sp>
      <p:cxnSp>
        <p:nvCxnSpPr>
          <p:cNvPr id="27" name="直線矢印コネクタ 5">
            <a:extLst>
              <a:ext uri="{FF2B5EF4-FFF2-40B4-BE49-F238E27FC236}">
                <a16:creationId xmlns:a16="http://schemas.microsoft.com/office/drawing/2014/main" id="{33BE5BAB-CA83-0410-D7D4-4CF6162A7A1F}"/>
              </a:ext>
            </a:extLst>
          </p:cNvPr>
          <p:cNvCxnSpPr>
            <a:cxnSpLocks/>
            <a:stCxn id="26" idx="4"/>
            <a:endCxn id="24" idx="0"/>
          </p:cNvCxnSpPr>
          <p:nvPr/>
        </p:nvCxnSpPr>
        <p:spPr>
          <a:xfrm flipH="1">
            <a:off x="3158448" y="2648176"/>
            <a:ext cx="1" cy="14844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コネクタ: カギ線 220">
            <a:extLst>
              <a:ext uri="{FF2B5EF4-FFF2-40B4-BE49-F238E27FC236}">
                <a16:creationId xmlns:a16="http://schemas.microsoft.com/office/drawing/2014/main" id="{BE03B2C1-46BC-38DD-1AC0-C0597A1795DC}"/>
              </a:ext>
            </a:extLst>
          </p:cNvPr>
          <p:cNvCxnSpPr>
            <a:cxnSpLocks/>
            <a:stCxn id="24" idx="3"/>
            <a:endCxn id="26" idx="6"/>
          </p:cNvCxnSpPr>
          <p:nvPr/>
        </p:nvCxnSpPr>
        <p:spPr>
          <a:xfrm flipH="1" flipV="1">
            <a:off x="3217890" y="2588735"/>
            <a:ext cx="610754" cy="548078"/>
          </a:xfrm>
          <a:prstGeom prst="bentConnector3">
            <a:avLst>
              <a:gd name="adj1" fmla="val -64877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コネクタ: カギ線 220">
            <a:extLst>
              <a:ext uri="{FF2B5EF4-FFF2-40B4-BE49-F238E27FC236}">
                <a16:creationId xmlns:a16="http://schemas.microsoft.com/office/drawing/2014/main" id="{6868A83D-CC1C-2007-E3D4-6F324E10841E}"/>
              </a:ext>
            </a:extLst>
          </p:cNvPr>
          <p:cNvCxnSpPr>
            <a:cxnSpLocks/>
            <a:stCxn id="38" idx="1"/>
            <a:endCxn id="6" idx="0"/>
          </p:cNvCxnSpPr>
          <p:nvPr/>
        </p:nvCxnSpPr>
        <p:spPr>
          <a:xfrm rot="10800000" flipV="1">
            <a:off x="4854174" y="2972637"/>
            <a:ext cx="635782" cy="625212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48">
            <a:extLst>
              <a:ext uri="{FF2B5EF4-FFF2-40B4-BE49-F238E27FC236}">
                <a16:creationId xmlns:a16="http://schemas.microsoft.com/office/drawing/2014/main" id="{3B6C991E-F8ED-5E1F-2338-82EDF6BA8151}"/>
              </a:ext>
            </a:extLst>
          </p:cNvPr>
          <p:cNvSpPr/>
          <p:nvPr/>
        </p:nvSpPr>
        <p:spPr>
          <a:xfrm>
            <a:off x="2553927" y="3925605"/>
            <a:ext cx="1209040" cy="6892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Scan the parts FG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E224B58A-3595-CFC9-1B61-79AB26EB2FBE}"/>
              </a:ext>
            </a:extLst>
          </p:cNvPr>
          <p:cNvSpPr/>
          <p:nvPr/>
        </p:nvSpPr>
        <p:spPr>
          <a:xfrm>
            <a:off x="2642128" y="6910633"/>
            <a:ext cx="1032638" cy="576280"/>
          </a:xfrm>
          <a:prstGeom prst="flowChartDecision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All done?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DF4551B-A55A-017B-2C8E-0296D26254C3}"/>
              </a:ext>
            </a:extLst>
          </p:cNvPr>
          <p:cNvCxnSpPr>
            <a:cxnSpLocks/>
            <a:stCxn id="31" idx="2"/>
            <a:endCxn id="133" idx="0"/>
          </p:cNvCxnSpPr>
          <p:nvPr/>
        </p:nvCxnSpPr>
        <p:spPr>
          <a:xfrm>
            <a:off x="3158447" y="4614850"/>
            <a:ext cx="0" cy="23942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9BA5B33-36F2-A8FB-0EAF-7CE8DC59BAFB}"/>
              </a:ext>
            </a:extLst>
          </p:cNvPr>
          <p:cNvSpPr txBox="1"/>
          <p:nvPr/>
        </p:nvSpPr>
        <p:spPr>
          <a:xfrm>
            <a:off x="3740411" y="2922651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B364D0-3589-6456-5220-9724C055F187}"/>
              </a:ext>
            </a:extLst>
          </p:cNvPr>
          <p:cNvSpPr txBox="1"/>
          <p:nvPr/>
        </p:nvSpPr>
        <p:spPr>
          <a:xfrm>
            <a:off x="3162416" y="7520552"/>
            <a:ext cx="43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A985BD8-45E8-D245-BDD1-8129686CB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956" y="2589428"/>
            <a:ext cx="942242" cy="766417"/>
          </a:xfrm>
          <a:prstGeom prst="rect">
            <a:avLst/>
          </a:prstGeom>
        </p:spPr>
      </p:pic>
      <p:sp>
        <p:nvSpPr>
          <p:cNvPr id="55" name="正方形/長方形 48">
            <a:extLst>
              <a:ext uri="{FF2B5EF4-FFF2-40B4-BE49-F238E27FC236}">
                <a16:creationId xmlns:a16="http://schemas.microsoft.com/office/drawing/2014/main" id="{D31D9237-B1C8-6F9C-37B7-4A657625E3E3}"/>
              </a:ext>
            </a:extLst>
          </p:cNvPr>
          <p:cNvSpPr/>
          <p:nvPr/>
        </p:nvSpPr>
        <p:spPr>
          <a:xfrm>
            <a:off x="2553927" y="7987565"/>
            <a:ext cx="1209040" cy="45771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Collect and move to waste area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DE69028-2B7D-A66B-EA22-4CE21FC41976}"/>
              </a:ext>
            </a:extLst>
          </p:cNvPr>
          <p:cNvCxnSpPr>
            <a:cxnSpLocks/>
            <a:stCxn id="32" idx="2"/>
            <a:endCxn id="55" idx="0"/>
          </p:cNvCxnSpPr>
          <p:nvPr/>
        </p:nvCxnSpPr>
        <p:spPr>
          <a:xfrm>
            <a:off x="3158447" y="7486913"/>
            <a:ext cx="0" cy="50065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コネクタ: カギ線 220">
            <a:extLst>
              <a:ext uri="{FF2B5EF4-FFF2-40B4-BE49-F238E27FC236}">
                <a16:creationId xmlns:a16="http://schemas.microsoft.com/office/drawing/2014/main" id="{5BB4FBA9-F22E-0DCD-39C1-3E77E77D491F}"/>
              </a:ext>
            </a:extLst>
          </p:cNvPr>
          <p:cNvCxnSpPr>
            <a:cxnSpLocks/>
            <a:stCxn id="32" idx="1"/>
            <a:endCxn id="26" idx="2"/>
          </p:cNvCxnSpPr>
          <p:nvPr/>
        </p:nvCxnSpPr>
        <p:spPr>
          <a:xfrm rot="10800000" flipH="1">
            <a:off x="2642127" y="2588735"/>
            <a:ext cx="456879" cy="4610038"/>
          </a:xfrm>
          <a:prstGeom prst="bentConnector3">
            <a:avLst>
              <a:gd name="adj1" fmla="val -87839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52E14FB-687A-54EA-E13D-B331A263930D}"/>
              </a:ext>
            </a:extLst>
          </p:cNvPr>
          <p:cNvSpPr txBox="1"/>
          <p:nvPr/>
        </p:nvSpPr>
        <p:spPr>
          <a:xfrm>
            <a:off x="2285938" y="6921774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128" name="楕円 3">
            <a:extLst>
              <a:ext uri="{FF2B5EF4-FFF2-40B4-BE49-F238E27FC236}">
                <a16:creationId xmlns:a16="http://schemas.microsoft.com/office/drawing/2014/main" id="{EA6D1D4B-E844-AE07-A466-70F6D2DCE28D}"/>
              </a:ext>
            </a:extLst>
          </p:cNvPr>
          <p:cNvSpPr/>
          <p:nvPr/>
        </p:nvSpPr>
        <p:spPr>
          <a:xfrm>
            <a:off x="2789092" y="8882879"/>
            <a:ext cx="738709" cy="25220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900" dirty="0">
                <a:solidFill>
                  <a:schemeClr val="tx1"/>
                </a:solidFill>
              </a:rPr>
              <a:t>Finish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29" name="直線矢印コネクタ 5">
            <a:extLst>
              <a:ext uri="{FF2B5EF4-FFF2-40B4-BE49-F238E27FC236}">
                <a16:creationId xmlns:a16="http://schemas.microsoft.com/office/drawing/2014/main" id="{6878A4A1-17D1-1BD1-0485-64B482453270}"/>
              </a:ext>
            </a:extLst>
          </p:cNvPr>
          <p:cNvCxnSpPr>
            <a:cxnSpLocks/>
            <a:stCxn id="55" idx="2"/>
            <a:endCxn id="128" idx="0"/>
          </p:cNvCxnSpPr>
          <p:nvPr/>
        </p:nvCxnSpPr>
        <p:spPr>
          <a:xfrm>
            <a:off x="3158447" y="8445279"/>
            <a:ext cx="0" cy="43760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正方形/長方形 48">
            <a:extLst>
              <a:ext uri="{FF2B5EF4-FFF2-40B4-BE49-F238E27FC236}">
                <a16:creationId xmlns:a16="http://schemas.microsoft.com/office/drawing/2014/main" id="{AE574E51-276B-F1CB-DA98-FA514DE59F9E}"/>
              </a:ext>
            </a:extLst>
          </p:cNvPr>
          <p:cNvSpPr/>
          <p:nvPr/>
        </p:nvSpPr>
        <p:spPr>
          <a:xfrm>
            <a:off x="2553927" y="4854277"/>
            <a:ext cx="1209040" cy="6114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chemeClr val="tx1"/>
                </a:solidFill>
              </a:rPr>
              <a:t>Adjust Qty and Confirm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E980123F-B3CB-A993-E44C-4AD7173F5DA6}"/>
              </a:ext>
            </a:extLst>
          </p:cNvPr>
          <p:cNvCxnSpPr>
            <a:cxnSpLocks/>
            <a:stCxn id="133" idx="2"/>
            <a:endCxn id="29" idx="0"/>
          </p:cNvCxnSpPr>
          <p:nvPr/>
        </p:nvCxnSpPr>
        <p:spPr>
          <a:xfrm flipH="1">
            <a:off x="3158446" y="5465706"/>
            <a:ext cx="1" cy="26195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6B236DC-E2FE-B095-F29B-0BC924E37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478" y="2709356"/>
            <a:ext cx="491198" cy="319756"/>
          </a:xfrm>
          <a:prstGeom prst="rect">
            <a:avLst/>
          </a:prstGeom>
        </p:spPr>
      </p:pic>
      <p:sp>
        <p:nvSpPr>
          <p:cNvPr id="120" name="Oval 119">
            <a:extLst>
              <a:ext uri="{FF2B5EF4-FFF2-40B4-BE49-F238E27FC236}">
                <a16:creationId xmlns:a16="http://schemas.microsoft.com/office/drawing/2014/main" id="{6D863EE7-06FE-308D-7D20-53880CDC1E74}"/>
              </a:ext>
            </a:extLst>
          </p:cNvPr>
          <p:cNvSpPr/>
          <p:nvPr/>
        </p:nvSpPr>
        <p:spPr>
          <a:xfrm>
            <a:off x="4012821" y="3363599"/>
            <a:ext cx="236164" cy="23616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61" name="コネクタ: カギ線 220">
            <a:extLst>
              <a:ext uri="{FF2B5EF4-FFF2-40B4-BE49-F238E27FC236}">
                <a16:creationId xmlns:a16="http://schemas.microsoft.com/office/drawing/2014/main" id="{908E513B-0AB9-B533-49AD-80BA2B80C8FD}"/>
              </a:ext>
            </a:extLst>
          </p:cNvPr>
          <p:cNvCxnSpPr>
            <a:cxnSpLocks/>
            <a:stCxn id="55" idx="3"/>
          </p:cNvCxnSpPr>
          <p:nvPr/>
        </p:nvCxnSpPr>
        <p:spPr>
          <a:xfrm flipV="1">
            <a:off x="3762967" y="7737239"/>
            <a:ext cx="1386881" cy="479183"/>
          </a:xfrm>
          <a:prstGeom prst="bentConnector4">
            <a:avLst>
              <a:gd name="adj1" fmla="val 32965"/>
              <a:gd name="adj2" fmla="val 147706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87D63BCC-F57C-AD42-F421-A6E8654EF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471" y="7739043"/>
            <a:ext cx="1228896" cy="1181265"/>
          </a:xfrm>
          <a:prstGeom prst="rect">
            <a:avLst/>
          </a:prstGeom>
        </p:spPr>
      </p:pic>
      <p:pic>
        <p:nvPicPr>
          <p:cNvPr id="6" name="図 385">
            <a:extLst>
              <a:ext uri="{FF2B5EF4-FFF2-40B4-BE49-F238E27FC236}">
                <a16:creationId xmlns:a16="http://schemas.microsoft.com/office/drawing/2014/main" id="{20C143E4-D3D3-A14D-6DD0-5CF16ACE0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162" y="3597849"/>
            <a:ext cx="1360023" cy="2027476"/>
          </a:xfrm>
          <a:prstGeom prst="rect">
            <a:avLst/>
          </a:prstGeom>
        </p:spPr>
      </p:pic>
      <p:pic>
        <p:nvPicPr>
          <p:cNvPr id="8" name="図 397">
            <a:extLst>
              <a:ext uri="{FF2B5EF4-FFF2-40B4-BE49-F238E27FC236}">
                <a16:creationId xmlns:a16="http://schemas.microsoft.com/office/drawing/2014/main" id="{44C8FAB8-3029-F684-7B6D-34DD34850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8414" y="4058333"/>
            <a:ext cx="436337" cy="106315"/>
          </a:xfrm>
          <a:prstGeom prst="rect">
            <a:avLst/>
          </a:prstGeom>
        </p:spPr>
      </p:pic>
      <p:pic>
        <p:nvPicPr>
          <p:cNvPr id="9" name="図 398">
            <a:extLst>
              <a:ext uri="{FF2B5EF4-FFF2-40B4-BE49-F238E27FC236}">
                <a16:creationId xmlns:a16="http://schemas.microsoft.com/office/drawing/2014/main" id="{92170442-FC0A-8883-1D7A-FD9585065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045" y="4250050"/>
            <a:ext cx="436337" cy="106315"/>
          </a:xfrm>
          <a:prstGeom prst="rect">
            <a:avLst/>
          </a:prstGeom>
        </p:spPr>
      </p:pic>
      <p:pic>
        <p:nvPicPr>
          <p:cNvPr id="10" name="図 292">
            <a:extLst>
              <a:ext uri="{FF2B5EF4-FFF2-40B4-BE49-F238E27FC236}">
                <a16:creationId xmlns:a16="http://schemas.microsoft.com/office/drawing/2014/main" id="{454E0829-2C04-C087-0518-5D20F11AD1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6157" y="3739955"/>
            <a:ext cx="805148" cy="123622"/>
          </a:xfrm>
          <a:prstGeom prst="rect">
            <a:avLst/>
          </a:prstGeom>
        </p:spPr>
      </p:pic>
      <p:sp>
        <p:nvSpPr>
          <p:cNvPr id="11" name="テキスト ボックス 294">
            <a:extLst>
              <a:ext uri="{FF2B5EF4-FFF2-40B4-BE49-F238E27FC236}">
                <a16:creationId xmlns:a16="http://schemas.microsoft.com/office/drawing/2014/main" id="{CE5C16B1-2499-9CA1-4FAF-0353109306C9}"/>
              </a:ext>
            </a:extLst>
          </p:cNvPr>
          <p:cNvSpPr txBox="1"/>
          <p:nvPr/>
        </p:nvSpPr>
        <p:spPr>
          <a:xfrm>
            <a:off x="4519422" y="3708445"/>
            <a:ext cx="9913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Rework NG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1B8EC5-6E7E-B30B-8984-A2AFF86BF6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4139" y="4205475"/>
            <a:ext cx="1336076" cy="111575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5C18897-3E9D-7351-49BE-A48167A830C1}"/>
              </a:ext>
            </a:extLst>
          </p:cNvPr>
          <p:cNvGrpSpPr/>
          <p:nvPr/>
        </p:nvGrpSpPr>
        <p:grpSpPr>
          <a:xfrm>
            <a:off x="4187573" y="4204561"/>
            <a:ext cx="1246820" cy="202396"/>
            <a:chOff x="2103172" y="2946020"/>
            <a:chExt cx="1246820" cy="202396"/>
          </a:xfrm>
        </p:grpSpPr>
        <p:sp>
          <p:nvSpPr>
            <p:cNvPr id="14" name="四角形: 角を丸くする 28">
              <a:extLst>
                <a:ext uri="{FF2B5EF4-FFF2-40B4-BE49-F238E27FC236}">
                  <a16:creationId xmlns:a16="http://schemas.microsoft.com/office/drawing/2014/main" id="{7D84A62E-6F46-FC73-9E04-C7489F0B5363}"/>
                </a:ext>
              </a:extLst>
            </p:cNvPr>
            <p:cNvSpPr/>
            <p:nvPr/>
          </p:nvSpPr>
          <p:spPr>
            <a:xfrm>
              <a:off x="2548791" y="2970025"/>
              <a:ext cx="496405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5" name="テキスト ボックス 412">
              <a:extLst>
                <a:ext uri="{FF2B5EF4-FFF2-40B4-BE49-F238E27FC236}">
                  <a16:creationId xmlns:a16="http://schemas.microsoft.com/office/drawing/2014/main" id="{EEE33A7C-C056-42DB-528E-F0E2BCAB3F0F}"/>
                </a:ext>
              </a:extLst>
            </p:cNvPr>
            <p:cNvSpPr txBox="1"/>
            <p:nvPr/>
          </p:nvSpPr>
          <p:spPr>
            <a:xfrm>
              <a:off x="2985790" y="2963750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PCS</a:t>
              </a:r>
              <a:endParaRPr kumimoji="1" lang="ja-JP" altLang="en-US" sz="600" dirty="0"/>
            </a:p>
          </p:txBody>
        </p:sp>
        <p:sp>
          <p:nvSpPr>
            <p:cNvPr id="16" name="テキスト ボックス 412">
              <a:extLst>
                <a:ext uri="{FF2B5EF4-FFF2-40B4-BE49-F238E27FC236}">
                  <a16:creationId xmlns:a16="http://schemas.microsoft.com/office/drawing/2014/main" id="{2CD133BC-CB69-3CA1-4AA4-266B0F4684AE}"/>
                </a:ext>
              </a:extLst>
            </p:cNvPr>
            <p:cNvSpPr txBox="1"/>
            <p:nvPr/>
          </p:nvSpPr>
          <p:spPr>
            <a:xfrm>
              <a:off x="2103172" y="2946020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787963B-1DC8-70E4-9B4B-7EBC14559F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80" r="40289"/>
          <a:stretch/>
        </p:blipFill>
        <p:spPr>
          <a:xfrm>
            <a:off x="4201026" y="4400361"/>
            <a:ext cx="1113725" cy="2601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824809-6791-6075-B140-4F61B08CF6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1433"/>
          <a:stretch/>
        </p:blipFill>
        <p:spPr>
          <a:xfrm>
            <a:off x="4181673" y="4671258"/>
            <a:ext cx="1335568" cy="62810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281679E-0B4F-0109-39AB-138C731004C4}"/>
              </a:ext>
            </a:extLst>
          </p:cNvPr>
          <p:cNvSpPr/>
          <p:nvPr/>
        </p:nvSpPr>
        <p:spPr>
          <a:xfrm>
            <a:off x="2557698" y="5727664"/>
            <a:ext cx="1201496" cy="65556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altLang="ja-JP" sz="1000" dirty="0"/>
              <a:t>Automatic outbound the FG label and inbound NG parts</a:t>
            </a:r>
            <a:endParaRPr kumimoji="1" lang="en-US" sz="900" kern="0" dirty="0">
              <a:solidFill>
                <a:prstClr val="black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136A319-DE5A-8DB3-91CD-4419E89E6B3D}"/>
              </a:ext>
            </a:extLst>
          </p:cNvPr>
          <p:cNvCxnSpPr>
            <a:cxnSpLocks/>
            <a:stCxn id="29" idx="2"/>
            <a:endCxn id="32" idx="0"/>
          </p:cNvCxnSpPr>
          <p:nvPr/>
        </p:nvCxnSpPr>
        <p:spPr>
          <a:xfrm>
            <a:off x="3158446" y="6383232"/>
            <a:ext cx="1" cy="52740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319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YAMATO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Production Management System 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907577" y="2258911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Change Location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A520DFB-68E5-4FB1-AA79-470D551707DF}"/>
              </a:ext>
            </a:extLst>
          </p:cNvPr>
          <p:cNvSpPr/>
          <p:nvPr/>
        </p:nvSpPr>
        <p:spPr>
          <a:xfrm>
            <a:off x="2907577" y="3356191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Stock taking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25CE087D-0A86-4271-AABB-CE8827FA94D3}"/>
              </a:ext>
            </a:extLst>
          </p:cNvPr>
          <p:cNvSpPr/>
          <p:nvPr/>
        </p:nvSpPr>
        <p:spPr>
          <a:xfrm>
            <a:off x="2907577" y="4453471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Stock check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75516D-96EF-121C-5EE9-27E671139761}"/>
              </a:ext>
            </a:extLst>
          </p:cNvPr>
          <p:cNvSpPr txBox="1"/>
          <p:nvPr/>
        </p:nvSpPr>
        <p:spPr>
          <a:xfrm>
            <a:off x="406400" y="837577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Stock management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424C413-FAE7-19BE-057E-88CACFCDC3C4}"/>
              </a:ext>
            </a:extLst>
          </p:cNvPr>
          <p:cNvSpPr/>
          <p:nvPr/>
        </p:nvSpPr>
        <p:spPr>
          <a:xfrm>
            <a:off x="3124702" y="2742874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HT : Change Location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3FFC4D6-D00B-7021-8D10-4BC00256A8F1}"/>
              </a:ext>
            </a:extLst>
          </p:cNvPr>
          <p:cNvSpPr/>
          <p:nvPr/>
        </p:nvSpPr>
        <p:spPr>
          <a:xfrm>
            <a:off x="3124702" y="3856400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HT : Stock taking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FA6C0F3-E506-E2A3-4DF1-E460ED1999E7}"/>
              </a:ext>
            </a:extLst>
          </p:cNvPr>
          <p:cNvSpPr/>
          <p:nvPr/>
        </p:nvSpPr>
        <p:spPr>
          <a:xfrm>
            <a:off x="3124702" y="4936007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HT : Stock Check</a:t>
            </a:r>
          </a:p>
        </p:txBody>
      </p:sp>
    </p:spTree>
    <p:extLst>
      <p:ext uri="{BB962C8B-B14F-4D97-AF65-F5344CB8AC3E}">
        <p14:creationId xmlns:p14="http://schemas.microsoft.com/office/powerpoint/2010/main" val="2322515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BCFFD1BD-85C4-DD37-4BC1-5E54C7C45810}"/>
              </a:ext>
            </a:extLst>
          </p:cNvPr>
          <p:cNvSpPr/>
          <p:nvPr/>
        </p:nvSpPr>
        <p:spPr>
          <a:xfrm>
            <a:off x="523240" y="1432560"/>
            <a:ext cx="3708400" cy="294132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4-3. Outbound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06990F1-234B-2E2E-2345-806AFF8ABC20}"/>
              </a:ext>
            </a:extLst>
          </p:cNvPr>
          <p:cNvSpPr txBox="1"/>
          <p:nvPr/>
        </p:nvSpPr>
        <p:spPr>
          <a:xfrm>
            <a:off x="406400" y="1136509"/>
            <a:ext cx="61170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Manage inbound status using the following 3 steps.</a:t>
            </a: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2A79AFBA-A967-3CCA-50F2-BB5FD5324681}"/>
              </a:ext>
            </a:extLst>
          </p:cNvPr>
          <p:cNvSpPr/>
          <p:nvPr/>
        </p:nvSpPr>
        <p:spPr>
          <a:xfrm rot="5400000">
            <a:off x="458312" y="2771606"/>
            <a:ext cx="2704623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52B32D8-F261-60F0-3AC3-4F7CECDFEFAF}"/>
              </a:ext>
            </a:extLst>
          </p:cNvPr>
          <p:cNvSpPr/>
          <p:nvPr/>
        </p:nvSpPr>
        <p:spPr>
          <a:xfrm>
            <a:off x="4574441" y="2782338"/>
            <a:ext cx="1099371" cy="241763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Cancel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E65580A8-CF78-29E9-7DBD-3BE2047FE8F2}"/>
              </a:ext>
            </a:extLst>
          </p:cNvPr>
          <p:cNvSpPr/>
          <p:nvPr/>
        </p:nvSpPr>
        <p:spPr>
          <a:xfrm>
            <a:off x="1236610" y="2358887"/>
            <a:ext cx="1099371" cy="24176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Outbound Completed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1CE34401-2C8C-4143-E5F6-7249A50B2574}"/>
              </a:ext>
            </a:extLst>
          </p:cNvPr>
          <p:cNvSpPr/>
          <p:nvPr/>
        </p:nvSpPr>
        <p:spPr>
          <a:xfrm>
            <a:off x="1236610" y="1674570"/>
            <a:ext cx="1099371" cy="24176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Schedule registered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EF4A55D3-BF69-09C4-788D-D308628A0D00}"/>
              </a:ext>
            </a:extLst>
          </p:cNvPr>
          <p:cNvSpPr/>
          <p:nvPr/>
        </p:nvSpPr>
        <p:spPr>
          <a:xfrm>
            <a:off x="1236610" y="2016304"/>
            <a:ext cx="1099371" cy="24176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Outbound working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53BB3294-6BD2-1280-95F9-36D4F7868D83}"/>
              </a:ext>
            </a:extLst>
          </p:cNvPr>
          <p:cNvCxnSpPr>
            <a:stCxn id="78" idx="3"/>
            <a:endCxn id="26" idx="1"/>
          </p:cNvCxnSpPr>
          <p:nvPr/>
        </p:nvCxnSpPr>
        <p:spPr>
          <a:xfrm>
            <a:off x="4231640" y="2903220"/>
            <a:ext cx="342801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094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YAMATO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Production Management System Pegasus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75516D-96EF-121C-5EE9-27E671139761}"/>
              </a:ext>
            </a:extLst>
          </p:cNvPr>
          <p:cNvSpPr txBox="1"/>
          <p:nvPr/>
        </p:nvSpPr>
        <p:spPr>
          <a:xfrm>
            <a:off x="406400" y="837577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Master management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C92BA08-2CDB-F087-BFC8-A9A5E12CAA85}"/>
              </a:ext>
            </a:extLst>
          </p:cNvPr>
          <p:cNvSpPr/>
          <p:nvPr/>
        </p:nvSpPr>
        <p:spPr>
          <a:xfrm>
            <a:off x="2843192" y="3002133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Location master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A9F9357-F565-3436-D301-80247E8DB4E4}"/>
              </a:ext>
            </a:extLst>
          </p:cNvPr>
          <p:cNvSpPr/>
          <p:nvPr/>
        </p:nvSpPr>
        <p:spPr>
          <a:xfrm>
            <a:off x="2843191" y="3659154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User master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96F9C30-666D-43BA-9610-745F7A2D8EA9}"/>
              </a:ext>
            </a:extLst>
          </p:cNvPr>
          <p:cNvSpPr/>
          <p:nvPr/>
        </p:nvSpPr>
        <p:spPr>
          <a:xfrm>
            <a:off x="2843190" y="4316175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User credential master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73E4D2F-C795-DF73-D031-1671D9B3FD66}"/>
              </a:ext>
            </a:extLst>
          </p:cNvPr>
          <p:cNvSpPr/>
          <p:nvPr/>
        </p:nvSpPr>
        <p:spPr>
          <a:xfrm>
            <a:off x="2843190" y="4973196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Authority master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D4C0171-7E3A-661D-BEAC-3F95C9AE7E7A}"/>
              </a:ext>
            </a:extLst>
          </p:cNvPr>
          <p:cNvSpPr/>
          <p:nvPr/>
        </p:nvSpPr>
        <p:spPr>
          <a:xfrm>
            <a:off x="2843190" y="5630217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Name master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B81AE33-42F7-75F0-6D66-A0166AADB5CD}"/>
              </a:ext>
            </a:extLst>
          </p:cNvPr>
          <p:cNvSpPr/>
          <p:nvPr/>
        </p:nvSpPr>
        <p:spPr>
          <a:xfrm>
            <a:off x="2843190" y="6287238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Packing Standard master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78805F-B0BB-9869-E81D-813DF338A62E}"/>
              </a:ext>
            </a:extLst>
          </p:cNvPr>
          <p:cNvSpPr/>
          <p:nvPr/>
        </p:nvSpPr>
        <p:spPr>
          <a:xfrm>
            <a:off x="3444611" y="3447949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PC : Location master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DEFD68B-C7A2-B676-38CB-C0AC2052001C}"/>
              </a:ext>
            </a:extLst>
          </p:cNvPr>
          <p:cNvSpPr/>
          <p:nvPr/>
        </p:nvSpPr>
        <p:spPr>
          <a:xfrm>
            <a:off x="3444611" y="4110159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PC : User master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285A2D9-BCE3-3276-9FDE-9776A00F2DFE}"/>
              </a:ext>
            </a:extLst>
          </p:cNvPr>
          <p:cNvSpPr/>
          <p:nvPr/>
        </p:nvSpPr>
        <p:spPr>
          <a:xfrm>
            <a:off x="3444611" y="4818865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PC : User Credential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5122F90-0FC1-5ABF-5609-58A6BF544AEA}"/>
              </a:ext>
            </a:extLst>
          </p:cNvPr>
          <p:cNvSpPr/>
          <p:nvPr/>
        </p:nvSpPr>
        <p:spPr>
          <a:xfrm>
            <a:off x="3444611" y="5445971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PC : Authority Master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61EC48A-839F-EA45-3A0E-2D0710394205}"/>
              </a:ext>
            </a:extLst>
          </p:cNvPr>
          <p:cNvSpPr/>
          <p:nvPr/>
        </p:nvSpPr>
        <p:spPr>
          <a:xfrm>
            <a:off x="3444611" y="6094534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PC : Name Master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C650874-8C9E-F188-6666-C79B84368E58}"/>
              </a:ext>
            </a:extLst>
          </p:cNvPr>
          <p:cNvSpPr/>
          <p:nvPr/>
        </p:nvSpPr>
        <p:spPr>
          <a:xfrm>
            <a:off x="3444611" y="6744988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PC : Packing Standard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20" name="正方形/長方形 11">
            <a:extLst>
              <a:ext uri="{FF2B5EF4-FFF2-40B4-BE49-F238E27FC236}">
                <a16:creationId xmlns:a16="http://schemas.microsoft.com/office/drawing/2014/main" id="{7A311F6F-7AD6-35DC-2856-27DF2C121D56}"/>
              </a:ext>
            </a:extLst>
          </p:cNvPr>
          <p:cNvSpPr/>
          <p:nvPr/>
        </p:nvSpPr>
        <p:spPr>
          <a:xfrm>
            <a:off x="2843190" y="6998424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BOM master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正方形/長方形 18">
            <a:extLst>
              <a:ext uri="{FF2B5EF4-FFF2-40B4-BE49-F238E27FC236}">
                <a16:creationId xmlns:a16="http://schemas.microsoft.com/office/drawing/2014/main" id="{CFAE405B-18B7-CCCA-676F-538033233C3C}"/>
              </a:ext>
            </a:extLst>
          </p:cNvPr>
          <p:cNvSpPr/>
          <p:nvPr/>
        </p:nvSpPr>
        <p:spPr>
          <a:xfrm>
            <a:off x="3444611" y="7456174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PC : Package Type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23" name="正方形/長方形 4">
            <a:extLst>
              <a:ext uri="{FF2B5EF4-FFF2-40B4-BE49-F238E27FC236}">
                <a16:creationId xmlns:a16="http://schemas.microsoft.com/office/drawing/2014/main" id="{E5375F3B-F6E9-AC25-51C6-73DC5C1D0CC4}"/>
              </a:ext>
            </a:extLst>
          </p:cNvPr>
          <p:cNvSpPr/>
          <p:nvPr/>
        </p:nvSpPr>
        <p:spPr>
          <a:xfrm>
            <a:off x="2843190" y="2338931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Item master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4" name="正方形/長方形 9">
            <a:extLst>
              <a:ext uri="{FF2B5EF4-FFF2-40B4-BE49-F238E27FC236}">
                <a16:creationId xmlns:a16="http://schemas.microsoft.com/office/drawing/2014/main" id="{1B33102B-59D2-E40D-4C3C-C8C81B555D4D}"/>
              </a:ext>
            </a:extLst>
          </p:cNvPr>
          <p:cNvSpPr/>
          <p:nvPr/>
        </p:nvSpPr>
        <p:spPr>
          <a:xfrm>
            <a:off x="3444609" y="2784747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PC : Item master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4" name="正方形/長方形 11">
            <a:extLst>
              <a:ext uri="{FF2B5EF4-FFF2-40B4-BE49-F238E27FC236}">
                <a16:creationId xmlns:a16="http://schemas.microsoft.com/office/drawing/2014/main" id="{A857B04D-D3E5-D605-66A4-CA84B75FAF8C}"/>
              </a:ext>
            </a:extLst>
          </p:cNvPr>
          <p:cNvSpPr/>
          <p:nvPr/>
        </p:nvSpPr>
        <p:spPr>
          <a:xfrm>
            <a:off x="2843190" y="7709610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Defect master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5" name="正方形/長方形 18">
            <a:extLst>
              <a:ext uri="{FF2B5EF4-FFF2-40B4-BE49-F238E27FC236}">
                <a16:creationId xmlns:a16="http://schemas.microsoft.com/office/drawing/2014/main" id="{5464A833-EFFC-4BD2-1237-31388AC0DA6D}"/>
              </a:ext>
            </a:extLst>
          </p:cNvPr>
          <p:cNvSpPr/>
          <p:nvPr/>
        </p:nvSpPr>
        <p:spPr>
          <a:xfrm>
            <a:off x="3444611" y="8167360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PC : Defect master</a:t>
            </a: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78A8E0F-8FD6-7BF5-464D-4F0A40DBC91B}"/>
              </a:ext>
            </a:extLst>
          </p:cNvPr>
          <p:cNvSpPr/>
          <p:nvPr/>
        </p:nvSpPr>
        <p:spPr>
          <a:xfrm>
            <a:off x="2732448" y="763995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38421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Handy terminal function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BF92530-F990-B19B-731E-35351E9AE975}"/>
              </a:ext>
            </a:extLst>
          </p:cNvPr>
          <p:cNvSpPr txBox="1"/>
          <p:nvPr/>
        </p:nvSpPr>
        <p:spPr>
          <a:xfrm>
            <a:off x="499554" y="1430877"/>
            <a:ext cx="136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/>
              <a:t>1. User Login</a:t>
            </a:r>
          </a:p>
          <a:p>
            <a:pPr algn="ctr"/>
            <a:endParaRPr kumimoji="1" lang="ja-JP" altLang="en-US" sz="900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9CD65FE0-CD41-E0BF-868F-71A7B20AE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54" y="1662007"/>
            <a:ext cx="1360089" cy="204013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45D7D095-DCCE-F198-C9AC-DD799A4F4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243" y="1661992"/>
            <a:ext cx="1378354" cy="2040133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4604EDF-887D-198E-2FD1-2479BBBC61C1}"/>
              </a:ext>
            </a:extLst>
          </p:cNvPr>
          <p:cNvSpPr txBox="1"/>
          <p:nvPr/>
        </p:nvSpPr>
        <p:spPr>
          <a:xfrm>
            <a:off x="2047651" y="1427805"/>
            <a:ext cx="13600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/>
              <a:t>2. Main menu</a:t>
            </a:r>
            <a:endParaRPr kumimoji="1" lang="ja-JP" altLang="en-US" sz="9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90D6304-1996-7C91-C4A2-9E2D1380E8D9}"/>
              </a:ext>
            </a:extLst>
          </p:cNvPr>
          <p:cNvSpPr txBox="1"/>
          <p:nvPr/>
        </p:nvSpPr>
        <p:spPr>
          <a:xfrm>
            <a:off x="3571451" y="1427697"/>
            <a:ext cx="13509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/>
              <a:t>3. Inbound menu</a:t>
            </a:r>
            <a:endParaRPr kumimoji="1" lang="ja-JP" altLang="en-US" sz="900" dirty="0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1E6DF02D-E453-D8AE-1F97-C3A4A075F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932"/>
          <a:stretch/>
        </p:blipFill>
        <p:spPr>
          <a:xfrm>
            <a:off x="5015207" y="1682981"/>
            <a:ext cx="1360089" cy="405207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04AD497-A69B-EF75-D1AD-11651D0BF3E5}"/>
              </a:ext>
            </a:extLst>
          </p:cNvPr>
          <p:cNvSpPr txBox="1"/>
          <p:nvPr/>
        </p:nvSpPr>
        <p:spPr>
          <a:xfrm>
            <a:off x="5015206" y="1439465"/>
            <a:ext cx="13600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/>
              <a:t>4. Outbound menu</a:t>
            </a:r>
            <a:endParaRPr kumimoji="1" lang="ja-JP" altLang="en-US" sz="9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2B28C61-BADA-577A-4894-AF39EF3BAFC0}"/>
              </a:ext>
            </a:extLst>
          </p:cNvPr>
          <p:cNvSpPr txBox="1"/>
          <p:nvPr/>
        </p:nvSpPr>
        <p:spPr>
          <a:xfrm>
            <a:off x="520853" y="3855631"/>
            <a:ext cx="136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/>
              <a:t>5. Stock management menu</a:t>
            </a:r>
            <a:endParaRPr kumimoji="1" lang="ja-JP" altLang="en-US" sz="900" dirty="0"/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9235723B-D84E-314D-AEB0-0AB3840E6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76" y="4222240"/>
            <a:ext cx="1349747" cy="2014238"/>
          </a:xfrm>
          <a:prstGeom prst="rect">
            <a:avLst/>
          </a:prstGeom>
        </p:spPr>
      </p:pic>
      <p:pic>
        <p:nvPicPr>
          <p:cNvPr id="231" name="図 230">
            <a:extLst>
              <a:ext uri="{FF2B5EF4-FFF2-40B4-BE49-F238E27FC236}">
                <a16:creationId xmlns:a16="http://schemas.microsoft.com/office/drawing/2014/main" id="{984A1D7A-4F27-ADE7-D69B-E3C9D4FE2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0678" y="2249092"/>
            <a:ext cx="546082" cy="198137"/>
          </a:xfrm>
          <a:prstGeom prst="rect">
            <a:avLst/>
          </a:prstGeom>
        </p:spPr>
      </p:pic>
      <p:pic>
        <p:nvPicPr>
          <p:cNvPr id="232" name="図 231">
            <a:extLst>
              <a:ext uri="{FF2B5EF4-FFF2-40B4-BE49-F238E27FC236}">
                <a16:creationId xmlns:a16="http://schemas.microsoft.com/office/drawing/2014/main" id="{2ADFED8F-21C5-E88E-C579-69E243EEE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860" y="2593484"/>
            <a:ext cx="546082" cy="198137"/>
          </a:xfrm>
          <a:prstGeom prst="rect">
            <a:avLst/>
          </a:prstGeom>
        </p:spPr>
      </p:pic>
      <p:pic>
        <p:nvPicPr>
          <p:cNvPr id="241" name="図 240">
            <a:extLst>
              <a:ext uri="{FF2B5EF4-FFF2-40B4-BE49-F238E27FC236}">
                <a16:creationId xmlns:a16="http://schemas.microsoft.com/office/drawing/2014/main" id="{C9873EA0-CCDD-FD67-2525-69990758E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2388" y="3271450"/>
            <a:ext cx="510584" cy="178119"/>
          </a:xfrm>
          <a:prstGeom prst="rect">
            <a:avLst/>
          </a:prstGeom>
        </p:spPr>
      </p:pic>
      <p:pic>
        <p:nvPicPr>
          <p:cNvPr id="251" name="図 250">
            <a:extLst>
              <a:ext uri="{FF2B5EF4-FFF2-40B4-BE49-F238E27FC236}">
                <a16:creationId xmlns:a16="http://schemas.microsoft.com/office/drawing/2014/main" id="{69145626-5B60-6B40-8529-F8F9CDAA03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856"/>
          <a:stretch/>
        </p:blipFill>
        <p:spPr>
          <a:xfrm>
            <a:off x="5007974" y="2087492"/>
            <a:ext cx="1364286" cy="1614633"/>
          </a:xfrm>
          <a:prstGeom prst="rect">
            <a:avLst/>
          </a:prstGeom>
        </p:spPr>
      </p:pic>
      <p:pic>
        <p:nvPicPr>
          <p:cNvPr id="252" name="図 251">
            <a:extLst>
              <a:ext uri="{FF2B5EF4-FFF2-40B4-BE49-F238E27FC236}">
                <a16:creationId xmlns:a16="http://schemas.microsoft.com/office/drawing/2014/main" id="{8C239343-2141-24A8-A928-3FB6BE620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3572" y="2252018"/>
            <a:ext cx="546082" cy="198137"/>
          </a:xfrm>
          <a:prstGeom prst="rect">
            <a:avLst/>
          </a:prstGeom>
        </p:spPr>
      </p:pic>
      <p:pic>
        <p:nvPicPr>
          <p:cNvPr id="253" name="図 252">
            <a:extLst>
              <a:ext uri="{FF2B5EF4-FFF2-40B4-BE49-F238E27FC236}">
                <a16:creationId xmlns:a16="http://schemas.microsoft.com/office/drawing/2014/main" id="{8AF30CDE-1089-F163-27CC-14C3AA835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5754" y="2596410"/>
            <a:ext cx="546082" cy="198137"/>
          </a:xfrm>
          <a:prstGeom prst="rect">
            <a:avLst/>
          </a:prstGeom>
        </p:spPr>
      </p:pic>
      <p:sp>
        <p:nvSpPr>
          <p:cNvPr id="254" name="テキスト ボックス 253">
            <a:extLst>
              <a:ext uri="{FF2B5EF4-FFF2-40B4-BE49-F238E27FC236}">
                <a16:creationId xmlns:a16="http://schemas.microsoft.com/office/drawing/2014/main" id="{C1388282-28CF-1EDB-D316-ED0A5681DA94}"/>
              </a:ext>
            </a:extLst>
          </p:cNvPr>
          <p:cNvSpPr txBox="1"/>
          <p:nvPr/>
        </p:nvSpPr>
        <p:spPr>
          <a:xfrm>
            <a:off x="5281684" y="2258753"/>
            <a:ext cx="724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Work Outbound</a:t>
            </a:r>
            <a:endParaRPr kumimoji="1" lang="ja-JP" altLang="en-US" sz="600" dirty="0"/>
          </a:p>
        </p:txBody>
      </p:sp>
      <p:sp>
        <p:nvSpPr>
          <p:cNvPr id="255" name="テキスト ボックス 254">
            <a:extLst>
              <a:ext uri="{FF2B5EF4-FFF2-40B4-BE49-F238E27FC236}">
                <a16:creationId xmlns:a16="http://schemas.microsoft.com/office/drawing/2014/main" id="{7123DAD3-E43D-7205-2669-A278CC72433D}"/>
              </a:ext>
            </a:extLst>
          </p:cNvPr>
          <p:cNvSpPr txBox="1"/>
          <p:nvPr/>
        </p:nvSpPr>
        <p:spPr>
          <a:xfrm>
            <a:off x="5107539" y="2598950"/>
            <a:ext cx="11867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Delivery Outbound</a:t>
            </a:r>
            <a:endParaRPr kumimoji="1" lang="ja-JP" altLang="en-US" sz="600" dirty="0"/>
          </a:p>
        </p:txBody>
      </p:sp>
      <p:pic>
        <p:nvPicPr>
          <p:cNvPr id="256" name="図 255">
            <a:extLst>
              <a:ext uri="{FF2B5EF4-FFF2-40B4-BE49-F238E27FC236}">
                <a16:creationId xmlns:a16="http://schemas.microsoft.com/office/drawing/2014/main" id="{33408A14-7DF6-F757-ED6D-6479C086E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4520" y="2939147"/>
            <a:ext cx="510584" cy="178119"/>
          </a:xfrm>
          <a:prstGeom prst="rect">
            <a:avLst/>
          </a:prstGeom>
        </p:spPr>
      </p:pic>
      <p:sp>
        <p:nvSpPr>
          <p:cNvPr id="257" name="テキスト ボックス 256">
            <a:extLst>
              <a:ext uri="{FF2B5EF4-FFF2-40B4-BE49-F238E27FC236}">
                <a16:creationId xmlns:a16="http://schemas.microsoft.com/office/drawing/2014/main" id="{E59E4427-2797-C180-2406-5E402293045D}"/>
              </a:ext>
            </a:extLst>
          </p:cNvPr>
          <p:cNvSpPr txBox="1"/>
          <p:nvPr/>
        </p:nvSpPr>
        <p:spPr>
          <a:xfrm>
            <a:off x="5275364" y="2932411"/>
            <a:ext cx="8098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Outbound Manual</a:t>
            </a:r>
            <a:endParaRPr kumimoji="1" lang="ja-JP" altLang="en-US" sz="600" dirty="0"/>
          </a:p>
        </p:txBody>
      </p:sp>
      <p:pic>
        <p:nvPicPr>
          <p:cNvPr id="258" name="図 257">
            <a:extLst>
              <a:ext uri="{FF2B5EF4-FFF2-40B4-BE49-F238E27FC236}">
                <a16:creationId xmlns:a16="http://schemas.microsoft.com/office/drawing/2014/main" id="{87B7292F-8B14-1732-D24B-A6585EC1D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5282" y="3274376"/>
            <a:ext cx="510584" cy="178119"/>
          </a:xfrm>
          <a:prstGeom prst="rect">
            <a:avLst/>
          </a:prstGeom>
        </p:spPr>
      </p:pic>
      <p:sp>
        <p:nvSpPr>
          <p:cNvPr id="259" name="テキスト ボックス 258">
            <a:extLst>
              <a:ext uri="{FF2B5EF4-FFF2-40B4-BE49-F238E27FC236}">
                <a16:creationId xmlns:a16="http://schemas.microsoft.com/office/drawing/2014/main" id="{CC3874B2-9F5F-351C-31A3-CD34A95838D7}"/>
              </a:ext>
            </a:extLst>
          </p:cNvPr>
          <p:cNvSpPr txBox="1"/>
          <p:nvPr/>
        </p:nvSpPr>
        <p:spPr>
          <a:xfrm>
            <a:off x="5373981" y="3267640"/>
            <a:ext cx="7181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Inbound</a:t>
            </a:r>
            <a:endParaRPr kumimoji="1" lang="ja-JP" altLang="en-US" sz="600" dirty="0"/>
          </a:p>
        </p:txBody>
      </p:sp>
      <p:pic>
        <p:nvPicPr>
          <p:cNvPr id="261" name="図 260">
            <a:extLst>
              <a:ext uri="{FF2B5EF4-FFF2-40B4-BE49-F238E27FC236}">
                <a16:creationId xmlns:a16="http://schemas.microsoft.com/office/drawing/2014/main" id="{8B1FCEB1-4022-745A-D9D7-02D795E379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0412" y="3199058"/>
            <a:ext cx="1156765" cy="417148"/>
          </a:xfrm>
          <a:prstGeom prst="rect">
            <a:avLst/>
          </a:prstGeom>
        </p:spPr>
      </p:pic>
      <p:pic>
        <p:nvPicPr>
          <p:cNvPr id="263" name="図 262">
            <a:extLst>
              <a:ext uri="{FF2B5EF4-FFF2-40B4-BE49-F238E27FC236}">
                <a16:creationId xmlns:a16="http://schemas.microsoft.com/office/drawing/2014/main" id="{A6CBDC8F-1EAF-B274-3B37-D5FA3D76EF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033" y="3581278"/>
            <a:ext cx="792993" cy="121931"/>
          </a:xfrm>
          <a:prstGeom prst="rect">
            <a:avLst/>
          </a:prstGeom>
        </p:spPr>
      </p:pic>
      <p:sp>
        <p:nvSpPr>
          <p:cNvPr id="270" name="テキスト ボックス 269">
            <a:extLst>
              <a:ext uri="{FF2B5EF4-FFF2-40B4-BE49-F238E27FC236}">
                <a16:creationId xmlns:a16="http://schemas.microsoft.com/office/drawing/2014/main" id="{161D18BC-B74D-E840-7130-DCA9E826E5BA}"/>
              </a:ext>
            </a:extLst>
          </p:cNvPr>
          <p:cNvSpPr txBox="1"/>
          <p:nvPr/>
        </p:nvSpPr>
        <p:spPr>
          <a:xfrm>
            <a:off x="2098877" y="3855631"/>
            <a:ext cx="1360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/>
              <a:t>6. Inbound Item</a:t>
            </a:r>
            <a:endParaRPr kumimoji="1" lang="ja-JP" altLang="en-US" sz="9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29D2B04-2FB4-8378-01CF-DD13970C75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1968" y="1669533"/>
            <a:ext cx="1364286" cy="21860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336C37-AB90-F84F-9AFF-EDDA4C1B2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7050" y="2256632"/>
            <a:ext cx="546082" cy="19813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8B51CB0-F7A5-536F-C4A0-A1510E70C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232" y="2601024"/>
            <a:ext cx="546082" cy="19813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E53F87C-081E-5662-EA83-0671CB2849BA}"/>
              </a:ext>
            </a:extLst>
          </p:cNvPr>
          <p:cNvSpPr txBox="1"/>
          <p:nvPr/>
        </p:nvSpPr>
        <p:spPr>
          <a:xfrm>
            <a:off x="3845172" y="2263367"/>
            <a:ext cx="7200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Schedule Label</a:t>
            </a:r>
            <a:endParaRPr kumimoji="1" lang="ja-JP" altLang="en-US" sz="600" dirty="0"/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D3004242-1C42-15C1-7FD9-0C34E06D871A}"/>
              </a:ext>
            </a:extLst>
          </p:cNvPr>
          <p:cNvSpPr txBox="1"/>
          <p:nvPr/>
        </p:nvSpPr>
        <p:spPr>
          <a:xfrm>
            <a:off x="3840547" y="2603564"/>
            <a:ext cx="7181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Label Manual</a:t>
            </a:r>
          </a:p>
        </p:txBody>
      </p:sp>
      <p:pic>
        <p:nvPicPr>
          <p:cNvPr id="208" name="図 207">
            <a:extLst>
              <a:ext uri="{FF2B5EF4-FFF2-40B4-BE49-F238E27FC236}">
                <a16:creationId xmlns:a16="http://schemas.microsoft.com/office/drawing/2014/main" id="{D0357617-AAE7-84E5-CEB6-5213A3860A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760" y="3278990"/>
            <a:ext cx="510584" cy="178119"/>
          </a:xfrm>
          <a:prstGeom prst="rect">
            <a:avLst/>
          </a:prstGeom>
        </p:spPr>
      </p:pic>
      <p:sp>
        <p:nvSpPr>
          <p:cNvPr id="209" name="テキスト ボックス 208">
            <a:extLst>
              <a:ext uri="{FF2B5EF4-FFF2-40B4-BE49-F238E27FC236}">
                <a16:creationId xmlns:a16="http://schemas.microsoft.com/office/drawing/2014/main" id="{1E6DB6A1-0870-95CA-3FB1-F81C8FF70A06}"/>
              </a:ext>
            </a:extLst>
          </p:cNvPr>
          <p:cNvSpPr txBox="1"/>
          <p:nvPr/>
        </p:nvSpPr>
        <p:spPr>
          <a:xfrm>
            <a:off x="3809833" y="3272254"/>
            <a:ext cx="8098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Inbound Manual</a:t>
            </a:r>
            <a:endParaRPr kumimoji="1" lang="ja-JP" altLang="en-US" sz="600" dirty="0"/>
          </a:p>
        </p:txBody>
      </p:sp>
      <p:pic>
        <p:nvPicPr>
          <p:cNvPr id="210" name="図 209">
            <a:extLst>
              <a:ext uri="{FF2B5EF4-FFF2-40B4-BE49-F238E27FC236}">
                <a16:creationId xmlns:a16="http://schemas.microsoft.com/office/drawing/2014/main" id="{30CEF5CC-AAD8-675E-B0EA-1775A426B3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4764" y="2189185"/>
            <a:ext cx="1294738" cy="1336429"/>
          </a:xfrm>
          <a:prstGeom prst="rect">
            <a:avLst/>
          </a:prstGeom>
        </p:spPr>
      </p:pic>
      <p:pic>
        <p:nvPicPr>
          <p:cNvPr id="211" name="図 210">
            <a:extLst>
              <a:ext uri="{FF2B5EF4-FFF2-40B4-BE49-F238E27FC236}">
                <a16:creationId xmlns:a16="http://schemas.microsoft.com/office/drawing/2014/main" id="{BAD750CC-F832-C8DC-AEF7-CCE92D566A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5611" y="2183139"/>
            <a:ext cx="1114748" cy="348415"/>
          </a:xfrm>
          <a:prstGeom prst="rect">
            <a:avLst/>
          </a:prstGeom>
        </p:spPr>
      </p:pic>
      <p:pic>
        <p:nvPicPr>
          <p:cNvPr id="212" name="図 211">
            <a:extLst>
              <a:ext uri="{FF2B5EF4-FFF2-40B4-BE49-F238E27FC236}">
                <a16:creationId xmlns:a16="http://schemas.microsoft.com/office/drawing/2014/main" id="{64277F60-FF6B-8721-BAAE-54C11DB604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08220" y="2322483"/>
            <a:ext cx="809836" cy="97172"/>
          </a:xfrm>
          <a:prstGeom prst="rect">
            <a:avLst/>
          </a:prstGeom>
        </p:spPr>
      </p:pic>
      <p:pic>
        <p:nvPicPr>
          <p:cNvPr id="214" name="図 213">
            <a:extLst>
              <a:ext uri="{FF2B5EF4-FFF2-40B4-BE49-F238E27FC236}">
                <a16:creationId xmlns:a16="http://schemas.microsoft.com/office/drawing/2014/main" id="{BCC8F64F-81FA-E2A4-AD79-D08F1DF291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2932" y="2517869"/>
            <a:ext cx="1114748" cy="367139"/>
          </a:xfrm>
          <a:prstGeom prst="rect">
            <a:avLst/>
          </a:prstGeom>
        </p:spPr>
      </p:pic>
      <p:pic>
        <p:nvPicPr>
          <p:cNvPr id="215" name="図 214">
            <a:extLst>
              <a:ext uri="{FF2B5EF4-FFF2-40B4-BE49-F238E27FC236}">
                <a16:creationId xmlns:a16="http://schemas.microsoft.com/office/drawing/2014/main" id="{21A25442-D087-CACB-CD06-E4A78D9660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3882" y="2380248"/>
            <a:ext cx="809836" cy="97172"/>
          </a:xfrm>
          <a:prstGeom prst="rect">
            <a:avLst/>
          </a:prstGeom>
        </p:spPr>
      </p:pic>
      <p:sp>
        <p:nvSpPr>
          <p:cNvPr id="219" name="テキスト ボックス 218">
            <a:extLst>
              <a:ext uri="{FF2B5EF4-FFF2-40B4-BE49-F238E27FC236}">
                <a16:creationId xmlns:a16="http://schemas.microsoft.com/office/drawing/2014/main" id="{D9BD3E5E-38B8-F037-D09F-C79F793DD92D}"/>
              </a:ext>
            </a:extLst>
          </p:cNvPr>
          <p:cNvSpPr txBox="1"/>
          <p:nvPr/>
        </p:nvSpPr>
        <p:spPr>
          <a:xfrm>
            <a:off x="3845173" y="2275656"/>
            <a:ext cx="8098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Inbound Schedule</a:t>
            </a:r>
            <a:endParaRPr kumimoji="1" lang="ja-JP" altLang="en-US" sz="600" dirty="0"/>
          </a:p>
        </p:txBody>
      </p:sp>
      <p:pic>
        <p:nvPicPr>
          <p:cNvPr id="291" name="図 290">
            <a:extLst>
              <a:ext uri="{FF2B5EF4-FFF2-40B4-BE49-F238E27FC236}">
                <a16:creationId xmlns:a16="http://schemas.microsoft.com/office/drawing/2014/main" id="{6A134B73-650A-40B0-989C-88E3514BB0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1674" y="4204059"/>
            <a:ext cx="1355770" cy="2019144"/>
          </a:xfrm>
          <a:prstGeom prst="rect">
            <a:avLst/>
          </a:prstGeom>
        </p:spPr>
      </p:pic>
      <p:pic>
        <p:nvPicPr>
          <p:cNvPr id="293" name="図 292">
            <a:extLst>
              <a:ext uri="{FF2B5EF4-FFF2-40B4-BE49-F238E27FC236}">
                <a16:creationId xmlns:a16="http://schemas.microsoft.com/office/drawing/2014/main" id="{3816981F-CE19-255D-1C37-3013B70945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37212" y="4333204"/>
            <a:ext cx="805148" cy="123622"/>
          </a:xfrm>
          <a:prstGeom prst="rect">
            <a:avLst/>
          </a:prstGeom>
        </p:spPr>
      </p:pic>
      <p:sp>
        <p:nvSpPr>
          <p:cNvPr id="295" name="テキスト ボックス 294">
            <a:extLst>
              <a:ext uri="{FF2B5EF4-FFF2-40B4-BE49-F238E27FC236}">
                <a16:creationId xmlns:a16="http://schemas.microsoft.com/office/drawing/2014/main" id="{530495F3-5754-5208-2662-8CDE1F217ACC}"/>
              </a:ext>
            </a:extLst>
          </p:cNvPr>
          <p:cNvSpPr txBox="1"/>
          <p:nvPr/>
        </p:nvSpPr>
        <p:spPr>
          <a:xfrm>
            <a:off x="2452493" y="4319781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Item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303" name="図 302">
            <a:extLst>
              <a:ext uri="{FF2B5EF4-FFF2-40B4-BE49-F238E27FC236}">
                <a16:creationId xmlns:a16="http://schemas.microsoft.com/office/drawing/2014/main" id="{FB1CBBAB-7E72-48CF-58CD-1CD0F9E6C9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98649" y="4827822"/>
            <a:ext cx="1289035" cy="212113"/>
          </a:xfrm>
          <a:prstGeom prst="rect">
            <a:avLst/>
          </a:prstGeom>
        </p:spPr>
      </p:pic>
      <p:pic>
        <p:nvPicPr>
          <p:cNvPr id="304" name="図 303">
            <a:extLst>
              <a:ext uri="{FF2B5EF4-FFF2-40B4-BE49-F238E27FC236}">
                <a16:creationId xmlns:a16="http://schemas.microsoft.com/office/drawing/2014/main" id="{D01C5072-BA91-51C1-7FD6-1ECC748CB2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9879" y="5231202"/>
            <a:ext cx="981060" cy="220999"/>
          </a:xfrm>
          <a:prstGeom prst="rect">
            <a:avLst/>
          </a:prstGeom>
        </p:spPr>
      </p:pic>
      <p:pic>
        <p:nvPicPr>
          <p:cNvPr id="305" name="図 304">
            <a:extLst>
              <a:ext uri="{FF2B5EF4-FFF2-40B4-BE49-F238E27FC236}">
                <a16:creationId xmlns:a16="http://schemas.microsoft.com/office/drawing/2014/main" id="{E913005A-1AD0-E027-886A-4CD5901CC9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72692" y="4922510"/>
            <a:ext cx="1313642" cy="894800"/>
          </a:xfrm>
          <a:prstGeom prst="rect">
            <a:avLst/>
          </a:prstGeom>
        </p:spPr>
      </p:pic>
      <p:pic>
        <p:nvPicPr>
          <p:cNvPr id="306" name="図 305">
            <a:extLst>
              <a:ext uri="{FF2B5EF4-FFF2-40B4-BE49-F238E27FC236}">
                <a16:creationId xmlns:a16="http://schemas.microsoft.com/office/drawing/2014/main" id="{E7D26F70-AA4B-A94A-0A7C-4A81B6C154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81836" y="4503381"/>
            <a:ext cx="1313642" cy="434647"/>
          </a:xfrm>
          <a:prstGeom prst="rect">
            <a:avLst/>
          </a:prstGeom>
        </p:spPr>
      </p:pic>
      <p:sp>
        <p:nvSpPr>
          <p:cNvPr id="307" name="四角形: 角を丸くする 306">
            <a:extLst>
              <a:ext uri="{FF2B5EF4-FFF2-40B4-BE49-F238E27FC236}">
                <a16:creationId xmlns:a16="http://schemas.microsoft.com/office/drawing/2014/main" id="{9C42994A-0467-A153-1A00-707B26D18D5F}"/>
              </a:ext>
            </a:extLst>
          </p:cNvPr>
          <p:cNvSpPr/>
          <p:nvPr/>
        </p:nvSpPr>
        <p:spPr>
          <a:xfrm>
            <a:off x="2284135" y="4529980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08" name="四角形: 角を丸くする 307">
            <a:extLst>
              <a:ext uri="{FF2B5EF4-FFF2-40B4-BE49-F238E27FC236}">
                <a16:creationId xmlns:a16="http://schemas.microsoft.com/office/drawing/2014/main" id="{B75E262C-49F9-27A2-454B-51481AC3A7B6}"/>
              </a:ext>
            </a:extLst>
          </p:cNvPr>
          <p:cNvSpPr/>
          <p:nvPr/>
        </p:nvSpPr>
        <p:spPr>
          <a:xfrm>
            <a:off x="2918140" y="4526170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16" name="テキスト ボックス 315">
            <a:extLst>
              <a:ext uri="{FF2B5EF4-FFF2-40B4-BE49-F238E27FC236}">
                <a16:creationId xmlns:a16="http://schemas.microsoft.com/office/drawing/2014/main" id="{BD868A8A-6072-67DD-03CB-C634E831869D}"/>
              </a:ext>
            </a:extLst>
          </p:cNvPr>
          <p:cNvSpPr txBox="1"/>
          <p:nvPr/>
        </p:nvSpPr>
        <p:spPr>
          <a:xfrm>
            <a:off x="2036525" y="4500386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317" name="テキスト ボックス 316">
            <a:extLst>
              <a:ext uri="{FF2B5EF4-FFF2-40B4-BE49-F238E27FC236}">
                <a16:creationId xmlns:a16="http://schemas.microsoft.com/office/drawing/2014/main" id="{EAD22086-E11C-35C8-EADC-50412D6E88B2}"/>
              </a:ext>
            </a:extLst>
          </p:cNvPr>
          <p:cNvSpPr txBox="1"/>
          <p:nvPr/>
        </p:nvSpPr>
        <p:spPr>
          <a:xfrm>
            <a:off x="2685317" y="4501873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319" name="グラフィックス 318" descr="日毎カレンダー">
            <a:extLst>
              <a:ext uri="{FF2B5EF4-FFF2-40B4-BE49-F238E27FC236}">
                <a16:creationId xmlns:a16="http://schemas.microsoft.com/office/drawing/2014/main" id="{8CBE8793-E454-07BD-F24F-0DF5EF9A3F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616737" y="4539355"/>
            <a:ext cx="137160" cy="137160"/>
          </a:xfrm>
          <a:prstGeom prst="rect">
            <a:avLst/>
          </a:prstGeom>
        </p:spPr>
      </p:pic>
      <p:pic>
        <p:nvPicPr>
          <p:cNvPr id="320" name="グラフィックス 319" descr="日毎カレンダー">
            <a:extLst>
              <a:ext uri="{FF2B5EF4-FFF2-40B4-BE49-F238E27FC236}">
                <a16:creationId xmlns:a16="http://schemas.microsoft.com/office/drawing/2014/main" id="{AD75C078-C749-074A-8EE9-84E8CAFDC8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56745" y="4530282"/>
            <a:ext cx="137160" cy="137160"/>
          </a:xfrm>
          <a:prstGeom prst="rect">
            <a:avLst/>
          </a:prstGeom>
        </p:spPr>
      </p:pic>
      <p:sp>
        <p:nvSpPr>
          <p:cNvPr id="321" name="四角形: 角を丸くする 320">
            <a:extLst>
              <a:ext uri="{FF2B5EF4-FFF2-40B4-BE49-F238E27FC236}">
                <a16:creationId xmlns:a16="http://schemas.microsoft.com/office/drawing/2014/main" id="{25467665-8E70-3447-8F70-A7E3AFDAFF7C}"/>
              </a:ext>
            </a:extLst>
          </p:cNvPr>
          <p:cNvSpPr/>
          <p:nvPr/>
        </p:nvSpPr>
        <p:spPr>
          <a:xfrm>
            <a:off x="2328162" y="4717540"/>
            <a:ext cx="589978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22" name="テキスト ボックス 321">
            <a:extLst>
              <a:ext uri="{FF2B5EF4-FFF2-40B4-BE49-F238E27FC236}">
                <a16:creationId xmlns:a16="http://schemas.microsoft.com/office/drawing/2014/main" id="{2B14D9AB-52B4-3BBA-7B66-53E49770705D}"/>
              </a:ext>
            </a:extLst>
          </p:cNvPr>
          <p:cNvSpPr txBox="1"/>
          <p:nvPr/>
        </p:nvSpPr>
        <p:spPr>
          <a:xfrm>
            <a:off x="2016813" y="4688708"/>
            <a:ext cx="37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Supplier</a:t>
            </a:r>
          </a:p>
          <a:p>
            <a:pPr algn="ctr"/>
            <a:r>
              <a:rPr kumimoji="1" lang="en-US" altLang="ja-JP" sz="400" dirty="0">
                <a:latin typeface="+mj-lt"/>
              </a:rPr>
              <a:t>code</a:t>
            </a:r>
          </a:p>
        </p:txBody>
      </p:sp>
      <p:sp>
        <p:nvSpPr>
          <p:cNvPr id="323" name="テキスト ボックス 322">
            <a:extLst>
              <a:ext uri="{FF2B5EF4-FFF2-40B4-BE49-F238E27FC236}">
                <a16:creationId xmlns:a16="http://schemas.microsoft.com/office/drawing/2014/main" id="{0E7CED3A-B898-A3F1-2B52-4FFD8DD4CAE9}"/>
              </a:ext>
            </a:extLst>
          </p:cNvPr>
          <p:cNvSpPr txBox="1"/>
          <p:nvPr/>
        </p:nvSpPr>
        <p:spPr>
          <a:xfrm>
            <a:off x="2868966" y="4680629"/>
            <a:ext cx="393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Except complete</a:t>
            </a:r>
          </a:p>
        </p:txBody>
      </p:sp>
      <p:sp>
        <p:nvSpPr>
          <p:cNvPr id="324" name="正方形/長方形 323">
            <a:extLst>
              <a:ext uri="{FF2B5EF4-FFF2-40B4-BE49-F238E27FC236}">
                <a16:creationId xmlns:a16="http://schemas.microsoft.com/office/drawing/2014/main" id="{FDD16E22-56F3-9DA4-3DE5-7719B82D3C1F}"/>
              </a:ext>
            </a:extLst>
          </p:cNvPr>
          <p:cNvSpPr/>
          <p:nvPr/>
        </p:nvSpPr>
        <p:spPr>
          <a:xfrm>
            <a:off x="3204826" y="4733993"/>
            <a:ext cx="119811" cy="10871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25" name="テキスト ボックス 324">
            <a:extLst>
              <a:ext uri="{FF2B5EF4-FFF2-40B4-BE49-F238E27FC236}">
                <a16:creationId xmlns:a16="http://schemas.microsoft.com/office/drawing/2014/main" id="{D04AF0DE-F20C-C5CD-F754-D36B80C9B26B}"/>
              </a:ext>
            </a:extLst>
          </p:cNvPr>
          <p:cNvSpPr txBox="1"/>
          <p:nvPr/>
        </p:nvSpPr>
        <p:spPr>
          <a:xfrm>
            <a:off x="2234935" y="4532976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326" name="テキスト ボックス 325">
            <a:extLst>
              <a:ext uri="{FF2B5EF4-FFF2-40B4-BE49-F238E27FC236}">
                <a16:creationId xmlns:a16="http://schemas.microsoft.com/office/drawing/2014/main" id="{A7B4559B-8C14-D4DF-F99C-2E16EDAA6CE1}"/>
              </a:ext>
            </a:extLst>
          </p:cNvPr>
          <p:cNvSpPr txBox="1"/>
          <p:nvPr/>
        </p:nvSpPr>
        <p:spPr>
          <a:xfrm>
            <a:off x="2873730" y="4526415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327" name="二等辺三角形 326">
            <a:extLst>
              <a:ext uri="{FF2B5EF4-FFF2-40B4-BE49-F238E27FC236}">
                <a16:creationId xmlns:a16="http://schemas.microsoft.com/office/drawing/2014/main" id="{1C5BDA04-CEB3-0EA8-92EF-8A46C8B4DE8B}"/>
              </a:ext>
            </a:extLst>
          </p:cNvPr>
          <p:cNvSpPr/>
          <p:nvPr/>
        </p:nvSpPr>
        <p:spPr>
          <a:xfrm rot="10800000">
            <a:off x="2799443" y="4767430"/>
            <a:ext cx="79525" cy="76201"/>
          </a:xfrm>
          <a:prstGeom prst="triangl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28" name="図 327">
            <a:extLst>
              <a:ext uri="{FF2B5EF4-FFF2-40B4-BE49-F238E27FC236}">
                <a16:creationId xmlns:a16="http://schemas.microsoft.com/office/drawing/2014/main" id="{990C9C24-466A-EF7A-27F7-16E7694CBA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95499" y="4971067"/>
            <a:ext cx="1289035" cy="275128"/>
          </a:xfrm>
          <a:prstGeom prst="rect">
            <a:avLst/>
          </a:prstGeom>
        </p:spPr>
      </p:pic>
      <p:pic>
        <p:nvPicPr>
          <p:cNvPr id="329" name="図 328">
            <a:extLst>
              <a:ext uri="{FF2B5EF4-FFF2-40B4-BE49-F238E27FC236}">
                <a16:creationId xmlns:a16="http://schemas.microsoft.com/office/drawing/2014/main" id="{56EC16F7-B7A9-F076-A514-B62B997688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5915" y="5402185"/>
            <a:ext cx="1279444" cy="267020"/>
          </a:xfrm>
          <a:prstGeom prst="rect">
            <a:avLst/>
          </a:prstGeom>
        </p:spPr>
      </p:pic>
      <p:sp>
        <p:nvSpPr>
          <p:cNvPr id="330" name="テキスト ボックス 329">
            <a:extLst>
              <a:ext uri="{FF2B5EF4-FFF2-40B4-BE49-F238E27FC236}">
                <a16:creationId xmlns:a16="http://schemas.microsoft.com/office/drawing/2014/main" id="{5E864872-4F69-3886-B7D9-E38ACD61D223}"/>
              </a:ext>
            </a:extLst>
          </p:cNvPr>
          <p:cNvSpPr txBox="1"/>
          <p:nvPr/>
        </p:nvSpPr>
        <p:spPr>
          <a:xfrm>
            <a:off x="2047354" y="4930259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Supplier Name : DEMO-SUP-A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DEMO_PARTS_NAME_A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331" name="テキスト ボックス 330">
            <a:extLst>
              <a:ext uri="{FF2B5EF4-FFF2-40B4-BE49-F238E27FC236}">
                <a16:creationId xmlns:a16="http://schemas.microsoft.com/office/drawing/2014/main" id="{62807724-FC4F-1DA1-C553-7ED43F7EDA59}"/>
              </a:ext>
            </a:extLst>
          </p:cNvPr>
          <p:cNvSpPr txBox="1"/>
          <p:nvPr/>
        </p:nvSpPr>
        <p:spPr>
          <a:xfrm>
            <a:off x="2047354" y="5345190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Supplier Name : DEMO-SUP-B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DEMO_PARTS_NAME_B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7B8EAC7D-EF6A-C349-2CF0-4F78B22824F3}"/>
              </a:ext>
            </a:extLst>
          </p:cNvPr>
          <p:cNvGrpSpPr/>
          <p:nvPr/>
        </p:nvGrpSpPr>
        <p:grpSpPr>
          <a:xfrm>
            <a:off x="7149360" y="1465796"/>
            <a:ext cx="1125921" cy="1612808"/>
            <a:chOff x="3594494" y="3457932"/>
            <a:chExt cx="1248969" cy="1857017"/>
          </a:xfrm>
        </p:grpSpPr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BFD06426-749D-7EA2-524B-2A3FE5A36627}"/>
                </a:ext>
              </a:extLst>
            </p:cNvPr>
            <p:cNvSpPr/>
            <p:nvPr/>
          </p:nvSpPr>
          <p:spPr>
            <a:xfrm>
              <a:off x="3596972" y="3457932"/>
              <a:ext cx="1246491" cy="1857017"/>
            </a:xfrm>
            <a:prstGeom prst="rect">
              <a:avLst/>
            </a:prstGeom>
            <a:solidFill>
              <a:srgbClr val="FAFAFA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en-US" sz="450" kern="0" dirty="0">
                <a:solidFill>
                  <a:prstClr val="black"/>
                </a:solidFill>
              </a:endParaRPr>
            </a:p>
          </p:txBody>
        </p:sp>
        <p:sp>
          <p:nvSpPr>
            <p:cNvPr id="265" name="Rectangle: Rounded Corners 264">
              <a:extLst>
                <a:ext uri="{FF2B5EF4-FFF2-40B4-BE49-F238E27FC236}">
                  <a16:creationId xmlns:a16="http://schemas.microsoft.com/office/drawing/2014/main" id="{43105A91-578F-3415-14B2-06E33938236F}"/>
                </a:ext>
              </a:extLst>
            </p:cNvPr>
            <p:cNvSpPr/>
            <p:nvPr/>
          </p:nvSpPr>
          <p:spPr>
            <a:xfrm>
              <a:off x="3632535" y="4103130"/>
              <a:ext cx="554059" cy="556837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en-US" sz="450" kern="0" dirty="0">
                <a:solidFill>
                  <a:prstClr val="black"/>
                </a:solidFill>
              </a:endParaRPr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284954C4-2F75-C6CB-9FB7-25175E67458D}"/>
                </a:ext>
              </a:extLst>
            </p:cNvPr>
            <p:cNvSpPr txBox="1"/>
            <p:nvPr/>
          </p:nvSpPr>
          <p:spPr>
            <a:xfrm>
              <a:off x="3596972" y="4475301"/>
              <a:ext cx="605863" cy="190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" b="1" dirty="0"/>
                <a:t>SCHEDULE</a:t>
              </a:r>
            </a:p>
          </p:txBody>
        </p:sp>
        <p:sp>
          <p:nvSpPr>
            <p:cNvPr id="292" name="Rectangle: Rounded Corners 291">
              <a:extLst>
                <a:ext uri="{FF2B5EF4-FFF2-40B4-BE49-F238E27FC236}">
                  <a16:creationId xmlns:a16="http://schemas.microsoft.com/office/drawing/2014/main" id="{A7C2A4BF-E423-BC85-297A-59881C14581A}"/>
                </a:ext>
              </a:extLst>
            </p:cNvPr>
            <p:cNvSpPr/>
            <p:nvPr/>
          </p:nvSpPr>
          <p:spPr>
            <a:xfrm>
              <a:off x="4231289" y="4103130"/>
              <a:ext cx="554059" cy="556837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en-US" sz="450" kern="0" dirty="0">
                <a:solidFill>
                  <a:prstClr val="black"/>
                </a:solidFill>
              </a:endParaRPr>
            </a:p>
          </p:txBody>
        </p:sp>
        <p:pic>
          <p:nvPicPr>
            <p:cNvPr id="294" name="Picture 293">
              <a:extLst>
                <a:ext uri="{FF2B5EF4-FFF2-40B4-BE49-F238E27FC236}">
                  <a16:creationId xmlns:a16="http://schemas.microsoft.com/office/drawing/2014/main" id="{C7E97F46-0C49-A474-919F-6E51F6C9B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334916" y="4179959"/>
              <a:ext cx="361439" cy="335127"/>
            </a:xfrm>
            <a:prstGeom prst="rect">
              <a:avLst/>
            </a:prstGeom>
          </p:spPr>
        </p:pic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98969EF2-96D9-EA9C-09A0-4AE297475107}"/>
                </a:ext>
              </a:extLst>
            </p:cNvPr>
            <p:cNvSpPr txBox="1"/>
            <p:nvPr/>
          </p:nvSpPr>
          <p:spPr>
            <a:xfrm>
              <a:off x="4205386" y="4479062"/>
              <a:ext cx="605863" cy="190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" b="1" dirty="0"/>
                <a:t>MANUAL</a:t>
              </a:r>
            </a:p>
          </p:txBody>
        </p:sp>
        <p:sp>
          <p:nvSpPr>
            <p:cNvPr id="297" name="Rectangle: Rounded Corners 296">
              <a:extLst>
                <a:ext uri="{FF2B5EF4-FFF2-40B4-BE49-F238E27FC236}">
                  <a16:creationId xmlns:a16="http://schemas.microsoft.com/office/drawing/2014/main" id="{32BA62B3-B788-65FD-427D-089CBBED5983}"/>
                </a:ext>
              </a:extLst>
            </p:cNvPr>
            <p:cNvSpPr/>
            <p:nvPr/>
          </p:nvSpPr>
          <p:spPr>
            <a:xfrm>
              <a:off x="3630057" y="3500841"/>
              <a:ext cx="554059" cy="556837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en-US" sz="450" kern="0" dirty="0">
                <a:solidFill>
                  <a:prstClr val="black"/>
                </a:solidFill>
              </a:endParaRPr>
            </a:p>
          </p:txBody>
        </p: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id="{41687099-7C0B-A9B5-5E8F-71417CC79E2E}"/>
                </a:ext>
              </a:extLst>
            </p:cNvPr>
            <p:cNvSpPr txBox="1"/>
            <p:nvPr/>
          </p:nvSpPr>
          <p:spPr>
            <a:xfrm>
              <a:off x="3594494" y="3873012"/>
              <a:ext cx="605863" cy="190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" b="1" dirty="0"/>
                <a:t>SCHEDULE</a:t>
              </a:r>
            </a:p>
          </p:txBody>
        </p:sp>
        <p:sp>
          <p:nvSpPr>
            <p:cNvPr id="299" name="Rectangle: Rounded Corners 298">
              <a:extLst>
                <a:ext uri="{FF2B5EF4-FFF2-40B4-BE49-F238E27FC236}">
                  <a16:creationId xmlns:a16="http://schemas.microsoft.com/office/drawing/2014/main" id="{82A2F5AD-8615-D4DD-1683-E0A639D49AB8}"/>
                </a:ext>
              </a:extLst>
            </p:cNvPr>
            <p:cNvSpPr/>
            <p:nvPr/>
          </p:nvSpPr>
          <p:spPr>
            <a:xfrm>
              <a:off x="4228811" y="3500841"/>
              <a:ext cx="554059" cy="556837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en-US" sz="450" kern="0" dirty="0">
                <a:solidFill>
                  <a:prstClr val="black"/>
                </a:solidFill>
              </a:endParaRPr>
            </a:p>
          </p:txBody>
        </p: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7A678155-4AF0-DBBC-851C-E27BEE9F16AF}"/>
                </a:ext>
              </a:extLst>
            </p:cNvPr>
            <p:cNvSpPr txBox="1"/>
            <p:nvPr/>
          </p:nvSpPr>
          <p:spPr>
            <a:xfrm>
              <a:off x="4202908" y="3876773"/>
              <a:ext cx="605863" cy="190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" b="1" dirty="0"/>
                <a:t>MANUAL</a:t>
              </a:r>
            </a:p>
          </p:txBody>
        </p:sp>
        <p:sp>
          <p:nvSpPr>
            <p:cNvPr id="301" name="Rectangle: Rounded Corners 300">
              <a:extLst>
                <a:ext uri="{FF2B5EF4-FFF2-40B4-BE49-F238E27FC236}">
                  <a16:creationId xmlns:a16="http://schemas.microsoft.com/office/drawing/2014/main" id="{B3755FD0-66FE-675E-63C9-29DD117F726A}"/>
                </a:ext>
              </a:extLst>
            </p:cNvPr>
            <p:cNvSpPr/>
            <p:nvPr/>
          </p:nvSpPr>
          <p:spPr>
            <a:xfrm>
              <a:off x="3630057" y="4701658"/>
              <a:ext cx="554059" cy="556837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en-US" sz="450" kern="0" dirty="0">
                <a:solidFill>
                  <a:prstClr val="black"/>
                </a:solidFill>
              </a:endParaRPr>
            </a:p>
          </p:txBody>
        </p:sp>
        <p:sp>
          <p:nvSpPr>
            <p:cNvPr id="302" name="TextBox 301">
              <a:extLst>
                <a:ext uri="{FF2B5EF4-FFF2-40B4-BE49-F238E27FC236}">
                  <a16:creationId xmlns:a16="http://schemas.microsoft.com/office/drawing/2014/main" id="{53DE4DF1-E5EC-5355-F60B-47CF91A77EE5}"/>
                </a:ext>
              </a:extLst>
            </p:cNvPr>
            <p:cNvSpPr txBox="1"/>
            <p:nvPr/>
          </p:nvSpPr>
          <p:spPr>
            <a:xfrm>
              <a:off x="3594494" y="5073829"/>
              <a:ext cx="605863" cy="190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" b="1" dirty="0"/>
                <a:t>QC Check</a:t>
              </a:r>
            </a:p>
          </p:txBody>
        </p:sp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E0182C80-F917-0F53-56F6-2038B80C3626}"/>
                </a:ext>
              </a:extLst>
            </p:cNvPr>
            <p:cNvSpPr/>
            <p:nvPr/>
          </p:nvSpPr>
          <p:spPr>
            <a:xfrm>
              <a:off x="4228811" y="4701658"/>
              <a:ext cx="554059" cy="556837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en-US" sz="450" kern="0" dirty="0">
                <a:solidFill>
                  <a:prstClr val="black"/>
                </a:solidFill>
              </a:endParaRPr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08AB2D97-6C3F-8015-8CE7-4D69100B4504}"/>
                </a:ext>
              </a:extLst>
            </p:cNvPr>
            <p:cNvSpPr txBox="1"/>
            <p:nvPr/>
          </p:nvSpPr>
          <p:spPr>
            <a:xfrm>
              <a:off x="4202908" y="5077590"/>
              <a:ext cx="605863" cy="190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" b="1" dirty="0"/>
                <a:t>PHOTO</a:t>
              </a:r>
            </a:p>
          </p:txBody>
        </p:sp>
        <p:pic>
          <p:nvPicPr>
            <p:cNvPr id="311" name="Picture 8" descr="Home delivery - Free shipping and delivery icons">
              <a:extLst>
                <a:ext uri="{FF2B5EF4-FFF2-40B4-BE49-F238E27FC236}">
                  <a16:creationId xmlns:a16="http://schemas.microsoft.com/office/drawing/2014/main" id="{BDDC88B0-446B-C71B-B5DB-E6C88623E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69" b="12606"/>
            <a:stretch/>
          </p:blipFill>
          <p:spPr bwMode="auto">
            <a:xfrm>
              <a:off x="3676107" y="4138001"/>
              <a:ext cx="477465" cy="364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2" name="Picture 10" descr="Clip Art Freeuse Stock Label Price Sale Png Icon Free - Sale Svg Icon  Transparent Png - Large Size Png Image - PikPng">
              <a:extLst>
                <a:ext uri="{FF2B5EF4-FFF2-40B4-BE49-F238E27FC236}">
                  <a16:creationId xmlns:a16="http://schemas.microsoft.com/office/drawing/2014/main" id="{3A36BA5C-B6CD-411E-C102-9FBDBC309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916" y="3600058"/>
              <a:ext cx="329954" cy="2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3" name="Picture 312">
              <a:extLst>
                <a:ext uri="{FF2B5EF4-FFF2-40B4-BE49-F238E27FC236}">
                  <a16:creationId xmlns:a16="http://schemas.microsoft.com/office/drawing/2014/main" id="{11589116-B915-6E8C-7498-06B15CCDD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655746" y="3532481"/>
              <a:ext cx="213913" cy="196165"/>
            </a:xfrm>
            <a:prstGeom prst="rect">
              <a:avLst/>
            </a:prstGeom>
          </p:spPr>
        </p:pic>
        <p:pic>
          <p:nvPicPr>
            <p:cNvPr id="314" name="Picture 10" descr="Clip Art Freeuse Stock Label Price Sale Png Icon Free - Sale Svg Icon  Transparent Png - Large Size Png Image - PikPng">
              <a:extLst>
                <a:ext uri="{FF2B5EF4-FFF2-40B4-BE49-F238E27FC236}">
                  <a16:creationId xmlns:a16="http://schemas.microsoft.com/office/drawing/2014/main" id="{48DDBA40-EE70-C72A-FF69-CFF18FF60F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4954" y="3611147"/>
              <a:ext cx="329954" cy="26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5" name="Picture 12" descr="inventory Icon - Free PNG &amp; SVG 3233864 - Noun Project">
              <a:extLst>
                <a:ext uri="{FF2B5EF4-FFF2-40B4-BE49-F238E27FC236}">
                  <a16:creationId xmlns:a16="http://schemas.microsoft.com/office/drawing/2014/main" id="{3D8C8057-D65B-4B3A-3BD5-8993B20A6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948" y="4720049"/>
              <a:ext cx="377782" cy="37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" name="Picture 14" descr="Image - Free web icons">
              <a:extLst>
                <a:ext uri="{FF2B5EF4-FFF2-40B4-BE49-F238E27FC236}">
                  <a16:creationId xmlns:a16="http://schemas.microsoft.com/office/drawing/2014/main" id="{AFA65A19-6CFE-C01A-C46C-C193A5502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2863" y="4810896"/>
              <a:ext cx="225543" cy="22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8" name="テキスト ボックス 269">
            <a:extLst>
              <a:ext uri="{FF2B5EF4-FFF2-40B4-BE49-F238E27FC236}">
                <a16:creationId xmlns:a16="http://schemas.microsoft.com/office/drawing/2014/main" id="{9D9FA5BF-4056-5B1F-66A2-54E4B4F07FD2}"/>
              </a:ext>
            </a:extLst>
          </p:cNvPr>
          <p:cNvSpPr txBox="1"/>
          <p:nvPr/>
        </p:nvSpPr>
        <p:spPr>
          <a:xfrm>
            <a:off x="3458030" y="3860938"/>
            <a:ext cx="1360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/>
              <a:t>7. Inbound Detail</a:t>
            </a:r>
            <a:endParaRPr kumimoji="1" lang="ja-JP" altLang="en-US" sz="900" dirty="0"/>
          </a:p>
        </p:txBody>
      </p:sp>
      <p:pic>
        <p:nvPicPr>
          <p:cNvPr id="399" name="図 290">
            <a:extLst>
              <a:ext uri="{FF2B5EF4-FFF2-40B4-BE49-F238E27FC236}">
                <a16:creationId xmlns:a16="http://schemas.microsoft.com/office/drawing/2014/main" id="{22549BDB-E9BF-8CB3-E274-F2E95675BF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1513" y="4190081"/>
            <a:ext cx="1355770" cy="2019144"/>
          </a:xfrm>
          <a:prstGeom prst="rect">
            <a:avLst/>
          </a:prstGeom>
        </p:spPr>
      </p:pic>
      <p:pic>
        <p:nvPicPr>
          <p:cNvPr id="400" name="図 292">
            <a:extLst>
              <a:ext uri="{FF2B5EF4-FFF2-40B4-BE49-F238E27FC236}">
                <a16:creationId xmlns:a16="http://schemas.microsoft.com/office/drawing/2014/main" id="{290B48D8-1975-DE7F-1A52-836BDA31C1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97051" y="4319226"/>
            <a:ext cx="805148" cy="123622"/>
          </a:xfrm>
          <a:prstGeom prst="rect">
            <a:avLst/>
          </a:prstGeom>
        </p:spPr>
      </p:pic>
      <p:sp>
        <p:nvSpPr>
          <p:cNvPr id="401" name="テキスト ボックス 294">
            <a:extLst>
              <a:ext uri="{FF2B5EF4-FFF2-40B4-BE49-F238E27FC236}">
                <a16:creationId xmlns:a16="http://schemas.microsoft.com/office/drawing/2014/main" id="{2CCE8648-F3A0-04B3-2555-018F9DF015AB}"/>
              </a:ext>
            </a:extLst>
          </p:cNvPr>
          <p:cNvSpPr txBox="1"/>
          <p:nvPr/>
        </p:nvSpPr>
        <p:spPr>
          <a:xfrm>
            <a:off x="5412332" y="4305803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Work Outbound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402" name="図 302">
            <a:extLst>
              <a:ext uri="{FF2B5EF4-FFF2-40B4-BE49-F238E27FC236}">
                <a16:creationId xmlns:a16="http://schemas.microsoft.com/office/drawing/2014/main" id="{A4F17DCD-8FCE-E5F1-A852-FDDAC78E1A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58488" y="4813844"/>
            <a:ext cx="1289035" cy="212113"/>
          </a:xfrm>
          <a:prstGeom prst="rect">
            <a:avLst/>
          </a:prstGeom>
        </p:spPr>
      </p:pic>
      <p:pic>
        <p:nvPicPr>
          <p:cNvPr id="403" name="図 303">
            <a:extLst>
              <a:ext uri="{FF2B5EF4-FFF2-40B4-BE49-F238E27FC236}">
                <a16:creationId xmlns:a16="http://schemas.microsoft.com/office/drawing/2014/main" id="{3094BFEB-D557-98E1-31A8-E7FAC55C81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59718" y="5217224"/>
            <a:ext cx="981060" cy="220999"/>
          </a:xfrm>
          <a:prstGeom prst="rect">
            <a:avLst/>
          </a:prstGeom>
        </p:spPr>
      </p:pic>
      <p:pic>
        <p:nvPicPr>
          <p:cNvPr id="404" name="図 304">
            <a:extLst>
              <a:ext uri="{FF2B5EF4-FFF2-40B4-BE49-F238E27FC236}">
                <a16:creationId xmlns:a16="http://schemas.microsoft.com/office/drawing/2014/main" id="{5BD14173-3415-B054-1F11-937F6222DC9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32531" y="4908532"/>
            <a:ext cx="1313642" cy="894800"/>
          </a:xfrm>
          <a:prstGeom prst="rect">
            <a:avLst/>
          </a:prstGeom>
        </p:spPr>
      </p:pic>
      <p:pic>
        <p:nvPicPr>
          <p:cNvPr id="405" name="図 305">
            <a:extLst>
              <a:ext uri="{FF2B5EF4-FFF2-40B4-BE49-F238E27FC236}">
                <a16:creationId xmlns:a16="http://schemas.microsoft.com/office/drawing/2014/main" id="{7D2C6F5C-F12F-BB1E-2F9E-AE2AFC562B5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41675" y="4489403"/>
            <a:ext cx="1313642" cy="434647"/>
          </a:xfrm>
          <a:prstGeom prst="rect">
            <a:avLst/>
          </a:prstGeom>
        </p:spPr>
      </p:pic>
      <p:sp>
        <p:nvSpPr>
          <p:cNvPr id="406" name="四角形: 角を丸くする 306">
            <a:extLst>
              <a:ext uri="{FF2B5EF4-FFF2-40B4-BE49-F238E27FC236}">
                <a16:creationId xmlns:a16="http://schemas.microsoft.com/office/drawing/2014/main" id="{C314C64D-A275-1D82-EC33-474A4D8361FD}"/>
              </a:ext>
            </a:extLst>
          </p:cNvPr>
          <p:cNvSpPr/>
          <p:nvPr/>
        </p:nvSpPr>
        <p:spPr>
          <a:xfrm>
            <a:off x="5243974" y="4516002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07" name="四角形: 角を丸くする 307">
            <a:extLst>
              <a:ext uri="{FF2B5EF4-FFF2-40B4-BE49-F238E27FC236}">
                <a16:creationId xmlns:a16="http://schemas.microsoft.com/office/drawing/2014/main" id="{E406BC1A-D40B-C302-ADF6-5066B665BB84}"/>
              </a:ext>
            </a:extLst>
          </p:cNvPr>
          <p:cNvSpPr/>
          <p:nvPr/>
        </p:nvSpPr>
        <p:spPr>
          <a:xfrm>
            <a:off x="5877979" y="4512192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08" name="テキスト ボックス 316">
            <a:extLst>
              <a:ext uri="{FF2B5EF4-FFF2-40B4-BE49-F238E27FC236}">
                <a16:creationId xmlns:a16="http://schemas.microsoft.com/office/drawing/2014/main" id="{5402BF86-F9F8-FB68-8E69-59D6A85EFE7C}"/>
              </a:ext>
            </a:extLst>
          </p:cNvPr>
          <p:cNvSpPr txBox="1"/>
          <p:nvPr/>
        </p:nvSpPr>
        <p:spPr>
          <a:xfrm>
            <a:off x="5645156" y="4487895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409" name="グラフィックス 318" descr="日毎カレンダー">
            <a:extLst>
              <a:ext uri="{FF2B5EF4-FFF2-40B4-BE49-F238E27FC236}">
                <a16:creationId xmlns:a16="http://schemas.microsoft.com/office/drawing/2014/main" id="{4ED1E594-DD5C-5531-2568-E41A352928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576576" y="4525377"/>
            <a:ext cx="137160" cy="137160"/>
          </a:xfrm>
          <a:prstGeom prst="rect">
            <a:avLst/>
          </a:prstGeom>
        </p:spPr>
      </p:pic>
      <p:pic>
        <p:nvPicPr>
          <p:cNvPr id="410" name="グラフィックス 319" descr="日毎カレンダー">
            <a:extLst>
              <a:ext uri="{FF2B5EF4-FFF2-40B4-BE49-F238E27FC236}">
                <a16:creationId xmlns:a16="http://schemas.microsoft.com/office/drawing/2014/main" id="{345A9402-58EF-E49A-E6FE-D370A8754B4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216584" y="4516304"/>
            <a:ext cx="137160" cy="137160"/>
          </a:xfrm>
          <a:prstGeom prst="rect">
            <a:avLst/>
          </a:prstGeom>
        </p:spPr>
      </p:pic>
      <p:sp>
        <p:nvSpPr>
          <p:cNvPr id="411" name="テキスト ボックス 322">
            <a:extLst>
              <a:ext uri="{FF2B5EF4-FFF2-40B4-BE49-F238E27FC236}">
                <a16:creationId xmlns:a16="http://schemas.microsoft.com/office/drawing/2014/main" id="{66FC3F2D-4B77-2A20-F38F-8084CD7D8D09}"/>
              </a:ext>
            </a:extLst>
          </p:cNvPr>
          <p:cNvSpPr txBox="1"/>
          <p:nvPr/>
        </p:nvSpPr>
        <p:spPr>
          <a:xfrm>
            <a:off x="5131970" y="4697760"/>
            <a:ext cx="58176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Except complete</a:t>
            </a:r>
          </a:p>
        </p:txBody>
      </p:sp>
      <p:sp>
        <p:nvSpPr>
          <p:cNvPr id="412" name="正方形/長方形 323">
            <a:extLst>
              <a:ext uri="{FF2B5EF4-FFF2-40B4-BE49-F238E27FC236}">
                <a16:creationId xmlns:a16="http://schemas.microsoft.com/office/drawing/2014/main" id="{CFBA3623-A66E-5577-7046-B704E2FB2393}"/>
              </a:ext>
            </a:extLst>
          </p:cNvPr>
          <p:cNvSpPr/>
          <p:nvPr/>
        </p:nvSpPr>
        <p:spPr>
          <a:xfrm>
            <a:off x="5074963" y="4711594"/>
            <a:ext cx="119811" cy="10871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13" name="テキスト ボックス 324">
            <a:extLst>
              <a:ext uri="{FF2B5EF4-FFF2-40B4-BE49-F238E27FC236}">
                <a16:creationId xmlns:a16="http://schemas.microsoft.com/office/drawing/2014/main" id="{64AD8A18-1D3C-1036-B40D-6383B3798A11}"/>
              </a:ext>
            </a:extLst>
          </p:cNvPr>
          <p:cNvSpPr txBox="1"/>
          <p:nvPr/>
        </p:nvSpPr>
        <p:spPr>
          <a:xfrm>
            <a:off x="5194774" y="4518998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414" name="テキスト ボックス 325">
            <a:extLst>
              <a:ext uri="{FF2B5EF4-FFF2-40B4-BE49-F238E27FC236}">
                <a16:creationId xmlns:a16="http://schemas.microsoft.com/office/drawing/2014/main" id="{E3EB63EA-67F5-DA5E-2B51-87B2467B7BAE}"/>
              </a:ext>
            </a:extLst>
          </p:cNvPr>
          <p:cNvSpPr txBox="1"/>
          <p:nvPr/>
        </p:nvSpPr>
        <p:spPr>
          <a:xfrm>
            <a:off x="5833569" y="4512437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pic>
        <p:nvPicPr>
          <p:cNvPr id="415" name="図 327">
            <a:extLst>
              <a:ext uri="{FF2B5EF4-FFF2-40B4-BE49-F238E27FC236}">
                <a16:creationId xmlns:a16="http://schemas.microsoft.com/office/drawing/2014/main" id="{088FC901-5B80-193A-7AE3-4E065CBC52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55338" y="4957089"/>
            <a:ext cx="1289035" cy="275128"/>
          </a:xfrm>
          <a:prstGeom prst="rect">
            <a:avLst/>
          </a:prstGeom>
        </p:spPr>
      </p:pic>
      <p:pic>
        <p:nvPicPr>
          <p:cNvPr id="416" name="図 328">
            <a:extLst>
              <a:ext uri="{FF2B5EF4-FFF2-40B4-BE49-F238E27FC236}">
                <a16:creationId xmlns:a16="http://schemas.microsoft.com/office/drawing/2014/main" id="{03DB4CE3-97D9-C5C3-F8FB-C77A2F85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55754" y="5388207"/>
            <a:ext cx="1279444" cy="267020"/>
          </a:xfrm>
          <a:prstGeom prst="rect">
            <a:avLst/>
          </a:prstGeom>
        </p:spPr>
      </p:pic>
      <p:sp>
        <p:nvSpPr>
          <p:cNvPr id="417" name="テキスト ボックス 329">
            <a:extLst>
              <a:ext uri="{FF2B5EF4-FFF2-40B4-BE49-F238E27FC236}">
                <a16:creationId xmlns:a16="http://schemas.microsoft.com/office/drawing/2014/main" id="{0E0790BB-28EE-DAB8-2996-8F975B4E2FA0}"/>
              </a:ext>
            </a:extLst>
          </p:cNvPr>
          <p:cNvSpPr txBox="1"/>
          <p:nvPr/>
        </p:nvSpPr>
        <p:spPr>
          <a:xfrm>
            <a:off x="5007193" y="4916281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Parts No : DEMO-PARTS-NO_A</a:t>
            </a:r>
          </a:p>
          <a:p>
            <a:r>
              <a:rPr kumimoji="1" lang="en-US" altLang="ja-JP" sz="400" dirty="0">
                <a:latin typeface="+mj-lt"/>
              </a:rPr>
              <a:t>Parts Name : DEMO_PARTS_NAME_A</a:t>
            </a:r>
          </a:p>
          <a:p>
            <a:r>
              <a:rPr kumimoji="1" lang="en-US" altLang="ja-JP" sz="400" dirty="0">
                <a:latin typeface="+mj-lt"/>
              </a:rPr>
              <a:t>Lot no : 20231225, 20240118</a:t>
            </a:r>
            <a:endParaRPr kumimoji="1" lang="ja-JP" altLang="en-US" sz="400" dirty="0">
              <a:latin typeface="+mj-lt"/>
            </a:endParaRPr>
          </a:p>
        </p:txBody>
      </p:sp>
      <p:sp>
        <p:nvSpPr>
          <p:cNvPr id="418" name="テキスト ボックス 330">
            <a:extLst>
              <a:ext uri="{FF2B5EF4-FFF2-40B4-BE49-F238E27FC236}">
                <a16:creationId xmlns:a16="http://schemas.microsoft.com/office/drawing/2014/main" id="{E6C602E4-1B75-DAEE-C5D7-826F311ACE1B}"/>
              </a:ext>
            </a:extLst>
          </p:cNvPr>
          <p:cNvSpPr txBox="1"/>
          <p:nvPr/>
        </p:nvSpPr>
        <p:spPr>
          <a:xfrm>
            <a:off x="5007193" y="5331212"/>
            <a:ext cx="1182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Parts No : DEMO-PARTS-NO_B</a:t>
            </a:r>
          </a:p>
          <a:p>
            <a:r>
              <a:rPr kumimoji="1" lang="en-US" altLang="ja-JP" sz="400" dirty="0">
                <a:latin typeface="+mj-lt"/>
              </a:rPr>
              <a:t>Parts Name : DEMO_PARTS_NAME_B</a:t>
            </a:r>
          </a:p>
          <a:p>
            <a:r>
              <a:rPr kumimoji="1" lang="en-US" altLang="ja-JP" sz="400" dirty="0">
                <a:latin typeface="+mj-lt"/>
              </a:rPr>
              <a:t>Lot no : 20231225, 20240118</a:t>
            </a:r>
            <a:endParaRPr kumimoji="1" lang="ja-JP" altLang="en-US" sz="400" dirty="0">
              <a:latin typeface="+mj-lt"/>
            </a:endParaRPr>
          </a:p>
          <a:p>
            <a:endParaRPr kumimoji="1" lang="en-US" altLang="ja-JP" sz="400" dirty="0">
              <a:latin typeface="+mj-lt"/>
            </a:endParaRPr>
          </a:p>
        </p:txBody>
      </p:sp>
      <p:sp>
        <p:nvSpPr>
          <p:cNvPr id="419" name="テキスト ボックス 315">
            <a:extLst>
              <a:ext uri="{FF2B5EF4-FFF2-40B4-BE49-F238E27FC236}">
                <a16:creationId xmlns:a16="http://schemas.microsoft.com/office/drawing/2014/main" id="{2D2AF1BE-2297-58B7-9533-71D7969E5F51}"/>
              </a:ext>
            </a:extLst>
          </p:cNvPr>
          <p:cNvSpPr txBox="1"/>
          <p:nvPr/>
        </p:nvSpPr>
        <p:spPr>
          <a:xfrm>
            <a:off x="4994832" y="4494361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420" name="テキスト ボックス 269">
            <a:extLst>
              <a:ext uri="{FF2B5EF4-FFF2-40B4-BE49-F238E27FC236}">
                <a16:creationId xmlns:a16="http://schemas.microsoft.com/office/drawing/2014/main" id="{2168959B-E09A-AE49-F52B-B8A1FE4DF791}"/>
              </a:ext>
            </a:extLst>
          </p:cNvPr>
          <p:cNvSpPr txBox="1"/>
          <p:nvPr/>
        </p:nvSpPr>
        <p:spPr>
          <a:xfrm>
            <a:off x="4964079" y="3861592"/>
            <a:ext cx="1360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/>
              <a:t>8. Work Outbound</a:t>
            </a:r>
            <a:endParaRPr kumimoji="1" lang="ja-JP" altLang="en-US" sz="900" dirty="0"/>
          </a:p>
        </p:txBody>
      </p:sp>
      <p:sp>
        <p:nvSpPr>
          <p:cNvPr id="421" name="テキスト ボックス 269">
            <a:extLst>
              <a:ext uri="{FF2B5EF4-FFF2-40B4-BE49-F238E27FC236}">
                <a16:creationId xmlns:a16="http://schemas.microsoft.com/office/drawing/2014/main" id="{C8932803-3C6C-38A3-4A79-C59DDA973918}"/>
              </a:ext>
            </a:extLst>
          </p:cNvPr>
          <p:cNvSpPr txBox="1"/>
          <p:nvPr/>
        </p:nvSpPr>
        <p:spPr>
          <a:xfrm>
            <a:off x="489938" y="6385190"/>
            <a:ext cx="1360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/>
              <a:t>9. Outbound Detail</a:t>
            </a:r>
            <a:endParaRPr kumimoji="1" lang="ja-JP" altLang="en-US" sz="900" dirty="0"/>
          </a:p>
        </p:txBody>
      </p:sp>
      <p:pic>
        <p:nvPicPr>
          <p:cNvPr id="422" name="Picture 421">
            <a:extLst>
              <a:ext uri="{FF2B5EF4-FFF2-40B4-BE49-F238E27FC236}">
                <a16:creationId xmlns:a16="http://schemas.microsoft.com/office/drawing/2014/main" id="{E8BDE26F-DE2C-7A38-4090-C8BB4268A65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33278" y="6703025"/>
            <a:ext cx="1347999" cy="2011825"/>
          </a:xfrm>
          <a:prstGeom prst="rect">
            <a:avLst/>
          </a:prstGeom>
        </p:spPr>
      </p:pic>
      <p:sp>
        <p:nvSpPr>
          <p:cNvPr id="423" name="テキスト ボックス 47">
            <a:extLst>
              <a:ext uri="{FF2B5EF4-FFF2-40B4-BE49-F238E27FC236}">
                <a16:creationId xmlns:a16="http://schemas.microsoft.com/office/drawing/2014/main" id="{D59B3BB5-9CD7-9CA5-23F4-4A9EA4D79F08}"/>
              </a:ext>
            </a:extLst>
          </p:cNvPr>
          <p:cNvSpPr txBox="1"/>
          <p:nvPr/>
        </p:nvSpPr>
        <p:spPr>
          <a:xfrm>
            <a:off x="1938933" y="6378795"/>
            <a:ext cx="14688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/>
              <a:t>10. Stock check</a:t>
            </a:r>
            <a:endParaRPr kumimoji="1" lang="ja-JP" altLang="en-US" sz="900" dirty="0"/>
          </a:p>
        </p:txBody>
      </p:sp>
      <p:sp>
        <p:nvSpPr>
          <p:cNvPr id="448" name="テキスト ボックス 48">
            <a:extLst>
              <a:ext uri="{FF2B5EF4-FFF2-40B4-BE49-F238E27FC236}">
                <a16:creationId xmlns:a16="http://schemas.microsoft.com/office/drawing/2014/main" id="{7F6701E5-D1A4-1576-7994-64C2987A38BD}"/>
              </a:ext>
            </a:extLst>
          </p:cNvPr>
          <p:cNvSpPr txBox="1"/>
          <p:nvPr/>
        </p:nvSpPr>
        <p:spPr>
          <a:xfrm>
            <a:off x="3546108" y="6385613"/>
            <a:ext cx="1360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/>
              <a:t>11. Stock taking</a:t>
            </a:r>
            <a:endParaRPr kumimoji="1" lang="ja-JP" altLang="en-US" sz="900" dirty="0"/>
          </a:p>
        </p:txBody>
      </p:sp>
      <p:sp>
        <p:nvSpPr>
          <p:cNvPr id="449" name="テキスト ボックス 49">
            <a:extLst>
              <a:ext uri="{FF2B5EF4-FFF2-40B4-BE49-F238E27FC236}">
                <a16:creationId xmlns:a16="http://schemas.microsoft.com/office/drawing/2014/main" id="{2B8A96E5-8780-3CB0-545B-D651CD54F4E6}"/>
              </a:ext>
            </a:extLst>
          </p:cNvPr>
          <p:cNvSpPr txBox="1"/>
          <p:nvPr/>
        </p:nvSpPr>
        <p:spPr>
          <a:xfrm>
            <a:off x="4988085" y="6384113"/>
            <a:ext cx="1360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/>
              <a:t>12. Change location</a:t>
            </a:r>
            <a:endParaRPr kumimoji="1" lang="ja-JP" altLang="en-US" sz="900" dirty="0"/>
          </a:p>
        </p:txBody>
      </p:sp>
      <p:pic>
        <p:nvPicPr>
          <p:cNvPr id="488" name="Picture 487">
            <a:extLst>
              <a:ext uri="{FF2B5EF4-FFF2-40B4-BE49-F238E27FC236}">
                <a16:creationId xmlns:a16="http://schemas.microsoft.com/office/drawing/2014/main" id="{369F387D-8F5E-59C6-5F51-37AE62BA1F7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013023" y="6718378"/>
            <a:ext cx="1344534" cy="160978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62C6E02-5BE7-E2A8-7464-4901E3FDC60D}"/>
              </a:ext>
            </a:extLst>
          </p:cNvPr>
          <p:cNvGrpSpPr/>
          <p:nvPr/>
        </p:nvGrpSpPr>
        <p:grpSpPr>
          <a:xfrm>
            <a:off x="3662932" y="2868005"/>
            <a:ext cx="1114748" cy="348415"/>
            <a:chOff x="3662932" y="2868005"/>
            <a:chExt cx="1114748" cy="348415"/>
          </a:xfrm>
        </p:grpSpPr>
        <p:pic>
          <p:nvPicPr>
            <p:cNvPr id="237" name="図 236">
              <a:extLst>
                <a:ext uri="{FF2B5EF4-FFF2-40B4-BE49-F238E27FC236}">
                  <a16:creationId xmlns:a16="http://schemas.microsoft.com/office/drawing/2014/main" id="{4FEDD729-2F3C-7DA4-D8B7-AE765B3CC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91626" y="2936221"/>
              <a:ext cx="510584" cy="178119"/>
            </a:xfrm>
            <a:prstGeom prst="rect">
              <a:avLst/>
            </a:prstGeom>
          </p:spPr>
        </p:pic>
        <p:pic>
          <p:nvPicPr>
            <p:cNvPr id="206" name="図 205">
              <a:extLst>
                <a:ext uri="{FF2B5EF4-FFF2-40B4-BE49-F238E27FC236}">
                  <a16:creationId xmlns:a16="http://schemas.microsoft.com/office/drawing/2014/main" id="{6E2C0A9B-DEE5-38E1-21FE-DE82ACD28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7998" y="2943761"/>
              <a:ext cx="510584" cy="178119"/>
            </a:xfrm>
            <a:prstGeom prst="rect">
              <a:avLst/>
            </a:prstGeom>
          </p:spPr>
        </p:pic>
        <p:sp>
          <p:nvSpPr>
            <p:cNvPr id="207" name="テキスト ボックス 206">
              <a:extLst>
                <a:ext uri="{FF2B5EF4-FFF2-40B4-BE49-F238E27FC236}">
                  <a16:creationId xmlns:a16="http://schemas.microsoft.com/office/drawing/2014/main" id="{3B5FEAD0-B9AB-21F1-3EC0-7FB386039F97}"/>
                </a:ext>
              </a:extLst>
            </p:cNvPr>
            <p:cNvSpPr txBox="1"/>
            <p:nvPr/>
          </p:nvSpPr>
          <p:spPr>
            <a:xfrm>
              <a:off x="3808372" y="2937025"/>
              <a:ext cx="8098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600" dirty="0"/>
                <a:t>Inbound Schedule</a:t>
              </a:r>
              <a:endParaRPr kumimoji="1" lang="ja-JP" altLang="en-US" sz="600" dirty="0"/>
            </a:p>
          </p:txBody>
        </p:sp>
        <p:pic>
          <p:nvPicPr>
            <p:cNvPr id="5" name="図 210">
              <a:extLst>
                <a:ext uri="{FF2B5EF4-FFF2-40B4-BE49-F238E27FC236}">
                  <a16:creationId xmlns:a16="http://schemas.microsoft.com/office/drawing/2014/main" id="{B921C3B3-C080-EDBC-345B-3F77613E2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62932" y="2868005"/>
              <a:ext cx="1114748" cy="348415"/>
            </a:xfrm>
            <a:prstGeom prst="rect">
              <a:avLst/>
            </a:prstGeom>
          </p:spPr>
        </p:pic>
        <p:pic>
          <p:nvPicPr>
            <p:cNvPr id="8" name="図 211">
              <a:extLst>
                <a:ext uri="{FF2B5EF4-FFF2-40B4-BE49-F238E27FC236}">
                  <a16:creationId xmlns:a16="http://schemas.microsoft.com/office/drawing/2014/main" id="{1615EE59-1821-62F9-604C-85C38A02D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03158" y="2995019"/>
              <a:ext cx="809836" cy="97172"/>
            </a:xfrm>
            <a:prstGeom prst="rect">
              <a:avLst/>
            </a:prstGeom>
          </p:spPr>
        </p:pic>
        <p:sp>
          <p:nvSpPr>
            <p:cNvPr id="9" name="テキスト ボックス 218">
              <a:extLst>
                <a:ext uri="{FF2B5EF4-FFF2-40B4-BE49-F238E27FC236}">
                  <a16:creationId xmlns:a16="http://schemas.microsoft.com/office/drawing/2014/main" id="{C85B418E-BD35-B727-05FA-3C1DE56A3D72}"/>
                </a:ext>
              </a:extLst>
            </p:cNvPr>
            <p:cNvSpPr txBox="1"/>
            <p:nvPr/>
          </p:nvSpPr>
          <p:spPr>
            <a:xfrm>
              <a:off x="3828519" y="2949606"/>
              <a:ext cx="80983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00" dirty="0"/>
                <a:t>Inbound Rework</a:t>
              </a:r>
              <a:endParaRPr kumimoji="1" lang="ja-JP" altLang="en-US" sz="600" dirty="0"/>
            </a:p>
          </p:txBody>
        </p:sp>
      </p:grpSp>
      <p:pic>
        <p:nvPicPr>
          <p:cNvPr id="11" name="図 385">
            <a:extLst>
              <a:ext uri="{FF2B5EF4-FFF2-40B4-BE49-F238E27FC236}">
                <a16:creationId xmlns:a16="http://schemas.microsoft.com/office/drawing/2014/main" id="{0588A2D7-9D34-C83C-4593-1C931CEFDF1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545162" y="4203486"/>
            <a:ext cx="1355823" cy="2027476"/>
          </a:xfrm>
          <a:prstGeom prst="rect">
            <a:avLst/>
          </a:prstGeom>
        </p:spPr>
      </p:pic>
      <p:pic>
        <p:nvPicPr>
          <p:cNvPr id="12" name="図 386">
            <a:extLst>
              <a:ext uri="{FF2B5EF4-FFF2-40B4-BE49-F238E27FC236}">
                <a16:creationId xmlns:a16="http://schemas.microsoft.com/office/drawing/2014/main" id="{3A321ADC-8F2A-8CD4-1FE0-E4908133F9F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561816" y="5215844"/>
            <a:ext cx="1323253" cy="276635"/>
          </a:xfrm>
          <a:prstGeom prst="rect">
            <a:avLst/>
          </a:prstGeom>
        </p:spPr>
      </p:pic>
      <p:pic>
        <p:nvPicPr>
          <p:cNvPr id="13" name="図 387">
            <a:extLst>
              <a:ext uri="{FF2B5EF4-FFF2-40B4-BE49-F238E27FC236}">
                <a16:creationId xmlns:a16="http://schemas.microsoft.com/office/drawing/2014/main" id="{CF01CBB2-5397-99C3-799C-4CCD626A84C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561446" y="5557560"/>
            <a:ext cx="421741" cy="138318"/>
          </a:xfrm>
          <a:prstGeom prst="rect">
            <a:avLst/>
          </a:prstGeom>
        </p:spPr>
      </p:pic>
      <p:sp>
        <p:nvSpPr>
          <p:cNvPr id="15" name="テキスト ボックス 388">
            <a:extLst>
              <a:ext uri="{FF2B5EF4-FFF2-40B4-BE49-F238E27FC236}">
                <a16:creationId xmlns:a16="http://schemas.microsoft.com/office/drawing/2014/main" id="{BA69649B-6FE9-44A2-96DB-90FC725DBDCE}"/>
              </a:ext>
            </a:extLst>
          </p:cNvPr>
          <p:cNvSpPr txBox="1"/>
          <p:nvPr/>
        </p:nvSpPr>
        <p:spPr>
          <a:xfrm>
            <a:off x="3545162" y="5509972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18" name="テキスト ボックス 389">
            <a:extLst>
              <a:ext uri="{FF2B5EF4-FFF2-40B4-BE49-F238E27FC236}">
                <a16:creationId xmlns:a16="http://schemas.microsoft.com/office/drawing/2014/main" id="{45B383A3-B5F8-9AA8-9ADB-2F1C6DC5AB9B}"/>
              </a:ext>
            </a:extLst>
          </p:cNvPr>
          <p:cNvSpPr txBox="1"/>
          <p:nvPr/>
        </p:nvSpPr>
        <p:spPr>
          <a:xfrm>
            <a:off x="3545162" y="5271195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9" name="図 390">
            <a:extLst>
              <a:ext uri="{FF2B5EF4-FFF2-40B4-BE49-F238E27FC236}">
                <a16:creationId xmlns:a16="http://schemas.microsoft.com/office/drawing/2014/main" id="{3AAEB48E-C6E0-EF05-8959-D9F44FBCEF6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970539" y="5256930"/>
            <a:ext cx="905173" cy="202741"/>
          </a:xfrm>
          <a:prstGeom prst="rect">
            <a:avLst/>
          </a:prstGeom>
        </p:spPr>
      </p:pic>
      <p:pic>
        <p:nvPicPr>
          <p:cNvPr id="20" name="図 391">
            <a:extLst>
              <a:ext uri="{FF2B5EF4-FFF2-40B4-BE49-F238E27FC236}">
                <a16:creationId xmlns:a16="http://schemas.microsoft.com/office/drawing/2014/main" id="{BDEF8435-452B-2247-967C-53D9100F649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279005" y="5038386"/>
            <a:ext cx="381033" cy="112377"/>
          </a:xfrm>
          <a:prstGeom prst="rect">
            <a:avLst/>
          </a:prstGeom>
        </p:spPr>
      </p:pic>
      <p:sp>
        <p:nvSpPr>
          <p:cNvPr id="21" name="テキスト ボックス 392">
            <a:extLst>
              <a:ext uri="{FF2B5EF4-FFF2-40B4-BE49-F238E27FC236}">
                <a16:creationId xmlns:a16="http://schemas.microsoft.com/office/drawing/2014/main" id="{F57C5A67-8402-EC0B-D217-504D0B81A8FC}"/>
              </a:ext>
            </a:extLst>
          </p:cNvPr>
          <p:cNvSpPr txBox="1"/>
          <p:nvPr/>
        </p:nvSpPr>
        <p:spPr>
          <a:xfrm>
            <a:off x="4037664" y="5005555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23" name="図 394">
            <a:extLst>
              <a:ext uri="{FF2B5EF4-FFF2-40B4-BE49-F238E27FC236}">
                <a16:creationId xmlns:a16="http://schemas.microsoft.com/office/drawing/2014/main" id="{5E5BDCD6-DC01-91F0-0CF2-C4C551FD408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286598" y="5312048"/>
            <a:ext cx="293040" cy="79099"/>
          </a:xfrm>
          <a:prstGeom prst="rect">
            <a:avLst/>
          </a:prstGeom>
        </p:spPr>
      </p:pic>
      <p:pic>
        <p:nvPicPr>
          <p:cNvPr id="24" name="図 395">
            <a:extLst>
              <a:ext uri="{FF2B5EF4-FFF2-40B4-BE49-F238E27FC236}">
                <a16:creationId xmlns:a16="http://schemas.microsoft.com/office/drawing/2014/main" id="{FA971D65-09BC-EC06-344D-D297C657C69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249414" y="5043898"/>
            <a:ext cx="436337" cy="79099"/>
          </a:xfrm>
          <a:prstGeom prst="rect">
            <a:avLst/>
          </a:prstGeom>
        </p:spPr>
      </p:pic>
      <p:pic>
        <p:nvPicPr>
          <p:cNvPr id="26" name="図 396">
            <a:extLst>
              <a:ext uri="{FF2B5EF4-FFF2-40B4-BE49-F238E27FC236}">
                <a16:creationId xmlns:a16="http://schemas.microsoft.com/office/drawing/2014/main" id="{8449C95A-955A-321B-FF10-74F12B3AC5B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006907" y="5785316"/>
            <a:ext cx="436337" cy="79099"/>
          </a:xfrm>
          <a:prstGeom prst="rect">
            <a:avLst/>
          </a:prstGeom>
        </p:spPr>
      </p:pic>
      <p:pic>
        <p:nvPicPr>
          <p:cNvPr id="29" name="図 397">
            <a:extLst>
              <a:ext uri="{FF2B5EF4-FFF2-40B4-BE49-F238E27FC236}">
                <a16:creationId xmlns:a16="http://schemas.microsoft.com/office/drawing/2014/main" id="{CC0252A0-6C25-97F0-936C-578CA554B41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249414" y="4663970"/>
            <a:ext cx="436337" cy="106315"/>
          </a:xfrm>
          <a:prstGeom prst="rect">
            <a:avLst/>
          </a:prstGeom>
        </p:spPr>
      </p:pic>
      <p:pic>
        <p:nvPicPr>
          <p:cNvPr id="30" name="図 398">
            <a:extLst>
              <a:ext uri="{FF2B5EF4-FFF2-40B4-BE49-F238E27FC236}">
                <a16:creationId xmlns:a16="http://schemas.microsoft.com/office/drawing/2014/main" id="{F215616D-2F4A-C2E2-6F61-15095BD0EF0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579045" y="4855687"/>
            <a:ext cx="436337" cy="106315"/>
          </a:xfrm>
          <a:prstGeom prst="rect">
            <a:avLst/>
          </a:prstGeom>
        </p:spPr>
      </p:pic>
      <p:sp>
        <p:nvSpPr>
          <p:cNvPr id="32" name="テキスト ボックス 399">
            <a:extLst>
              <a:ext uri="{FF2B5EF4-FFF2-40B4-BE49-F238E27FC236}">
                <a16:creationId xmlns:a16="http://schemas.microsoft.com/office/drawing/2014/main" id="{7CD6BCCC-1EDC-52AF-9E82-FEF4B7CF2BA1}"/>
              </a:ext>
            </a:extLst>
          </p:cNvPr>
          <p:cNvSpPr txBox="1"/>
          <p:nvPr/>
        </p:nvSpPr>
        <p:spPr>
          <a:xfrm>
            <a:off x="4025681" y="4610325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36" name="テキスト ボックス 400">
            <a:extLst>
              <a:ext uri="{FF2B5EF4-FFF2-40B4-BE49-F238E27FC236}">
                <a16:creationId xmlns:a16="http://schemas.microsoft.com/office/drawing/2014/main" id="{999ADD35-BDBD-A828-D15E-FCE20BEDAEF1}"/>
              </a:ext>
            </a:extLst>
          </p:cNvPr>
          <p:cNvSpPr txBox="1"/>
          <p:nvPr/>
        </p:nvSpPr>
        <p:spPr>
          <a:xfrm>
            <a:off x="3597773" y="4813293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37" name="テキスト ボックス 402">
            <a:extLst>
              <a:ext uri="{FF2B5EF4-FFF2-40B4-BE49-F238E27FC236}">
                <a16:creationId xmlns:a16="http://schemas.microsoft.com/office/drawing/2014/main" id="{94716333-E96A-1CE3-C5AB-F92EF2D88E34}"/>
              </a:ext>
            </a:extLst>
          </p:cNvPr>
          <p:cNvSpPr txBox="1"/>
          <p:nvPr/>
        </p:nvSpPr>
        <p:spPr>
          <a:xfrm>
            <a:off x="4114316" y="5268504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39" name="図 403">
            <a:extLst>
              <a:ext uri="{FF2B5EF4-FFF2-40B4-BE49-F238E27FC236}">
                <a16:creationId xmlns:a16="http://schemas.microsoft.com/office/drawing/2014/main" id="{64FC8869-ADFC-ADAD-9B3A-23C97410A3E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559077" y="5205230"/>
            <a:ext cx="1323253" cy="276635"/>
          </a:xfrm>
          <a:prstGeom prst="rect">
            <a:avLst/>
          </a:prstGeom>
        </p:spPr>
      </p:pic>
      <p:pic>
        <p:nvPicPr>
          <p:cNvPr id="41" name="図 404">
            <a:extLst>
              <a:ext uri="{FF2B5EF4-FFF2-40B4-BE49-F238E27FC236}">
                <a16:creationId xmlns:a16="http://schemas.microsoft.com/office/drawing/2014/main" id="{E6D55032-1D79-4B9E-76A1-4601E71F524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558707" y="5546946"/>
            <a:ext cx="421741" cy="138318"/>
          </a:xfrm>
          <a:prstGeom prst="rect">
            <a:avLst/>
          </a:prstGeom>
        </p:spPr>
      </p:pic>
      <p:sp>
        <p:nvSpPr>
          <p:cNvPr id="42" name="テキスト ボックス 405">
            <a:extLst>
              <a:ext uri="{FF2B5EF4-FFF2-40B4-BE49-F238E27FC236}">
                <a16:creationId xmlns:a16="http://schemas.microsoft.com/office/drawing/2014/main" id="{5D45325F-F131-00C9-F6EC-757246B33303}"/>
              </a:ext>
            </a:extLst>
          </p:cNvPr>
          <p:cNvSpPr txBox="1"/>
          <p:nvPr/>
        </p:nvSpPr>
        <p:spPr>
          <a:xfrm>
            <a:off x="3542423" y="5499358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43" name="テキスト ボックス 406">
            <a:extLst>
              <a:ext uri="{FF2B5EF4-FFF2-40B4-BE49-F238E27FC236}">
                <a16:creationId xmlns:a16="http://schemas.microsoft.com/office/drawing/2014/main" id="{E16FDE97-2839-18AC-D8AE-BC6C9BDF45A2}"/>
              </a:ext>
            </a:extLst>
          </p:cNvPr>
          <p:cNvSpPr txBox="1"/>
          <p:nvPr/>
        </p:nvSpPr>
        <p:spPr>
          <a:xfrm>
            <a:off x="3542423" y="5260581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44" name="図 407">
            <a:extLst>
              <a:ext uri="{FF2B5EF4-FFF2-40B4-BE49-F238E27FC236}">
                <a16:creationId xmlns:a16="http://schemas.microsoft.com/office/drawing/2014/main" id="{2622CAC4-A289-3043-1EA9-30A0F2D3902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967800" y="5246316"/>
            <a:ext cx="905173" cy="202741"/>
          </a:xfrm>
          <a:prstGeom prst="rect">
            <a:avLst/>
          </a:prstGeom>
        </p:spPr>
      </p:pic>
      <p:pic>
        <p:nvPicPr>
          <p:cNvPr id="45" name="図 408">
            <a:extLst>
              <a:ext uri="{FF2B5EF4-FFF2-40B4-BE49-F238E27FC236}">
                <a16:creationId xmlns:a16="http://schemas.microsoft.com/office/drawing/2014/main" id="{38E3EE16-9EED-8C76-F357-9E31DD9A4E9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283859" y="5301434"/>
            <a:ext cx="293040" cy="79099"/>
          </a:xfrm>
          <a:prstGeom prst="rect">
            <a:avLst/>
          </a:prstGeom>
        </p:spPr>
      </p:pic>
      <p:pic>
        <p:nvPicPr>
          <p:cNvPr id="46" name="図 409">
            <a:extLst>
              <a:ext uri="{FF2B5EF4-FFF2-40B4-BE49-F238E27FC236}">
                <a16:creationId xmlns:a16="http://schemas.microsoft.com/office/drawing/2014/main" id="{856F850C-F435-F0AD-34B9-B1101249971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004168" y="5774702"/>
            <a:ext cx="436337" cy="79099"/>
          </a:xfrm>
          <a:prstGeom prst="rect">
            <a:avLst/>
          </a:prstGeom>
        </p:spPr>
      </p:pic>
      <p:pic>
        <p:nvPicPr>
          <p:cNvPr id="47" name="図 410">
            <a:extLst>
              <a:ext uri="{FF2B5EF4-FFF2-40B4-BE49-F238E27FC236}">
                <a16:creationId xmlns:a16="http://schemas.microsoft.com/office/drawing/2014/main" id="{761EE6DE-947D-A802-B726-6D4E5AE3D9A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559905" y="5196633"/>
            <a:ext cx="1323253" cy="276635"/>
          </a:xfrm>
          <a:prstGeom prst="rect">
            <a:avLst/>
          </a:prstGeom>
        </p:spPr>
      </p:pic>
      <p:pic>
        <p:nvPicPr>
          <p:cNvPr id="48" name="図 411">
            <a:extLst>
              <a:ext uri="{FF2B5EF4-FFF2-40B4-BE49-F238E27FC236}">
                <a16:creationId xmlns:a16="http://schemas.microsoft.com/office/drawing/2014/main" id="{26D3FAE4-05DD-EFA4-670A-6F2D91A2CDA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559535" y="5538349"/>
            <a:ext cx="421741" cy="138318"/>
          </a:xfrm>
          <a:prstGeom prst="rect">
            <a:avLst/>
          </a:prstGeom>
        </p:spPr>
      </p:pic>
      <p:pic>
        <p:nvPicPr>
          <p:cNvPr id="49" name="図 414">
            <a:extLst>
              <a:ext uri="{FF2B5EF4-FFF2-40B4-BE49-F238E27FC236}">
                <a16:creationId xmlns:a16="http://schemas.microsoft.com/office/drawing/2014/main" id="{9EBE2B05-4161-46E0-3D95-910914ED83E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968628" y="5237719"/>
            <a:ext cx="905173" cy="202741"/>
          </a:xfrm>
          <a:prstGeom prst="rect">
            <a:avLst/>
          </a:prstGeom>
        </p:spPr>
      </p:pic>
      <p:pic>
        <p:nvPicPr>
          <p:cNvPr id="50" name="図 415">
            <a:extLst>
              <a:ext uri="{FF2B5EF4-FFF2-40B4-BE49-F238E27FC236}">
                <a16:creationId xmlns:a16="http://schemas.microsoft.com/office/drawing/2014/main" id="{C6E01DB7-FA6D-64B5-AEFC-922D92897A6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284687" y="5292837"/>
            <a:ext cx="293040" cy="79099"/>
          </a:xfrm>
          <a:prstGeom prst="rect">
            <a:avLst/>
          </a:prstGeom>
        </p:spPr>
      </p:pic>
      <p:pic>
        <p:nvPicPr>
          <p:cNvPr id="51" name="図 417">
            <a:extLst>
              <a:ext uri="{FF2B5EF4-FFF2-40B4-BE49-F238E27FC236}">
                <a16:creationId xmlns:a16="http://schemas.microsoft.com/office/drawing/2014/main" id="{11364ABC-D93A-FA18-EFED-0C5E7E8F77E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572963" y="5740508"/>
            <a:ext cx="1316807" cy="184666"/>
          </a:xfrm>
          <a:prstGeom prst="rect">
            <a:avLst/>
          </a:prstGeom>
        </p:spPr>
      </p:pic>
      <p:pic>
        <p:nvPicPr>
          <p:cNvPr id="52" name="図 292">
            <a:extLst>
              <a:ext uri="{FF2B5EF4-FFF2-40B4-BE49-F238E27FC236}">
                <a16:creationId xmlns:a16="http://schemas.microsoft.com/office/drawing/2014/main" id="{686FCE23-DE17-525A-6757-58BC51A3C1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7157" y="4345592"/>
            <a:ext cx="805148" cy="123622"/>
          </a:xfrm>
          <a:prstGeom prst="rect">
            <a:avLst/>
          </a:prstGeom>
        </p:spPr>
      </p:pic>
      <p:sp>
        <p:nvSpPr>
          <p:cNvPr id="53" name="テキスト ボックス 294">
            <a:extLst>
              <a:ext uri="{FF2B5EF4-FFF2-40B4-BE49-F238E27FC236}">
                <a16:creationId xmlns:a16="http://schemas.microsoft.com/office/drawing/2014/main" id="{069A82EF-3454-2C32-74EA-9DA4FFB0295D}"/>
              </a:ext>
            </a:extLst>
          </p:cNvPr>
          <p:cNvSpPr txBox="1"/>
          <p:nvPr/>
        </p:nvSpPr>
        <p:spPr>
          <a:xfrm>
            <a:off x="3890422" y="4314082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611F2CA-B0EE-5307-4A6D-C47BA8443A01}"/>
              </a:ext>
            </a:extLst>
          </p:cNvPr>
          <p:cNvSpPr/>
          <p:nvPr/>
        </p:nvSpPr>
        <p:spPr>
          <a:xfrm>
            <a:off x="3572963" y="5774702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[P1]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8CAEEB1-F078-740E-8775-06412380E07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555139" y="4986376"/>
            <a:ext cx="1331001" cy="774337"/>
          </a:xfrm>
          <a:prstGeom prst="rect">
            <a:avLst/>
          </a:prstGeom>
        </p:spPr>
      </p:pic>
      <p:pic>
        <p:nvPicPr>
          <p:cNvPr id="493" name="図 53">
            <a:extLst>
              <a:ext uri="{FF2B5EF4-FFF2-40B4-BE49-F238E27FC236}">
                <a16:creationId xmlns:a16="http://schemas.microsoft.com/office/drawing/2014/main" id="{88BD1838-F441-AE47-5A07-B05212535AFF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008155" y="6687157"/>
            <a:ext cx="1358721" cy="2027693"/>
          </a:xfrm>
          <a:prstGeom prst="rect">
            <a:avLst/>
          </a:prstGeom>
        </p:spPr>
      </p:pic>
      <p:pic>
        <p:nvPicPr>
          <p:cNvPr id="494" name="図 54">
            <a:extLst>
              <a:ext uri="{FF2B5EF4-FFF2-40B4-BE49-F238E27FC236}">
                <a16:creationId xmlns:a16="http://schemas.microsoft.com/office/drawing/2014/main" id="{9CC38C3C-FEEA-DE68-5B2C-2549D7C2D8DA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866724" y="7591558"/>
            <a:ext cx="225389" cy="70485"/>
          </a:xfrm>
          <a:prstGeom prst="rect">
            <a:avLst/>
          </a:prstGeom>
        </p:spPr>
      </p:pic>
      <p:pic>
        <p:nvPicPr>
          <p:cNvPr id="495" name="図 56">
            <a:extLst>
              <a:ext uri="{FF2B5EF4-FFF2-40B4-BE49-F238E27FC236}">
                <a16:creationId xmlns:a16="http://schemas.microsoft.com/office/drawing/2014/main" id="{DE11E785-AB8B-D542-BB5E-FFD4BD63E57C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485537" y="7591558"/>
            <a:ext cx="303288" cy="70485"/>
          </a:xfrm>
          <a:prstGeom prst="rect">
            <a:avLst/>
          </a:prstGeom>
        </p:spPr>
      </p:pic>
      <p:pic>
        <p:nvPicPr>
          <p:cNvPr id="496" name="図 59">
            <a:extLst>
              <a:ext uri="{FF2B5EF4-FFF2-40B4-BE49-F238E27FC236}">
                <a16:creationId xmlns:a16="http://schemas.microsoft.com/office/drawing/2014/main" id="{5B0D4B1E-0BA1-24B4-2412-3D3EE3D5A5C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134872" y="7571557"/>
            <a:ext cx="213781" cy="97543"/>
          </a:xfrm>
          <a:prstGeom prst="rect">
            <a:avLst/>
          </a:prstGeom>
        </p:spPr>
      </p:pic>
      <p:pic>
        <p:nvPicPr>
          <p:cNvPr id="497" name="図 61">
            <a:extLst>
              <a:ext uri="{FF2B5EF4-FFF2-40B4-BE49-F238E27FC236}">
                <a16:creationId xmlns:a16="http://schemas.microsoft.com/office/drawing/2014/main" id="{44D3B721-C9FE-B363-93C9-C368C720751C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637181" y="7064153"/>
            <a:ext cx="350550" cy="72867"/>
          </a:xfrm>
          <a:prstGeom prst="rect">
            <a:avLst/>
          </a:prstGeom>
        </p:spPr>
      </p:pic>
      <p:pic>
        <p:nvPicPr>
          <p:cNvPr id="498" name="図 62">
            <a:extLst>
              <a:ext uri="{FF2B5EF4-FFF2-40B4-BE49-F238E27FC236}">
                <a16:creationId xmlns:a16="http://schemas.microsoft.com/office/drawing/2014/main" id="{01543D2C-66CC-C002-8ED0-058EC7AD4F26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022397" y="7189877"/>
            <a:ext cx="692619" cy="194424"/>
          </a:xfrm>
          <a:prstGeom prst="rect">
            <a:avLst/>
          </a:prstGeom>
        </p:spPr>
      </p:pic>
      <p:sp>
        <p:nvSpPr>
          <p:cNvPr id="499" name="四角形: 角を丸くする 63">
            <a:extLst>
              <a:ext uri="{FF2B5EF4-FFF2-40B4-BE49-F238E27FC236}">
                <a16:creationId xmlns:a16="http://schemas.microsoft.com/office/drawing/2014/main" id="{D2E20B56-8DEE-8D22-3848-6FC3E791295D}"/>
              </a:ext>
            </a:extLst>
          </p:cNvPr>
          <p:cNvSpPr/>
          <p:nvPr/>
        </p:nvSpPr>
        <p:spPr>
          <a:xfrm>
            <a:off x="2341637" y="7202938"/>
            <a:ext cx="1003206" cy="160020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500" kern="0" dirty="0">
              <a:solidFill>
                <a:prstClr val="black"/>
              </a:solidFill>
            </a:endParaRPr>
          </a:p>
        </p:txBody>
      </p:sp>
      <p:sp>
        <p:nvSpPr>
          <p:cNvPr id="500" name="テキスト ボックス 85">
            <a:extLst>
              <a:ext uri="{FF2B5EF4-FFF2-40B4-BE49-F238E27FC236}">
                <a16:creationId xmlns:a16="http://schemas.microsoft.com/office/drawing/2014/main" id="{E7ED102E-01EF-910C-433C-99B98B97EFA8}"/>
              </a:ext>
            </a:extLst>
          </p:cNvPr>
          <p:cNvSpPr txBox="1"/>
          <p:nvPr/>
        </p:nvSpPr>
        <p:spPr>
          <a:xfrm>
            <a:off x="1978444" y="7165328"/>
            <a:ext cx="3898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Lot No:</a:t>
            </a:r>
            <a:endParaRPr kumimoji="1" lang="ja-JP" altLang="en-US" sz="500" dirty="0"/>
          </a:p>
        </p:txBody>
      </p:sp>
      <p:pic>
        <p:nvPicPr>
          <p:cNvPr id="501" name="Picture 500">
            <a:extLst>
              <a:ext uri="{FF2B5EF4-FFF2-40B4-BE49-F238E27FC236}">
                <a16:creationId xmlns:a16="http://schemas.microsoft.com/office/drawing/2014/main" id="{06E11709-61E5-6349-F2C8-139226F0D72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027905" y="7550752"/>
            <a:ext cx="1319075" cy="915864"/>
          </a:xfrm>
          <a:prstGeom prst="rect">
            <a:avLst/>
          </a:prstGeom>
        </p:spPr>
      </p:pic>
      <p:sp>
        <p:nvSpPr>
          <p:cNvPr id="502" name="テキスト ボックス 40">
            <a:extLst>
              <a:ext uri="{FF2B5EF4-FFF2-40B4-BE49-F238E27FC236}">
                <a16:creationId xmlns:a16="http://schemas.microsoft.com/office/drawing/2014/main" id="{B88DEEDE-B5AE-72F5-54FD-A8B81726759D}"/>
              </a:ext>
            </a:extLst>
          </p:cNvPr>
          <p:cNvSpPr txBox="1"/>
          <p:nvPr/>
        </p:nvSpPr>
        <p:spPr>
          <a:xfrm>
            <a:off x="2850142" y="8579070"/>
            <a:ext cx="359325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600" dirty="0"/>
              <a:t>6,860</a:t>
            </a:r>
            <a:endParaRPr kumimoji="1" lang="ja-JP" altLang="en-US" sz="600" dirty="0"/>
          </a:p>
        </p:txBody>
      </p:sp>
      <p:sp>
        <p:nvSpPr>
          <p:cNvPr id="503" name="テキスト ボックス 87">
            <a:extLst>
              <a:ext uri="{FF2B5EF4-FFF2-40B4-BE49-F238E27FC236}">
                <a16:creationId xmlns:a16="http://schemas.microsoft.com/office/drawing/2014/main" id="{B48CBECC-1501-68B3-ABBA-FFAE03FBE34B}"/>
              </a:ext>
            </a:extLst>
          </p:cNvPr>
          <p:cNvSpPr txBox="1"/>
          <p:nvPr/>
        </p:nvSpPr>
        <p:spPr>
          <a:xfrm>
            <a:off x="2309673" y="7015947"/>
            <a:ext cx="98853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500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31B52DB-F660-9881-B24D-F843DB1C3CAF}"/>
              </a:ext>
            </a:extLst>
          </p:cNvPr>
          <p:cNvSpPr/>
          <p:nvPr/>
        </p:nvSpPr>
        <p:spPr>
          <a:xfrm>
            <a:off x="4783062" y="308947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6CC7EFA6-336B-C112-CC4D-595E00D881D1}"/>
              </a:ext>
            </a:extLst>
          </p:cNvPr>
          <p:cNvGrpSpPr/>
          <p:nvPr/>
        </p:nvGrpSpPr>
        <p:grpSpPr>
          <a:xfrm>
            <a:off x="3658391" y="3182735"/>
            <a:ext cx="1114748" cy="348415"/>
            <a:chOff x="3662932" y="2868005"/>
            <a:chExt cx="1114748" cy="348415"/>
          </a:xfrm>
        </p:grpSpPr>
        <p:pic>
          <p:nvPicPr>
            <p:cNvPr id="451" name="図 236">
              <a:extLst>
                <a:ext uri="{FF2B5EF4-FFF2-40B4-BE49-F238E27FC236}">
                  <a16:creationId xmlns:a16="http://schemas.microsoft.com/office/drawing/2014/main" id="{8A88DE2B-A9BE-C936-CED8-01438A290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91626" y="2936221"/>
              <a:ext cx="510584" cy="178119"/>
            </a:xfrm>
            <a:prstGeom prst="rect">
              <a:avLst/>
            </a:prstGeom>
          </p:spPr>
        </p:pic>
        <p:pic>
          <p:nvPicPr>
            <p:cNvPr id="452" name="図 205">
              <a:extLst>
                <a:ext uri="{FF2B5EF4-FFF2-40B4-BE49-F238E27FC236}">
                  <a16:creationId xmlns:a16="http://schemas.microsoft.com/office/drawing/2014/main" id="{FBA67B94-583D-DFC9-3631-12D5FEEE2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7998" y="2943761"/>
              <a:ext cx="510584" cy="178119"/>
            </a:xfrm>
            <a:prstGeom prst="rect">
              <a:avLst/>
            </a:prstGeom>
          </p:spPr>
        </p:pic>
        <p:sp>
          <p:nvSpPr>
            <p:cNvPr id="453" name="テキスト ボックス 206">
              <a:extLst>
                <a:ext uri="{FF2B5EF4-FFF2-40B4-BE49-F238E27FC236}">
                  <a16:creationId xmlns:a16="http://schemas.microsoft.com/office/drawing/2014/main" id="{1E3F3601-8DEC-E249-C9AA-16FF9D141202}"/>
                </a:ext>
              </a:extLst>
            </p:cNvPr>
            <p:cNvSpPr txBox="1"/>
            <p:nvPr/>
          </p:nvSpPr>
          <p:spPr>
            <a:xfrm>
              <a:off x="3808372" y="2937025"/>
              <a:ext cx="8098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600" dirty="0"/>
                <a:t>Inbound Schedule</a:t>
              </a:r>
              <a:endParaRPr kumimoji="1" lang="ja-JP" altLang="en-US" sz="600" dirty="0"/>
            </a:p>
          </p:txBody>
        </p:sp>
        <p:pic>
          <p:nvPicPr>
            <p:cNvPr id="454" name="図 210">
              <a:extLst>
                <a:ext uri="{FF2B5EF4-FFF2-40B4-BE49-F238E27FC236}">
                  <a16:creationId xmlns:a16="http://schemas.microsoft.com/office/drawing/2014/main" id="{337B28AE-84BF-A672-F71F-7D11DC793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62932" y="2868005"/>
              <a:ext cx="1114748" cy="348415"/>
            </a:xfrm>
            <a:prstGeom prst="rect">
              <a:avLst/>
            </a:prstGeom>
          </p:spPr>
        </p:pic>
        <p:pic>
          <p:nvPicPr>
            <p:cNvPr id="455" name="図 211">
              <a:extLst>
                <a:ext uri="{FF2B5EF4-FFF2-40B4-BE49-F238E27FC236}">
                  <a16:creationId xmlns:a16="http://schemas.microsoft.com/office/drawing/2014/main" id="{3017EB6F-78CD-455D-517B-2EB99E793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03158" y="2995019"/>
              <a:ext cx="809836" cy="97172"/>
            </a:xfrm>
            <a:prstGeom prst="rect">
              <a:avLst/>
            </a:prstGeom>
          </p:spPr>
        </p:pic>
        <p:sp>
          <p:nvSpPr>
            <p:cNvPr id="456" name="テキスト ボックス 218">
              <a:extLst>
                <a:ext uri="{FF2B5EF4-FFF2-40B4-BE49-F238E27FC236}">
                  <a16:creationId xmlns:a16="http://schemas.microsoft.com/office/drawing/2014/main" id="{351C068A-6570-4CCE-28AF-47872694652E}"/>
                </a:ext>
              </a:extLst>
            </p:cNvPr>
            <p:cNvSpPr txBox="1"/>
            <p:nvPr/>
          </p:nvSpPr>
          <p:spPr>
            <a:xfrm>
              <a:off x="3790419" y="2949606"/>
              <a:ext cx="87964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00" dirty="0"/>
                <a:t>Inbound Rework NG</a:t>
              </a:r>
              <a:endParaRPr kumimoji="1" lang="ja-JP" altLang="en-US" sz="600" dirty="0"/>
            </a:p>
          </p:txBody>
        </p:sp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53F49348-FD9C-A522-A8AC-199BC454DB29}"/>
              </a:ext>
            </a:extLst>
          </p:cNvPr>
          <p:cNvGrpSpPr/>
          <p:nvPr/>
        </p:nvGrpSpPr>
        <p:grpSpPr>
          <a:xfrm>
            <a:off x="3602454" y="5027815"/>
            <a:ext cx="1166119" cy="184666"/>
            <a:chOff x="2115872" y="2448942"/>
            <a:chExt cx="1166119" cy="184666"/>
          </a:xfrm>
        </p:grpSpPr>
        <p:sp>
          <p:nvSpPr>
            <p:cNvPr id="458" name="テキスト ボックス 412">
              <a:extLst>
                <a:ext uri="{FF2B5EF4-FFF2-40B4-BE49-F238E27FC236}">
                  <a16:creationId xmlns:a16="http://schemas.microsoft.com/office/drawing/2014/main" id="{8CADEBA5-DD38-CFD7-C69E-8E77CEC1D0A7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459" name="四角形: 角を丸くする 28">
              <a:extLst>
                <a:ext uri="{FF2B5EF4-FFF2-40B4-BE49-F238E27FC236}">
                  <a16:creationId xmlns:a16="http://schemas.microsoft.com/office/drawing/2014/main" id="{F44EA283-4001-75B0-5A12-179D92877DE7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460" name="グラフィックス 27" descr="日毎カレンダー">
              <a:extLst>
                <a:ext uri="{FF2B5EF4-FFF2-40B4-BE49-F238E27FC236}">
                  <a16:creationId xmlns:a16="http://schemas.microsoft.com/office/drawing/2014/main" id="{43EAFD46-35D9-09A3-0FF8-5F440F431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grpSp>
        <p:nvGrpSpPr>
          <p:cNvPr id="461" name="Group 460">
            <a:extLst>
              <a:ext uri="{FF2B5EF4-FFF2-40B4-BE49-F238E27FC236}">
                <a16:creationId xmlns:a16="http://schemas.microsoft.com/office/drawing/2014/main" id="{5DD94508-0A8C-44E6-422B-D21281255FED}"/>
              </a:ext>
            </a:extLst>
          </p:cNvPr>
          <p:cNvGrpSpPr/>
          <p:nvPr/>
        </p:nvGrpSpPr>
        <p:grpSpPr>
          <a:xfrm>
            <a:off x="3505371" y="5191307"/>
            <a:ext cx="1353612" cy="196685"/>
            <a:chOff x="486802" y="4864205"/>
            <a:chExt cx="1353612" cy="196685"/>
          </a:xfrm>
        </p:grpSpPr>
        <p:sp>
          <p:nvSpPr>
            <p:cNvPr id="462" name="四角形: 角を丸くする 28">
              <a:extLst>
                <a:ext uri="{FF2B5EF4-FFF2-40B4-BE49-F238E27FC236}">
                  <a16:creationId xmlns:a16="http://schemas.microsoft.com/office/drawing/2014/main" id="{43D19B2E-4E09-A020-EF2D-0C9483D0D85C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63" name="テキスト ボックス 412">
              <a:extLst>
                <a:ext uri="{FF2B5EF4-FFF2-40B4-BE49-F238E27FC236}">
                  <a16:creationId xmlns:a16="http://schemas.microsoft.com/office/drawing/2014/main" id="{B1F95C57-41E9-2231-E918-069D71081BDC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464" name="テキスト ボックス 412">
              <a:extLst>
                <a:ext uri="{FF2B5EF4-FFF2-40B4-BE49-F238E27FC236}">
                  <a16:creationId xmlns:a16="http://schemas.microsoft.com/office/drawing/2014/main" id="{05EC7C77-260E-8CF5-C599-D100153A2ACD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465" name="Picture 464">
              <a:extLst>
                <a:ext uri="{FF2B5EF4-FFF2-40B4-BE49-F238E27FC236}">
                  <a16:creationId xmlns:a16="http://schemas.microsoft.com/office/drawing/2014/main" id="{AA1C4D72-CC28-32BC-9541-5F4832189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EDBE66CB-2B19-6F79-B7A0-A5E3150B12A7}"/>
              </a:ext>
            </a:extLst>
          </p:cNvPr>
          <p:cNvGrpSpPr/>
          <p:nvPr/>
        </p:nvGrpSpPr>
        <p:grpSpPr>
          <a:xfrm>
            <a:off x="3507610" y="5375526"/>
            <a:ext cx="1351072" cy="194614"/>
            <a:chOff x="486802" y="4864205"/>
            <a:chExt cx="1351072" cy="194614"/>
          </a:xfrm>
        </p:grpSpPr>
        <p:sp>
          <p:nvSpPr>
            <p:cNvPr id="467" name="四角形: 角を丸くする 28">
              <a:extLst>
                <a:ext uri="{FF2B5EF4-FFF2-40B4-BE49-F238E27FC236}">
                  <a16:creationId xmlns:a16="http://schemas.microsoft.com/office/drawing/2014/main" id="{BA935A33-7A11-F6EA-E33E-F6E3016E4E28}"/>
                </a:ext>
              </a:extLst>
            </p:cNvPr>
            <p:cNvSpPr/>
            <p:nvPr/>
          </p:nvSpPr>
          <p:spPr>
            <a:xfrm>
              <a:off x="734340" y="4896281"/>
              <a:ext cx="383548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468" name="テキスト ボックス 412">
              <a:extLst>
                <a:ext uri="{FF2B5EF4-FFF2-40B4-BE49-F238E27FC236}">
                  <a16:creationId xmlns:a16="http://schemas.microsoft.com/office/drawing/2014/main" id="{559C2FD8-71D0-A876-34B9-1CD69B054C89}"/>
                </a:ext>
              </a:extLst>
            </p:cNvPr>
            <p:cNvSpPr txBox="1"/>
            <p:nvPr/>
          </p:nvSpPr>
          <p:spPr>
            <a:xfrm>
              <a:off x="1135993" y="4868478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469" name="テキスト ボックス 412">
              <a:extLst>
                <a:ext uri="{FF2B5EF4-FFF2-40B4-BE49-F238E27FC236}">
                  <a16:creationId xmlns:a16="http://schemas.microsoft.com/office/drawing/2014/main" id="{A3CEAC53-F459-346D-FCBF-20D146EAA95A}"/>
                </a:ext>
              </a:extLst>
            </p:cNvPr>
            <p:cNvSpPr txBox="1"/>
            <p:nvPr/>
          </p:nvSpPr>
          <p:spPr>
            <a:xfrm>
              <a:off x="486802" y="4864205"/>
              <a:ext cx="30008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470" name="Picture 469">
              <a:extLst>
                <a:ext uri="{FF2B5EF4-FFF2-40B4-BE49-F238E27FC236}">
                  <a16:creationId xmlns:a16="http://schemas.microsoft.com/office/drawing/2014/main" id="{7AD76C56-6DB9-E8B0-4B4C-F36E3C809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1448652" y="4887408"/>
              <a:ext cx="389222" cy="160688"/>
            </a:xfrm>
            <a:prstGeom prst="rect">
              <a:avLst/>
            </a:prstGeom>
          </p:spPr>
        </p:pic>
      </p:grpSp>
      <p:sp>
        <p:nvSpPr>
          <p:cNvPr id="471" name="テキスト ボックス 412">
            <a:extLst>
              <a:ext uri="{FF2B5EF4-FFF2-40B4-BE49-F238E27FC236}">
                <a16:creationId xmlns:a16="http://schemas.microsoft.com/office/drawing/2014/main" id="{9D1128C1-397D-8A55-ACE1-E09662A670EC}"/>
              </a:ext>
            </a:extLst>
          </p:cNvPr>
          <p:cNvSpPr txBox="1"/>
          <p:nvPr/>
        </p:nvSpPr>
        <p:spPr>
          <a:xfrm>
            <a:off x="3510052" y="5581989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 0/600 KGS</a:t>
            </a:r>
            <a:endParaRPr kumimoji="1" lang="ja-JP" altLang="en-US" sz="600" dirty="0"/>
          </a:p>
        </p:txBody>
      </p:sp>
      <p:sp>
        <p:nvSpPr>
          <p:cNvPr id="472" name="Isosceles Triangle 471">
            <a:extLst>
              <a:ext uri="{FF2B5EF4-FFF2-40B4-BE49-F238E27FC236}">
                <a16:creationId xmlns:a16="http://schemas.microsoft.com/office/drawing/2014/main" id="{B04151A0-A5E2-550F-964B-3216BC5AFF07}"/>
              </a:ext>
            </a:extLst>
          </p:cNvPr>
          <p:cNvSpPr/>
          <p:nvPr/>
        </p:nvSpPr>
        <p:spPr>
          <a:xfrm>
            <a:off x="4791319" y="496486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56" name="図 210">
            <a:extLst>
              <a:ext uri="{FF2B5EF4-FFF2-40B4-BE49-F238E27FC236}">
                <a16:creationId xmlns:a16="http://schemas.microsoft.com/office/drawing/2014/main" id="{6BD108B2-A909-0D93-D6E7-37F6D79143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6992" y="3516122"/>
            <a:ext cx="1161621" cy="348415"/>
          </a:xfrm>
          <a:prstGeom prst="rect">
            <a:avLst/>
          </a:prstGeom>
        </p:spPr>
      </p:pic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B029AC37-84A5-5482-77B9-B250457DE7DC}"/>
              </a:ext>
            </a:extLst>
          </p:cNvPr>
          <p:cNvSpPr/>
          <p:nvPr/>
        </p:nvSpPr>
        <p:spPr>
          <a:xfrm>
            <a:off x="4785261" y="356957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59" name="図 211">
            <a:extLst>
              <a:ext uri="{FF2B5EF4-FFF2-40B4-BE49-F238E27FC236}">
                <a16:creationId xmlns:a16="http://schemas.microsoft.com/office/drawing/2014/main" id="{992FD734-4223-E139-8601-71BB1D48DE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0547" y="3624379"/>
            <a:ext cx="843888" cy="97172"/>
          </a:xfrm>
          <a:prstGeom prst="rect">
            <a:avLst/>
          </a:prstGeom>
        </p:spPr>
      </p:pic>
      <p:sp>
        <p:nvSpPr>
          <p:cNvPr id="57" name="テキスト ボックス 218">
            <a:extLst>
              <a:ext uri="{FF2B5EF4-FFF2-40B4-BE49-F238E27FC236}">
                <a16:creationId xmlns:a16="http://schemas.microsoft.com/office/drawing/2014/main" id="{95C39301-3BAE-EB3B-829F-3527AE30FE58}"/>
              </a:ext>
            </a:extLst>
          </p:cNvPr>
          <p:cNvSpPr txBox="1"/>
          <p:nvPr/>
        </p:nvSpPr>
        <p:spPr>
          <a:xfrm>
            <a:off x="3774434" y="3607406"/>
            <a:ext cx="9166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Confirm Inbound</a:t>
            </a:r>
            <a:endParaRPr kumimoji="1" lang="ja-JP" altLang="en-US" sz="6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5315637A-C1B0-5D5C-AFCE-9BDA2A954CD0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542423" y="6678234"/>
            <a:ext cx="1410645" cy="2013138"/>
          </a:xfrm>
          <a:prstGeom prst="rect">
            <a:avLst/>
          </a:prstGeom>
        </p:spPr>
      </p:pic>
      <p:pic>
        <p:nvPicPr>
          <p:cNvPr id="480" name="図 210">
            <a:extLst>
              <a:ext uri="{FF2B5EF4-FFF2-40B4-BE49-F238E27FC236}">
                <a16:creationId xmlns:a16="http://schemas.microsoft.com/office/drawing/2014/main" id="{FCAC00B8-4CE3-9A23-0897-F601CC2D85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858" y="5879790"/>
            <a:ext cx="1098342" cy="329435"/>
          </a:xfrm>
          <a:prstGeom prst="rect">
            <a:avLst/>
          </a:prstGeom>
        </p:spPr>
      </p:pic>
      <p:sp>
        <p:nvSpPr>
          <p:cNvPr id="481" name="テキスト ボックス 218">
            <a:extLst>
              <a:ext uri="{FF2B5EF4-FFF2-40B4-BE49-F238E27FC236}">
                <a16:creationId xmlns:a16="http://schemas.microsoft.com/office/drawing/2014/main" id="{E303CF2A-5C4C-8158-2A0C-A76FC751A8E6}"/>
              </a:ext>
            </a:extLst>
          </p:cNvPr>
          <p:cNvSpPr txBox="1"/>
          <p:nvPr/>
        </p:nvSpPr>
        <p:spPr>
          <a:xfrm>
            <a:off x="719713" y="5957091"/>
            <a:ext cx="916631" cy="1846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Label For Return</a:t>
            </a:r>
            <a:endParaRPr kumimoji="1" lang="ja-JP" altLang="en-US" sz="600" dirty="0"/>
          </a:p>
        </p:txBody>
      </p:sp>
      <p:sp>
        <p:nvSpPr>
          <p:cNvPr id="482" name="Isosceles Triangle 481">
            <a:extLst>
              <a:ext uri="{FF2B5EF4-FFF2-40B4-BE49-F238E27FC236}">
                <a16:creationId xmlns:a16="http://schemas.microsoft.com/office/drawing/2014/main" id="{144CC284-EB8A-CFEA-07E6-E06950D6AABE}"/>
              </a:ext>
            </a:extLst>
          </p:cNvPr>
          <p:cNvSpPr/>
          <p:nvPr/>
        </p:nvSpPr>
        <p:spPr>
          <a:xfrm>
            <a:off x="583353" y="584613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03337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Handy terminal function</a:t>
            </a:r>
          </a:p>
          <a:p>
            <a:r>
              <a:rPr kumimoji="1" lang="en-US" altLang="ja-JP" sz="1100" b="1" dirty="0"/>
              <a:t>5-1-1. User Login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9CD65FE0-CD41-E0BF-868F-71A7B20AE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163" y="1463022"/>
            <a:ext cx="1360089" cy="2040133"/>
          </a:xfrm>
          <a:prstGeom prst="rect">
            <a:avLst/>
          </a:prstGeom>
        </p:spPr>
      </p:pic>
      <p:pic>
        <p:nvPicPr>
          <p:cNvPr id="263" name="図 262">
            <a:extLst>
              <a:ext uri="{FF2B5EF4-FFF2-40B4-BE49-F238E27FC236}">
                <a16:creationId xmlns:a16="http://schemas.microsoft.com/office/drawing/2014/main" id="{A6CBDC8F-1EAF-B274-3B37-D5FA3D76E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33" y="3581278"/>
            <a:ext cx="792993" cy="12193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AF783C-3910-C07A-E55D-F60D8673EBFD}"/>
              </a:ext>
            </a:extLst>
          </p:cNvPr>
          <p:cNvSpPr txBox="1"/>
          <p:nvPr/>
        </p:nvSpPr>
        <p:spPr>
          <a:xfrm>
            <a:off x="3835186" y="1430284"/>
            <a:ext cx="2538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icon app click from home screen.</a:t>
            </a:r>
          </a:p>
          <a:p>
            <a:endParaRPr kumimoji="1" lang="en-US" altLang="ja-JP" sz="800" b="1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User name:</a:t>
            </a:r>
            <a:r>
              <a:rPr kumimoji="1" lang="en-US" altLang="ja-JP" sz="800" dirty="0">
                <a:latin typeface="+mj-lt"/>
              </a:rPr>
              <a:t> Information is referenced from the User master.</a:t>
            </a:r>
          </a:p>
          <a:p>
            <a:r>
              <a:rPr kumimoji="1" lang="en-US" altLang="ja-JP" sz="800" dirty="0">
                <a:latin typeface="+mj-lt"/>
              </a:rPr>
              <a:t>Enter the User code of User master.</a:t>
            </a:r>
          </a:p>
          <a:p>
            <a:r>
              <a:rPr kumimoji="1" lang="en-US" altLang="ja-JP" sz="800" dirty="0">
                <a:latin typeface="+mj-lt"/>
              </a:rPr>
              <a:t>If it enter a code that does not exist, an error screen will be displayed. *1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Pass word:</a:t>
            </a:r>
            <a:r>
              <a:rPr kumimoji="1" lang="en-US" altLang="ja-JP" sz="800" dirty="0">
                <a:latin typeface="+mj-lt"/>
              </a:rPr>
              <a:t> Information is referenced from the User credential master.</a:t>
            </a:r>
          </a:p>
          <a:p>
            <a:r>
              <a:rPr kumimoji="1" lang="en-US" altLang="ja-JP" sz="800" dirty="0">
                <a:latin typeface="+mj-lt"/>
              </a:rPr>
              <a:t>The User code of User master is linked to the User code of User credential master. User credential Enter the master password.</a:t>
            </a:r>
          </a:p>
          <a:p>
            <a:r>
              <a:rPr kumimoji="1" lang="en-US" altLang="ja-JP" sz="800" dirty="0">
                <a:latin typeface="+mj-lt"/>
              </a:rPr>
              <a:t>If it enter a code that does not exist, an error screen will be displayed. *1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Login button: </a:t>
            </a:r>
            <a:r>
              <a:rPr kumimoji="1" lang="en-US" altLang="ja-JP" sz="800" dirty="0">
                <a:latin typeface="+mj-lt"/>
              </a:rPr>
              <a:t>If the information is correct, it will be redirected to the Main menu.</a:t>
            </a:r>
          </a:p>
          <a:p>
            <a:endParaRPr kumimoji="1" lang="en-US" altLang="ja-JP" sz="800" dirty="0">
              <a:latin typeface="+mj-lt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92B94DE-80DD-B64C-9887-585DBFA3F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00" y="5070081"/>
            <a:ext cx="4150815" cy="128964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B9A1801-CC09-4C37-FABF-61B5161D8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00" y="6606605"/>
            <a:ext cx="4169861" cy="196089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CFF7B55-EF3F-7B80-EB81-37EC35280BAA}"/>
              </a:ext>
            </a:extLst>
          </p:cNvPr>
          <p:cNvSpPr txBox="1"/>
          <p:nvPr/>
        </p:nvSpPr>
        <p:spPr>
          <a:xfrm>
            <a:off x="499554" y="4848076"/>
            <a:ext cx="415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User master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8AF953F1-6B05-AF9C-E0DD-9CCC66E950ED}"/>
              </a:ext>
            </a:extLst>
          </p:cNvPr>
          <p:cNvSpPr txBox="1"/>
          <p:nvPr/>
        </p:nvSpPr>
        <p:spPr>
          <a:xfrm>
            <a:off x="499554" y="6393844"/>
            <a:ext cx="415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User credential master</a:t>
            </a:r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3861C01D-E95F-55FD-733E-ACB4DD8EE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2099" y="3828259"/>
            <a:ext cx="1561014" cy="1081931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AD3CC38-8D8B-7FC2-1BCF-0AE39972687F}"/>
              </a:ext>
            </a:extLst>
          </p:cNvPr>
          <p:cNvSpPr txBox="1"/>
          <p:nvPr/>
        </p:nvSpPr>
        <p:spPr>
          <a:xfrm>
            <a:off x="3835186" y="3951345"/>
            <a:ext cx="2606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*1: Display screen when information is incorrect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OK button:</a:t>
            </a:r>
            <a:r>
              <a:rPr kumimoji="1" lang="en-US" altLang="ja-JP" sz="800" dirty="0">
                <a:latin typeface="+mj-lt"/>
              </a:rPr>
              <a:t> Close this screen. Return to the previous process.</a:t>
            </a:r>
          </a:p>
        </p:txBody>
      </p:sp>
      <p:pic>
        <p:nvPicPr>
          <p:cNvPr id="61" name="図 60">
            <a:extLst>
              <a:ext uri="{FF2B5EF4-FFF2-40B4-BE49-F238E27FC236}">
                <a16:creationId xmlns:a16="http://schemas.microsoft.com/office/drawing/2014/main" id="{B8FFAEF5-5B6E-0E1A-4C72-E889E3E1C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00" y="1417636"/>
            <a:ext cx="1386059" cy="2062103"/>
          </a:xfrm>
          <a:prstGeom prst="rect">
            <a:avLst/>
          </a:prstGeom>
        </p:spPr>
      </p:pic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82646CA1-EEF9-CDB4-C74B-1A629AE42FC3}"/>
              </a:ext>
            </a:extLst>
          </p:cNvPr>
          <p:cNvSpPr/>
          <p:nvPr/>
        </p:nvSpPr>
        <p:spPr>
          <a:xfrm>
            <a:off x="889861" y="1589021"/>
            <a:ext cx="316639" cy="31996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63" name="グラフィックス 62" descr="右向き指示マーク">
            <a:extLst>
              <a:ext uri="{FF2B5EF4-FFF2-40B4-BE49-F238E27FC236}">
                <a16:creationId xmlns:a16="http://schemas.microsoft.com/office/drawing/2014/main" id="{B77ED805-C4A2-0A1D-42B8-3D0A8EEEC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754202">
            <a:off x="1124117" y="1832944"/>
            <a:ext cx="253626" cy="253626"/>
          </a:xfrm>
          <a:prstGeom prst="rect">
            <a:avLst/>
          </a:prstGeom>
        </p:spPr>
      </p:pic>
      <p:sp>
        <p:nvSpPr>
          <p:cNvPr id="192" name="矢印: 右 191">
            <a:extLst>
              <a:ext uri="{FF2B5EF4-FFF2-40B4-BE49-F238E27FC236}">
                <a16:creationId xmlns:a16="http://schemas.microsoft.com/office/drawing/2014/main" id="{DB8C510E-49E2-8555-6279-D356DFF6DE58}"/>
              </a:ext>
            </a:extLst>
          </p:cNvPr>
          <p:cNvSpPr/>
          <p:nvPr/>
        </p:nvSpPr>
        <p:spPr>
          <a:xfrm>
            <a:off x="1861818" y="1900858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166EC14-0BF8-9BEB-5AE4-F9C1983A0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150" y="3421224"/>
            <a:ext cx="792993" cy="1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Handy terminal function</a:t>
            </a:r>
          </a:p>
          <a:p>
            <a:r>
              <a:rPr kumimoji="1" lang="en-US" altLang="ja-JP" sz="1100" b="1" dirty="0"/>
              <a:t>5-1-2. Main menu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9CD65FE0-CD41-E0BF-868F-71A7B20AE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54" y="1662007"/>
            <a:ext cx="1360089" cy="2040133"/>
          </a:xfrm>
          <a:prstGeom prst="rect">
            <a:avLst/>
          </a:prstGeom>
        </p:spPr>
      </p:pic>
      <p:pic>
        <p:nvPicPr>
          <p:cNvPr id="263" name="図 262">
            <a:extLst>
              <a:ext uri="{FF2B5EF4-FFF2-40B4-BE49-F238E27FC236}">
                <a16:creationId xmlns:a16="http://schemas.microsoft.com/office/drawing/2014/main" id="{A6CBDC8F-1EAF-B274-3B37-D5FA3D76E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33" y="3581278"/>
            <a:ext cx="792993" cy="12193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23F5BBA-D5E6-A79E-43CC-1783AA001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137" y="1662007"/>
            <a:ext cx="1378354" cy="204013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3590541-0AF3-62B4-9418-2A24BB129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03" y="2413765"/>
            <a:ext cx="458788" cy="11431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C808F80-FDEE-D75E-0BF7-7F1FB151C90D}"/>
              </a:ext>
            </a:extLst>
          </p:cNvPr>
          <p:cNvSpPr txBox="1"/>
          <p:nvPr/>
        </p:nvSpPr>
        <p:spPr>
          <a:xfrm>
            <a:off x="548196" y="2349051"/>
            <a:ext cx="6314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admin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AEC6A30-6C29-9646-7D82-1B948C64C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03" y="2727617"/>
            <a:ext cx="458788" cy="11431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4301FD4-18E4-CAF6-6DDC-8F3F2C1B3B54}"/>
              </a:ext>
            </a:extLst>
          </p:cNvPr>
          <p:cNvSpPr txBox="1"/>
          <p:nvPr/>
        </p:nvSpPr>
        <p:spPr>
          <a:xfrm>
            <a:off x="548196" y="2662903"/>
            <a:ext cx="6314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1234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79CE12D-1E64-F973-0792-45A4408C7498}"/>
              </a:ext>
            </a:extLst>
          </p:cNvPr>
          <p:cNvSpPr/>
          <p:nvPr/>
        </p:nvSpPr>
        <p:spPr>
          <a:xfrm>
            <a:off x="548196" y="3078480"/>
            <a:ext cx="1301830" cy="31996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8" name="グラフィックス 17" descr="右向き指示マーク">
            <a:extLst>
              <a:ext uri="{FF2B5EF4-FFF2-40B4-BE49-F238E27FC236}">
                <a16:creationId xmlns:a16="http://schemas.microsoft.com/office/drawing/2014/main" id="{AAE59085-27CD-144D-F069-8BE02A29D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754202">
            <a:off x="1658447" y="3272169"/>
            <a:ext cx="253626" cy="253626"/>
          </a:xfrm>
          <a:prstGeom prst="rect">
            <a:avLst/>
          </a:prstGeom>
        </p:spPr>
      </p:pic>
      <p:sp>
        <p:nvSpPr>
          <p:cNvPr id="19" name="矢印: 右 18">
            <a:extLst>
              <a:ext uri="{FF2B5EF4-FFF2-40B4-BE49-F238E27FC236}">
                <a16:creationId xmlns:a16="http://schemas.microsoft.com/office/drawing/2014/main" id="{BA72EB67-22CC-7778-2C71-4AC4CEB32234}"/>
              </a:ext>
            </a:extLst>
          </p:cNvPr>
          <p:cNvSpPr/>
          <p:nvPr/>
        </p:nvSpPr>
        <p:spPr>
          <a:xfrm>
            <a:off x="1850026" y="2662903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7544D4F-ABA9-2DDE-FFA9-1979AC36ADA8}"/>
              </a:ext>
            </a:extLst>
          </p:cNvPr>
          <p:cNvSpPr txBox="1"/>
          <p:nvPr/>
        </p:nvSpPr>
        <p:spPr>
          <a:xfrm>
            <a:off x="3530985" y="1678018"/>
            <a:ext cx="2920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logging in from User Login.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Inbound button: </a:t>
            </a:r>
            <a:r>
              <a:rPr kumimoji="1" lang="en-US" altLang="ja-JP" sz="800" dirty="0">
                <a:latin typeface="+mj-lt"/>
              </a:rPr>
              <a:t>Transitions to the Inbound screen.</a:t>
            </a:r>
          </a:p>
          <a:p>
            <a:r>
              <a:rPr kumimoji="1" lang="en-US" altLang="ja-JP" sz="800" b="1" dirty="0">
                <a:latin typeface="+mj-lt"/>
              </a:rPr>
              <a:t>Outbound button: </a:t>
            </a:r>
            <a:r>
              <a:rPr kumimoji="1" lang="en-US" altLang="ja-JP" sz="800" dirty="0">
                <a:latin typeface="+mj-lt"/>
              </a:rPr>
              <a:t>Transitions to the Outbound screen.</a:t>
            </a:r>
          </a:p>
          <a:p>
            <a:r>
              <a:rPr kumimoji="1" lang="en-US" altLang="ja-JP" sz="800" b="1" dirty="0">
                <a:latin typeface="+mj-lt"/>
              </a:rPr>
              <a:t>Stock Management button: </a:t>
            </a:r>
            <a:r>
              <a:rPr kumimoji="1" lang="en-US" altLang="ja-JP" sz="800" dirty="0">
                <a:latin typeface="+mj-lt"/>
              </a:rPr>
              <a:t>Transitions to the Stock Management screen.</a:t>
            </a:r>
          </a:p>
          <a:p>
            <a:r>
              <a:rPr kumimoji="1" lang="en-US" altLang="ja-JP" sz="800" b="1" dirty="0">
                <a:latin typeface="+mj-lt"/>
              </a:rPr>
              <a:t>Close button: </a:t>
            </a:r>
            <a:r>
              <a:rPr kumimoji="1" lang="en-US" altLang="ja-JP" sz="800" dirty="0">
                <a:latin typeface="+mj-lt"/>
              </a:rPr>
              <a:t>Closes the application.</a:t>
            </a:r>
          </a:p>
        </p:txBody>
      </p:sp>
    </p:spTree>
    <p:extLst>
      <p:ext uri="{BB962C8B-B14F-4D97-AF65-F5344CB8AC3E}">
        <p14:creationId xmlns:p14="http://schemas.microsoft.com/office/powerpoint/2010/main" val="2554404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Handy terminal function Inbound</a:t>
            </a:r>
          </a:p>
          <a:p>
            <a:r>
              <a:rPr kumimoji="1" lang="en-US" altLang="ja-JP" sz="1100" b="1" dirty="0"/>
              <a:t>5-2-1. Inbound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23F5BBA-D5E6-A79E-43CC-1783AA001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77" y="1678018"/>
            <a:ext cx="1417692" cy="2273197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79CE12D-1E64-F973-0792-45A4408C7498}"/>
              </a:ext>
            </a:extLst>
          </p:cNvPr>
          <p:cNvSpPr/>
          <p:nvPr/>
        </p:nvSpPr>
        <p:spPr>
          <a:xfrm>
            <a:off x="629420" y="2289542"/>
            <a:ext cx="1211323" cy="31996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8" name="グラフィックス 17" descr="右向き指示マーク">
            <a:extLst>
              <a:ext uri="{FF2B5EF4-FFF2-40B4-BE49-F238E27FC236}">
                <a16:creationId xmlns:a16="http://schemas.microsoft.com/office/drawing/2014/main" id="{AAE59085-27CD-144D-F069-8BE02A29D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754202">
            <a:off x="1658818" y="2391359"/>
            <a:ext cx="253626" cy="253626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7544D4F-ABA9-2DDE-FFA9-1979AC36ADA8}"/>
              </a:ext>
            </a:extLst>
          </p:cNvPr>
          <p:cNvSpPr txBox="1"/>
          <p:nvPr/>
        </p:nvSpPr>
        <p:spPr>
          <a:xfrm>
            <a:off x="3530985" y="1678018"/>
            <a:ext cx="3024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inbound from Main menu.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Inbound Schedule button</a:t>
            </a:r>
            <a:r>
              <a:rPr kumimoji="1" lang="en-US" altLang="ja-JP" sz="800" dirty="0">
                <a:latin typeface="+mj-lt"/>
              </a:rPr>
              <a:t>: Transitions to the Inbound Schedule screen.</a:t>
            </a:r>
          </a:p>
          <a:p>
            <a:r>
              <a:rPr kumimoji="1" lang="en-US" altLang="ja-JP" sz="800" b="1" dirty="0">
                <a:latin typeface="+mj-lt"/>
              </a:rPr>
              <a:t>Inbound Manual button</a:t>
            </a:r>
            <a:r>
              <a:rPr kumimoji="1" lang="en-US" altLang="ja-JP" sz="800" dirty="0">
                <a:latin typeface="+mj-lt"/>
              </a:rPr>
              <a:t>: Transitions to the Inbound screen.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Inbound Rework button</a:t>
            </a:r>
            <a:r>
              <a:rPr kumimoji="1" lang="en-US" altLang="ja-JP" sz="800" dirty="0">
                <a:latin typeface="+mj-lt"/>
              </a:rPr>
              <a:t>: Transitions to the Inbound Rework screen.</a:t>
            </a:r>
          </a:p>
          <a:p>
            <a:endParaRPr kumimoji="1" lang="en-US" altLang="ja-JP" sz="800" dirty="0">
              <a:latin typeface="+mj-lt"/>
            </a:endParaRP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BA72EB67-22CC-7778-2C71-4AC4CEB32234}"/>
              </a:ext>
            </a:extLst>
          </p:cNvPr>
          <p:cNvSpPr/>
          <p:nvPr/>
        </p:nvSpPr>
        <p:spPr>
          <a:xfrm>
            <a:off x="1843782" y="2807646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0" name="図 230">
            <a:extLst>
              <a:ext uri="{FF2B5EF4-FFF2-40B4-BE49-F238E27FC236}">
                <a16:creationId xmlns:a16="http://schemas.microsoft.com/office/drawing/2014/main" id="{B0757066-258F-7A6F-A92E-4BC0473D0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969" y="2257577"/>
            <a:ext cx="546082" cy="198137"/>
          </a:xfrm>
          <a:prstGeom prst="rect">
            <a:avLst/>
          </a:prstGeom>
        </p:spPr>
      </p:pic>
      <p:pic>
        <p:nvPicPr>
          <p:cNvPr id="26" name="図 231">
            <a:extLst>
              <a:ext uri="{FF2B5EF4-FFF2-40B4-BE49-F238E27FC236}">
                <a16:creationId xmlns:a16="http://schemas.microsoft.com/office/drawing/2014/main" id="{88E5CF16-17FD-F12A-6C2F-3640F6978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151" y="2601969"/>
            <a:ext cx="546082" cy="198137"/>
          </a:xfrm>
          <a:prstGeom prst="rect">
            <a:avLst/>
          </a:prstGeom>
        </p:spPr>
      </p:pic>
      <p:pic>
        <p:nvPicPr>
          <p:cNvPr id="27" name="図 236">
            <a:extLst>
              <a:ext uri="{FF2B5EF4-FFF2-40B4-BE49-F238E27FC236}">
                <a16:creationId xmlns:a16="http://schemas.microsoft.com/office/drawing/2014/main" id="{A1A103C0-8005-9D8E-7581-9D18D872C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6917" y="2944706"/>
            <a:ext cx="510584" cy="178119"/>
          </a:xfrm>
          <a:prstGeom prst="rect">
            <a:avLst/>
          </a:prstGeom>
        </p:spPr>
      </p:pic>
      <p:pic>
        <p:nvPicPr>
          <p:cNvPr id="28" name="図 240">
            <a:extLst>
              <a:ext uri="{FF2B5EF4-FFF2-40B4-BE49-F238E27FC236}">
                <a16:creationId xmlns:a16="http://schemas.microsoft.com/office/drawing/2014/main" id="{3CE86BA1-26E7-6A1E-6419-EE82D37B7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679" y="3279935"/>
            <a:ext cx="510584" cy="178119"/>
          </a:xfrm>
          <a:prstGeom prst="rect">
            <a:avLst/>
          </a:prstGeom>
        </p:spPr>
      </p:pic>
      <p:pic>
        <p:nvPicPr>
          <p:cNvPr id="35" name="図 1">
            <a:extLst>
              <a:ext uri="{FF2B5EF4-FFF2-40B4-BE49-F238E27FC236}">
                <a16:creationId xmlns:a16="http://schemas.microsoft.com/office/drawing/2014/main" id="{199D59D0-3741-C1C4-00C6-86101BE4B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7258" y="1678018"/>
            <a:ext cx="1475021" cy="2273197"/>
          </a:xfrm>
          <a:prstGeom prst="rect">
            <a:avLst/>
          </a:prstGeom>
        </p:spPr>
      </p:pic>
      <p:pic>
        <p:nvPicPr>
          <p:cNvPr id="36" name="図 6">
            <a:extLst>
              <a:ext uri="{FF2B5EF4-FFF2-40B4-BE49-F238E27FC236}">
                <a16:creationId xmlns:a16="http://schemas.microsoft.com/office/drawing/2014/main" id="{295BDCE2-00CE-00B6-E72F-B2C06357A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341" y="2265117"/>
            <a:ext cx="546082" cy="198137"/>
          </a:xfrm>
          <a:prstGeom prst="rect">
            <a:avLst/>
          </a:prstGeom>
        </p:spPr>
      </p:pic>
      <p:pic>
        <p:nvPicPr>
          <p:cNvPr id="57" name="図 13">
            <a:extLst>
              <a:ext uri="{FF2B5EF4-FFF2-40B4-BE49-F238E27FC236}">
                <a16:creationId xmlns:a16="http://schemas.microsoft.com/office/drawing/2014/main" id="{12768522-5F40-49E7-F999-52FF16720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523" y="2609509"/>
            <a:ext cx="546082" cy="198137"/>
          </a:xfrm>
          <a:prstGeom prst="rect">
            <a:avLst/>
          </a:prstGeom>
        </p:spPr>
      </p:pic>
      <p:sp>
        <p:nvSpPr>
          <p:cNvPr id="58" name="テキスト ボックス 15">
            <a:extLst>
              <a:ext uri="{FF2B5EF4-FFF2-40B4-BE49-F238E27FC236}">
                <a16:creationId xmlns:a16="http://schemas.microsoft.com/office/drawing/2014/main" id="{F521E923-FEED-306F-18F6-FA7BDC90416F}"/>
              </a:ext>
            </a:extLst>
          </p:cNvPr>
          <p:cNvSpPr txBox="1"/>
          <p:nvPr/>
        </p:nvSpPr>
        <p:spPr>
          <a:xfrm>
            <a:off x="2410463" y="2271852"/>
            <a:ext cx="7200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Schedule Label</a:t>
            </a:r>
            <a:endParaRPr kumimoji="1" lang="ja-JP" altLang="en-US" sz="600" dirty="0"/>
          </a:p>
        </p:txBody>
      </p:sp>
      <p:sp>
        <p:nvSpPr>
          <p:cNvPr id="63" name="テキスト ボックス 204">
            <a:extLst>
              <a:ext uri="{FF2B5EF4-FFF2-40B4-BE49-F238E27FC236}">
                <a16:creationId xmlns:a16="http://schemas.microsoft.com/office/drawing/2014/main" id="{38FF7410-FB97-B45E-D869-8C064C646C2F}"/>
              </a:ext>
            </a:extLst>
          </p:cNvPr>
          <p:cNvSpPr txBox="1"/>
          <p:nvPr/>
        </p:nvSpPr>
        <p:spPr>
          <a:xfrm>
            <a:off x="2405838" y="2612049"/>
            <a:ext cx="7181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Label Manual</a:t>
            </a:r>
          </a:p>
        </p:txBody>
      </p:sp>
      <p:pic>
        <p:nvPicPr>
          <p:cNvPr id="1028" name="図 205">
            <a:extLst>
              <a:ext uri="{FF2B5EF4-FFF2-40B4-BE49-F238E27FC236}">
                <a16:creationId xmlns:a16="http://schemas.microsoft.com/office/drawing/2014/main" id="{69BB87A7-D2F2-6E9D-0DDF-8C52683D2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3289" y="2952246"/>
            <a:ext cx="510584" cy="178119"/>
          </a:xfrm>
          <a:prstGeom prst="rect">
            <a:avLst/>
          </a:prstGeom>
        </p:spPr>
      </p:pic>
      <p:sp>
        <p:nvSpPr>
          <p:cNvPr id="1031" name="テキスト ボックス 206">
            <a:extLst>
              <a:ext uri="{FF2B5EF4-FFF2-40B4-BE49-F238E27FC236}">
                <a16:creationId xmlns:a16="http://schemas.microsoft.com/office/drawing/2014/main" id="{5276E88F-CE71-2AC0-21FE-0A62D25C2A8F}"/>
              </a:ext>
            </a:extLst>
          </p:cNvPr>
          <p:cNvSpPr txBox="1"/>
          <p:nvPr/>
        </p:nvSpPr>
        <p:spPr>
          <a:xfrm>
            <a:off x="2373663" y="2945510"/>
            <a:ext cx="8098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Inbound Schedule</a:t>
            </a:r>
            <a:endParaRPr kumimoji="1" lang="ja-JP" altLang="en-US" sz="600" dirty="0"/>
          </a:p>
        </p:txBody>
      </p:sp>
      <p:pic>
        <p:nvPicPr>
          <p:cNvPr id="1033" name="図 207">
            <a:extLst>
              <a:ext uri="{FF2B5EF4-FFF2-40B4-BE49-F238E27FC236}">
                <a16:creationId xmlns:a16="http://schemas.microsoft.com/office/drawing/2014/main" id="{4FFBD7C4-7037-82E4-BF6A-F1988E52D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051" y="3287475"/>
            <a:ext cx="510584" cy="178119"/>
          </a:xfrm>
          <a:prstGeom prst="rect">
            <a:avLst/>
          </a:prstGeom>
        </p:spPr>
      </p:pic>
      <p:sp>
        <p:nvSpPr>
          <p:cNvPr id="1035" name="テキスト ボックス 208">
            <a:extLst>
              <a:ext uri="{FF2B5EF4-FFF2-40B4-BE49-F238E27FC236}">
                <a16:creationId xmlns:a16="http://schemas.microsoft.com/office/drawing/2014/main" id="{2F5212AC-F2C4-301D-C59C-86B9C8F86BB3}"/>
              </a:ext>
            </a:extLst>
          </p:cNvPr>
          <p:cNvSpPr txBox="1"/>
          <p:nvPr/>
        </p:nvSpPr>
        <p:spPr>
          <a:xfrm>
            <a:off x="2375124" y="3280739"/>
            <a:ext cx="8098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Inbound Manual</a:t>
            </a:r>
            <a:endParaRPr kumimoji="1" lang="ja-JP" altLang="en-US" sz="600" dirty="0"/>
          </a:p>
        </p:txBody>
      </p:sp>
      <p:pic>
        <p:nvPicPr>
          <p:cNvPr id="1037" name="図 209">
            <a:extLst>
              <a:ext uri="{FF2B5EF4-FFF2-40B4-BE49-F238E27FC236}">
                <a16:creationId xmlns:a16="http://schemas.microsoft.com/office/drawing/2014/main" id="{E157DB4F-9CEB-0F18-2B05-52992615A2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0055" y="2197670"/>
            <a:ext cx="1294738" cy="1336429"/>
          </a:xfrm>
          <a:prstGeom prst="rect">
            <a:avLst/>
          </a:prstGeom>
        </p:spPr>
      </p:pic>
      <p:pic>
        <p:nvPicPr>
          <p:cNvPr id="1039" name="図 210">
            <a:extLst>
              <a:ext uri="{FF2B5EF4-FFF2-40B4-BE49-F238E27FC236}">
                <a16:creationId xmlns:a16="http://schemas.microsoft.com/office/drawing/2014/main" id="{EAC4BFDF-2FBA-86D8-A00D-E14AC9CE36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902" y="2191624"/>
            <a:ext cx="1114748" cy="348415"/>
          </a:xfrm>
          <a:prstGeom prst="rect">
            <a:avLst/>
          </a:prstGeom>
        </p:spPr>
      </p:pic>
      <p:pic>
        <p:nvPicPr>
          <p:cNvPr id="1040" name="図 211">
            <a:extLst>
              <a:ext uri="{FF2B5EF4-FFF2-40B4-BE49-F238E27FC236}">
                <a16:creationId xmlns:a16="http://schemas.microsoft.com/office/drawing/2014/main" id="{C64515F6-4B20-76D4-01ED-FCDCA422D7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3511" y="2330968"/>
            <a:ext cx="809836" cy="97172"/>
          </a:xfrm>
          <a:prstGeom prst="rect">
            <a:avLst/>
          </a:prstGeom>
        </p:spPr>
      </p:pic>
      <p:pic>
        <p:nvPicPr>
          <p:cNvPr id="1041" name="図 213">
            <a:extLst>
              <a:ext uri="{FF2B5EF4-FFF2-40B4-BE49-F238E27FC236}">
                <a16:creationId xmlns:a16="http://schemas.microsoft.com/office/drawing/2014/main" id="{617C3E18-EF82-DFBC-230E-D25A67C01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4223" y="2501145"/>
            <a:ext cx="1114748" cy="367139"/>
          </a:xfrm>
          <a:prstGeom prst="rect">
            <a:avLst/>
          </a:prstGeom>
        </p:spPr>
      </p:pic>
      <p:pic>
        <p:nvPicPr>
          <p:cNvPr id="1042" name="図 214">
            <a:extLst>
              <a:ext uri="{FF2B5EF4-FFF2-40B4-BE49-F238E27FC236}">
                <a16:creationId xmlns:a16="http://schemas.microsoft.com/office/drawing/2014/main" id="{1DC4F5D6-4A20-B155-9B13-963A7D4FAB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173" y="2388733"/>
            <a:ext cx="809836" cy="97172"/>
          </a:xfrm>
          <a:prstGeom prst="rect">
            <a:avLst/>
          </a:prstGeom>
        </p:spPr>
      </p:pic>
      <p:sp>
        <p:nvSpPr>
          <p:cNvPr id="1043" name="テキスト ボックス 218">
            <a:extLst>
              <a:ext uri="{FF2B5EF4-FFF2-40B4-BE49-F238E27FC236}">
                <a16:creationId xmlns:a16="http://schemas.microsoft.com/office/drawing/2014/main" id="{7B27F25E-A271-9593-8833-82C55292BCAF}"/>
              </a:ext>
            </a:extLst>
          </p:cNvPr>
          <p:cNvSpPr txBox="1"/>
          <p:nvPr/>
        </p:nvSpPr>
        <p:spPr>
          <a:xfrm>
            <a:off x="2410464" y="2284141"/>
            <a:ext cx="8098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Inbound Schedule</a:t>
            </a:r>
            <a:endParaRPr kumimoji="1" lang="ja-JP" altLang="en-US" sz="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978963-713F-0902-3127-334D46A1C3E2}"/>
              </a:ext>
            </a:extLst>
          </p:cNvPr>
          <p:cNvGrpSpPr/>
          <p:nvPr/>
        </p:nvGrpSpPr>
        <p:grpSpPr>
          <a:xfrm>
            <a:off x="2221477" y="2833504"/>
            <a:ext cx="1114748" cy="348415"/>
            <a:chOff x="3662932" y="2868005"/>
            <a:chExt cx="1114748" cy="348415"/>
          </a:xfrm>
        </p:grpSpPr>
        <p:pic>
          <p:nvPicPr>
            <p:cNvPr id="4" name="図 236">
              <a:extLst>
                <a:ext uri="{FF2B5EF4-FFF2-40B4-BE49-F238E27FC236}">
                  <a16:creationId xmlns:a16="http://schemas.microsoft.com/office/drawing/2014/main" id="{B1245E9F-4983-8CD1-9DCF-AA6810F71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1626" y="2936221"/>
              <a:ext cx="510584" cy="178119"/>
            </a:xfrm>
            <a:prstGeom prst="rect">
              <a:avLst/>
            </a:prstGeom>
          </p:spPr>
        </p:pic>
        <p:pic>
          <p:nvPicPr>
            <p:cNvPr id="6" name="図 205">
              <a:extLst>
                <a:ext uri="{FF2B5EF4-FFF2-40B4-BE49-F238E27FC236}">
                  <a16:creationId xmlns:a16="http://schemas.microsoft.com/office/drawing/2014/main" id="{2E0D788A-D763-C096-9049-E6065A777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7998" y="2943761"/>
              <a:ext cx="510584" cy="178119"/>
            </a:xfrm>
            <a:prstGeom prst="rect">
              <a:avLst/>
            </a:prstGeom>
          </p:spPr>
        </p:pic>
        <p:sp>
          <p:nvSpPr>
            <p:cNvPr id="7" name="テキスト ボックス 206">
              <a:extLst>
                <a:ext uri="{FF2B5EF4-FFF2-40B4-BE49-F238E27FC236}">
                  <a16:creationId xmlns:a16="http://schemas.microsoft.com/office/drawing/2014/main" id="{AD484FB1-3DB0-E371-E79E-FA3AC8C7B614}"/>
                </a:ext>
              </a:extLst>
            </p:cNvPr>
            <p:cNvSpPr txBox="1"/>
            <p:nvPr/>
          </p:nvSpPr>
          <p:spPr>
            <a:xfrm>
              <a:off x="3808372" y="2937025"/>
              <a:ext cx="8098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600" dirty="0"/>
                <a:t>Inbound Schedule</a:t>
              </a:r>
              <a:endParaRPr kumimoji="1" lang="ja-JP" altLang="en-US" sz="600" dirty="0"/>
            </a:p>
          </p:txBody>
        </p:sp>
        <p:pic>
          <p:nvPicPr>
            <p:cNvPr id="8" name="図 210">
              <a:extLst>
                <a:ext uri="{FF2B5EF4-FFF2-40B4-BE49-F238E27FC236}">
                  <a16:creationId xmlns:a16="http://schemas.microsoft.com/office/drawing/2014/main" id="{6C1E78B5-2668-AAED-4B06-FFC07B102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62932" y="2868005"/>
              <a:ext cx="1114748" cy="348415"/>
            </a:xfrm>
            <a:prstGeom prst="rect">
              <a:avLst/>
            </a:prstGeom>
          </p:spPr>
        </p:pic>
        <p:pic>
          <p:nvPicPr>
            <p:cNvPr id="9" name="図 211">
              <a:extLst>
                <a:ext uri="{FF2B5EF4-FFF2-40B4-BE49-F238E27FC236}">
                  <a16:creationId xmlns:a16="http://schemas.microsoft.com/office/drawing/2014/main" id="{C5A8D720-4919-46A9-B517-64A86E1A2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03158" y="2995019"/>
              <a:ext cx="809836" cy="97172"/>
            </a:xfrm>
            <a:prstGeom prst="rect">
              <a:avLst/>
            </a:prstGeom>
          </p:spPr>
        </p:pic>
        <p:sp>
          <p:nvSpPr>
            <p:cNvPr id="11" name="テキスト ボックス 218">
              <a:extLst>
                <a:ext uri="{FF2B5EF4-FFF2-40B4-BE49-F238E27FC236}">
                  <a16:creationId xmlns:a16="http://schemas.microsoft.com/office/drawing/2014/main" id="{D5FA3E64-6253-7E44-0C5D-CFA97C00F02C}"/>
                </a:ext>
              </a:extLst>
            </p:cNvPr>
            <p:cNvSpPr txBox="1"/>
            <p:nvPr/>
          </p:nvSpPr>
          <p:spPr>
            <a:xfrm>
              <a:off x="3828519" y="2949606"/>
              <a:ext cx="80983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00" dirty="0"/>
                <a:t>Inbound Rework</a:t>
              </a:r>
              <a:endParaRPr kumimoji="1" lang="ja-JP" altLang="en-US" sz="600" dirty="0"/>
            </a:p>
          </p:txBody>
        </p:sp>
      </p:grp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0E02A94-F00F-6D08-0159-D71B942B97FA}"/>
              </a:ext>
            </a:extLst>
          </p:cNvPr>
          <p:cNvSpPr/>
          <p:nvPr/>
        </p:nvSpPr>
        <p:spPr>
          <a:xfrm>
            <a:off x="3340797" y="306013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7FBA18-C41C-8F14-AAB1-58F67900B2F8}"/>
              </a:ext>
            </a:extLst>
          </p:cNvPr>
          <p:cNvGrpSpPr/>
          <p:nvPr/>
        </p:nvGrpSpPr>
        <p:grpSpPr>
          <a:xfrm>
            <a:off x="2216126" y="3153400"/>
            <a:ext cx="1114748" cy="348415"/>
            <a:chOff x="3662932" y="2868005"/>
            <a:chExt cx="1114748" cy="348415"/>
          </a:xfrm>
        </p:grpSpPr>
        <p:pic>
          <p:nvPicPr>
            <p:cNvPr id="15" name="図 236">
              <a:extLst>
                <a:ext uri="{FF2B5EF4-FFF2-40B4-BE49-F238E27FC236}">
                  <a16:creationId xmlns:a16="http://schemas.microsoft.com/office/drawing/2014/main" id="{51D58D33-BD31-F60E-B95A-FCDD75D84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1626" y="2936221"/>
              <a:ext cx="510584" cy="178119"/>
            </a:xfrm>
            <a:prstGeom prst="rect">
              <a:avLst/>
            </a:prstGeom>
          </p:spPr>
        </p:pic>
        <p:pic>
          <p:nvPicPr>
            <p:cNvPr id="16" name="図 205">
              <a:extLst>
                <a:ext uri="{FF2B5EF4-FFF2-40B4-BE49-F238E27FC236}">
                  <a16:creationId xmlns:a16="http://schemas.microsoft.com/office/drawing/2014/main" id="{A584BCD2-6837-7314-364C-5AAF91077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7998" y="2943761"/>
              <a:ext cx="510584" cy="178119"/>
            </a:xfrm>
            <a:prstGeom prst="rect">
              <a:avLst/>
            </a:prstGeom>
          </p:spPr>
        </p:pic>
        <p:sp>
          <p:nvSpPr>
            <p:cNvPr id="21" name="テキスト ボックス 206">
              <a:extLst>
                <a:ext uri="{FF2B5EF4-FFF2-40B4-BE49-F238E27FC236}">
                  <a16:creationId xmlns:a16="http://schemas.microsoft.com/office/drawing/2014/main" id="{5E36EB91-CD31-0D57-D6C3-655E83BB07FC}"/>
                </a:ext>
              </a:extLst>
            </p:cNvPr>
            <p:cNvSpPr txBox="1"/>
            <p:nvPr/>
          </p:nvSpPr>
          <p:spPr>
            <a:xfrm>
              <a:off x="3808372" y="2937025"/>
              <a:ext cx="8098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600" dirty="0"/>
                <a:t>Inbound Schedule</a:t>
              </a:r>
              <a:endParaRPr kumimoji="1" lang="ja-JP" altLang="en-US" sz="600" dirty="0"/>
            </a:p>
          </p:txBody>
        </p:sp>
        <p:pic>
          <p:nvPicPr>
            <p:cNvPr id="23" name="図 210">
              <a:extLst>
                <a:ext uri="{FF2B5EF4-FFF2-40B4-BE49-F238E27FC236}">
                  <a16:creationId xmlns:a16="http://schemas.microsoft.com/office/drawing/2014/main" id="{50838D32-A3AF-F6FB-DA8C-099873B6A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62932" y="2868005"/>
              <a:ext cx="1114748" cy="348415"/>
            </a:xfrm>
            <a:prstGeom prst="rect">
              <a:avLst/>
            </a:prstGeom>
          </p:spPr>
        </p:pic>
        <p:pic>
          <p:nvPicPr>
            <p:cNvPr id="24" name="図 211">
              <a:extLst>
                <a:ext uri="{FF2B5EF4-FFF2-40B4-BE49-F238E27FC236}">
                  <a16:creationId xmlns:a16="http://schemas.microsoft.com/office/drawing/2014/main" id="{5ABC04F9-A9A8-976F-A086-574A5F750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03158" y="2995019"/>
              <a:ext cx="809836" cy="97172"/>
            </a:xfrm>
            <a:prstGeom prst="rect">
              <a:avLst/>
            </a:prstGeom>
          </p:spPr>
        </p:pic>
        <p:sp>
          <p:nvSpPr>
            <p:cNvPr id="25" name="テキスト ボックス 218">
              <a:extLst>
                <a:ext uri="{FF2B5EF4-FFF2-40B4-BE49-F238E27FC236}">
                  <a16:creationId xmlns:a16="http://schemas.microsoft.com/office/drawing/2014/main" id="{6693CD59-CB8F-CBB5-1155-698509A11705}"/>
                </a:ext>
              </a:extLst>
            </p:cNvPr>
            <p:cNvSpPr txBox="1"/>
            <p:nvPr/>
          </p:nvSpPr>
          <p:spPr>
            <a:xfrm>
              <a:off x="3790419" y="2949606"/>
              <a:ext cx="87964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00" dirty="0"/>
                <a:t>Inbound Rework NG</a:t>
              </a:r>
              <a:endParaRPr kumimoji="1" lang="ja-JP" altLang="en-US" sz="60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A76D7F-C2E1-9BA1-EC72-C9E7F8CC0870}"/>
              </a:ext>
            </a:extLst>
          </p:cNvPr>
          <p:cNvGrpSpPr/>
          <p:nvPr/>
        </p:nvGrpSpPr>
        <p:grpSpPr>
          <a:xfrm>
            <a:off x="2197465" y="3489228"/>
            <a:ext cx="1161621" cy="348415"/>
            <a:chOff x="3662932" y="2868005"/>
            <a:chExt cx="1114748" cy="348415"/>
          </a:xfrm>
        </p:grpSpPr>
        <p:pic>
          <p:nvPicPr>
            <p:cNvPr id="30" name="図 236">
              <a:extLst>
                <a:ext uri="{FF2B5EF4-FFF2-40B4-BE49-F238E27FC236}">
                  <a16:creationId xmlns:a16="http://schemas.microsoft.com/office/drawing/2014/main" id="{9F023C28-76AE-F821-A959-863FF906A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1626" y="2936221"/>
              <a:ext cx="510584" cy="178119"/>
            </a:xfrm>
            <a:prstGeom prst="rect">
              <a:avLst/>
            </a:prstGeom>
          </p:spPr>
        </p:pic>
        <p:pic>
          <p:nvPicPr>
            <p:cNvPr id="31" name="図 205">
              <a:extLst>
                <a:ext uri="{FF2B5EF4-FFF2-40B4-BE49-F238E27FC236}">
                  <a16:creationId xmlns:a16="http://schemas.microsoft.com/office/drawing/2014/main" id="{8FCA2A33-D067-CCAD-E464-0FB8F976A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7998" y="2943761"/>
              <a:ext cx="510584" cy="178119"/>
            </a:xfrm>
            <a:prstGeom prst="rect">
              <a:avLst/>
            </a:prstGeom>
          </p:spPr>
        </p:pic>
        <p:sp>
          <p:nvSpPr>
            <p:cNvPr id="32" name="テキスト ボックス 206">
              <a:extLst>
                <a:ext uri="{FF2B5EF4-FFF2-40B4-BE49-F238E27FC236}">
                  <a16:creationId xmlns:a16="http://schemas.microsoft.com/office/drawing/2014/main" id="{9805E044-18B2-4016-67AD-1D6D45B7FB1C}"/>
                </a:ext>
              </a:extLst>
            </p:cNvPr>
            <p:cNvSpPr txBox="1"/>
            <p:nvPr/>
          </p:nvSpPr>
          <p:spPr>
            <a:xfrm>
              <a:off x="3808372" y="2937025"/>
              <a:ext cx="8098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600" dirty="0"/>
                <a:t>Inbound Schedule</a:t>
              </a:r>
              <a:endParaRPr kumimoji="1" lang="ja-JP" altLang="en-US" sz="600" dirty="0"/>
            </a:p>
          </p:txBody>
        </p:sp>
        <p:pic>
          <p:nvPicPr>
            <p:cNvPr id="33" name="図 210">
              <a:extLst>
                <a:ext uri="{FF2B5EF4-FFF2-40B4-BE49-F238E27FC236}">
                  <a16:creationId xmlns:a16="http://schemas.microsoft.com/office/drawing/2014/main" id="{5E575B74-2E39-D8CE-74A0-46364523F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62932" y="2868005"/>
              <a:ext cx="1114748" cy="348415"/>
            </a:xfrm>
            <a:prstGeom prst="rect">
              <a:avLst/>
            </a:prstGeom>
          </p:spPr>
        </p:pic>
        <p:pic>
          <p:nvPicPr>
            <p:cNvPr id="34" name="図 211">
              <a:extLst>
                <a:ext uri="{FF2B5EF4-FFF2-40B4-BE49-F238E27FC236}">
                  <a16:creationId xmlns:a16="http://schemas.microsoft.com/office/drawing/2014/main" id="{A57372BF-383E-5F23-19D3-C109614B3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03158" y="2995019"/>
              <a:ext cx="809836" cy="97172"/>
            </a:xfrm>
            <a:prstGeom prst="rect">
              <a:avLst/>
            </a:prstGeom>
          </p:spPr>
        </p:pic>
        <p:sp>
          <p:nvSpPr>
            <p:cNvPr id="37" name="テキスト ボックス 218">
              <a:extLst>
                <a:ext uri="{FF2B5EF4-FFF2-40B4-BE49-F238E27FC236}">
                  <a16:creationId xmlns:a16="http://schemas.microsoft.com/office/drawing/2014/main" id="{752523EC-7FDB-5681-D29E-6B1B2E853CA1}"/>
                </a:ext>
              </a:extLst>
            </p:cNvPr>
            <p:cNvSpPr txBox="1"/>
            <p:nvPr/>
          </p:nvSpPr>
          <p:spPr>
            <a:xfrm>
              <a:off x="3790418" y="2949606"/>
              <a:ext cx="87964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00" dirty="0"/>
                <a:t>QC schedule</a:t>
              </a:r>
              <a:endParaRPr kumimoji="1" lang="ja-JP" altLang="en-US" sz="600" dirty="0"/>
            </a:p>
          </p:txBody>
        </p:sp>
      </p:grp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CE33D483-9198-4A09-D501-D8240F5A1B08}"/>
              </a:ext>
            </a:extLst>
          </p:cNvPr>
          <p:cNvSpPr/>
          <p:nvPr/>
        </p:nvSpPr>
        <p:spPr>
          <a:xfrm>
            <a:off x="3334051" y="356498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4946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1. Overview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Introduced Production management system to YAMATO.</a:t>
            </a:r>
          </a:p>
          <a:p>
            <a:r>
              <a:rPr kumimoji="1" lang="en-US" altLang="ja-JP" sz="1100" dirty="0"/>
              <a:t>The system specifications for introduction are described in this document.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076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Handy terminal function Inbound</a:t>
            </a:r>
          </a:p>
          <a:p>
            <a:r>
              <a:rPr kumimoji="1" lang="en-US" altLang="ja-JP" sz="1100" b="1" dirty="0"/>
              <a:t>5-2-2. Inbound Item</a:t>
            </a: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06299551-C692-301D-14E2-5269D419F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754" y="1696811"/>
            <a:ext cx="1355770" cy="2019144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E1BF84F9-0654-7D24-619B-40969C2D3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292" y="1825956"/>
            <a:ext cx="805148" cy="123622"/>
          </a:xfrm>
          <a:prstGeom prst="rect">
            <a:avLst/>
          </a:prstGeom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E6BCA85B-56AE-5E64-0903-9B16472989A5}"/>
              </a:ext>
            </a:extLst>
          </p:cNvPr>
          <p:cNvSpPr txBox="1"/>
          <p:nvPr/>
        </p:nvSpPr>
        <p:spPr>
          <a:xfrm>
            <a:off x="2396573" y="1812533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item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3EACBCCD-D1B4-BEA4-4A7C-38BB4803A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729" y="2320574"/>
            <a:ext cx="1289035" cy="212113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0DF870E1-5E87-ECE3-7ABC-8AF2DCC15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959" y="2723954"/>
            <a:ext cx="981060" cy="220999"/>
          </a:xfrm>
          <a:prstGeom prst="rect">
            <a:avLst/>
          </a:prstGeom>
        </p:spPr>
      </p:pic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3E20D7CB-77F3-66D0-82D3-56DE244FE7B7}"/>
              </a:ext>
            </a:extLst>
          </p:cNvPr>
          <p:cNvSpPr txBox="1"/>
          <p:nvPr/>
        </p:nvSpPr>
        <p:spPr>
          <a:xfrm>
            <a:off x="3530985" y="1678018"/>
            <a:ext cx="29206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Inbound Schedule from Inbound.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Date from</a:t>
            </a:r>
            <a:r>
              <a:rPr kumimoji="1" lang="en-US" altLang="ja-JP" sz="800" dirty="0">
                <a:latin typeface="+mj-lt"/>
              </a:rPr>
              <a:t>: Select the start of the target date. Default is today's date. Search ORDER DELIVERY DATE</a:t>
            </a:r>
          </a:p>
          <a:p>
            <a:r>
              <a:rPr kumimoji="1" lang="en-US" altLang="ja-JP" sz="800" b="1" dirty="0">
                <a:latin typeface="+mj-lt"/>
              </a:rPr>
              <a:t>Date to</a:t>
            </a:r>
            <a:r>
              <a:rPr kumimoji="1" lang="en-US" altLang="ja-JP" sz="800" dirty="0">
                <a:latin typeface="+mj-lt"/>
              </a:rPr>
              <a:t>: Select the end of the target date. Default is today's date. Search ORDER DELIVERY DATE</a:t>
            </a:r>
          </a:p>
          <a:p>
            <a:r>
              <a:rPr kumimoji="1" lang="en-US" altLang="ja-JP" sz="800" b="1" dirty="0">
                <a:latin typeface="+mj-lt"/>
              </a:rPr>
              <a:t>Supplier code:</a:t>
            </a:r>
            <a:r>
              <a:rPr kumimoji="1" lang="en-US" altLang="ja-JP" sz="800" dirty="0">
                <a:latin typeface="+mj-lt"/>
              </a:rPr>
              <a:t> Select supplier code. Or do a scan. Default is blank. Search SUPPLIER CODE </a:t>
            </a:r>
          </a:p>
          <a:p>
            <a:r>
              <a:rPr kumimoji="1" lang="en-US" altLang="ja-JP" sz="800" b="1" dirty="0">
                <a:latin typeface="+mj-lt"/>
              </a:rPr>
              <a:t>Except complete: </a:t>
            </a:r>
            <a:r>
              <a:rPr kumimoji="1" lang="en-US" altLang="ja-JP" sz="800" dirty="0">
                <a:latin typeface="+mj-lt"/>
              </a:rPr>
              <a:t>If checked, the completed status Item list will not be displayed from the Item list. Default is unchecked.</a:t>
            </a:r>
          </a:p>
          <a:p>
            <a:r>
              <a:rPr kumimoji="1" lang="en-US" altLang="ja-JP" sz="800" b="1" dirty="0">
                <a:latin typeface="+mj-lt"/>
              </a:rPr>
              <a:t>Order list </a:t>
            </a:r>
            <a:r>
              <a:rPr kumimoji="1" lang="en-US" altLang="ja-JP" sz="800" dirty="0">
                <a:latin typeface="+mj-lt"/>
              </a:rPr>
              <a:t>: Display a list that matches the condition.</a:t>
            </a:r>
          </a:p>
          <a:p>
            <a:r>
              <a:rPr kumimoji="1" lang="en-US" altLang="ja-JP" sz="800" dirty="0">
                <a:latin typeface="+mj-lt"/>
              </a:rPr>
              <a:t>Order no : </a:t>
            </a:r>
            <a:r>
              <a:rPr kumimoji="1" lang="en-US" altLang="ja-JP" sz="800" dirty="0">
                <a:latin typeface="Arial 本文"/>
              </a:rPr>
              <a:t>ORDER NO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dirty="0">
                <a:latin typeface="+mj-lt"/>
              </a:rPr>
              <a:t>Supplier name : SUPPLIER CODE</a:t>
            </a:r>
          </a:p>
          <a:p>
            <a:r>
              <a:rPr kumimoji="1" lang="en-US" altLang="ja-JP" sz="800" dirty="0">
                <a:latin typeface="Arial 本文"/>
              </a:rPr>
              <a:t>Part No.: PART NUMBER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dirty="0">
                <a:latin typeface="Arial 本文"/>
              </a:rPr>
              <a:t>Part Name: PART NAME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dirty="0">
                <a:latin typeface="+mj-lt"/>
              </a:rPr>
              <a:t>Location: Fixed location of each Item linked to Item master</a:t>
            </a:r>
          </a:p>
          <a:p>
            <a:r>
              <a:rPr kumimoji="1" lang="en-US" altLang="ja-JP" sz="800" dirty="0">
                <a:latin typeface="+mj-lt"/>
              </a:rPr>
              <a:t>Item quantity: Number of items that have been processed</a:t>
            </a:r>
          </a:p>
          <a:p>
            <a:r>
              <a:rPr kumimoji="1" lang="en-US" altLang="ja-JP" sz="800" dirty="0">
                <a:latin typeface="+mj-lt"/>
              </a:rPr>
              <a:t>Status color: Green - Completed, Dark Blue - Working, Light Blue - Not Started.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pic>
        <p:nvPicPr>
          <p:cNvPr id="72" name="図 71">
            <a:extLst>
              <a:ext uri="{FF2B5EF4-FFF2-40B4-BE49-F238E27FC236}">
                <a16:creationId xmlns:a16="http://schemas.microsoft.com/office/drawing/2014/main" id="{D550362E-89CA-5F39-FDA3-0F0F8E649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6772" y="2415262"/>
            <a:ext cx="1313642" cy="894800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72F8A0B9-4EB6-EE36-16C4-4F702361F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5916" y="1996133"/>
            <a:ext cx="1313642" cy="434647"/>
          </a:xfrm>
          <a:prstGeom prst="rect">
            <a:avLst/>
          </a:prstGeom>
        </p:spPr>
      </p:pic>
      <p:sp>
        <p:nvSpPr>
          <p:cNvPr id="74" name="四角形: 角を丸くする 73">
            <a:extLst>
              <a:ext uri="{FF2B5EF4-FFF2-40B4-BE49-F238E27FC236}">
                <a16:creationId xmlns:a16="http://schemas.microsoft.com/office/drawing/2014/main" id="{9E7AD939-BAC8-6C74-CBE0-731989833646}"/>
              </a:ext>
            </a:extLst>
          </p:cNvPr>
          <p:cNvSpPr/>
          <p:nvPr/>
        </p:nvSpPr>
        <p:spPr>
          <a:xfrm>
            <a:off x="2228215" y="2022732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5" name="四角形: 角を丸くする 74">
            <a:extLst>
              <a:ext uri="{FF2B5EF4-FFF2-40B4-BE49-F238E27FC236}">
                <a16:creationId xmlns:a16="http://schemas.microsoft.com/office/drawing/2014/main" id="{E51E67AD-77BF-B4EE-8DDE-3DDA26AC4C73}"/>
              </a:ext>
            </a:extLst>
          </p:cNvPr>
          <p:cNvSpPr/>
          <p:nvPr/>
        </p:nvSpPr>
        <p:spPr>
          <a:xfrm>
            <a:off x="2862220" y="2018922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64F1F2A1-488D-4150-9FC4-158176B450CB}"/>
              </a:ext>
            </a:extLst>
          </p:cNvPr>
          <p:cNvSpPr txBox="1"/>
          <p:nvPr/>
        </p:nvSpPr>
        <p:spPr>
          <a:xfrm>
            <a:off x="1980605" y="1993138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81E08D38-EA8F-9574-4166-9C00A8CDDE8D}"/>
              </a:ext>
            </a:extLst>
          </p:cNvPr>
          <p:cNvSpPr txBox="1"/>
          <p:nvPr/>
        </p:nvSpPr>
        <p:spPr>
          <a:xfrm>
            <a:off x="2629397" y="1994625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78" name="グラフィックス 77" descr="日毎カレンダー">
            <a:extLst>
              <a:ext uri="{FF2B5EF4-FFF2-40B4-BE49-F238E27FC236}">
                <a16:creationId xmlns:a16="http://schemas.microsoft.com/office/drawing/2014/main" id="{2EC77F4A-6070-330B-DFBD-9504877518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60817" y="2032107"/>
            <a:ext cx="137160" cy="137160"/>
          </a:xfrm>
          <a:prstGeom prst="rect">
            <a:avLst/>
          </a:prstGeom>
        </p:spPr>
      </p:pic>
      <p:pic>
        <p:nvPicPr>
          <p:cNvPr id="79" name="グラフィックス 78" descr="日毎カレンダー">
            <a:extLst>
              <a:ext uri="{FF2B5EF4-FFF2-40B4-BE49-F238E27FC236}">
                <a16:creationId xmlns:a16="http://schemas.microsoft.com/office/drawing/2014/main" id="{383200BB-9E08-AE43-F148-ED51438E8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00825" y="2023034"/>
            <a:ext cx="137160" cy="137160"/>
          </a:xfrm>
          <a:prstGeom prst="rect">
            <a:avLst/>
          </a:prstGeom>
        </p:spPr>
      </p:pic>
      <p:sp>
        <p:nvSpPr>
          <p:cNvPr id="80" name="四角形: 角を丸くする 79">
            <a:extLst>
              <a:ext uri="{FF2B5EF4-FFF2-40B4-BE49-F238E27FC236}">
                <a16:creationId xmlns:a16="http://schemas.microsoft.com/office/drawing/2014/main" id="{39514979-F690-F0D1-9A39-824D78BB2F9D}"/>
              </a:ext>
            </a:extLst>
          </p:cNvPr>
          <p:cNvSpPr/>
          <p:nvPr/>
        </p:nvSpPr>
        <p:spPr>
          <a:xfrm>
            <a:off x="2272242" y="2210292"/>
            <a:ext cx="589978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3EE6E0A8-F99B-8F86-259C-46C779554285}"/>
              </a:ext>
            </a:extLst>
          </p:cNvPr>
          <p:cNvSpPr txBox="1"/>
          <p:nvPr/>
        </p:nvSpPr>
        <p:spPr>
          <a:xfrm>
            <a:off x="1960893" y="2181460"/>
            <a:ext cx="37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Supplier</a:t>
            </a:r>
          </a:p>
          <a:p>
            <a:pPr algn="ctr"/>
            <a:r>
              <a:rPr kumimoji="1" lang="en-US" altLang="ja-JP" sz="400" dirty="0">
                <a:latin typeface="+mj-lt"/>
              </a:rPr>
              <a:t>code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BE4E7AA6-601A-193B-38DC-AE0E63B390CE}"/>
              </a:ext>
            </a:extLst>
          </p:cNvPr>
          <p:cNvSpPr txBox="1"/>
          <p:nvPr/>
        </p:nvSpPr>
        <p:spPr>
          <a:xfrm>
            <a:off x="2813046" y="2173381"/>
            <a:ext cx="393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Except complete</a:t>
            </a: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5CCBA6D8-7FE3-9145-DC9A-316B6C1CB2BB}"/>
              </a:ext>
            </a:extLst>
          </p:cNvPr>
          <p:cNvSpPr/>
          <p:nvPr/>
        </p:nvSpPr>
        <p:spPr>
          <a:xfrm>
            <a:off x="3148906" y="2226745"/>
            <a:ext cx="119811" cy="10871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C22836B3-5E48-7F40-F112-4D10F6B43496}"/>
              </a:ext>
            </a:extLst>
          </p:cNvPr>
          <p:cNvSpPr txBox="1"/>
          <p:nvPr/>
        </p:nvSpPr>
        <p:spPr>
          <a:xfrm>
            <a:off x="2179015" y="2025728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FD1916C1-C2E1-AF5A-B18F-12BB8984E091}"/>
              </a:ext>
            </a:extLst>
          </p:cNvPr>
          <p:cNvSpPr txBox="1"/>
          <p:nvPr/>
        </p:nvSpPr>
        <p:spPr>
          <a:xfrm>
            <a:off x="2817810" y="2019167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86" name="二等辺三角形 85">
            <a:extLst>
              <a:ext uri="{FF2B5EF4-FFF2-40B4-BE49-F238E27FC236}">
                <a16:creationId xmlns:a16="http://schemas.microsoft.com/office/drawing/2014/main" id="{BD44D61D-9AEB-A113-897E-30BA5057EA26}"/>
              </a:ext>
            </a:extLst>
          </p:cNvPr>
          <p:cNvSpPr/>
          <p:nvPr/>
        </p:nvSpPr>
        <p:spPr>
          <a:xfrm rot="10800000">
            <a:off x="2743523" y="2260182"/>
            <a:ext cx="79525" cy="76201"/>
          </a:xfrm>
          <a:prstGeom prst="triangl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87" name="図 86">
            <a:extLst>
              <a:ext uri="{FF2B5EF4-FFF2-40B4-BE49-F238E27FC236}">
                <a16:creationId xmlns:a16="http://schemas.microsoft.com/office/drawing/2014/main" id="{2EAEE71A-3BA0-04E7-A8D0-D2D12380D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579" y="2463819"/>
            <a:ext cx="1289035" cy="275128"/>
          </a:xfrm>
          <a:prstGeom prst="rect">
            <a:avLst/>
          </a:prstGeom>
        </p:spPr>
      </p:pic>
      <p:pic>
        <p:nvPicPr>
          <p:cNvPr id="88" name="図 87">
            <a:extLst>
              <a:ext uri="{FF2B5EF4-FFF2-40B4-BE49-F238E27FC236}">
                <a16:creationId xmlns:a16="http://schemas.microsoft.com/office/drawing/2014/main" id="{A3B8A33E-9255-502E-935C-9492F969B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995" y="2894937"/>
            <a:ext cx="1279444" cy="267020"/>
          </a:xfrm>
          <a:prstGeom prst="rect">
            <a:avLst/>
          </a:prstGeom>
        </p:spPr>
      </p:pic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E3417587-800E-7FFC-7386-A86B9BB7961A}"/>
              </a:ext>
            </a:extLst>
          </p:cNvPr>
          <p:cNvSpPr txBox="1"/>
          <p:nvPr/>
        </p:nvSpPr>
        <p:spPr>
          <a:xfrm>
            <a:off x="1991434" y="2423011"/>
            <a:ext cx="118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Supplier Name : DEMO-SUP-A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</a:t>
            </a:r>
            <a:r>
              <a:rPr kumimoji="1" lang="en-US" altLang="ja-JP" sz="400" dirty="0" err="1">
                <a:latin typeface="+mj-lt"/>
              </a:rPr>
              <a:t>DEMO_PARTS_NAME_A</a:t>
            </a:r>
            <a:endParaRPr kumimoji="1" lang="en-US" altLang="ja-JP" sz="400" dirty="0">
              <a:latin typeface="+mj-lt"/>
            </a:endParaRPr>
          </a:p>
          <a:p>
            <a:endParaRPr kumimoji="1" lang="ja-JP" altLang="en-US" sz="200" dirty="0">
              <a:latin typeface="+mj-lt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9D2290BF-79AE-2865-8FCE-F9D4E5F3C971}"/>
              </a:ext>
            </a:extLst>
          </p:cNvPr>
          <p:cNvSpPr txBox="1"/>
          <p:nvPr/>
        </p:nvSpPr>
        <p:spPr>
          <a:xfrm>
            <a:off x="1991434" y="2837942"/>
            <a:ext cx="118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Supplier Name : DEMO-SUP-B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</a:t>
            </a:r>
            <a:r>
              <a:rPr kumimoji="1" lang="en-US" altLang="ja-JP" sz="400" dirty="0" err="1">
                <a:latin typeface="+mj-lt"/>
              </a:rPr>
              <a:t>DEMO_PARTS_NAME_B</a:t>
            </a:r>
            <a:endParaRPr kumimoji="1" lang="en-US" altLang="ja-JP" sz="400" dirty="0">
              <a:latin typeface="+mj-lt"/>
            </a:endParaRPr>
          </a:p>
          <a:p>
            <a:endParaRPr kumimoji="1" lang="ja-JP" altLang="en-US" sz="200" dirty="0">
              <a:latin typeface="+mj-lt"/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BA72EB67-22CC-7778-2C71-4AC4CEB32234}"/>
              </a:ext>
            </a:extLst>
          </p:cNvPr>
          <p:cNvSpPr/>
          <p:nvPr/>
        </p:nvSpPr>
        <p:spPr>
          <a:xfrm>
            <a:off x="1843782" y="2807646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3" name="図 230">
            <a:extLst>
              <a:ext uri="{FF2B5EF4-FFF2-40B4-BE49-F238E27FC236}">
                <a16:creationId xmlns:a16="http://schemas.microsoft.com/office/drawing/2014/main" id="{F44EF594-922F-69AB-4766-B82B0A0521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415" y="2276370"/>
            <a:ext cx="546082" cy="198137"/>
          </a:xfrm>
          <a:prstGeom prst="rect">
            <a:avLst/>
          </a:prstGeom>
        </p:spPr>
      </p:pic>
      <p:pic>
        <p:nvPicPr>
          <p:cNvPr id="18" name="図 231">
            <a:extLst>
              <a:ext uri="{FF2B5EF4-FFF2-40B4-BE49-F238E27FC236}">
                <a16:creationId xmlns:a16="http://schemas.microsoft.com/office/drawing/2014/main" id="{7CB18A05-9E61-9F1A-55D0-37DCC1D6FE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597" y="2620762"/>
            <a:ext cx="546082" cy="198137"/>
          </a:xfrm>
          <a:prstGeom prst="rect">
            <a:avLst/>
          </a:prstGeom>
        </p:spPr>
      </p:pic>
      <p:pic>
        <p:nvPicPr>
          <p:cNvPr id="20" name="図 236">
            <a:extLst>
              <a:ext uri="{FF2B5EF4-FFF2-40B4-BE49-F238E27FC236}">
                <a16:creationId xmlns:a16="http://schemas.microsoft.com/office/drawing/2014/main" id="{30FA7674-7D43-A9CF-E397-55771DA53F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363" y="2963499"/>
            <a:ext cx="510584" cy="178119"/>
          </a:xfrm>
          <a:prstGeom prst="rect">
            <a:avLst/>
          </a:prstGeom>
        </p:spPr>
      </p:pic>
      <p:pic>
        <p:nvPicPr>
          <p:cNvPr id="28" name="図 240">
            <a:extLst>
              <a:ext uri="{FF2B5EF4-FFF2-40B4-BE49-F238E27FC236}">
                <a16:creationId xmlns:a16="http://schemas.microsoft.com/office/drawing/2014/main" id="{56C49B80-8FC0-921F-55B2-749CF31AB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125" y="3298728"/>
            <a:ext cx="510584" cy="178119"/>
          </a:xfrm>
          <a:prstGeom prst="rect">
            <a:avLst/>
          </a:prstGeom>
        </p:spPr>
      </p:pic>
      <p:pic>
        <p:nvPicPr>
          <p:cNvPr id="29" name="図 1">
            <a:extLst>
              <a:ext uri="{FF2B5EF4-FFF2-40B4-BE49-F238E27FC236}">
                <a16:creationId xmlns:a16="http://schemas.microsoft.com/office/drawing/2014/main" id="{86EBB876-441C-158A-6345-6AEEF0CD31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705" y="1696811"/>
            <a:ext cx="1364286" cy="2246015"/>
          </a:xfrm>
          <a:prstGeom prst="rect">
            <a:avLst/>
          </a:prstGeom>
        </p:spPr>
      </p:pic>
      <p:pic>
        <p:nvPicPr>
          <p:cNvPr id="34" name="図 6">
            <a:extLst>
              <a:ext uri="{FF2B5EF4-FFF2-40B4-BE49-F238E27FC236}">
                <a16:creationId xmlns:a16="http://schemas.microsoft.com/office/drawing/2014/main" id="{60CA1384-F6A1-4C2D-2791-5B0F538915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787" y="2283910"/>
            <a:ext cx="546082" cy="198137"/>
          </a:xfrm>
          <a:prstGeom prst="rect">
            <a:avLst/>
          </a:prstGeom>
        </p:spPr>
      </p:pic>
      <p:pic>
        <p:nvPicPr>
          <p:cNvPr id="35" name="図 13">
            <a:extLst>
              <a:ext uri="{FF2B5EF4-FFF2-40B4-BE49-F238E27FC236}">
                <a16:creationId xmlns:a16="http://schemas.microsoft.com/office/drawing/2014/main" id="{38075EE1-71AB-B687-5BAC-392C83B83E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969" y="2628302"/>
            <a:ext cx="546082" cy="198137"/>
          </a:xfrm>
          <a:prstGeom prst="rect">
            <a:avLst/>
          </a:prstGeom>
        </p:spPr>
      </p:pic>
      <p:sp>
        <p:nvSpPr>
          <p:cNvPr id="36" name="テキスト ボックス 15">
            <a:extLst>
              <a:ext uri="{FF2B5EF4-FFF2-40B4-BE49-F238E27FC236}">
                <a16:creationId xmlns:a16="http://schemas.microsoft.com/office/drawing/2014/main" id="{06602B00-A843-AA42-CE93-3445FFF1820C}"/>
              </a:ext>
            </a:extLst>
          </p:cNvPr>
          <p:cNvSpPr txBox="1"/>
          <p:nvPr/>
        </p:nvSpPr>
        <p:spPr>
          <a:xfrm>
            <a:off x="800909" y="2290645"/>
            <a:ext cx="7200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Schedule Label</a:t>
            </a:r>
            <a:endParaRPr kumimoji="1" lang="ja-JP" altLang="en-US" sz="600" dirty="0"/>
          </a:p>
        </p:txBody>
      </p:sp>
      <p:sp>
        <p:nvSpPr>
          <p:cNvPr id="37" name="テキスト ボックス 204">
            <a:extLst>
              <a:ext uri="{FF2B5EF4-FFF2-40B4-BE49-F238E27FC236}">
                <a16:creationId xmlns:a16="http://schemas.microsoft.com/office/drawing/2014/main" id="{C2439583-1881-45F3-B5FB-277B36295C37}"/>
              </a:ext>
            </a:extLst>
          </p:cNvPr>
          <p:cNvSpPr txBox="1"/>
          <p:nvPr/>
        </p:nvSpPr>
        <p:spPr>
          <a:xfrm>
            <a:off x="796284" y="2630842"/>
            <a:ext cx="7181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Label Manual</a:t>
            </a:r>
          </a:p>
        </p:txBody>
      </p:sp>
      <p:pic>
        <p:nvPicPr>
          <p:cNvPr id="56" name="図 205">
            <a:extLst>
              <a:ext uri="{FF2B5EF4-FFF2-40B4-BE49-F238E27FC236}">
                <a16:creationId xmlns:a16="http://schemas.microsoft.com/office/drawing/2014/main" id="{7E6357F7-8882-3218-A232-852FBED8B6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735" y="2971039"/>
            <a:ext cx="510584" cy="178119"/>
          </a:xfrm>
          <a:prstGeom prst="rect">
            <a:avLst/>
          </a:prstGeom>
        </p:spPr>
      </p:pic>
      <p:sp>
        <p:nvSpPr>
          <p:cNvPr id="57" name="テキスト ボックス 206">
            <a:extLst>
              <a:ext uri="{FF2B5EF4-FFF2-40B4-BE49-F238E27FC236}">
                <a16:creationId xmlns:a16="http://schemas.microsoft.com/office/drawing/2014/main" id="{50E6A3EA-BC1A-34F1-7244-6752C2BCA5F5}"/>
              </a:ext>
            </a:extLst>
          </p:cNvPr>
          <p:cNvSpPr txBox="1"/>
          <p:nvPr/>
        </p:nvSpPr>
        <p:spPr>
          <a:xfrm>
            <a:off x="764109" y="2964303"/>
            <a:ext cx="8098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Inbound Schedule</a:t>
            </a:r>
            <a:endParaRPr kumimoji="1" lang="ja-JP" altLang="en-US" sz="600" dirty="0"/>
          </a:p>
        </p:txBody>
      </p:sp>
      <p:pic>
        <p:nvPicPr>
          <p:cNvPr id="58" name="図 207">
            <a:extLst>
              <a:ext uri="{FF2B5EF4-FFF2-40B4-BE49-F238E27FC236}">
                <a16:creationId xmlns:a16="http://schemas.microsoft.com/office/drawing/2014/main" id="{97793392-DE7E-2EBD-F828-FE88003177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97" y="3306268"/>
            <a:ext cx="510584" cy="178119"/>
          </a:xfrm>
          <a:prstGeom prst="rect">
            <a:avLst/>
          </a:prstGeom>
        </p:spPr>
      </p:pic>
      <p:sp>
        <p:nvSpPr>
          <p:cNvPr id="59" name="テキスト ボックス 208">
            <a:extLst>
              <a:ext uri="{FF2B5EF4-FFF2-40B4-BE49-F238E27FC236}">
                <a16:creationId xmlns:a16="http://schemas.microsoft.com/office/drawing/2014/main" id="{FC918355-0CD9-9C2F-F1E5-F86CB9A6FAC5}"/>
              </a:ext>
            </a:extLst>
          </p:cNvPr>
          <p:cNvSpPr txBox="1"/>
          <p:nvPr/>
        </p:nvSpPr>
        <p:spPr>
          <a:xfrm>
            <a:off x="765570" y="3299532"/>
            <a:ext cx="8098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Inbound Manual</a:t>
            </a:r>
            <a:endParaRPr kumimoji="1" lang="ja-JP" altLang="en-US" sz="600" dirty="0"/>
          </a:p>
        </p:txBody>
      </p:sp>
      <p:pic>
        <p:nvPicPr>
          <p:cNvPr id="60" name="図 209">
            <a:extLst>
              <a:ext uri="{FF2B5EF4-FFF2-40B4-BE49-F238E27FC236}">
                <a16:creationId xmlns:a16="http://schemas.microsoft.com/office/drawing/2014/main" id="{1753BD4D-1D8B-857A-D789-72C2EC963C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501" y="2216463"/>
            <a:ext cx="1294738" cy="1336429"/>
          </a:xfrm>
          <a:prstGeom prst="rect">
            <a:avLst/>
          </a:prstGeom>
        </p:spPr>
      </p:pic>
      <p:pic>
        <p:nvPicPr>
          <p:cNvPr id="61" name="図 210">
            <a:extLst>
              <a:ext uri="{FF2B5EF4-FFF2-40B4-BE49-F238E27FC236}">
                <a16:creationId xmlns:a16="http://schemas.microsoft.com/office/drawing/2014/main" id="{8D3E3109-E841-352E-64BD-3C64998E9E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1348" y="2210417"/>
            <a:ext cx="1114748" cy="348415"/>
          </a:xfrm>
          <a:prstGeom prst="rect">
            <a:avLst/>
          </a:prstGeom>
        </p:spPr>
      </p:pic>
      <p:pic>
        <p:nvPicPr>
          <p:cNvPr id="62" name="図 211">
            <a:extLst>
              <a:ext uri="{FF2B5EF4-FFF2-40B4-BE49-F238E27FC236}">
                <a16:creationId xmlns:a16="http://schemas.microsoft.com/office/drawing/2014/main" id="{BB937D03-8FCE-6662-0403-2EEF47BB09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957" y="2349761"/>
            <a:ext cx="809836" cy="97172"/>
          </a:xfrm>
          <a:prstGeom prst="rect">
            <a:avLst/>
          </a:prstGeom>
        </p:spPr>
      </p:pic>
      <p:pic>
        <p:nvPicPr>
          <p:cNvPr id="63" name="図 213">
            <a:extLst>
              <a:ext uri="{FF2B5EF4-FFF2-40B4-BE49-F238E27FC236}">
                <a16:creationId xmlns:a16="http://schemas.microsoft.com/office/drawing/2014/main" id="{92BC1819-FB6E-A637-B909-42A4227FBE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4669" y="2519938"/>
            <a:ext cx="1114748" cy="367139"/>
          </a:xfrm>
          <a:prstGeom prst="rect">
            <a:avLst/>
          </a:prstGeom>
        </p:spPr>
      </p:pic>
      <p:pic>
        <p:nvPicPr>
          <p:cNvPr id="64" name="図 214">
            <a:extLst>
              <a:ext uri="{FF2B5EF4-FFF2-40B4-BE49-F238E27FC236}">
                <a16:creationId xmlns:a16="http://schemas.microsoft.com/office/drawing/2014/main" id="{16B69FDD-BC47-2FB8-CAF9-5EAB47DD7A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9619" y="2407526"/>
            <a:ext cx="809836" cy="97172"/>
          </a:xfrm>
          <a:prstGeom prst="rect">
            <a:avLst/>
          </a:prstGeom>
        </p:spPr>
      </p:pic>
      <p:sp>
        <p:nvSpPr>
          <p:cNvPr id="65" name="テキスト ボックス 218">
            <a:extLst>
              <a:ext uri="{FF2B5EF4-FFF2-40B4-BE49-F238E27FC236}">
                <a16:creationId xmlns:a16="http://schemas.microsoft.com/office/drawing/2014/main" id="{7EEE35C2-5CDC-FB19-51C9-986CD7499678}"/>
              </a:ext>
            </a:extLst>
          </p:cNvPr>
          <p:cNvSpPr txBox="1"/>
          <p:nvPr/>
        </p:nvSpPr>
        <p:spPr>
          <a:xfrm>
            <a:off x="800910" y="2302934"/>
            <a:ext cx="8098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Inbound Schedule</a:t>
            </a:r>
            <a:endParaRPr kumimoji="1" lang="ja-JP" altLang="en-US" sz="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72AC5D-2068-671F-637A-049B6E576AB5}"/>
              </a:ext>
            </a:extLst>
          </p:cNvPr>
          <p:cNvGrpSpPr/>
          <p:nvPr/>
        </p:nvGrpSpPr>
        <p:grpSpPr>
          <a:xfrm>
            <a:off x="613223" y="2848437"/>
            <a:ext cx="1114748" cy="348415"/>
            <a:chOff x="3662932" y="2868005"/>
            <a:chExt cx="1114748" cy="348415"/>
          </a:xfrm>
        </p:grpSpPr>
        <p:pic>
          <p:nvPicPr>
            <p:cNvPr id="4" name="図 236">
              <a:extLst>
                <a:ext uri="{FF2B5EF4-FFF2-40B4-BE49-F238E27FC236}">
                  <a16:creationId xmlns:a16="http://schemas.microsoft.com/office/drawing/2014/main" id="{77860670-F4BA-B716-2510-FE39033BE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91626" y="2936221"/>
              <a:ext cx="510584" cy="178119"/>
            </a:xfrm>
            <a:prstGeom prst="rect">
              <a:avLst/>
            </a:prstGeom>
          </p:spPr>
        </p:pic>
        <p:pic>
          <p:nvPicPr>
            <p:cNvPr id="5" name="図 205">
              <a:extLst>
                <a:ext uri="{FF2B5EF4-FFF2-40B4-BE49-F238E27FC236}">
                  <a16:creationId xmlns:a16="http://schemas.microsoft.com/office/drawing/2014/main" id="{568B1599-AC0F-A461-1BB4-57AA84E12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57998" y="2943761"/>
              <a:ext cx="510584" cy="178119"/>
            </a:xfrm>
            <a:prstGeom prst="rect">
              <a:avLst/>
            </a:prstGeom>
          </p:spPr>
        </p:pic>
        <p:sp>
          <p:nvSpPr>
            <p:cNvPr id="6" name="テキスト ボックス 206">
              <a:extLst>
                <a:ext uri="{FF2B5EF4-FFF2-40B4-BE49-F238E27FC236}">
                  <a16:creationId xmlns:a16="http://schemas.microsoft.com/office/drawing/2014/main" id="{1E4F3E01-7834-121A-42EB-E3D8CEB1D6B3}"/>
                </a:ext>
              </a:extLst>
            </p:cNvPr>
            <p:cNvSpPr txBox="1"/>
            <p:nvPr/>
          </p:nvSpPr>
          <p:spPr>
            <a:xfrm>
              <a:off x="3808372" y="2937025"/>
              <a:ext cx="8098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600" dirty="0"/>
                <a:t>Inbound Schedule</a:t>
              </a:r>
              <a:endParaRPr kumimoji="1" lang="ja-JP" altLang="en-US" sz="600" dirty="0"/>
            </a:p>
          </p:txBody>
        </p:sp>
        <p:pic>
          <p:nvPicPr>
            <p:cNvPr id="7" name="図 210">
              <a:extLst>
                <a:ext uri="{FF2B5EF4-FFF2-40B4-BE49-F238E27FC236}">
                  <a16:creationId xmlns:a16="http://schemas.microsoft.com/office/drawing/2014/main" id="{27CC23FA-1BE4-2706-023D-D392F90FF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62932" y="2868005"/>
              <a:ext cx="1114748" cy="348415"/>
            </a:xfrm>
            <a:prstGeom prst="rect">
              <a:avLst/>
            </a:prstGeom>
          </p:spPr>
        </p:pic>
        <p:pic>
          <p:nvPicPr>
            <p:cNvPr id="8" name="図 211">
              <a:extLst>
                <a:ext uri="{FF2B5EF4-FFF2-40B4-BE49-F238E27FC236}">
                  <a16:creationId xmlns:a16="http://schemas.microsoft.com/office/drawing/2014/main" id="{300A579E-F5D4-6202-5946-3DBFC8CB4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03158" y="2995019"/>
              <a:ext cx="809836" cy="97172"/>
            </a:xfrm>
            <a:prstGeom prst="rect">
              <a:avLst/>
            </a:prstGeom>
          </p:spPr>
        </p:pic>
        <p:sp>
          <p:nvSpPr>
            <p:cNvPr id="9" name="テキスト ボックス 218">
              <a:extLst>
                <a:ext uri="{FF2B5EF4-FFF2-40B4-BE49-F238E27FC236}">
                  <a16:creationId xmlns:a16="http://schemas.microsoft.com/office/drawing/2014/main" id="{165B7C3B-B717-AE19-5435-0D7D1B0F2B63}"/>
                </a:ext>
              </a:extLst>
            </p:cNvPr>
            <p:cNvSpPr txBox="1"/>
            <p:nvPr/>
          </p:nvSpPr>
          <p:spPr>
            <a:xfrm>
              <a:off x="3828519" y="2949606"/>
              <a:ext cx="80983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00" dirty="0"/>
                <a:t>Inbound Rework</a:t>
              </a:r>
              <a:endParaRPr kumimoji="1" lang="ja-JP" altLang="en-US" sz="600" dirty="0"/>
            </a:p>
          </p:txBody>
        </p:sp>
      </p:grp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C0F7ABD-56CC-D569-6E06-24F57527ECF4}"/>
              </a:ext>
            </a:extLst>
          </p:cNvPr>
          <p:cNvSpPr/>
          <p:nvPr/>
        </p:nvSpPr>
        <p:spPr>
          <a:xfrm>
            <a:off x="1737800" y="307123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DE1075-DCA5-BE98-E894-655E9209B0A7}"/>
              </a:ext>
            </a:extLst>
          </p:cNvPr>
          <p:cNvGrpSpPr/>
          <p:nvPr/>
        </p:nvGrpSpPr>
        <p:grpSpPr>
          <a:xfrm>
            <a:off x="613129" y="3164495"/>
            <a:ext cx="1114748" cy="348415"/>
            <a:chOff x="3662932" y="2868005"/>
            <a:chExt cx="1114748" cy="348415"/>
          </a:xfrm>
        </p:grpSpPr>
        <p:pic>
          <p:nvPicPr>
            <p:cNvPr id="12" name="図 236">
              <a:extLst>
                <a:ext uri="{FF2B5EF4-FFF2-40B4-BE49-F238E27FC236}">
                  <a16:creationId xmlns:a16="http://schemas.microsoft.com/office/drawing/2014/main" id="{1B9E2F11-3DF5-065E-5131-B99432AC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91626" y="2936221"/>
              <a:ext cx="510584" cy="178119"/>
            </a:xfrm>
            <a:prstGeom prst="rect">
              <a:avLst/>
            </a:prstGeom>
          </p:spPr>
        </p:pic>
        <p:pic>
          <p:nvPicPr>
            <p:cNvPr id="14" name="図 205">
              <a:extLst>
                <a:ext uri="{FF2B5EF4-FFF2-40B4-BE49-F238E27FC236}">
                  <a16:creationId xmlns:a16="http://schemas.microsoft.com/office/drawing/2014/main" id="{82898778-D06D-4BE8-92C1-939D1F221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57998" y="2943761"/>
              <a:ext cx="510584" cy="178119"/>
            </a:xfrm>
            <a:prstGeom prst="rect">
              <a:avLst/>
            </a:prstGeom>
          </p:spPr>
        </p:pic>
        <p:sp>
          <p:nvSpPr>
            <p:cNvPr id="15" name="テキスト ボックス 206">
              <a:extLst>
                <a:ext uri="{FF2B5EF4-FFF2-40B4-BE49-F238E27FC236}">
                  <a16:creationId xmlns:a16="http://schemas.microsoft.com/office/drawing/2014/main" id="{4F6B0257-2C7E-D884-8948-674218974005}"/>
                </a:ext>
              </a:extLst>
            </p:cNvPr>
            <p:cNvSpPr txBox="1"/>
            <p:nvPr/>
          </p:nvSpPr>
          <p:spPr>
            <a:xfrm>
              <a:off x="3808372" y="2937025"/>
              <a:ext cx="8098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600" dirty="0"/>
                <a:t>Inbound Schedule</a:t>
              </a:r>
              <a:endParaRPr kumimoji="1" lang="ja-JP" altLang="en-US" sz="600" dirty="0"/>
            </a:p>
          </p:txBody>
        </p:sp>
        <p:pic>
          <p:nvPicPr>
            <p:cNvPr id="16" name="図 210">
              <a:extLst>
                <a:ext uri="{FF2B5EF4-FFF2-40B4-BE49-F238E27FC236}">
                  <a16:creationId xmlns:a16="http://schemas.microsoft.com/office/drawing/2014/main" id="{10007DBC-A397-2B33-6A83-78BFE22CE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62932" y="2868005"/>
              <a:ext cx="1114748" cy="348415"/>
            </a:xfrm>
            <a:prstGeom prst="rect">
              <a:avLst/>
            </a:prstGeom>
          </p:spPr>
        </p:pic>
        <p:pic>
          <p:nvPicPr>
            <p:cNvPr id="21" name="図 211">
              <a:extLst>
                <a:ext uri="{FF2B5EF4-FFF2-40B4-BE49-F238E27FC236}">
                  <a16:creationId xmlns:a16="http://schemas.microsoft.com/office/drawing/2014/main" id="{D1A8B1BA-09F8-8FBF-829C-47F2F9600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03158" y="2995019"/>
              <a:ext cx="809836" cy="97172"/>
            </a:xfrm>
            <a:prstGeom prst="rect">
              <a:avLst/>
            </a:prstGeom>
          </p:spPr>
        </p:pic>
        <p:sp>
          <p:nvSpPr>
            <p:cNvPr id="23" name="テキスト ボックス 218">
              <a:extLst>
                <a:ext uri="{FF2B5EF4-FFF2-40B4-BE49-F238E27FC236}">
                  <a16:creationId xmlns:a16="http://schemas.microsoft.com/office/drawing/2014/main" id="{F8F79BC4-075C-6058-41D5-029640292496}"/>
                </a:ext>
              </a:extLst>
            </p:cNvPr>
            <p:cNvSpPr txBox="1"/>
            <p:nvPr/>
          </p:nvSpPr>
          <p:spPr>
            <a:xfrm>
              <a:off x="3790419" y="2949606"/>
              <a:ext cx="87964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00" dirty="0"/>
                <a:t>Inbound Rework NG</a:t>
              </a:r>
              <a:endParaRPr kumimoji="1" lang="ja-JP" altLang="en-US" sz="600" dirty="0"/>
            </a:p>
          </p:txBody>
        </p:sp>
      </p:grpSp>
      <p:pic>
        <p:nvPicPr>
          <p:cNvPr id="26" name="図 210">
            <a:extLst>
              <a:ext uri="{FF2B5EF4-FFF2-40B4-BE49-F238E27FC236}">
                <a16:creationId xmlns:a16="http://schemas.microsoft.com/office/drawing/2014/main" id="{ECB708C9-CACC-E165-60CC-3DFD070DF7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768" y="3512754"/>
            <a:ext cx="1161621" cy="348415"/>
          </a:xfrm>
          <a:prstGeom prst="rect">
            <a:avLst/>
          </a:prstGeom>
        </p:spPr>
      </p:pic>
      <p:pic>
        <p:nvPicPr>
          <p:cNvPr id="30" name="図 211">
            <a:extLst>
              <a:ext uri="{FF2B5EF4-FFF2-40B4-BE49-F238E27FC236}">
                <a16:creationId xmlns:a16="http://schemas.microsoft.com/office/drawing/2014/main" id="{B80022CD-5D79-9613-D89C-5C41542130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8494" y="3633481"/>
            <a:ext cx="843888" cy="97172"/>
          </a:xfrm>
          <a:prstGeom prst="rect">
            <a:avLst/>
          </a:prstGeom>
        </p:spPr>
      </p:pic>
      <p:sp>
        <p:nvSpPr>
          <p:cNvPr id="27" name="テキスト ボックス 218">
            <a:extLst>
              <a:ext uri="{FF2B5EF4-FFF2-40B4-BE49-F238E27FC236}">
                <a16:creationId xmlns:a16="http://schemas.microsoft.com/office/drawing/2014/main" id="{4217AB9E-B363-FC9A-CCFA-CDE22F22D29C}"/>
              </a:ext>
            </a:extLst>
          </p:cNvPr>
          <p:cNvSpPr txBox="1"/>
          <p:nvPr/>
        </p:nvSpPr>
        <p:spPr>
          <a:xfrm>
            <a:off x="703629" y="3588620"/>
            <a:ext cx="9166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QC schedule</a:t>
            </a:r>
            <a:endParaRPr kumimoji="1" lang="ja-JP" altLang="en-US" sz="600" dirty="0"/>
          </a:p>
        </p:txBody>
      </p:sp>
    </p:spTree>
    <p:extLst>
      <p:ext uri="{BB962C8B-B14F-4D97-AF65-F5344CB8AC3E}">
        <p14:creationId xmlns:p14="http://schemas.microsoft.com/office/powerpoint/2010/main" val="4202637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46E7B-56B4-718F-95A7-AC73C2A85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7C2C2D6-D1A7-C6A1-4FD8-C78E2ADC9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A004374-A9CA-8356-E4A1-4B536DD09060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735AEB1B-8054-3F5B-1EC2-108CCF8D716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C238223-85F3-EE4F-4624-ACB5E5EE14D0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Handy terminal function Inbound</a:t>
            </a:r>
          </a:p>
          <a:p>
            <a:r>
              <a:rPr kumimoji="1" lang="en-US" altLang="ja-JP" sz="1100" b="1" dirty="0"/>
              <a:t>5-2-3. Inbound Detail</a:t>
            </a:r>
            <a:r>
              <a:rPr kumimoji="1" lang="th-TH" altLang="ja-JP" sz="1100" b="1" dirty="0"/>
              <a:t> </a:t>
            </a:r>
            <a:r>
              <a:rPr kumimoji="1" lang="en-US" altLang="ja-JP" sz="1100" b="1" dirty="0"/>
              <a:t>[for Inbound material to WH]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77D3251-5AD9-B44B-AE6B-EF0C582F99DF}"/>
              </a:ext>
            </a:extLst>
          </p:cNvPr>
          <p:cNvSpPr txBox="1"/>
          <p:nvPr/>
        </p:nvSpPr>
        <p:spPr>
          <a:xfrm>
            <a:off x="3549273" y="1592674"/>
            <a:ext cx="29206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order information from Inbound screen.</a:t>
            </a:r>
          </a:p>
          <a:p>
            <a:r>
              <a:rPr kumimoji="1" lang="en-US" altLang="ja-JP" sz="800" b="1" dirty="0">
                <a:latin typeface="Arial 本文"/>
              </a:rPr>
              <a:t>Part No.</a:t>
            </a:r>
            <a:r>
              <a:rPr kumimoji="1" lang="en-US" altLang="ja-JP" sz="800" dirty="0">
                <a:latin typeface="Arial 本文"/>
              </a:rPr>
              <a:t>: Part number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Arial 本文"/>
              </a:rPr>
              <a:t>Part Name</a:t>
            </a:r>
            <a:r>
              <a:rPr kumimoji="1" lang="en-US" altLang="ja-JP" sz="800" dirty="0">
                <a:latin typeface="Arial 本文"/>
              </a:rPr>
              <a:t> :PART NAME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Lot No:</a:t>
            </a:r>
            <a:r>
              <a:rPr kumimoji="1" lang="en-US" altLang="ja-JP" sz="800" dirty="0">
                <a:latin typeface="+mj-lt"/>
              </a:rPr>
              <a:t> </a:t>
            </a:r>
            <a:r>
              <a:rPr kumimoji="1" lang="en-US" altLang="ja-JP" sz="800" dirty="0">
                <a:latin typeface="Arial 本文"/>
              </a:rPr>
              <a:t>Today date YYYY-MM-DD will be default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Qty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Quantity of received item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Unit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Receive unit will be loaded from schedule</a:t>
            </a:r>
            <a:endParaRPr kumimoji="1" lang="en-US" altLang="ja-JP" sz="800" dirty="0">
              <a:solidFill>
                <a:srgbClr val="FF0000"/>
              </a:solidFill>
              <a:latin typeface="Arial 本文"/>
            </a:endParaRPr>
          </a:p>
          <a:p>
            <a:r>
              <a:rPr kumimoji="1" lang="en-US" altLang="ja-JP" sz="800" b="1" dirty="0">
                <a:latin typeface="+mj-lt"/>
              </a:rPr>
              <a:t>Total Qty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Will be loaded from schedule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Location </a:t>
            </a:r>
            <a:r>
              <a:rPr kumimoji="1" lang="en-US" altLang="ja-JP" sz="800" dirty="0">
                <a:latin typeface="+mj-lt"/>
              </a:rPr>
              <a:t>: The allowed location and free location will be loaded from the Location master. </a:t>
            </a:r>
            <a:r>
              <a:rPr kumimoji="1" lang="en-US" altLang="ja-JP" sz="800" dirty="0">
                <a:latin typeface="Arial 本文"/>
              </a:rPr>
              <a:t>No initial value information.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The location control will be identified in QR Code</a:t>
            </a:r>
          </a:p>
          <a:p>
            <a:r>
              <a:rPr kumimoji="1" lang="en-US" altLang="ja-JP" sz="800" b="1" dirty="0">
                <a:latin typeface="+mj-lt"/>
              </a:rPr>
              <a:t>Clear[P3]</a:t>
            </a:r>
            <a:r>
              <a:rPr kumimoji="1" lang="en-US" altLang="ja-JP" sz="800" dirty="0">
                <a:latin typeface="+mj-lt"/>
              </a:rPr>
              <a:t>: Clear input contents</a:t>
            </a:r>
          </a:p>
          <a:p>
            <a:r>
              <a:rPr kumimoji="1" lang="en-US" altLang="ja-JP" sz="800" b="1" dirty="0">
                <a:latin typeface="+mj-lt"/>
              </a:rPr>
              <a:t>Confirm[P4]</a:t>
            </a:r>
            <a:r>
              <a:rPr kumimoji="1" lang="en-US" altLang="ja-JP" sz="800" dirty="0">
                <a:latin typeface="+mj-lt"/>
              </a:rPr>
              <a:t>: Confirmation processing. Normal end: Completion of registration *1. Warning: Warning screen display *2</a:t>
            </a: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EC6F808-AE7E-9495-69AF-EDEBB7D69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31" y="1650953"/>
            <a:ext cx="1355770" cy="201914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9C87CCE-E31F-4E11-60BF-09EF32002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69" y="1780098"/>
            <a:ext cx="805148" cy="12362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495B78-2735-CC13-007C-E09E30150F29}"/>
              </a:ext>
            </a:extLst>
          </p:cNvPr>
          <p:cNvSpPr txBox="1"/>
          <p:nvPr/>
        </p:nvSpPr>
        <p:spPr>
          <a:xfrm>
            <a:off x="887950" y="1766675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item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77CCD9F9-D7E5-8F6D-6602-337B3FF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06" y="2274716"/>
            <a:ext cx="1289035" cy="21211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A011DEE-DE3A-E622-CEC4-411148058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36" y="2678096"/>
            <a:ext cx="981060" cy="22099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F21FF8A-4238-4799-2DC5-84097F5F5B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49" y="2369404"/>
            <a:ext cx="1313642" cy="8948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ED8AB1E-34CF-F971-01CF-FA9BF7AF4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293" y="1950275"/>
            <a:ext cx="1313642" cy="434647"/>
          </a:xfrm>
          <a:prstGeom prst="rect">
            <a:avLst/>
          </a:prstGeom>
        </p:spPr>
      </p:pic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94F66DBB-9A81-0410-EC33-6F4747FF4D85}"/>
              </a:ext>
            </a:extLst>
          </p:cNvPr>
          <p:cNvSpPr/>
          <p:nvPr/>
        </p:nvSpPr>
        <p:spPr>
          <a:xfrm>
            <a:off x="719592" y="1976874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BA01C245-5FB1-6930-C1B9-30010620A530}"/>
              </a:ext>
            </a:extLst>
          </p:cNvPr>
          <p:cNvSpPr/>
          <p:nvPr/>
        </p:nvSpPr>
        <p:spPr>
          <a:xfrm>
            <a:off x="1353597" y="1973064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A357FDE-5F10-1788-B515-1938B643C340}"/>
              </a:ext>
            </a:extLst>
          </p:cNvPr>
          <p:cNvSpPr txBox="1"/>
          <p:nvPr/>
        </p:nvSpPr>
        <p:spPr>
          <a:xfrm>
            <a:off x="471982" y="1947280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0F3DBEE-0FC9-1FF2-6A2B-79444130DCE3}"/>
              </a:ext>
            </a:extLst>
          </p:cNvPr>
          <p:cNvSpPr txBox="1"/>
          <p:nvPr/>
        </p:nvSpPr>
        <p:spPr>
          <a:xfrm>
            <a:off x="1120774" y="1948767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27" name="グラフィックス 26" descr="日毎カレンダー">
            <a:extLst>
              <a:ext uri="{FF2B5EF4-FFF2-40B4-BE49-F238E27FC236}">
                <a16:creationId xmlns:a16="http://schemas.microsoft.com/office/drawing/2014/main" id="{ACE73D73-2255-A632-EE82-ED2B2F056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2194" y="1986249"/>
            <a:ext cx="137160" cy="137160"/>
          </a:xfrm>
          <a:prstGeom prst="rect">
            <a:avLst/>
          </a:prstGeom>
        </p:spPr>
      </p:pic>
      <p:pic>
        <p:nvPicPr>
          <p:cNvPr id="28" name="グラフィックス 27" descr="日毎カレンダー">
            <a:extLst>
              <a:ext uri="{FF2B5EF4-FFF2-40B4-BE49-F238E27FC236}">
                <a16:creationId xmlns:a16="http://schemas.microsoft.com/office/drawing/2014/main" id="{0C4F670F-3ECC-E7CF-B656-0DC24FBAD9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92202" y="1977176"/>
            <a:ext cx="137160" cy="137160"/>
          </a:xfrm>
          <a:prstGeom prst="rect">
            <a:avLst/>
          </a:prstGeom>
        </p:spPr>
      </p:pic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7DF231AC-A94E-B308-1247-96DCDA55B884}"/>
              </a:ext>
            </a:extLst>
          </p:cNvPr>
          <p:cNvSpPr/>
          <p:nvPr/>
        </p:nvSpPr>
        <p:spPr>
          <a:xfrm>
            <a:off x="763619" y="2164434"/>
            <a:ext cx="440482" cy="145185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F349C98-B327-F3E0-ACE5-530322B8C402}"/>
              </a:ext>
            </a:extLst>
          </p:cNvPr>
          <p:cNvSpPr txBox="1"/>
          <p:nvPr/>
        </p:nvSpPr>
        <p:spPr>
          <a:xfrm>
            <a:off x="452270" y="2135602"/>
            <a:ext cx="37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Supplier</a:t>
            </a:r>
          </a:p>
          <a:p>
            <a:pPr algn="ctr"/>
            <a:r>
              <a:rPr kumimoji="1" lang="en-US" altLang="ja-JP" sz="400" dirty="0">
                <a:latin typeface="+mj-lt"/>
              </a:rPr>
              <a:t>code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C1C5FAD-03EB-B848-7F54-7361F41E59BA}"/>
              </a:ext>
            </a:extLst>
          </p:cNvPr>
          <p:cNvSpPr txBox="1"/>
          <p:nvPr/>
        </p:nvSpPr>
        <p:spPr>
          <a:xfrm>
            <a:off x="1102887" y="2158720"/>
            <a:ext cx="3936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status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320B8FB-A273-E61F-CFD0-4FD13667AC62}"/>
              </a:ext>
            </a:extLst>
          </p:cNvPr>
          <p:cNvSpPr txBox="1"/>
          <p:nvPr/>
        </p:nvSpPr>
        <p:spPr>
          <a:xfrm>
            <a:off x="670392" y="1979870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BA08303-0E4D-D5FD-C583-960FBE9E46D8}"/>
              </a:ext>
            </a:extLst>
          </p:cNvPr>
          <p:cNvSpPr txBox="1"/>
          <p:nvPr/>
        </p:nvSpPr>
        <p:spPr>
          <a:xfrm>
            <a:off x="1308172" y="1977656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35" name="二等辺三角形 34">
            <a:extLst>
              <a:ext uri="{FF2B5EF4-FFF2-40B4-BE49-F238E27FC236}">
                <a16:creationId xmlns:a16="http://schemas.microsoft.com/office/drawing/2014/main" id="{9EF17130-1AC6-8014-E379-1F8F1227D146}"/>
              </a:ext>
            </a:extLst>
          </p:cNvPr>
          <p:cNvSpPr/>
          <p:nvPr/>
        </p:nvSpPr>
        <p:spPr>
          <a:xfrm rot="10800000">
            <a:off x="1087283" y="2196426"/>
            <a:ext cx="79525" cy="76201"/>
          </a:xfrm>
          <a:prstGeom prst="triangle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8481F7AB-D4A1-CF68-B5BA-7B58FD95E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56" y="2417961"/>
            <a:ext cx="1289035" cy="275128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8EA0542D-531D-6764-692D-9B47C5A09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72" y="2849079"/>
            <a:ext cx="1279444" cy="267020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036F536-C790-8E98-BB17-3C8FC800C5AA}"/>
              </a:ext>
            </a:extLst>
          </p:cNvPr>
          <p:cNvSpPr txBox="1"/>
          <p:nvPr/>
        </p:nvSpPr>
        <p:spPr>
          <a:xfrm>
            <a:off x="482811" y="2377153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Supplier Name : DEMO-SUP-A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DEMO_PARTS_NAME_A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8AC88BB-7FF3-1906-1DA0-1BF079C317E3}"/>
              </a:ext>
            </a:extLst>
          </p:cNvPr>
          <p:cNvSpPr txBox="1"/>
          <p:nvPr/>
        </p:nvSpPr>
        <p:spPr>
          <a:xfrm>
            <a:off x="482811" y="2792084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Supplier Name : DEMO-SUP-B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DEMO_PARTS_NAME_B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F9C073C3-30A6-D04D-4433-7BD619FF284E}"/>
              </a:ext>
            </a:extLst>
          </p:cNvPr>
          <p:cNvSpPr/>
          <p:nvPr/>
        </p:nvSpPr>
        <p:spPr>
          <a:xfrm>
            <a:off x="550182" y="2838497"/>
            <a:ext cx="1234075" cy="3641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42" name="グラフィックス 41" descr="右向き指示マーク">
            <a:extLst>
              <a:ext uri="{FF2B5EF4-FFF2-40B4-BE49-F238E27FC236}">
                <a16:creationId xmlns:a16="http://schemas.microsoft.com/office/drawing/2014/main" id="{22DE16B4-1696-1E8C-5F55-E388C3021C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4754202">
            <a:off x="1642546" y="3053281"/>
            <a:ext cx="236144" cy="236144"/>
          </a:xfrm>
          <a:prstGeom prst="rect">
            <a:avLst/>
          </a:prstGeom>
        </p:spPr>
      </p:pic>
      <p:pic>
        <p:nvPicPr>
          <p:cNvPr id="43" name="図 385">
            <a:extLst>
              <a:ext uri="{FF2B5EF4-FFF2-40B4-BE49-F238E27FC236}">
                <a16:creationId xmlns:a16="http://schemas.microsoft.com/office/drawing/2014/main" id="{154BF3CE-E470-902C-4616-A97DC271E9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5083" y="1658745"/>
            <a:ext cx="1355823" cy="2027476"/>
          </a:xfrm>
          <a:prstGeom prst="rect">
            <a:avLst/>
          </a:prstGeom>
        </p:spPr>
      </p:pic>
      <p:pic>
        <p:nvPicPr>
          <p:cNvPr id="44" name="図 386">
            <a:extLst>
              <a:ext uri="{FF2B5EF4-FFF2-40B4-BE49-F238E27FC236}">
                <a16:creationId xmlns:a16="http://schemas.microsoft.com/office/drawing/2014/main" id="{3E2A3EBF-9381-46D3-8B71-80336E6299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1737" y="2671103"/>
            <a:ext cx="1323253" cy="276635"/>
          </a:xfrm>
          <a:prstGeom prst="rect">
            <a:avLst/>
          </a:prstGeom>
        </p:spPr>
      </p:pic>
      <p:pic>
        <p:nvPicPr>
          <p:cNvPr id="45" name="図 387">
            <a:extLst>
              <a:ext uri="{FF2B5EF4-FFF2-40B4-BE49-F238E27FC236}">
                <a16:creationId xmlns:a16="http://schemas.microsoft.com/office/drawing/2014/main" id="{218B6924-43CE-99F3-4776-5C267FA740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1367" y="3012819"/>
            <a:ext cx="421741" cy="138318"/>
          </a:xfrm>
          <a:prstGeom prst="rect">
            <a:avLst/>
          </a:prstGeom>
        </p:spPr>
      </p:pic>
      <p:sp>
        <p:nvSpPr>
          <p:cNvPr id="46" name="テキスト ボックス 388">
            <a:extLst>
              <a:ext uri="{FF2B5EF4-FFF2-40B4-BE49-F238E27FC236}">
                <a16:creationId xmlns:a16="http://schemas.microsoft.com/office/drawing/2014/main" id="{4618CAFA-34A6-0D90-0E37-F3BC76E6F8BB}"/>
              </a:ext>
            </a:extLst>
          </p:cNvPr>
          <p:cNvSpPr txBox="1"/>
          <p:nvPr/>
        </p:nvSpPr>
        <p:spPr>
          <a:xfrm>
            <a:off x="2105083" y="2965231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47" name="テキスト ボックス 389">
            <a:extLst>
              <a:ext uri="{FF2B5EF4-FFF2-40B4-BE49-F238E27FC236}">
                <a16:creationId xmlns:a16="http://schemas.microsoft.com/office/drawing/2014/main" id="{228F554C-D518-247F-03CD-F681CA085B99}"/>
              </a:ext>
            </a:extLst>
          </p:cNvPr>
          <p:cNvSpPr txBox="1"/>
          <p:nvPr/>
        </p:nvSpPr>
        <p:spPr>
          <a:xfrm>
            <a:off x="2105083" y="2726454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48" name="図 390">
            <a:extLst>
              <a:ext uri="{FF2B5EF4-FFF2-40B4-BE49-F238E27FC236}">
                <a16:creationId xmlns:a16="http://schemas.microsoft.com/office/drawing/2014/main" id="{79AA1B43-EAC2-CE6A-4F1B-8922263EBA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30460" y="2712189"/>
            <a:ext cx="905173" cy="202741"/>
          </a:xfrm>
          <a:prstGeom prst="rect">
            <a:avLst/>
          </a:prstGeom>
        </p:spPr>
      </p:pic>
      <p:pic>
        <p:nvPicPr>
          <p:cNvPr id="49" name="図 391">
            <a:extLst>
              <a:ext uri="{FF2B5EF4-FFF2-40B4-BE49-F238E27FC236}">
                <a16:creationId xmlns:a16="http://schemas.microsoft.com/office/drawing/2014/main" id="{307414D7-2AFF-7D78-4430-CA517F9757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38926" y="2493645"/>
            <a:ext cx="381033" cy="112377"/>
          </a:xfrm>
          <a:prstGeom prst="rect">
            <a:avLst/>
          </a:prstGeom>
        </p:spPr>
      </p:pic>
      <p:sp>
        <p:nvSpPr>
          <p:cNvPr id="50" name="テキスト ボックス 392">
            <a:extLst>
              <a:ext uri="{FF2B5EF4-FFF2-40B4-BE49-F238E27FC236}">
                <a16:creationId xmlns:a16="http://schemas.microsoft.com/office/drawing/2014/main" id="{05AE6304-5E25-CF90-DF41-2CB8BA633108}"/>
              </a:ext>
            </a:extLst>
          </p:cNvPr>
          <p:cNvSpPr txBox="1"/>
          <p:nvPr/>
        </p:nvSpPr>
        <p:spPr>
          <a:xfrm>
            <a:off x="2597585" y="2460814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52" name="図 394">
            <a:extLst>
              <a:ext uri="{FF2B5EF4-FFF2-40B4-BE49-F238E27FC236}">
                <a16:creationId xmlns:a16="http://schemas.microsoft.com/office/drawing/2014/main" id="{87B06B9B-4DD9-850A-4A91-B7B8FE96D4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6519" y="2767307"/>
            <a:ext cx="293040" cy="79099"/>
          </a:xfrm>
          <a:prstGeom prst="rect">
            <a:avLst/>
          </a:prstGeom>
        </p:spPr>
      </p:pic>
      <p:pic>
        <p:nvPicPr>
          <p:cNvPr id="53" name="図 395">
            <a:extLst>
              <a:ext uri="{FF2B5EF4-FFF2-40B4-BE49-F238E27FC236}">
                <a16:creationId xmlns:a16="http://schemas.microsoft.com/office/drawing/2014/main" id="{10D42090-65EB-D216-6E98-4416FBE729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9335" y="2499157"/>
            <a:ext cx="436337" cy="79099"/>
          </a:xfrm>
          <a:prstGeom prst="rect">
            <a:avLst/>
          </a:prstGeom>
        </p:spPr>
      </p:pic>
      <p:pic>
        <p:nvPicPr>
          <p:cNvPr id="54" name="図 396">
            <a:extLst>
              <a:ext uri="{FF2B5EF4-FFF2-40B4-BE49-F238E27FC236}">
                <a16:creationId xmlns:a16="http://schemas.microsoft.com/office/drawing/2014/main" id="{C83F1F84-E716-2B3F-BC57-2F1C6A8C07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66828" y="3240575"/>
            <a:ext cx="436337" cy="79099"/>
          </a:xfrm>
          <a:prstGeom prst="rect">
            <a:avLst/>
          </a:prstGeom>
        </p:spPr>
      </p:pic>
      <p:pic>
        <p:nvPicPr>
          <p:cNvPr id="55" name="図 397">
            <a:extLst>
              <a:ext uri="{FF2B5EF4-FFF2-40B4-BE49-F238E27FC236}">
                <a16:creationId xmlns:a16="http://schemas.microsoft.com/office/drawing/2014/main" id="{C6722569-45DD-DD29-00FD-9BE6B0A37D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9335" y="2119229"/>
            <a:ext cx="436337" cy="106315"/>
          </a:xfrm>
          <a:prstGeom prst="rect">
            <a:avLst/>
          </a:prstGeom>
        </p:spPr>
      </p:pic>
      <p:pic>
        <p:nvPicPr>
          <p:cNvPr id="56" name="図 398">
            <a:extLst>
              <a:ext uri="{FF2B5EF4-FFF2-40B4-BE49-F238E27FC236}">
                <a16:creationId xmlns:a16="http://schemas.microsoft.com/office/drawing/2014/main" id="{0E8F58A5-9F09-B720-0A5A-7536B68625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8966" y="2310946"/>
            <a:ext cx="436337" cy="106315"/>
          </a:xfrm>
          <a:prstGeom prst="rect">
            <a:avLst/>
          </a:prstGeom>
        </p:spPr>
      </p:pic>
      <p:sp>
        <p:nvSpPr>
          <p:cNvPr id="58" name="テキスト ボックス 399">
            <a:extLst>
              <a:ext uri="{FF2B5EF4-FFF2-40B4-BE49-F238E27FC236}">
                <a16:creationId xmlns:a16="http://schemas.microsoft.com/office/drawing/2014/main" id="{BA9FF421-804A-D790-A992-C6E62A0AA220}"/>
              </a:ext>
            </a:extLst>
          </p:cNvPr>
          <p:cNvSpPr txBox="1"/>
          <p:nvPr/>
        </p:nvSpPr>
        <p:spPr>
          <a:xfrm>
            <a:off x="2585602" y="2065584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59" name="テキスト ボックス 400">
            <a:extLst>
              <a:ext uri="{FF2B5EF4-FFF2-40B4-BE49-F238E27FC236}">
                <a16:creationId xmlns:a16="http://schemas.microsoft.com/office/drawing/2014/main" id="{A2FDC94C-4AD0-CBE0-3203-FE05799F6F2A}"/>
              </a:ext>
            </a:extLst>
          </p:cNvPr>
          <p:cNvSpPr txBox="1"/>
          <p:nvPr/>
        </p:nvSpPr>
        <p:spPr>
          <a:xfrm>
            <a:off x="2157694" y="2268552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61" name="テキスト ボックス 402">
            <a:extLst>
              <a:ext uri="{FF2B5EF4-FFF2-40B4-BE49-F238E27FC236}">
                <a16:creationId xmlns:a16="http://schemas.microsoft.com/office/drawing/2014/main" id="{7D9CBD1A-F1E3-6CE8-04E7-466D4418ED0A}"/>
              </a:ext>
            </a:extLst>
          </p:cNvPr>
          <p:cNvSpPr txBox="1"/>
          <p:nvPr/>
        </p:nvSpPr>
        <p:spPr>
          <a:xfrm>
            <a:off x="2674237" y="2723763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63" name="図 403">
            <a:extLst>
              <a:ext uri="{FF2B5EF4-FFF2-40B4-BE49-F238E27FC236}">
                <a16:creationId xmlns:a16="http://schemas.microsoft.com/office/drawing/2014/main" id="{93936B9F-88DF-E826-4C7E-20DEE4EB20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8998" y="2660489"/>
            <a:ext cx="1323253" cy="276635"/>
          </a:xfrm>
          <a:prstGeom prst="rect">
            <a:avLst/>
          </a:prstGeom>
        </p:spPr>
      </p:pic>
      <p:pic>
        <p:nvPicPr>
          <p:cNvPr id="128" name="図 404">
            <a:extLst>
              <a:ext uri="{FF2B5EF4-FFF2-40B4-BE49-F238E27FC236}">
                <a16:creationId xmlns:a16="http://schemas.microsoft.com/office/drawing/2014/main" id="{B771C3A6-041E-3242-8A8A-D28F5C17AF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8628" y="3002205"/>
            <a:ext cx="421741" cy="138318"/>
          </a:xfrm>
          <a:prstGeom prst="rect">
            <a:avLst/>
          </a:prstGeom>
        </p:spPr>
      </p:pic>
      <p:sp>
        <p:nvSpPr>
          <p:cNvPr id="130" name="テキスト ボックス 405">
            <a:extLst>
              <a:ext uri="{FF2B5EF4-FFF2-40B4-BE49-F238E27FC236}">
                <a16:creationId xmlns:a16="http://schemas.microsoft.com/office/drawing/2014/main" id="{566641C6-4E75-6EC9-F7A1-288B14832BCA}"/>
              </a:ext>
            </a:extLst>
          </p:cNvPr>
          <p:cNvSpPr txBox="1"/>
          <p:nvPr/>
        </p:nvSpPr>
        <p:spPr>
          <a:xfrm>
            <a:off x="2102344" y="2954617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131" name="テキスト ボックス 406">
            <a:extLst>
              <a:ext uri="{FF2B5EF4-FFF2-40B4-BE49-F238E27FC236}">
                <a16:creationId xmlns:a16="http://schemas.microsoft.com/office/drawing/2014/main" id="{F0A24BDD-D9C9-28DD-DB29-7E9626A9FA74}"/>
              </a:ext>
            </a:extLst>
          </p:cNvPr>
          <p:cNvSpPr txBox="1"/>
          <p:nvPr/>
        </p:nvSpPr>
        <p:spPr>
          <a:xfrm>
            <a:off x="2102344" y="2715840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32" name="図 407">
            <a:extLst>
              <a:ext uri="{FF2B5EF4-FFF2-40B4-BE49-F238E27FC236}">
                <a16:creationId xmlns:a16="http://schemas.microsoft.com/office/drawing/2014/main" id="{2BFE2B58-A534-5263-30CA-FC0305B188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7721" y="2701575"/>
            <a:ext cx="905173" cy="202741"/>
          </a:xfrm>
          <a:prstGeom prst="rect">
            <a:avLst/>
          </a:prstGeom>
        </p:spPr>
      </p:pic>
      <p:pic>
        <p:nvPicPr>
          <p:cNvPr id="135" name="図 408">
            <a:extLst>
              <a:ext uri="{FF2B5EF4-FFF2-40B4-BE49-F238E27FC236}">
                <a16:creationId xmlns:a16="http://schemas.microsoft.com/office/drawing/2014/main" id="{88B80A7F-1F7B-4A24-E1F4-3C2F8FB7D2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3780" y="2756693"/>
            <a:ext cx="293040" cy="79099"/>
          </a:xfrm>
          <a:prstGeom prst="rect">
            <a:avLst/>
          </a:prstGeom>
        </p:spPr>
      </p:pic>
      <p:pic>
        <p:nvPicPr>
          <p:cNvPr id="149" name="図 409">
            <a:extLst>
              <a:ext uri="{FF2B5EF4-FFF2-40B4-BE49-F238E27FC236}">
                <a16:creationId xmlns:a16="http://schemas.microsoft.com/office/drawing/2014/main" id="{206C5BC7-3EDB-E16C-0C09-A75C9996A1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64089" y="3229961"/>
            <a:ext cx="436337" cy="79099"/>
          </a:xfrm>
          <a:prstGeom prst="rect">
            <a:avLst/>
          </a:prstGeom>
        </p:spPr>
      </p:pic>
      <p:pic>
        <p:nvPicPr>
          <p:cNvPr id="150" name="図 410">
            <a:extLst>
              <a:ext uri="{FF2B5EF4-FFF2-40B4-BE49-F238E27FC236}">
                <a16:creationId xmlns:a16="http://schemas.microsoft.com/office/drawing/2014/main" id="{A1E440FC-9F0F-0F46-87F6-113746F5E5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9826" y="2651892"/>
            <a:ext cx="1323253" cy="276635"/>
          </a:xfrm>
          <a:prstGeom prst="rect">
            <a:avLst/>
          </a:prstGeom>
        </p:spPr>
      </p:pic>
      <p:pic>
        <p:nvPicPr>
          <p:cNvPr id="151" name="図 411">
            <a:extLst>
              <a:ext uri="{FF2B5EF4-FFF2-40B4-BE49-F238E27FC236}">
                <a16:creationId xmlns:a16="http://schemas.microsoft.com/office/drawing/2014/main" id="{5C8D92DF-B92F-4AD5-1A97-23E2BFBBAA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9456" y="2993608"/>
            <a:ext cx="421741" cy="138318"/>
          </a:xfrm>
          <a:prstGeom prst="rect">
            <a:avLst/>
          </a:prstGeom>
        </p:spPr>
      </p:pic>
      <p:pic>
        <p:nvPicPr>
          <p:cNvPr id="154" name="図 414">
            <a:extLst>
              <a:ext uri="{FF2B5EF4-FFF2-40B4-BE49-F238E27FC236}">
                <a16:creationId xmlns:a16="http://schemas.microsoft.com/office/drawing/2014/main" id="{054F53C8-3FFA-B5FD-BA2A-400C3DE42F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8549" y="2692978"/>
            <a:ext cx="905173" cy="202741"/>
          </a:xfrm>
          <a:prstGeom prst="rect">
            <a:avLst/>
          </a:prstGeom>
        </p:spPr>
      </p:pic>
      <p:pic>
        <p:nvPicPr>
          <p:cNvPr id="155" name="図 415">
            <a:extLst>
              <a:ext uri="{FF2B5EF4-FFF2-40B4-BE49-F238E27FC236}">
                <a16:creationId xmlns:a16="http://schemas.microsoft.com/office/drawing/2014/main" id="{0D8AF6B6-E0C7-B57B-61BB-753AB92F98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4608" y="2748096"/>
            <a:ext cx="293040" cy="79099"/>
          </a:xfrm>
          <a:prstGeom prst="rect">
            <a:avLst/>
          </a:prstGeom>
        </p:spPr>
      </p:pic>
      <p:pic>
        <p:nvPicPr>
          <p:cNvPr id="156" name="図 417">
            <a:extLst>
              <a:ext uri="{FF2B5EF4-FFF2-40B4-BE49-F238E27FC236}">
                <a16:creationId xmlns:a16="http://schemas.microsoft.com/office/drawing/2014/main" id="{E565072E-373A-C0A4-B75A-77A2D2C5DF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32884" y="3195767"/>
            <a:ext cx="1316807" cy="184666"/>
          </a:xfrm>
          <a:prstGeom prst="rect">
            <a:avLst/>
          </a:prstGeom>
        </p:spPr>
      </p:pic>
      <p:pic>
        <p:nvPicPr>
          <p:cNvPr id="159" name="図 292">
            <a:extLst>
              <a:ext uri="{FF2B5EF4-FFF2-40B4-BE49-F238E27FC236}">
                <a16:creationId xmlns:a16="http://schemas.microsoft.com/office/drawing/2014/main" id="{0EA49A8E-AE21-87D0-EC32-A0E0E6634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078" y="1800851"/>
            <a:ext cx="805148" cy="123622"/>
          </a:xfrm>
          <a:prstGeom prst="rect">
            <a:avLst/>
          </a:prstGeom>
        </p:spPr>
      </p:pic>
      <p:sp>
        <p:nvSpPr>
          <p:cNvPr id="160" name="テキスト ボックス 294">
            <a:extLst>
              <a:ext uri="{FF2B5EF4-FFF2-40B4-BE49-F238E27FC236}">
                <a16:creationId xmlns:a16="http://schemas.microsoft.com/office/drawing/2014/main" id="{12D41A0B-657C-8776-46E9-81E620F3E8EB}"/>
              </a:ext>
            </a:extLst>
          </p:cNvPr>
          <p:cNvSpPr txBox="1"/>
          <p:nvPr/>
        </p:nvSpPr>
        <p:spPr>
          <a:xfrm>
            <a:off x="2450343" y="1769341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625894E9-5CEB-7F65-091B-EAEC45A761C4}"/>
              </a:ext>
            </a:extLst>
          </p:cNvPr>
          <p:cNvSpPr/>
          <p:nvPr/>
        </p:nvSpPr>
        <p:spPr>
          <a:xfrm>
            <a:off x="2132884" y="3229961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</a:t>
            </a:r>
            <a:r>
              <a:rPr kumimoji="1" lang="th-TH" sz="600" b="1" kern="0" dirty="0">
                <a:solidFill>
                  <a:schemeClr val="bg1"/>
                </a:solidFill>
              </a:rPr>
              <a:t>2</a:t>
            </a:r>
            <a:r>
              <a:rPr kumimoji="1" lang="en-US" sz="600" b="1" kern="0" dirty="0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243" name="矢印: 右 242">
            <a:extLst>
              <a:ext uri="{FF2B5EF4-FFF2-40B4-BE49-F238E27FC236}">
                <a16:creationId xmlns:a16="http://schemas.microsoft.com/office/drawing/2014/main" id="{B75617D0-46DF-5C9C-2172-E45DC27DA517}"/>
              </a:ext>
            </a:extLst>
          </p:cNvPr>
          <p:cNvSpPr/>
          <p:nvPr/>
        </p:nvSpPr>
        <p:spPr>
          <a:xfrm>
            <a:off x="1871274" y="4767888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14" name="Picture 213">
            <a:extLst>
              <a:ext uri="{FF2B5EF4-FFF2-40B4-BE49-F238E27FC236}">
                <a16:creationId xmlns:a16="http://schemas.microsoft.com/office/drawing/2014/main" id="{E1556BFD-9F73-25C1-4197-9A9B640E0CC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15060" y="2441635"/>
            <a:ext cx="1331001" cy="774337"/>
          </a:xfrm>
          <a:prstGeom prst="rect">
            <a:avLst/>
          </a:prstGeom>
        </p:spPr>
      </p:pic>
      <p:grpSp>
        <p:nvGrpSpPr>
          <p:cNvPr id="378" name="Group 377">
            <a:extLst>
              <a:ext uri="{FF2B5EF4-FFF2-40B4-BE49-F238E27FC236}">
                <a16:creationId xmlns:a16="http://schemas.microsoft.com/office/drawing/2014/main" id="{B0392B4A-2B83-F2DA-D925-B674B2BB3BF1}"/>
              </a:ext>
            </a:extLst>
          </p:cNvPr>
          <p:cNvGrpSpPr/>
          <p:nvPr/>
        </p:nvGrpSpPr>
        <p:grpSpPr>
          <a:xfrm>
            <a:off x="2214602" y="4631589"/>
            <a:ext cx="701505" cy="794166"/>
            <a:chOff x="1978335" y="4279756"/>
            <a:chExt cx="701505" cy="794166"/>
          </a:xfrm>
        </p:grpSpPr>
        <p:pic>
          <p:nvPicPr>
            <p:cNvPr id="373" name="Picture 372">
              <a:extLst>
                <a:ext uri="{FF2B5EF4-FFF2-40B4-BE49-F238E27FC236}">
                  <a16:creationId xmlns:a16="http://schemas.microsoft.com/office/drawing/2014/main" id="{914F9099-A49D-E590-61E6-3A288C4A7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978335" y="4279756"/>
              <a:ext cx="701505" cy="634305"/>
            </a:xfrm>
            <a:prstGeom prst="rect">
              <a:avLst/>
            </a:prstGeom>
          </p:spPr>
        </p:pic>
        <p:pic>
          <p:nvPicPr>
            <p:cNvPr id="374" name="Picture 373">
              <a:extLst>
                <a:ext uri="{FF2B5EF4-FFF2-40B4-BE49-F238E27FC236}">
                  <a16:creationId xmlns:a16="http://schemas.microsoft.com/office/drawing/2014/main" id="{D2E80404-EA96-6100-BE80-6995FC9A2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16928641">
              <a:off x="1932010" y="4739161"/>
              <a:ext cx="405532" cy="263990"/>
            </a:xfrm>
            <a:prstGeom prst="rect">
              <a:avLst/>
            </a:prstGeom>
          </p:spPr>
        </p:pic>
      </p:grpSp>
      <p:pic>
        <p:nvPicPr>
          <p:cNvPr id="383" name="図 385">
            <a:extLst>
              <a:ext uri="{FF2B5EF4-FFF2-40B4-BE49-F238E27FC236}">
                <a16:creationId xmlns:a16="http://schemas.microsoft.com/office/drawing/2014/main" id="{73F87465-832A-C713-E8EB-BE2AA4FDC1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9007" y="6415516"/>
            <a:ext cx="1355823" cy="2027476"/>
          </a:xfrm>
          <a:prstGeom prst="rect">
            <a:avLst/>
          </a:prstGeom>
        </p:spPr>
      </p:pic>
      <p:pic>
        <p:nvPicPr>
          <p:cNvPr id="384" name="図 386">
            <a:extLst>
              <a:ext uri="{FF2B5EF4-FFF2-40B4-BE49-F238E27FC236}">
                <a16:creationId xmlns:a16="http://schemas.microsoft.com/office/drawing/2014/main" id="{1EF4ED70-513F-9AEF-42E6-DB54515EA2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5661" y="7427874"/>
            <a:ext cx="1323253" cy="276635"/>
          </a:xfrm>
          <a:prstGeom prst="rect">
            <a:avLst/>
          </a:prstGeom>
        </p:spPr>
      </p:pic>
      <p:pic>
        <p:nvPicPr>
          <p:cNvPr id="385" name="図 387">
            <a:extLst>
              <a:ext uri="{FF2B5EF4-FFF2-40B4-BE49-F238E27FC236}">
                <a16:creationId xmlns:a16="http://schemas.microsoft.com/office/drawing/2014/main" id="{CE9E1AC9-03C0-0863-2F52-7652EE769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5291" y="7769590"/>
            <a:ext cx="421741" cy="138318"/>
          </a:xfrm>
          <a:prstGeom prst="rect">
            <a:avLst/>
          </a:prstGeom>
        </p:spPr>
      </p:pic>
      <p:sp>
        <p:nvSpPr>
          <p:cNvPr id="386" name="テキスト ボックス 388">
            <a:extLst>
              <a:ext uri="{FF2B5EF4-FFF2-40B4-BE49-F238E27FC236}">
                <a16:creationId xmlns:a16="http://schemas.microsoft.com/office/drawing/2014/main" id="{B7BA3629-687A-B91B-8749-956C89C01BD8}"/>
              </a:ext>
            </a:extLst>
          </p:cNvPr>
          <p:cNvSpPr txBox="1"/>
          <p:nvPr/>
        </p:nvSpPr>
        <p:spPr>
          <a:xfrm>
            <a:off x="3169007" y="7722002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387" name="テキスト ボックス 389">
            <a:extLst>
              <a:ext uri="{FF2B5EF4-FFF2-40B4-BE49-F238E27FC236}">
                <a16:creationId xmlns:a16="http://schemas.microsoft.com/office/drawing/2014/main" id="{015C8150-892E-E8C4-C61F-7941DCCF1443}"/>
              </a:ext>
            </a:extLst>
          </p:cNvPr>
          <p:cNvSpPr txBox="1"/>
          <p:nvPr/>
        </p:nvSpPr>
        <p:spPr>
          <a:xfrm>
            <a:off x="3169007" y="7483225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388" name="図 390">
            <a:extLst>
              <a:ext uri="{FF2B5EF4-FFF2-40B4-BE49-F238E27FC236}">
                <a16:creationId xmlns:a16="http://schemas.microsoft.com/office/drawing/2014/main" id="{499D0B0E-6968-A8AB-EF53-3555F88F9B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94384" y="7468960"/>
            <a:ext cx="905173" cy="202741"/>
          </a:xfrm>
          <a:prstGeom prst="rect">
            <a:avLst/>
          </a:prstGeom>
        </p:spPr>
      </p:pic>
      <p:pic>
        <p:nvPicPr>
          <p:cNvPr id="389" name="図 391">
            <a:extLst>
              <a:ext uri="{FF2B5EF4-FFF2-40B4-BE49-F238E27FC236}">
                <a16:creationId xmlns:a16="http://schemas.microsoft.com/office/drawing/2014/main" id="{6B05D091-92BA-9596-195F-7B445ECB94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02850" y="7250416"/>
            <a:ext cx="381033" cy="112377"/>
          </a:xfrm>
          <a:prstGeom prst="rect">
            <a:avLst/>
          </a:prstGeom>
        </p:spPr>
      </p:pic>
      <p:sp>
        <p:nvSpPr>
          <p:cNvPr id="390" name="テキスト ボックス 392">
            <a:extLst>
              <a:ext uri="{FF2B5EF4-FFF2-40B4-BE49-F238E27FC236}">
                <a16:creationId xmlns:a16="http://schemas.microsoft.com/office/drawing/2014/main" id="{178234C7-B5BB-F0C9-EAFA-527772E04156}"/>
              </a:ext>
            </a:extLst>
          </p:cNvPr>
          <p:cNvSpPr txBox="1"/>
          <p:nvPr/>
        </p:nvSpPr>
        <p:spPr>
          <a:xfrm>
            <a:off x="3661509" y="7217585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391" name="図 394">
            <a:extLst>
              <a:ext uri="{FF2B5EF4-FFF2-40B4-BE49-F238E27FC236}">
                <a16:creationId xmlns:a16="http://schemas.microsoft.com/office/drawing/2014/main" id="{CE4AA69A-8D2A-FD1D-509B-AC6517039A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10443" y="7524078"/>
            <a:ext cx="293040" cy="79099"/>
          </a:xfrm>
          <a:prstGeom prst="rect">
            <a:avLst/>
          </a:prstGeom>
        </p:spPr>
      </p:pic>
      <p:pic>
        <p:nvPicPr>
          <p:cNvPr id="392" name="図 395">
            <a:extLst>
              <a:ext uri="{FF2B5EF4-FFF2-40B4-BE49-F238E27FC236}">
                <a16:creationId xmlns:a16="http://schemas.microsoft.com/office/drawing/2014/main" id="{A0F174A9-387A-38EC-462B-6D77235257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3259" y="7255928"/>
            <a:ext cx="436337" cy="79099"/>
          </a:xfrm>
          <a:prstGeom prst="rect">
            <a:avLst/>
          </a:prstGeom>
        </p:spPr>
      </p:pic>
      <p:pic>
        <p:nvPicPr>
          <p:cNvPr id="393" name="図 396">
            <a:extLst>
              <a:ext uri="{FF2B5EF4-FFF2-40B4-BE49-F238E27FC236}">
                <a16:creationId xmlns:a16="http://schemas.microsoft.com/office/drawing/2014/main" id="{4C102F08-0A43-E796-12FF-4B65FDB28C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30752" y="7997346"/>
            <a:ext cx="436337" cy="79099"/>
          </a:xfrm>
          <a:prstGeom prst="rect">
            <a:avLst/>
          </a:prstGeom>
        </p:spPr>
      </p:pic>
      <p:pic>
        <p:nvPicPr>
          <p:cNvPr id="394" name="図 397">
            <a:extLst>
              <a:ext uri="{FF2B5EF4-FFF2-40B4-BE49-F238E27FC236}">
                <a16:creationId xmlns:a16="http://schemas.microsoft.com/office/drawing/2014/main" id="{E75C8614-D777-C0EF-4A8F-D7C2405799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3259" y="6876000"/>
            <a:ext cx="436337" cy="106315"/>
          </a:xfrm>
          <a:prstGeom prst="rect">
            <a:avLst/>
          </a:prstGeom>
        </p:spPr>
      </p:pic>
      <p:pic>
        <p:nvPicPr>
          <p:cNvPr id="395" name="図 398">
            <a:extLst>
              <a:ext uri="{FF2B5EF4-FFF2-40B4-BE49-F238E27FC236}">
                <a16:creationId xmlns:a16="http://schemas.microsoft.com/office/drawing/2014/main" id="{E873AAA6-5B62-7BC7-AB03-E1EA8CB9EA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02890" y="7067717"/>
            <a:ext cx="436337" cy="106315"/>
          </a:xfrm>
          <a:prstGeom prst="rect">
            <a:avLst/>
          </a:prstGeom>
        </p:spPr>
      </p:pic>
      <p:sp>
        <p:nvSpPr>
          <p:cNvPr id="396" name="テキスト ボックス 399">
            <a:extLst>
              <a:ext uri="{FF2B5EF4-FFF2-40B4-BE49-F238E27FC236}">
                <a16:creationId xmlns:a16="http://schemas.microsoft.com/office/drawing/2014/main" id="{0C5CB93F-67ED-840B-71CD-3ED096871AC3}"/>
              </a:ext>
            </a:extLst>
          </p:cNvPr>
          <p:cNvSpPr txBox="1"/>
          <p:nvPr/>
        </p:nvSpPr>
        <p:spPr>
          <a:xfrm>
            <a:off x="3649526" y="6822355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397" name="テキスト ボックス 400">
            <a:extLst>
              <a:ext uri="{FF2B5EF4-FFF2-40B4-BE49-F238E27FC236}">
                <a16:creationId xmlns:a16="http://schemas.microsoft.com/office/drawing/2014/main" id="{CF879333-ADAD-2947-6992-E59C0C58DAC6}"/>
              </a:ext>
            </a:extLst>
          </p:cNvPr>
          <p:cNvSpPr txBox="1"/>
          <p:nvPr/>
        </p:nvSpPr>
        <p:spPr>
          <a:xfrm>
            <a:off x="3221618" y="7025323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398" name="テキスト ボックス 402">
            <a:extLst>
              <a:ext uri="{FF2B5EF4-FFF2-40B4-BE49-F238E27FC236}">
                <a16:creationId xmlns:a16="http://schemas.microsoft.com/office/drawing/2014/main" id="{7AE99190-785C-A6A7-C34C-ED55FC0A96A6}"/>
              </a:ext>
            </a:extLst>
          </p:cNvPr>
          <p:cNvSpPr txBox="1"/>
          <p:nvPr/>
        </p:nvSpPr>
        <p:spPr>
          <a:xfrm>
            <a:off x="3738161" y="7480534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399" name="図 403">
            <a:extLst>
              <a:ext uri="{FF2B5EF4-FFF2-40B4-BE49-F238E27FC236}">
                <a16:creationId xmlns:a16="http://schemas.microsoft.com/office/drawing/2014/main" id="{3D925EA0-A468-4CC4-1726-1BB94B8808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2922" y="7417260"/>
            <a:ext cx="1323253" cy="276635"/>
          </a:xfrm>
          <a:prstGeom prst="rect">
            <a:avLst/>
          </a:prstGeom>
        </p:spPr>
      </p:pic>
      <p:pic>
        <p:nvPicPr>
          <p:cNvPr id="400" name="図 404">
            <a:extLst>
              <a:ext uri="{FF2B5EF4-FFF2-40B4-BE49-F238E27FC236}">
                <a16:creationId xmlns:a16="http://schemas.microsoft.com/office/drawing/2014/main" id="{B50AB13E-D589-8A6D-900E-75552D55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2552" y="7758976"/>
            <a:ext cx="421741" cy="138318"/>
          </a:xfrm>
          <a:prstGeom prst="rect">
            <a:avLst/>
          </a:prstGeom>
        </p:spPr>
      </p:pic>
      <p:sp>
        <p:nvSpPr>
          <p:cNvPr id="401" name="テキスト ボックス 405">
            <a:extLst>
              <a:ext uri="{FF2B5EF4-FFF2-40B4-BE49-F238E27FC236}">
                <a16:creationId xmlns:a16="http://schemas.microsoft.com/office/drawing/2014/main" id="{1C291284-127A-AFBA-833E-34D3CDB8CF28}"/>
              </a:ext>
            </a:extLst>
          </p:cNvPr>
          <p:cNvSpPr txBox="1"/>
          <p:nvPr/>
        </p:nvSpPr>
        <p:spPr>
          <a:xfrm>
            <a:off x="3166268" y="7711388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402" name="テキスト ボックス 406">
            <a:extLst>
              <a:ext uri="{FF2B5EF4-FFF2-40B4-BE49-F238E27FC236}">
                <a16:creationId xmlns:a16="http://schemas.microsoft.com/office/drawing/2014/main" id="{C3F3BC9F-BA84-5ADC-BB21-CFE6ABECDFF1}"/>
              </a:ext>
            </a:extLst>
          </p:cNvPr>
          <p:cNvSpPr txBox="1"/>
          <p:nvPr/>
        </p:nvSpPr>
        <p:spPr>
          <a:xfrm>
            <a:off x="3166268" y="7472611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403" name="図 407">
            <a:extLst>
              <a:ext uri="{FF2B5EF4-FFF2-40B4-BE49-F238E27FC236}">
                <a16:creationId xmlns:a16="http://schemas.microsoft.com/office/drawing/2014/main" id="{4DDD7BAE-2E3A-C7A3-6B86-1335B4DFCB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91645" y="7458346"/>
            <a:ext cx="905173" cy="202741"/>
          </a:xfrm>
          <a:prstGeom prst="rect">
            <a:avLst/>
          </a:prstGeom>
        </p:spPr>
      </p:pic>
      <p:pic>
        <p:nvPicPr>
          <p:cNvPr id="404" name="図 408">
            <a:extLst>
              <a:ext uri="{FF2B5EF4-FFF2-40B4-BE49-F238E27FC236}">
                <a16:creationId xmlns:a16="http://schemas.microsoft.com/office/drawing/2014/main" id="{292AF591-D83D-4CB8-8B31-D4AA268147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07704" y="7513464"/>
            <a:ext cx="293040" cy="79099"/>
          </a:xfrm>
          <a:prstGeom prst="rect">
            <a:avLst/>
          </a:prstGeom>
        </p:spPr>
      </p:pic>
      <p:pic>
        <p:nvPicPr>
          <p:cNvPr id="405" name="図 409">
            <a:extLst>
              <a:ext uri="{FF2B5EF4-FFF2-40B4-BE49-F238E27FC236}">
                <a16:creationId xmlns:a16="http://schemas.microsoft.com/office/drawing/2014/main" id="{3DDC0275-AA0B-6AD5-4EEF-B880C69C34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28013" y="7986732"/>
            <a:ext cx="436337" cy="79099"/>
          </a:xfrm>
          <a:prstGeom prst="rect">
            <a:avLst/>
          </a:prstGeom>
        </p:spPr>
      </p:pic>
      <p:pic>
        <p:nvPicPr>
          <p:cNvPr id="406" name="図 410">
            <a:extLst>
              <a:ext uri="{FF2B5EF4-FFF2-40B4-BE49-F238E27FC236}">
                <a16:creationId xmlns:a16="http://schemas.microsoft.com/office/drawing/2014/main" id="{23E98528-37A6-0B29-6BCA-B1B4D6B5BB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3750" y="7408663"/>
            <a:ext cx="1323253" cy="276635"/>
          </a:xfrm>
          <a:prstGeom prst="rect">
            <a:avLst/>
          </a:prstGeom>
        </p:spPr>
      </p:pic>
      <p:pic>
        <p:nvPicPr>
          <p:cNvPr id="407" name="図 411">
            <a:extLst>
              <a:ext uri="{FF2B5EF4-FFF2-40B4-BE49-F238E27FC236}">
                <a16:creationId xmlns:a16="http://schemas.microsoft.com/office/drawing/2014/main" id="{EE0206CA-14DE-2EA4-8D7C-3A190A656B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3380" y="7750379"/>
            <a:ext cx="421741" cy="138318"/>
          </a:xfrm>
          <a:prstGeom prst="rect">
            <a:avLst/>
          </a:prstGeom>
        </p:spPr>
      </p:pic>
      <p:pic>
        <p:nvPicPr>
          <p:cNvPr id="408" name="図 414">
            <a:extLst>
              <a:ext uri="{FF2B5EF4-FFF2-40B4-BE49-F238E27FC236}">
                <a16:creationId xmlns:a16="http://schemas.microsoft.com/office/drawing/2014/main" id="{031A390F-6C41-8AAA-4374-315556FB0B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92473" y="7449749"/>
            <a:ext cx="905173" cy="202741"/>
          </a:xfrm>
          <a:prstGeom prst="rect">
            <a:avLst/>
          </a:prstGeom>
        </p:spPr>
      </p:pic>
      <p:pic>
        <p:nvPicPr>
          <p:cNvPr id="409" name="図 415">
            <a:extLst>
              <a:ext uri="{FF2B5EF4-FFF2-40B4-BE49-F238E27FC236}">
                <a16:creationId xmlns:a16="http://schemas.microsoft.com/office/drawing/2014/main" id="{81DFBEBE-58FB-BFDE-6EBF-908ECF2C36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08532" y="7504867"/>
            <a:ext cx="293040" cy="79099"/>
          </a:xfrm>
          <a:prstGeom prst="rect">
            <a:avLst/>
          </a:prstGeom>
        </p:spPr>
      </p:pic>
      <p:pic>
        <p:nvPicPr>
          <p:cNvPr id="410" name="図 417">
            <a:extLst>
              <a:ext uri="{FF2B5EF4-FFF2-40B4-BE49-F238E27FC236}">
                <a16:creationId xmlns:a16="http://schemas.microsoft.com/office/drawing/2014/main" id="{BDC5D30D-8CB3-17B6-80BA-E58F6C7FFE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96808" y="7952538"/>
            <a:ext cx="1316807" cy="184666"/>
          </a:xfrm>
          <a:prstGeom prst="rect">
            <a:avLst/>
          </a:prstGeom>
        </p:spPr>
      </p:pic>
      <p:pic>
        <p:nvPicPr>
          <p:cNvPr id="411" name="図 292">
            <a:extLst>
              <a:ext uri="{FF2B5EF4-FFF2-40B4-BE49-F238E27FC236}">
                <a16:creationId xmlns:a16="http://schemas.microsoft.com/office/drawing/2014/main" id="{E3650CA7-32CB-111F-BE48-4317A0565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002" y="6557622"/>
            <a:ext cx="805148" cy="123622"/>
          </a:xfrm>
          <a:prstGeom prst="rect">
            <a:avLst/>
          </a:prstGeom>
        </p:spPr>
      </p:pic>
      <p:sp>
        <p:nvSpPr>
          <p:cNvPr id="412" name="テキスト ボックス 294">
            <a:extLst>
              <a:ext uri="{FF2B5EF4-FFF2-40B4-BE49-F238E27FC236}">
                <a16:creationId xmlns:a16="http://schemas.microsoft.com/office/drawing/2014/main" id="{13152943-EB5E-45A5-A531-D5CFA8C5FDCE}"/>
              </a:ext>
            </a:extLst>
          </p:cNvPr>
          <p:cNvSpPr txBox="1"/>
          <p:nvPr/>
        </p:nvSpPr>
        <p:spPr>
          <a:xfrm>
            <a:off x="3514267" y="6526112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413" name="Rectangle: Rounded Corners 412">
            <a:extLst>
              <a:ext uri="{FF2B5EF4-FFF2-40B4-BE49-F238E27FC236}">
                <a16:creationId xmlns:a16="http://schemas.microsoft.com/office/drawing/2014/main" id="{AD7C907D-1FEA-19F0-D603-090962C875C9}"/>
              </a:ext>
            </a:extLst>
          </p:cNvPr>
          <p:cNvSpPr/>
          <p:nvPr/>
        </p:nvSpPr>
        <p:spPr>
          <a:xfrm>
            <a:off x="3196808" y="7986732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[P1]</a:t>
            </a:r>
          </a:p>
        </p:txBody>
      </p:sp>
      <p:pic>
        <p:nvPicPr>
          <p:cNvPr id="414" name="Picture 413">
            <a:extLst>
              <a:ext uri="{FF2B5EF4-FFF2-40B4-BE49-F238E27FC236}">
                <a16:creationId xmlns:a16="http://schemas.microsoft.com/office/drawing/2014/main" id="{3A6CDDD6-96D1-E53E-5EAD-B2D95F74CB6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78984" y="7198406"/>
            <a:ext cx="1331001" cy="774337"/>
          </a:xfrm>
          <a:prstGeom prst="rect">
            <a:avLst/>
          </a:prstGeom>
        </p:spPr>
      </p:pic>
      <p:pic>
        <p:nvPicPr>
          <p:cNvPr id="433" name="図 385">
            <a:extLst>
              <a:ext uri="{FF2B5EF4-FFF2-40B4-BE49-F238E27FC236}">
                <a16:creationId xmlns:a16="http://schemas.microsoft.com/office/drawing/2014/main" id="{5B1521DD-F33B-8174-4D67-84867A2967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9659" y="3900675"/>
            <a:ext cx="1355823" cy="2027476"/>
          </a:xfrm>
          <a:prstGeom prst="rect">
            <a:avLst/>
          </a:prstGeom>
        </p:spPr>
      </p:pic>
      <p:pic>
        <p:nvPicPr>
          <p:cNvPr id="434" name="図 386">
            <a:extLst>
              <a:ext uri="{FF2B5EF4-FFF2-40B4-BE49-F238E27FC236}">
                <a16:creationId xmlns:a16="http://schemas.microsoft.com/office/drawing/2014/main" id="{F067580E-50CE-9A3F-EC92-CB08BC5ED3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313" y="4913033"/>
            <a:ext cx="1323253" cy="276635"/>
          </a:xfrm>
          <a:prstGeom prst="rect">
            <a:avLst/>
          </a:prstGeom>
        </p:spPr>
      </p:pic>
      <p:pic>
        <p:nvPicPr>
          <p:cNvPr id="435" name="図 387">
            <a:extLst>
              <a:ext uri="{FF2B5EF4-FFF2-40B4-BE49-F238E27FC236}">
                <a16:creationId xmlns:a16="http://schemas.microsoft.com/office/drawing/2014/main" id="{3EC86694-6FF1-C306-9E59-EFF83C5A02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943" y="5254749"/>
            <a:ext cx="421741" cy="138318"/>
          </a:xfrm>
          <a:prstGeom prst="rect">
            <a:avLst/>
          </a:prstGeom>
        </p:spPr>
      </p:pic>
      <p:sp>
        <p:nvSpPr>
          <p:cNvPr id="436" name="テキスト ボックス 388">
            <a:extLst>
              <a:ext uri="{FF2B5EF4-FFF2-40B4-BE49-F238E27FC236}">
                <a16:creationId xmlns:a16="http://schemas.microsoft.com/office/drawing/2014/main" id="{9BA80AAB-26C2-F114-EACC-56F1AC6FE63D}"/>
              </a:ext>
            </a:extLst>
          </p:cNvPr>
          <p:cNvSpPr txBox="1"/>
          <p:nvPr/>
        </p:nvSpPr>
        <p:spPr>
          <a:xfrm>
            <a:off x="499659" y="5207161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437" name="テキスト ボックス 389">
            <a:extLst>
              <a:ext uri="{FF2B5EF4-FFF2-40B4-BE49-F238E27FC236}">
                <a16:creationId xmlns:a16="http://schemas.microsoft.com/office/drawing/2014/main" id="{898737F1-8D31-7BED-6BDE-19264F82EAA1}"/>
              </a:ext>
            </a:extLst>
          </p:cNvPr>
          <p:cNvSpPr txBox="1"/>
          <p:nvPr/>
        </p:nvSpPr>
        <p:spPr>
          <a:xfrm>
            <a:off x="499659" y="4968384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438" name="図 390">
            <a:extLst>
              <a:ext uri="{FF2B5EF4-FFF2-40B4-BE49-F238E27FC236}">
                <a16:creationId xmlns:a16="http://schemas.microsoft.com/office/drawing/2014/main" id="{8AE06875-05F9-56F7-FDA4-FFAC1DA5C9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036" y="4954119"/>
            <a:ext cx="905173" cy="202741"/>
          </a:xfrm>
          <a:prstGeom prst="rect">
            <a:avLst/>
          </a:prstGeom>
        </p:spPr>
      </p:pic>
      <p:pic>
        <p:nvPicPr>
          <p:cNvPr id="439" name="図 391">
            <a:extLst>
              <a:ext uri="{FF2B5EF4-FFF2-40B4-BE49-F238E27FC236}">
                <a16:creationId xmlns:a16="http://schemas.microsoft.com/office/drawing/2014/main" id="{35A80DF8-AF27-629E-B119-7A6094748A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33502" y="4735575"/>
            <a:ext cx="381033" cy="112377"/>
          </a:xfrm>
          <a:prstGeom prst="rect">
            <a:avLst/>
          </a:prstGeom>
        </p:spPr>
      </p:pic>
      <p:sp>
        <p:nvSpPr>
          <p:cNvPr id="440" name="テキスト ボックス 392">
            <a:extLst>
              <a:ext uri="{FF2B5EF4-FFF2-40B4-BE49-F238E27FC236}">
                <a16:creationId xmlns:a16="http://schemas.microsoft.com/office/drawing/2014/main" id="{EBCCDC15-E46F-2244-8E08-55C0F6A9B316}"/>
              </a:ext>
            </a:extLst>
          </p:cNvPr>
          <p:cNvSpPr txBox="1"/>
          <p:nvPr/>
        </p:nvSpPr>
        <p:spPr>
          <a:xfrm>
            <a:off x="992161" y="4702744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441" name="図 394">
            <a:extLst>
              <a:ext uri="{FF2B5EF4-FFF2-40B4-BE49-F238E27FC236}">
                <a16:creationId xmlns:a16="http://schemas.microsoft.com/office/drawing/2014/main" id="{FFCBC8EB-1CE0-AF53-A42F-DC391D62A6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1095" y="5009237"/>
            <a:ext cx="293040" cy="79099"/>
          </a:xfrm>
          <a:prstGeom prst="rect">
            <a:avLst/>
          </a:prstGeom>
        </p:spPr>
      </p:pic>
      <p:pic>
        <p:nvPicPr>
          <p:cNvPr id="442" name="図 395">
            <a:extLst>
              <a:ext uri="{FF2B5EF4-FFF2-40B4-BE49-F238E27FC236}">
                <a16:creationId xmlns:a16="http://schemas.microsoft.com/office/drawing/2014/main" id="{2D53FCEF-A224-235C-55A5-543D697254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03911" y="4741087"/>
            <a:ext cx="436337" cy="79099"/>
          </a:xfrm>
          <a:prstGeom prst="rect">
            <a:avLst/>
          </a:prstGeom>
        </p:spPr>
      </p:pic>
      <p:pic>
        <p:nvPicPr>
          <p:cNvPr id="443" name="図 396">
            <a:extLst>
              <a:ext uri="{FF2B5EF4-FFF2-40B4-BE49-F238E27FC236}">
                <a16:creationId xmlns:a16="http://schemas.microsoft.com/office/drawing/2014/main" id="{88A6EC2F-6ED9-A3D6-05F2-1E2A35D3B9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1404" y="5482505"/>
            <a:ext cx="436337" cy="79099"/>
          </a:xfrm>
          <a:prstGeom prst="rect">
            <a:avLst/>
          </a:prstGeom>
        </p:spPr>
      </p:pic>
      <p:pic>
        <p:nvPicPr>
          <p:cNvPr id="444" name="図 397">
            <a:extLst>
              <a:ext uri="{FF2B5EF4-FFF2-40B4-BE49-F238E27FC236}">
                <a16:creationId xmlns:a16="http://schemas.microsoft.com/office/drawing/2014/main" id="{29E5D4AB-24D1-1BE6-9C0B-D0CE4E03E9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03911" y="4361159"/>
            <a:ext cx="436337" cy="106315"/>
          </a:xfrm>
          <a:prstGeom prst="rect">
            <a:avLst/>
          </a:prstGeom>
        </p:spPr>
      </p:pic>
      <p:pic>
        <p:nvPicPr>
          <p:cNvPr id="445" name="図 398">
            <a:extLst>
              <a:ext uri="{FF2B5EF4-FFF2-40B4-BE49-F238E27FC236}">
                <a16:creationId xmlns:a16="http://schemas.microsoft.com/office/drawing/2014/main" id="{70BB1EFF-0B72-ACE2-BDB4-3155B998A6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3542" y="4552876"/>
            <a:ext cx="436337" cy="106315"/>
          </a:xfrm>
          <a:prstGeom prst="rect">
            <a:avLst/>
          </a:prstGeom>
        </p:spPr>
      </p:pic>
      <p:sp>
        <p:nvSpPr>
          <p:cNvPr id="446" name="テキスト ボックス 399">
            <a:extLst>
              <a:ext uri="{FF2B5EF4-FFF2-40B4-BE49-F238E27FC236}">
                <a16:creationId xmlns:a16="http://schemas.microsoft.com/office/drawing/2014/main" id="{E46C1964-31D3-CAA5-BCAA-CEB1812ECE53}"/>
              </a:ext>
            </a:extLst>
          </p:cNvPr>
          <p:cNvSpPr txBox="1"/>
          <p:nvPr/>
        </p:nvSpPr>
        <p:spPr>
          <a:xfrm>
            <a:off x="980178" y="4307514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447" name="テキスト ボックス 400">
            <a:extLst>
              <a:ext uri="{FF2B5EF4-FFF2-40B4-BE49-F238E27FC236}">
                <a16:creationId xmlns:a16="http://schemas.microsoft.com/office/drawing/2014/main" id="{55A6A490-BC71-CB7A-F3DA-6C0CE1C3A732}"/>
              </a:ext>
            </a:extLst>
          </p:cNvPr>
          <p:cNvSpPr txBox="1"/>
          <p:nvPr/>
        </p:nvSpPr>
        <p:spPr>
          <a:xfrm>
            <a:off x="552270" y="4510482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448" name="テキスト ボックス 402">
            <a:extLst>
              <a:ext uri="{FF2B5EF4-FFF2-40B4-BE49-F238E27FC236}">
                <a16:creationId xmlns:a16="http://schemas.microsoft.com/office/drawing/2014/main" id="{598CA5F4-63C6-F987-1E18-5F3E9E2AEEC4}"/>
              </a:ext>
            </a:extLst>
          </p:cNvPr>
          <p:cNvSpPr txBox="1"/>
          <p:nvPr/>
        </p:nvSpPr>
        <p:spPr>
          <a:xfrm>
            <a:off x="1068813" y="4965693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449" name="図 403">
            <a:extLst>
              <a:ext uri="{FF2B5EF4-FFF2-40B4-BE49-F238E27FC236}">
                <a16:creationId xmlns:a16="http://schemas.microsoft.com/office/drawing/2014/main" id="{A3C1039A-2EED-15CE-DBDD-2324793CB7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574" y="4902419"/>
            <a:ext cx="1323253" cy="276635"/>
          </a:xfrm>
          <a:prstGeom prst="rect">
            <a:avLst/>
          </a:prstGeom>
        </p:spPr>
      </p:pic>
      <p:pic>
        <p:nvPicPr>
          <p:cNvPr id="450" name="図 404">
            <a:extLst>
              <a:ext uri="{FF2B5EF4-FFF2-40B4-BE49-F238E27FC236}">
                <a16:creationId xmlns:a16="http://schemas.microsoft.com/office/drawing/2014/main" id="{4CCF1C94-CFA8-4D9C-6839-EDA464C043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204" y="5244135"/>
            <a:ext cx="421741" cy="138318"/>
          </a:xfrm>
          <a:prstGeom prst="rect">
            <a:avLst/>
          </a:prstGeom>
        </p:spPr>
      </p:pic>
      <p:sp>
        <p:nvSpPr>
          <p:cNvPr id="451" name="テキスト ボックス 405">
            <a:extLst>
              <a:ext uri="{FF2B5EF4-FFF2-40B4-BE49-F238E27FC236}">
                <a16:creationId xmlns:a16="http://schemas.microsoft.com/office/drawing/2014/main" id="{BE87DF86-8B29-749E-DB0E-0BF4079C6485}"/>
              </a:ext>
            </a:extLst>
          </p:cNvPr>
          <p:cNvSpPr txBox="1"/>
          <p:nvPr/>
        </p:nvSpPr>
        <p:spPr>
          <a:xfrm>
            <a:off x="496920" y="5196547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452" name="テキスト ボックス 406">
            <a:extLst>
              <a:ext uri="{FF2B5EF4-FFF2-40B4-BE49-F238E27FC236}">
                <a16:creationId xmlns:a16="http://schemas.microsoft.com/office/drawing/2014/main" id="{FD452595-7A2F-19E8-0B91-B4AAA866D47A}"/>
              </a:ext>
            </a:extLst>
          </p:cNvPr>
          <p:cNvSpPr txBox="1"/>
          <p:nvPr/>
        </p:nvSpPr>
        <p:spPr>
          <a:xfrm>
            <a:off x="496920" y="4957770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453" name="図 407">
            <a:extLst>
              <a:ext uri="{FF2B5EF4-FFF2-40B4-BE49-F238E27FC236}">
                <a16:creationId xmlns:a16="http://schemas.microsoft.com/office/drawing/2014/main" id="{973E3BB6-BFF2-B642-FDA4-652969F31B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2297" y="4943505"/>
            <a:ext cx="905173" cy="202741"/>
          </a:xfrm>
          <a:prstGeom prst="rect">
            <a:avLst/>
          </a:prstGeom>
        </p:spPr>
      </p:pic>
      <p:pic>
        <p:nvPicPr>
          <p:cNvPr id="454" name="図 408">
            <a:extLst>
              <a:ext uri="{FF2B5EF4-FFF2-40B4-BE49-F238E27FC236}">
                <a16:creationId xmlns:a16="http://schemas.microsoft.com/office/drawing/2014/main" id="{E55BC3E2-9DCB-D2DE-316A-F8562126DA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38356" y="4998623"/>
            <a:ext cx="293040" cy="79099"/>
          </a:xfrm>
          <a:prstGeom prst="rect">
            <a:avLst/>
          </a:prstGeom>
        </p:spPr>
      </p:pic>
      <p:pic>
        <p:nvPicPr>
          <p:cNvPr id="455" name="図 409">
            <a:extLst>
              <a:ext uri="{FF2B5EF4-FFF2-40B4-BE49-F238E27FC236}">
                <a16:creationId xmlns:a16="http://schemas.microsoft.com/office/drawing/2014/main" id="{E31DFB79-3540-0FE6-050A-6EC37712A6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8665" y="5471891"/>
            <a:ext cx="436337" cy="79099"/>
          </a:xfrm>
          <a:prstGeom prst="rect">
            <a:avLst/>
          </a:prstGeom>
        </p:spPr>
      </p:pic>
      <p:pic>
        <p:nvPicPr>
          <p:cNvPr id="456" name="図 410">
            <a:extLst>
              <a:ext uri="{FF2B5EF4-FFF2-40B4-BE49-F238E27FC236}">
                <a16:creationId xmlns:a16="http://schemas.microsoft.com/office/drawing/2014/main" id="{D31C3E39-0E1C-E812-0192-BE0CADF96E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402" y="4893822"/>
            <a:ext cx="1323253" cy="276635"/>
          </a:xfrm>
          <a:prstGeom prst="rect">
            <a:avLst/>
          </a:prstGeom>
        </p:spPr>
      </p:pic>
      <p:pic>
        <p:nvPicPr>
          <p:cNvPr id="457" name="図 411">
            <a:extLst>
              <a:ext uri="{FF2B5EF4-FFF2-40B4-BE49-F238E27FC236}">
                <a16:creationId xmlns:a16="http://schemas.microsoft.com/office/drawing/2014/main" id="{EE72D4AF-43CB-194F-5379-D475167E92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032" y="5235538"/>
            <a:ext cx="421741" cy="138318"/>
          </a:xfrm>
          <a:prstGeom prst="rect">
            <a:avLst/>
          </a:prstGeom>
        </p:spPr>
      </p:pic>
      <p:pic>
        <p:nvPicPr>
          <p:cNvPr id="458" name="図 414">
            <a:extLst>
              <a:ext uri="{FF2B5EF4-FFF2-40B4-BE49-F238E27FC236}">
                <a16:creationId xmlns:a16="http://schemas.microsoft.com/office/drawing/2014/main" id="{0E17FAF8-0B4E-381B-22A4-F430257089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125" y="4934908"/>
            <a:ext cx="905173" cy="202741"/>
          </a:xfrm>
          <a:prstGeom prst="rect">
            <a:avLst/>
          </a:prstGeom>
        </p:spPr>
      </p:pic>
      <p:pic>
        <p:nvPicPr>
          <p:cNvPr id="459" name="図 415">
            <a:extLst>
              <a:ext uri="{FF2B5EF4-FFF2-40B4-BE49-F238E27FC236}">
                <a16:creationId xmlns:a16="http://schemas.microsoft.com/office/drawing/2014/main" id="{F2099AE5-4B7B-3CBE-0B67-84C2AE330D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39184" y="4990026"/>
            <a:ext cx="293040" cy="79099"/>
          </a:xfrm>
          <a:prstGeom prst="rect">
            <a:avLst/>
          </a:prstGeom>
        </p:spPr>
      </p:pic>
      <p:pic>
        <p:nvPicPr>
          <p:cNvPr id="460" name="図 417">
            <a:extLst>
              <a:ext uri="{FF2B5EF4-FFF2-40B4-BE49-F238E27FC236}">
                <a16:creationId xmlns:a16="http://schemas.microsoft.com/office/drawing/2014/main" id="{9E06863D-5DB5-C905-FCEC-D0552BE4ECC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7460" y="5437697"/>
            <a:ext cx="1316807" cy="184666"/>
          </a:xfrm>
          <a:prstGeom prst="rect">
            <a:avLst/>
          </a:prstGeom>
        </p:spPr>
      </p:pic>
      <p:pic>
        <p:nvPicPr>
          <p:cNvPr id="461" name="図 292">
            <a:extLst>
              <a:ext uri="{FF2B5EF4-FFF2-40B4-BE49-F238E27FC236}">
                <a16:creationId xmlns:a16="http://schemas.microsoft.com/office/drawing/2014/main" id="{4B9DA7C2-1BC4-CF1A-4C4E-632C9F2F5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54" y="4042781"/>
            <a:ext cx="805148" cy="123622"/>
          </a:xfrm>
          <a:prstGeom prst="rect">
            <a:avLst/>
          </a:prstGeom>
        </p:spPr>
      </p:pic>
      <p:sp>
        <p:nvSpPr>
          <p:cNvPr id="462" name="テキスト ボックス 294">
            <a:extLst>
              <a:ext uri="{FF2B5EF4-FFF2-40B4-BE49-F238E27FC236}">
                <a16:creationId xmlns:a16="http://schemas.microsoft.com/office/drawing/2014/main" id="{3A248331-1F8D-DEF5-9A88-77AAFC7FC787}"/>
              </a:ext>
            </a:extLst>
          </p:cNvPr>
          <p:cNvSpPr txBox="1"/>
          <p:nvPr/>
        </p:nvSpPr>
        <p:spPr>
          <a:xfrm>
            <a:off x="844919" y="4011271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463" name="Rectangle: Rounded Corners 462">
            <a:extLst>
              <a:ext uri="{FF2B5EF4-FFF2-40B4-BE49-F238E27FC236}">
                <a16:creationId xmlns:a16="http://schemas.microsoft.com/office/drawing/2014/main" id="{537CAA40-B3B6-054C-432C-530242268FC4}"/>
              </a:ext>
            </a:extLst>
          </p:cNvPr>
          <p:cNvSpPr/>
          <p:nvPr/>
        </p:nvSpPr>
        <p:spPr>
          <a:xfrm>
            <a:off x="527460" y="5471891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</a:t>
            </a:r>
            <a:r>
              <a:rPr kumimoji="1" lang="th-TH" sz="600" b="1" kern="0" dirty="0">
                <a:solidFill>
                  <a:schemeClr val="bg1"/>
                </a:solidFill>
              </a:rPr>
              <a:t>2</a:t>
            </a:r>
            <a:r>
              <a:rPr kumimoji="1" lang="en-US" sz="600" b="1" kern="0" dirty="0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464" name="Picture 463">
            <a:extLst>
              <a:ext uri="{FF2B5EF4-FFF2-40B4-BE49-F238E27FC236}">
                <a16:creationId xmlns:a16="http://schemas.microsoft.com/office/drawing/2014/main" id="{74C6955A-9F90-BBD5-B28E-4260F2F2E19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9636" y="4683565"/>
            <a:ext cx="1331001" cy="774337"/>
          </a:xfrm>
          <a:prstGeom prst="rect">
            <a:avLst/>
          </a:prstGeom>
        </p:spPr>
      </p:pic>
      <p:grpSp>
        <p:nvGrpSpPr>
          <p:cNvPr id="469" name="Group 468">
            <a:extLst>
              <a:ext uri="{FF2B5EF4-FFF2-40B4-BE49-F238E27FC236}">
                <a16:creationId xmlns:a16="http://schemas.microsoft.com/office/drawing/2014/main" id="{2F296CDF-A7CB-0D6D-2E66-431BAF99E833}"/>
              </a:ext>
            </a:extLst>
          </p:cNvPr>
          <p:cNvGrpSpPr/>
          <p:nvPr/>
        </p:nvGrpSpPr>
        <p:grpSpPr>
          <a:xfrm>
            <a:off x="564659" y="4677801"/>
            <a:ext cx="1166119" cy="184666"/>
            <a:chOff x="2115872" y="2448942"/>
            <a:chExt cx="1166119" cy="184666"/>
          </a:xfrm>
        </p:grpSpPr>
        <p:sp>
          <p:nvSpPr>
            <p:cNvPr id="470" name="テキスト ボックス 412">
              <a:extLst>
                <a:ext uri="{FF2B5EF4-FFF2-40B4-BE49-F238E27FC236}">
                  <a16:creationId xmlns:a16="http://schemas.microsoft.com/office/drawing/2014/main" id="{192EBBD1-41F5-2D0C-9512-302ABB1E6DA9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471" name="四角形: 角を丸くする 28">
              <a:extLst>
                <a:ext uri="{FF2B5EF4-FFF2-40B4-BE49-F238E27FC236}">
                  <a16:creationId xmlns:a16="http://schemas.microsoft.com/office/drawing/2014/main" id="{FA2B1002-DD8C-2861-696E-064DC8075631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472" name="グラフィックス 27" descr="日毎カレンダー">
              <a:extLst>
                <a:ext uri="{FF2B5EF4-FFF2-40B4-BE49-F238E27FC236}">
                  <a16:creationId xmlns:a16="http://schemas.microsoft.com/office/drawing/2014/main" id="{CB43130F-5F75-D378-6A76-E074B3320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13C87319-25B5-1ACC-3CD4-6E36A3ACBBD4}"/>
              </a:ext>
            </a:extLst>
          </p:cNvPr>
          <p:cNvGrpSpPr/>
          <p:nvPr/>
        </p:nvGrpSpPr>
        <p:grpSpPr>
          <a:xfrm>
            <a:off x="473809" y="5401772"/>
            <a:ext cx="1426007" cy="362173"/>
            <a:chOff x="473809" y="5401772"/>
            <a:chExt cx="1426007" cy="362173"/>
          </a:xfrm>
        </p:grpSpPr>
        <p:sp>
          <p:nvSpPr>
            <p:cNvPr id="376" name="正方形/長方形 40">
              <a:extLst>
                <a:ext uri="{FF2B5EF4-FFF2-40B4-BE49-F238E27FC236}">
                  <a16:creationId xmlns:a16="http://schemas.microsoft.com/office/drawing/2014/main" id="{861628BC-3E93-7D37-025C-C512F4BB07A2}"/>
                </a:ext>
              </a:extLst>
            </p:cNvPr>
            <p:cNvSpPr/>
            <p:nvPr/>
          </p:nvSpPr>
          <p:spPr>
            <a:xfrm>
              <a:off x="473809" y="5401772"/>
              <a:ext cx="1390564" cy="263708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377" name="グラフィックス 41" descr="右向き指示マーク">
              <a:extLst>
                <a:ext uri="{FF2B5EF4-FFF2-40B4-BE49-F238E27FC236}">
                  <a16:creationId xmlns:a16="http://schemas.microsoft.com/office/drawing/2014/main" id="{09D3042D-F0FC-AB12-E03C-5BFB6F3FA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4754202">
              <a:off x="1663672" y="5527801"/>
              <a:ext cx="236144" cy="236144"/>
            </a:xfrm>
            <a:prstGeom prst="rect">
              <a:avLst/>
            </a:prstGeom>
          </p:spPr>
        </p:pic>
      </p:grpSp>
      <p:sp>
        <p:nvSpPr>
          <p:cNvPr id="475" name="正方形/長方形 40">
            <a:extLst>
              <a:ext uri="{FF2B5EF4-FFF2-40B4-BE49-F238E27FC236}">
                <a16:creationId xmlns:a16="http://schemas.microsoft.com/office/drawing/2014/main" id="{A63E47B8-0212-354D-CBA8-CA3B281C7D6B}"/>
              </a:ext>
            </a:extLst>
          </p:cNvPr>
          <p:cNvSpPr/>
          <p:nvPr/>
        </p:nvSpPr>
        <p:spPr>
          <a:xfrm>
            <a:off x="3827074" y="8110317"/>
            <a:ext cx="704365" cy="25603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476" name="グラフィックス 41" descr="右向き指示マーク">
            <a:extLst>
              <a:ext uri="{FF2B5EF4-FFF2-40B4-BE49-F238E27FC236}">
                <a16:creationId xmlns:a16="http://schemas.microsoft.com/office/drawing/2014/main" id="{31F6A3AA-0FD4-B59E-9B2A-52DD512955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4754202">
            <a:off x="4370519" y="8175122"/>
            <a:ext cx="236144" cy="236144"/>
          </a:xfrm>
          <a:prstGeom prst="rect">
            <a:avLst/>
          </a:prstGeom>
        </p:spPr>
      </p:pic>
      <p:sp>
        <p:nvSpPr>
          <p:cNvPr id="484" name="テキスト ボックス 300">
            <a:extLst>
              <a:ext uri="{FF2B5EF4-FFF2-40B4-BE49-F238E27FC236}">
                <a16:creationId xmlns:a16="http://schemas.microsoft.com/office/drawing/2014/main" id="{636875F2-A4BB-65CB-A846-9831732B51D2}"/>
              </a:ext>
            </a:extLst>
          </p:cNvPr>
          <p:cNvSpPr txBox="1"/>
          <p:nvPr/>
        </p:nvSpPr>
        <p:spPr>
          <a:xfrm>
            <a:off x="3239791" y="8461878"/>
            <a:ext cx="124261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b="1" dirty="0">
                <a:latin typeface="+mj-lt"/>
              </a:rPr>
              <a:t>(Step.4)</a:t>
            </a:r>
            <a:r>
              <a:rPr kumimoji="1" lang="en-US" altLang="ja-JP" sz="700" dirty="0">
                <a:latin typeface="+mj-lt"/>
              </a:rPr>
              <a:t> </a:t>
            </a:r>
            <a:r>
              <a:rPr kumimoji="1" lang="en-US" altLang="ja-JP" sz="700" b="1" dirty="0">
                <a:latin typeface="+mj-lt"/>
              </a:rPr>
              <a:t>confirm</a:t>
            </a:r>
          </a:p>
          <a:p>
            <a:r>
              <a:rPr kumimoji="1" lang="en-US" altLang="ja-JP" sz="700" dirty="0">
                <a:latin typeface="+mj-lt"/>
              </a:rPr>
              <a:t>press the confirm button</a:t>
            </a:r>
            <a:endParaRPr kumimoji="1" lang="ja-JP" altLang="en-US" sz="7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56F364-8552-1856-16E9-14481C64A865}"/>
              </a:ext>
            </a:extLst>
          </p:cNvPr>
          <p:cNvGrpSpPr/>
          <p:nvPr/>
        </p:nvGrpSpPr>
        <p:grpSpPr>
          <a:xfrm>
            <a:off x="467576" y="4897173"/>
            <a:ext cx="1353612" cy="196685"/>
            <a:chOff x="486802" y="4864205"/>
            <a:chExt cx="1353612" cy="196685"/>
          </a:xfrm>
        </p:grpSpPr>
        <p:sp>
          <p:nvSpPr>
            <p:cNvPr id="466" name="四角形: 角を丸くする 28">
              <a:extLst>
                <a:ext uri="{FF2B5EF4-FFF2-40B4-BE49-F238E27FC236}">
                  <a16:creationId xmlns:a16="http://schemas.microsoft.com/office/drawing/2014/main" id="{6C636B09-A081-554D-3372-E2F639C63B5B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600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67" name="テキスト ボックス 412">
              <a:extLst>
                <a:ext uri="{FF2B5EF4-FFF2-40B4-BE49-F238E27FC236}">
                  <a16:creationId xmlns:a16="http://schemas.microsoft.com/office/drawing/2014/main" id="{5EA8E1CA-CA2E-271B-5304-6FE1EB7D2C8F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468" name="テキスト ボックス 412">
              <a:extLst>
                <a:ext uri="{FF2B5EF4-FFF2-40B4-BE49-F238E27FC236}">
                  <a16:creationId xmlns:a16="http://schemas.microsoft.com/office/drawing/2014/main" id="{B14BB375-AADC-052C-69EB-69D6275432C7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1D0096-676F-6737-6DBF-4F0AEFDD5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18" name="テキスト ボックス 412">
            <a:extLst>
              <a:ext uri="{FF2B5EF4-FFF2-40B4-BE49-F238E27FC236}">
                <a16:creationId xmlns:a16="http://schemas.microsoft.com/office/drawing/2014/main" id="{B1420B3C-0945-2036-ED8D-27C6F0A1EC55}"/>
              </a:ext>
            </a:extLst>
          </p:cNvPr>
          <p:cNvSpPr txBox="1"/>
          <p:nvPr/>
        </p:nvSpPr>
        <p:spPr>
          <a:xfrm>
            <a:off x="472257" y="5231975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 600/600 KGS</a:t>
            </a:r>
            <a:endParaRPr kumimoji="1" lang="ja-JP" altLang="en-US" sz="600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5AE422F-1F81-5ED5-06D4-DA00C7392AFB}"/>
              </a:ext>
            </a:extLst>
          </p:cNvPr>
          <p:cNvGrpSpPr/>
          <p:nvPr/>
        </p:nvGrpSpPr>
        <p:grpSpPr>
          <a:xfrm>
            <a:off x="2154891" y="2493913"/>
            <a:ext cx="1166119" cy="184666"/>
            <a:chOff x="2115872" y="2448942"/>
            <a:chExt cx="1166119" cy="184666"/>
          </a:xfrm>
        </p:grpSpPr>
        <p:sp>
          <p:nvSpPr>
            <p:cNvPr id="57" name="テキスト ボックス 412">
              <a:extLst>
                <a:ext uri="{FF2B5EF4-FFF2-40B4-BE49-F238E27FC236}">
                  <a16:creationId xmlns:a16="http://schemas.microsoft.com/office/drawing/2014/main" id="{FAA3FB14-5BEC-54B6-A371-24C80E739D8F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60" name="四角形: 角を丸くする 28">
              <a:extLst>
                <a:ext uri="{FF2B5EF4-FFF2-40B4-BE49-F238E27FC236}">
                  <a16:creationId xmlns:a16="http://schemas.microsoft.com/office/drawing/2014/main" id="{D8EA519A-D386-A560-7361-1968CD8B2BAC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62" name="グラフィックス 27" descr="日毎カレンダー">
              <a:extLst>
                <a:ext uri="{FF2B5EF4-FFF2-40B4-BE49-F238E27FC236}">
                  <a16:creationId xmlns:a16="http://schemas.microsoft.com/office/drawing/2014/main" id="{AF570A1A-35CD-0141-B0D3-57EB0C83A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7C9B2A01-56EB-1274-CC93-C54240C07B27}"/>
              </a:ext>
            </a:extLst>
          </p:cNvPr>
          <p:cNvGrpSpPr/>
          <p:nvPr/>
        </p:nvGrpSpPr>
        <p:grpSpPr>
          <a:xfrm>
            <a:off x="2060317" y="2742174"/>
            <a:ext cx="1353612" cy="196685"/>
            <a:chOff x="486802" y="4864205"/>
            <a:chExt cx="1353612" cy="196685"/>
          </a:xfrm>
        </p:grpSpPr>
        <p:sp>
          <p:nvSpPr>
            <p:cNvPr id="479" name="四角形: 角を丸くする 28">
              <a:extLst>
                <a:ext uri="{FF2B5EF4-FFF2-40B4-BE49-F238E27FC236}">
                  <a16:creationId xmlns:a16="http://schemas.microsoft.com/office/drawing/2014/main" id="{EA3D4EFD-2ED4-D870-C99F-D3CAB4300F65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80" name="テキスト ボックス 412">
              <a:extLst>
                <a:ext uri="{FF2B5EF4-FFF2-40B4-BE49-F238E27FC236}">
                  <a16:creationId xmlns:a16="http://schemas.microsoft.com/office/drawing/2014/main" id="{2029DAD5-FA48-A80F-CBA1-42B650639CC2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483" name="テキスト ボックス 412">
              <a:extLst>
                <a:ext uri="{FF2B5EF4-FFF2-40B4-BE49-F238E27FC236}">
                  <a16:creationId xmlns:a16="http://schemas.microsoft.com/office/drawing/2014/main" id="{062F9333-DBC8-7FD7-3A4F-963B30EC6745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537" name="Picture 536">
              <a:extLst>
                <a:ext uri="{FF2B5EF4-FFF2-40B4-BE49-F238E27FC236}">
                  <a16:creationId xmlns:a16="http://schemas.microsoft.com/office/drawing/2014/main" id="{1A85DA42-2C13-7B3C-953F-22EF875F1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545" name="テキスト ボックス 412">
            <a:extLst>
              <a:ext uri="{FF2B5EF4-FFF2-40B4-BE49-F238E27FC236}">
                <a16:creationId xmlns:a16="http://schemas.microsoft.com/office/drawing/2014/main" id="{854B7172-C4B5-51A8-FBED-94CBC037942C}"/>
              </a:ext>
            </a:extLst>
          </p:cNvPr>
          <p:cNvSpPr txBox="1"/>
          <p:nvPr/>
        </p:nvSpPr>
        <p:spPr>
          <a:xfrm>
            <a:off x="2062489" y="3048087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 0/600 KGS</a:t>
            </a:r>
            <a:endParaRPr kumimoji="1" lang="ja-JP" altLang="en-US" sz="600" dirty="0"/>
          </a:p>
        </p:txBody>
      </p:sp>
      <p:grpSp>
        <p:nvGrpSpPr>
          <p:cNvPr id="546" name="Group 545">
            <a:extLst>
              <a:ext uri="{FF2B5EF4-FFF2-40B4-BE49-F238E27FC236}">
                <a16:creationId xmlns:a16="http://schemas.microsoft.com/office/drawing/2014/main" id="{0FABD78E-11C3-43F6-2268-BE4E309EA1D0}"/>
              </a:ext>
            </a:extLst>
          </p:cNvPr>
          <p:cNvGrpSpPr/>
          <p:nvPr/>
        </p:nvGrpSpPr>
        <p:grpSpPr>
          <a:xfrm>
            <a:off x="3232063" y="7232069"/>
            <a:ext cx="1166119" cy="184666"/>
            <a:chOff x="2115872" y="2448942"/>
            <a:chExt cx="1166119" cy="184666"/>
          </a:xfrm>
        </p:grpSpPr>
        <p:sp>
          <p:nvSpPr>
            <p:cNvPr id="547" name="テキスト ボックス 412">
              <a:extLst>
                <a:ext uri="{FF2B5EF4-FFF2-40B4-BE49-F238E27FC236}">
                  <a16:creationId xmlns:a16="http://schemas.microsoft.com/office/drawing/2014/main" id="{7DDA2DEB-7F07-4809-6D97-0783B398A882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548" name="四角形: 角を丸くする 28">
              <a:extLst>
                <a:ext uri="{FF2B5EF4-FFF2-40B4-BE49-F238E27FC236}">
                  <a16:creationId xmlns:a16="http://schemas.microsoft.com/office/drawing/2014/main" id="{8F084D85-1C88-81FA-5D64-F5773D47F14C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rgbClr val="F3F5F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549" name="グラフィックス 27" descr="日毎カレンダー">
              <a:extLst>
                <a:ext uri="{FF2B5EF4-FFF2-40B4-BE49-F238E27FC236}">
                  <a16:creationId xmlns:a16="http://schemas.microsoft.com/office/drawing/2014/main" id="{CA63E03A-2E52-387A-A8DB-B66B90702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grpSp>
        <p:nvGrpSpPr>
          <p:cNvPr id="550" name="Group 549">
            <a:extLst>
              <a:ext uri="{FF2B5EF4-FFF2-40B4-BE49-F238E27FC236}">
                <a16:creationId xmlns:a16="http://schemas.microsoft.com/office/drawing/2014/main" id="{0BC87C06-6A1B-06B8-5E57-42653B6E7899}"/>
              </a:ext>
            </a:extLst>
          </p:cNvPr>
          <p:cNvGrpSpPr/>
          <p:nvPr/>
        </p:nvGrpSpPr>
        <p:grpSpPr>
          <a:xfrm>
            <a:off x="3134980" y="7395561"/>
            <a:ext cx="1353612" cy="196685"/>
            <a:chOff x="486802" y="4864205"/>
            <a:chExt cx="1353612" cy="196685"/>
          </a:xfrm>
        </p:grpSpPr>
        <p:sp>
          <p:nvSpPr>
            <p:cNvPr id="551" name="四角形: 角を丸くする 28">
              <a:extLst>
                <a:ext uri="{FF2B5EF4-FFF2-40B4-BE49-F238E27FC236}">
                  <a16:creationId xmlns:a16="http://schemas.microsoft.com/office/drawing/2014/main" id="{BCE950C8-530F-EC02-0B9F-825B71F5D345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rgbClr val="AFF8CA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500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52" name="テキスト ボックス 412">
              <a:extLst>
                <a:ext uri="{FF2B5EF4-FFF2-40B4-BE49-F238E27FC236}">
                  <a16:creationId xmlns:a16="http://schemas.microsoft.com/office/drawing/2014/main" id="{8BD44C77-2995-62F7-4884-B45BBDBB216F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553" name="テキスト ボックス 412">
              <a:extLst>
                <a:ext uri="{FF2B5EF4-FFF2-40B4-BE49-F238E27FC236}">
                  <a16:creationId xmlns:a16="http://schemas.microsoft.com/office/drawing/2014/main" id="{6569256A-C699-C97B-1DDC-9F024A32BD00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554" name="Picture 553">
              <a:extLst>
                <a:ext uri="{FF2B5EF4-FFF2-40B4-BE49-F238E27FC236}">
                  <a16:creationId xmlns:a16="http://schemas.microsoft.com/office/drawing/2014/main" id="{1A8D07DF-4B32-A753-7689-040684A47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560" name="テキスト ボックス 412">
            <a:extLst>
              <a:ext uri="{FF2B5EF4-FFF2-40B4-BE49-F238E27FC236}">
                <a16:creationId xmlns:a16="http://schemas.microsoft.com/office/drawing/2014/main" id="{C4E6132F-6840-B7BA-CB83-BFFC071B4291}"/>
              </a:ext>
            </a:extLst>
          </p:cNvPr>
          <p:cNvSpPr txBox="1"/>
          <p:nvPr/>
        </p:nvSpPr>
        <p:spPr>
          <a:xfrm>
            <a:off x="3139661" y="7786243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 600/600 KGS</a:t>
            </a:r>
            <a:endParaRPr kumimoji="1" lang="ja-JP" altLang="en-US" sz="600" dirty="0"/>
          </a:p>
        </p:txBody>
      </p:sp>
      <p:sp>
        <p:nvSpPr>
          <p:cNvPr id="136" name="Isosceles Triangle 135">
            <a:extLst>
              <a:ext uri="{FF2B5EF4-FFF2-40B4-BE49-F238E27FC236}">
                <a16:creationId xmlns:a16="http://schemas.microsoft.com/office/drawing/2014/main" id="{BF98115D-9FB1-0DE5-1BDC-92410B01D51E}"/>
              </a:ext>
            </a:extLst>
          </p:cNvPr>
          <p:cNvSpPr/>
          <p:nvPr/>
        </p:nvSpPr>
        <p:spPr>
          <a:xfrm>
            <a:off x="3340761" y="253993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65" name="Callout: Bent Line 464">
            <a:extLst>
              <a:ext uri="{FF2B5EF4-FFF2-40B4-BE49-F238E27FC236}">
                <a16:creationId xmlns:a16="http://schemas.microsoft.com/office/drawing/2014/main" id="{37DA1F30-4A3D-C0DA-DE64-87F2F0DB4BE6}"/>
              </a:ext>
            </a:extLst>
          </p:cNvPr>
          <p:cNvSpPr/>
          <p:nvPr/>
        </p:nvSpPr>
        <p:spPr>
          <a:xfrm>
            <a:off x="1761954" y="7952327"/>
            <a:ext cx="1328284" cy="352347"/>
          </a:xfrm>
          <a:prstGeom prst="borderCallout2">
            <a:avLst>
              <a:gd name="adj1" fmla="val -1793"/>
              <a:gd name="adj2" fmla="val 50882"/>
              <a:gd name="adj3" fmla="val -26723"/>
              <a:gd name="adj4" fmla="val 96791"/>
              <a:gd name="adj5" fmla="val -100574"/>
              <a:gd name="adj6" fmla="val 113217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dirty="0">
                <a:solidFill>
                  <a:srgbClr val="FF0000"/>
                </a:solidFill>
              </a:rPr>
              <a:t>After scan label</a:t>
            </a:r>
          </a:p>
          <a:p>
            <a:r>
              <a:rPr kumimoji="1" lang="en-US" altLang="ja-JP" sz="700" dirty="0">
                <a:solidFill>
                  <a:srgbClr val="FF0000"/>
                </a:solidFill>
              </a:rPr>
              <a:t>change background color to green (GOOD/NG)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520" name="Isosceles Triangle 519">
            <a:extLst>
              <a:ext uri="{FF2B5EF4-FFF2-40B4-BE49-F238E27FC236}">
                <a16:creationId xmlns:a16="http://schemas.microsoft.com/office/drawing/2014/main" id="{DE4EAFD8-29B3-44D4-083B-51B03BF22889}"/>
              </a:ext>
            </a:extLst>
          </p:cNvPr>
          <p:cNvSpPr/>
          <p:nvPr/>
        </p:nvSpPr>
        <p:spPr>
          <a:xfrm>
            <a:off x="368767" y="379830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55" name="矢印: 右 242">
            <a:extLst>
              <a:ext uri="{FF2B5EF4-FFF2-40B4-BE49-F238E27FC236}">
                <a16:creationId xmlns:a16="http://schemas.microsoft.com/office/drawing/2014/main" id="{04ECB82F-3E9C-0E7D-F10B-8E33AE0F1327}"/>
              </a:ext>
            </a:extLst>
          </p:cNvPr>
          <p:cNvSpPr/>
          <p:nvPr/>
        </p:nvSpPr>
        <p:spPr>
          <a:xfrm>
            <a:off x="4102652" y="4777881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559" name="Group 558">
            <a:extLst>
              <a:ext uri="{FF2B5EF4-FFF2-40B4-BE49-F238E27FC236}">
                <a16:creationId xmlns:a16="http://schemas.microsoft.com/office/drawing/2014/main" id="{B1CED138-075E-AC78-7438-5837F239D4A1}"/>
              </a:ext>
            </a:extLst>
          </p:cNvPr>
          <p:cNvGrpSpPr/>
          <p:nvPr/>
        </p:nvGrpSpPr>
        <p:grpSpPr>
          <a:xfrm>
            <a:off x="3141823" y="7616904"/>
            <a:ext cx="631086" cy="194614"/>
            <a:chOff x="486802" y="4864205"/>
            <a:chExt cx="631086" cy="194614"/>
          </a:xfrm>
        </p:grpSpPr>
        <p:sp>
          <p:nvSpPr>
            <p:cNvPr id="562" name="四角形: 角を丸くする 28">
              <a:extLst>
                <a:ext uri="{FF2B5EF4-FFF2-40B4-BE49-F238E27FC236}">
                  <a16:creationId xmlns:a16="http://schemas.microsoft.com/office/drawing/2014/main" id="{A053C409-7E3A-AACE-C2E9-CB6BF6E5D937}"/>
                </a:ext>
              </a:extLst>
            </p:cNvPr>
            <p:cNvSpPr/>
            <p:nvPr/>
          </p:nvSpPr>
          <p:spPr>
            <a:xfrm>
              <a:off x="734340" y="4896281"/>
              <a:ext cx="383548" cy="162538"/>
            </a:xfrm>
            <a:prstGeom prst="roundRect">
              <a:avLst/>
            </a:prstGeom>
            <a:solidFill>
              <a:srgbClr val="AFF8CA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100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138" name="テキスト ボックス 412">
              <a:extLst>
                <a:ext uri="{FF2B5EF4-FFF2-40B4-BE49-F238E27FC236}">
                  <a16:creationId xmlns:a16="http://schemas.microsoft.com/office/drawing/2014/main" id="{9C14DED0-579B-55D3-F480-16C1872002B4}"/>
                </a:ext>
              </a:extLst>
            </p:cNvPr>
            <p:cNvSpPr txBox="1"/>
            <p:nvPr/>
          </p:nvSpPr>
          <p:spPr>
            <a:xfrm>
              <a:off x="486802" y="4864205"/>
              <a:ext cx="30008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</p:grpSp>
      <p:sp>
        <p:nvSpPr>
          <p:cNvPr id="146" name="テキスト ボックス 37">
            <a:extLst>
              <a:ext uri="{FF2B5EF4-FFF2-40B4-BE49-F238E27FC236}">
                <a16:creationId xmlns:a16="http://schemas.microsoft.com/office/drawing/2014/main" id="{1B3EF597-69CD-E97E-2238-27B1523AF145}"/>
              </a:ext>
            </a:extLst>
          </p:cNvPr>
          <p:cNvSpPr txBox="1"/>
          <p:nvPr/>
        </p:nvSpPr>
        <p:spPr>
          <a:xfrm>
            <a:off x="546037" y="3264204"/>
            <a:ext cx="1251968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Supplier Name : DEMO-SUP-A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DEMO_PARTS_NAME_A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CE34572C-1B12-8DD6-F88D-8A7E8C9D3E05}"/>
              </a:ext>
            </a:extLst>
          </p:cNvPr>
          <p:cNvSpPr txBox="1"/>
          <p:nvPr/>
        </p:nvSpPr>
        <p:spPr>
          <a:xfrm>
            <a:off x="1500107" y="3262443"/>
            <a:ext cx="4145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QC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85" name="四角形: 角を丸くする 28">
            <a:extLst>
              <a:ext uri="{FF2B5EF4-FFF2-40B4-BE49-F238E27FC236}">
                <a16:creationId xmlns:a16="http://schemas.microsoft.com/office/drawing/2014/main" id="{191159CC-67A5-13B0-A32D-B5C90722AD73}"/>
              </a:ext>
            </a:extLst>
          </p:cNvPr>
          <p:cNvSpPr/>
          <p:nvPr/>
        </p:nvSpPr>
        <p:spPr>
          <a:xfrm>
            <a:off x="1385293" y="2176950"/>
            <a:ext cx="440482" cy="145185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86" name="二等辺三角形 34">
            <a:extLst>
              <a:ext uri="{FF2B5EF4-FFF2-40B4-BE49-F238E27FC236}">
                <a16:creationId xmlns:a16="http://schemas.microsoft.com/office/drawing/2014/main" id="{D3A55A00-2734-5027-5640-E01E30B6920C}"/>
              </a:ext>
            </a:extLst>
          </p:cNvPr>
          <p:cNvSpPr/>
          <p:nvPr/>
        </p:nvSpPr>
        <p:spPr>
          <a:xfrm rot="10800000">
            <a:off x="1708957" y="2208942"/>
            <a:ext cx="79525" cy="76201"/>
          </a:xfrm>
          <a:prstGeom prst="triangle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2" name="図 385">
            <a:extLst>
              <a:ext uri="{FF2B5EF4-FFF2-40B4-BE49-F238E27FC236}">
                <a16:creationId xmlns:a16="http://schemas.microsoft.com/office/drawing/2014/main" id="{DA2892C9-5F7A-22E8-56C4-F840FE10F3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43463" y="3859341"/>
            <a:ext cx="1355823" cy="2027476"/>
          </a:xfrm>
          <a:prstGeom prst="rect">
            <a:avLst/>
          </a:prstGeom>
        </p:spPr>
      </p:pic>
      <p:pic>
        <p:nvPicPr>
          <p:cNvPr id="487" name="図 386">
            <a:extLst>
              <a:ext uri="{FF2B5EF4-FFF2-40B4-BE49-F238E27FC236}">
                <a16:creationId xmlns:a16="http://schemas.microsoft.com/office/drawing/2014/main" id="{F3C9477B-C086-518B-CD68-6D798FC224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60117" y="4871699"/>
            <a:ext cx="1323253" cy="276635"/>
          </a:xfrm>
          <a:prstGeom prst="rect">
            <a:avLst/>
          </a:prstGeom>
        </p:spPr>
      </p:pic>
      <p:pic>
        <p:nvPicPr>
          <p:cNvPr id="488" name="図 387">
            <a:extLst>
              <a:ext uri="{FF2B5EF4-FFF2-40B4-BE49-F238E27FC236}">
                <a16:creationId xmlns:a16="http://schemas.microsoft.com/office/drawing/2014/main" id="{ED7D1353-86EA-B4AD-278A-F8B7436557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9747" y="5213415"/>
            <a:ext cx="421741" cy="138318"/>
          </a:xfrm>
          <a:prstGeom prst="rect">
            <a:avLst/>
          </a:prstGeom>
        </p:spPr>
      </p:pic>
      <p:sp>
        <p:nvSpPr>
          <p:cNvPr id="489" name="テキスト ボックス 388">
            <a:extLst>
              <a:ext uri="{FF2B5EF4-FFF2-40B4-BE49-F238E27FC236}">
                <a16:creationId xmlns:a16="http://schemas.microsoft.com/office/drawing/2014/main" id="{9D4CDD15-C976-F218-C120-615C153756F1}"/>
              </a:ext>
            </a:extLst>
          </p:cNvPr>
          <p:cNvSpPr txBox="1"/>
          <p:nvPr/>
        </p:nvSpPr>
        <p:spPr>
          <a:xfrm>
            <a:off x="4843463" y="5165827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490" name="テキスト ボックス 389">
            <a:extLst>
              <a:ext uri="{FF2B5EF4-FFF2-40B4-BE49-F238E27FC236}">
                <a16:creationId xmlns:a16="http://schemas.microsoft.com/office/drawing/2014/main" id="{C407D061-4588-7B14-01E9-54B64A8E0DDF}"/>
              </a:ext>
            </a:extLst>
          </p:cNvPr>
          <p:cNvSpPr txBox="1"/>
          <p:nvPr/>
        </p:nvSpPr>
        <p:spPr>
          <a:xfrm>
            <a:off x="4843463" y="4927050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491" name="図 390">
            <a:extLst>
              <a:ext uri="{FF2B5EF4-FFF2-40B4-BE49-F238E27FC236}">
                <a16:creationId xmlns:a16="http://schemas.microsoft.com/office/drawing/2014/main" id="{BB47D1C2-8B74-4DA1-FA32-1522D62835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8840" y="4912785"/>
            <a:ext cx="905173" cy="202741"/>
          </a:xfrm>
          <a:prstGeom prst="rect">
            <a:avLst/>
          </a:prstGeom>
        </p:spPr>
      </p:pic>
      <p:pic>
        <p:nvPicPr>
          <p:cNvPr id="492" name="図 391">
            <a:extLst>
              <a:ext uri="{FF2B5EF4-FFF2-40B4-BE49-F238E27FC236}">
                <a16:creationId xmlns:a16="http://schemas.microsoft.com/office/drawing/2014/main" id="{E8BF9BB6-CAB0-3E50-D171-81EB8CDFA2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77306" y="4694241"/>
            <a:ext cx="381033" cy="112377"/>
          </a:xfrm>
          <a:prstGeom prst="rect">
            <a:avLst/>
          </a:prstGeom>
        </p:spPr>
      </p:pic>
      <p:sp>
        <p:nvSpPr>
          <p:cNvPr id="493" name="テキスト ボックス 392">
            <a:extLst>
              <a:ext uri="{FF2B5EF4-FFF2-40B4-BE49-F238E27FC236}">
                <a16:creationId xmlns:a16="http://schemas.microsoft.com/office/drawing/2014/main" id="{94058DFC-808C-73A1-79AE-EA3574B8002D}"/>
              </a:ext>
            </a:extLst>
          </p:cNvPr>
          <p:cNvSpPr txBox="1"/>
          <p:nvPr/>
        </p:nvSpPr>
        <p:spPr>
          <a:xfrm>
            <a:off x="5335965" y="4661410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494" name="図 394">
            <a:extLst>
              <a:ext uri="{FF2B5EF4-FFF2-40B4-BE49-F238E27FC236}">
                <a16:creationId xmlns:a16="http://schemas.microsoft.com/office/drawing/2014/main" id="{F99EE237-EAD7-C24B-5E56-4ED36478F8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4899" y="4967903"/>
            <a:ext cx="293040" cy="79099"/>
          </a:xfrm>
          <a:prstGeom prst="rect">
            <a:avLst/>
          </a:prstGeom>
        </p:spPr>
      </p:pic>
      <p:pic>
        <p:nvPicPr>
          <p:cNvPr id="495" name="図 395">
            <a:extLst>
              <a:ext uri="{FF2B5EF4-FFF2-40B4-BE49-F238E27FC236}">
                <a16:creationId xmlns:a16="http://schemas.microsoft.com/office/drawing/2014/main" id="{1A7D18D5-5981-6A3D-9B09-2191AE5A3F7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47715" y="4699753"/>
            <a:ext cx="436337" cy="79099"/>
          </a:xfrm>
          <a:prstGeom prst="rect">
            <a:avLst/>
          </a:prstGeom>
        </p:spPr>
      </p:pic>
      <p:pic>
        <p:nvPicPr>
          <p:cNvPr id="496" name="図 396">
            <a:extLst>
              <a:ext uri="{FF2B5EF4-FFF2-40B4-BE49-F238E27FC236}">
                <a16:creationId xmlns:a16="http://schemas.microsoft.com/office/drawing/2014/main" id="{D7582104-CD3E-D672-02D2-BD022B4B7A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05208" y="5441171"/>
            <a:ext cx="436337" cy="79099"/>
          </a:xfrm>
          <a:prstGeom prst="rect">
            <a:avLst/>
          </a:prstGeom>
        </p:spPr>
      </p:pic>
      <p:pic>
        <p:nvPicPr>
          <p:cNvPr id="497" name="図 397">
            <a:extLst>
              <a:ext uri="{FF2B5EF4-FFF2-40B4-BE49-F238E27FC236}">
                <a16:creationId xmlns:a16="http://schemas.microsoft.com/office/drawing/2014/main" id="{3962EE0A-596C-B676-04CE-EB35720DC2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47715" y="4319825"/>
            <a:ext cx="436337" cy="106315"/>
          </a:xfrm>
          <a:prstGeom prst="rect">
            <a:avLst/>
          </a:prstGeom>
        </p:spPr>
      </p:pic>
      <p:pic>
        <p:nvPicPr>
          <p:cNvPr id="498" name="図 398">
            <a:extLst>
              <a:ext uri="{FF2B5EF4-FFF2-40B4-BE49-F238E27FC236}">
                <a16:creationId xmlns:a16="http://schemas.microsoft.com/office/drawing/2014/main" id="{7CD83623-4AF7-8DC6-9D7F-2CD2609302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7346" y="4511542"/>
            <a:ext cx="436337" cy="106315"/>
          </a:xfrm>
          <a:prstGeom prst="rect">
            <a:avLst/>
          </a:prstGeom>
        </p:spPr>
      </p:pic>
      <p:sp>
        <p:nvSpPr>
          <p:cNvPr id="499" name="テキスト ボックス 399">
            <a:extLst>
              <a:ext uri="{FF2B5EF4-FFF2-40B4-BE49-F238E27FC236}">
                <a16:creationId xmlns:a16="http://schemas.microsoft.com/office/drawing/2014/main" id="{931F74FB-7B4B-04E0-D8FE-E38B6580589B}"/>
              </a:ext>
            </a:extLst>
          </p:cNvPr>
          <p:cNvSpPr txBox="1"/>
          <p:nvPr/>
        </p:nvSpPr>
        <p:spPr>
          <a:xfrm>
            <a:off x="5323982" y="4266180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500" name="テキスト ボックス 400">
            <a:extLst>
              <a:ext uri="{FF2B5EF4-FFF2-40B4-BE49-F238E27FC236}">
                <a16:creationId xmlns:a16="http://schemas.microsoft.com/office/drawing/2014/main" id="{CED3EAAD-85D4-47F3-BFEF-A0209A3E8972}"/>
              </a:ext>
            </a:extLst>
          </p:cNvPr>
          <p:cNvSpPr txBox="1"/>
          <p:nvPr/>
        </p:nvSpPr>
        <p:spPr>
          <a:xfrm>
            <a:off x="4896074" y="4469148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501" name="テキスト ボックス 402">
            <a:extLst>
              <a:ext uri="{FF2B5EF4-FFF2-40B4-BE49-F238E27FC236}">
                <a16:creationId xmlns:a16="http://schemas.microsoft.com/office/drawing/2014/main" id="{EE740CE5-E878-4764-98E8-14BD664BF132}"/>
              </a:ext>
            </a:extLst>
          </p:cNvPr>
          <p:cNvSpPr txBox="1"/>
          <p:nvPr/>
        </p:nvSpPr>
        <p:spPr>
          <a:xfrm>
            <a:off x="5412617" y="4924359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502" name="図 403">
            <a:extLst>
              <a:ext uri="{FF2B5EF4-FFF2-40B4-BE49-F238E27FC236}">
                <a16:creationId xmlns:a16="http://schemas.microsoft.com/office/drawing/2014/main" id="{C9C76520-FFF0-7D8C-A1C3-4EE2AE1DC9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7378" y="4861085"/>
            <a:ext cx="1323253" cy="276635"/>
          </a:xfrm>
          <a:prstGeom prst="rect">
            <a:avLst/>
          </a:prstGeom>
        </p:spPr>
      </p:pic>
      <p:pic>
        <p:nvPicPr>
          <p:cNvPr id="503" name="図 404">
            <a:extLst>
              <a:ext uri="{FF2B5EF4-FFF2-40B4-BE49-F238E27FC236}">
                <a16:creationId xmlns:a16="http://schemas.microsoft.com/office/drawing/2014/main" id="{8D1F9FD9-0607-1AF2-B917-A085DEF02E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7008" y="5202801"/>
            <a:ext cx="421741" cy="138318"/>
          </a:xfrm>
          <a:prstGeom prst="rect">
            <a:avLst/>
          </a:prstGeom>
        </p:spPr>
      </p:pic>
      <p:sp>
        <p:nvSpPr>
          <p:cNvPr id="504" name="テキスト ボックス 405">
            <a:extLst>
              <a:ext uri="{FF2B5EF4-FFF2-40B4-BE49-F238E27FC236}">
                <a16:creationId xmlns:a16="http://schemas.microsoft.com/office/drawing/2014/main" id="{FA660338-3F3C-BB2A-8ECC-22C475181FB0}"/>
              </a:ext>
            </a:extLst>
          </p:cNvPr>
          <p:cNvSpPr txBox="1"/>
          <p:nvPr/>
        </p:nvSpPr>
        <p:spPr>
          <a:xfrm>
            <a:off x="4840724" y="5155213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505" name="テキスト ボックス 406">
            <a:extLst>
              <a:ext uri="{FF2B5EF4-FFF2-40B4-BE49-F238E27FC236}">
                <a16:creationId xmlns:a16="http://schemas.microsoft.com/office/drawing/2014/main" id="{275331D5-96E3-2880-53BC-30349D4EDAFF}"/>
              </a:ext>
            </a:extLst>
          </p:cNvPr>
          <p:cNvSpPr txBox="1"/>
          <p:nvPr/>
        </p:nvSpPr>
        <p:spPr>
          <a:xfrm>
            <a:off x="4840724" y="4916436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506" name="図 407">
            <a:extLst>
              <a:ext uri="{FF2B5EF4-FFF2-40B4-BE49-F238E27FC236}">
                <a16:creationId xmlns:a16="http://schemas.microsoft.com/office/drawing/2014/main" id="{38F3C64A-560B-6980-C26E-0237BD30A1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6101" y="4902171"/>
            <a:ext cx="905173" cy="202741"/>
          </a:xfrm>
          <a:prstGeom prst="rect">
            <a:avLst/>
          </a:prstGeom>
        </p:spPr>
      </p:pic>
      <p:pic>
        <p:nvPicPr>
          <p:cNvPr id="507" name="図 408">
            <a:extLst>
              <a:ext uri="{FF2B5EF4-FFF2-40B4-BE49-F238E27FC236}">
                <a16:creationId xmlns:a16="http://schemas.microsoft.com/office/drawing/2014/main" id="{EB6D5BDC-A2CD-F2F5-EB08-B31593D738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2160" y="4957289"/>
            <a:ext cx="293040" cy="79099"/>
          </a:xfrm>
          <a:prstGeom prst="rect">
            <a:avLst/>
          </a:prstGeom>
        </p:spPr>
      </p:pic>
      <p:pic>
        <p:nvPicPr>
          <p:cNvPr id="508" name="図 409">
            <a:extLst>
              <a:ext uri="{FF2B5EF4-FFF2-40B4-BE49-F238E27FC236}">
                <a16:creationId xmlns:a16="http://schemas.microsoft.com/office/drawing/2014/main" id="{07509F00-5577-D0C8-341E-BEEA0BD136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02469" y="5430557"/>
            <a:ext cx="436337" cy="79099"/>
          </a:xfrm>
          <a:prstGeom prst="rect">
            <a:avLst/>
          </a:prstGeom>
        </p:spPr>
      </p:pic>
      <p:pic>
        <p:nvPicPr>
          <p:cNvPr id="509" name="図 410">
            <a:extLst>
              <a:ext uri="{FF2B5EF4-FFF2-40B4-BE49-F238E27FC236}">
                <a16:creationId xmlns:a16="http://schemas.microsoft.com/office/drawing/2014/main" id="{FF630534-9322-0B7E-22CA-0C2D1210D6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8206" y="4852488"/>
            <a:ext cx="1323253" cy="276635"/>
          </a:xfrm>
          <a:prstGeom prst="rect">
            <a:avLst/>
          </a:prstGeom>
        </p:spPr>
      </p:pic>
      <p:pic>
        <p:nvPicPr>
          <p:cNvPr id="510" name="図 411">
            <a:extLst>
              <a:ext uri="{FF2B5EF4-FFF2-40B4-BE49-F238E27FC236}">
                <a16:creationId xmlns:a16="http://schemas.microsoft.com/office/drawing/2014/main" id="{CC7364E4-CC5E-B264-BBDE-F4F5698731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7836" y="5194204"/>
            <a:ext cx="421741" cy="138318"/>
          </a:xfrm>
          <a:prstGeom prst="rect">
            <a:avLst/>
          </a:prstGeom>
        </p:spPr>
      </p:pic>
      <p:pic>
        <p:nvPicPr>
          <p:cNvPr id="511" name="図 414">
            <a:extLst>
              <a:ext uri="{FF2B5EF4-FFF2-40B4-BE49-F238E27FC236}">
                <a16:creationId xmlns:a16="http://schemas.microsoft.com/office/drawing/2014/main" id="{511436F6-FCA9-3510-413D-45836F6450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6929" y="4893574"/>
            <a:ext cx="905173" cy="202741"/>
          </a:xfrm>
          <a:prstGeom prst="rect">
            <a:avLst/>
          </a:prstGeom>
        </p:spPr>
      </p:pic>
      <p:pic>
        <p:nvPicPr>
          <p:cNvPr id="512" name="図 415">
            <a:extLst>
              <a:ext uri="{FF2B5EF4-FFF2-40B4-BE49-F238E27FC236}">
                <a16:creationId xmlns:a16="http://schemas.microsoft.com/office/drawing/2014/main" id="{690D4C04-945B-986A-FF5D-D36D3D13B9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2988" y="4948692"/>
            <a:ext cx="293040" cy="79099"/>
          </a:xfrm>
          <a:prstGeom prst="rect">
            <a:avLst/>
          </a:prstGeom>
        </p:spPr>
      </p:pic>
      <p:pic>
        <p:nvPicPr>
          <p:cNvPr id="513" name="図 417">
            <a:extLst>
              <a:ext uri="{FF2B5EF4-FFF2-40B4-BE49-F238E27FC236}">
                <a16:creationId xmlns:a16="http://schemas.microsoft.com/office/drawing/2014/main" id="{201FAAB0-3D7D-CA2D-E6D1-97008302E7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71264" y="5396363"/>
            <a:ext cx="1316807" cy="184666"/>
          </a:xfrm>
          <a:prstGeom prst="rect">
            <a:avLst/>
          </a:prstGeom>
        </p:spPr>
      </p:pic>
      <p:pic>
        <p:nvPicPr>
          <p:cNvPr id="514" name="図 292">
            <a:extLst>
              <a:ext uri="{FF2B5EF4-FFF2-40B4-BE49-F238E27FC236}">
                <a16:creationId xmlns:a16="http://schemas.microsoft.com/office/drawing/2014/main" id="{389FE7C2-FB5A-0D0F-B5AF-083E4AFC3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458" y="4001447"/>
            <a:ext cx="805148" cy="123622"/>
          </a:xfrm>
          <a:prstGeom prst="rect">
            <a:avLst/>
          </a:prstGeom>
        </p:spPr>
      </p:pic>
      <p:sp>
        <p:nvSpPr>
          <p:cNvPr id="515" name="テキスト ボックス 294">
            <a:extLst>
              <a:ext uri="{FF2B5EF4-FFF2-40B4-BE49-F238E27FC236}">
                <a16:creationId xmlns:a16="http://schemas.microsoft.com/office/drawing/2014/main" id="{1BEC7659-5A05-0357-1274-D063EE252466}"/>
              </a:ext>
            </a:extLst>
          </p:cNvPr>
          <p:cNvSpPr txBox="1"/>
          <p:nvPr/>
        </p:nvSpPr>
        <p:spPr>
          <a:xfrm>
            <a:off x="5188723" y="3969937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516" name="Rectangle: Rounded Corners 515">
            <a:extLst>
              <a:ext uri="{FF2B5EF4-FFF2-40B4-BE49-F238E27FC236}">
                <a16:creationId xmlns:a16="http://schemas.microsoft.com/office/drawing/2014/main" id="{D6CA2689-E2D4-0122-DBD1-B5A8E595F196}"/>
              </a:ext>
            </a:extLst>
          </p:cNvPr>
          <p:cNvSpPr/>
          <p:nvPr/>
        </p:nvSpPr>
        <p:spPr>
          <a:xfrm>
            <a:off x="4871264" y="5430557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</a:t>
            </a:r>
            <a:r>
              <a:rPr kumimoji="1" lang="th-TH" sz="600" b="1" kern="0" dirty="0">
                <a:solidFill>
                  <a:schemeClr val="bg1"/>
                </a:solidFill>
              </a:rPr>
              <a:t>2</a:t>
            </a:r>
            <a:r>
              <a:rPr kumimoji="1" lang="en-US" sz="600" b="1" kern="0" dirty="0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517" name="Picture 516">
            <a:extLst>
              <a:ext uri="{FF2B5EF4-FFF2-40B4-BE49-F238E27FC236}">
                <a16:creationId xmlns:a16="http://schemas.microsoft.com/office/drawing/2014/main" id="{4914BE8B-00CE-6CFC-0D14-BF2015A2F82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53440" y="4642231"/>
            <a:ext cx="1331001" cy="774337"/>
          </a:xfrm>
          <a:prstGeom prst="rect">
            <a:avLst/>
          </a:prstGeom>
        </p:spPr>
      </p:pic>
      <p:grpSp>
        <p:nvGrpSpPr>
          <p:cNvPr id="524" name="Group 523">
            <a:extLst>
              <a:ext uri="{FF2B5EF4-FFF2-40B4-BE49-F238E27FC236}">
                <a16:creationId xmlns:a16="http://schemas.microsoft.com/office/drawing/2014/main" id="{CD31F0D7-003A-6494-97C3-BA600C671308}"/>
              </a:ext>
            </a:extLst>
          </p:cNvPr>
          <p:cNvGrpSpPr/>
          <p:nvPr/>
        </p:nvGrpSpPr>
        <p:grpSpPr>
          <a:xfrm>
            <a:off x="4906519" y="4675894"/>
            <a:ext cx="1166119" cy="184666"/>
            <a:chOff x="2115872" y="2448942"/>
            <a:chExt cx="1166119" cy="184666"/>
          </a:xfrm>
        </p:grpSpPr>
        <p:sp>
          <p:nvSpPr>
            <p:cNvPr id="526" name="テキスト ボックス 412">
              <a:extLst>
                <a:ext uri="{FF2B5EF4-FFF2-40B4-BE49-F238E27FC236}">
                  <a16:creationId xmlns:a16="http://schemas.microsoft.com/office/drawing/2014/main" id="{199D8CFE-B526-6EED-6FD9-480AF1A201A9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527" name="四角形: 角を丸くする 28">
              <a:extLst>
                <a:ext uri="{FF2B5EF4-FFF2-40B4-BE49-F238E27FC236}">
                  <a16:creationId xmlns:a16="http://schemas.microsoft.com/office/drawing/2014/main" id="{F46E9597-1BE0-E085-4CB5-F95E51DFBC65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rgbClr val="F3F5F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528" name="グラフィックス 27" descr="日毎カレンダー">
              <a:extLst>
                <a:ext uri="{FF2B5EF4-FFF2-40B4-BE49-F238E27FC236}">
                  <a16:creationId xmlns:a16="http://schemas.microsoft.com/office/drawing/2014/main" id="{E3F64B3A-FDF5-A831-9A7C-D7FCF794E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grpSp>
        <p:nvGrpSpPr>
          <p:cNvPr id="529" name="Group 528">
            <a:extLst>
              <a:ext uri="{FF2B5EF4-FFF2-40B4-BE49-F238E27FC236}">
                <a16:creationId xmlns:a16="http://schemas.microsoft.com/office/drawing/2014/main" id="{EADB904C-971C-86DB-8C5E-F75C7E257469}"/>
              </a:ext>
            </a:extLst>
          </p:cNvPr>
          <p:cNvGrpSpPr/>
          <p:nvPr/>
        </p:nvGrpSpPr>
        <p:grpSpPr>
          <a:xfrm>
            <a:off x="4809436" y="4839386"/>
            <a:ext cx="1353612" cy="196685"/>
            <a:chOff x="486802" y="4864205"/>
            <a:chExt cx="1353612" cy="196685"/>
          </a:xfrm>
        </p:grpSpPr>
        <p:sp>
          <p:nvSpPr>
            <p:cNvPr id="531" name="四角形: 角を丸くする 28">
              <a:extLst>
                <a:ext uri="{FF2B5EF4-FFF2-40B4-BE49-F238E27FC236}">
                  <a16:creationId xmlns:a16="http://schemas.microsoft.com/office/drawing/2014/main" id="{D5B496B6-8FA1-7990-FF30-AB5D3B766563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th-TH" altLang="ja-JP" sz="700" kern="0" dirty="0">
                  <a:solidFill>
                    <a:prstClr val="black"/>
                  </a:solidFill>
                </a:rPr>
                <a:t>5</a:t>
              </a:r>
              <a:r>
                <a:rPr kumimoji="1" lang="en-US" altLang="ja-JP" sz="700" kern="0" dirty="0">
                  <a:solidFill>
                    <a:prstClr val="black"/>
                  </a:solidFill>
                </a:rPr>
                <a:t>00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32" name="テキスト ボックス 412">
              <a:extLst>
                <a:ext uri="{FF2B5EF4-FFF2-40B4-BE49-F238E27FC236}">
                  <a16:creationId xmlns:a16="http://schemas.microsoft.com/office/drawing/2014/main" id="{68054C99-4B50-66E4-43E4-BD8032F43720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533" name="テキスト ボックス 412">
              <a:extLst>
                <a:ext uri="{FF2B5EF4-FFF2-40B4-BE49-F238E27FC236}">
                  <a16:creationId xmlns:a16="http://schemas.microsoft.com/office/drawing/2014/main" id="{A58C714C-C651-A0C8-0CAD-6D234720B750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535" name="Picture 534">
              <a:extLst>
                <a:ext uri="{FF2B5EF4-FFF2-40B4-BE49-F238E27FC236}">
                  <a16:creationId xmlns:a16="http://schemas.microsoft.com/office/drawing/2014/main" id="{273D75A8-57B9-B929-33BD-8DC5BCE94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536" name="テキスト ボックス 412">
            <a:extLst>
              <a:ext uri="{FF2B5EF4-FFF2-40B4-BE49-F238E27FC236}">
                <a16:creationId xmlns:a16="http://schemas.microsoft.com/office/drawing/2014/main" id="{8270AE0C-4CC7-A480-8672-4DCC7E6F803F}"/>
              </a:ext>
            </a:extLst>
          </p:cNvPr>
          <p:cNvSpPr txBox="1"/>
          <p:nvPr/>
        </p:nvSpPr>
        <p:spPr>
          <a:xfrm>
            <a:off x="4814117" y="5230068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 600/600 KGS</a:t>
            </a:r>
            <a:endParaRPr kumimoji="1" lang="ja-JP" altLang="en-US" sz="600" dirty="0"/>
          </a:p>
        </p:txBody>
      </p: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C6D10949-9835-9BA7-6E33-F83429AC97D6}"/>
              </a:ext>
            </a:extLst>
          </p:cNvPr>
          <p:cNvGrpSpPr/>
          <p:nvPr/>
        </p:nvGrpSpPr>
        <p:grpSpPr>
          <a:xfrm>
            <a:off x="4816279" y="5060729"/>
            <a:ext cx="1351072" cy="194614"/>
            <a:chOff x="486802" y="4864205"/>
            <a:chExt cx="1351072" cy="194614"/>
          </a:xfrm>
        </p:grpSpPr>
        <p:sp>
          <p:nvSpPr>
            <p:cNvPr id="540" name="四角形: 角を丸くする 28">
              <a:extLst>
                <a:ext uri="{FF2B5EF4-FFF2-40B4-BE49-F238E27FC236}">
                  <a16:creationId xmlns:a16="http://schemas.microsoft.com/office/drawing/2014/main" id="{A651A4A6-FA8B-9291-1A24-D121309BE70D}"/>
                </a:ext>
              </a:extLst>
            </p:cNvPr>
            <p:cNvSpPr/>
            <p:nvPr/>
          </p:nvSpPr>
          <p:spPr>
            <a:xfrm>
              <a:off x="734340" y="4896281"/>
              <a:ext cx="383548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th-TH" altLang="ja-JP" sz="700" kern="0" dirty="0">
                  <a:solidFill>
                    <a:srgbClr val="FF0000"/>
                  </a:solidFill>
                </a:rPr>
                <a:t>10</a:t>
              </a:r>
              <a:r>
                <a:rPr kumimoji="1" lang="en-US" altLang="ja-JP" sz="700" kern="0" dirty="0">
                  <a:solidFill>
                    <a:srgbClr val="FF0000"/>
                  </a:solidFill>
                </a:rPr>
                <a:t>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541" name="テキスト ボックス 412">
              <a:extLst>
                <a:ext uri="{FF2B5EF4-FFF2-40B4-BE49-F238E27FC236}">
                  <a16:creationId xmlns:a16="http://schemas.microsoft.com/office/drawing/2014/main" id="{473A1C11-712C-0529-AE9E-E05CB4E502EF}"/>
                </a:ext>
              </a:extLst>
            </p:cNvPr>
            <p:cNvSpPr txBox="1"/>
            <p:nvPr/>
          </p:nvSpPr>
          <p:spPr>
            <a:xfrm>
              <a:off x="1135993" y="4868478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542" name="テキスト ボックス 412">
              <a:extLst>
                <a:ext uri="{FF2B5EF4-FFF2-40B4-BE49-F238E27FC236}">
                  <a16:creationId xmlns:a16="http://schemas.microsoft.com/office/drawing/2014/main" id="{FB1E0467-9845-66A6-F04A-9CBDBACCFD18}"/>
                </a:ext>
              </a:extLst>
            </p:cNvPr>
            <p:cNvSpPr txBox="1"/>
            <p:nvPr/>
          </p:nvSpPr>
          <p:spPr>
            <a:xfrm>
              <a:off x="486802" y="4864205"/>
              <a:ext cx="30008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543" name="Picture 542">
              <a:extLst>
                <a:ext uri="{FF2B5EF4-FFF2-40B4-BE49-F238E27FC236}">
                  <a16:creationId xmlns:a16="http://schemas.microsoft.com/office/drawing/2014/main" id="{C253521E-A71E-698A-5EBF-AD3A5889C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48652" y="4887408"/>
              <a:ext cx="389222" cy="160688"/>
            </a:xfrm>
            <a:prstGeom prst="rect">
              <a:avLst/>
            </a:prstGeom>
          </p:spPr>
        </p:pic>
      </p:grpSp>
      <p:sp>
        <p:nvSpPr>
          <p:cNvPr id="544" name="テキスト ボックス 300">
            <a:extLst>
              <a:ext uri="{FF2B5EF4-FFF2-40B4-BE49-F238E27FC236}">
                <a16:creationId xmlns:a16="http://schemas.microsoft.com/office/drawing/2014/main" id="{8AD1CA18-2DE5-E2D9-CA72-5DE7EE80EA84}"/>
              </a:ext>
            </a:extLst>
          </p:cNvPr>
          <p:cNvSpPr txBox="1"/>
          <p:nvPr/>
        </p:nvSpPr>
        <p:spPr>
          <a:xfrm>
            <a:off x="552088" y="5935478"/>
            <a:ext cx="138564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b="1" dirty="0">
                <a:latin typeface="+mj-lt"/>
              </a:rPr>
              <a:t>(Step.1)</a:t>
            </a:r>
            <a:r>
              <a:rPr kumimoji="1" lang="en-US" altLang="ja-JP" sz="700" dirty="0">
                <a:latin typeface="+mj-lt"/>
              </a:rPr>
              <a:t> </a:t>
            </a:r>
            <a:r>
              <a:rPr kumimoji="1" lang="en-US" altLang="ja-JP" sz="700" b="1" dirty="0">
                <a:latin typeface="+mj-lt"/>
              </a:rPr>
              <a:t>Print Label</a:t>
            </a:r>
          </a:p>
          <a:p>
            <a:r>
              <a:rPr kumimoji="1" lang="en-US" altLang="ja-JP" sz="700" dirty="0">
                <a:latin typeface="+mj-lt"/>
              </a:rPr>
              <a:t>Select schedule</a:t>
            </a:r>
            <a:br>
              <a:rPr kumimoji="1" lang="en-US" altLang="ja-JP" sz="700" dirty="0">
                <a:latin typeface="+mj-lt"/>
              </a:rPr>
            </a:br>
            <a:r>
              <a:rPr kumimoji="1" lang="en-US" altLang="ja-JP" sz="700" dirty="0">
                <a:latin typeface="+mj-lt"/>
              </a:rPr>
              <a:t>Enter the quantity then </a:t>
            </a:r>
            <a:endParaRPr kumimoji="1" lang="th-TH" altLang="ja-JP" sz="700" dirty="0">
              <a:latin typeface="+mj-lt"/>
            </a:endParaRPr>
          </a:p>
          <a:p>
            <a:r>
              <a:rPr kumimoji="1" lang="en-US" altLang="ja-JP" sz="700" dirty="0">
                <a:latin typeface="+mj-lt"/>
              </a:rPr>
              <a:t>press the print label button.</a:t>
            </a:r>
            <a:endParaRPr kumimoji="1" lang="ja-JP" altLang="en-US" sz="700" dirty="0"/>
          </a:p>
        </p:txBody>
      </p:sp>
      <p:pic>
        <p:nvPicPr>
          <p:cNvPr id="563" name="グラフィックス 14" descr="プログラマー">
            <a:extLst>
              <a:ext uri="{FF2B5EF4-FFF2-40B4-BE49-F238E27FC236}">
                <a16:creationId xmlns:a16="http://schemas.microsoft.com/office/drawing/2014/main" id="{ECA35B0E-3D4E-FE24-D629-E7BD9E7199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342947" y="4594920"/>
            <a:ext cx="545284" cy="545284"/>
          </a:xfrm>
          <a:prstGeom prst="rect">
            <a:avLst/>
          </a:prstGeom>
        </p:spPr>
      </p:pic>
      <p:sp>
        <p:nvSpPr>
          <p:cNvPr id="564" name="テキスト ボックス 300">
            <a:extLst>
              <a:ext uri="{FF2B5EF4-FFF2-40B4-BE49-F238E27FC236}">
                <a16:creationId xmlns:a16="http://schemas.microsoft.com/office/drawing/2014/main" id="{A8E66DEA-6969-EE8A-95D3-35EBA5DB0897}"/>
              </a:ext>
            </a:extLst>
          </p:cNvPr>
          <p:cNvSpPr txBox="1"/>
          <p:nvPr/>
        </p:nvSpPr>
        <p:spPr>
          <a:xfrm>
            <a:off x="3134218" y="5139229"/>
            <a:ext cx="1013383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dirty="0"/>
              <a:t>QC records inspection results on the web page.</a:t>
            </a:r>
            <a:endParaRPr kumimoji="1" lang="ja-JP" altLang="en-US" sz="700" dirty="0"/>
          </a:p>
        </p:txBody>
      </p:sp>
      <p:sp>
        <p:nvSpPr>
          <p:cNvPr id="565" name="Isosceles Triangle 564">
            <a:extLst>
              <a:ext uri="{FF2B5EF4-FFF2-40B4-BE49-F238E27FC236}">
                <a16:creationId xmlns:a16="http://schemas.microsoft.com/office/drawing/2014/main" id="{66F7C812-6B28-92E0-0868-986577C22281}"/>
              </a:ext>
            </a:extLst>
          </p:cNvPr>
          <p:cNvSpPr/>
          <p:nvPr/>
        </p:nvSpPr>
        <p:spPr>
          <a:xfrm>
            <a:off x="3503641" y="437788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66" name="矢印: 右 242">
            <a:extLst>
              <a:ext uri="{FF2B5EF4-FFF2-40B4-BE49-F238E27FC236}">
                <a16:creationId xmlns:a16="http://schemas.microsoft.com/office/drawing/2014/main" id="{165F3253-3B26-BDDA-DF29-A820E247E269}"/>
              </a:ext>
            </a:extLst>
          </p:cNvPr>
          <p:cNvSpPr/>
          <p:nvPr/>
        </p:nvSpPr>
        <p:spPr>
          <a:xfrm>
            <a:off x="5671342" y="1125576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67" name="矢印: 右 242">
            <a:extLst>
              <a:ext uri="{FF2B5EF4-FFF2-40B4-BE49-F238E27FC236}">
                <a16:creationId xmlns:a16="http://schemas.microsoft.com/office/drawing/2014/main" id="{F459C8AB-CE6F-F31C-6BB8-DFAA2FB0E793}"/>
              </a:ext>
            </a:extLst>
          </p:cNvPr>
          <p:cNvSpPr/>
          <p:nvPr/>
        </p:nvSpPr>
        <p:spPr>
          <a:xfrm>
            <a:off x="2983066" y="4823187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569" name="Picture 568">
            <a:extLst>
              <a:ext uri="{FF2B5EF4-FFF2-40B4-BE49-F238E27FC236}">
                <a16:creationId xmlns:a16="http://schemas.microsoft.com/office/drawing/2014/main" id="{4A776A59-DC97-3F3F-B654-7CB59F9E5C2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291905" y="3838922"/>
            <a:ext cx="1103116" cy="309570"/>
          </a:xfrm>
          <a:prstGeom prst="rect">
            <a:avLst/>
          </a:prstGeom>
        </p:spPr>
      </p:pic>
      <p:pic>
        <p:nvPicPr>
          <p:cNvPr id="570" name="グラフィックス 41" descr="右向き指示マーク">
            <a:extLst>
              <a:ext uri="{FF2B5EF4-FFF2-40B4-BE49-F238E27FC236}">
                <a16:creationId xmlns:a16="http://schemas.microsoft.com/office/drawing/2014/main" id="{EF6F5ACB-76D4-2B4C-3105-1B7C5323A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4754202">
            <a:off x="5133431" y="3941985"/>
            <a:ext cx="236144" cy="236144"/>
          </a:xfrm>
          <a:prstGeom prst="rect">
            <a:avLst/>
          </a:prstGeom>
        </p:spPr>
      </p:pic>
      <p:sp>
        <p:nvSpPr>
          <p:cNvPr id="571" name="正方形/長方形 40">
            <a:extLst>
              <a:ext uri="{FF2B5EF4-FFF2-40B4-BE49-F238E27FC236}">
                <a16:creationId xmlns:a16="http://schemas.microsoft.com/office/drawing/2014/main" id="{054812D8-F162-3E45-7A0E-5D887D6A7B4F}"/>
              </a:ext>
            </a:extLst>
          </p:cNvPr>
          <p:cNvSpPr/>
          <p:nvPr/>
        </p:nvSpPr>
        <p:spPr>
          <a:xfrm>
            <a:off x="4311806" y="3845262"/>
            <a:ext cx="1083215" cy="3032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72" name="テキスト ボックス 300">
            <a:extLst>
              <a:ext uri="{FF2B5EF4-FFF2-40B4-BE49-F238E27FC236}">
                <a16:creationId xmlns:a16="http://schemas.microsoft.com/office/drawing/2014/main" id="{D84B4313-1CBA-4D3E-087B-374465A0A079}"/>
              </a:ext>
            </a:extLst>
          </p:cNvPr>
          <p:cNvSpPr txBox="1"/>
          <p:nvPr/>
        </p:nvSpPr>
        <p:spPr>
          <a:xfrm>
            <a:off x="4749723" y="5940175"/>
            <a:ext cx="177373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b="1" dirty="0">
                <a:latin typeface="+mj-lt"/>
              </a:rPr>
              <a:t>(Step.</a:t>
            </a:r>
            <a:r>
              <a:rPr kumimoji="1" lang="th-TH" altLang="ja-JP" sz="700" b="1" dirty="0">
                <a:latin typeface="+mj-lt"/>
              </a:rPr>
              <a:t>2</a:t>
            </a:r>
            <a:r>
              <a:rPr kumimoji="1" lang="en-US" altLang="ja-JP" sz="700" b="1" dirty="0">
                <a:latin typeface="+mj-lt"/>
              </a:rPr>
              <a:t>) QC Result</a:t>
            </a:r>
          </a:p>
          <a:p>
            <a:r>
              <a:rPr kumimoji="1" lang="en-US" altLang="ja-JP" sz="700" dirty="0">
                <a:latin typeface="+mj-lt"/>
              </a:rPr>
              <a:t>Select a Schedule that has passed QC. The system will show the QC inspection results</a:t>
            </a:r>
            <a:r>
              <a:rPr kumimoji="1" lang="th-TH" altLang="ja-JP" sz="700" dirty="0">
                <a:latin typeface="+mj-lt"/>
              </a:rPr>
              <a:t> </a:t>
            </a:r>
            <a:r>
              <a:rPr kumimoji="1" lang="en-US" altLang="ja-JP" sz="700" dirty="0">
                <a:latin typeface="+mj-lt"/>
              </a:rPr>
              <a:t>in the inbound detail page.</a:t>
            </a:r>
            <a:endParaRPr kumimoji="1" lang="ja-JP" altLang="en-US" sz="700" dirty="0"/>
          </a:p>
        </p:txBody>
      </p:sp>
      <p:sp>
        <p:nvSpPr>
          <p:cNvPr id="538" name="Isosceles Triangle 537">
            <a:extLst>
              <a:ext uri="{FF2B5EF4-FFF2-40B4-BE49-F238E27FC236}">
                <a16:creationId xmlns:a16="http://schemas.microsoft.com/office/drawing/2014/main" id="{A350D3AC-75FE-B0AF-76D8-27DC55F7CC20}"/>
              </a:ext>
            </a:extLst>
          </p:cNvPr>
          <p:cNvSpPr/>
          <p:nvPr/>
        </p:nvSpPr>
        <p:spPr>
          <a:xfrm>
            <a:off x="5361176" y="3638035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th-TH" sz="600" b="1" dirty="0">
                <a:solidFill>
                  <a:schemeClr val="tx1"/>
                </a:solidFill>
              </a:rPr>
              <a:t>8</a:t>
            </a:r>
            <a:endParaRPr kumimoji="1" lang="en-US" sz="600" b="1" dirty="0">
              <a:solidFill>
                <a:schemeClr val="tx1"/>
              </a:solidFill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61FA483F-3066-BD4A-4A77-C2415C6817EC}"/>
              </a:ext>
            </a:extLst>
          </p:cNvPr>
          <p:cNvSpPr/>
          <p:nvPr/>
        </p:nvSpPr>
        <p:spPr>
          <a:xfrm>
            <a:off x="1859022" y="2807646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81" name="矢印: 右 242">
            <a:extLst>
              <a:ext uri="{FF2B5EF4-FFF2-40B4-BE49-F238E27FC236}">
                <a16:creationId xmlns:a16="http://schemas.microsoft.com/office/drawing/2014/main" id="{FD481F88-23A8-2B6C-0CDA-6FF0A2F45BDD}"/>
              </a:ext>
            </a:extLst>
          </p:cNvPr>
          <p:cNvSpPr/>
          <p:nvPr/>
        </p:nvSpPr>
        <p:spPr>
          <a:xfrm rot="8277337">
            <a:off x="4439665" y="6184670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428" name="Group 427">
            <a:extLst>
              <a:ext uri="{FF2B5EF4-FFF2-40B4-BE49-F238E27FC236}">
                <a16:creationId xmlns:a16="http://schemas.microsoft.com/office/drawing/2014/main" id="{FCE1A148-94D4-B485-28E7-69E18EA936E6}"/>
              </a:ext>
            </a:extLst>
          </p:cNvPr>
          <p:cNvGrpSpPr/>
          <p:nvPr/>
        </p:nvGrpSpPr>
        <p:grpSpPr>
          <a:xfrm>
            <a:off x="2394647" y="6746248"/>
            <a:ext cx="774295" cy="629809"/>
            <a:chOff x="8458372" y="5009599"/>
            <a:chExt cx="942242" cy="766417"/>
          </a:xfrm>
        </p:grpSpPr>
        <p:pic>
          <p:nvPicPr>
            <p:cNvPr id="372" name="Picture 371">
              <a:extLst>
                <a:ext uri="{FF2B5EF4-FFF2-40B4-BE49-F238E27FC236}">
                  <a16:creationId xmlns:a16="http://schemas.microsoft.com/office/drawing/2014/main" id="{4B22616D-2E1D-28AF-E143-3AAF0DCE6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458372" y="5009599"/>
              <a:ext cx="942242" cy="766417"/>
            </a:xfrm>
            <a:prstGeom prst="rect">
              <a:avLst/>
            </a:prstGeom>
          </p:spPr>
        </p:pic>
        <p:pic>
          <p:nvPicPr>
            <p:cNvPr id="375" name="Picture 374">
              <a:extLst>
                <a:ext uri="{FF2B5EF4-FFF2-40B4-BE49-F238E27FC236}">
                  <a16:creationId xmlns:a16="http://schemas.microsoft.com/office/drawing/2014/main" id="{C91EF901-324C-0FAD-0666-D958979BA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818675" y="5235897"/>
              <a:ext cx="206786" cy="134611"/>
            </a:xfrm>
            <a:prstGeom prst="rect">
              <a:avLst/>
            </a:prstGeom>
          </p:spPr>
        </p:pic>
      </p:grp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5367F240-5625-8595-D0D6-0036B73E1F7E}"/>
              </a:ext>
            </a:extLst>
          </p:cNvPr>
          <p:cNvGrpSpPr/>
          <p:nvPr/>
        </p:nvGrpSpPr>
        <p:grpSpPr>
          <a:xfrm>
            <a:off x="2768126" y="7006730"/>
            <a:ext cx="291150" cy="524027"/>
            <a:chOff x="4109470" y="5898786"/>
            <a:chExt cx="291150" cy="524027"/>
          </a:xfrm>
        </p:grpSpPr>
        <p:pic>
          <p:nvPicPr>
            <p:cNvPr id="287" name="図 286">
              <a:extLst>
                <a:ext uri="{FF2B5EF4-FFF2-40B4-BE49-F238E27FC236}">
                  <a16:creationId xmlns:a16="http://schemas.microsoft.com/office/drawing/2014/main" id="{6ED41196-99C8-BBBD-8997-68B5D8A3B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4224991" y="6040329"/>
              <a:ext cx="175629" cy="382484"/>
            </a:xfrm>
            <a:prstGeom prst="rect">
              <a:avLst/>
            </a:prstGeom>
          </p:spPr>
        </p:pic>
        <p:sp>
          <p:nvSpPr>
            <p:cNvPr id="242" name="台形 241">
              <a:extLst>
                <a:ext uri="{FF2B5EF4-FFF2-40B4-BE49-F238E27FC236}">
                  <a16:creationId xmlns:a16="http://schemas.microsoft.com/office/drawing/2014/main" id="{F5F86776-27FF-466F-6E50-B9F260FABEF9}"/>
                </a:ext>
              </a:extLst>
            </p:cNvPr>
            <p:cNvSpPr/>
            <p:nvPr/>
          </p:nvSpPr>
          <p:spPr>
            <a:xfrm rot="9223765">
              <a:off x="4109470" y="5898786"/>
              <a:ext cx="199668" cy="200287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573" name="Callout: Bent Line 572">
            <a:extLst>
              <a:ext uri="{FF2B5EF4-FFF2-40B4-BE49-F238E27FC236}">
                <a16:creationId xmlns:a16="http://schemas.microsoft.com/office/drawing/2014/main" id="{3684F37F-5BE7-68D5-E384-2DE3BCAA3C31}"/>
              </a:ext>
            </a:extLst>
          </p:cNvPr>
          <p:cNvSpPr/>
          <p:nvPr/>
        </p:nvSpPr>
        <p:spPr>
          <a:xfrm>
            <a:off x="4059579" y="5589442"/>
            <a:ext cx="757852" cy="249075"/>
          </a:xfrm>
          <a:prstGeom prst="borderCallout2">
            <a:avLst>
              <a:gd name="adj1" fmla="val 50"/>
              <a:gd name="adj2" fmla="val 50927"/>
              <a:gd name="adj3" fmla="val -67676"/>
              <a:gd name="adj4" fmla="val 80092"/>
              <a:gd name="adj5" fmla="val -217404"/>
              <a:gd name="adj6" fmla="val 119311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</a:rPr>
              <a:t> Show results </a:t>
            </a:r>
          </a:p>
          <a:p>
            <a:pPr algn="ctr"/>
            <a:r>
              <a:rPr kumimoji="1" lang="en-US" altLang="ja-JP" sz="700" dirty="0">
                <a:solidFill>
                  <a:srgbClr val="FF0000"/>
                </a:solidFill>
              </a:rPr>
              <a:t>of each type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574" name="Callout: Bent Line 573">
            <a:extLst>
              <a:ext uri="{FF2B5EF4-FFF2-40B4-BE49-F238E27FC236}">
                <a16:creationId xmlns:a16="http://schemas.microsoft.com/office/drawing/2014/main" id="{C5754897-0CD9-1A66-918F-6E421813F613}"/>
              </a:ext>
            </a:extLst>
          </p:cNvPr>
          <p:cNvSpPr/>
          <p:nvPr/>
        </p:nvSpPr>
        <p:spPr>
          <a:xfrm>
            <a:off x="442325" y="6609987"/>
            <a:ext cx="1759825" cy="714415"/>
          </a:xfrm>
          <a:prstGeom prst="borderCallout2">
            <a:avLst>
              <a:gd name="adj1" fmla="val 50"/>
              <a:gd name="adj2" fmla="val 50927"/>
              <a:gd name="adj3" fmla="val 139"/>
              <a:gd name="adj4" fmla="val 19522"/>
              <a:gd name="adj5" fmla="val -1722"/>
              <a:gd name="adj6" fmla="val 21487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</a:rPr>
              <a:t>The system will inbound into </a:t>
            </a:r>
            <a:br>
              <a:rPr kumimoji="1" lang="en-US" altLang="ja-JP" sz="700" dirty="0">
                <a:solidFill>
                  <a:srgbClr val="FF0000"/>
                </a:solidFill>
              </a:rPr>
            </a:br>
            <a:r>
              <a:rPr kumimoji="1" lang="en-US" altLang="ja-JP" sz="700" dirty="0">
                <a:solidFill>
                  <a:srgbClr val="FF0000"/>
                </a:solidFill>
              </a:rPr>
              <a:t>the QC location.</a:t>
            </a:r>
            <a:br>
              <a:rPr kumimoji="1" lang="en-US" altLang="ja-JP" sz="700" dirty="0">
                <a:solidFill>
                  <a:srgbClr val="FF0000"/>
                </a:solidFill>
              </a:rPr>
            </a:br>
            <a:r>
              <a:rPr kumimoji="1" lang="en-US" altLang="ja-JP" sz="700" b="1" dirty="0"/>
              <a:t>LOCATION QC = IQC </a:t>
            </a:r>
            <a:r>
              <a:rPr kumimoji="1" lang="en-US" altLang="ja-JP" sz="700" dirty="0">
                <a:solidFill>
                  <a:srgbClr val="FF0000"/>
                </a:solidFill>
              </a:rPr>
              <a:t>(incoming QC)</a:t>
            </a:r>
            <a:br>
              <a:rPr kumimoji="1" lang="en-US" altLang="ja-JP" sz="700" dirty="0">
                <a:solidFill>
                  <a:srgbClr val="FF0000"/>
                </a:solidFill>
              </a:rPr>
            </a:br>
            <a:r>
              <a:rPr kumimoji="1" lang="en-US" altLang="ja-JP" sz="700" dirty="0">
                <a:solidFill>
                  <a:srgbClr val="FF0000"/>
                </a:solidFill>
              </a:rPr>
              <a:t>*</a:t>
            </a:r>
            <a:r>
              <a:rPr kumimoji="1" lang="en-US" altLang="ja-JP" sz="700" b="1" dirty="0">
                <a:solidFill>
                  <a:srgbClr val="FF0000"/>
                </a:solidFill>
              </a:rPr>
              <a:t>Every time you have to do QC*</a:t>
            </a:r>
            <a:endParaRPr kumimoji="1" lang="ja-JP" altLang="en-US" sz="700" b="1" dirty="0">
              <a:solidFill>
                <a:srgbClr val="FF0000"/>
              </a:solidFill>
            </a:endParaRPr>
          </a:p>
        </p:txBody>
      </p:sp>
      <p:pic>
        <p:nvPicPr>
          <p:cNvPr id="575" name="Graphic 574" descr="Lightbulb with solid fill">
            <a:extLst>
              <a:ext uri="{FF2B5EF4-FFF2-40B4-BE49-F238E27FC236}">
                <a16:creationId xmlns:a16="http://schemas.microsoft.com/office/drawing/2014/main" id="{99FA65B0-BB14-B607-CADD-B07549B54C0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67576" y="6594017"/>
            <a:ext cx="323721" cy="323721"/>
          </a:xfrm>
          <a:prstGeom prst="rect">
            <a:avLst/>
          </a:prstGeom>
        </p:spPr>
      </p:pic>
      <p:sp>
        <p:nvSpPr>
          <p:cNvPr id="129" name="Isosceles Triangle 128">
            <a:extLst>
              <a:ext uri="{FF2B5EF4-FFF2-40B4-BE49-F238E27FC236}">
                <a16:creationId xmlns:a16="http://schemas.microsoft.com/office/drawing/2014/main" id="{A5378DBB-6DE3-C3D9-18EA-33D32C7FCE45}"/>
              </a:ext>
            </a:extLst>
          </p:cNvPr>
          <p:cNvSpPr/>
          <p:nvPr/>
        </p:nvSpPr>
        <p:spPr>
          <a:xfrm>
            <a:off x="2046952" y="652024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33" name="Isosceles Triangle 132">
            <a:extLst>
              <a:ext uri="{FF2B5EF4-FFF2-40B4-BE49-F238E27FC236}">
                <a16:creationId xmlns:a16="http://schemas.microsoft.com/office/drawing/2014/main" id="{4AB27B41-C289-957F-2DA3-F6ED7C1D9C16}"/>
              </a:ext>
            </a:extLst>
          </p:cNvPr>
          <p:cNvSpPr/>
          <p:nvPr/>
        </p:nvSpPr>
        <p:spPr>
          <a:xfrm>
            <a:off x="4324089" y="633548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34" name="Callout: Bent Line 133">
            <a:extLst>
              <a:ext uri="{FF2B5EF4-FFF2-40B4-BE49-F238E27FC236}">
                <a16:creationId xmlns:a16="http://schemas.microsoft.com/office/drawing/2014/main" id="{54075480-03D3-0DB3-0907-F96B07D0D365}"/>
              </a:ext>
            </a:extLst>
          </p:cNvPr>
          <p:cNvSpPr/>
          <p:nvPr/>
        </p:nvSpPr>
        <p:spPr>
          <a:xfrm>
            <a:off x="4586493" y="8437537"/>
            <a:ext cx="1886348" cy="527402"/>
          </a:xfrm>
          <a:prstGeom prst="borderCallout2">
            <a:avLst>
              <a:gd name="adj1" fmla="val 50"/>
              <a:gd name="adj2" fmla="val 50927"/>
              <a:gd name="adj3" fmla="val 139"/>
              <a:gd name="adj4" fmla="val 19522"/>
              <a:gd name="adj5" fmla="val -1722"/>
              <a:gd name="adj6" fmla="val 21487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kumimoji="1" lang="en-US" altLang="ja-JP" sz="700" dirty="0">
                <a:solidFill>
                  <a:srgbClr val="FF0000"/>
                </a:solidFill>
              </a:rPr>
              <a:t>Qty OK : Inbound</a:t>
            </a:r>
            <a:r>
              <a:rPr kumimoji="1" lang="th-TH" altLang="ja-JP" sz="700" dirty="0">
                <a:solidFill>
                  <a:srgbClr val="FF0000"/>
                </a:solidFill>
              </a:rPr>
              <a:t> </a:t>
            </a:r>
            <a:r>
              <a:rPr kumimoji="1" lang="en-US" altLang="ja-JP" sz="700" dirty="0">
                <a:solidFill>
                  <a:srgbClr val="FF0000"/>
                </a:solidFill>
              </a:rPr>
              <a:t>to selected location</a:t>
            </a:r>
            <a:br>
              <a:rPr kumimoji="1" lang="en-US" altLang="ja-JP" sz="700" dirty="0">
                <a:solidFill>
                  <a:srgbClr val="FF0000"/>
                </a:solidFill>
              </a:rPr>
            </a:br>
            <a:r>
              <a:rPr kumimoji="1" lang="en-US" altLang="ja-JP" sz="700" dirty="0">
                <a:solidFill>
                  <a:srgbClr val="FF0000"/>
                </a:solidFill>
              </a:rPr>
              <a:t>Qty NG : Outbound</a:t>
            </a:r>
            <a:r>
              <a:rPr kumimoji="1" lang="th-TH" altLang="ja-JP" sz="700" dirty="0">
                <a:solidFill>
                  <a:srgbClr val="FF0000"/>
                </a:solidFill>
              </a:rPr>
              <a:t> </a:t>
            </a:r>
            <a:r>
              <a:rPr kumimoji="1" lang="en-US" altLang="ja-JP" sz="700" dirty="0">
                <a:solidFill>
                  <a:srgbClr val="FF0000"/>
                </a:solidFill>
              </a:rPr>
              <a:t>from IQC location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pic>
        <p:nvPicPr>
          <p:cNvPr id="140" name="Graphic 139" descr="Lightbulb with solid fill">
            <a:extLst>
              <a:ext uri="{FF2B5EF4-FFF2-40B4-BE49-F238E27FC236}">
                <a16:creationId xmlns:a16="http://schemas.microsoft.com/office/drawing/2014/main" id="{B24B78A8-A783-BA42-F52A-F31C38E619E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586810" y="8510454"/>
            <a:ext cx="321770" cy="321770"/>
          </a:xfrm>
          <a:prstGeom prst="rect">
            <a:avLst/>
          </a:prstGeom>
        </p:spPr>
      </p:pic>
      <p:sp>
        <p:nvSpPr>
          <p:cNvPr id="142" name="Isosceles Triangle 141">
            <a:extLst>
              <a:ext uri="{FF2B5EF4-FFF2-40B4-BE49-F238E27FC236}">
                <a16:creationId xmlns:a16="http://schemas.microsoft.com/office/drawing/2014/main" id="{9783C446-662C-0843-B327-E08329E17E44}"/>
              </a:ext>
            </a:extLst>
          </p:cNvPr>
          <p:cNvSpPr/>
          <p:nvPr/>
        </p:nvSpPr>
        <p:spPr>
          <a:xfrm>
            <a:off x="6215105" y="833135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43" name="テキスト ボックス 300">
            <a:extLst>
              <a:ext uri="{FF2B5EF4-FFF2-40B4-BE49-F238E27FC236}">
                <a16:creationId xmlns:a16="http://schemas.microsoft.com/office/drawing/2014/main" id="{9777A617-A1F4-F898-7318-74BA77965A61}"/>
              </a:ext>
            </a:extLst>
          </p:cNvPr>
          <p:cNvSpPr txBox="1"/>
          <p:nvPr/>
        </p:nvSpPr>
        <p:spPr>
          <a:xfrm>
            <a:off x="1748512" y="7431154"/>
            <a:ext cx="1177500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b="1" dirty="0">
                <a:latin typeface="+mj-lt"/>
              </a:rPr>
              <a:t>(Step.3)</a:t>
            </a:r>
            <a:r>
              <a:rPr kumimoji="1" lang="en-US" altLang="ja-JP" sz="700" dirty="0">
                <a:latin typeface="+mj-lt"/>
              </a:rPr>
              <a:t> </a:t>
            </a:r>
            <a:r>
              <a:rPr kumimoji="1" lang="en-US" altLang="ja-JP" sz="700" b="1" dirty="0">
                <a:latin typeface="+mj-lt"/>
              </a:rPr>
              <a:t>Inbound</a:t>
            </a:r>
          </a:p>
          <a:p>
            <a:r>
              <a:rPr kumimoji="1" lang="en-US" altLang="ja-JP" sz="700" dirty="0">
                <a:latin typeface="+mj-lt"/>
              </a:rPr>
              <a:t>Scan labels and </a:t>
            </a:r>
          </a:p>
          <a:p>
            <a:r>
              <a:rPr kumimoji="1" lang="en-US" altLang="ja-JP" sz="700" dirty="0">
                <a:latin typeface="+mj-lt"/>
              </a:rPr>
              <a:t>scan storage locations</a:t>
            </a:r>
            <a:endParaRPr kumimoji="1" lang="ja-JP" altLang="en-US" sz="700" dirty="0"/>
          </a:p>
        </p:txBody>
      </p:sp>
      <p:sp>
        <p:nvSpPr>
          <p:cNvPr id="144" name="Isosceles Triangle 143">
            <a:extLst>
              <a:ext uri="{FF2B5EF4-FFF2-40B4-BE49-F238E27FC236}">
                <a16:creationId xmlns:a16="http://schemas.microsoft.com/office/drawing/2014/main" id="{CDB2D8F2-EAFF-0E9C-B557-4BA6099E56DD}"/>
              </a:ext>
            </a:extLst>
          </p:cNvPr>
          <p:cNvSpPr/>
          <p:nvPr/>
        </p:nvSpPr>
        <p:spPr>
          <a:xfrm>
            <a:off x="1761954" y="2131475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82173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E2649-C4AE-30DE-6181-A4E4ADFB4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Rectangle: Rounded Corners 534">
            <a:extLst>
              <a:ext uri="{FF2B5EF4-FFF2-40B4-BE49-F238E27FC236}">
                <a16:creationId xmlns:a16="http://schemas.microsoft.com/office/drawing/2014/main" id="{D4C663F5-A8E3-2D23-E675-F3E6B912DA2C}"/>
              </a:ext>
            </a:extLst>
          </p:cNvPr>
          <p:cNvSpPr/>
          <p:nvPr/>
        </p:nvSpPr>
        <p:spPr>
          <a:xfrm>
            <a:off x="617461" y="7691048"/>
            <a:ext cx="1366510" cy="129565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0DD341-B5C4-ED1D-0588-562BF6C0E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DE66833-06F0-A194-68F1-9F6A2D7517EC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20F1F13-5E88-A99F-DE73-58D72EB5F91C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C388718-9F13-30F2-923F-507E16149DB9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Handy terminal function Inbound</a:t>
            </a:r>
          </a:p>
          <a:p>
            <a:r>
              <a:rPr kumimoji="1" lang="en-US" altLang="ja-JP" sz="1100" b="1" dirty="0"/>
              <a:t>5-2.4-. Inbound Detail [for Assy Inbound FG to WH]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8F7C836-C30A-D114-37B1-97069A846E32}"/>
              </a:ext>
            </a:extLst>
          </p:cNvPr>
          <p:cNvSpPr txBox="1"/>
          <p:nvPr/>
        </p:nvSpPr>
        <p:spPr>
          <a:xfrm>
            <a:off x="3549273" y="1592674"/>
            <a:ext cx="29206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order information from Inbound screen.</a:t>
            </a:r>
          </a:p>
          <a:p>
            <a:r>
              <a:rPr kumimoji="1" lang="en-US" altLang="ja-JP" sz="800" b="1" dirty="0">
                <a:latin typeface="Arial 本文"/>
              </a:rPr>
              <a:t>Part No.</a:t>
            </a:r>
            <a:r>
              <a:rPr kumimoji="1" lang="en-US" altLang="ja-JP" sz="800" dirty="0">
                <a:latin typeface="Arial 本文"/>
              </a:rPr>
              <a:t>: Part number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Arial 本文"/>
              </a:rPr>
              <a:t>Part Name</a:t>
            </a:r>
            <a:r>
              <a:rPr kumimoji="1" lang="en-US" altLang="ja-JP" sz="800" dirty="0">
                <a:latin typeface="Arial 本文"/>
              </a:rPr>
              <a:t> :PART NAME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Lot No:</a:t>
            </a:r>
            <a:r>
              <a:rPr kumimoji="1" lang="en-US" altLang="ja-JP" sz="800" dirty="0">
                <a:latin typeface="+mj-lt"/>
              </a:rPr>
              <a:t> </a:t>
            </a:r>
            <a:r>
              <a:rPr kumimoji="1" lang="en-US" altLang="ja-JP" sz="800" dirty="0">
                <a:latin typeface="Arial 本文"/>
              </a:rPr>
              <a:t>Today date YYYY-MM-DD will be default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Qty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Quantity of received item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Unit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Receive unit will be loaded from schedule</a:t>
            </a:r>
            <a:endParaRPr kumimoji="1" lang="en-US" altLang="ja-JP" sz="800" dirty="0">
              <a:solidFill>
                <a:srgbClr val="FF0000"/>
              </a:solidFill>
              <a:latin typeface="Arial 本文"/>
            </a:endParaRPr>
          </a:p>
          <a:p>
            <a:r>
              <a:rPr kumimoji="1" lang="en-US" altLang="ja-JP" sz="800" b="1" dirty="0">
                <a:latin typeface="+mj-lt"/>
              </a:rPr>
              <a:t>Total Qty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Will be loaded from schedule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Location </a:t>
            </a:r>
            <a:r>
              <a:rPr kumimoji="1" lang="en-US" altLang="ja-JP" sz="800" dirty="0">
                <a:latin typeface="+mj-lt"/>
              </a:rPr>
              <a:t>: The allowed location and free location will be loaded from the Location master. </a:t>
            </a:r>
            <a:r>
              <a:rPr kumimoji="1" lang="en-US" altLang="ja-JP" sz="800" dirty="0">
                <a:latin typeface="Arial 本文"/>
              </a:rPr>
              <a:t>No initial value information.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The location control will be identified in QR Code</a:t>
            </a:r>
          </a:p>
          <a:p>
            <a:r>
              <a:rPr kumimoji="1" lang="en-US" altLang="ja-JP" sz="800" b="1" dirty="0">
                <a:latin typeface="+mj-lt"/>
              </a:rPr>
              <a:t>Clear[P3]</a:t>
            </a:r>
            <a:r>
              <a:rPr kumimoji="1" lang="en-US" altLang="ja-JP" sz="800" dirty="0">
                <a:latin typeface="+mj-lt"/>
              </a:rPr>
              <a:t>: Clear input contents</a:t>
            </a:r>
          </a:p>
          <a:p>
            <a:r>
              <a:rPr kumimoji="1" lang="en-US" altLang="ja-JP" sz="800" b="1" dirty="0">
                <a:latin typeface="+mj-lt"/>
              </a:rPr>
              <a:t>Confirm[P4]</a:t>
            </a:r>
            <a:r>
              <a:rPr kumimoji="1" lang="en-US" altLang="ja-JP" sz="800" dirty="0">
                <a:latin typeface="+mj-lt"/>
              </a:rPr>
              <a:t>: Confirmation processing. Normal end: Completion of registration *1. Warning: Warning screen display *2</a:t>
            </a: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915469ED-C129-4D90-E250-4BAA66488321}"/>
              </a:ext>
            </a:extLst>
          </p:cNvPr>
          <p:cNvSpPr/>
          <p:nvPr/>
        </p:nvSpPr>
        <p:spPr>
          <a:xfrm>
            <a:off x="1843782" y="2807646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500B242-BA65-567F-1024-669ED3545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31" y="1650953"/>
            <a:ext cx="1355770" cy="201914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B8F0451-97A3-6A76-6C8C-BAF047567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69" y="1780098"/>
            <a:ext cx="805148" cy="12362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8C2F3E-45E7-FA2F-0AFC-1947EB630C93}"/>
              </a:ext>
            </a:extLst>
          </p:cNvPr>
          <p:cNvSpPr txBox="1"/>
          <p:nvPr/>
        </p:nvSpPr>
        <p:spPr>
          <a:xfrm>
            <a:off x="887950" y="1766675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item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B55A2E5-1557-2D2B-28CB-599128DE0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06" y="2274716"/>
            <a:ext cx="1289035" cy="21211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84FC8BD-ACDC-BF86-E7A9-E39A1979F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36" y="2678096"/>
            <a:ext cx="981060" cy="22099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9295CF3-A8E3-46F4-A1AD-B833932E9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49" y="2369404"/>
            <a:ext cx="1313642" cy="8948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AE7B767-C138-EA7B-1420-C3A0F69BFC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293" y="1950275"/>
            <a:ext cx="1313642" cy="434647"/>
          </a:xfrm>
          <a:prstGeom prst="rect">
            <a:avLst/>
          </a:prstGeom>
        </p:spPr>
      </p:pic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C3CF6649-5421-AA44-8F8B-253F4EF18880}"/>
              </a:ext>
            </a:extLst>
          </p:cNvPr>
          <p:cNvSpPr/>
          <p:nvPr/>
        </p:nvSpPr>
        <p:spPr>
          <a:xfrm>
            <a:off x="719592" y="1976874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C17EFE53-FCA1-87F8-8882-70A4FB0F7901}"/>
              </a:ext>
            </a:extLst>
          </p:cNvPr>
          <p:cNvSpPr/>
          <p:nvPr/>
        </p:nvSpPr>
        <p:spPr>
          <a:xfrm>
            <a:off x="1353597" y="1973064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007E421-6F0E-5ABE-DF5F-2613FB8227B0}"/>
              </a:ext>
            </a:extLst>
          </p:cNvPr>
          <p:cNvSpPr txBox="1"/>
          <p:nvPr/>
        </p:nvSpPr>
        <p:spPr>
          <a:xfrm>
            <a:off x="471982" y="1947280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6480154-7168-0E76-CA80-AE2FD3337B11}"/>
              </a:ext>
            </a:extLst>
          </p:cNvPr>
          <p:cNvSpPr txBox="1"/>
          <p:nvPr/>
        </p:nvSpPr>
        <p:spPr>
          <a:xfrm>
            <a:off x="1120774" y="1948767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27" name="グラフィックス 26" descr="日毎カレンダー">
            <a:extLst>
              <a:ext uri="{FF2B5EF4-FFF2-40B4-BE49-F238E27FC236}">
                <a16:creationId xmlns:a16="http://schemas.microsoft.com/office/drawing/2014/main" id="{56AE8661-1F6B-04E0-13CC-2721A8B713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2194" y="1986249"/>
            <a:ext cx="137160" cy="137160"/>
          </a:xfrm>
          <a:prstGeom prst="rect">
            <a:avLst/>
          </a:prstGeom>
        </p:spPr>
      </p:pic>
      <p:pic>
        <p:nvPicPr>
          <p:cNvPr id="28" name="グラフィックス 27" descr="日毎カレンダー">
            <a:extLst>
              <a:ext uri="{FF2B5EF4-FFF2-40B4-BE49-F238E27FC236}">
                <a16:creationId xmlns:a16="http://schemas.microsoft.com/office/drawing/2014/main" id="{39ABCCD2-D444-EEDD-B542-FFE177D321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92202" y="1977176"/>
            <a:ext cx="137160" cy="137160"/>
          </a:xfrm>
          <a:prstGeom prst="rect">
            <a:avLst/>
          </a:prstGeom>
        </p:spPr>
      </p:pic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5E61EAC3-78EC-2600-C341-B9DBE3E05147}"/>
              </a:ext>
            </a:extLst>
          </p:cNvPr>
          <p:cNvSpPr/>
          <p:nvPr/>
        </p:nvSpPr>
        <p:spPr>
          <a:xfrm>
            <a:off x="763619" y="2161213"/>
            <a:ext cx="407573" cy="165759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3BDFD34-36A5-3A81-7BF7-F04BDBC17E69}"/>
              </a:ext>
            </a:extLst>
          </p:cNvPr>
          <p:cNvSpPr txBox="1"/>
          <p:nvPr/>
        </p:nvSpPr>
        <p:spPr>
          <a:xfrm>
            <a:off x="452270" y="2135602"/>
            <a:ext cx="37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Supplier</a:t>
            </a:r>
          </a:p>
          <a:p>
            <a:pPr algn="ctr"/>
            <a:r>
              <a:rPr kumimoji="1" lang="en-US" altLang="ja-JP" sz="400" dirty="0">
                <a:latin typeface="+mj-lt"/>
              </a:rPr>
              <a:t>code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B229CE3-826B-9F1C-0BA8-E8BEDE8C2737}"/>
              </a:ext>
            </a:extLst>
          </p:cNvPr>
          <p:cNvSpPr txBox="1"/>
          <p:nvPr/>
        </p:nvSpPr>
        <p:spPr>
          <a:xfrm>
            <a:off x="670392" y="1979870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469710B-839C-E3BC-1FA6-9395AC6396BB}"/>
              </a:ext>
            </a:extLst>
          </p:cNvPr>
          <p:cNvSpPr txBox="1"/>
          <p:nvPr/>
        </p:nvSpPr>
        <p:spPr>
          <a:xfrm>
            <a:off x="1308172" y="1977656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35" name="二等辺三角形 34">
            <a:extLst>
              <a:ext uri="{FF2B5EF4-FFF2-40B4-BE49-F238E27FC236}">
                <a16:creationId xmlns:a16="http://schemas.microsoft.com/office/drawing/2014/main" id="{8124EF37-F587-4E6A-4392-D64F4C7FFDB1}"/>
              </a:ext>
            </a:extLst>
          </p:cNvPr>
          <p:cNvSpPr/>
          <p:nvPr/>
        </p:nvSpPr>
        <p:spPr>
          <a:xfrm rot="10800000">
            <a:off x="1058204" y="2208619"/>
            <a:ext cx="79525" cy="76201"/>
          </a:xfrm>
          <a:prstGeom prst="triangl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983F4C1D-C56C-8D6A-4602-60B629127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56" y="2417961"/>
            <a:ext cx="1289035" cy="275128"/>
          </a:xfrm>
          <a:prstGeom prst="rect">
            <a:avLst/>
          </a:prstGeom>
          <a:ln>
            <a:solidFill>
              <a:srgbClr val="AFF8CA"/>
            </a:solidFill>
          </a:ln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6EF09B0C-B71D-18B9-C2DB-C9D18415B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72" y="2849079"/>
            <a:ext cx="1279444" cy="267020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84D22EA-5F73-8C2F-D775-39AA6817292A}"/>
              </a:ext>
            </a:extLst>
          </p:cNvPr>
          <p:cNvSpPr txBox="1"/>
          <p:nvPr/>
        </p:nvSpPr>
        <p:spPr>
          <a:xfrm>
            <a:off x="482811" y="2377153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Supplier Name : DEMO-SUP-A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DEMO_PARTS_NAME_A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428D8CC-C390-66C0-115D-D5449C6D1940}"/>
              </a:ext>
            </a:extLst>
          </p:cNvPr>
          <p:cNvSpPr txBox="1"/>
          <p:nvPr/>
        </p:nvSpPr>
        <p:spPr>
          <a:xfrm>
            <a:off x="482811" y="2792084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Supplier Name : DEMO-SUP-B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DEMO_PARTS_NAME_B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4FB3430D-53A5-6B62-6080-7288680944DC}"/>
              </a:ext>
            </a:extLst>
          </p:cNvPr>
          <p:cNvSpPr/>
          <p:nvPr/>
        </p:nvSpPr>
        <p:spPr>
          <a:xfrm>
            <a:off x="550182" y="2838497"/>
            <a:ext cx="1234075" cy="3641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42" name="グラフィックス 41" descr="右向き指示マーク">
            <a:extLst>
              <a:ext uri="{FF2B5EF4-FFF2-40B4-BE49-F238E27FC236}">
                <a16:creationId xmlns:a16="http://schemas.microsoft.com/office/drawing/2014/main" id="{43913F41-2E70-87BD-A5CE-D1E9F3DB0F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4754202">
            <a:off x="1643450" y="3075985"/>
            <a:ext cx="236144" cy="236144"/>
          </a:xfrm>
          <a:prstGeom prst="rect">
            <a:avLst/>
          </a:prstGeom>
        </p:spPr>
      </p:pic>
      <p:pic>
        <p:nvPicPr>
          <p:cNvPr id="43" name="図 385">
            <a:extLst>
              <a:ext uri="{FF2B5EF4-FFF2-40B4-BE49-F238E27FC236}">
                <a16:creationId xmlns:a16="http://schemas.microsoft.com/office/drawing/2014/main" id="{BEE68834-0713-A333-A59C-36FB06A0F8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5083" y="1658745"/>
            <a:ext cx="1355823" cy="2027476"/>
          </a:xfrm>
          <a:prstGeom prst="rect">
            <a:avLst/>
          </a:prstGeom>
        </p:spPr>
      </p:pic>
      <p:pic>
        <p:nvPicPr>
          <p:cNvPr id="44" name="図 386">
            <a:extLst>
              <a:ext uri="{FF2B5EF4-FFF2-40B4-BE49-F238E27FC236}">
                <a16:creationId xmlns:a16="http://schemas.microsoft.com/office/drawing/2014/main" id="{3F225295-4899-E54D-5C0A-8FBFE41EA3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1737" y="2671103"/>
            <a:ext cx="1323253" cy="276635"/>
          </a:xfrm>
          <a:prstGeom prst="rect">
            <a:avLst/>
          </a:prstGeom>
        </p:spPr>
      </p:pic>
      <p:pic>
        <p:nvPicPr>
          <p:cNvPr id="45" name="図 387">
            <a:extLst>
              <a:ext uri="{FF2B5EF4-FFF2-40B4-BE49-F238E27FC236}">
                <a16:creationId xmlns:a16="http://schemas.microsoft.com/office/drawing/2014/main" id="{CCB674D1-B691-D4D3-5D46-D7C749AF3C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1367" y="3012819"/>
            <a:ext cx="421741" cy="138318"/>
          </a:xfrm>
          <a:prstGeom prst="rect">
            <a:avLst/>
          </a:prstGeom>
        </p:spPr>
      </p:pic>
      <p:sp>
        <p:nvSpPr>
          <p:cNvPr id="46" name="テキスト ボックス 388">
            <a:extLst>
              <a:ext uri="{FF2B5EF4-FFF2-40B4-BE49-F238E27FC236}">
                <a16:creationId xmlns:a16="http://schemas.microsoft.com/office/drawing/2014/main" id="{66AE2F05-9015-6518-FCAA-58DBAC09FCCD}"/>
              </a:ext>
            </a:extLst>
          </p:cNvPr>
          <p:cNvSpPr txBox="1"/>
          <p:nvPr/>
        </p:nvSpPr>
        <p:spPr>
          <a:xfrm>
            <a:off x="2105083" y="2965231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47" name="テキスト ボックス 389">
            <a:extLst>
              <a:ext uri="{FF2B5EF4-FFF2-40B4-BE49-F238E27FC236}">
                <a16:creationId xmlns:a16="http://schemas.microsoft.com/office/drawing/2014/main" id="{5A358F1B-8F38-82CD-9FCF-EC8CFB3240FB}"/>
              </a:ext>
            </a:extLst>
          </p:cNvPr>
          <p:cNvSpPr txBox="1"/>
          <p:nvPr/>
        </p:nvSpPr>
        <p:spPr>
          <a:xfrm>
            <a:off x="2105083" y="2726454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48" name="図 390">
            <a:extLst>
              <a:ext uri="{FF2B5EF4-FFF2-40B4-BE49-F238E27FC236}">
                <a16:creationId xmlns:a16="http://schemas.microsoft.com/office/drawing/2014/main" id="{F339D1B9-A347-E896-FB32-49F7640085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30460" y="2712189"/>
            <a:ext cx="905173" cy="202741"/>
          </a:xfrm>
          <a:prstGeom prst="rect">
            <a:avLst/>
          </a:prstGeom>
        </p:spPr>
      </p:pic>
      <p:pic>
        <p:nvPicPr>
          <p:cNvPr id="49" name="図 391">
            <a:extLst>
              <a:ext uri="{FF2B5EF4-FFF2-40B4-BE49-F238E27FC236}">
                <a16:creationId xmlns:a16="http://schemas.microsoft.com/office/drawing/2014/main" id="{882593C2-6007-40F9-E4CE-BF902A81E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38926" y="2493645"/>
            <a:ext cx="381033" cy="112377"/>
          </a:xfrm>
          <a:prstGeom prst="rect">
            <a:avLst/>
          </a:prstGeom>
        </p:spPr>
      </p:pic>
      <p:sp>
        <p:nvSpPr>
          <p:cNvPr id="50" name="テキスト ボックス 392">
            <a:extLst>
              <a:ext uri="{FF2B5EF4-FFF2-40B4-BE49-F238E27FC236}">
                <a16:creationId xmlns:a16="http://schemas.microsoft.com/office/drawing/2014/main" id="{439B373D-8BE6-1E12-BB62-14CFAF93BE9C}"/>
              </a:ext>
            </a:extLst>
          </p:cNvPr>
          <p:cNvSpPr txBox="1"/>
          <p:nvPr/>
        </p:nvSpPr>
        <p:spPr>
          <a:xfrm>
            <a:off x="2597585" y="2460814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52" name="図 394">
            <a:extLst>
              <a:ext uri="{FF2B5EF4-FFF2-40B4-BE49-F238E27FC236}">
                <a16:creationId xmlns:a16="http://schemas.microsoft.com/office/drawing/2014/main" id="{F0F5DF78-A84E-2A75-2F41-24AE9CDE82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6519" y="2767307"/>
            <a:ext cx="293040" cy="79099"/>
          </a:xfrm>
          <a:prstGeom prst="rect">
            <a:avLst/>
          </a:prstGeom>
        </p:spPr>
      </p:pic>
      <p:pic>
        <p:nvPicPr>
          <p:cNvPr id="53" name="図 395">
            <a:extLst>
              <a:ext uri="{FF2B5EF4-FFF2-40B4-BE49-F238E27FC236}">
                <a16:creationId xmlns:a16="http://schemas.microsoft.com/office/drawing/2014/main" id="{67BEF8B8-61C2-8051-944D-D19FA82AA6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9335" y="2499157"/>
            <a:ext cx="436337" cy="79099"/>
          </a:xfrm>
          <a:prstGeom prst="rect">
            <a:avLst/>
          </a:prstGeom>
        </p:spPr>
      </p:pic>
      <p:pic>
        <p:nvPicPr>
          <p:cNvPr id="54" name="図 396">
            <a:extLst>
              <a:ext uri="{FF2B5EF4-FFF2-40B4-BE49-F238E27FC236}">
                <a16:creationId xmlns:a16="http://schemas.microsoft.com/office/drawing/2014/main" id="{A48BFC25-9C4B-BA6C-4C9F-1DC596EB5F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66828" y="3240575"/>
            <a:ext cx="436337" cy="79099"/>
          </a:xfrm>
          <a:prstGeom prst="rect">
            <a:avLst/>
          </a:prstGeom>
        </p:spPr>
      </p:pic>
      <p:pic>
        <p:nvPicPr>
          <p:cNvPr id="55" name="図 397">
            <a:extLst>
              <a:ext uri="{FF2B5EF4-FFF2-40B4-BE49-F238E27FC236}">
                <a16:creationId xmlns:a16="http://schemas.microsoft.com/office/drawing/2014/main" id="{A6E2423F-BC94-F446-ADCD-DF926C3FCAF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9335" y="2119229"/>
            <a:ext cx="436337" cy="106315"/>
          </a:xfrm>
          <a:prstGeom prst="rect">
            <a:avLst/>
          </a:prstGeom>
        </p:spPr>
      </p:pic>
      <p:pic>
        <p:nvPicPr>
          <p:cNvPr id="56" name="図 398">
            <a:extLst>
              <a:ext uri="{FF2B5EF4-FFF2-40B4-BE49-F238E27FC236}">
                <a16:creationId xmlns:a16="http://schemas.microsoft.com/office/drawing/2014/main" id="{DBF935FA-9503-025A-9EDF-E46A93E428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8966" y="2310946"/>
            <a:ext cx="436337" cy="106315"/>
          </a:xfrm>
          <a:prstGeom prst="rect">
            <a:avLst/>
          </a:prstGeom>
        </p:spPr>
      </p:pic>
      <p:sp>
        <p:nvSpPr>
          <p:cNvPr id="58" name="テキスト ボックス 399">
            <a:extLst>
              <a:ext uri="{FF2B5EF4-FFF2-40B4-BE49-F238E27FC236}">
                <a16:creationId xmlns:a16="http://schemas.microsoft.com/office/drawing/2014/main" id="{59F1BE65-BEFD-EEE3-B3C3-F833DC1CA333}"/>
              </a:ext>
            </a:extLst>
          </p:cNvPr>
          <p:cNvSpPr txBox="1"/>
          <p:nvPr/>
        </p:nvSpPr>
        <p:spPr>
          <a:xfrm>
            <a:off x="2585602" y="2065584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59" name="テキスト ボックス 400">
            <a:extLst>
              <a:ext uri="{FF2B5EF4-FFF2-40B4-BE49-F238E27FC236}">
                <a16:creationId xmlns:a16="http://schemas.microsoft.com/office/drawing/2014/main" id="{406C74F4-B70B-4917-1AF5-1B0B25ACF82B}"/>
              </a:ext>
            </a:extLst>
          </p:cNvPr>
          <p:cNvSpPr txBox="1"/>
          <p:nvPr/>
        </p:nvSpPr>
        <p:spPr>
          <a:xfrm>
            <a:off x="2157694" y="2268552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61" name="テキスト ボックス 402">
            <a:extLst>
              <a:ext uri="{FF2B5EF4-FFF2-40B4-BE49-F238E27FC236}">
                <a16:creationId xmlns:a16="http://schemas.microsoft.com/office/drawing/2014/main" id="{909FC75C-B4BF-DC5D-13A9-2DF99A7477C2}"/>
              </a:ext>
            </a:extLst>
          </p:cNvPr>
          <p:cNvSpPr txBox="1"/>
          <p:nvPr/>
        </p:nvSpPr>
        <p:spPr>
          <a:xfrm>
            <a:off x="2674237" y="2723763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63" name="図 403">
            <a:extLst>
              <a:ext uri="{FF2B5EF4-FFF2-40B4-BE49-F238E27FC236}">
                <a16:creationId xmlns:a16="http://schemas.microsoft.com/office/drawing/2014/main" id="{3D51CD2C-E933-9DBC-9D75-9961F97EF8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8998" y="2660489"/>
            <a:ext cx="1323253" cy="276635"/>
          </a:xfrm>
          <a:prstGeom prst="rect">
            <a:avLst/>
          </a:prstGeom>
        </p:spPr>
      </p:pic>
      <p:pic>
        <p:nvPicPr>
          <p:cNvPr id="128" name="図 404">
            <a:extLst>
              <a:ext uri="{FF2B5EF4-FFF2-40B4-BE49-F238E27FC236}">
                <a16:creationId xmlns:a16="http://schemas.microsoft.com/office/drawing/2014/main" id="{17228B84-3F1D-BC00-EFFB-5D117ED4E9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8628" y="3002205"/>
            <a:ext cx="421741" cy="138318"/>
          </a:xfrm>
          <a:prstGeom prst="rect">
            <a:avLst/>
          </a:prstGeom>
        </p:spPr>
      </p:pic>
      <p:sp>
        <p:nvSpPr>
          <p:cNvPr id="130" name="テキスト ボックス 405">
            <a:extLst>
              <a:ext uri="{FF2B5EF4-FFF2-40B4-BE49-F238E27FC236}">
                <a16:creationId xmlns:a16="http://schemas.microsoft.com/office/drawing/2014/main" id="{5FA12F47-A5A7-902E-5F35-171622D4F8F0}"/>
              </a:ext>
            </a:extLst>
          </p:cNvPr>
          <p:cNvSpPr txBox="1"/>
          <p:nvPr/>
        </p:nvSpPr>
        <p:spPr>
          <a:xfrm>
            <a:off x="2102344" y="2954617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131" name="テキスト ボックス 406">
            <a:extLst>
              <a:ext uri="{FF2B5EF4-FFF2-40B4-BE49-F238E27FC236}">
                <a16:creationId xmlns:a16="http://schemas.microsoft.com/office/drawing/2014/main" id="{21B894F0-035B-9117-FA57-7C4E3392D36B}"/>
              </a:ext>
            </a:extLst>
          </p:cNvPr>
          <p:cNvSpPr txBox="1"/>
          <p:nvPr/>
        </p:nvSpPr>
        <p:spPr>
          <a:xfrm>
            <a:off x="2102344" y="2715840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32" name="図 407">
            <a:extLst>
              <a:ext uri="{FF2B5EF4-FFF2-40B4-BE49-F238E27FC236}">
                <a16:creationId xmlns:a16="http://schemas.microsoft.com/office/drawing/2014/main" id="{D5FACB31-DBB0-E145-2C0C-06CC8D4EE8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7721" y="2701575"/>
            <a:ext cx="905173" cy="202741"/>
          </a:xfrm>
          <a:prstGeom prst="rect">
            <a:avLst/>
          </a:prstGeom>
        </p:spPr>
      </p:pic>
      <p:pic>
        <p:nvPicPr>
          <p:cNvPr id="135" name="図 408">
            <a:extLst>
              <a:ext uri="{FF2B5EF4-FFF2-40B4-BE49-F238E27FC236}">
                <a16:creationId xmlns:a16="http://schemas.microsoft.com/office/drawing/2014/main" id="{F627E96E-B1E1-F74B-D128-E00A6F1BA9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3780" y="2756693"/>
            <a:ext cx="293040" cy="79099"/>
          </a:xfrm>
          <a:prstGeom prst="rect">
            <a:avLst/>
          </a:prstGeom>
        </p:spPr>
      </p:pic>
      <p:pic>
        <p:nvPicPr>
          <p:cNvPr id="149" name="図 409">
            <a:extLst>
              <a:ext uri="{FF2B5EF4-FFF2-40B4-BE49-F238E27FC236}">
                <a16:creationId xmlns:a16="http://schemas.microsoft.com/office/drawing/2014/main" id="{90EF215A-5077-11F5-354A-6BB2B636BA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64089" y="3229961"/>
            <a:ext cx="436337" cy="79099"/>
          </a:xfrm>
          <a:prstGeom prst="rect">
            <a:avLst/>
          </a:prstGeom>
        </p:spPr>
      </p:pic>
      <p:pic>
        <p:nvPicPr>
          <p:cNvPr id="150" name="図 410">
            <a:extLst>
              <a:ext uri="{FF2B5EF4-FFF2-40B4-BE49-F238E27FC236}">
                <a16:creationId xmlns:a16="http://schemas.microsoft.com/office/drawing/2014/main" id="{3DD87C13-C618-7787-B682-245496F61B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9826" y="2651892"/>
            <a:ext cx="1323253" cy="276635"/>
          </a:xfrm>
          <a:prstGeom prst="rect">
            <a:avLst/>
          </a:prstGeom>
        </p:spPr>
      </p:pic>
      <p:pic>
        <p:nvPicPr>
          <p:cNvPr id="151" name="図 411">
            <a:extLst>
              <a:ext uri="{FF2B5EF4-FFF2-40B4-BE49-F238E27FC236}">
                <a16:creationId xmlns:a16="http://schemas.microsoft.com/office/drawing/2014/main" id="{37134D1B-6437-CD3D-D4A1-6AD22EEDC6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9456" y="2993608"/>
            <a:ext cx="421741" cy="138318"/>
          </a:xfrm>
          <a:prstGeom prst="rect">
            <a:avLst/>
          </a:prstGeom>
        </p:spPr>
      </p:pic>
      <p:pic>
        <p:nvPicPr>
          <p:cNvPr id="154" name="図 414">
            <a:extLst>
              <a:ext uri="{FF2B5EF4-FFF2-40B4-BE49-F238E27FC236}">
                <a16:creationId xmlns:a16="http://schemas.microsoft.com/office/drawing/2014/main" id="{29B8BDC1-61E4-7186-C15C-B9298DB6BF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8549" y="2692978"/>
            <a:ext cx="905173" cy="202741"/>
          </a:xfrm>
          <a:prstGeom prst="rect">
            <a:avLst/>
          </a:prstGeom>
        </p:spPr>
      </p:pic>
      <p:pic>
        <p:nvPicPr>
          <p:cNvPr id="155" name="図 415">
            <a:extLst>
              <a:ext uri="{FF2B5EF4-FFF2-40B4-BE49-F238E27FC236}">
                <a16:creationId xmlns:a16="http://schemas.microsoft.com/office/drawing/2014/main" id="{D2471E0A-8ED1-FC5C-E7D5-4749C5707E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4608" y="2748096"/>
            <a:ext cx="293040" cy="79099"/>
          </a:xfrm>
          <a:prstGeom prst="rect">
            <a:avLst/>
          </a:prstGeom>
        </p:spPr>
      </p:pic>
      <p:pic>
        <p:nvPicPr>
          <p:cNvPr id="156" name="図 417">
            <a:extLst>
              <a:ext uri="{FF2B5EF4-FFF2-40B4-BE49-F238E27FC236}">
                <a16:creationId xmlns:a16="http://schemas.microsoft.com/office/drawing/2014/main" id="{D4A97D85-E366-CF8F-C747-ECDBAD1274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32884" y="3195767"/>
            <a:ext cx="1316807" cy="184666"/>
          </a:xfrm>
          <a:prstGeom prst="rect">
            <a:avLst/>
          </a:prstGeom>
        </p:spPr>
      </p:pic>
      <p:pic>
        <p:nvPicPr>
          <p:cNvPr id="159" name="図 292">
            <a:extLst>
              <a:ext uri="{FF2B5EF4-FFF2-40B4-BE49-F238E27FC236}">
                <a16:creationId xmlns:a16="http://schemas.microsoft.com/office/drawing/2014/main" id="{AAC2BFEA-77A0-506A-0DCA-049157F8A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078" y="1800851"/>
            <a:ext cx="805148" cy="123622"/>
          </a:xfrm>
          <a:prstGeom prst="rect">
            <a:avLst/>
          </a:prstGeom>
        </p:spPr>
      </p:pic>
      <p:sp>
        <p:nvSpPr>
          <p:cNvPr id="160" name="テキスト ボックス 294">
            <a:extLst>
              <a:ext uri="{FF2B5EF4-FFF2-40B4-BE49-F238E27FC236}">
                <a16:creationId xmlns:a16="http://schemas.microsoft.com/office/drawing/2014/main" id="{E2121AF2-9D7D-EACC-381B-9CA6C657A5A1}"/>
              </a:ext>
            </a:extLst>
          </p:cNvPr>
          <p:cNvSpPr txBox="1"/>
          <p:nvPr/>
        </p:nvSpPr>
        <p:spPr>
          <a:xfrm>
            <a:off x="2450343" y="1769341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D41DE43E-596D-ACE9-DCB8-926CCA443077}"/>
              </a:ext>
            </a:extLst>
          </p:cNvPr>
          <p:cNvSpPr/>
          <p:nvPr/>
        </p:nvSpPr>
        <p:spPr>
          <a:xfrm>
            <a:off x="2132884" y="3229961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</a:t>
            </a:r>
            <a:r>
              <a:rPr kumimoji="1" lang="th-TH" sz="600" b="1" kern="0" dirty="0">
                <a:solidFill>
                  <a:schemeClr val="bg1"/>
                </a:solidFill>
              </a:rPr>
              <a:t>2</a:t>
            </a:r>
            <a:r>
              <a:rPr kumimoji="1" lang="en-US" sz="600" b="1" kern="0" dirty="0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243" name="矢印: 右 242">
            <a:extLst>
              <a:ext uri="{FF2B5EF4-FFF2-40B4-BE49-F238E27FC236}">
                <a16:creationId xmlns:a16="http://schemas.microsoft.com/office/drawing/2014/main" id="{45599EF4-6EFE-599B-A5E9-94446D83EA6E}"/>
              </a:ext>
            </a:extLst>
          </p:cNvPr>
          <p:cNvSpPr/>
          <p:nvPr/>
        </p:nvSpPr>
        <p:spPr>
          <a:xfrm>
            <a:off x="2007799" y="5451683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14" name="Picture 213">
            <a:extLst>
              <a:ext uri="{FF2B5EF4-FFF2-40B4-BE49-F238E27FC236}">
                <a16:creationId xmlns:a16="http://schemas.microsoft.com/office/drawing/2014/main" id="{6B211622-B743-7149-520A-8F88769D2D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15060" y="2441635"/>
            <a:ext cx="1331001" cy="774337"/>
          </a:xfrm>
          <a:prstGeom prst="rect">
            <a:avLst/>
          </a:prstGeom>
        </p:spPr>
      </p:pic>
      <p:sp>
        <p:nvSpPr>
          <p:cNvPr id="381" name="矢印: 右 242">
            <a:extLst>
              <a:ext uri="{FF2B5EF4-FFF2-40B4-BE49-F238E27FC236}">
                <a16:creationId xmlns:a16="http://schemas.microsoft.com/office/drawing/2014/main" id="{6054FF15-2EA7-98A1-3481-1D6DA1B3EF18}"/>
              </a:ext>
            </a:extLst>
          </p:cNvPr>
          <p:cNvSpPr/>
          <p:nvPr/>
        </p:nvSpPr>
        <p:spPr>
          <a:xfrm rot="16200000">
            <a:off x="2532851" y="5091581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83" name="図 385">
            <a:extLst>
              <a:ext uri="{FF2B5EF4-FFF2-40B4-BE49-F238E27FC236}">
                <a16:creationId xmlns:a16="http://schemas.microsoft.com/office/drawing/2014/main" id="{9E309604-A3C8-3C99-B04B-E88EAC2305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3955" y="3788160"/>
            <a:ext cx="1355823" cy="2027476"/>
          </a:xfrm>
          <a:prstGeom prst="rect">
            <a:avLst/>
          </a:prstGeom>
        </p:spPr>
      </p:pic>
      <p:pic>
        <p:nvPicPr>
          <p:cNvPr id="384" name="図 386">
            <a:extLst>
              <a:ext uri="{FF2B5EF4-FFF2-40B4-BE49-F238E27FC236}">
                <a16:creationId xmlns:a16="http://schemas.microsoft.com/office/drawing/2014/main" id="{EBC027C3-1658-255E-DD21-C7917D2DB2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0609" y="4800518"/>
            <a:ext cx="1323253" cy="276635"/>
          </a:xfrm>
          <a:prstGeom prst="rect">
            <a:avLst/>
          </a:prstGeom>
        </p:spPr>
      </p:pic>
      <p:pic>
        <p:nvPicPr>
          <p:cNvPr id="385" name="図 387">
            <a:extLst>
              <a:ext uri="{FF2B5EF4-FFF2-40B4-BE49-F238E27FC236}">
                <a16:creationId xmlns:a16="http://schemas.microsoft.com/office/drawing/2014/main" id="{3A36AE5B-5F07-F497-9366-D62C8E8AD1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0239" y="5142234"/>
            <a:ext cx="421741" cy="138318"/>
          </a:xfrm>
          <a:prstGeom prst="rect">
            <a:avLst/>
          </a:prstGeom>
        </p:spPr>
      </p:pic>
      <p:sp>
        <p:nvSpPr>
          <p:cNvPr id="386" name="テキスト ボックス 388">
            <a:extLst>
              <a:ext uri="{FF2B5EF4-FFF2-40B4-BE49-F238E27FC236}">
                <a16:creationId xmlns:a16="http://schemas.microsoft.com/office/drawing/2014/main" id="{CF9632AB-9805-9166-AFA7-25E479CF2AA6}"/>
              </a:ext>
            </a:extLst>
          </p:cNvPr>
          <p:cNvSpPr txBox="1"/>
          <p:nvPr/>
        </p:nvSpPr>
        <p:spPr>
          <a:xfrm>
            <a:off x="3663955" y="5094646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387" name="テキスト ボックス 389">
            <a:extLst>
              <a:ext uri="{FF2B5EF4-FFF2-40B4-BE49-F238E27FC236}">
                <a16:creationId xmlns:a16="http://schemas.microsoft.com/office/drawing/2014/main" id="{D318CC7D-FDE1-AD2B-839E-11F781427601}"/>
              </a:ext>
            </a:extLst>
          </p:cNvPr>
          <p:cNvSpPr txBox="1"/>
          <p:nvPr/>
        </p:nvSpPr>
        <p:spPr>
          <a:xfrm>
            <a:off x="3663955" y="4855869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388" name="図 390">
            <a:extLst>
              <a:ext uri="{FF2B5EF4-FFF2-40B4-BE49-F238E27FC236}">
                <a16:creationId xmlns:a16="http://schemas.microsoft.com/office/drawing/2014/main" id="{46D0419F-82D9-B4E7-5620-E4A6597E05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89332" y="4841604"/>
            <a:ext cx="905173" cy="202741"/>
          </a:xfrm>
          <a:prstGeom prst="rect">
            <a:avLst/>
          </a:prstGeom>
        </p:spPr>
      </p:pic>
      <p:pic>
        <p:nvPicPr>
          <p:cNvPr id="389" name="図 391">
            <a:extLst>
              <a:ext uri="{FF2B5EF4-FFF2-40B4-BE49-F238E27FC236}">
                <a16:creationId xmlns:a16="http://schemas.microsoft.com/office/drawing/2014/main" id="{ABC3A647-EEE3-721A-5639-6D7874CCC4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7798" y="4623060"/>
            <a:ext cx="381033" cy="112377"/>
          </a:xfrm>
          <a:prstGeom prst="rect">
            <a:avLst/>
          </a:prstGeom>
        </p:spPr>
      </p:pic>
      <p:sp>
        <p:nvSpPr>
          <p:cNvPr id="390" name="テキスト ボックス 392">
            <a:extLst>
              <a:ext uri="{FF2B5EF4-FFF2-40B4-BE49-F238E27FC236}">
                <a16:creationId xmlns:a16="http://schemas.microsoft.com/office/drawing/2014/main" id="{F5FCAA2E-974C-2C4B-6BE2-B230103B1EF6}"/>
              </a:ext>
            </a:extLst>
          </p:cNvPr>
          <p:cNvSpPr txBox="1"/>
          <p:nvPr/>
        </p:nvSpPr>
        <p:spPr>
          <a:xfrm>
            <a:off x="4156457" y="4590229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391" name="図 394">
            <a:extLst>
              <a:ext uri="{FF2B5EF4-FFF2-40B4-BE49-F238E27FC236}">
                <a16:creationId xmlns:a16="http://schemas.microsoft.com/office/drawing/2014/main" id="{2441BFDF-1F22-7630-5B1A-367D394AB1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5391" y="4896722"/>
            <a:ext cx="293040" cy="79099"/>
          </a:xfrm>
          <a:prstGeom prst="rect">
            <a:avLst/>
          </a:prstGeom>
        </p:spPr>
      </p:pic>
      <p:pic>
        <p:nvPicPr>
          <p:cNvPr id="392" name="図 395">
            <a:extLst>
              <a:ext uri="{FF2B5EF4-FFF2-40B4-BE49-F238E27FC236}">
                <a16:creationId xmlns:a16="http://schemas.microsoft.com/office/drawing/2014/main" id="{BE03F3AA-B5AE-73BF-50F2-97B301F46D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68207" y="4628572"/>
            <a:ext cx="436337" cy="79099"/>
          </a:xfrm>
          <a:prstGeom prst="rect">
            <a:avLst/>
          </a:prstGeom>
        </p:spPr>
      </p:pic>
      <p:pic>
        <p:nvPicPr>
          <p:cNvPr id="393" name="図 396">
            <a:extLst>
              <a:ext uri="{FF2B5EF4-FFF2-40B4-BE49-F238E27FC236}">
                <a16:creationId xmlns:a16="http://schemas.microsoft.com/office/drawing/2014/main" id="{21BBCEA9-F605-085E-8B1C-67A8B33652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25700" y="5369990"/>
            <a:ext cx="436337" cy="79099"/>
          </a:xfrm>
          <a:prstGeom prst="rect">
            <a:avLst/>
          </a:prstGeom>
        </p:spPr>
      </p:pic>
      <p:pic>
        <p:nvPicPr>
          <p:cNvPr id="394" name="図 397">
            <a:extLst>
              <a:ext uri="{FF2B5EF4-FFF2-40B4-BE49-F238E27FC236}">
                <a16:creationId xmlns:a16="http://schemas.microsoft.com/office/drawing/2014/main" id="{19008E0A-56DC-0687-8CEF-639308B96C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68207" y="4248644"/>
            <a:ext cx="436337" cy="106315"/>
          </a:xfrm>
          <a:prstGeom prst="rect">
            <a:avLst/>
          </a:prstGeom>
        </p:spPr>
      </p:pic>
      <p:pic>
        <p:nvPicPr>
          <p:cNvPr id="395" name="図 398">
            <a:extLst>
              <a:ext uri="{FF2B5EF4-FFF2-40B4-BE49-F238E27FC236}">
                <a16:creationId xmlns:a16="http://schemas.microsoft.com/office/drawing/2014/main" id="{1180473B-36DB-C912-580C-953D130BED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97838" y="4440361"/>
            <a:ext cx="436337" cy="106315"/>
          </a:xfrm>
          <a:prstGeom prst="rect">
            <a:avLst/>
          </a:prstGeom>
        </p:spPr>
      </p:pic>
      <p:sp>
        <p:nvSpPr>
          <p:cNvPr id="396" name="テキスト ボックス 399">
            <a:extLst>
              <a:ext uri="{FF2B5EF4-FFF2-40B4-BE49-F238E27FC236}">
                <a16:creationId xmlns:a16="http://schemas.microsoft.com/office/drawing/2014/main" id="{612EAA50-962F-308C-62D1-776703EEE1FF}"/>
              </a:ext>
            </a:extLst>
          </p:cNvPr>
          <p:cNvSpPr txBox="1"/>
          <p:nvPr/>
        </p:nvSpPr>
        <p:spPr>
          <a:xfrm>
            <a:off x="4144474" y="4194999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397" name="テキスト ボックス 400">
            <a:extLst>
              <a:ext uri="{FF2B5EF4-FFF2-40B4-BE49-F238E27FC236}">
                <a16:creationId xmlns:a16="http://schemas.microsoft.com/office/drawing/2014/main" id="{888C6401-A50D-5C64-DC32-4B35BC08C4DB}"/>
              </a:ext>
            </a:extLst>
          </p:cNvPr>
          <p:cNvSpPr txBox="1"/>
          <p:nvPr/>
        </p:nvSpPr>
        <p:spPr>
          <a:xfrm>
            <a:off x="3716566" y="4397967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398" name="テキスト ボックス 402">
            <a:extLst>
              <a:ext uri="{FF2B5EF4-FFF2-40B4-BE49-F238E27FC236}">
                <a16:creationId xmlns:a16="http://schemas.microsoft.com/office/drawing/2014/main" id="{56F1D9C8-9F81-8948-8DFB-6E96067F7E85}"/>
              </a:ext>
            </a:extLst>
          </p:cNvPr>
          <p:cNvSpPr txBox="1"/>
          <p:nvPr/>
        </p:nvSpPr>
        <p:spPr>
          <a:xfrm>
            <a:off x="4233109" y="4853178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399" name="図 403">
            <a:extLst>
              <a:ext uri="{FF2B5EF4-FFF2-40B4-BE49-F238E27FC236}">
                <a16:creationId xmlns:a16="http://schemas.microsoft.com/office/drawing/2014/main" id="{74A69FFE-3606-3285-51AB-E9FE27B237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7870" y="4789904"/>
            <a:ext cx="1323253" cy="276635"/>
          </a:xfrm>
          <a:prstGeom prst="rect">
            <a:avLst/>
          </a:prstGeom>
        </p:spPr>
      </p:pic>
      <p:pic>
        <p:nvPicPr>
          <p:cNvPr id="400" name="図 404">
            <a:extLst>
              <a:ext uri="{FF2B5EF4-FFF2-40B4-BE49-F238E27FC236}">
                <a16:creationId xmlns:a16="http://schemas.microsoft.com/office/drawing/2014/main" id="{F1222CE6-E7D4-D9AB-5A54-5B430A0927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7500" y="5131620"/>
            <a:ext cx="421741" cy="138318"/>
          </a:xfrm>
          <a:prstGeom prst="rect">
            <a:avLst/>
          </a:prstGeom>
        </p:spPr>
      </p:pic>
      <p:sp>
        <p:nvSpPr>
          <p:cNvPr id="401" name="テキスト ボックス 405">
            <a:extLst>
              <a:ext uri="{FF2B5EF4-FFF2-40B4-BE49-F238E27FC236}">
                <a16:creationId xmlns:a16="http://schemas.microsoft.com/office/drawing/2014/main" id="{6643252E-1C7B-CDE6-B1C7-E6E989ED1DAF}"/>
              </a:ext>
            </a:extLst>
          </p:cNvPr>
          <p:cNvSpPr txBox="1"/>
          <p:nvPr/>
        </p:nvSpPr>
        <p:spPr>
          <a:xfrm>
            <a:off x="3661216" y="5084032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402" name="テキスト ボックス 406">
            <a:extLst>
              <a:ext uri="{FF2B5EF4-FFF2-40B4-BE49-F238E27FC236}">
                <a16:creationId xmlns:a16="http://schemas.microsoft.com/office/drawing/2014/main" id="{14748307-2676-BA57-B3E5-4F7243885508}"/>
              </a:ext>
            </a:extLst>
          </p:cNvPr>
          <p:cNvSpPr txBox="1"/>
          <p:nvPr/>
        </p:nvSpPr>
        <p:spPr>
          <a:xfrm>
            <a:off x="3661216" y="4845255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403" name="図 407">
            <a:extLst>
              <a:ext uri="{FF2B5EF4-FFF2-40B4-BE49-F238E27FC236}">
                <a16:creationId xmlns:a16="http://schemas.microsoft.com/office/drawing/2014/main" id="{DE81A96D-186D-188E-7855-B64ABB7B10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86593" y="4830990"/>
            <a:ext cx="905173" cy="202741"/>
          </a:xfrm>
          <a:prstGeom prst="rect">
            <a:avLst/>
          </a:prstGeom>
        </p:spPr>
      </p:pic>
      <p:pic>
        <p:nvPicPr>
          <p:cNvPr id="404" name="図 408">
            <a:extLst>
              <a:ext uri="{FF2B5EF4-FFF2-40B4-BE49-F238E27FC236}">
                <a16:creationId xmlns:a16="http://schemas.microsoft.com/office/drawing/2014/main" id="{1FAC20B6-E2AE-65D6-B0A1-F501F201C8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2652" y="4886108"/>
            <a:ext cx="293040" cy="79099"/>
          </a:xfrm>
          <a:prstGeom prst="rect">
            <a:avLst/>
          </a:prstGeom>
        </p:spPr>
      </p:pic>
      <p:pic>
        <p:nvPicPr>
          <p:cNvPr id="405" name="図 409">
            <a:extLst>
              <a:ext uri="{FF2B5EF4-FFF2-40B4-BE49-F238E27FC236}">
                <a16:creationId xmlns:a16="http://schemas.microsoft.com/office/drawing/2014/main" id="{16551116-3817-CB2B-5502-520B59969B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22961" y="5359376"/>
            <a:ext cx="436337" cy="79099"/>
          </a:xfrm>
          <a:prstGeom prst="rect">
            <a:avLst/>
          </a:prstGeom>
        </p:spPr>
      </p:pic>
      <p:pic>
        <p:nvPicPr>
          <p:cNvPr id="406" name="図 410">
            <a:extLst>
              <a:ext uri="{FF2B5EF4-FFF2-40B4-BE49-F238E27FC236}">
                <a16:creationId xmlns:a16="http://schemas.microsoft.com/office/drawing/2014/main" id="{C4A41B0C-2A84-9814-8AB4-4E8D673CF1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8698" y="4781307"/>
            <a:ext cx="1323253" cy="276635"/>
          </a:xfrm>
          <a:prstGeom prst="rect">
            <a:avLst/>
          </a:prstGeom>
        </p:spPr>
      </p:pic>
      <p:pic>
        <p:nvPicPr>
          <p:cNvPr id="407" name="図 411">
            <a:extLst>
              <a:ext uri="{FF2B5EF4-FFF2-40B4-BE49-F238E27FC236}">
                <a16:creationId xmlns:a16="http://schemas.microsoft.com/office/drawing/2014/main" id="{E11D9607-3558-F136-479A-5AA11EA74C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8328" y="5123023"/>
            <a:ext cx="421741" cy="138318"/>
          </a:xfrm>
          <a:prstGeom prst="rect">
            <a:avLst/>
          </a:prstGeom>
        </p:spPr>
      </p:pic>
      <p:pic>
        <p:nvPicPr>
          <p:cNvPr id="408" name="図 414">
            <a:extLst>
              <a:ext uri="{FF2B5EF4-FFF2-40B4-BE49-F238E27FC236}">
                <a16:creationId xmlns:a16="http://schemas.microsoft.com/office/drawing/2014/main" id="{CBA8D81F-7023-3159-5A31-8C951A6978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87421" y="4822393"/>
            <a:ext cx="905173" cy="202741"/>
          </a:xfrm>
          <a:prstGeom prst="rect">
            <a:avLst/>
          </a:prstGeom>
        </p:spPr>
      </p:pic>
      <p:pic>
        <p:nvPicPr>
          <p:cNvPr id="409" name="図 415">
            <a:extLst>
              <a:ext uri="{FF2B5EF4-FFF2-40B4-BE49-F238E27FC236}">
                <a16:creationId xmlns:a16="http://schemas.microsoft.com/office/drawing/2014/main" id="{2D7910A8-7329-0F6C-A5A9-FD94A70890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3480" y="4877511"/>
            <a:ext cx="293040" cy="79099"/>
          </a:xfrm>
          <a:prstGeom prst="rect">
            <a:avLst/>
          </a:prstGeom>
        </p:spPr>
      </p:pic>
      <p:pic>
        <p:nvPicPr>
          <p:cNvPr id="410" name="図 417">
            <a:extLst>
              <a:ext uri="{FF2B5EF4-FFF2-40B4-BE49-F238E27FC236}">
                <a16:creationId xmlns:a16="http://schemas.microsoft.com/office/drawing/2014/main" id="{0B1CA60E-0D2B-8A45-5762-B4574004A96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91756" y="5325182"/>
            <a:ext cx="1316807" cy="184666"/>
          </a:xfrm>
          <a:prstGeom prst="rect">
            <a:avLst/>
          </a:prstGeom>
        </p:spPr>
      </p:pic>
      <p:pic>
        <p:nvPicPr>
          <p:cNvPr id="411" name="図 292">
            <a:extLst>
              <a:ext uri="{FF2B5EF4-FFF2-40B4-BE49-F238E27FC236}">
                <a16:creationId xmlns:a16="http://schemas.microsoft.com/office/drawing/2014/main" id="{EA162CC3-8C1C-1115-DD76-678E8FCB5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950" y="3930266"/>
            <a:ext cx="805148" cy="123622"/>
          </a:xfrm>
          <a:prstGeom prst="rect">
            <a:avLst/>
          </a:prstGeom>
        </p:spPr>
      </p:pic>
      <p:sp>
        <p:nvSpPr>
          <p:cNvPr id="412" name="テキスト ボックス 294">
            <a:extLst>
              <a:ext uri="{FF2B5EF4-FFF2-40B4-BE49-F238E27FC236}">
                <a16:creationId xmlns:a16="http://schemas.microsoft.com/office/drawing/2014/main" id="{5109142E-9BFF-7D71-BC7F-D14A8CD5BD10}"/>
              </a:ext>
            </a:extLst>
          </p:cNvPr>
          <p:cNvSpPr txBox="1"/>
          <p:nvPr/>
        </p:nvSpPr>
        <p:spPr>
          <a:xfrm>
            <a:off x="4009215" y="3898756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413" name="Rectangle: Rounded Corners 412">
            <a:extLst>
              <a:ext uri="{FF2B5EF4-FFF2-40B4-BE49-F238E27FC236}">
                <a16:creationId xmlns:a16="http://schemas.microsoft.com/office/drawing/2014/main" id="{35334855-94F9-259F-1F74-23800FCD9CCD}"/>
              </a:ext>
            </a:extLst>
          </p:cNvPr>
          <p:cNvSpPr/>
          <p:nvPr/>
        </p:nvSpPr>
        <p:spPr>
          <a:xfrm>
            <a:off x="3691756" y="5359376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</a:t>
            </a:r>
            <a:r>
              <a:rPr kumimoji="1" lang="th-TH" sz="600" b="1" kern="0" dirty="0">
                <a:solidFill>
                  <a:schemeClr val="bg1"/>
                </a:solidFill>
              </a:rPr>
              <a:t>2</a:t>
            </a:r>
            <a:r>
              <a:rPr kumimoji="1" lang="en-US" sz="600" b="1" kern="0" dirty="0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414" name="Picture 413">
            <a:extLst>
              <a:ext uri="{FF2B5EF4-FFF2-40B4-BE49-F238E27FC236}">
                <a16:creationId xmlns:a16="http://schemas.microsoft.com/office/drawing/2014/main" id="{67F0C5C5-C098-0B8A-BBAB-A13C1747754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73932" y="4571050"/>
            <a:ext cx="1331001" cy="774337"/>
          </a:xfrm>
          <a:prstGeom prst="rect">
            <a:avLst/>
          </a:prstGeom>
        </p:spPr>
      </p:pic>
      <p:pic>
        <p:nvPicPr>
          <p:cNvPr id="433" name="図 385">
            <a:extLst>
              <a:ext uri="{FF2B5EF4-FFF2-40B4-BE49-F238E27FC236}">
                <a16:creationId xmlns:a16="http://schemas.microsoft.com/office/drawing/2014/main" id="{07A2EF1A-6777-38F1-A5DE-6427920C8F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9659" y="3900675"/>
            <a:ext cx="1355823" cy="2027476"/>
          </a:xfrm>
          <a:prstGeom prst="rect">
            <a:avLst/>
          </a:prstGeom>
        </p:spPr>
      </p:pic>
      <p:pic>
        <p:nvPicPr>
          <p:cNvPr id="434" name="図 386">
            <a:extLst>
              <a:ext uri="{FF2B5EF4-FFF2-40B4-BE49-F238E27FC236}">
                <a16:creationId xmlns:a16="http://schemas.microsoft.com/office/drawing/2014/main" id="{49C06D2E-0FA1-3594-AB6C-FF5FA0A32D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313" y="4913033"/>
            <a:ext cx="1323253" cy="276635"/>
          </a:xfrm>
          <a:prstGeom prst="rect">
            <a:avLst/>
          </a:prstGeom>
        </p:spPr>
      </p:pic>
      <p:pic>
        <p:nvPicPr>
          <p:cNvPr id="435" name="図 387">
            <a:extLst>
              <a:ext uri="{FF2B5EF4-FFF2-40B4-BE49-F238E27FC236}">
                <a16:creationId xmlns:a16="http://schemas.microsoft.com/office/drawing/2014/main" id="{C3912794-6FA2-538B-4F48-C47EA3A811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943" y="5254749"/>
            <a:ext cx="421741" cy="138318"/>
          </a:xfrm>
          <a:prstGeom prst="rect">
            <a:avLst/>
          </a:prstGeom>
        </p:spPr>
      </p:pic>
      <p:sp>
        <p:nvSpPr>
          <p:cNvPr id="436" name="テキスト ボックス 388">
            <a:extLst>
              <a:ext uri="{FF2B5EF4-FFF2-40B4-BE49-F238E27FC236}">
                <a16:creationId xmlns:a16="http://schemas.microsoft.com/office/drawing/2014/main" id="{308A7693-46FE-7768-47DE-38DD775F9CE4}"/>
              </a:ext>
            </a:extLst>
          </p:cNvPr>
          <p:cNvSpPr txBox="1"/>
          <p:nvPr/>
        </p:nvSpPr>
        <p:spPr>
          <a:xfrm>
            <a:off x="499659" y="5207161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437" name="テキスト ボックス 389">
            <a:extLst>
              <a:ext uri="{FF2B5EF4-FFF2-40B4-BE49-F238E27FC236}">
                <a16:creationId xmlns:a16="http://schemas.microsoft.com/office/drawing/2014/main" id="{0C6B2B18-9289-8495-AA47-F4C3EBC755CE}"/>
              </a:ext>
            </a:extLst>
          </p:cNvPr>
          <p:cNvSpPr txBox="1"/>
          <p:nvPr/>
        </p:nvSpPr>
        <p:spPr>
          <a:xfrm>
            <a:off x="499659" y="4968384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438" name="図 390">
            <a:extLst>
              <a:ext uri="{FF2B5EF4-FFF2-40B4-BE49-F238E27FC236}">
                <a16:creationId xmlns:a16="http://schemas.microsoft.com/office/drawing/2014/main" id="{95B14A37-DD03-23FA-B7DB-AC0C85A631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036" y="4954119"/>
            <a:ext cx="905173" cy="202741"/>
          </a:xfrm>
          <a:prstGeom prst="rect">
            <a:avLst/>
          </a:prstGeom>
        </p:spPr>
      </p:pic>
      <p:pic>
        <p:nvPicPr>
          <p:cNvPr id="439" name="図 391">
            <a:extLst>
              <a:ext uri="{FF2B5EF4-FFF2-40B4-BE49-F238E27FC236}">
                <a16:creationId xmlns:a16="http://schemas.microsoft.com/office/drawing/2014/main" id="{625AE8F9-E832-1AA5-E7E9-83EEEA4972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33502" y="4735575"/>
            <a:ext cx="381033" cy="112377"/>
          </a:xfrm>
          <a:prstGeom prst="rect">
            <a:avLst/>
          </a:prstGeom>
        </p:spPr>
      </p:pic>
      <p:sp>
        <p:nvSpPr>
          <p:cNvPr id="440" name="テキスト ボックス 392">
            <a:extLst>
              <a:ext uri="{FF2B5EF4-FFF2-40B4-BE49-F238E27FC236}">
                <a16:creationId xmlns:a16="http://schemas.microsoft.com/office/drawing/2014/main" id="{AD651F69-4FF0-0E73-B939-2317B87958F5}"/>
              </a:ext>
            </a:extLst>
          </p:cNvPr>
          <p:cNvSpPr txBox="1"/>
          <p:nvPr/>
        </p:nvSpPr>
        <p:spPr>
          <a:xfrm>
            <a:off x="992161" y="4702744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441" name="図 394">
            <a:extLst>
              <a:ext uri="{FF2B5EF4-FFF2-40B4-BE49-F238E27FC236}">
                <a16:creationId xmlns:a16="http://schemas.microsoft.com/office/drawing/2014/main" id="{D3C803C6-6456-E303-0542-D8BD322083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1095" y="5009237"/>
            <a:ext cx="293040" cy="79099"/>
          </a:xfrm>
          <a:prstGeom prst="rect">
            <a:avLst/>
          </a:prstGeom>
        </p:spPr>
      </p:pic>
      <p:pic>
        <p:nvPicPr>
          <p:cNvPr id="442" name="図 395">
            <a:extLst>
              <a:ext uri="{FF2B5EF4-FFF2-40B4-BE49-F238E27FC236}">
                <a16:creationId xmlns:a16="http://schemas.microsoft.com/office/drawing/2014/main" id="{797159BD-D341-1BA2-2843-555C9AC5AD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03911" y="4741087"/>
            <a:ext cx="436337" cy="79099"/>
          </a:xfrm>
          <a:prstGeom prst="rect">
            <a:avLst/>
          </a:prstGeom>
        </p:spPr>
      </p:pic>
      <p:pic>
        <p:nvPicPr>
          <p:cNvPr id="443" name="図 396">
            <a:extLst>
              <a:ext uri="{FF2B5EF4-FFF2-40B4-BE49-F238E27FC236}">
                <a16:creationId xmlns:a16="http://schemas.microsoft.com/office/drawing/2014/main" id="{58D48E7B-CF75-C8C1-08CD-62D8D79A61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1404" y="5482505"/>
            <a:ext cx="436337" cy="79099"/>
          </a:xfrm>
          <a:prstGeom prst="rect">
            <a:avLst/>
          </a:prstGeom>
        </p:spPr>
      </p:pic>
      <p:pic>
        <p:nvPicPr>
          <p:cNvPr id="444" name="図 397">
            <a:extLst>
              <a:ext uri="{FF2B5EF4-FFF2-40B4-BE49-F238E27FC236}">
                <a16:creationId xmlns:a16="http://schemas.microsoft.com/office/drawing/2014/main" id="{DFC5DCBD-5DC7-ECDB-87A9-2598E8C994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03911" y="4361159"/>
            <a:ext cx="436337" cy="106315"/>
          </a:xfrm>
          <a:prstGeom prst="rect">
            <a:avLst/>
          </a:prstGeom>
        </p:spPr>
      </p:pic>
      <p:pic>
        <p:nvPicPr>
          <p:cNvPr id="445" name="図 398">
            <a:extLst>
              <a:ext uri="{FF2B5EF4-FFF2-40B4-BE49-F238E27FC236}">
                <a16:creationId xmlns:a16="http://schemas.microsoft.com/office/drawing/2014/main" id="{F97DDB31-8368-AC68-C9CA-6B5974B6E8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3542" y="4552876"/>
            <a:ext cx="436337" cy="106315"/>
          </a:xfrm>
          <a:prstGeom prst="rect">
            <a:avLst/>
          </a:prstGeom>
        </p:spPr>
      </p:pic>
      <p:sp>
        <p:nvSpPr>
          <p:cNvPr id="446" name="テキスト ボックス 399">
            <a:extLst>
              <a:ext uri="{FF2B5EF4-FFF2-40B4-BE49-F238E27FC236}">
                <a16:creationId xmlns:a16="http://schemas.microsoft.com/office/drawing/2014/main" id="{ECBD1260-B5B0-A8ED-8ACB-D1019D109DD3}"/>
              </a:ext>
            </a:extLst>
          </p:cNvPr>
          <p:cNvSpPr txBox="1"/>
          <p:nvPr/>
        </p:nvSpPr>
        <p:spPr>
          <a:xfrm>
            <a:off x="980178" y="4307514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447" name="テキスト ボックス 400">
            <a:extLst>
              <a:ext uri="{FF2B5EF4-FFF2-40B4-BE49-F238E27FC236}">
                <a16:creationId xmlns:a16="http://schemas.microsoft.com/office/drawing/2014/main" id="{AFC43432-63CF-1D7F-6695-6DE3BBB38E51}"/>
              </a:ext>
            </a:extLst>
          </p:cNvPr>
          <p:cNvSpPr txBox="1"/>
          <p:nvPr/>
        </p:nvSpPr>
        <p:spPr>
          <a:xfrm>
            <a:off x="552270" y="4510482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448" name="テキスト ボックス 402">
            <a:extLst>
              <a:ext uri="{FF2B5EF4-FFF2-40B4-BE49-F238E27FC236}">
                <a16:creationId xmlns:a16="http://schemas.microsoft.com/office/drawing/2014/main" id="{73099976-72C0-3526-5ECE-06F4134404C0}"/>
              </a:ext>
            </a:extLst>
          </p:cNvPr>
          <p:cNvSpPr txBox="1"/>
          <p:nvPr/>
        </p:nvSpPr>
        <p:spPr>
          <a:xfrm>
            <a:off x="1068813" y="4965693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449" name="図 403">
            <a:extLst>
              <a:ext uri="{FF2B5EF4-FFF2-40B4-BE49-F238E27FC236}">
                <a16:creationId xmlns:a16="http://schemas.microsoft.com/office/drawing/2014/main" id="{B6F5ED68-49CD-C25E-1F31-2B34FC16FF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574" y="4902419"/>
            <a:ext cx="1323253" cy="276635"/>
          </a:xfrm>
          <a:prstGeom prst="rect">
            <a:avLst/>
          </a:prstGeom>
        </p:spPr>
      </p:pic>
      <p:pic>
        <p:nvPicPr>
          <p:cNvPr id="450" name="図 404">
            <a:extLst>
              <a:ext uri="{FF2B5EF4-FFF2-40B4-BE49-F238E27FC236}">
                <a16:creationId xmlns:a16="http://schemas.microsoft.com/office/drawing/2014/main" id="{A8CCB34C-549A-CEC5-83AE-D653CE902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204" y="5244135"/>
            <a:ext cx="421741" cy="138318"/>
          </a:xfrm>
          <a:prstGeom prst="rect">
            <a:avLst/>
          </a:prstGeom>
        </p:spPr>
      </p:pic>
      <p:sp>
        <p:nvSpPr>
          <p:cNvPr id="451" name="テキスト ボックス 405">
            <a:extLst>
              <a:ext uri="{FF2B5EF4-FFF2-40B4-BE49-F238E27FC236}">
                <a16:creationId xmlns:a16="http://schemas.microsoft.com/office/drawing/2014/main" id="{EF345844-4F41-3348-CCA0-4332C234E3D7}"/>
              </a:ext>
            </a:extLst>
          </p:cNvPr>
          <p:cNvSpPr txBox="1"/>
          <p:nvPr/>
        </p:nvSpPr>
        <p:spPr>
          <a:xfrm>
            <a:off x="496920" y="5196547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452" name="テキスト ボックス 406">
            <a:extLst>
              <a:ext uri="{FF2B5EF4-FFF2-40B4-BE49-F238E27FC236}">
                <a16:creationId xmlns:a16="http://schemas.microsoft.com/office/drawing/2014/main" id="{EF3EA588-897C-1F5B-1AC4-CD47DBA43FF3}"/>
              </a:ext>
            </a:extLst>
          </p:cNvPr>
          <p:cNvSpPr txBox="1"/>
          <p:nvPr/>
        </p:nvSpPr>
        <p:spPr>
          <a:xfrm>
            <a:off x="496920" y="4957770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453" name="図 407">
            <a:extLst>
              <a:ext uri="{FF2B5EF4-FFF2-40B4-BE49-F238E27FC236}">
                <a16:creationId xmlns:a16="http://schemas.microsoft.com/office/drawing/2014/main" id="{FDD96D4F-6A5A-6734-F030-46CA53C408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2297" y="4943505"/>
            <a:ext cx="905173" cy="202741"/>
          </a:xfrm>
          <a:prstGeom prst="rect">
            <a:avLst/>
          </a:prstGeom>
        </p:spPr>
      </p:pic>
      <p:pic>
        <p:nvPicPr>
          <p:cNvPr id="454" name="図 408">
            <a:extLst>
              <a:ext uri="{FF2B5EF4-FFF2-40B4-BE49-F238E27FC236}">
                <a16:creationId xmlns:a16="http://schemas.microsoft.com/office/drawing/2014/main" id="{9E2054F1-864B-AD67-1DF5-301F74AD28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38356" y="4998623"/>
            <a:ext cx="293040" cy="79099"/>
          </a:xfrm>
          <a:prstGeom prst="rect">
            <a:avLst/>
          </a:prstGeom>
        </p:spPr>
      </p:pic>
      <p:pic>
        <p:nvPicPr>
          <p:cNvPr id="455" name="図 409">
            <a:extLst>
              <a:ext uri="{FF2B5EF4-FFF2-40B4-BE49-F238E27FC236}">
                <a16:creationId xmlns:a16="http://schemas.microsoft.com/office/drawing/2014/main" id="{1C009B00-17B6-BAB4-3308-1A646FE0FD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8665" y="5471891"/>
            <a:ext cx="436337" cy="79099"/>
          </a:xfrm>
          <a:prstGeom prst="rect">
            <a:avLst/>
          </a:prstGeom>
        </p:spPr>
      </p:pic>
      <p:pic>
        <p:nvPicPr>
          <p:cNvPr id="456" name="図 410">
            <a:extLst>
              <a:ext uri="{FF2B5EF4-FFF2-40B4-BE49-F238E27FC236}">
                <a16:creationId xmlns:a16="http://schemas.microsoft.com/office/drawing/2014/main" id="{E706FFA3-5CC6-BE60-09BA-33FEA0D399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402" y="4893822"/>
            <a:ext cx="1323253" cy="276635"/>
          </a:xfrm>
          <a:prstGeom prst="rect">
            <a:avLst/>
          </a:prstGeom>
        </p:spPr>
      </p:pic>
      <p:pic>
        <p:nvPicPr>
          <p:cNvPr id="457" name="図 411">
            <a:extLst>
              <a:ext uri="{FF2B5EF4-FFF2-40B4-BE49-F238E27FC236}">
                <a16:creationId xmlns:a16="http://schemas.microsoft.com/office/drawing/2014/main" id="{07DADF6A-C6BB-797A-DDF7-EF14E4BF7E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032" y="5235538"/>
            <a:ext cx="421741" cy="138318"/>
          </a:xfrm>
          <a:prstGeom prst="rect">
            <a:avLst/>
          </a:prstGeom>
        </p:spPr>
      </p:pic>
      <p:pic>
        <p:nvPicPr>
          <p:cNvPr id="458" name="図 414">
            <a:extLst>
              <a:ext uri="{FF2B5EF4-FFF2-40B4-BE49-F238E27FC236}">
                <a16:creationId xmlns:a16="http://schemas.microsoft.com/office/drawing/2014/main" id="{A49E8E59-6D02-57F8-0406-C670049A18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125" y="4934908"/>
            <a:ext cx="905173" cy="202741"/>
          </a:xfrm>
          <a:prstGeom prst="rect">
            <a:avLst/>
          </a:prstGeom>
        </p:spPr>
      </p:pic>
      <p:pic>
        <p:nvPicPr>
          <p:cNvPr id="459" name="図 415">
            <a:extLst>
              <a:ext uri="{FF2B5EF4-FFF2-40B4-BE49-F238E27FC236}">
                <a16:creationId xmlns:a16="http://schemas.microsoft.com/office/drawing/2014/main" id="{C31B6737-90B8-64B1-72BF-5FB1C2E037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39184" y="4990026"/>
            <a:ext cx="293040" cy="79099"/>
          </a:xfrm>
          <a:prstGeom prst="rect">
            <a:avLst/>
          </a:prstGeom>
        </p:spPr>
      </p:pic>
      <p:pic>
        <p:nvPicPr>
          <p:cNvPr id="460" name="図 417">
            <a:extLst>
              <a:ext uri="{FF2B5EF4-FFF2-40B4-BE49-F238E27FC236}">
                <a16:creationId xmlns:a16="http://schemas.microsoft.com/office/drawing/2014/main" id="{30671078-0D7E-5AB4-A014-14DDCADDF7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7460" y="5437697"/>
            <a:ext cx="1316807" cy="184666"/>
          </a:xfrm>
          <a:prstGeom prst="rect">
            <a:avLst/>
          </a:prstGeom>
        </p:spPr>
      </p:pic>
      <p:pic>
        <p:nvPicPr>
          <p:cNvPr id="461" name="図 292">
            <a:extLst>
              <a:ext uri="{FF2B5EF4-FFF2-40B4-BE49-F238E27FC236}">
                <a16:creationId xmlns:a16="http://schemas.microsoft.com/office/drawing/2014/main" id="{6006DA74-F138-FB3B-BB38-9F8C694B4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54" y="4042781"/>
            <a:ext cx="805148" cy="123622"/>
          </a:xfrm>
          <a:prstGeom prst="rect">
            <a:avLst/>
          </a:prstGeom>
        </p:spPr>
      </p:pic>
      <p:sp>
        <p:nvSpPr>
          <p:cNvPr id="462" name="テキスト ボックス 294">
            <a:extLst>
              <a:ext uri="{FF2B5EF4-FFF2-40B4-BE49-F238E27FC236}">
                <a16:creationId xmlns:a16="http://schemas.microsoft.com/office/drawing/2014/main" id="{7E30C2A4-8D92-86BE-BF24-3E4797C29F27}"/>
              </a:ext>
            </a:extLst>
          </p:cNvPr>
          <p:cNvSpPr txBox="1"/>
          <p:nvPr/>
        </p:nvSpPr>
        <p:spPr>
          <a:xfrm>
            <a:off x="844919" y="4011271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463" name="Rectangle: Rounded Corners 462">
            <a:extLst>
              <a:ext uri="{FF2B5EF4-FFF2-40B4-BE49-F238E27FC236}">
                <a16:creationId xmlns:a16="http://schemas.microsoft.com/office/drawing/2014/main" id="{10186825-E4FE-7298-A76B-5F37811FF650}"/>
              </a:ext>
            </a:extLst>
          </p:cNvPr>
          <p:cNvSpPr/>
          <p:nvPr/>
        </p:nvSpPr>
        <p:spPr>
          <a:xfrm>
            <a:off x="527460" y="5471891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</a:t>
            </a:r>
            <a:r>
              <a:rPr kumimoji="1" lang="th-TH" sz="600" b="1" kern="0" dirty="0">
                <a:solidFill>
                  <a:schemeClr val="bg1"/>
                </a:solidFill>
              </a:rPr>
              <a:t>2</a:t>
            </a:r>
            <a:r>
              <a:rPr kumimoji="1" lang="en-US" sz="600" b="1" kern="0" dirty="0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464" name="Picture 463">
            <a:extLst>
              <a:ext uri="{FF2B5EF4-FFF2-40B4-BE49-F238E27FC236}">
                <a16:creationId xmlns:a16="http://schemas.microsoft.com/office/drawing/2014/main" id="{FDB32703-9246-C8AF-53FB-0492D6D15B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9636" y="4683565"/>
            <a:ext cx="1331001" cy="774337"/>
          </a:xfrm>
          <a:prstGeom prst="rect">
            <a:avLst/>
          </a:prstGeom>
        </p:spPr>
      </p:pic>
      <p:grpSp>
        <p:nvGrpSpPr>
          <p:cNvPr id="469" name="Group 468">
            <a:extLst>
              <a:ext uri="{FF2B5EF4-FFF2-40B4-BE49-F238E27FC236}">
                <a16:creationId xmlns:a16="http://schemas.microsoft.com/office/drawing/2014/main" id="{58B3957F-7C41-67EA-6C81-77081203A45C}"/>
              </a:ext>
            </a:extLst>
          </p:cNvPr>
          <p:cNvGrpSpPr/>
          <p:nvPr/>
        </p:nvGrpSpPr>
        <p:grpSpPr>
          <a:xfrm>
            <a:off x="564659" y="4677801"/>
            <a:ext cx="1166119" cy="184666"/>
            <a:chOff x="2115872" y="2448942"/>
            <a:chExt cx="1166119" cy="184666"/>
          </a:xfrm>
        </p:grpSpPr>
        <p:sp>
          <p:nvSpPr>
            <p:cNvPr id="470" name="テキスト ボックス 412">
              <a:extLst>
                <a:ext uri="{FF2B5EF4-FFF2-40B4-BE49-F238E27FC236}">
                  <a16:creationId xmlns:a16="http://schemas.microsoft.com/office/drawing/2014/main" id="{FC08AE3F-62EF-73C1-84D1-9A08550FCB47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471" name="四角形: 角を丸くする 28">
              <a:extLst>
                <a:ext uri="{FF2B5EF4-FFF2-40B4-BE49-F238E27FC236}">
                  <a16:creationId xmlns:a16="http://schemas.microsoft.com/office/drawing/2014/main" id="{BF55D144-3EB1-5E2E-C722-F3AA2C69EE52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472" name="グラフィックス 27" descr="日毎カレンダー">
              <a:extLst>
                <a:ext uri="{FF2B5EF4-FFF2-40B4-BE49-F238E27FC236}">
                  <a16:creationId xmlns:a16="http://schemas.microsoft.com/office/drawing/2014/main" id="{8150C0BD-AC15-AC6F-A1ED-515ACC9AB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sp>
        <p:nvSpPr>
          <p:cNvPr id="376" name="正方形/長方形 40">
            <a:extLst>
              <a:ext uri="{FF2B5EF4-FFF2-40B4-BE49-F238E27FC236}">
                <a16:creationId xmlns:a16="http://schemas.microsoft.com/office/drawing/2014/main" id="{4D84D944-F8AF-C271-75D2-90818F9A8926}"/>
              </a:ext>
            </a:extLst>
          </p:cNvPr>
          <p:cNvSpPr/>
          <p:nvPr/>
        </p:nvSpPr>
        <p:spPr>
          <a:xfrm>
            <a:off x="1172491" y="5627565"/>
            <a:ext cx="654980" cy="18050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75" name="正方形/長方形 40">
            <a:extLst>
              <a:ext uri="{FF2B5EF4-FFF2-40B4-BE49-F238E27FC236}">
                <a16:creationId xmlns:a16="http://schemas.microsoft.com/office/drawing/2014/main" id="{CA9155A6-FCB8-8AEF-302B-2B46D113446E}"/>
              </a:ext>
            </a:extLst>
          </p:cNvPr>
          <p:cNvSpPr/>
          <p:nvPr/>
        </p:nvSpPr>
        <p:spPr>
          <a:xfrm>
            <a:off x="3688126" y="5329451"/>
            <a:ext cx="1319546" cy="181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476" name="グラフィックス 41" descr="右向き指示マーク">
            <a:extLst>
              <a:ext uri="{FF2B5EF4-FFF2-40B4-BE49-F238E27FC236}">
                <a16:creationId xmlns:a16="http://schemas.microsoft.com/office/drawing/2014/main" id="{69526DA9-09DB-3C4C-C769-6F2A3826CD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4754202">
            <a:off x="4833893" y="5396045"/>
            <a:ext cx="236144" cy="236144"/>
          </a:xfrm>
          <a:prstGeom prst="rect">
            <a:avLst/>
          </a:prstGeom>
        </p:spPr>
      </p:pic>
      <p:sp>
        <p:nvSpPr>
          <p:cNvPr id="534" name="矢印: 右 242">
            <a:extLst>
              <a:ext uri="{FF2B5EF4-FFF2-40B4-BE49-F238E27FC236}">
                <a16:creationId xmlns:a16="http://schemas.microsoft.com/office/drawing/2014/main" id="{6E393F17-CF33-6BF0-677F-5C0813607896}"/>
              </a:ext>
            </a:extLst>
          </p:cNvPr>
          <p:cNvSpPr/>
          <p:nvPr/>
        </p:nvSpPr>
        <p:spPr>
          <a:xfrm>
            <a:off x="5101822" y="5387130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8B680E-B673-3B7F-482F-D5BBEABD5C05}"/>
              </a:ext>
            </a:extLst>
          </p:cNvPr>
          <p:cNvGrpSpPr/>
          <p:nvPr/>
        </p:nvGrpSpPr>
        <p:grpSpPr>
          <a:xfrm>
            <a:off x="467576" y="4897173"/>
            <a:ext cx="1353612" cy="196685"/>
            <a:chOff x="486802" y="4864205"/>
            <a:chExt cx="1353612" cy="196685"/>
          </a:xfrm>
        </p:grpSpPr>
        <p:sp>
          <p:nvSpPr>
            <p:cNvPr id="466" name="四角形: 角を丸くする 28">
              <a:extLst>
                <a:ext uri="{FF2B5EF4-FFF2-40B4-BE49-F238E27FC236}">
                  <a16:creationId xmlns:a16="http://schemas.microsoft.com/office/drawing/2014/main" id="{22B45F48-ACDF-3F4A-0C03-F0CBF213D608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600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67" name="テキスト ボックス 412">
              <a:extLst>
                <a:ext uri="{FF2B5EF4-FFF2-40B4-BE49-F238E27FC236}">
                  <a16:creationId xmlns:a16="http://schemas.microsoft.com/office/drawing/2014/main" id="{843218CC-379E-457C-9FA1-D94D6244653C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468" name="テキスト ボックス 412">
              <a:extLst>
                <a:ext uri="{FF2B5EF4-FFF2-40B4-BE49-F238E27FC236}">
                  <a16:creationId xmlns:a16="http://schemas.microsoft.com/office/drawing/2014/main" id="{EEFA62D9-6289-3128-E757-32285AACE939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92C025-73ED-AF71-1920-42A4E340D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18" name="テキスト ボックス 412">
            <a:extLst>
              <a:ext uri="{FF2B5EF4-FFF2-40B4-BE49-F238E27FC236}">
                <a16:creationId xmlns:a16="http://schemas.microsoft.com/office/drawing/2014/main" id="{34665D98-13C8-6860-6036-4CA604FABACA}"/>
              </a:ext>
            </a:extLst>
          </p:cNvPr>
          <p:cNvSpPr txBox="1"/>
          <p:nvPr/>
        </p:nvSpPr>
        <p:spPr>
          <a:xfrm>
            <a:off x="472257" y="5231975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 600/600 KGS</a:t>
            </a:r>
            <a:endParaRPr kumimoji="1" lang="ja-JP" altLang="en-US" sz="600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D246459-41FA-ACB8-BD81-E10CAA7BBEE6}"/>
              </a:ext>
            </a:extLst>
          </p:cNvPr>
          <p:cNvGrpSpPr/>
          <p:nvPr/>
        </p:nvGrpSpPr>
        <p:grpSpPr>
          <a:xfrm>
            <a:off x="2154891" y="2493913"/>
            <a:ext cx="1166119" cy="184666"/>
            <a:chOff x="2115872" y="2448942"/>
            <a:chExt cx="1166119" cy="184666"/>
          </a:xfrm>
        </p:grpSpPr>
        <p:sp>
          <p:nvSpPr>
            <p:cNvPr id="57" name="テキスト ボックス 412">
              <a:extLst>
                <a:ext uri="{FF2B5EF4-FFF2-40B4-BE49-F238E27FC236}">
                  <a16:creationId xmlns:a16="http://schemas.microsoft.com/office/drawing/2014/main" id="{896DCF5B-9D33-EBC0-08D8-FAFB2CF58A29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60" name="四角形: 角を丸くする 28">
              <a:extLst>
                <a:ext uri="{FF2B5EF4-FFF2-40B4-BE49-F238E27FC236}">
                  <a16:creationId xmlns:a16="http://schemas.microsoft.com/office/drawing/2014/main" id="{E8AECC75-53FB-F106-B802-4623DB6820C4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62" name="グラフィックス 27" descr="日毎カレンダー">
              <a:extLst>
                <a:ext uri="{FF2B5EF4-FFF2-40B4-BE49-F238E27FC236}">
                  <a16:creationId xmlns:a16="http://schemas.microsoft.com/office/drawing/2014/main" id="{CB076945-D9C4-DE29-0278-689E6BA00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E9225D41-99DC-CAB7-EACB-8AF397EABCEA}"/>
              </a:ext>
            </a:extLst>
          </p:cNvPr>
          <p:cNvGrpSpPr/>
          <p:nvPr/>
        </p:nvGrpSpPr>
        <p:grpSpPr>
          <a:xfrm>
            <a:off x="2060317" y="2742174"/>
            <a:ext cx="1353612" cy="196685"/>
            <a:chOff x="486802" y="4864205"/>
            <a:chExt cx="1353612" cy="196685"/>
          </a:xfrm>
        </p:grpSpPr>
        <p:sp>
          <p:nvSpPr>
            <p:cNvPr id="479" name="四角形: 角を丸くする 28">
              <a:extLst>
                <a:ext uri="{FF2B5EF4-FFF2-40B4-BE49-F238E27FC236}">
                  <a16:creationId xmlns:a16="http://schemas.microsoft.com/office/drawing/2014/main" id="{3AB9B84A-204A-03C0-E071-9617667C0B93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80" name="テキスト ボックス 412">
              <a:extLst>
                <a:ext uri="{FF2B5EF4-FFF2-40B4-BE49-F238E27FC236}">
                  <a16:creationId xmlns:a16="http://schemas.microsoft.com/office/drawing/2014/main" id="{B5385D39-EBE2-6CC6-FF60-F5ADC8428367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483" name="テキスト ボックス 412">
              <a:extLst>
                <a:ext uri="{FF2B5EF4-FFF2-40B4-BE49-F238E27FC236}">
                  <a16:creationId xmlns:a16="http://schemas.microsoft.com/office/drawing/2014/main" id="{9F7840E9-721F-EB87-E46C-520FB738BADF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537" name="Picture 536">
              <a:extLst>
                <a:ext uri="{FF2B5EF4-FFF2-40B4-BE49-F238E27FC236}">
                  <a16:creationId xmlns:a16="http://schemas.microsoft.com/office/drawing/2014/main" id="{6711F0C4-9D58-CC3F-381E-2C058693C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545" name="テキスト ボックス 412">
            <a:extLst>
              <a:ext uri="{FF2B5EF4-FFF2-40B4-BE49-F238E27FC236}">
                <a16:creationId xmlns:a16="http://schemas.microsoft.com/office/drawing/2014/main" id="{B1733305-79FA-58E4-33EB-9390ACD8051D}"/>
              </a:ext>
            </a:extLst>
          </p:cNvPr>
          <p:cNvSpPr txBox="1"/>
          <p:nvPr/>
        </p:nvSpPr>
        <p:spPr>
          <a:xfrm>
            <a:off x="2062489" y="3048087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 0/600 KGS</a:t>
            </a:r>
            <a:endParaRPr kumimoji="1" lang="ja-JP" altLang="en-US" sz="600" dirty="0"/>
          </a:p>
        </p:txBody>
      </p:sp>
      <p:grpSp>
        <p:nvGrpSpPr>
          <p:cNvPr id="546" name="Group 545">
            <a:extLst>
              <a:ext uri="{FF2B5EF4-FFF2-40B4-BE49-F238E27FC236}">
                <a16:creationId xmlns:a16="http://schemas.microsoft.com/office/drawing/2014/main" id="{52C3C72B-FF79-F82E-A74C-D0FD592E108B}"/>
              </a:ext>
            </a:extLst>
          </p:cNvPr>
          <p:cNvGrpSpPr/>
          <p:nvPr/>
        </p:nvGrpSpPr>
        <p:grpSpPr>
          <a:xfrm>
            <a:off x="3727011" y="4604713"/>
            <a:ext cx="1166119" cy="184666"/>
            <a:chOff x="2115872" y="2448942"/>
            <a:chExt cx="1166119" cy="184666"/>
          </a:xfrm>
        </p:grpSpPr>
        <p:sp>
          <p:nvSpPr>
            <p:cNvPr id="547" name="テキスト ボックス 412">
              <a:extLst>
                <a:ext uri="{FF2B5EF4-FFF2-40B4-BE49-F238E27FC236}">
                  <a16:creationId xmlns:a16="http://schemas.microsoft.com/office/drawing/2014/main" id="{908A686F-EFFA-F5F8-1507-9DF08188A17C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548" name="四角形: 角を丸くする 28">
              <a:extLst>
                <a:ext uri="{FF2B5EF4-FFF2-40B4-BE49-F238E27FC236}">
                  <a16:creationId xmlns:a16="http://schemas.microsoft.com/office/drawing/2014/main" id="{6C2F470A-B750-47A0-0DFE-4F01558AD5DE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rgbClr val="F3F5F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549" name="グラフィックス 27" descr="日毎カレンダー">
              <a:extLst>
                <a:ext uri="{FF2B5EF4-FFF2-40B4-BE49-F238E27FC236}">
                  <a16:creationId xmlns:a16="http://schemas.microsoft.com/office/drawing/2014/main" id="{6D9CB652-5185-68A2-3543-E3EF7FF21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grpSp>
        <p:nvGrpSpPr>
          <p:cNvPr id="550" name="Group 549">
            <a:extLst>
              <a:ext uri="{FF2B5EF4-FFF2-40B4-BE49-F238E27FC236}">
                <a16:creationId xmlns:a16="http://schemas.microsoft.com/office/drawing/2014/main" id="{7EEC9299-3F6A-C56E-8483-DD3A3CF3063A}"/>
              </a:ext>
            </a:extLst>
          </p:cNvPr>
          <p:cNvGrpSpPr/>
          <p:nvPr/>
        </p:nvGrpSpPr>
        <p:grpSpPr>
          <a:xfrm>
            <a:off x="3629928" y="4768205"/>
            <a:ext cx="1353612" cy="196685"/>
            <a:chOff x="486802" y="4864205"/>
            <a:chExt cx="1353612" cy="196685"/>
          </a:xfrm>
        </p:grpSpPr>
        <p:sp>
          <p:nvSpPr>
            <p:cNvPr id="551" name="四角形: 角を丸くする 28">
              <a:extLst>
                <a:ext uri="{FF2B5EF4-FFF2-40B4-BE49-F238E27FC236}">
                  <a16:creationId xmlns:a16="http://schemas.microsoft.com/office/drawing/2014/main" id="{ECBD65CC-730F-7AD8-E29B-17675AFDCB42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rgbClr val="FAFAFA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600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52" name="テキスト ボックス 412">
              <a:extLst>
                <a:ext uri="{FF2B5EF4-FFF2-40B4-BE49-F238E27FC236}">
                  <a16:creationId xmlns:a16="http://schemas.microsoft.com/office/drawing/2014/main" id="{D4841265-9708-C963-8D11-5E7DED4B205F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553" name="テキスト ボックス 412">
              <a:extLst>
                <a:ext uri="{FF2B5EF4-FFF2-40B4-BE49-F238E27FC236}">
                  <a16:creationId xmlns:a16="http://schemas.microsoft.com/office/drawing/2014/main" id="{30C55BDC-C697-0E5E-6B35-0AB7611D6C5B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554" name="Picture 553">
              <a:extLst>
                <a:ext uri="{FF2B5EF4-FFF2-40B4-BE49-F238E27FC236}">
                  <a16:creationId xmlns:a16="http://schemas.microsoft.com/office/drawing/2014/main" id="{0CBE99C5-1EAD-622F-EE4F-E26B55EA2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560" name="テキスト ボックス 412">
            <a:extLst>
              <a:ext uri="{FF2B5EF4-FFF2-40B4-BE49-F238E27FC236}">
                <a16:creationId xmlns:a16="http://schemas.microsoft.com/office/drawing/2014/main" id="{7CAD7D71-198C-EB47-B1FB-0BF837DC0CA3}"/>
              </a:ext>
            </a:extLst>
          </p:cNvPr>
          <p:cNvSpPr txBox="1"/>
          <p:nvPr/>
        </p:nvSpPr>
        <p:spPr>
          <a:xfrm>
            <a:off x="3634609" y="5158887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 /600 KGS</a:t>
            </a:r>
            <a:endParaRPr kumimoji="1" lang="ja-JP" altLang="en-US" sz="600" dirty="0"/>
          </a:p>
        </p:txBody>
      </p:sp>
      <p:sp>
        <p:nvSpPr>
          <p:cNvPr id="136" name="Isosceles Triangle 135">
            <a:extLst>
              <a:ext uri="{FF2B5EF4-FFF2-40B4-BE49-F238E27FC236}">
                <a16:creationId xmlns:a16="http://schemas.microsoft.com/office/drawing/2014/main" id="{7B44B9A3-A40D-947F-DCFD-A8851F78664F}"/>
              </a:ext>
            </a:extLst>
          </p:cNvPr>
          <p:cNvSpPr/>
          <p:nvPr/>
        </p:nvSpPr>
        <p:spPr>
          <a:xfrm>
            <a:off x="6224543" y="137210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6E8088-6E0D-80CA-4140-5B7114C4CE12}"/>
              </a:ext>
            </a:extLst>
          </p:cNvPr>
          <p:cNvGrpSpPr/>
          <p:nvPr/>
        </p:nvGrpSpPr>
        <p:grpSpPr>
          <a:xfrm>
            <a:off x="5442191" y="5109648"/>
            <a:ext cx="701505" cy="794166"/>
            <a:chOff x="1978335" y="4279756"/>
            <a:chExt cx="701505" cy="7941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B7DB93-CC9C-A8E1-B857-559DBFB58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978335" y="4279756"/>
              <a:ext cx="701505" cy="63430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FA922C-CD55-9692-8CB4-A9A7270DD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16928641">
              <a:off x="1932010" y="4739161"/>
              <a:ext cx="405532" cy="263990"/>
            </a:xfrm>
            <a:prstGeom prst="rect">
              <a:avLst/>
            </a:prstGeom>
          </p:spPr>
        </p:pic>
      </p:grpSp>
      <p:pic>
        <p:nvPicPr>
          <p:cNvPr id="556" name="グラフィックス 14" descr="プログラマー">
            <a:extLst>
              <a:ext uri="{FF2B5EF4-FFF2-40B4-BE49-F238E27FC236}">
                <a16:creationId xmlns:a16="http://schemas.microsoft.com/office/drawing/2014/main" id="{3284014B-F29D-9166-0F7D-FCB4A902EAE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542501" y="5343001"/>
            <a:ext cx="545284" cy="545284"/>
          </a:xfrm>
          <a:prstGeom prst="rect">
            <a:avLst/>
          </a:prstGeom>
        </p:spPr>
      </p:pic>
      <p:sp>
        <p:nvSpPr>
          <p:cNvPr id="557" name="テキスト ボックス 300">
            <a:extLst>
              <a:ext uri="{FF2B5EF4-FFF2-40B4-BE49-F238E27FC236}">
                <a16:creationId xmlns:a16="http://schemas.microsoft.com/office/drawing/2014/main" id="{1F201942-DD4B-0B70-248E-1D284BA975A9}"/>
              </a:ext>
            </a:extLst>
          </p:cNvPr>
          <p:cNvSpPr txBox="1"/>
          <p:nvPr/>
        </p:nvSpPr>
        <p:spPr>
          <a:xfrm>
            <a:off x="2322450" y="5896158"/>
            <a:ext cx="114055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dirty="0"/>
              <a:t>QC records inspection results on the web page.</a:t>
            </a:r>
            <a:endParaRPr kumimoji="1" lang="ja-JP" altLang="en-US" sz="700" dirty="0"/>
          </a:p>
        </p:txBody>
      </p: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F0E745F-06ED-F4F1-218E-9DD5CE0E6CED}"/>
              </a:ext>
            </a:extLst>
          </p:cNvPr>
          <p:cNvGrpSpPr/>
          <p:nvPr/>
        </p:nvGrpSpPr>
        <p:grpSpPr>
          <a:xfrm>
            <a:off x="3636771" y="4989548"/>
            <a:ext cx="1351072" cy="194614"/>
            <a:chOff x="486802" y="4864205"/>
            <a:chExt cx="1351072" cy="194614"/>
          </a:xfrm>
        </p:grpSpPr>
        <p:sp>
          <p:nvSpPr>
            <p:cNvPr id="486" name="四角形: 角を丸くする 28">
              <a:extLst>
                <a:ext uri="{FF2B5EF4-FFF2-40B4-BE49-F238E27FC236}">
                  <a16:creationId xmlns:a16="http://schemas.microsoft.com/office/drawing/2014/main" id="{59AD2574-180A-F1EB-2C4F-B6CF90DCF309}"/>
                </a:ext>
              </a:extLst>
            </p:cNvPr>
            <p:cNvSpPr/>
            <p:nvPr/>
          </p:nvSpPr>
          <p:spPr>
            <a:xfrm>
              <a:off x="734340" y="4896281"/>
              <a:ext cx="383548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487" name="テキスト ボックス 412">
              <a:extLst>
                <a:ext uri="{FF2B5EF4-FFF2-40B4-BE49-F238E27FC236}">
                  <a16:creationId xmlns:a16="http://schemas.microsoft.com/office/drawing/2014/main" id="{920EE152-A82E-8191-3500-AC696B9F96F5}"/>
                </a:ext>
              </a:extLst>
            </p:cNvPr>
            <p:cNvSpPr txBox="1"/>
            <p:nvPr/>
          </p:nvSpPr>
          <p:spPr>
            <a:xfrm>
              <a:off x="1135993" y="4868478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488" name="テキスト ボックス 412">
              <a:extLst>
                <a:ext uri="{FF2B5EF4-FFF2-40B4-BE49-F238E27FC236}">
                  <a16:creationId xmlns:a16="http://schemas.microsoft.com/office/drawing/2014/main" id="{F2B8FEEB-7741-43F6-1EA9-28C34DAABE54}"/>
                </a:ext>
              </a:extLst>
            </p:cNvPr>
            <p:cNvSpPr txBox="1"/>
            <p:nvPr/>
          </p:nvSpPr>
          <p:spPr>
            <a:xfrm>
              <a:off x="486802" y="4864205"/>
              <a:ext cx="30008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489" name="Picture 488">
              <a:extLst>
                <a:ext uri="{FF2B5EF4-FFF2-40B4-BE49-F238E27FC236}">
                  <a16:creationId xmlns:a16="http://schemas.microsoft.com/office/drawing/2014/main" id="{B02BB11A-2BA7-A3D7-4DEB-68F1BDC28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48652" y="4887408"/>
              <a:ext cx="389222" cy="160688"/>
            </a:xfrm>
            <a:prstGeom prst="rect">
              <a:avLst/>
            </a:prstGeom>
          </p:spPr>
        </p:pic>
      </p:grpSp>
      <p:sp>
        <p:nvSpPr>
          <p:cNvPr id="508" name="矢印: 右 242">
            <a:extLst>
              <a:ext uri="{FF2B5EF4-FFF2-40B4-BE49-F238E27FC236}">
                <a16:creationId xmlns:a16="http://schemas.microsoft.com/office/drawing/2014/main" id="{94550E26-0EAC-2011-57C4-D15E90BA81E1}"/>
              </a:ext>
            </a:extLst>
          </p:cNvPr>
          <p:cNvSpPr/>
          <p:nvPr/>
        </p:nvSpPr>
        <p:spPr>
          <a:xfrm rot="5400000">
            <a:off x="5582537" y="5949313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09" name="テキスト ボックス 37">
            <a:extLst>
              <a:ext uri="{FF2B5EF4-FFF2-40B4-BE49-F238E27FC236}">
                <a16:creationId xmlns:a16="http://schemas.microsoft.com/office/drawing/2014/main" id="{5E15104C-8930-4B67-0150-57D27A2265D7}"/>
              </a:ext>
            </a:extLst>
          </p:cNvPr>
          <p:cNvSpPr txBox="1"/>
          <p:nvPr/>
        </p:nvSpPr>
        <p:spPr>
          <a:xfrm>
            <a:off x="546037" y="3264204"/>
            <a:ext cx="1251968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Supplier Name : DEMO-SUP-A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DEMO_PARTS_NAME_A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11C37B6C-00D5-B0A6-418F-30D361B92790}"/>
              </a:ext>
            </a:extLst>
          </p:cNvPr>
          <p:cNvSpPr txBox="1"/>
          <p:nvPr/>
        </p:nvSpPr>
        <p:spPr>
          <a:xfrm>
            <a:off x="1500107" y="3262443"/>
            <a:ext cx="4145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QC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15" name="Rectangle 514">
            <a:extLst>
              <a:ext uri="{FF2B5EF4-FFF2-40B4-BE49-F238E27FC236}">
                <a16:creationId xmlns:a16="http://schemas.microsoft.com/office/drawing/2014/main" id="{611827C9-11A1-50A2-CEE0-04F1CB736F0E}"/>
              </a:ext>
            </a:extLst>
          </p:cNvPr>
          <p:cNvSpPr/>
          <p:nvPr/>
        </p:nvSpPr>
        <p:spPr>
          <a:xfrm>
            <a:off x="533542" y="6484493"/>
            <a:ext cx="3413408" cy="2574735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5F14B272-D784-FF5E-4A37-26D9EB7272A2}"/>
              </a:ext>
            </a:extLst>
          </p:cNvPr>
          <p:cNvSpPr txBox="1"/>
          <p:nvPr/>
        </p:nvSpPr>
        <p:spPr>
          <a:xfrm>
            <a:off x="933382" y="6795244"/>
            <a:ext cx="29806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When you press Confirm, the system will automatically </a:t>
            </a:r>
            <a:r>
              <a:rPr lang="en-US" sz="900" b="1" dirty="0">
                <a:solidFill>
                  <a:srgbClr val="FF0000"/>
                </a:solidFill>
              </a:rPr>
              <a:t>outbound the material </a:t>
            </a:r>
            <a:r>
              <a:rPr lang="en-US" sz="900" dirty="0"/>
              <a:t>used by </a:t>
            </a:r>
          </a:p>
          <a:p>
            <a:r>
              <a:rPr lang="en-US" sz="900" dirty="0"/>
              <a:t>the calculation according to the BOM.</a:t>
            </a:r>
            <a:br>
              <a:rPr lang="th-TH" sz="900" dirty="0"/>
            </a:br>
            <a:br>
              <a:rPr lang="th-TH" sz="900" dirty="0"/>
            </a:br>
            <a:r>
              <a:rPr lang="th-TH" sz="900" dirty="0"/>
              <a:t>*</a:t>
            </a:r>
            <a:r>
              <a:rPr lang="en-US" sz="900" dirty="0"/>
              <a:t>If the material is at </a:t>
            </a:r>
            <a:r>
              <a:rPr lang="en-US" sz="900" b="1" dirty="0">
                <a:solidFill>
                  <a:srgbClr val="FF0000"/>
                </a:solidFill>
              </a:rPr>
              <a:t>L3</a:t>
            </a:r>
            <a:r>
              <a:rPr lang="en-US" sz="900" dirty="0"/>
              <a:t>, it must be possible to </a:t>
            </a:r>
          </a:p>
          <a:p>
            <a:r>
              <a:rPr lang="en-US" sz="900" dirty="0"/>
              <a:t>add an additional Outbound quantity.</a:t>
            </a:r>
          </a:p>
        </p:txBody>
      </p:sp>
      <p:pic>
        <p:nvPicPr>
          <p:cNvPr id="526" name="Graphic 525" descr="Lightbulb with solid fill">
            <a:extLst>
              <a:ext uri="{FF2B5EF4-FFF2-40B4-BE49-F238E27FC236}">
                <a16:creationId xmlns:a16="http://schemas.microsoft.com/office/drawing/2014/main" id="{9A816C05-27C5-E0F8-6223-FE7D9FAEE30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12912" y="6489486"/>
            <a:ext cx="477891" cy="477891"/>
          </a:xfrm>
          <a:prstGeom prst="rect">
            <a:avLst/>
          </a:prstGeom>
        </p:spPr>
      </p:pic>
      <p:sp>
        <p:nvSpPr>
          <p:cNvPr id="533" name="Rectangle 532">
            <a:extLst>
              <a:ext uri="{FF2B5EF4-FFF2-40B4-BE49-F238E27FC236}">
                <a16:creationId xmlns:a16="http://schemas.microsoft.com/office/drawing/2014/main" id="{886F29EF-37F5-C760-CFB2-01024E142F45}"/>
              </a:ext>
            </a:extLst>
          </p:cNvPr>
          <p:cNvSpPr/>
          <p:nvPr/>
        </p:nvSpPr>
        <p:spPr>
          <a:xfrm>
            <a:off x="1060989" y="8732965"/>
            <a:ext cx="432391" cy="177594"/>
          </a:xfrm>
          <a:prstGeom prst="rect">
            <a:avLst/>
          </a:prstGeom>
          <a:solidFill>
            <a:srgbClr val="00B05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700" b="1" kern="0" dirty="0">
                <a:solidFill>
                  <a:schemeClr val="bg1"/>
                </a:solidFill>
              </a:rPr>
              <a:t>OK</a:t>
            </a:r>
          </a:p>
        </p:txBody>
      </p:sp>
      <p:sp>
        <p:nvSpPr>
          <p:cNvPr id="538" name="TextBox 537">
            <a:extLst>
              <a:ext uri="{FF2B5EF4-FFF2-40B4-BE49-F238E27FC236}">
                <a16:creationId xmlns:a16="http://schemas.microsoft.com/office/drawing/2014/main" id="{A1CECE7F-A6D3-1256-8F46-88C274BA4050}"/>
              </a:ext>
            </a:extLst>
          </p:cNvPr>
          <p:cNvSpPr txBox="1"/>
          <p:nvPr/>
        </p:nvSpPr>
        <p:spPr>
          <a:xfrm>
            <a:off x="770864" y="8037255"/>
            <a:ext cx="11516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/>
              <a:t>Show Part name.</a:t>
            </a:r>
          </a:p>
        </p:txBody>
      </p:sp>
      <p:sp>
        <p:nvSpPr>
          <p:cNvPr id="539" name="Rectangle 538">
            <a:extLst>
              <a:ext uri="{FF2B5EF4-FFF2-40B4-BE49-F238E27FC236}">
                <a16:creationId xmlns:a16="http://schemas.microsoft.com/office/drawing/2014/main" id="{3EC75600-135D-B727-FDCF-5EA30D54C742}"/>
              </a:ext>
            </a:extLst>
          </p:cNvPr>
          <p:cNvSpPr/>
          <p:nvPr/>
        </p:nvSpPr>
        <p:spPr>
          <a:xfrm>
            <a:off x="1010102" y="8448079"/>
            <a:ext cx="546968" cy="20298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900" b="1" kern="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171146B5-AE26-50AF-71F0-1E678F7F4267}"/>
              </a:ext>
            </a:extLst>
          </p:cNvPr>
          <p:cNvSpPr txBox="1"/>
          <p:nvPr/>
        </p:nvSpPr>
        <p:spPr>
          <a:xfrm>
            <a:off x="1518291" y="8445534"/>
            <a:ext cx="4394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/>
              <a:t>KG</a:t>
            </a:r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CAB0D610-56A7-184C-7739-6B216A021465}"/>
              </a:ext>
            </a:extLst>
          </p:cNvPr>
          <p:cNvSpPr txBox="1"/>
          <p:nvPr/>
        </p:nvSpPr>
        <p:spPr>
          <a:xfrm>
            <a:off x="707410" y="7723811"/>
            <a:ext cx="11900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Outbound</a:t>
            </a:r>
            <a:br>
              <a:rPr lang="en-US" sz="800" dirty="0"/>
            </a:br>
            <a:r>
              <a:rPr lang="en-US" sz="800" dirty="0"/>
              <a:t>Purge / Set up </a:t>
            </a:r>
          </a:p>
        </p:txBody>
      </p:sp>
      <p:sp>
        <p:nvSpPr>
          <p:cNvPr id="542" name="TextBox 541">
            <a:extLst>
              <a:ext uri="{FF2B5EF4-FFF2-40B4-BE49-F238E27FC236}">
                <a16:creationId xmlns:a16="http://schemas.microsoft.com/office/drawing/2014/main" id="{EA9FFF34-9CD2-DA8C-59F0-A3AC3E35A807}"/>
              </a:ext>
            </a:extLst>
          </p:cNvPr>
          <p:cNvSpPr txBox="1"/>
          <p:nvPr/>
        </p:nvSpPr>
        <p:spPr>
          <a:xfrm>
            <a:off x="713106" y="8207328"/>
            <a:ext cx="11900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System : 5 KG</a:t>
            </a:r>
          </a:p>
        </p:txBody>
      </p:sp>
      <p:sp>
        <p:nvSpPr>
          <p:cNvPr id="558" name="TextBox 557">
            <a:extLst>
              <a:ext uri="{FF2B5EF4-FFF2-40B4-BE49-F238E27FC236}">
                <a16:creationId xmlns:a16="http://schemas.microsoft.com/office/drawing/2014/main" id="{867A0B18-219C-A763-2316-FE241EF33F54}"/>
              </a:ext>
            </a:extLst>
          </p:cNvPr>
          <p:cNvSpPr txBox="1"/>
          <p:nvPr/>
        </p:nvSpPr>
        <p:spPr>
          <a:xfrm>
            <a:off x="1965520" y="8400731"/>
            <a:ext cx="17089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The system must outbound </a:t>
            </a:r>
            <a:endParaRPr lang="th-TH" sz="800" dirty="0"/>
          </a:p>
          <a:p>
            <a:r>
              <a:rPr lang="en-US" sz="800" dirty="0"/>
              <a:t>this item by </a:t>
            </a:r>
            <a:r>
              <a:rPr lang="th-TH" sz="800" dirty="0"/>
              <a:t>8 </a:t>
            </a:r>
            <a:r>
              <a:rPr lang="en-US" sz="800" dirty="0"/>
              <a:t>KG.</a:t>
            </a:r>
          </a:p>
        </p:txBody>
      </p:sp>
      <p:sp>
        <p:nvSpPr>
          <p:cNvPr id="563" name="TextBox 562">
            <a:extLst>
              <a:ext uri="{FF2B5EF4-FFF2-40B4-BE49-F238E27FC236}">
                <a16:creationId xmlns:a16="http://schemas.microsoft.com/office/drawing/2014/main" id="{54FB0082-64DB-2223-319C-7A6CCA33CAF3}"/>
              </a:ext>
            </a:extLst>
          </p:cNvPr>
          <p:cNvSpPr txBox="1"/>
          <p:nvPr/>
        </p:nvSpPr>
        <p:spPr>
          <a:xfrm>
            <a:off x="1216848" y="6541904"/>
            <a:ext cx="2127065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Inbound Production to WH</a:t>
            </a:r>
          </a:p>
        </p:txBody>
      </p:sp>
      <p:sp>
        <p:nvSpPr>
          <p:cNvPr id="2" name="テキスト ボックス 30">
            <a:extLst>
              <a:ext uri="{FF2B5EF4-FFF2-40B4-BE49-F238E27FC236}">
                <a16:creationId xmlns:a16="http://schemas.microsoft.com/office/drawing/2014/main" id="{D995FF3A-7CF8-BA07-D220-3A6BB286520B}"/>
              </a:ext>
            </a:extLst>
          </p:cNvPr>
          <p:cNvSpPr txBox="1"/>
          <p:nvPr/>
        </p:nvSpPr>
        <p:spPr>
          <a:xfrm>
            <a:off x="1081875" y="2177169"/>
            <a:ext cx="3936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status</a:t>
            </a:r>
          </a:p>
        </p:txBody>
      </p:sp>
      <p:sp>
        <p:nvSpPr>
          <p:cNvPr id="9" name="四角形: 角を丸くする 28">
            <a:extLst>
              <a:ext uri="{FF2B5EF4-FFF2-40B4-BE49-F238E27FC236}">
                <a16:creationId xmlns:a16="http://schemas.microsoft.com/office/drawing/2014/main" id="{98D1414B-475B-22CE-D88D-8C2C5E09B4C2}"/>
              </a:ext>
            </a:extLst>
          </p:cNvPr>
          <p:cNvSpPr/>
          <p:nvPr/>
        </p:nvSpPr>
        <p:spPr>
          <a:xfrm>
            <a:off x="1385293" y="2176950"/>
            <a:ext cx="440482" cy="145185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3" name="二等辺三角形 34">
            <a:extLst>
              <a:ext uri="{FF2B5EF4-FFF2-40B4-BE49-F238E27FC236}">
                <a16:creationId xmlns:a16="http://schemas.microsoft.com/office/drawing/2014/main" id="{9C6D3926-331A-85D8-952A-DA14312AA080}"/>
              </a:ext>
            </a:extLst>
          </p:cNvPr>
          <p:cNvSpPr/>
          <p:nvPr/>
        </p:nvSpPr>
        <p:spPr>
          <a:xfrm rot="10800000">
            <a:off x="1708957" y="2208942"/>
            <a:ext cx="79525" cy="76201"/>
          </a:xfrm>
          <a:prstGeom prst="triangle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450ACC9E-82AA-D178-E5C7-4DB31CD915A9}"/>
              </a:ext>
            </a:extLst>
          </p:cNvPr>
          <p:cNvSpPr/>
          <p:nvPr/>
        </p:nvSpPr>
        <p:spPr>
          <a:xfrm>
            <a:off x="460325" y="636232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2" name="Callout: Bent Line 31">
            <a:extLst>
              <a:ext uri="{FF2B5EF4-FFF2-40B4-BE49-F238E27FC236}">
                <a16:creationId xmlns:a16="http://schemas.microsoft.com/office/drawing/2014/main" id="{9985C6FE-3BE0-E34B-0EF5-758528D9397B}"/>
              </a:ext>
            </a:extLst>
          </p:cNvPr>
          <p:cNvSpPr/>
          <p:nvPr/>
        </p:nvSpPr>
        <p:spPr>
          <a:xfrm>
            <a:off x="511490" y="5858917"/>
            <a:ext cx="1332292" cy="447108"/>
          </a:xfrm>
          <a:prstGeom prst="borderCallout2">
            <a:avLst>
              <a:gd name="adj1" fmla="val 54087"/>
              <a:gd name="adj2" fmla="val -184"/>
              <a:gd name="adj3" fmla="val 43405"/>
              <a:gd name="adj4" fmla="val -349"/>
              <a:gd name="adj5" fmla="val 26001"/>
              <a:gd name="adj6" fmla="val 1135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b="1" dirty="0"/>
              <a:t>(Step.</a:t>
            </a:r>
            <a:r>
              <a:rPr kumimoji="1" lang="th-TH" altLang="ja-JP" sz="700" b="1" dirty="0"/>
              <a:t>1</a:t>
            </a:r>
            <a:r>
              <a:rPr kumimoji="1" lang="en-US" altLang="ja-JP" sz="700" b="1" dirty="0"/>
              <a:t>)</a:t>
            </a:r>
            <a:r>
              <a:rPr kumimoji="1" lang="en-US" altLang="ja-JP" sz="700" dirty="0"/>
              <a:t> </a:t>
            </a:r>
          </a:p>
          <a:p>
            <a:r>
              <a:rPr kumimoji="1" lang="en-US" altLang="ja-JP" sz="700" dirty="0"/>
              <a:t>Select schedule</a:t>
            </a:r>
            <a:br>
              <a:rPr kumimoji="1" lang="en-US" altLang="ja-JP" sz="700" dirty="0"/>
            </a:br>
            <a:r>
              <a:rPr kumimoji="1" lang="en-US" altLang="ja-JP" sz="700" dirty="0"/>
              <a:t>Enter the quantity then </a:t>
            </a:r>
            <a:br>
              <a:rPr kumimoji="1" lang="en-US" altLang="ja-JP" sz="700" dirty="0"/>
            </a:br>
            <a:r>
              <a:rPr kumimoji="1" lang="en-US" altLang="ja-JP" sz="700" dirty="0"/>
              <a:t>press the confirm button</a:t>
            </a:r>
            <a:endParaRPr kumimoji="1" lang="ja-JP" altLang="en-US" sz="700" dirty="0"/>
          </a:p>
        </p:txBody>
      </p:sp>
      <p:cxnSp>
        <p:nvCxnSpPr>
          <p:cNvPr id="465" name="コネクタ: カギ線 220">
            <a:extLst>
              <a:ext uri="{FF2B5EF4-FFF2-40B4-BE49-F238E27FC236}">
                <a16:creationId xmlns:a16="http://schemas.microsoft.com/office/drawing/2014/main" id="{4FAA7248-BC68-3B59-8ABC-2E6B40A8302E}"/>
              </a:ext>
            </a:extLst>
          </p:cNvPr>
          <p:cNvCxnSpPr>
            <a:cxnSpLocks/>
            <a:stCxn id="376" idx="3"/>
            <a:endCxn id="563" idx="0"/>
          </p:cNvCxnSpPr>
          <p:nvPr/>
        </p:nvCxnSpPr>
        <p:spPr>
          <a:xfrm>
            <a:off x="1827471" y="5717819"/>
            <a:ext cx="452910" cy="824085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0" name="グラフィックス 41" descr="右向き指示マーク">
            <a:extLst>
              <a:ext uri="{FF2B5EF4-FFF2-40B4-BE49-F238E27FC236}">
                <a16:creationId xmlns:a16="http://schemas.microsoft.com/office/drawing/2014/main" id="{C1BE91D2-2B64-DDFC-63A7-65B6837148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4754202">
            <a:off x="1681703" y="5706732"/>
            <a:ext cx="236144" cy="236144"/>
          </a:xfrm>
          <a:prstGeom prst="rect">
            <a:avLst/>
          </a:prstGeom>
        </p:spPr>
      </p:pic>
      <p:sp>
        <p:nvSpPr>
          <p:cNvPr id="478" name="Isosceles Triangle 477">
            <a:extLst>
              <a:ext uri="{FF2B5EF4-FFF2-40B4-BE49-F238E27FC236}">
                <a16:creationId xmlns:a16="http://schemas.microsoft.com/office/drawing/2014/main" id="{083C5871-6CB7-6925-B40C-C47DB2D4B109}"/>
              </a:ext>
            </a:extLst>
          </p:cNvPr>
          <p:cNvSpPr/>
          <p:nvPr/>
        </p:nvSpPr>
        <p:spPr>
          <a:xfrm>
            <a:off x="660122" y="772191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id="{C3FF4558-EA18-8227-B35E-B5B7259AE399}"/>
              </a:ext>
            </a:extLst>
          </p:cNvPr>
          <p:cNvSpPr txBox="1"/>
          <p:nvPr/>
        </p:nvSpPr>
        <p:spPr>
          <a:xfrm>
            <a:off x="1948995" y="8839672"/>
            <a:ext cx="170894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FF0000"/>
                </a:solidFill>
              </a:rPr>
              <a:t>Default : As calculated by the system</a:t>
            </a:r>
          </a:p>
        </p:txBody>
      </p:sp>
      <p:cxnSp>
        <p:nvCxnSpPr>
          <p:cNvPr id="502" name="Straight Arrow Connector 501">
            <a:extLst>
              <a:ext uri="{FF2B5EF4-FFF2-40B4-BE49-F238E27FC236}">
                <a16:creationId xmlns:a16="http://schemas.microsoft.com/office/drawing/2014/main" id="{94673C0B-79C3-7A83-F25D-D6BA0A75AEEA}"/>
              </a:ext>
            </a:extLst>
          </p:cNvPr>
          <p:cNvCxnSpPr>
            <a:cxnSpLocks/>
          </p:cNvCxnSpPr>
          <p:nvPr/>
        </p:nvCxnSpPr>
        <p:spPr>
          <a:xfrm flipH="1" flipV="1">
            <a:off x="1420559" y="8603952"/>
            <a:ext cx="605259" cy="31360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" name="テキスト ボックス 300">
            <a:extLst>
              <a:ext uri="{FF2B5EF4-FFF2-40B4-BE49-F238E27FC236}">
                <a16:creationId xmlns:a16="http://schemas.microsoft.com/office/drawing/2014/main" id="{4444A61C-D091-2444-5FB9-9BF1537FA07F}"/>
              </a:ext>
            </a:extLst>
          </p:cNvPr>
          <p:cNvSpPr txBox="1"/>
          <p:nvPr/>
        </p:nvSpPr>
        <p:spPr>
          <a:xfrm>
            <a:off x="2076093" y="7840416"/>
            <a:ext cx="147731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th-TH" altLang="ja-JP" sz="600" b="1" dirty="0">
                <a:latin typeface="+mj-lt"/>
              </a:rPr>
              <a:t>*</a:t>
            </a:r>
            <a:r>
              <a:rPr kumimoji="1" lang="en-US" altLang="ja-JP" sz="600" b="1" dirty="0">
                <a:latin typeface="+mj-lt"/>
              </a:rPr>
              <a:t>If no data is entered or zero is entered, the system will outbound as initially calculated.</a:t>
            </a:r>
            <a:endParaRPr kumimoji="1" lang="ja-JP" altLang="en-US" sz="600" dirty="0"/>
          </a:p>
        </p:txBody>
      </p:sp>
      <p:sp>
        <p:nvSpPr>
          <p:cNvPr id="516" name="Isosceles Triangle 515">
            <a:extLst>
              <a:ext uri="{FF2B5EF4-FFF2-40B4-BE49-F238E27FC236}">
                <a16:creationId xmlns:a16="http://schemas.microsoft.com/office/drawing/2014/main" id="{DD8E6C17-185D-D73C-3056-3538154096F1}"/>
              </a:ext>
            </a:extLst>
          </p:cNvPr>
          <p:cNvSpPr/>
          <p:nvPr/>
        </p:nvSpPr>
        <p:spPr>
          <a:xfrm>
            <a:off x="1761954" y="2131475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92" name="Callout: Bent Line 491">
            <a:extLst>
              <a:ext uri="{FF2B5EF4-FFF2-40B4-BE49-F238E27FC236}">
                <a16:creationId xmlns:a16="http://schemas.microsoft.com/office/drawing/2014/main" id="{4692B04B-3018-4433-DB9A-134657CB9521}"/>
              </a:ext>
            </a:extLst>
          </p:cNvPr>
          <p:cNvSpPr/>
          <p:nvPr/>
        </p:nvSpPr>
        <p:spPr>
          <a:xfrm>
            <a:off x="2040142" y="4587159"/>
            <a:ext cx="1246438" cy="447108"/>
          </a:xfrm>
          <a:prstGeom prst="borderCallout2">
            <a:avLst>
              <a:gd name="adj1" fmla="val -450"/>
              <a:gd name="adj2" fmla="val 19990"/>
              <a:gd name="adj3" fmla="val -76918"/>
              <a:gd name="adj4" fmla="val 12978"/>
              <a:gd name="adj5" fmla="val -259297"/>
              <a:gd name="adj6" fmla="val -29799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b="1" dirty="0">
                <a:latin typeface="+mj-lt"/>
              </a:rPr>
              <a:t>(Step.</a:t>
            </a:r>
            <a:r>
              <a:rPr kumimoji="1" lang="th-TH" altLang="ja-JP" sz="700" b="1" dirty="0">
                <a:latin typeface="+mj-lt"/>
              </a:rPr>
              <a:t>2</a:t>
            </a:r>
            <a:r>
              <a:rPr kumimoji="1" lang="en-US" altLang="ja-JP" sz="700" b="1" dirty="0">
                <a:latin typeface="+mj-lt"/>
              </a:rPr>
              <a:t>)</a:t>
            </a:r>
            <a:r>
              <a:rPr kumimoji="1" lang="en-US" altLang="ja-JP" sz="700" dirty="0">
                <a:latin typeface="+mj-lt"/>
              </a:rPr>
              <a:t> </a:t>
            </a:r>
          </a:p>
          <a:p>
            <a:r>
              <a:rPr kumimoji="1" lang="en-US" altLang="ja-JP" sz="700" dirty="0">
                <a:latin typeface="+mj-lt"/>
              </a:rPr>
              <a:t>Select the Schedule again that has been verified.</a:t>
            </a:r>
            <a:endParaRPr kumimoji="1" lang="ja-JP" altLang="en-US" sz="700" dirty="0"/>
          </a:p>
        </p:txBody>
      </p:sp>
      <p:sp>
        <p:nvSpPr>
          <p:cNvPr id="518" name="矢印: 右 18">
            <a:extLst>
              <a:ext uri="{FF2B5EF4-FFF2-40B4-BE49-F238E27FC236}">
                <a16:creationId xmlns:a16="http://schemas.microsoft.com/office/drawing/2014/main" id="{E5ACB4CE-8621-2B67-71E7-E2A8389BC002}"/>
              </a:ext>
            </a:extLst>
          </p:cNvPr>
          <p:cNvSpPr/>
          <p:nvPr/>
        </p:nvSpPr>
        <p:spPr>
          <a:xfrm>
            <a:off x="2632808" y="4274172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20" name="テキスト ボックス 300">
            <a:extLst>
              <a:ext uri="{FF2B5EF4-FFF2-40B4-BE49-F238E27FC236}">
                <a16:creationId xmlns:a16="http://schemas.microsoft.com/office/drawing/2014/main" id="{3659CE8B-C9E3-8E54-99A6-77A877897001}"/>
              </a:ext>
            </a:extLst>
          </p:cNvPr>
          <p:cNvSpPr txBox="1"/>
          <p:nvPr/>
        </p:nvSpPr>
        <p:spPr>
          <a:xfrm>
            <a:off x="5204337" y="3805155"/>
            <a:ext cx="1265551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b="1" dirty="0">
                <a:latin typeface="+mj-lt"/>
              </a:rPr>
              <a:t>(Step.</a:t>
            </a:r>
            <a:r>
              <a:rPr kumimoji="1" lang="th-TH" altLang="ja-JP" sz="700" b="1" dirty="0">
                <a:latin typeface="+mj-lt"/>
              </a:rPr>
              <a:t>3</a:t>
            </a:r>
            <a:r>
              <a:rPr kumimoji="1" lang="en-US" altLang="ja-JP" sz="700" b="1" dirty="0">
                <a:latin typeface="+mj-lt"/>
              </a:rPr>
              <a:t>)</a:t>
            </a:r>
            <a:r>
              <a:rPr kumimoji="1" lang="en-US" altLang="ja-JP" sz="700" dirty="0">
                <a:latin typeface="+mj-lt"/>
              </a:rPr>
              <a:t> Print Label</a:t>
            </a:r>
          </a:p>
          <a:p>
            <a:r>
              <a:rPr kumimoji="1" lang="en-US" altLang="ja-JP" sz="700" dirty="0">
                <a:latin typeface="+mj-lt"/>
              </a:rPr>
              <a:t>Click the print label button</a:t>
            </a:r>
          </a:p>
          <a:p>
            <a:r>
              <a:rPr kumimoji="1" lang="en-US" altLang="ja-JP" sz="700" dirty="0">
                <a:latin typeface="+mj-lt"/>
              </a:rPr>
              <a:t>For printing label. </a:t>
            </a:r>
            <a:endParaRPr kumimoji="1" lang="ja-JP" altLang="en-US" sz="700" dirty="0"/>
          </a:p>
        </p:txBody>
      </p:sp>
      <p:sp>
        <p:nvSpPr>
          <p:cNvPr id="521" name="Callout: Bent Line 520">
            <a:extLst>
              <a:ext uri="{FF2B5EF4-FFF2-40B4-BE49-F238E27FC236}">
                <a16:creationId xmlns:a16="http://schemas.microsoft.com/office/drawing/2014/main" id="{C3FA961A-4C39-3726-E6E6-7CE204834190}"/>
              </a:ext>
            </a:extLst>
          </p:cNvPr>
          <p:cNvSpPr/>
          <p:nvPr/>
        </p:nvSpPr>
        <p:spPr>
          <a:xfrm>
            <a:off x="2840907" y="4005412"/>
            <a:ext cx="769474" cy="249075"/>
          </a:xfrm>
          <a:prstGeom prst="borderCallout2">
            <a:avLst>
              <a:gd name="adj1" fmla="val 91830"/>
              <a:gd name="adj2" fmla="val 98487"/>
              <a:gd name="adj3" fmla="val 238256"/>
              <a:gd name="adj4" fmla="val 107743"/>
              <a:gd name="adj5" fmla="val 376104"/>
              <a:gd name="adj6" fmla="val 133350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</a:rPr>
              <a:t> Show results </a:t>
            </a:r>
          </a:p>
          <a:p>
            <a:pPr algn="ctr"/>
            <a:r>
              <a:rPr kumimoji="1" lang="en-US" altLang="ja-JP" sz="700" dirty="0">
                <a:solidFill>
                  <a:srgbClr val="FF0000"/>
                </a:solidFill>
              </a:rPr>
              <a:t>of each type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pic>
        <p:nvPicPr>
          <p:cNvPr id="525" name="図 385">
            <a:extLst>
              <a:ext uri="{FF2B5EF4-FFF2-40B4-BE49-F238E27FC236}">
                <a16:creationId xmlns:a16="http://schemas.microsoft.com/office/drawing/2014/main" id="{3756A5BF-3E5C-789B-EE8A-B15FB13713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0632" y="6296309"/>
            <a:ext cx="1355823" cy="2027476"/>
          </a:xfrm>
          <a:prstGeom prst="rect">
            <a:avLst/>
          </a:prstGeom>
        </p:spPr>
      </p:pic>
      <p:pic>
        <p:nvPicPr>
          <p:cNvPr id="527" name="図 386">
            <a:extLst>
              <a:ext uri="{FF2B5EF4-FFF2-40B4-BE49-F238E27FC236}">
                <a16:creationId xmlns:a16="http://schemas.microsoft.com/office/drawing/2014/main" id="{08BBF1C7-6389-EA65-CF9C-C9B1EF59AF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97286" y="7308667"/>
            <a:ext cx="1323253" cy="276635"/>
          </a:xfrm>
          <a:prstGeom prst="rect">
            <a:avLst/>
          </a:prstGeom>
        </p:spPr>
      </p:pic>
      <p:pic>
        <p:nvPicPr>
          <p:cNvPr id="528" name="図 387">
            <a:extLst>
              <a:ext uri="{FF2B5EF4-FFF2-40B4-BE49-F238E27FC236}">
                <a16:creationId xmlns:a16="http://schemas.microsoft.com/office/drawing/2014/main" id="{A47488B8-DF6A-7936-C82B-CB34DDFA78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96916" y="7650383"/>
            <a:ext cx="421741" cy="138318"/>
          </a:xfrm>
          <a:prstGeom prst="rect">
            <a:avLst/>
          </a:prstGeom>
        </p:spPr>
      </p:pic>
      <p:sp>
        <p:nvSpPr>
          <p:cNvPr id="529" name="テキスト ボックス 388">
            <a:extLst>
              <a:ext uri="{FF2B5EF4-FFF2-40B4-BE49-F238E27FC236}">
                <a16:creationId xmlns:a16="http://schemas.microsoft.com/office/drawing/2014/main" id="{91521FAB-263D-6490-A63D-287BB2A3B030}"/>
              </a:ext>
            </a:extLst>
          </p:cNvPr>
          <p:cNvSpPr txBox="1"/>
          <p:nvPr/>
        </p:nvSpPr>
        <p:spPr>
          <a:xfrm>
            <a:off x="5080632" y="7602795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530" name="テキスト ボックス 389">
            <a:extLst>
              <a:ext uri="{FF2B5EF4-FFF2-40B4-BE49-F238E27FC236}">
                <a16:creationId xmlns:a16="http://schemas.microsoft.com/office/drawing/2014/main" id="{0F3562C1-3376-74A5-E30E-467D22A3BF32}"/>
              </a:ext>
            </a:extLst>
          </p:cNvPr>
          <p:cNvSpPr txBox="1"/>
          <p:nvPr/>
        </p:nvSpPr>
        <p:spPr>
          <a:xfrm>
            <a:off x="5080632" y="7364018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531" name="図 390">
            <a:extLst>
              <a:ext uri="{FF2B5EF4-FFF2-40B4-BE49-F238E27FC236}">
                <a16:creationId xmlns:a16="http://schemas.microsoft.com/office/drawing/2014/main" id="{7391516B-D75E-EABB-FE5D-0FE3BAB511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6009" y="7349753"/>
            <a:ext cx="905173" cy="202741"/>
          </a:xfrm>
          <a:prstGeom prst="rect">
            <a:avLst/>
          </a:prstGeom>
        </p:spPr>
      </p:pic>
      <p:pic>
        <p:nvPicPr>
          <p:cNvPr id="532" name="図 391">
            <a:extLst>
              <a:ext uri="{FF2B5EF4-FFF2-40B4-BE49-F238E27FC236}">
                <a16:creationId xmlns:a16="http://schemas.microsoft.com/office/drawing/2014/main" id="{FBE41C27-3E0C-CA4A-0F23-90FBE83C96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14475" y="7131209"/>
            <a:ext cx="381033" cy="112377"/>
          </a:xfrm>
          <a:prstGeom prst="rect">
            <a:avLst/>
          </a:prstGeom>
        </p:spPr>
      </p:pic>
      <p:sp>
        <p:nvSpPr>
          <p:cNvPr id="536" name="テキスト ボックス 392">
            <a:extLst>
              <a:ext uri="{FF2B5EF4-FFF2-40B4-BE49-F238E27FC236}">
                <a16:creationId xmlns:a16="http://schemas.microsoft.com/office/drawing/2014/main" id="{E80914A9-E17E-F532-23E0-DAE84E6EC7EA}"/>
              </a:ext>
            </a:extLst>
          </p:cNvPr>
          <p:cNvSpPr txBox="1"/>
          <p:nvPr/>
        </p:nvSpPr>
        <p:spPr>
          <a:xfrm>
            <a:off x="5573134" y="7098378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543" name="図 394">
            <a:extLst>
              <a:ext uri="{FF2B5EF4-FFF2-40B4-BE49-F238E27FC236}">
                <a16:creationId xmlns:a16="http://schemas.microsoft.com/office/drawing/2014/main" id="{68A36A77-51EC-80CE-774C-1715A040D4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22068" y="7404871"/>
            <a:ext cx="293040" cy="79099"/>
          </a:xfrm>
          <a:prstGeom prst="rect">
            <a:avLst/>
          </a:prstGeom>
        </p:spPr>
      </p:pic>
      <p:pic>
        <p:nvPicPr>
          <p:cNvPr id="544" name="図 395">
            <a:extLst>
              <a:ext uri="{FF2B5EF4-FFF2-40B4-BE49-F238E27FC236}">
                <a16:creationId xmlns:a16="http://schemas.microsoft.com/office/drawing/2014/main" id="{CFB9E7C6-3246-00BE-1489-E9BC59AB84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84884" y="7136721"/>
            <a:ext cx="436337" cy="79099"/>
          </a:xfrm>
          <a:prstGeom prst="rect">
            <a:avLst/>
          </a:prstGeom>
        </p:spPr>
      </p:pic>
      <p:pic>
        <p:nvPicPr>
          <p:cNvPr id="555" name="図 396">
            <a:extLst>
              <a:ext uri="{FF2B5EF4-FFF2-40B4-BE49-F238E27FC236}">
                <a16:creationId xmlns:a16="http://schemas.microsoft.com/office/drawing/2014/main" id="{5B0340A2-21DF-6A94-3AE0-22D63546C5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42377" y="7878139"/>
            <a:ext cx="436337" cy="79099"/>
          </a:xfrm>
          <a:prstGeom prst="rect">
            <a:avLst/>
          </a:prstGeom>
        </p:spPr>
      </p:pic>
      <p:pic>
        <p:nvPicPr>
          <p:cNvPr id="559" name="図 397">
            <a:extLst>
              <a:ext uri="{FF2B5EF4-FFF2-40B4-BE49-F238E27FC236}">
                <a16:creationId xmlns:a16="http://schemas.microsoft.com/office/drawing/2014/main" id="{52FF4634-497C-9F79-DB7A-78871F82CF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84884" y="6756793"/>
            <a:ext cx="436337" cy="106315"/>
          </a:xfrm>
          <a:prstGeom prst="rect">
            <a:avLst/>
          </a:prstGeom>
        </p:spPr>
      </p:pic>
      <p:pic>
        <p:nvPicPr>
          <p:cNvPr id="562" name="図 398">
            <a:extLst>
              <a:ext uri="{FF2B5EF4-FFF2-40B4-BE49-F238E27FC236}">
                <a16:creationId xmlns:a16="http://schemas.microsoft.com/office/drawing/2014/main" id="{BBA03429-C968-A059-6914-1FC446ECE4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14515" y="6948510"/>
            <a:ext cx="436337" cy="106315"/>
          </a:xfrm>
          <a:prstGeom prst="rect">
            <a:avLst/>
          </a:prstGeom>
        </p:spPr>
      </p:pic>
      <p:sp>
        <p:nvSpPr>
          <p:cNvPr id="564" name="テキスト ボックス 399">
            <a:extLst>
              <a:ext uri="{FF2B5EF4-FFF2-40B4-BE49-F238E27FC236}">
                <a16:creationId xmlns:a16="http://schemas.microsoft.com/office/drawing/2014/main" id="{67042648-8B79-F5ED-3AC7-04D5103F780D}"/>
              </a:ext>
            </a:extLst>
          </p:cNvPr>
          <p:cNvSpPr txBox="1"/>
          <p:nvPr/>
        </p:nvSpPr>
        <p:spPr>
          <a:xfrm>
            <a:off x="5561151" y="6703148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565" name="テキスト ボックス 400">
            <a:extLst>
              <a:ext uri="{FF2B5EF4-FFF2-40B4-BE49-F238E27FC236}">
                <a16:creationId xmlns:a16="http://schemas.microsoft.com/office/drawing/2014/main" id="{AF13EC30-21F0-60FD-EE88-AD020175070F}"/>
              </a:ext>
            </a:extLst>
          </p:cNvPr>
          <p:cNvSpPr txBox="1"/>
          <p:nvPr/>
        </p:nvSpPr>
        <p:spPr>
          <a:xfrm>
            <a:off x="5133243" y="6906116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566" name="テキスト ボックス 402">
            <a:extLst>
              <a:ext uri="{FF2B5EF4-FFF2-40B4-BE49-F238E27FC236}">
                <a16:creationId xmlns:a16="http://schemas.microsoft.com/office/drawing/2014/main" id="{4DED94CF-7CFE-F779-02B9-98D9FE05F95E}"/>
              </a:ext>
            </a:extLst>
          </p:cNvPr>
          <p:cNvSpPr txBox="1"/>
          <p:nvPr/>
        </p:nvSpPr>
        <p:spPr>
          <a:xfrm>
            <a:off x="5649786" y="7361327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567" name="図 403">
            <a:extLst>
              <a:ext uri="{FF2B5EF4-FFF2-40B4-BE49-F238E27FC236}">
                <a16:creationId xmlns:a16="http://schemas.microsoft.com/office/drawing/2014/main" id="{6AA23657-9C5E-97CA-B939-898D7413E8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94547" y="7298053"/>
            <a:ext cx="1323253" cy="276635"/>
          </a:xfrm>
          <a:prstGeom prst="rect">
            <a:avLst/>
          </a:prstGeom>
        </p:spPr>
      </p:pic>
      <p:pic>
        <p:nvPicPr>
          <p:cNvPr id="568" name="図 404">
            <a:extLst>
              <a:ext uri="{FF2B5EF4-FFF2-40B4-BE49-F238E27FC236}">
                <a16:creationId xmlns:a16="http://schemas.microsoft.com/office/drawing/2014/main" id="{B929BA70-DE5A-C14E-5543-A97C0F9505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94177" y="7639769"/>
            <a:ext cx="421741" cy="138318"/>
          </a:xfrm>
          <a:prstGeom prst="rect">
            <a:avLst/>
          </a:prstGeom>
        </p:spPr>
      </p:pic>
      <p:sp>
        <p:nvSpPr>
          <p:cNvPr id="569" name="テキスト ボックス 405">
            <a:extLst>
              <a:ext uri="{FF2B5EF4-FFF2-40B4-BE49-F238E27FC236}">
                <a16:creationId xmlns:a16="http://schemas.microsoft.com/office/drawing/2014/main" id="{7CFA85BB-97F6-DC03-99CE-FD678C0A8FA8}"/>
              </a:ext>
            </a:extLst>
          </p:cNvPr>
          <p:cNvSpPr txBox="1"/>
          <p:nvPr/>
        </p:nvSpPr>
        <p:spPr>
          <a:xfrm>
            <a:off x="5077893" y="7592181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570" name="テキスト ボックス 406">
            <a:extLst>
              <a:ext uri="{FF2B5EF4-FFF2-40B4-BE49-F238E27FC236}">
                <a16:creationId xmlns:a16="http://schemas.microsoft.com/office/drawing/2014/main" id="{5CADB7E1-9B8E-4170-AB08-B0CEC4352585}"/>
              </a:ext>
            </a:extLst>
          </p:cNvPr>
          <p:cNvSpPr txBox="1"/>
          <p:nvPr/>
        </p:nvSpPr>
        <p:spPr>
          <a:xfrm>
            <a:off x="5077893" y="7353404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571" name="図 407">
            <a:extLst>
              <a:ext uri="{FF2B5EF4-FFF2-40B4-BE49-F238E27FC236}">
                <a16:creationId xmlns:a16="http://schemas.microsoft.com/office/drawing/2014/main" id="{564505B0-928D-EA8D-D75C-49DCF3EC28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3270" y="7339139"/>
            <a:ext cx="905173" cy="202741"/>
          </a:xfrm>
          <a:prstGeom prst="rect">
            <a:avLst/>
          </a:prstGeom>
        </p:spPr>
      </p:pic>
      <p:pic>
        <p:nvPicPr>
          <p:cNvPr id="572" name="図 408">
            <a:extLst>
              <a:ext uri="{FF2B5EF4-FFF2-40B4-BE49-F238E27FC236}">
                <a16:creationId xmlns:a16="http://schemas.microsoft.com/office/drawing/2014/main" id="{3DB44CF3-2515-CBFB-5B88-8C18CDE082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19329" y="7394257"/>
            <a:ext cx="293040" cy="79099"/>
          </a:xfrm>
          <a:prstGeom prst="rect">
            <a:avLst/>
          </a:prstGeom>
        </p:spPr>
      </p:pic>
      <p:pic>
        <p:nvPicPr>
          <p:cNvPr id="573" name="図 409">
            <a:extLst>
              <a:ext uri="{FF2B5EF4-FFF2-40B4-BE49-F238E27FC236}">
                <a16:creationId xmlns:a16="http://schemas.microsoft.com/office/drawing/2014/main" id="{64BE1DE5-BBD6-76A7-24A7-7EC59DE744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39638" y="7867525"/>
            <a:ext cx="436337" cy="79099"/>
          </a:xfrm>
          <a:prstGeom prst="rect">
            <a:avLst/>
          </a:prstGeom>
        </p:spPr>
      </p:pic>
      <p:pic>
        <p:nvPicPr>
          <p:cNvPr id="574" name="図 410">
            <a:extLst>
              <a:ext uri="{FF2B5EF4-FFF2-40B4-BE49-F238E27FC236}">
                <a16:creationId xmlns:a16="http://schemas.microsoft.com/office/drawing/2014/main" id="{52A19B7E-238E-17B4-7171-3D7C274D72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95375" y="7289456"/>
            <a:ext cx="1323253" cy="276635"/>
          </a:xfrm>
          <a:prstGeom prst="rect">
            <a:avLst/>
          </a:prstGeom>
        </p:spPr>
      </p:pic>
      <p:pic>
        <p:nvPicPr>
          <p:cNvPr id="575" name="図 411">
            <a:extLst>
              <a:ext uri="{FF2B5EF4-FFF2-40B4-BE49-F238E27FC236}">
                <a16:creationId xmlns:a16="http://schemas.microsoft.com/office/drawing/2014/main" id="{7CEA5CEB-64DB-461B-5D1E-F1D6A1C581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95005" y="7631172"/>
            <a:ext cx="421741" cy="138318"/>
          </a:xfrm>
          <a:prstGeom prst="rect">
            <a:avLst/>
          </a:prstGeom>
        </p:spPr>
      </p:pic>
      <p:pic>
        <p:nvPicPr>
          <p:cNvPr id="129" name="図 414">
            <a:extLst>
              <a:ext uri="{FF2B5EF4-FFF2-40B4-BE49-F238E27FC236}">
                <a16:creationId xmlns:a16="http://schemas.microsoft.com/office/drawing/2014/main" id="{A90C4236-7DB9-67AC-D87C-FEC473B73F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4098" y="7330542"/>
            <a:ext cx="905173" cy="202741"/>
          </a:xfrm>
          <a:prstGeom prst="rect">
            <a:avLst/>
          </a:prstGeom>
        </p:spPr>
      </p:pic>
      <p:pic>
        <p:nvPicPr>
          <p:cNvPr id="133" name="図 415">
            <a:extLst>
              <a:ext uri="{FF2B5EF4-FFF2-40B4-BE49-F238E27FC236}">
                <a16:creationId xmlns:a16="http://schemas.microsoft.com/office/drawing/2014/main" id="{70F423B5-5C48-71CD-6EF0-D1E38D1B8A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20157" y="7385660"/>
            <a:ext cx="293040" cy="79099"/>
          </a:xfrm>
          <a:prstGeom prst="rect">
            <a:avLst/>
          </a:prstGeom>
        </p:spPr>
      </p:pic>
      <p:pic>
        <p:nvPicPr>
          <p:cNvPr id="134" name="図 417">
            <a:extLst>
              <a:ext uri="{FF2B5EF4-FFF2-40B4-BE49-F238E27FC236}">
                <a16:creationId xmlns:a16="http://schemas.microsoft.com/office/drawing/2014/main" id="{E96BA884-3649-D79A-43BA-F22076445E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08433" y="7833331"/>
            <a:ext cx="1316807" cy="184666"/>
          </a:xfrm>
          <a:prstGeom prst="rect">
            <a:avLst/>
          </a:prstGeom>
        </p:spPr>
      </p:pic>
      <p:pic>
        <p:nvPicPr>
          <p:cNvPr id="137" name="図 292">
            <a:extLst>
              <a:ext uri="{FF2B5EF4-FFF2-40B4-BE49-F238E27FC236}">
                <a16:creationId xmlns:a16="http://schemas.microsoft.com/office/drawing/2014/main" id="{E5E9F46E-C898-C379-13DF-266CAF5BA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627" y="6438415"/>
            <a:ext cx="805148" cy="123622"/>
          </a:xfrm>
          <a:prstGeom prst="rect">
            <a:avLst/>
          </a:prstGeom>
        </p:spPr>
      </p:pic>
      <p:sp>
        <p:nvSpPr>
          <p:cNvPr id="138" name="テキスト ボックス 294">
            <a:extLst>
              <a:ext uri="{FF2B5EF4-FFF2-40B4-BE49-F238E27FC236}">
                <a16:creationId xmlns:a16="http://schemas.microsoft.com/office/drawing/2014/main" id="{35FC1BCE-EF0A-45B5-4C7D-A9E46C059B3B}"/>
              </a:ext>
            </a:extLst>
          </p:cNvPr>
          <p:cNvSpPr txBox="1"/>
          <p:nvPr/>
        </p:nvSpPr>
        <p:spPr>
          <a:xfrm>
            <a:off x="5425892" y="6406905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C9F1C0CC-91B2-DDDA-0C50-950175AA3E92}"/>
              </a:ext>
            </a:extLst>
          </p:cNvPr>
          <p:cNvSpPr/>
          <p:nvPr/>
        </p:nvSpPr>
        <p:spPr>
          <a:xfrm>
            <a:off x="5108433" y="7867525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[P1]</a:t>
            </a: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8EF7DDCD-7754-B0C1-89E3-6034944817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90609" y="7079199"/>
            <a:ext cx="1331001" cy="774337"/>
          </a:xfrm>
          <a:prstGeom prst="rect">
            <a:avLst/>
          </a:prstGeom>
        </p:spPr>
      </p:pic>
      <p:sp>
        <p:nvSpPr>
          <p:cNvPr id="141" name="正方形/長方形 40">
            <a:extLst>
              <a:ext uri="{FF2B5EF4-FFF2-40B4-BE49-F238E27FC236}">
                <a16:creationId xmlns:a16="http://schemas.microsoft.com/office/drawing/2014/main" id="{D2DBB376-B2D3-DA3D-5F10-3434F03EDBFA}"/>
              </a:ext>
            </a:extLst>
          </p:cNvPr>
          <p:cNvSpPr/>
          <p:nvPr/>
        </p:nvSpPr>
        <p:spPr>
          <a:xfrm>
            <a:off x="5738699" y="7991110"/>
            <a:ext cx="704365" cy="25603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42" name="グラフィックス 41" descr="右向き指示マーク">
            <a:extLst>
              <a:ext uri="{FF2B5EF4-FFF2-40B4-BE49-F238E27FC236}">
                <a16:creationId xmlns:a16="http://schemas.microsoft.com/office/drawing/2014/main" id="{2B259EAF-4E25-744C-415F-9A40F0A8D4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4754202">
            <a:off x="6282144" y="8055915"/>
            <a:ext cx="236144" cy="236144"/>
          </a:xfrm>
          <a:prstGeom prst="rect">
            <a:avLst/>
          </a:prstGeom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250ACB09-3E18-526B-0EAF-DE1F92D462CB}"/>
              </a:ext>
            </a:extLst>
          </p:cNvPr>
          <p:cNvGrpSpPr/>
          <p:nvPr/>
        </p:nvGrpSpPr>
        <p:grpSpPr>
          <a:xfrm>
            <a:off x="5143688" y="7112862"/>
            <a:ext cx="1166119" cy="184666"/>
            <a:chOff x="2115872" y="2448942"/>
            <a:chExt cx="1166119" cy="184666"/>
          </a:xfrm>
        </p:grpSpPr>
        <p:sp>
          <p:nvSpPr>
            <p:cNvPr id="145" name="テキスト ボックス 412">
              <a:extLst>
                <a:ext uri="{FF2B5EF4-FFF2-40B4-BE49-F238E27FC236}">
                  <a16:creationId xmlns:a16="http://schemas.microsoft.com/office/drawing/2014/main" id="{E6EABFE9-6845-803E-C991-2B7084879140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146" name="四角形: 角を丸くする 28">
              <a:extLst>
                <a:ext uri="{FF2B5EF4-FFF2-40B4-BE49-F238E27FC236}">
                  <a16:creationId xmlns:a16="http://schemas.microsoft.com/office/drawing/2014/main" id="{4DD9BA4C-D433-2C0B-6C09-DACB51E80D86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rgbClr val="F3F5F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147" name="グラフィックス 27" descr="日毎カレンダー">
              <a:extLst>
                <a:ext uri="{FF2B5EF4-FFF2-40B4-BE49-F238E27FC236}">
                  <a16:creationId xmlns:a16="http://schemas.microsoft.com/office/drawing/2014/main" id="{AB50D8E2-9A43-DE78-5380-F42A14A10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BDDA55C-0F65-9F31-BFEA-0B679B69E143}"/>
              </a:ext>
            </a:extLst>
          </p:cNvPr>
          <p:cNvGrpSpPr/>
          <p:nvPr/>
        </p:nvGrpSpPr>
        <p:grpSpPr>
          <a:xfrm>
            <a:off x="5046605" y="7276354"/>
            <a:ext cx="1353612" cy="196685"/>
            <a:chOff x="486802" y="4864205"/>
            <a:chExt cx="1353612" cy="196685"/>
          </a:xfrm>
        </p:grpSpPr>
        <p:sp>
          <p:nvSpPr>
            <p:cNvPr id="152" name="四角形: 角を丸くする 28">
              <a:extLst>
                <a:ext uri="{FF2B5EF4-FFF2-40B4-BE49-F238E27FC236}">
                  <a16:creationId xmlns:a16="http://schemas.microsoft.com/office/drawing/2014/main" id="{C96E585A-E684-87E4-CB21-570CFB9AF5AE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rgbClr val="AFF8CA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600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53" name="テキスト ボックス 412">
              <a:extLst>
                <a:ext uri="{FF2B5EF4-FFF2-40B4-BE49-F238E27FC236}">
                  <a16:creationId xmlns:a16="http://schemas.microsoft.com/office/drawing/2014/main" id="{05C3BBB8-D996-8FE1-F24F-A517A5E457D6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157" name="テキスト ボックス 412">
              <a:extLst>
                <a:ext uri="{FF2B5EF4-FFF2-40B4-BE49-F238E27FC236}">
                  <a16:creationId xmlns:a16="http://schemas.microsoft.com/office/drawing/2014/main" id="{104D5CEE-8FB1-07AF-D6C0-3C712726966E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4F10A0D8-A73B-7D7E-0511-7502BBC45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162" name="テキスト ボックス 412">
            <a:extLst>
              <a:ext uri="{FF2B5EF4-FFF2-40B4-BE49-F238E27FC236}">
                <a16:creationId xmlns:a16="http://schemas.microsoft.com/office/drawing/2014/main" id="{4DA7128D-2EF4-9D5B-23BA-599F97DA0616}"/>
              </a:ext>
            </a:extLst>
          </p:cNvPr>
          <p:cNvSpPr txBox="1"/>
          <p:nvPr/>
        </p:nvSpPr>
        <p:spPr>
          <a:xfrm>
            <a:off x="5051286" y="7667036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 600/600 KGS</a:t>
            </a:r>
            <a:endParaRPr kumimoji="1" lang="ja-JP" altLang="en-US" sz="600" dirty="0"/>
          </a:p>
        </p:txBody>
      </p:sp>
      <p:sp>
        <p:nvSpPr>
          <p:cNvPr id="163" name="Callout: Bent Line 162">
            <a:extLst>
              <a:ext uri="{FF2B5EF4-FFF2-40B4-BE49-F238E27FC236}">
                <a16:creationId xmlns:a16="http://schemas.microsoft.com/office/drawing/2014/main" id="{0A6C1BB8-E490-31CB-24C0-4D3CB070D68F}"/>
              </a:ext>
            </a:extLst>
          </p:cNvPr>
          <p:cNvSpPr/>
          <p:nvPr/>
        </p:nvSpPr>
        <p:spPr>
          <a:xfrm>
            <a:off x="3994902" y="7459317"/>
            <a:ext cx="1036858" cy="496076"/>
          </a:xfrm>
          <a:prstGeom prst="borderCallout2">
            <a:avLst>
              <a:gd name="adj1" fmla="val 24320"/>
              <a:gd name="adj2" fmla="val 86158"/>
              <a:gd name="adj3" fmla="val 5534"/>
              <a:gd name="adj4" fmla="val 109284"/>
              <a:gd name="adj5" fmla="val -730"/>
              <a:gd name="adj6" fmla="val 128650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dirty="0">
                <a:solidFill>
                  <a:srgbClr val="FF0000"/>
                </a:solidFill>
              </a:rPr>
              <a:t>After scan label</a:t>
            </a:r>
          </a:p>
          <a:p>
            <a:r>
              <a:rPr kumimoji="1" lang="en-US" altLang="ja-JP" sz="700" dirty="0">
                <a:solidFill>
                  <a:srgbClr val="FF0000"/>
                </a:solidFill>
              </a:rPr>
              <a:t>change background color to green (GOOD/NG)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58B9658E-5740-809A-D33D-B0259D53FB03}"/>
              </a:ext>
            </a:extLst>
          </p:cNvPr>
          <p:cNvGrpSpPr/>
          <p:nvPr/>
        </p:nvGrpSpPr>
        <p:grpSpPr>
          <a:xfrm>
            <a:off x="4273796" y="6435796"/>
            <a:ext cx="774295" cy="629809"/>
            <a:chOff x="8458372" y="5009599"/>
            <a:chExt cx="942242" cy="766417"/>
          </a:xfrm>
        </p:grpSpPr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201A344F-06AC-2F63-B62E-903B97A8B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458372" y="5009599"/>
              <a:ext cx="942242" cy="766417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DBDBFED9-EE2E-DBEC-C12B-B1A499DEF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818675" y="5235897"/>
              <a:ext cx="206786" cy="134611"/>
            </a:xfrm>
            <a:prstGeom prst="rect">
              <a:avLst/>
            </a:prstGeom>
          </p:spPr>
        </p:pic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002BA96-8E3A-430D-82D3-CF905D0B9565}"/>
              </a:ext>
            </a:extLst>
          </p:cNvPr>
          <p:cNvGrpSpPr/>
          <p:nvPr/>
        </p:nvGrpSpPr>
        <p:grpSpPr>
          <a:xfrm>
            <a:off x="4647275" y="6696278"/>
            <a:ext cx="291150" cy="524027"/>
            <a:chOff x="4109470" y="5898786"/>
            <a:chExt cx="291150" cy="524027"/>
          </a:xfrm>
        </p:grpSpPr>
        <p:pic>
          <p:nvPicPr>
            <p:cNvPr id="171" name="図 286">
              <a:extLst>
                <a:ext uri="{FF2B5EF4-FFF2-40B4-BE49-F238E27FC236}">
                  <a16:creationId xmlns:a16="http://schemas.microsoft.com/office/drawing/2014/main" id="{BEF33040-2391-BA6F-659C-34BB1FCF1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4224991" y="6040329"/>
              <a:ext cx="175629" cy="382484"/>
            </a:xfrm>
            <a:prstGeom prst="rect">
              <a:avLst/>
            </a:prstGeom>
          </p:spPr>
        </p:pic>
        <p:sp>
          <p:nvSpPr>
            <p:cNvPr id="172" name="台形 241">
              <a:extLst>
                <a:ext uri="{FF2B5EF4-FFF2-40B4-BE49-F238E27FC236}">
                  <a16:creationId xmlns:a16="http://schemas.microsoft.com/office/drawing/2014/main" id="{6548B0F0-F547-F26E-CACC-C8D5D511B1AE}"/>
                </a:ext>
              </a:extLst>
            </p:cNvPr>
            <p:cNvSpPr/>
            <p:nvPr/>
          </p:nvSpPr>
          <p:spPr>
            <a:xfrm rot="9223765">
              <a:off x="4109470" y="5898786"/>
              <a:ext cx="199668" cy="200287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173" name="Isosceles Triangle 172">
            <a:extLst>
              <a:ext uri="{FF2B5EF4-FFF2-40B4-BE49-F238E27FC236}">
                <a16:creationId xmlns:a16="http://schemas.microsoft.com/office/drawing/2014/main" id="{C09A400E-037E-AA54-4990-ECEB63DCE7C4}"/>
              </a:ext>
            </a:extLst>
          </p:cNvPr>
          <p:cNvSpPr/>
          <p:nvPr/>
        </p:nvSpPr>
        <p:spPr>
          <a:xfrm>
            <a:off x="6263844" y="624826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74" name="テキスト ボックス 300">
            <a:extLst>
              <a:ext uri="{FF2B5EF4-FFF2-40B4-BE49-F238E27FC236}">
                <a16:creationId xmlns:a16="http://schemas.microsoft.com/office/drawing/2014/main" id="{C00088E1-A36E-6683-ED6E-EDF395E336D5}"/>
              </a:ext>
            </a:extLst>
          </p:cNvPr>
          <p:cNvSpPr txBox="1"/>
          <p:nvPr/>
        </p:nvSpPr>
        <p:spPr>
          <a:xfrm>
            <a:off x="4739806" y="8393949"/>
            <a:ext cx="1772465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b="1" dirty="0">
                <a:latin typeface="+mj-lt"/>
              </a:rPr>
              <a:t>(Step.4)</a:t>
            </a:r>
            <a:r>
              <a:rPr kumimoji="1" lang="en-US" altLang="ja-JP" sz="700" dirty="0">
                <a:latin typeface="+mj-lt"/>
              </a:rPr>
              <a:t> </a:t>
            </a:r>
            <a:r>
              <a:rPr kumimoji="1" lang="en-US" altLang="ja-JP" sz="700" b="1" dirty="0">
                <a:latin typeface="+mj-lt"/>
              </a:rPr>
              <a:t>Inbound</a:t>
            </a:r>
          </a:p>
          <a:p>
            <a:r>
              <a:rPr kumimoji="1" lang="en-US" altLang="ja-JP" sz="700" dirty="0">
                <a:latin typeface="+mj-lt"/>
              </a:rPr>
              <a:t>Scan labels and scan storage locations</a:t>
            </a:r>
          </a:p>
          <a:p>
            <a:r>
              <a:rPr kumimoji="1" lang="en-US" altLang="ja-JP" sz="700" dirty="0">
                <a:latin typeface="+mj-lt"/>
              </a:rPr>
              <a:t>After that press the confirm button</a:t>
            </a:r>
            <a:endParaRPr kumimoji="1" lang="ja-JP" altLang="en-US" sz="700" dirty="0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44ECB7C0-40CA-A0A5-FAC3-6731E28DAD88}"/>
              </a:ext>
            </a:extLst>
          </p:cNvPr>
          <p:cNvGrpSpPr/>
          <p:nvPr/>
        </p:nvGrpSpPr>
        <p:grpSpPr>
          <a:xfrm>
            <a:off x="5051286" y="7478393"/>
            <a:ext cx="1351072" cy="194614"/>
            <a:chOff x="486802" y="4864205"/>
            <a:chExt cx="1351072" cy="194614"/>
          </a:xfrm>
        </p:grpSpPr>
        <p:sp>
          <p:nvSpPr>
            <p:cNvPr id="176" name="四角形: 角を丸くする 28">
              <a:extLst>
                <a:ext uri="{FF2B5EF4-FFF2-40B4-BE49-F238E27FC236}">
                  <a16:creationId xmlns:a16="http://schemas.microsoft.com/office/drawing/2014/main" id="{3D7CC249-260D-2655-245B-6AA5C34A57AC}"/>
                </a:ext>
              </a:extLst>
            </p:cNvPr>
            <p:cNvSpPr/>
            <p:nvPr/>
          </p:nvSpPr>
          <p:spPr>
            <a:xfrm>
              <a:off x="734340" y="4896281"/>
              <a:ext cx="383548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177" name="テキスト ボックス 412">
              <a:extLst>
                <a:ext uri="{FF2B5EF4-FFF2-40B4-BE49-F238E27FC236}">
                  <a16:creationId xmlns:a16="http://schemas.microsoft.com/office/drawing/2014/main" id="{5E2C755C-CFB6-1B5A-5968-C7E8A59509A9}"/>
                </a:ext>
              </a:extLst>
            </p:cNvPr>
            <p:cNvSpPr txBox="1"/>
            <p:nvPr/>
          </p:nvSpPr>
          <p:spPr>
            <a:xfrm>
              <a:off x="1135993" y="4868478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178" name="テキスト ボックス 412">
              <a:extLst>
                <a:ext uri="{FF2B5EF4-FFF2-40B4-BE49-F238E27FC236}">
                  <a16:creationId xmlns:a16="http://schemas.microsoft.com/office/drawing/2014/main" id="{094A596D-ED7A-B278-18C5-25FB23737602}"/>
                </a:ext>
              </a:extLst>
            </p:cNvPr>
            <p:cNvSpPr txBox="1"/>
            <p:nvPr/>
          </p:nvSpPr>
          <p:spPr>
            <a:xfrm>
              <a:off x="486802" y="4864205"/>
              <a:ext cx="30008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FC74C48F-4982-3A8A-9AB9-83733731F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48652" y="4887408"/>
              <a:ext cx="389222" cy="1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0371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8B813-9425-DADF-875D-680CFBCDB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3E31E9D-6F47-F7F4-829B-A08A552FB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B2B6045-6688-8BB8-BA0D-532F307BFEFC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8CB6A191-B2F9-236D-8326-9ADB39AA95F1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DD3BBD8-2203-E8E3-9F18-C32A2B0F290F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Handy terminal function Inbound</a:t>
            </a:r>
          </a:p>
          <a:p>
            <a:r>
              <a:rPr kumimoji="1" lang="en-US" altLang="ja-JP" sz="1100" b="1" dirty="0"/>
              <a:t>5-2.5-. Inbound Detail [for</a:t>
            </a:r>
            <a:r>
              <a:rPr kumimoji="1" lang="th-TH" altLang="ja-JP" sz="1100" b="1" dirty="0"/>
              <a:t> </a:t>
            </a:r>
            <a:r>
              <a:rPr kumimoji="1" lang="en-US" altLang="ja-JP" sz="1100" b="1" dirty="0"/>
              <a:t>Injection or Press Inbound WIP to WH]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850F2BD-5CD6-144C-2C5B-614371347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31" y="1431496"/>
            <a:ext cx="1355770" cy="215016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2C067A4-0802-F0D1-6799-ECF651F3A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69" y="1560642"/>
            <a:ext cx="805148" cy="12362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24F8D19-29D8-73D6-21EA-7ECC91BF94F1}"/>
              </a:ext>
            </a:extLst>
          </p:cNvPr>
          <p:cNvSpPr txBox="1"/>
          <p:nvPr/>
        </p:nvSpPr>
        <p:spPr>
          <a:xfrm>
            <a:off x="887950" y="1547219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item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39D555E-B459-C00B-AA40-2CE298779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06" y="2055260"/>
            <a:ext cx="1289035" cy="21211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FED7297-93BF-BE16-CF03-09A72E332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36" y="2458640"/>
            <a:ext cx="981060" cy="22099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4A3ED19-2BC6-5602-E495-82FEE04F7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49" y="2149948"/>
            <a:ext cx="1313642" cy="8948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61AB370-F89A-05E0-3C01-25900384D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293" y="1730819"/>
            <a:ext cx="1313642" cy="434647"/>
          </a:xfrm>
          <a:prstGeom prst="rect">
            <a:avLst/>
          </a:prstGeom>
        </p:spPr>
      </p:pic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79044388-0A2D-E60E-8C9C-E99643BA952B}"/>
              </a:ext>
            </a:extLst>
          </p:cNvPr>
          <p:cNvSpPr/>
          <p:nvPr/>
        </p:nvSpPr>
        <p:spPr>
          <a:xfrm>
            <a:off x="719592" y="1757418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15001AB3-A643-7A35-17BD-26A5B68170EF}"/>
              </a:ext>
            </a:extLst>
          </p:cNvPr>
          <p:cNvSpPr/>
          <p:nvPr/>
        </p:nvSpPr>
        <p:spPr>
          <a:xfrm>
            <a:off x="1353597" y="1753608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B477A78-BA63-F86F-EACA-B8771077F220}"/>
              </a:ext>
            </a:extLst>
          </p:cNvPr>
          <p:cNvSpPr txBox="1"/>
          <p:nvPr/>
        </p:nvSpPr>
        <p:spPr>
          <a:xfrm>
            <a:off x="471982" y="1727824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4004E77-18AC-ABD2-9605-67F8BA10F0BC}"/>
              </a:ext>
            </a:extLst>
          </p:cNvPr>
          <p:cNvSpPr txBox="1"/>
          <p:nvPr/>
        </p:nvSpPr>
        <p:spPr>
          <a:xfrm>
            <a:off x="1120774" y="1729311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27" name="グラフィックス 26" descr="日毎カレンダー">
            <a:extLst>
              <a:ext uri="{FF2B5EF4-FFF2-40B4-BE49-F238E27FC236}">
                <a16:creationId xmlns:a16="http://schemas.microsoft.com/office/drawing/2014/main" id="{635CE909-42DE-C5DF-9EE5-FBD4DEEB26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2194" y="1766793"/>
            <a:ext cx="137160" cy="137160"/>
          </a:xfrm>
          <a:prstGeom prst="rect">
            <a:avLst/>
          </a:prstGeom>
        </p:spPr>
      </p:pic>
      <p:pic>
        <p:nvPicPr>
          <p:cNvPr id="28" name="グラフィックス 27" descr="日毎カレンダー">
            <a:extLst>
              <a:ext uri="{FF2B5EF4-FFF2-40B4-BE49-F238E27FC236}">
                <a16:creationId xmlns:a16="http://schemas.microsoft.com/office/drawing/2014/main" id="{7B82F313-CFF1-90BC-0D21-F8320D5E34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92202" y="1757720"/>
            <a:ext cx="137160" cy="137160"/>
          </a:xfrm>
          <a:prstGeom prst="rect">
            <a:avLst/>
          </a:prstGeom>
        </p:spPr>
      </p:pic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99D4B585-D799-0660-87EF-529739895E3F}"/>
              </a:ext>
            </a:extLst>
          </p:cNvPr>
          <p:cNvSpPr/>
          <p:nvPr/>
        </p:nvSpPr>
        <p:spPr>
          <a:xfrm>
            <a:off x="763619" y="1942907"/>
            <a:ext cx="391183" cy="152691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19778A9-3DB2-1717-7CF9-DBE99F1F54EF}"/>
              </a:ext>
            </a:extLst>
          </p:cNvPr>
          <p:cNvSpPr txBox="1"/>
          <p:nvPr/>
        </p:nvSpPr>
        <p:spPr>
          <a:xfrm>
            <a:off x="452270" y="1916146"/>
            <a:ext cx="37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Supplier</a:t>
            </a:r>
          </a:p>
          <a:p>
            <a:pPr algn="ctr"/>
            <a:r>
              <a:rPr kumimoji="1" lang="en-US" altLang="ja-JP" sz="400" dirty="0">
                <a:latin typeface="+mj-lt"/>
              </a:rPr>
              <a:t>code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155414D-209A-C3FA-4E11-8D00C192FB7C}"/>
              </a:ext>
            </a:extLst>
          </p:cNvPr>
          <p:cNvSpPr txBox="1"/>
          <p:nvPr/>
        </p:nvSpPr>
        <p:spPr>
          <a:xfrm>
            <a:off x="670392" y="1760414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BD6FE94-28D1-3421-6C14-A392EC503C42}"/>
              </a:ext>
            </a:extLst>
          </p:cNvPr>
          <p:cNvSpPr txBox="1"/>
          <p:nvPr/>
        </p:nvSpPr>
        <p:spPr>
          <a:xfrm>
            <a:off x="1308172" y="1758200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35" name="二等辺三角形 34">
            <a:extLst>
              <a:ext uri="{FF2B5EF4-FFF2-40B4-BE49-F238E27FC236}">
                <a16:creationId xmlns:a16="http://schemas.microsoft.com/office/drawing/2014/main" id="{1F282BC7-CC66-64A2-503E-E34020E315E4}"/>
              </a:ext>
            </a:extLst>
          </p:cNvPr>
          <p:cNvSpPr/>
          <p:nvPr/>
        </p:nvSpPr>
        <p:spPr>
          <a:xfrm rot="10800000">
            <a:off x="1014771" y="1982597"/>
            <a:ext cx="79525" cy="76201"/>
          </a:xfrm>
          <a:prstGeom prst="triangl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AE961C4A-7616-DD24-6F3B-78F2B58E5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56" y="2198505"/>
            <a:ext cx="1289035" cy="275128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2DB81A2D-5BC7-65F3-A62E-63309555C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72" y="2629623"/>
            <a:ext cx="1279444" cy="267020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352837B-AC11-CAF3-06BF-266B64F0B39C}"/>
              </a:ext>
            </a:extLst>
          </p:cNvPr>
          <p:cNvSpPr txBox="1"/>
          <p:nvPr/>
        </p:nvSpPr>
        <p:spPr>
          <a:xfrm>
            <a:off x="482811" y="2572628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Supplier Name : DEMO-SUP-B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DEMO_PARTS_NAME_B</a:t>
            </a:r>
            <a:endParaRPr kumimoji="1" lang="ja-JP" altLang="en-US" sz="200" dirty="0">
              <a:latin typeface="+mj-lt"/>
            </a:endParaRPr>
          </a:p>
        </p:txBody>
      </p:sp>
      <p:pic>
        <p:nvPicPr>
          <p:cNvPr id="43" name="図 385">
            <a:extLst>
              <a:ext uri="{FF2B5EF4-FFF2-40B4-BE49-F238E27FC236}">
                <a16:creationId xmlns:a16="http://schemas.microsoft.com/office/drawing/2014/main" id="{1170A23F-5509-184C-7A9D-8F8B5EF146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2796" y="1443951"/>
            <a:ext cx="1355823" cy="2027476"/>
          </a:xfrm>
          <a:prstGeom prst="rect">
            <a:avLst/>
          </a:prstGeom>
        </p:spPr>
      </p:pic>
      <p:pic>
        <p:nvPicPr>
          <p:cNvPr id="44" name="図 386">
            <a:extLst>
              <a:ext uri="{FF2B5EF4-FFF2-40B4-BE49-F238E27FC236}">
                <a16:creationId xmlns:a16="http://schemas.microsoft.com/office/drawing/2014/main" id="{4D3AE1B5-D5FD-EF82-45F7-585C057773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9450" y="2456309"/>
            <a:ext cx="1323253" cy="276635"/>
          </a:xfrm>
          <a:prstGeom prst="rect">
            <a:avLst/>
          </a:prstGeom>
        </p:spPr>
      </p:pic>
      <p:pic>
        <p:nvPicPr>
          <p:cNvPr id="45" name="図 387">
            <a:extLst>
              <a:ext uri="{FF2B5EF4-FFF2-40B4-BE49-F238E27FC236}">
                <a16:creationId xmlns:a16="http://schemas.microsoft.com/office/drawing/2014/main" id="{6805A8D3-FFF6-021C-503E-94B0A7A156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9080" y="2798025"/>
            <a:ext cx="421741" cy="138318"/>
          </a:xfrm>
          <a:prstGeom prst="rect">
            <a:avLst/>
          </a:prstGeom>
        </p:spPr>
      </p:pic>
      <p:sp>
        <p:nvSpPr>
          <p:cNvPr id="46" name="テキスト ボックス 388">
            <a:extLst>
              <a:ext uri="{FF2B5EF4-FFF2-40B4-BE49-F238E27FC236}">
                <a16:creationId xmlns:a16="http://schemas.microsoft.com/office/drawing/2014/main" id="{F7196E5B-106B-E1FB-FAE7-CEC8E6B41154}"/>
              </a:ext>
            </a:extLst>
          </p:cNvPr>
          <p:cNvSpPr txBox="1"/>
          <p:nvPr/>
        </p:nvSpPr>
        <p:spPr>
          <a:xfrm>
            <a:off x="2302796" y="2750437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47" name="テキスト ボックス 389">
            <a:extLst>
              <a:ext uri="{FF2B5EF4-FFF2-40B4-BE49-F238E27FC236}">
                <a16:creationId xmlns:a16="http://schemas.microsoft.com/office/drawing/2014/main" id="{42701F7B-B148-E2D8-D932-6807C3B2CD96}"/>
              </a:ext>
            </a:extLst>
          </p:cNvPr>
          <p:cNvSpPr txBox="1"/>
          <p:nvPr/>
        </p:nvSpPr>
        <p:spPr>
          <a:xfrm>
            <a:off x="2302796" y="2511660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48" name="図 390">
            <a:extLst>
              <a:ext uri="{FF2B5EF4-FFF2-40B4-BE49-F238E27FC236}">
                <a16:creationId xmlns:a16="http://schemas.microsoft.com/office/drawing/2014/main" id="{9BD83E5B-4A14-8410-A36E-EDEC0ADBCB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8173" y="2497395"/>
            <a:ext cx="905173" cy="202741"/>
          </a:xfrm>
          <a:prstGeom prst="rect">
            <a:avLst/>
          </a:prstGeom>
        </p:spPr>
      </p:pic>
      <p:pic>
        <p:nvPicPr>
          <p:cNvPr id="49" name="図 391">
            <a:extLst>
              <a:ext uri="{FF2B5EF4-FFF2-40B4-BE49-F238E27FC236}">
                <a16:creationId xmlns:a16="http://schemas.microsoft.com/office/drawing/2014/main" id="{72E5EF00-AEA2-DF8E-3576-9F96719DA1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6639" y="2278851"/>
            <a:ext cx="381033" cy="112377"/>
          </a:xfrm>
          <a:prstGeom prst="rect">
            <a:avLst/>
          </a:prstGeom>
        </p:spPr>
      </p:pic>
      <p:sp>
        <p:nvSpPr>
          <p:cNvPr id="50" name="テキスト ボックス 392">
            <a:extLst>
              <a:ext uri="{FF2B5EF4-FFF2-40B4-BE49-F238E27FC236}">
                <a16:creationId xmlns:a16="http://schemas.microsoft.com/office/drawing/2014/main" id="{89E2850B-0BD3-08A2-3D35-B705638539CA}"/>
              </a:ext>
            </a:extLst>
          </p:cNvPr>
          <p:cNvSpPr txBox="1"/>
          <p:nvPr/>
        </p:nvSpPr>
        <p:spPr>
          <a:xfrm>
            <a:off x="2795298" y="2246020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52" name="図 394">
            <a:extLst>
              <a:ext uri="{FF2B5EF4-FFF2-40B4-BE49-F238E27FC236}">
                <a16:creationId xmlns:a16="http://schemas.microsoft.com/office/drawing/2014/main" id="{92FC32DE-9D0E-42B2-E635-681C7BF77D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4232" y="2552513"/>
            <a:ext cx="293040" cy="79099"/>
          </a:xfrm>
          <a:prstGeom prst="rect">
            <a:avLst/>
          </a:prstGeom>
        </p:spPr>
      </p:pic>
      <p:pic>
        <p:nvPicPr>
          <p:cNvPr id="53" name="図 395">
            <a:extLst>
              <a:ext uri="{FF2B5EF4-FFF2-40B4-BE49-F238E27FC236}">
                <a16:creationId xmlns:a16="http://schemas.microsoft.com/office/drawing/2014/main" id="{417E3735-6ADD-56B4-6CF5-12738157B5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07048" y="2284363"/>
            <a:ext cx="436337" cy="79099"/>
          </a:xfrm>
          <a:prstGeom prst="rect">
            <a:avLst/>
          </a:prstGeom>
        </p:spPr>
      </p:pic>
      <p:pic>
        <p:nvPicPr>
          <p:cNvPr id="54" name="図 396">
            <a:extLst>
              <a:ext uri="{FF2B5EF4-FFF2-40B4-BE49-F238E27FC236}">
                <a16:creationId xmlns:a16="http://schemas.microsoft.com/office/drawing/2014/main" id="{12F2A9BA-0917-0C80-437E-15821B4FA6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4541" y="3025781"/>
            <a:ext cx="436337" cy="79099"/>
          </a:xfrm>
          <a:prstGeom prst="rect">
            <a:avLst/>
          </a:prstGeom>
        </p:spPr>
      </p:pic>
      <p:pic>
        <p:nvPicPr>
          <p:cNvPr id="55" name="図 397">
            <a:extLst>
              <a:ext uri="{FF2B5EF4-FFF2-40B4-BE49-F238E27FC236}">
                <a16:creationId xmlns:a16="http://schemas.microsoft.com/office/drawing/2014/main" id="{148A4196-D700-07AC-256C-F927EC26F6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07048" y="1904435"/>
            <a:ext cx="436337" cy="106315"/>
          </a:xfrm>
          <a:prstGeom prst="rect">
            <a:avLst/>
          </a:prstGeom>
        </p:spPr>
      </p:pic>
      <p:pic>
        <p:nvPicPr>
          <p:cNvPr id="56" name="図 398">
            <a:extLst>
              <a:ext uri="{FF2B5EF4-FFF2-40B4-BE49-F238E27FC236}">
                <a16:creationId xmlns:a16="http://schemas.microsoft.com/office/drawing/2014/main" id="{5B63ADA5-DDB4-E467-82D0-4F75BBC3CC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6679" y="2096152"/>
            <a:ext cx="436337" cy="106315"/>
          </a:xfrm>
          <a:prstGeom prst="rect">
            <a:avLst/>
          </a:prstGeom>
        </p:spPr>
      </p:pic>
      <p:sp>
        <p:nvSpPr>
          <p:cNvPr id="58" name="テキスト ボックス 399">
            <a:extLst>
              <a:ext uri="{FF2B5EF4-FFF2-40B4-BE49-F238E27FC236}">
                <a16:creationId xmlns:a16="http://schemas.microsoft.com/office/drawing/2014/main" id="{08AAA9F1-4EAE-9C05-CA5F-A7A6C814279C}"/>
              </a:ext>
            </a:extLst>
          </p:cNvPr>
          <p:cNvSpPr txBox="1"/>
          <p:nvPr/>
        </p:nvSpPr>
        <p:spPr>
          <a:xfrm>
            <a:off x="2783315" y="1850790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59" name="テキスト ボックス 400">
            <a:extLst>
              <a:ext uri="{FF2B5EF4-FFF2-40B4-BE49-F238E27FC236}">
                <a16:creationId xmlns:a16="http://schemas.microsoft.com/office/drawing/2014/main" id="{9AA92D2C-5A25-88CF-864B-5EF055616A6A}"/>
              </a:ext>
            </a:extLst>
          </p:cNvPr>
          <p:cNvSpPr txBox="1"/>
          <p:nvPr/>
        </p:nvSpPr>
        <p:spPr>
          <a:xfrm>
            <a:off x="2355407" y="2053758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61" name="テキスト ボックス 402">
            <a:extLst>
              <a:ext uri="{FF2B5EF4-FFF2-40B4-BE49-F238E27FC236}">
                <a16:creationId xmlns:a16="http://schemas.microsoft.com/office/drawing/2014/main" id="{3A65435F-9660-9850-1462-A057B6B7C8A4}"/>
              </a:ext>
            </a:extLst>
          </p:cNvPr>
          <p:cNvSpPr txBox="1"/>
          <p:nvPr/>
        </p:nvSpPr>
        <p:spPr>
          <a:xfrm>
            <a:off x="2871950" y="2508969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63" name="図 403">
            <a:extLst>
              <a:ext uri="{FF2B5EF4-FFF2-40B4-BE49-F238E27FC236}">
                <a16:creationId xmlns:a16="http://schemas.microsoft.com/office/drawing/2014/main" id="{E85466E6-D9E6-1BD5-D0BF-F5DB24606B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6711" y="2445695"/>
            <a:ext cx="1323253" cy="276635"/>
          </a:xfrm>
          <a:prstGeom prst="rect">
            <a:avLst/>
          </a:prstGeom>
        </p:spPr>
      </p:pic>
      <p:pic>
        <p:nvPicPr>
          <p:cNvPr id="128" name="図 404">
            <a:extLst>
              <a:ext uri="{FF2B5EF4-FFF2-40B4-BE49-F238E27FC236}">
                <a16:creationId xmlns:a16="http://schemas.microsoft.com/office/drawing/2014/main" id="{55FECA72-A9F3-DDED-F143-DF425844D7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6341" y="2787411"/>
            <a:ext cx="421741" cy="138318"/>
          </a:xfrm>
          <a:prstGeom prst="rect">
            <a:avLst/>
          </a:prstGeom>
        </p:spPr>
      </p:pic>
      <p:sp>
        <p:nvSpPr>
          <p:cNvPr id="130" name="テキスト ボックス 405">
            <a:extLst>
              <a:ext uri="{FF2B5EF4-FFF2-40B4-BE49-F238E27FC236}">
                <a16:creationId xmlns:a16="http://schemas.microsoft.com/office/drawing/2014/main" id="{F168AFB2-579E-89A3-4C6E-856ACB8E04F3}"/>
              </a:ext>
            </a:extLst>
          </p:cNvPr>
          <p:cNvSpPr txBox="1"/>
          <p:nvPr/>
        </p:nvSpPr>
        <p:spPr>
          <a:xfrm>
            <a:off x="2300057" y="2739823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131" name="テキスト ボックス 406">
            <a:extLst>
              <a:ext uri="{FF2B5EF4-FFF2-40B4-BE49-F238E27FC236}">
                <a16:creationId xmlns:a16="http://schemas.microsoft.com/office/drawing/2014/main" id="{ED7D3315-EED6-0478-BEC0-AA452F305E19}"/>
              </a:ext>
            </a:extLst>
          </p:cNvPr>
          <p:cNvSpPr txBox="1"/>
          <p:nvPr/>
        </p:nvSpPr>
        <p:spPr>
          <a:xfrm>
            <a:off x="2300057" y="2501046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32" name="図 407">
            <a:extLst>
              <a:ext uri="{FF2B5EF4-FFF2-40B4-BE49-F238E27FC236}">
                <a16:creationId xmlns:a16="http://schemas.microsoft.com/office/drawing/2014/main" id="{84BED158-E679-9063-526C-4220606443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5434" y="2486781"/>
            <a:ext cx="905173" cy="202741"/>
          </a:xfrm>
          <a:prstGeom prst="rect">
            <a:avLst/>
          </a:prstGeom>
        </p:spPr>
      </p:pic>
      <p:pic>
        <p:nvPicPr>
          <p:cNvPr id="135" name="図 408">
            <a:extLst>
              <a:ext uri="{FF2B5EF4-FFF2-40B4-BE49-F238E27FC236}">
                <a16:creationId xmlns:a16="http://schemas.microsoft.com/office/drawing/2014/main" id="{FE595F9A-DC74-A2C3-B8AB-D050A43173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1493" y="2541899"/>
            <a:ext cx="293040" cy="79099"/>
          </a:xfrm>
          <a:prstGeom prst="rect">
            <a:avLst/>
          </a:prstGeom>
        </p:spPr>
      </p:pic>
      <p:pic>
        <p:nvPicPr>
          <p:cNvPr id="149" name="図 409">
            <a:extLst>
              <a:ext uri="{FF2B5EF4-FFF2-40B4-BE49-F238E27FC236}">
                <a16:creationId xmlns:a16="http://schemas.microsoft.com/office/drawing/2014/main" id="{7C1A379F-E3EB-B38D-CF56-E47A04E4A0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1802" y="3015167"/>
            <a:ext cx="436337" cy="79099"/>
          </a:xfrm>
          <a:prstGeom prst="rect">
            <a:avLst/>
          </a:prstGeom>
        </p:spPr>
      </p:pic>
      <p:pic>
        <p:nvPicPr>
          <p:cNvPr id="150" name="図 410">
            <a:extLst>
              <a:ext uri="{FF2B5EF4-FFF2-40B4-BE49-F238E27FC236}">
                <a16:creationId xmlns:a16="http://schemas.microsoft.com/office/drawing/2014/main" id="{6CA667C1-A815-7C8A-8DE4-BD0569C7EB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7539" y="2437098"/>
            <a:ext cx="1323253" cy="276635"/>
          </a:xfrm>
          <a:prstGeom prst="rect">
            <a:avLst/>
          </a:prstGeom>
        </p:spPr>
      </p:pic>
      <p:pic>
        <p:nvPicPr>
          <p:cNvPr id="151" name="図 411">
            <a:extLst>
              <a:ext uri="{FF2B5EF4-FFF2-40B4-BE49-F238E27FC236}">
                <a16:creationId xmlns:a16="http://schemas.microsoft.com/office/drawing/2014/main" id="{5A651105-4196-E65A-88DF-086758431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7169" y="2778814"/>
            <a:ext cx="421741" cy="138318"/>
          </a:xfrm>
          <a:prstGeom prst="rect">
            <a:avLst/>
          </a:prstGeom>
        </p:spPr>
      </p:pic>
      <p:pic>
        <p:nvPicPr>
          <p:cNvPr id="154" name="図 414">
            <a:extLst>
              <a:ext uri="{FF2B5EF4-FFF2-40B4-BE49-F238E27FC236}">
                <a16:creationId xmlns:a16="http://schemas.microsoft.com/office/drawing/2014/main" id="{8FAAF133-5C5A-C598-8C31-F467BEBFF5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6262" y="2478184"/>
            <a:ext cx="905173" cy="202741"/>
          </a:xfrm>
          <a:prstGeom prst="rect">
            <a:avLst/>
          </a:prstGeom>
        </p:spPr>
      </p:pic>
      <p:pic>
        <p:nvPicPr>
          <p:cNvPr id="155" name="図 415">
            <a:extLst>
              <a:ext uri="{FF2B5EF4-FFF2-40B4-BE49-F238E27FC236}">
                <a16:creationId xmlns:a16="http://schemas.microsoft.com/office/drawing/2014/main" id="{3FC1C599-F074-69B0-7AB2-AFA2AFE8BF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2321" y="2533302"/>
            <a:ext cx="293040" cy="79099"/>
          </a:xfrm>
          <a:prstGeom prst="rect">
            <a:avLst/>
          </a:prstGeom>
        </p:spPr>
      </p:pic>
      <p:pic>
        <p:nvPicPr>
          <p:cNvPr id="156" name="図 417">
            <a:extLst>
              <a:ext uri="{FF2B5EF4-FFF2-40B4-BE49-F238E27FC236}">
                <a16:creationId xmlns:a16="http://schemas.microsoft.com/office/drawing/2014/main" id="{DFE25210-5EA9-2910-A76D-EC57DCEB90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30597" y="2980973"/>
            <a:ext cx="1316807" cy="184666"/>
          </a:xfrm>
          <a:prstGeom prst="rect">
            <a:avLst/>
          </a:prstGeom>
        </p:spPr>
      </p:pic>
      <p:pic>
        <p:nvPicPr>
          <p:cNvPr id="159" name="図 292">
            <a:extLst>
              <a:ext uri="{FF2B5EF4-FFF2-40B4-BE49-F238E27FC236}">
                <a16:creationId xmlns:a16="http://schemas.microsoft.com/office/drawing/2014/main" id="{32C919EA-4317-E160-1F44-A481267D9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791" y="1586057"/>
            <a:ext cx="805148" cy="123622"/>
          </a:xfrm>
          <a:prstGeom prst="rect">
            <a:avLst/>
          </a:prstGeom>
        </p:spPr>
      </p:pic>
      <p:sp>
        <p:nvSpPr>
          <p:cNvPr id="160" name="テキスト ボックス 294">
            <a:extLst>
              <a:ext uri="{FF2B5EF4-FFF2-40B4-BE49-F238E27FC236}">
                <a16:creationId xmlns:a16="http://schemas.microsoft.com/office/drawing/2014/main" id="{699DAED0-0639-DC8A-6374-96967BC11CA7}"/>
              </a:ext>
            </a:extLst>
          </p:cNvPr>
          <p:cNvSpPr txBox="1"/>
          <p:nvPr/>
        </p:nvSpPr>
        <p:spPr>
          <a:xfrm>
            <a:off x="2648056" y="1554547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85062D9F-7539-9E55-F113-57C9D60F4660}"/>
              </a:ext>
            </a:extLst>
          </p:cNvPr>
          <p:cNvSpPr/>
          <p:nvPr/>
        </p:nvSpPr>
        <p:spPr>
          <a:xfrm>
            <a:off x="2330597" y="3015167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[P1]</a:t>
            </a:r>
          </a:p>
        </p:txBody>
      </p:sp>
      <p:sp>
        <p:nvSpPr>
          <p:cNvPr id="243" name="矢印: 右 242">
            <a:extLst>
              <a:ext uri="{FF2B5EF4-FFF2-40B4-BE49-F238E27FC236}">
                <a16:creationId xmlns:a16="http://schemas.microsoft.com/office/drawing/2014/main" id="{B476D473-32D7-67A9-F097-5816E4C8173F}"/>
              </a:ext>
            </a:extLst>
          </p:cNvPr>
          <p:cNvSpPr/>
          <p:nvPr/>
        </p:nvSpPr>
        <p:spPr>
          <a:xfrm rot="5400000">
            <a:off x="4944501" y="3880889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14" name="Picture 213">
            <a:extLst>
              <a:ext uri="{FF2B5EF4-FFF2-40B4-BE49-F238E27FC236}">
                <a16:creationId xmlns:a16="http://schemas.microsoft.com/office/drawing/2014/main" id="{2070BF8D-D919-2AF8-084C-62DA10D788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12773" y="2226841"/>
            <a:ext cx="1331001" cy="774337"/>
          </a:xfrm>
          <a:prstGeom prst="rect">
            <a:avLst/>
          </a:prstGeom>
        </p:spPr>
      </p:pic>
      <p:pic>
        <p:nvPicPr>
          <p:cNvPr id="433" name="図 385">
            <a:extLst>
              <a:ext uri="{FF2B5EF4-FFF2-40B4-BE49-F238E27FC236}">
                <a16:creationId xmlns:a16="http://schemas.microsoft.com/office/drawing/2014/main" id="{C5693B45-C2E0-6987-2CB3-B83D36F683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5881" y="1409528"/>
            <a:ext cx="1355823" cy="2027476"/>
          </a:xfrm>
          <a:prstGeom prst="rect">
            <a:avLst/>
          </a:prstGeom>
        </p:spPr>
      </p:pic>
      <p:pic>
        <p:nvPicPr>
          <p:cNvPr id="434" name="図 386">
            <a:extLst>
              <a:ext uri="{FF2B5EF4-FFF2-40B4-BE49-F238E27FC236}">
                <a16:creationId xmlns:a16="http://schemas.microsoft.com/office/drawing/2014/main" id="{43287AFF-5E77-4D24-3B4F-620EED87C3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2535" y="2421886"/>
            <a:ext cx="1323253" cy="276635"/>
          </a:xfrm>
          <a:prstGeom prst="rect">
            <a:avLst/>
          </a:prstGeom>
        </p:spPr>
      </p:pic>
      <p:pic>
        <p:nvPicPr>
          <p:cNvPr id="435" name="図 387">
            <a:extLst>
              <a:ext uri="{FF2B5EF4-FFF2-40B4-BE49-F238E27FC236}">
                <a16:creationId xmlns:a16="http://schemas.microsoft.com/office/drawing/2014/main" id="{E289B3FD-C000-F0D0-16AD-C26E93E583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2165" y="2763602"/>
            <a:ext cx="421741" cy="138318"/>
          </a:xfrm>
          <a:prstGeom prst="rect">
            <a:avLst/>
          </a:prstGeom>
        </p:spPr>
      </p:pic>
      <p:sp>
        <p:nvSpPr>
          <p:cNvPr id="436" name="テキスト ボックス 388">
            <a:extLst>
              <a:ext uri="{FF2B5EF4-FFF2-40B4-BE49-F238E27FC236}">
                <a16:creationId xmlns:a16="http://schemas.microsoft.com/office/drawing/2014/main" id="{9D290717-CE7A-7733-7A3D-D2005121C2EA}"/>
              </a:ext>
            </a:extLst>
          </p:cNvPr>
          <p:cNvSpPr txBox="1"/>
          <p:nvPr/>
        </p:nvSpPr>
        <p:spPr>
          <a:xfrm>
            <a:off x="4345881" y="2716014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437" name="テキスト ボックス 389">
            <a:extLst>
              <a:ext uri="{FF2B5EF4-FFF2-40B4-BE49-F238E27FC236}">
                <a16:creationId xmlns:a16="http://schemas.microsoft.com/office/drawing/2014/main" id="{7BCD5DBC-70A5-B334-CD8A-8E4EDC439822}"/>
              </a:ext>
            </a:extLst>
          </p:cNvPr>
          <p:cNvSpPr txBox="1"/>
          <p:nvPr/>
        </p:nvSpPr>
        <p:spPr>
          <a:xfrm>
            <a:off x="4345881" y="2477237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438" name="図 390">
            <a:extLst>
              <a:ext uri="{FF2B5EF4-FFF2-40B4-BE49-F238E27FC236}">
                <a16:creationId xmlns:a16="http://schemas.microsoft.com/office/drawing/2014/main" id="{AACEB31A-A5B3-079C-6FE4-1F5115E2C5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1258" y="2462972"/>
            <a:ext cx="905173" cy="202741"/>
          </a:xfrm>
          <a:prstGeom prst="rect">
            <a:avLst/>
          </a:prstGeom>
        </p:spPr>
      </p:pic>
      <p:pic>
        <p:nvPicPr>
          <p:cNvPr id="439" name="図 391">
            <a:extLst>
              <a:ext uri="{FF2B5EF4-FFF2-40B4-BE49-F238E27FC236}">
                <a16:creationId xmlns:a16="http://schemas.microsoft.com/office/drawing/2014/main" id="{94F27769-A744-5B9B-FD7B-F9ABFC3E59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9724" y="2244428"/>
            <a:ext cx="381033" cy="112377"/>
          </a:xfrm>
          <a:prstGeom prst="rect">
            <a:avLst/>
          </a:prstGeom>
        </p:spPr>
      </p:pic>
      <p:sp>
        <p:nvSpPr>
          <p:cNvPr id="440" name="テキスト ボックス 392">
            <a:extLst>
              <a:ext uri="{FF2B5EF4-FFF2-40B4-BE49-F238E27FC236}">
                <a16:creationId xmlns:a16="http://schemas.microsoft.com/office/drawing/2014/main" id="{1C4E686A-E5A9-1E48-3CF2-4EB3B6803EA7}"/>
              </a:ext>
            </a:extLst>
          </p:cNvPr>
          <p:cNvSpPr txBox="1"/>
          <p:nvPr/>
        </p:nvSpPr>
        <p:spPr>
          <a:xfrm>
            <a:off x="4838383" y="2211597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441" name="図 394">
            <a:extLst>
              <a:ext uri="{FF2B5EF4-FFF2-40B4-BE49-F238E27FC236}">
                <a16:creationId xmlns:a16="http://schemas.microsoft.com/office/drawing/2014/main" id="{2E506ACB-CBD8-454D-1801-B3877264AB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7317" y="2518090"/>
            <a:ext cx="293040" cy="79099"/>
          </a:xfrm>
          <a:prstGeom prst="rect">
            <a:avLst/>
          </a:prstGeom>
        </p:spPr>
      </p:pic>
      <p:pic>
        <p:nvPicPr>
          <p:cNvPr id="442" name="図 395">
            <a:extLst>
              <a:ext uri="{FF2B5EF4-FFF2-40B4-BE49-F238E27FC236}">
                <a16:creationId xmlns:a16="http://schemas.microsoft.com/office/drawing/2014/main" id="{9D3C1F05-3FBD-65BF-BD09-4F5A224AE2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50133" y="2249940"/>
            <a:ext cx="436337" cy="79099"/>
          </a:xfrm>
          <a:prstGeom prst="rect">
            <a:avLst/>
          </a:prstGeom>
        </p:spPr>
      </p:pic>
      <p:pic>
        <p:nvPicPr>
          <p:cNvPr id="443" name="図 396">
            <a:extLst>
              <a:ext uri="{FF2B5EF4-FFF2-40B4-BE49-F238E27FC236}">
                <a16:creationId xmlns:a16="http://schemas.microsoft.com/office/drawing/2014/main" id="{C4B198D2-2948-CC77-8AED-9C92D135FD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7626" y="2991358"/>
            <a:ext cx="436337" cy="79099"/>
          </a:xfrm>
          <a:prstGeom prst="rect">
            <a:avLst/>
          </a:prstGeom>
        </p:spPr>
      </p:pic>
      <p:pic>
        <p:nvPicPr>
          <p:cNvPr id="444" name="図 397">
            <a:extLst>
              <a:ext uri="{FF2B5EF4-FFF2-40B4-BE49-F238E27FC236}">
                <a16:creationId xmlns:a16="http://schemas.microsoft.com/office/drawing/2014/main" id="{A3DC66E8-174A-E1D7-641F-A04DF8D7C4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50133" y="1870012"/>
            <a:ext cx="436337" cy="106315"/>
          </a:xfrm>
          <a:prstGeom prst="rect">
            <a:avLst/>
          </a:prstGeom>
        </p:spPr>
      </p:pic>
      <p:pic>
        <p:nvPicPr>
          <p:cNvPr id="445" name="図 398">
            <a:extLst>
              <a:ext uri="{FF2B5EF4-FFF2-40B4-BE49-F238E27FC236}">
                <a16:creationId xmlns:a16="http://schemas.microsoft.com/office/drawing/2014/main" id="{CB186DAA-7710-F06B-DE2B-EC6DBAFDE4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79764" y="2061729"/>
            <a:ext cx="436337" cy="106315"/>
          </a:xfrm>
          <a:prstGeom prst="rect">
            <a:avLst/>
          </a:prstGeom>
        </p:spPr>
      </p:pic>
      <p:sp>
        <p:nvSpPr>
          <p:cNvPr id="446" name="テキスト ボックス 399">
            <a:extLst>
              <a:ext uri="{FF2B5EF4-FFF2-40B4-BE49-F238E27FC236}">
                <a16:creationId xmlns:a16="http://schemas.microsoft.com/office/drawing/2014/main" id="{340B85FD-462A-1EA2-B48C-BA91A3618409}"/>
              </a:ext>
            </a:extLst>
          </p:cNvPr>
          <p:cNvSpPr txBox="1"/>
          <p:nvPr/>
        </p:nvSpPr>
        <p:spPr>
          <a:xfrm>
            <a:off x="4826400" y="1816367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447" name="テキスト ボックス 400">
            <a:extLst>
              <a:ext uri="{FF2B5EF4-FFF2-40B4-BE49-F238E27FC236}">
                <a16:creationId xmlns:a16="http://schemas.microsoft.com/office/drawing/2014/main" id="{6F6BC2EF-8E69-DFCA-D8D2-E152347D58FA}"/>
              </a:ext>
            </a:extLst>
          </p:cNvPr>
          <p:cNvSpPr txBox="1"/>
          <p:nvPr/>
        </p:nvSpPr>
        <p:spPr>
          <a:xfrm>
            <a:off x="4398492" y="2019335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448" name="テキスト ボックス 402">
            <a:extLst>
              <a:ext uri="{FF2B5EF4-FFF2-40B4-BE49-F238E27FC236}">
                <a16:creationId xmlns:a16="http://schemas.microsoft.com/office/drawing/2014/main" id="{1D0AA35B-19A5-4896-D85E-4BC9919B0F54}"/>
              </a:ext>
            </a:extLst>
          </p:cNvPr>
          <p:cNvSpPr txBox="1"/>
          <p:nvPr/>
        </p:nvSpPr>
        <p:spPr>
          <a:xfrm>
            <a:off x="4915035" y="2474546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449" name="図 403">
            <a:extLst>
              <a:ext uri="{FF2B5EF4-FFF2-40B4-BE49-F238E27FC236}">
                <a16:creationId xmlns:a16="http://schemas.microsoft.com/office/drawing/2014/main" id="{BB04D667-7FC2-C4B2-58D6-EF816CF48F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9796" y="2411272"/>
            <a:ext cx="1323253" cy="276635"/>
          </a:xfrm>
          <a:prstGeom prst="rect">
            <a:avLst/>
          </a:prstGeom>
        </p:spPr>
      </p:pic>
      <p:pic>
        <p:nvPicPr>
          <p:cNvPr id="450" name="図 404">
            <a:extLst>
              <a:ext uri="{FF2B5EF4-FFF2-40B4-BE49-F238E27FC236}">
                <a16:creationId xmlns:a16="http://schemas.microsoft.com/office/drawing/2014/main" id="{6B6A35CF-628F-B557-7FBA-CDEE31DEBA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9426" y="2752988"/>
            <a:ext cx="421741" cy="138318"/>
          </a:xfrm>
          <a:prstGeom prst="rect">
            <a:avLst/>
          </a:prstGeom>
        </p:spPr>
      </p:pic>
      <p:sp>
        <p:nvSpPr>
          <p:cNvPr id="451" name="テキスト ボックス 405">
            <a:extLst>
              <a:ext uri="{FF2B5EF4-FFF2-40B4-BE49-F238E27FC236}">
                <a16:creationId xmlns:a16="http://schemas.microsoft.com/office/drawing/2014/main" id="{8906CB7A-B6CA-6036-6DB5-EF066000F50E}"/>
              </a:ext>
            </a:extLst>
          </p:cNvPr>
          <p:cNvSpPr txBox="1"/>
          <p:nvPr/>
        </p:nvSpPr>
        <p:spPr>
          <a:xfrm>
            <a:off x="4343142" y="2705400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452" name="テキスト ボックス 406">
            <a:extLst>
              <a:ext uri="{FF2B5EF4-FFF2-40B4-BE49-F238E27FC236}">
                <a16:creationId xmlns:a16="http://schemas.microsoft.com/office/drawing/2014/main" id="{386CBDE2-0E6E-704F-F6ED-90455FE12AFF}"/>
              </a:ext>
            </a:extLst>
          </p:cNvPr>
          <p:cNvSpPr txBox="1"/>
          <p:nvPr/>
        </p:nvSpPr>
        <p:spPr>
          <a:xfrm>
            <a:off x="4343142" y="2466623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453" name="図 407">
            <a:extLst>
              <a:ext uri="{FF2B5EF4-FFF2-40B4-BE49-F238E27FC236}">
                <a16:creationId xmlns:a16="http://schemas.microsoft.com/office/drawing/2014/main" id="{2CB0C2E2-1335-A0DF-272F-AFCEA76CE7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8519" y="2452358"/>
            <a:ext cx="905173" cy="202741"/>
          </a:xfrm>
          <a:prstGeom prst="rect">
            <a:avLst/>
          </a:prstGeom>
        </p:spPr>
      </p:pic>
      <p:pic>
        <p:nvPicPr>
          <p:cNvPr id="454" name="図 408">
            <a:extLst>
              <a:ext uri="{FF2B5EF4-FFF2-40B4-BE49-F238E27FC236}">
                <a16:creationId xmlns:a16="http://schemas.microsoft.com/office/drawing/2014/main" id="{8AE87306-6EDB-4403-A9D5-F8B83D53C9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4578" y="2507476"/>
            <a:ext cx="293040" cy="79099"/>
          </a:xfrm>
          <a:prstGeom prst="rect">
            <a:avLst/>
          </a:prstGeom>
        </p:spPr>
      </p:pic>
      <p:pic>
        <p:nvPicPr>
          <p:cNvPr id="455" name="図 409">
            <a:extLst>
              <a:ext uri="{FF2B5EF4-FFF2-40B4-BE49-F238E27FC236}">
                <a16:creationId xmlns:a16="http://schemas.microsoft.com/office/drawing/2014/main" id="{B9A49253-B889-29A6-0B1A-70834AA6C2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887" y="2980744"/>
            <a:ext cx="436337" cy="79099"/>
          </a:xfrm>
          <a:prstGeom prst="rect">
            <a:avLst/>
          </a:prstGeom>
        </p:spPr>
      </p:pic>
      <p:pic>
        <p:nvPicPr>
          <p:cNvPr id="456" name="図 410">
            <a:extLst>
              <a:ext uri="{FF2B5EF4-FFF2-40B4-BE49-F238E27FC236}">
                <a16:creationId xmlns:a16="http://schemas.microsoft.com/office/drawing/2014/main" id="{3438414F-70C3-CFDD-243B-FC2B0F9477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0624" y="2402675"/>
            <a:ext cx="1323253" cy="276635"/>
          </a:xfrm>
          <a:prstGeom prst="rect">
            <a:avLst/>
          </a:prstGeom>
        </p:spPr>
      </p:pic>
      <p:pic>
        <p:nvPicPr>
          <p:cNvPr id="457" name="図 411">
            <a:extLst>
              <a:ext uri="{FF2B5EF4-FFF2-40B4-BE49-F238E27FC236}">
                <a16:creationId xmlns:a16="http://schemas.microsoft.com/office/drawing/2014/main" id="{18261FE2-84C1-742D-AB5E-A703603CA2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0254" y="2744391"/>
            <a:ext cx="421741" cy="138318"/>
          </a:xfrm>
          <a:prstGeom prst="rect">
            <a:avLst/>
          </a:prstGeom>
        </p:spPr>
      </p:pic>
      <p:pic>
        <p:nvPicPr>
          <p:cNvPr id="458" name="図 414">
            <a:extLst>
              <a:ext uri="{FF2B5EF4-FFF2-40B4-BE49-F238E27FC236}">
                <a16:creationId xmlns:a16="http://schemas.microsoft.com/office/drawing/2014/main" id="{08446B40-A7D1-302B-92B2-40061DFA6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9347" y="2443761"/>
            <a:ext cx="905173" cy="202741"/>
          </a:xfrm>
          <a:prstGeom prst="rect">
            <a:avLst/>
          </a:prstGeom>
        </p:spPr>
      </p:pic>
      <p:pic>
        <p:nvPicPr>
          <p:cNvPr id="459" name="図 415">
            <a:extLst>
              <a:ext uri="{FF2B5EF4-FFF2-40B4-BE49-F238E27FC236}">
                <a16:creationId xmlns:a16="http://schemas.microsoft.com/office/drawing/2014/main" id="{E538F3A2-A23C-D047-F83A-75F885EEA3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5406" y="2498879"/>
            <a:ext cx="293040" cy="79099"/>
          </a:xfrm>
          <a:prstGeom prst="rect">
            <a:avLst/>
          </a:prstGeom>
        </p:spPr>
      </p:pic>
      <p:pic>
        <p:nvPicPr>
          <p:cNvPr id="460" name="図 417">
            <a:extLst>
              <a:ext uri="{FF2B5EF4-FFF2-40B4-BE49-F238E27FC236}">
                <a16:creationId xmlns:a16="http://schemas.microsoft.com/office/drawing/2014/main" id="{9426C756-4765-0960-A6A4-CEA57A5B34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73682" y="2946550"/>
            <a:ext cx="1316807" cy="184666"/>
          </a:xfrm>
          <a:prstGeom prst="rect">
            <a:avLst/>
          </a:prstGeom>
        </p:spPr>
      </p:pic>
      <p:pic>
        <p:nvPicPr>
          <p:cNvPr id="461" name="図 292">
            <a:extLst>
              <a:ext uri="{FF2B5EF4-FFF2-40B4-BE49-F238E27FC236}">
                <a16:creationId xmlns:a16="http://schemas.microsoft.com/office/drawing/2014/main" id="{A4101D18-24A8-D407-C479-BA9DAC535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876" y="1551634"/>
            <a:ext cx="805148" cy="123622"/>
          </a:xfrm>
          <a:prstGeom prst="rect">
            <a:avLst/>
          </a:prstGeom>
        </p:spPr>
      </p:pic>
      <p:sp>
        <p:nvSpPr>
          <p:cNvPr id="462" name="テキスト ボックス 294">
            <a:extLst>
              <a:ext uri="{FF2B5EF4-FFF2-40B4-BE49-F238E27FC236}">
                <a16:creationId xmlns:a16="http://schemas.microsoft.com/office/drawing/2014/main" id="{5CD84AC9-E6E5-20C9-0185-CE32FB917500}"/>
              </a:ext>
            </a:extLst>
          </p:cNvPr>
          <p:cNvSpPr txBox="1"/>
          <p:nvPr/>
        </p:nvSpPr>
        <p:spPr>
          <a:xfrm>
            <a:off x="4691141" y="1520124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463" name="Rectangle: Rounded Corners 462">
            <a:extLst>
              <a:ext uri="{FF2B5EF4-FFF2-40B4-BE49-F238E27FC236}">
                <a16:creationId xmlns:a16="http://schemas.microsoft.com/office/drawing/2014/main" id="{7656BD39-9311-3D41-C42C-B4BAC36AB281}"/>
              </a:ext>
            </a:extLst>
          </p:cNvPr>
          <p:cNvSpPr/>
          <p:nvPr/>
        </p:nvSpPr>
        <p:spPr>
          <a:xfrm>
            <a:off x="4373682" y="2980744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[P1]</a:t>
            </a:r>
          </a:p>
        </p:txBody>
      </p:sp>
      <p:pic>
        <p:nvPicPr>
          <p:cNvPr id="464" name="Picture 463">
            <a:extLst>
              <a:ext uri="{FF2B5EF4-FFF2-40B4-BE49-F238E27FC236}">
                <a16:creationId xmlns:a16="http://schemas.microsoft.com/office/drawing/2014/main" id="{DC376123-F9E7-5A77-662E-96558201C3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55858" y="2192418"/>
            <a:ext cx="1331001" cy="774337"/>
          </a:xfrm>
          <a:prstGeom prst="rect">
            <a:avLst/>
          </a:prstGeom>
        </p:spPr>
      </p:pic>
      <p:grpSp>
        <p:nvGrpSpPr>
          <p:cNvPr id="469" name="Group 468">
            <a:extLst>
              <a:ext uri="{FF2B5EF4-FFF2-40B4-BE49-F238E27FC236}">
                <a16:creationId xmlns:a16="http://schemas.microsoft.com/office/drawing/2014/main" id="{3E87D2EB-A87D-9EBC-3F72-0944EDE204D2}"/>
              </a:ext>
            </a:extLst>
          </p:cNvPr>
          <p:cNvGrpSpPr/>
          <p:nvPr/>
        </p:nvGrpSpPr>
        <p:grpSpPr>
          <a:xfrm>
            <a:off x="4410881" y="2186654"/>
            <a:ext cx="1166119" cy="184666"/>
            <a:chOff x="2115872" y="2448942"/>
            <a:chExt cx="1166119" cy="184666"/>
          </a:xfrm>
        </p:grpSpPr>
        <p:sp>
          <p:nvSpPr>
            <p:cNvPr id="470" name="テキスト ボックス 412">
              <a:extLst>
                <a:ext uri="{FF2B5EF4-FFF2-40B4-BE49-F238E27FC236}">
                  <a16:creationId xmlns:a16="http://schemas.microsoft.com/office/drawing/2014/main" id="{CD1CC3F7-5EA7-62F8-0B8C-669D32D22EA9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471" name="四角形: 角を丸くする 28">
              <a:extLst>
                <a:ext uri="{FF2B5EF4-FFF2-40B4-BE49-F238E27FC236}">
                  <a16:creationId xmlns:a16="http://schemas.microsoft.com/office/drawing/2014/main" id="{43AB082A-93D5-78CC-A5BD-4BE2256D447C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472" name="グラフィックス 27" descr="日毎カレンダー">
              <a:extLst>
                <a:ext uri="{FF2B5EF4-FFF2-40B4-BE49-F238E27FC236}">
                  <a16:creationId xmlns:a16="http://schemas.microsoft.com/office/drawing/2014/main" id="{629EFCE0-2134-E3B6-2ACE-8CAB9D8A2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sp>
        <p:nvSpPr>
          <p:cNvPr id="376" name="正方形/長方形 40">
            <a:extLst>
              <a:ext uri="{FF2B5EF4-FFF2-40B4-BE49-F238E27FC236}">
                <a16:creationId xmlns:a16="http://schemas.microsoft.com/office/drawing/2014/main" id="{64AC17BF-5682-4CFA-8F2B-6C0922E3A546}"/>
              </a:ext>
            </a:extLst>
          </p:cNvPr>
          <p:cNvSpPr/>
          <p:nvPr/>
        </p:nvSpPr>
        <p:spPr>
          <a:xfrm>
            <a:off x="5018713" y="3136418"/>
            <a:ext cx="654980" cy="18050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AFCD1A-BF0A-F9A0-A4DA-61BF5E64E2B5}"/>
              </a:ext>
            </a:extLst>
          </p:cNvPr>
          <p:cNvGrpSpPr/>
          <p:nvPr/>
        </p:nvGrpSpPr>
        <p:grpSpPr>
          <a:xfrm>
            <a:off x="4313798" y="2381642"/>
            <a:ext cx="1353612" cy="196685"/>
            <a:chOff x="486802" y="4864205"/>
            <a:chExt cx="1353612" cy="196685"/>
          </a:xfrm>
        </p:grpSpPr>
        <p:sp>
          <p:nvSpPr>
            <p:cNvPr id="466" name="四角形: 角を丸くする 28">
              <a:extLst>
                <a:ext uri="{FF2B5EF4-FFF2-40B4-BE49-F238E27FC236}">
                  <a16:creationId xmlns:a16="http://schemas.microsoft.com/office/drawing/2014/main" id="{130FC0DD-8B5C-E160-96FF-ADF39C391087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580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67" name="テキスト ボックス 412">
              <a:extLst>
                <a:ext uri="{FF2B5EF4-FFF2-40B4-BE49-F238E27FC236}">
                  <a16:creationId xmlns:a16="http://schemas.microsoft.com/office/drawing/2014/main" id="{E2B505BE-3316-C164-0C31-20A9EE49AC4B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468" name="テキスト ボックス 412">
              <a:extLst>
                <a:ext uri="{FF2B5EF4-FFF2-40B4-BE49-F238E27FC236}">
                  <a16:creationId xmlns:a16="http://schemas.microsoft.com/office/drawing/2014/main" id="{2E684F14-7097-EA8F-BBA2-C203675BC87D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0117C4B-CD23-CACD-3E48-1A2E68AA4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18" name="テキスト ボックス 412">
            <a:extLst>
              <a:ext uri="{FF2B5EF4-FFF2-40B4-BE49-F238E27FC236}">
                <a16:creationId xmlns:a16="http://schemas.microsoft.com/office/drawing/2014/main" id="{9FA1EEEF-AE50-7AD4-A3FE-B9A93FBB3D9B}"/>
              </a:ext>
            </a:extLst>
          </p:cNvPr>
          <p:cNvSpPr txBox="1"/>
          <p:nvPr/>
        </p:nvSpPr>
        <p:spPr>
          <a:xfrm>
            <a:off x="4318479" y="2740828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 0/600 KGS</a:t>
            </a:r>
            <a:endParaRPr kumimoji="1" lang="ja-JP" altLang="en-US" sz="600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921854D-A30F-57A7-B9C5-4E08E6CB8F82}"/>
              </a:ext>
            </a:extLst>
          </p:cNvPr>
          <p:cNvGrpSpPr/>
          <p:nvPr/>
        </p:nvGrpSpPr>
        <p:grpSpPr>
          <a:xfrm>
            <a:off x="2352604" y="2279119"/>
            <a:ext cx="1166119" cy="184666"/>
            <a:chOff x="2115872" y="2448942"/>
            <a:chExt cx="1166119" cy="184666"/>
          </a:xfrm>
        </p:grpSpPr>
        <p:sp>
          <p:nvSpPr>
            <p:cNvPr id="57" name="テキスト ボックス 412">
              <a:extLst>
                <a:ext uri="{FF2B5EF4-FFF2-40B4-BE49-F238E27FC236}">
                  <a16:creationId xmlns:a16="http://schemas.microsoft.com/office/drawing/2014/main" id="{C6120419-A7E4-F254-F4C9-1C382D3E1F00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60" name="四角形: 角を丸くする 28">
              <a:extLst>
                <a:ext uri="{FF2B5EF4-FFF2-40B4-BE49-F238E27FC236}">
                  <a16:creationId xmlns:a16="http://schemas.microsoft.com/office/drawing/2014/main" id="{1B58957C-71DF-EF53-4A25-6AB31339CF4A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62" name="グラフィックス 27" descr="日毎カレンダー">
              <a:extLst>
                <a:ext uri="{FF2B5EF4-FFF2-40B4-BE49-F238E27FC236}">
                  <a16:creationId xmlns:a16="http://schemas.microsoft.com/office/drawing/2014/main" id="{434A7317-1828-ED8E-7115-6E2E53489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89B209EA-9290-B0B3-9681-FD0B0D7484B4}"/>
              </a:ext>
            </a:extLst>
          </p:cNvPr>
          <p:cNvGrpSpPr/>
          <p:nvPr/>
        </p:nvGrpSpPr>
        <p:grpSpPr>
          <a:xfrm>
            <a:off x="2258030" y="2454228"/>
            <a:ext cx="1353612" cy="196685"/>
            <a:chOff x="486802" y="4864205"/>
            <a:chExt cx="1353612" cy="196685"/>
          </a:xfrm>
        </p:grpSpPr>
        <p:sp>
          <p:nvSpPr>
            <p:cNvPr id="479" name="四角形: 角を丸くする 28">
              <a:extLst>
                <a:ext uri="{FF2B5EF4-FFF2-40B4-BE49-F238E27FC236}">
                  <a16:creationId xmlns:a16="http://schemas.microsoft.com/office/drawing/2014/main" id="{66A3154F-2ABB-6BD5-DB35-3F58315C8D7D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80" name="テキスト ボックス 412">
              <a:extLst>
                <a:ext uri="{FF2B5EF4-FFF2-40B4-BE49-F238E27FC236}">
                  <a16:creationId xmlns:a16="http://schemas.microsoft.com/office/drawing/2014/main" id="{000EC721-E9B5-06D6-14EB-077C5DE468DA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483" name="テキスト ボックス 412">
              <a:extLst>
                <a:ext uri="{FF2B5EF4-FFF2-40B4-BE49-F238E27FC236}">
                  <a16:creationId xmlns:a16="http://schemas.microsoft.com/office/drawing/2014/main" id="{C9F08E5E-569A-B5D4-07CD-567845D6603A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537" name="Picture 536">
              <a:extLst>
                <a:ext uri="{FF2B5EF4-FFF2-40B4-BE49-F238E27FC236}">
                  <a16:creationId xmlns:a16="http://schemas.microsoft.com/office/drawing/2014/main" id="{978B61EE-1B85-94C2-9576-015422ED6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545" name="テキスト ボックス 412">
            <a:extLst>
              <a:ext uri="{FF2B5EF4-FFF2-40B4-BE49-F238E27FC236}">
                <a16:creationId xmlns:a16="http://schemas.microsoft.com/office/drawing/2014/main" id="{1BBF0092-7739-A5B5-1859-1073CE2D0250}"/>
              </a:ext>
            </a:extLst>
          </p:cNvPr>
          <p:cNvSpPr txBox="1"/>
          <p:nvPr/>
        </p:nvSpPr>
        <p:spPr>
          <a:xfrm>
            <a:off x="2260202" y="2833293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 0/600 KGS</a:t>
            </a:r>
            <a:endParaRPr kumimoji="1" lang="ja-JP" altLang="en-US" sz="600" dirty="0"/>
          </a:p>
        </p:txBody>
      </p:sp>
      <p:pic>
        <p:nvPicPr>
          <p:cNvPr id="556" name="グラフィックス 14" descr="プログラマー">
            <a:extLst>
              <a:ext uri="{FF2B5EF4-FFF2-40B4-BE49-F238E27FC236}">
                <a16:creationId xmlns:a16="http://schemas.microsoft.com/office/drawing/2014/main" id="{A032DA0B-4673-A173-982C-9FE9421409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873351" y="7267668"/>
            <a:ext cx="545284" cy="545284"/>
          </a:xfrm>
          <a:prstGeom prst="rect">
            <a:avLst/>
          </a:prstGeom>
        </p:spPr>
      </p:pic>
      <p:sp>
        <p:nvSpPr>
          <p:cNvPr id="557" name="テキスト ボックス 300">
            <a:extLst>
              <a:ext uri="{FF2B5EF4-FFF2-40B4-BE49-F238E27FC236}">
                <a16:creationId xmlns:a16="http://schemas.microsoft.com/office/drawing/2014/main" id="{54FE6ED2-5B6F-0143-FF12-63F7B832FAAF}"/>
              </a:ext>
            </a:extLst>
          </p:cNvPr>
          <p:cNvSpPr txBox="1"/>
          <p:nvPr/>
        </p:nvSpPr>
        <p:spPr>
          <a:xfrm>
            <a:off x="2542380" y="7854213"/>
            <a:ext cx="1326919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dirty="0"/>
              <a:t>QC records inspection results from a total of </a:t>
            </a:r>
            <a:r>
              <a:rPr kumimoji="1" lang="en-US" altLang="ja-JP" sz="800" b="1" dirty="0">
                <a:solidFill>
                  <a:srgbClr val="FF0000"/>
                </a:solidFill>
              </a:rPr>
              <a:t>580</a:t>
            </a:r>
            <a:r>
              <a:rPr kumimoji="1" lang="en-US" altLang="ja-JP" sz="700" dirty="0"/>
              <a:t> products on the web page.</a:t>
            </a:r>
            <a:endParaRPr kumimoji="1" lang="ja-JP" altLang="en-US" sz="7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61CB9A-5F35-819B-865D-72A92419F0E9}"/>
              </a:ext>
            </a:extLst>
          </p:cNvPr>
          <p:cNvGrpSpPr/>
          <p:nvPr/>
        </p:nvGrpSpPr>
        <p:grpSpPr>
          <a:xfrm>
            <a:off x="2261398" y="2665574"/>
            <a:ext cx="1351072" cy="194614"/>
            <a:chOff x="486802" y="4864205"/>
            <a:chExt cx="1351072" cy="194614"/>
          </a:xfrm>
        </p:grpSpPr>
        <p:sp>
          <p:nvSpPr>
            <p:cNvPr id="13" name="四角形: 角を丸くする 28">
              <a:extLst>
                <a:ext uri="{FF2B5EF4-FFF2-40B4-BE49-F238E27FC236}">
                  <a16:creationId xmlns:a16="http://schemas.microsoft.com/office/drawing/2014/main" id="{D38B6DA6-AA19-3117-8CC8-296F12FD2A0B}"/>
                </a:ext>
              </a:extLst>
            </p:cNvPr>
            <p:cNvSpPr/>
            <p:nvPr/>
          </p:nvSpPr>
          <p:spPr>
            <a:xfrm>
              <a:off x="734340" y="4896281"/>
              <a:ext cx="383548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465" name="テキスト ボックス 412">
              <a:extLst>
                <a:ext uri="{FF2B5EF4-FFF2-40B4-BE49-F238E27FC236}">
                  <a16:creationId xmlns:a16="http://schemas.microsoft.com/office/drawing/2014/main" id="{1CCC1DDA-3E91-7399-4C32-B523A2472025}"/>
                </a:ext>
              </a:extLst>
            </p:cNvPr>
            <p:cNvSpPr txBox="1"/>
            <p:nvPr/>
          </p:nvSpPr>
          <p:spPr>
            <a:xfrm>
              <a:off x="1135993" y="4868478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473" name="テキスト ボックス 412">
              <a:extLst>
                <a:ext uri="{FF2B5EF4-FFF2-40B4-BE49-F238E27FC236}">
                  <a16:creationId xmlns:a16="http://schemas.microsoft.com/office/drawing/2014/main" id="{B721C4CF-67AF-ADCC-4FE1-A2E699608547}"/>
                </a:ext>
              </a:extLst>
            </p:cNvPr>
            <p:cNvSpPr txBox="1"/>
            <p:nvPr/>
          </p:nvSpPr>
          <p:spPr>
            <a:xfrm>
              <a:off x="486802" y="4864205"/>
              <a:ext cx="30008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474" name="Picture 473">
              <a:extLst>
                <a:ext uri="{FF2B5EF4-FFF2-40B4-BE49-F238E27FC236}">
                  <a16:creationId xmlns:a16="http://schemas.microsoft.com/office/drawing/2014/main" id="{6C3E7DBF-CBBD-EB49-C89D-81CE29E9E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48652" y="4887408"/>
              <a:ext cx="389222" cy="160688"/>
            </a:xfrm>
            <a:prstGeom prst="rect">
              <a:avLst/>
            </a:prstGeom>
          </p:spPr>
        </p:pic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83508831-43A2-38BF-9778-D23A50C7BF5B}"/>
              </a:ext>
            </a:extLst>
          </p:cNvPr>
          <p:cNvGrpSpPr/>
          <p:nvPr/>
        </p:nvGrpSpPr>
        <p:grpSpPr>
          <a:xfrm>
            <a:off x="4311777" y="2570749"/>
            <a:ext cx="1351072" cy="194614"/>
            <a:chOff x="486802" y="4864205"/>
            <a:chExt cx="1351072" cy="194614"/>
          </a:xfrm>
        </p:grpSpPr>
        <p:sp>
          <p:nvSpPr>
            <p:cNvPr id="481" name="四角形: 角を丸くする 28">
              <a:extLst>
                <a:ext uri="{FF2B5EF4-FFF2-40B4-BE49-F238E27FC236}">
                  <a16:creationId xmlns:a16="http://schemas.microsoft.com/office/drawing/2014/main" id="{BC60A667-AF46-FA17-1787-9C9A78BB4D7A}"/>
                </a:ext>
              </a:extLst>
            </p:cNvPr>
            <p:cNvSpPr/>
            <p:nvPr/>
          </p:nvSpPr>
          <p:spPr>
            <a:xfrm>
              <a:off x="734340" y="4896281"/>
              <a:ext cx="383548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th-TH" altLang="ja-JP" sz="700" kern="0" dirty="0">
                  <a:solidFill>
                    <a:srgbClr val="FF0000"/>
                  </a:solidFill>
                </a:rPr>
                <a:t>20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494" name="テキスト ボックス 412">
              <a:extLst>
                <a:ext uri="{FF2B5EF4-FFF2-40B4-BE49-F238E27FC236}">
                  <a16:creationId xmlns:a16="http://schemas.microsoft.com/office/drawing/2014/main" id="{5457F7D3-BEBC-38AB-0DF0-0F77A3DB7952}"/>
                </a:ext>
              </a:extLst>
            </p:cNvPr>
            <p:cNvSpPr txBox="1"/>
            <p:nvPr/>
          </p:nvSpPr>
          <p:spPr>
            <a:xfrm>
              <a:off x="1135993" y="4868478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502" name="テキスト ボックス 412">
              <a:extLst>
                <a:ext uri="{FF2B5EF4-FFF2-40B4-BE49-F238E27FC236}">
                  <a16:creationId xmlns:a16="http://schemas.microsoft.com/office/drawing/2014/main" id="{1F49E914-3626-5C90-F5CD-5C39D0FC1B1C}"/>
                </a:ext>
              </a:extLst>
            </p:cNvPr>
            <p:cNvSpPr txBox="1"/>
            <p:nvPr/>
          </p:nvSpPr>
          <p:spPr>
            <a:xfrm>
              <a:off x="486802" y="4864205"/>
              <a:ext cx="30008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503" name="Picture 502">
              <a:extLst>
                <a:ext uri="{FF2B5EF4-FFF2-40B4-BE49-F238E27FC236}">
                  <a16:creationId xmlns:a16="http://schemas.microsoft.com/office/drawing/2014/main" id="{91F7C6F1-5839-A007-BDD2-2BD9517B7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48652" y="4887408"/>
              <a:ext cx="389222" cy="160688"/>
            </a:xfrm>
            <a:prstGeom prst="rect">
              <a:avLst/>
            </a:prstGeom>
          </p:spPr>
        </p:pic>
      </p:grpSp>
      <p:pic>
        <p:nvPicPr>
          <p:cNvPr id="508" name="図 385">
            <a:extLst>
              <a:ext uri="{FF2B5EF4-FFF2-40B4-BE49-F238E27FC236}">
                <a16:creationId xmlns:a16="http://schemas.microsoft.com/office/drawing/2014/main" id="{51D6556C-6A87-8124-E6EB-2507CFC4B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089" y="4503366"/>
            <a:ext cx="1355823" cy="2027476"/>
          </a:xfrm>
          <a:prstGeom prst="rect">
            <a:avLst/>
          </a:prstGeom>
        </p:spPr>
      </p:pic>
      <p:pic>
        <p:nvPicPr>
          <p:cNvPr id="509" name="図 386">
            <a:extLst>
              <a:ext uri="{FF2B5EF4-FFF2-40B4-BE49-F238E27FC236}">
                <a16:creationId xmlns:a16="http://schemas.microsoft.com/office/drawing/2014/main" id="{94665622-1FAE-FA0C-C74F-DAFEFB7C22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8743" y="5515724"/>
            <a:ext cx="1323253" cy="276635"/>
          </a:xfrm>
          <a:prstGeom prst="rect">
            <a:avLst/>
          </a:prstGeom>
        </p:spPr>
      </p:pic>
      <p:pic>
        <p:nvPicPr>
          <p:cNvPr id="510" name="図 387">
            <a:extLst>
              <a:ext uri="{FF2B5EF4-FFF2-40B4-BE49-F238E27FC236}">
                <a16:creationId xmlns:a16="http://schemas.microsoft.com/office/drawing/2014/main" id="{8FD88C7A-71A6-D6FC-7B12-4B393A22E9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8373" y="5857440"/>
            <a:ext cx="421741" cy="138318"/>
          </a:xfrm>
          <a:prstGeom prst="rect">
            <a:avLst/>
          </a:prstGeom>
        </p:spPr>
      </p:pic>
      <p:sp>
        <p:nvSpPr>
          <p:cNvPr id="511" name="テキスト ボックス 388">
            <a:extLst>
              <a:ext uri="{FF2B5EF4-FFF2-40B4-BE49-F238E27FC236}">
                <a16:creationId xmlns:a16="http://schemas.microsoft.com/office/drawing/2014/main" id="{FCA202F9-72C8-4AF2-78F8-2C1BBF932690}"/>
              </a:ext>
            </a:extLst>
          </p:cNvPr>
          <p:cNvSpPr txBox="1"/>
          <p:nvPr/>
        </p:nvSpPr>
        <p:spPr>
          <a:xfrm>
            <a:off x="1022089" y="5809852"/>
            <a:ext cx="4347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512" name="テキスト ボックス 389">
            <a:extLst>
              <a:ext uri="{FF2B5EF4-FFF2-40B4-BE49-F238E27FC236}">
                <a16:creationId xmlns:a16="http://schemas.microsoft.com/office/drawing/2014/main" id="{3AB79AA3-1524-AE0C-ED41-E61CAE494D33}"/>
              </a:ext>
            </a:extLst>
          </p:cNvPr>
          <p:cNvSpPr txBox="1"/>
          <p:nvPr/>
        </p:nvSpPr>
        <p:spPr>
          <a:xfrm>
            <a:off x="1022089" y="5571075"/>
            <a:ext cx="3032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513" name="図 390">
            <a:extLst>
              <a:ext uri="{FF2B5EF4-FFF2-40B4-BE49-F238E27FC236}">
                <a16:creationId xmlns:a16="http://schemas.microsoft.com/office/drawing/2014/main" id="{F8FD7EFD-D295-F20E-ED38-6A8CBCC560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7466" y="5556810"/>
            <a:ext cx="905173" cy="202741"/>
          </a:xfrm>
          <a:prstGeom prst="rect">
            <a:avLst/>
          </a:prstGeom>
        </p:spPr>
      </p:pic>
      <p:pic>
        <p:nvPicPr>
          <p:cNvPr id="514" name="図 391">
            <a:extLst>
              <a:ext uri="{FF2B5EF4-FFF2-40B4-BE49-F238E27FC236}">
                <a16:creationId xmlns:a16="http://schemas.microsoft.com/office/drawing/2014/main" id="{838BD92B-F572-A3CC-CBBA-4BEB0A5D7A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5932" y="5338266"/>
            <a:ext cx="381033" cy="112377"/>
          </a:xfrm>
          <a:prstGeom prst="rect">
            <a:avLst/>
          </a:prstGeom>
        </p:spPr>
      </p:pic>
      <p:sp>
        <p:nvSpPr>
          <p:cNvPr id="515" name="テキスト ボックス 392">
            <a:extLst>
              <a:ext uri="{FF2B5EF4-FFF2-40B4-BE49-F238E27FC236}">
                <a16:creationId xmlns:a16="http://schemas.microsoft.com/office/drawing/2014/main" id="{18C5C5F2-E3B5-FF86-C974-C304C8820605}"/>
              </a:ext>
            </a:extLst>
          </p:cNvPr>
          <p:cNvSpPr txBox="1"/>
          <p:nvPr/>
        </p:nvSpPr>
        <p:spPr>
          <a:xfrm>
            <a:off x="1514591" y="5305435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516" name="図 394">
            <a:extLst>
              <a:ext uri="{FF2B5EF4-FFF2-40B4-BE49-F238E27FC236}">
                <a16:creationId xmlns:a16="http://schemas.microsoft.com/office/drawing/2014/main" id="{2BFDC4BE-2AC7-F3C9-579D-FED813DCE4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3525" y="5611928"/>
            <a:ext cx="293040" cy="79099"/>
          </a:xfrm>
          <a:prstGeom prst="rect">
            <a:avLst/>
          </a:prstGeom>
        </p:spPr>
      </p:pic>
      <p:pic>
        <p:nvPicPr>
          <p:cNvPr id="517" name="図 395">
            <a:extLst>
              <a:ext uri="{FF2B5EF4-FFF2-40B4-BE49-F238E27FC236}">
                <a16:creationId xmlns:a16="http://schemas.microsoft.com/office/drawing/2014/main" id="{AAE800A8-E033-EE48-09BD-60948B2FEA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6341" y="5343778"/>
            <a:ext cx="436337" cy="79099"/>
          </a:xfrm>
          <a:prstGeom prst="rect">
            <a:avLst/>
          </a:prstGeom>
        </p:spPr>
      </p:pic>
      <p:pic>
        <p:nvPicPr>
          <p:cNvPr id="518" name="図 396">
            <a:extLst>
              <a:ext uri="{FF2B5EF4-FFF2-40B4-BE49-F238E27FC236}">
                <a16:creationId xmlns:a16="http://schemas.microsoft.com/office/drawing/2014/main" id="{6F21C11F-F6E8-3E72-E459-A936537F1E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3834" y="6085196"/>
            <a:ext cx="436337" cy="79099"/>
          </a:xfrm>
          <a:prstGeom prst="rect">
            <a:avLst/>
          </a:prstGeom>
        </p:spPr>
      </p:pic>
      <p:pic>
        <p:nvPicPr>
          <p:cNvPr id="519" name="図 397">
            <a:extLst>
              <a:ext uri="{FF2B5EF4-FFF2-40B4-BE49-F238E27FC236}">
                <a16:creationId xmlns:a16="http://schemas.microsoft.com/office/drawing/2014/main" id="{99F628D8-B66A-288F-7074-060893AE9F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6341" y="4963850"/>
            <a:ext cx="436337" cy="106315"/>
          </a:xfrm>
          <a:prstGeom prst="rect">
            <a:avLst/>
          </a:prstGeom>
        </p:spPr>
      </p:pic>
      <p:pic>
        <p:nvPicPr>
          <p:cNvPr id="520" name="図 398">
            <a:extLst>
              <a:ext uri="{FF2B5EF4-FFF2-40B4-BE49-F238E27FC236}">
                <a16:creationId xmlns:a16="http://schemas.microsoft.com/office/drawing/2014/main" id="{6650E000-57BE-50D3-F8C9-16E599BDDE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5972" y="5155567"/>
            <a:ext cx="436337" cy="106315"/>
          </a:xfrm>
          <a:prstGeom prst="rect">
            <a:avLst/>
          </a:prstGeom>
        </p:spPr>
      </p:pic>
      <p:sp>
        <p:nvSpPr>
          <p:cNvPr id="521" name="テキスト ボックス 399">
            <a:extLst>
              <a:ext uri="{FF2B5EF4-FFF2-40B4-BE49-F238E27FC236}">
                <a16:creationId xmlns:a16="http://schemas.microsoft.com/office/drawing/2014/main" id="{E2E05EA5-F5CB-A72F-905C-CDC23C03A1D3}"/>
              </a:ext>
            </a:extLst>
          </p:cNvPr>
          <p:cNvSpPr txBox="1"/>
          <p:nvPr/>
        </p:nvSpPr>
        <p:spPr>
          <a:xfrm>
            <a:off x="1502608" y="4910205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524" name="テキスト ボックス 400">
            <a:extLst>
              <a:ext uri="{FF2B5EF4-FFF2-40B4-BE49-F238E27FC236}">
                <a16:creationId xmlns:a16="http://schemas.microsoft.com/office/drawing/2014/main" id="{297D4EFF-9A1B-A307-A9B8-027ECE57D974}"/>
              </a:ext>
            </a:extLst>
          </p:cNvPr>
          <p:cNvSpPr txBox="1"/>
          <p:nvPr/>
        </p:nvSpPr>
        <p:spPr>
          <a:xfrm>
            <a:off x="1074700" y="5113173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525" name="テキスト ボックス 402">
            <a:extLst>
              <a:ext uri="{FF2B5EF4-FFF2-40B4-BE49-F238E27FC236}">
                <a16:creationId xmlns:a16="http://schemas.microsoft.com/office/drawing/2014/main" id="{E6C586E9-EEBE-1418-398A-9060F2BA9B1F}"/>
              </a:ext>
            </a:extLst>
          </p:cNvPr>
          <p:cNvSpPr txBox="1"/>
          <p:nvPr/>
        </p:nvSpPr>
        <p:spPr>
          <a:xfrm>
            <a:off x="1591243" y="5568384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526" name="図 403">
            <a:extLst>
              <a:ext uri="{FF2B5EF4-FFF2-40B4-BE49-F238E27FC236}">
                <a16:creationId xmlns:a16="http://schemas.microsoft.com/office/drawing/2014/main" id="{F38E7501-F024-8909-35E1-D18C915700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04" y="5505110"/>
            <a:ext cx="1323253" cy="276635"/>
          </a:xfrm>
          <a:prstGeom prst="rect">
            <a:avLst/>
          </a:prstGeom>
        </p:spPr>
      </p:pic>
      <p:pic>
        <p:nvPicPr>
          <p:cNvPr id="527" name="図 404">
            <a:extLst>
              <a:ext uri="{FF2B5EF4-FFF2-40B4-BE49-F238E27FC236}">
                <a16:creationId xmlns:a16="http://schemas.microsoft.com/office/drawing/2014/main" id="{A8186A8C-7B5D-6CE6-3EA9-AD14722230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634" y="5846826"/>
            <a:ext cx="421741" cy="138318"/>
          </a:xfrm>
          <a:prstGeom prst="rect">
            <a:avLst/>
          </a:prstGeom>
        </p:spPr>
      </p:pic>
      <p:sp>
        <p:nvSpPr>
          <p:cNvPr id="528" name="テキスト ボックス 405">
            <a:extLst>
              <a:ext uri="{FF2B5EF4-FFF2-40B4-BE49-F238E27FC236}">
                <a16:creationId xmlns:a16="http://schemas.microsoft.com/office/drawing/2014/main" id="{1C201C38-0617-90AB-CC52-CD3F31E212A4}"/>
              </a:ext>
            </a:extLst>
          </p:cNvPr>
          <p:cNvSpPr txBox="1"/>
          <p:nvPr/>
        </p:nvSpPr>
        <p:spPr>
          <a:xfrm>
            <a:off x="1019350" y="5799238"/>
            <a:ext cx="4347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529" name="テキスト ボックス 406">
            <a:extLst>
              <a:ext uri="{FF2B5EF4-FFF2-40B4-BE49-F238E27FC236}">
                <a16:creationId xmlns:a16="http://schemas.microsoft.com/office/drawing/2014/main" id="{78A0EB4E-2DDD-2DA7-7057-7570A2BB4CC9}"/>
              </a:ext>
            </a:extLst>
          </p:cNvPr>
          <p:cNvSpPr txBox="1"/>
          <p:nvPr/>
        </p:nvSpPr>
        <p:spPr>
          <a:xfrm>
            <a:off x="1019350" y="5560461"/>
            <a:ext cx="3032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530" name="図 407">
            <a:extLst>
              <a:ext uri="{FF2B5EF4-FFF2-40B4-BE49-F238E27FC236}">
                <a16:creationId xmlns:a16="http://schemas.microsoft.com/office/drawing/2014/main" id="{D3CB560B-6E89-6CAE-14DF-80DF2E81E9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4727" y="5546196"/>
            <a:ext cx="905173" cy="202741"/>
          </a:xfrm>
          <a:prstGeom prst="rect">
            <a:avLst/>
          </a:prstGeom>
        </p:spPr>
      </p:pic>
      <p:pic>
        <p:nvPicPr>
          <p:cNvPr id="531" name="図 408">
            <a:extLst>
              <a:ext uri="{FF2B5EF4-FFF2-40B4-BE49-F238E27FC236}">
                <a16:creationId xmlns:a16="http://schemas.microsoft.com/office/drawing/2014/main" id="{315A9AA9-8325-77B3-8522-EB8ECE8820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0786" y="5601314"/>
            <a:ext cx="293040" cy="79099"/>
          </a:xfrm>
          <a:prstGeom prst="rect">
            <a:avLst/>
          </a:prstGeom>
        </p:spPr>
      </p:pic>
      <p:pic>
        <p:nvPicPr>
          <p:cNvPr id="532" name="図 409">
            <a:extLst>
              <a:ext uri="{FF2B5EF4-FFF2-40B4-BE49-F238E27FC236}">
                <a16:creationId xmlns:a16="http://schemas.microsoft.com/office/drawing/2014/main" id="{337B8F1E-0838-7FAF-8F9C-743ECF2EAC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1095" y="6074582"/>
            <a:ext cx="436337" cy="79099"/>
          </a:xfrm>
          <a:prstGeom prst="rect">
            <a:avLst/>
          </a:prstGeom>
        </p:spPr>
      </p:pic>
      <p:pic>
        <p:nvPicPr>
          <p:cNvPr id="533" name="図 410">
            <a:extLst>
              <a:ext uri="{FF2B5EF4-FFF2-40B4-BE49-F238E27FC236}">
                <a16:creationId xmlns:a16="http://schemas.microsoft.com/office/drawing/2014/main" id="{7DF5105B-B2BA-D917-BA7A-CA39869DCF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832" y="5496513"/>
            <a:ext cx="1323253" cy="276635"/>
          </a:xfrm>
          <a:prstGeom prst="rect">
            <a:avLst/>
          </a:prstGeom>
        </p:spPr>
      </p:pic>
      <p:pic>
        <p:nvPicPr>
          <p:cNvPr id="535" name="図 411">
            <a:extLst>
              <a:ext uri="{FF2B5EF4-FFF2-40B4-BE49-F238E27FC236}">
                <a16:creationId xmlns:a16="http://schemas.microsoft.com/office/drawing/2014/main" id="{5539A902-A659-8950-2B72-C979E2A6F0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462" y="5838229"/>
            <a:ext cx="421741" cy="138318"/>
          </a:xfrm>
          <a:prstGeom prst="rect">
            <a:avLst/>
          </a:prstGeom>
        </p:spPr>
      </p:pic>
      <p:pic>
        <p:nvPicPr>
          <p:cNvPr id="536" name="図 414">
            <a:extLst>
              <a:ext uri="{FF2B5EF4-FFF2-40B4-BE49-F238E27FC236}">
                <a16:creationId xmlns:a16="http://schemas.microsoft.com/office/drawing/2014/main" id="{3D462329-91DB-E18C-1819-841D8E71E7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5555" y="5537599"/>
            <a:ext cx="905173" cy="202741"/>
          </a:xfrm>
          <a:prstGeom prst="rect">
            <a:avLst/>
          </a:prstGeom>
        </p:spPr>
      </p:pic>
      <p:pic>
        <p:nvPicPr>
          <p:cNvPr id="538" name="図 415">
            <a:extLst>
              <a:ext uri="{FF2B5EF4-FFF2-40B4-BE49-F238E27FC236}">
                <a16:creationId xmlns:a16="http://schemas.microsoft.com/office/drawing/2014/main" id="{8C5546BE-CA60-661D-13A1-28E9C99A71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1614" y="5592717"/>
            <a:ext cx="293040" cy="79099"/>
          </a:xfrm>
          <a:prstGeom prst="rect">
            <a:avLst/>
          </a:prstGeom>
        </p:spPr>
      </p:pic>
      <p:pic>
        <p:nvPicPr>
          <p:cNvPr id="539" name="図 417">
            <a:extLst>
              <a:ext uri="{FF2B5EF4-FFF2-40B4-BE49-F238E27FC236}">
                <a16:creationId xmlns:a16="http://schemas.microsoft.com/office/drawing/2014/main" id="{F1B563F4-0F9D-A345-C7F6-14ABFF444E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9890" y="6040388"/>
            <a:ext cx="1316807" cy="184666"/>
          </a:xfrm>
          <a:prstGeom prst="rect">
            <a:avLst/>
          </a:prstGeom>
        </p:spPr>
      </p:pic>
      <p:pic>
        <p:nvPicPr>
          <p:cNvPr id="540" name="図 292">
            <a:extLst>
              <a:ext uri="{FF2B5EF4-FFF2-40B4-BE49-F238E27FC236}">
                <a16:creationId xmlns:a16="http://schemas.microsoft.com/office/drawing/2014/main" id="{EDF0D43F-FF93-E691-8708-CC6B98BFA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084" y="4645472"/>
            <a:ext cx="805148" cy="123622"/>
          </a:xfrm>
          <a:prstGeom prst="rect">
            <a:avLst/>
          </a:prstGeom>
        </p:spPr>
      </p:pic>
      <p:sp>
        <p:nvSpPr>
          <p:cNvPr id="541" name="テキスト ボックス 294">
            <a:extLst>
              <a:ext uri="{FF2B5EF4-FFF2-40B4-BE49-F238E27FC236}">
                <a16:creationId xmlns:a16="http://schemas.microsoft.com/office/drawing/2014/main" id="{FB85A23D-B35D-832C-C015-A33DB003C25A}"/>
              </a:ext>
            </a:extLst>
          </p:cNvPr>
          <p:cNvSpPr txBox="1"/>
          <p:nvPr/>
        </p:nvSpPr>
        <p:spPr>
          <a:xfrm>
            <a:off x="1367349" y="4613962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542" name="Rectangle: Rounded Corners 541">
            <a:extLst>
              <a:ext uri="{FF2B5EF4-FFF2-40B4-BE49-F238E27FC236}">
                <a16:creationId xmlns:a16="http://schemas.microsoft.com/office/drawing/2014/main" id="{8CB96473-7172-6F17-1967-9F5A547D0BA2}"/>
              </a:ext>
            </a:extLst>
          </p:cNvPr>
          <p:cNvSpPr/>
          <p:nvPr/>
        </p:nvSpPr>
        <p:spPr>
          <a:xfrm>
            <a:off x="1049890" y="6074582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[P1]</a:t>
            </a:r>
          </a:p>
        </p:txBody>
      </p:sp>
      <p:pic>
        <p:nvPicPr>
          <p:cNvPr id="543" name="Picture 542">
            <a:extLst>
              <a:ext uri="{FF2B5EF4-FFF2-40B4-BE49-F238E27FC236}">
                <a16:creationId xmlns:a16="http://schemas.microsoft.com/office/drawing/2014/main" id="{635A1813-A314-AE45-DDE8-0F622EBCDD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2066" y="5286256"/>
            <a:ext cx="1331001" cy="774337"/>
          </a:xfrm>
          <a:prstGeom prst="rect">
            <a:avLst/>
          </a:prstGeom>
        </p:spPr>
      </p:pic>
      <p:grpSp>
        <p:nvGrpSpPr>
          <p:cNvPr id="544" name="Group 543">
            <a:extLst>
              <a:ext uri="{FF2B5EF4-FFF2-40B4-BE49-F238E27FC236}">
                <a16:creationId xmlns:a16="http://schemas.microsoft.com/office/drawing/2014/main" id="{D9F31A21-08E2-0ECA-50FC-F7288464259E}"/>
              </a:ext>
            </a:extLst>
          </p:cNvPr>
          <p:cNvGrpSpPr/>
          <p:nvPr/>
        </p:nvGrpSpPr>
        <p:grpSpPr>
          <a:xfrm>
            <a:off x="1087089" y="5280492"/>
            <a:ext cx="1166119" cy="184666"/>
            <a:chOff x="2115872" y="2448942"/>
            <a:chExt cx="1166119" cy="184666"/>
          </a:xfrm>
        </p:grpSpPr>
        <p:sp>
          <p:nvSpPr>
            <p:cNvPr id="555" name="テキスト ボックス 412">
              <a:extLst>
                <a:ext uri="{FF2B5EF4-FFF2-40B4-BE49-F238E27FC236}">
                  <a16:creationId xmlns:a16="http://schemas.microsoft.com/office/drawing/2014/main" id="{F4FBE26F-23ED-CACC-383F-5CBA31B791A8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558" name="四角形: 角を丸くする 28">
              <a:extLst>
                <a:ext uri="{FF2B5EF4-FFF2-40B4-BE49-F238E27FC236}">
                  <a16:creationId xmlns:a16="http://schemas.microsoft.com/office/drawing/2014/main" id="{49FCDA0B-831F-07F4-01E6-42699FE0F4D7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559" name="グラフィックス 27" descr="日毎カレンダー">
              <a:extLst>
                <a:ext uri="{FF2B5EF4-FFF2-40B4-BE49-F238E27FC236}">
                  <a16:creationId xmlns:a16="http://schemas.microsoft.com/office/drawing/2014/main" id="{932F2FAA-9C28-9748-C236-A973859AD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sp>
        <p:nvSpPr>
          <p:cNvPr id="562" name="正方形/長方形 40">
            <a:extLst>
              <a:ext uri="{FF2B5EF4-FFF2-40B4-BE49-F238E27FC236}">
                <a16:creationId xmlns:a16="http://schemas.microsoft.com/office/drawing/2014/main" id="{43C88D9E-BCFB-D17C-43A2-E336D398B015}"/>
              </a:ext>
            </a:extLst>
          </p:cNvPr>
          <p:cNvSpPr/>
          <p:nvPr/>
        </p:nvSpPr>
        <p:spPr>
          <a:xfrm>
            <a:off x="1694921" y="6230256"/>
            <a:ext cx="654980" cy="18050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563" name="Group 562">
            <a:extLst>
              <a:ext uri="{FF2B5EF4-FFF2-40B4-BE49-F238E27FC236}">
                <a16:creationId xmlns:a16="http://schemas.microsoft.com/office/drawing/2014/main" id="{3458B706-0217-A1A4-1F0A-432C8AFD52A6}"/>
              </a:ext>
            </a:extLst>
          </p:cNvPr>
          <p:cNvGrpSpPr/>
          <p:nvPr/>
        </p:nvGrpSpPr>
        <p:grpSpPr>
          <a:xfrm>
            <a:off x="990006" y="5475480"/>
            <a:ext cx="1353612" cy="196685"/>
            <a:chOff x="486802" y="4864205"/>
            <a:chExt cx="1353612" cy="196685"/>
          </a:xfrm>
        </p:grpSpPr>
        <p:sp>
          <p:nvSpPr>
            <p:cNvPr id="564" name="四角形: 角を丸くする 28">
              <a:extLst>
                <a:ext uri="{FF2B5EF4-FFF2-40B4-BE49-F238E27FC236}">
                  <a16:creationId xmlns:a16="http://schemas.microsoft.com/office/drawing/2014/main" id="{FF378F0E-7525-8F53-7F69-A4393502C154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600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65" name="テキスト ボックス 412">
              <a:extLst>
                <a:ext uri="{FF2B5EF4-FFF2-40B4-BE49-F238E27FC236}">
                  <a16:creationId xmlns:a16="http://schemas.microsoft.com/office/drawing/2014/main" id="{EEC16AAE-A7C8-0295-3BFF-D8583EC05EF5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566" name="テキスト ボックス 412">
              <a:extLst>
                <a:ext uri="{FF2B5EF4-FFF2-40B4-BE49-F238E27FC236}">
                  <a16:creationId xmlns:a16="http://schemas.microsoft.com/office/drawing/2014/main" id="{56F1C855-8084-F50D-11BA-04D7155596F4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567" name="Picture 566">
              <a:extLst>
                <a:ext uri="{FF2B5EF4-FFF2-40B4-BE49-F238E27FC236}">
                  <a16:creationId xmlns:a16="http://schemas.microsoft.com/office/drawing/2014/main" id="{0A7495CB-2FDE-32A4-FD6D-8F18FD289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568" name="テキスト ボックス 412">
            <a:extLst>
              <a:ext uri="{FF2B5EF4-FFF2-40B4-BE49-F238E27FC236}">
                <a16:creationId xmlns:a16="http://schemas.microsoft.com/office/drawing/2014/main" id="{D3F306B8-369D-3002-46B0-CDEB6974E33B}"/>
              </a:ext>
            </a:extLst>
          </p:cNvPr>
          <p:cNvSpPr txBox="1"/>
          <p:nvPr/>
        </p:nvSpPr>
        <p:spPr>
          <a:xfrm>
            <a:off x="994687" y="5834666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 600/600 KGS</a:t>
            </a:r>
            <a:endParaRPr kumimoji="1" lang="ja-JP" altLang="en-US" sz="600" dirty="0"/>
          </a:p>
        </p:txBody>
      </p:sp>
      <p:pic>
        <p:nvPicPr>
          <p:cNvPr id="569" name="グラフィックス 41" descr="右向き指示マーク">
            <a:extLst>
              <a:ext uri="{FF2B5EF4-FFF2-40B4-BE49-F238E27FC236}">
                <a16:creationId xmlns:a16="http://schemas.microsoft.com/office/drawing/2014/main" id="{E2C360B1-83C7-A33D-4211-E3C0E56AF0C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4754202">
            <a:off x="2204133" y="6309423"/>
            <a:ext cx="236144" cy="236144"/>
          </a:xfrm>
          <a:prstGeom prst="rect">
            <a:avLst/>
          </a:prstGeom>
        </p:spPr>
      </p:pic>
      <p:grpSp>
        <p:nvGrpSpPr>
          <p:cNvPr id="570" name="Group 569">
            <a:extLst>
              <a:ext uri="{FF2B5EF4-FFF2-40B4-BE49-F238E27FC236}">
                <a16:creationId xmlns:a16="http://schemas.microsoft.com/office/drawing/2014/main" id="{E1ADE241-9182-32A3-5746-47FA6C445FA8}"/>
              </a:ext>
            </a:extLst>
          </p:cNvPr>
          <p:cNvGrpSpPr/>
          <p:nvPr/>
        </p:nvGrpSpPr>
        <p:grpSpPr>
          <a:xfrm>
            <a:off x="987985" y="5664587"/>
            <a:ext cx="1351072" cy="194614"/>
            <a:chOff x="486802" y="4864205"/>
            <a:chExt cx="1351072" cy="194614"/>
          </a:xfrm>
        </p:grpSpPr>
        <p:sp>
          <p:nvSpPr>
            <p:cNvPr id="571" name="四角形: 角を丸くする 28">
              <a:extLst>
                <a:ext uri="{FF2B5EF4-FFF2-40B4-BE49-F238E27FC236}">
                  <a16:creationId xmlns:a16="http://schemas.microsoft.com/office/drawing/2014/main" id="{D65F1B28-E3C9-545C-40E2-13EC292D94E0}"/>
                </a:ext>
              </a:extLst>
            </p:cNvPr>
            <p:cNvSpPr/>
            <p:nvPr/>
          </p:nvSpPr>
          <p:spPr>
            <a:xfrm>
              <a:off x="734340" y="4896281"/>
              <a:ext cx="383548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572" name="テキスト ボックス 412">
              <a:extLst>
                <a:ext uri="{FF2B5EF4-FFF2-40B4-BE49-F238E27FC236}">
                  <a16:creationId xmlns:a16="http://schemas.microsoft.com/office/drawing/2014/main" id="{ECD8C4DC-7FB6-DEB6-6795-1B15DEC410F6}"/>
                </a:ext>
              </a:extLst>
            </p:cNvPr>
            <p:cNvSpPr txBox="1"/>
            <p:nvPr/>
          </p:nvSpPr>
          <p:spPr>
            <a:xfrm>
              <a:off x="1135993" y="4868478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573" name="テキスト ボックス 412">
              <a:extLst>
                <a:ext uri="{FF2B5EF4-FFF2-40B4-BE49-F238E27FC236}">
                  <a16:creationId xmlns:a16="http://schemas.microsoft.com/office/drawing/2014/main" id="{5B03BAEC-F8F2-0BB0-4BAC-5545310A87CF}"/>
                </a:ext>
              </a:extLst>
            </p:cNvPr>
            <p:cNvSpPr txBox="1"/>
            <p:nvPr/>
          </p:nvSpPr>
          <p:spPr>
            <a:xfrm>
              <a:off x="486802" y="4864205"/>
              <a:ext cx="30008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574" name="Picture 573">
              <a:extLst>
                <a:ext uri="{FF2B5EF4-FFF2-40B4-BE49-F238E27FC236}">
                  <a16:creationId xmlns:a16="http://schemas.microsoft.com/office/drawing/2014/main" id="{C638CCF6-5B8A-84FA-48EF-BD30A6D19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48652" y="4887408"/>
              <a:ext cx="389222" cy="160688"/>
            </a:xfrm>
            <a:prstGeom prst="rect">
              <a:avLst/>
            </a:prstGeom>
          </p:spPr>
        </p:pic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47521F9-F9A5-2874-90AA-B85BDDE4C3BA}"/>
              </a:ext>
            </a:extLst>
          </p:cNvPr>
          <p:cNvSpPr/>
          <p:nvPr/>
        </p:nvSpPr>
        <p:spPr>
          <a:xfrm>
            <a:off x="1074700" y="4919226"/>
            <a:ext cx="1245338" cy="106948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6BC7ACE-4ACC-4D7F-FC81-F03AC36821BF}"/>
              </a:ext>
            </a:extLst>
          </p:cNvPr>
          <p:cNvSpPr txBox="1"/>
          <p:nvPr/>
        </p:nvSpPr>
        <p:spPr>
          <a:xfrm>
            <a:off x="1013137" y="4295120"/>
            <a:ext cx="13942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How to input defect details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BB37E6B-A474-3B89-4C1B-723F427819FE}"/>
              </a:ext>
            </a:extLst>
          </p:cNvPr>
          <p:cNvSpPr txBox="1"/>
          <p:nvPr/>
        </p:nvSpPr>
        <p:spPr>
          <a:xfrm>
            <a:off x="1254750" y="4910004"/>
            <a:ext cx="9279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dirty="0"/>
              <a:t>Please select defect.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72630B4B-4A46-E442-0C0E-388B53CCB044}"/>
              </a:ext>
            </a:extLst>
          </p:cNvPr>
          <p:cNvSpPr/>
          <p:nvPr/>
        </p:nvSpPr>
        <p:spPr>
          <a:xfrm>
            <a:off x="1121406" y="5077045"/>
            <a:ext cx="1161002" cy="50677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5937663-07B0-CA16-E303-89541821BA59}"/>
              </a:ext>
            </a:extLst>
          </p:cNvPr>
          <p:cNvSpPr/>
          <p:nvPr/>
        </p:nvSpPr>
        <p:spPr>
          <a:xfrm>
            <a:off x="1117310" y="5640546"/>
            <a:ext cx="835175" cy="13360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500" kern="0" dirty="0">
                <a:solidFill>
                  <a:prstClr val="black"/>
                </a:solidFill>
              </a:rPr>
              <a:t>Defect3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FF28A098-8618-0112-E2D8-FCC23C60AAF1}"/>
              </a:ext>
            </a:extLst>
          </p:cNvPr>
          <p:cNvSpPr/>
          <p:nvPr/>
        </p:nvSpPr>
        <p:spPr>
          <a:xfrm>
            <a:off x="1998127" y="5640915"/>
            <a:ext cx="284281" cy="13433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th-TH" sz="600" kern="0" dirty="0">
                <a:solidFill>
                  <a:prstClr val="black"/>
                </a:solidFill>
              </a:rPr>
              <a:t>10</a:t>
            </a:r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43" name="Isosceles Triangle 142">
            <a:extLst>
              <a:ext uri="{FF2B5EF4-FFF2-40B4-BE49-F238E27FC236}">
                <a16:creationId xmlns:a16="http://schemas.microsoft.com/office/drawing/2014/main" id="{FED2E8D1-82C2-E21D-2342-75BB5F7A2F3C}"/>
              </a:ext>
            </a:extLst>
          </p:cNvPr>
          <p:cNvSpPr/>
          <p:nvPr/>
        </p:nvSpPr>
        <p:spPr>
          <a:xfrm rot="10800000">
            <a:off x="1856658" y="5687790"/>
            <a:ext cx="60774" cy="45719"/>
          </a:xfrm>
          <a:prstGeom prst="triangle">
            <a:avLst/>
          </a:prstGeom>
          <a:solidFill>
            <a:schemeClr val="tx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BCDEE83F-C901-24EB-96BA-6A47760E46E2}"/>
              </a:ext>
            </a:extLst>
          </p:cNvPr>
          <p:cNvSpPr/>
          <p:nvPr/>
        </p:nvSpPr>
        <p:spPr>
          <a:xfrm>
            <a:off x="2001937" y="5076854"/>
            <a:ext cx="280633" cy="5070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60876A0-0FBF-4A58-F73B-7858A0B3BD51}"/>
              </a:ext>
            </a:extLst>
          </p:cNvPr>
          <p:cNvSpPr/>
          <p:nvPr/>
        </p:nvSpPr>
        <p:spPr>
          <a:xfrm>
            <a:off x="1121244" y="5076113"/>
            <a:ext cx="1161164" cy="11954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BA644B1-F5A2-8F0D-5608-90074641464D}"/>
              </a:ext>
            </a:extLst>
          </p:cNvPr>
          <p:cNvSpPr/>
          <p:nvPr/>
        </p:nvSpPr>
        <p:spPr>
          <a:xfrm>
            <a:off x="1121244" y="5194223"/>
            <a:ext cx="1161164" cy="11954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B1AAE42-5236-2292-5DA0-D1E19D8FE33F}"/>
              </a:ext>
            </a:extLst>
          </p:cNvPr>
          <p:cNvSpPr/>
          <p:nvPr/>
        </p:nvSpPr>
        <p:spPr>
          <a:xfrm>
            <a:off x="1093450" y="5066605"/>
            <a:ext cx="486884" cy="133607"/>
          </a:xfrm>
          <a:prstGeom prst="rect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500" kern="0" dirty="0">
                <a:solidFill>
                  <a:prstClr val="black"/>
                </a:solidFill>
              </a:rPr>
              <a:t>Defect</a:t>
            </a:r>
            <a:r>
              <a:rPr kumimoji="1" lang="th-TH" sz="500" kern="0" dirty="0">
                <a:solidFill>
                  <a:prstClr val="black"/>
                </a:solidFill>
              </a:rPr>
              <a:t>1</a:t>
            </a:r>
            <a:endParaRPr kumimoji="1" lang="en-US" sz="500" kern="0" dirty="0">
              <a:solidFill>
                <a:prstClr val="black"/>
              </a:solidFill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04C3D348-60E1-91A8-24F5-E744F174B874}"/>
              </a:ext>
            </a:extLst>
          </p:cNvPr>
          <p:cNvSpPr/>
          <p:nvPr/>
        </p:nvSpPr>
        <p:spPr>
          <a:xfrm>
            <a:off x="2031754" y="5071973"/>
            <a:ext cx="284281" cy="13433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th-TH" sz="600" kern="0" dirty="0">
                <a:solidFill>
                  <a:prstClr val="black"/>
                </a:solidFill>
              </a:rPr>
              <a:t>5</a:t>
            </a:r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D4CFF493-A96B-C7DF-EBC7-20EAD2EDCC4A}"/>
              </a:ext>
            </a:extLst>
          </p:cNvPr>
          <p:cNvSpPr/>
          <p:nvPr/>
        </p:nvSpPr>
        <p:spPr>
          <a:xfrm>
            <a:off x="1093872" y="5195870"/>
            <a:ext cx="486884" cy="133607"/>
          </a:xfrm>
          <a:prstGeom prst="rect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500" kern="0" dirty="0">
                <a:solidFill>
                  <a:prstClr val="black"/>
                </a:solidFill>
              </a:rPr>
              <a:t>Defect</a:t>
            </a:r>
            <a:r>
              <a:rPr kumimoji="1" lang="th-TH" sz="500" kern="0" dirty="0">
                <a:solidFill>
                  <a:prstClr val="black"/>
                </a:solidFill>
              </a:rPr>
              <a:t>2</a:t>
            </a:r>
            <a:endParaRPr kumimoji="1" lang="en-US" sz="500" kern="0" dirty="0">
              <a:solidFill>
                <a:prstClr val="black"/>
              </a:solidFill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48A2CE10-5D0A-F48F-186A-E3BB07AE78DE}"/>
              </a:ext>
            </a:extLst>
          </p:cNvPr>
          <p:cNvSpPr/>
          <p:nvPr/>
        </p:nvSpPr>
        <p:spPr>
          <a:xfrm>
            <a:off x="2029650" y="5197436"/>
            <a:ext cx="284281" cy="13433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th-TH" sz="600" kern="0" dirty="0">
                <a:solidFill>
                  <a:prstClr val="black"/>
                </a:solidFill>
              </a:rPr>
              <a:t>5</a:t>
            </a:r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886C2402-3DE6-E227-C371-D40CB18AB964}"/>
              </a:ext>
            </a:extLst>
          </p:cNvPr>
          <p:cNvSpPr/>
          <p:nvPr/>
        </p:nvSpPr>
        <p:spPr>
          <a:xfrm>
            <a:off x="1969520" y="5839775"/>
            <a:ext cx="321659" cy="134330"/>
          </a:xfrm>
          <a:prstGeom prst="rect">
            <a:avLst/>
          </a:prstGeom>
          <a:solidFill>
            <a:srgbClr val="F2F2F2"/>
          </a:solidFill>
          <a:ln w="3175" cap="flat" cmpd="sng" algn="ctr">
            <a:solidFill>
              <a:srgbClr val="F2F2F2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600" kern="0" dirty="0">
                <a:solidFill>
                  <a:srgbClr val="00B050"/>
                </a:solidFill>
              </a:rPr>
              <a:t>Add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CD4CBC9A-1521-82D3-0D53-296BCE4413E0}"/>
              </a:ext>
            </a:extLst>
          </p:cNvPr>
          <p:cNvSpPr/>
          <p:nvPr/>
        </p:nvSpPr>
        <p:spPr>
          <a:xfrm>
            <a:off x="2192986" y="4922455"/>
            <a:ext cx="128365" cy="13433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70" name="図 385">
            <a:extLst>
              <a:ext uri="{FF2B5EF4-FFF2-40B4-BE49-F238E27FC236}">
                <a16:creationId xmlns:a16="http://schemas.microsoft.com/office/drawing/2014/main" id="{C4FEACA9-FC65-DC7D-6C6C-BD2F5E1DF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6268" y="6296986"/>
            <a:ext cx="1355823" cy="2027476"/>
          </a:xfrm>
          <a:prstGeom prst="rect">
            <a:avLst/>
          </a:prstGeom>
        </p:spPr>
      </p:pic>
      <p:pic>
        <p:nvPicPr>
          <p:cNvPr id="171" name="図 386">
            <a:extLst>
              <a:ext uri="{FF2B5EF4-FFF2-40B4-BE49-F238E27FC236}">
                <a16:creationId xmlns:a16="http://schemas.microsoft.com/office/drawing/2014/main" id="{B4DCF9AA-2423-3EF7-3F1A-44433AE95B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2922" y="7309344"/>
            <a:ext cx="1323253" cy="276635"/>
          </a:xfrm>
          <a:prstGeom prst="rect">
            <a:avLst/>
          </a:prstGeom>
        </p:spPr>
      </p:pic>
      <p:pic>
        <p:nvPicPr>
          <p:cNvPr id="172" name="図 387">
            <a:extLst>
              <a:ext uri="{FF2B5EF4-FFF2-40B4-BE49-F238E27FC236}">
                <a16:creationId xmlns:a16="http://schemas.microsoft.com/office/drawing/2014/main" id="{C30C9BD2-AE59-40E7-528F-AD95A31AC9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2552" y="7651060"/>
            <a:ext cx="421741" cy="138318"/>
          </a:xfrm>
          <a:prstGeom prst="rect">
            <a:avLst/>
          </a:prstGeom>
        </p:spPr>
      </p:pic>
      <p:sp>
        <p:nvSpPr>
          <p:cNvPr id="173" name="テキスト ボックス 388">
            <a:extLst>
              <a:ext uri="{FF2B5EF4-FFF2-40B4-BE49-F238E27FC236}">
                <a16:creationId xmlns:a16="http://schemas.microsoft.com/office/drawing/2014/main" id="{12E5046C-DB41-73FF-5DA6-52F2444ACF22}"/>
              </a:ext>
            </a:extLst>
          </p:cNvPr>
          <p:cNvSpPr txBox="1"/>
          <p:nvPr/>
        </p:nvSpPr>
        <p:spPr>
          <a:xfrm>
            <a:off x="4396268" y="7603472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174" name="テキスト ボックス 389">
            <a:extLst>
              <a:ext uri="{FF2B5EF4-FFF2-40B4-BE49-F238E27FC236}">
                <a16:creationId xmlns:a16="http://schemas.microsoft.com/office/drawing/2014/main" id="{CCFBB758-3174-0CC3-5821-D1D1F9299C88}"/>
              </a:ext>
            </a:extLst>
          </p:cNvPr>
          <p:cNvSpPr txBox="1"/>
          <p:nvPr/>
        </p:nvSpPr>
        <p:spPr>
          <a:xfrm>
            <a:off x="4396268" y="7364695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75" name="図 390">
            <a:extLst>
              <a:ext uri="{FF2B5EF4-FFF2-40B4-BE49-F238E27FC236}">
                <a16:creationId xmlns:a16="http://schemas.microsoft.com/office/drawing/2014/main" id="{BF959F02-4569-11A2-CA1D-876EB9AF33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1645" y="7350430"/>
            <a:ext cx="905173" cy="202741"/>
          </a:xfrm>
          <a:prstGeom prst="rect">
            <a:avLst/>
          </a:prstGeom>
        </p:spPr>
      </p:pic>
      <p:pic>
        <p:nvPicPr>
          <p:cNvPr id="176" name="図 391">
            <a:extLst>
              <a:ext uri="{FF2B5EF4-FFF2-40B4-BE49-F238E27FC236}">
                <a16:creationId xmlns:a16="http://schemas.microsoft.com/office/drawing/2014/main" id="{E6CE7D58-2384-18EA-98CA-77A90C7A27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0111" y="7131886"/>
            <a:ext cx="381033" cy="112377"/>
          </a:xfrm>
          <a:prstGeom prst="rect">
            <a:avLst/>
          </a:prstGeom>
        </p:spPr>
      </p:pic>
      <p:sp>
        <p:nvSpPr>
          <p:cNvPr id="177" name="テキスト ボックス 392">
            <a:extLst>
              <a:ext uri="{FF2B5EF4-FFF2-40B4-BE49-F238E27FC236}">
                <a16:creationId xmlns:a16="http://schemas.microsoft.com/office/drawing/2014/main" id="{E3299A01-B25E-5AF7-5759-5E5783795B7F}"/>
              </a:ext>
            </a:extLst>
          </p:cNvPr>
          <p:cNvSpPr txBox="1"/>
          <p:nvPr/>
        </p:nvSpPr>
        <p:spPr>
          <a:xfrm>
            <a:off x="4888770" y="7099055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178" name="図 394">
            <a:extLst>
              <a:ext uri="{FF2B5EF4-FFF2-40B4-BE49-F238E27FC236}">
                <a16:creationId xmlns:a16="http://schemas.microsoft.com/office/drawing/2014/main" id="{D351EBA3-F83B-D065-E8F7-1C6C675B60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7704" y="7405548"/>
            <a:ext cx="293040" cy="79099"/>
          </a:xfrm>
          <a:prstGeom prst="rect">
            <a:avLst/>
          </a:prstGeom>
        </p:spPr>
      </p:pic>
      <p:pic>
        <p:nvPicPr>
          <p:cNvPr id="179" name="図 395">
            <a:extLst>
              <a:ext uri="{FF2B5EF4-FFF2-40B4-BE49-F238E27FC236}">
                <a16:creationId xmlns:a16="http://schemas.microsoft.com/office/drawing/2014/main" id="{4E2B8700-02E3-9BB0-F2D7-F7AB291435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0520" y="7137398"/>
            <a:ext cx="436337" cy="79099"/>
          </a:xfrm>
          <a:prstGeom prst="rect">
            <a:avLst/>
          </a:prstGeom>
        </p:spPr>
      </p:pic>
      <p:pic>
        <p:nvPicPr>
          <p:cNvPr id="180" name="図 396">
            <a:extLst>
              <a:ext uri="{FF2B5EF4-FFF2-40B4-BE49-F238E27FC236}">
                <a16:creationId xmlns:a16="http://schemas.microsoft.com/office/drawing/2014/main" id="{EC146E22-BF93-BD22-742A-BE3FE7D1CA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8013" y="7878816"/>
            <a:ext cx="436337" cy="79099"/>
          </a:xfrm>
          <a:prstGeom prst="rect">
            <a:avLst/>
          </a:prstGeom>
        </p:spPr>
      </p:pic>
      <p:pic>
        <p:nvPicPr>
          <p:cNvPr id="181" name="図 397">
            <a:extLst>
              <a:ext uri="{FF2B5EF4-FFF2-40B4-BE49-F238E27FC236}">
                <a16:creationId xmlns:a16="http://schemas.microsoft.com/office/drawing/2014/main" id="{BCA1A890-8EC9-D87F-AC8A-4985447332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5798" y="6738971"/>
            <a:ext cx="436337" cy="106315"/>
          </a:xfrm>
          <a:prstGeom prst="rect">
            <a:avLst/>
          </a:prstGeom>
        </p:spPr>
      </p:pic>
      <p:pic>
        <p:nvPicPr>
          <p:cNvPr id="182" name="図 398">
            <a:extLst>
              <a:ext uri="{FF2B5EF4-FFF2-40B4-BE49-F238E27FC236}">
                <a16:creationId xmlns:a16="http://schemas.microsoft.com/office/drawing/2014/main" id="{420BD182-CA33-642E-ABDC-0E7E2D0AC6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0151" y="6949187"/>
            <a:ext cx="436337" cy="106315"/>
          </a:xfrm>
          <a:prstGeom prst="rect">
            <a:avLst/>
          </a:prstGeom>
        </p:spPr>
      </p:pic>
      <p:sp>
        <p:nvSpPr>
          <p:cNvPr id="183" name="テキスト ボックス 399">
            <a:extLst>
              <a:ext uri="{FF2B5EF4-FFF2-40B4-BE49-F238E27FC236}">
                <a16:creationId xmlns:a16="http://schemas.microsoft.com/office/drawing/2014/main" id="{55E050A3-5B26-7376-18FF-A58E9D9E23DF}"/>
              </a:ext>
            </a:extLst>
          </p:cNvPr>
          <p:cNvSpPr txBox="1"/>
          <p:nvPr/>
        </p:nvSpPr>
        <p:spPr>
          <a:xfrm>
            <a:off x="4872607" y="6701065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184" name="テキスト ボックス 400">
            <a:extLst>
              <a:ext uri="{FF2B5EF4-FFF2-40B4-BE49-F238E27FC236}">
                <a16:creationId xmlns:a16="http://schemas.microsoft.com/office/drawing/2014/main" id="{6DC89D1C-645F-D27B-E973-E4B84F6E42BE}"/>
              </a:ext>
            </a:extLst>
          </p:cNvPr>
          <p:cNvSpPr txBox="1"/>
          <p:nvPr/>
        </p:nvSpPr>
        <p:spPr>
          <a:xfrm>
            <a:off x="4444699" y="6904033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185" name="テキスト ボックス 402">
            <a:extLst>
              <a:ext uri="{FF2B5EF4-FFF2-40B4-BE49-F238E27FC236}">
                <a16:creationId xmlns:a16="http://schemas.microsoft.com/office/drawing/2014/main" id="{AC660AA9-44FC-2EE6-45D1-7EB536963F1F}"/>
              </a:ext>
            </a:extLst>
          </p:cNvPr>
          <p:cNvSpPr txBox="1"/>
          <p:nvPr/>
        </p:nvSpPr>
        <p:spPr>
          <a:xfrm>
            <a:off x="4965422" y="7362004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186" name="図 403">
            <a:extLst>
              <a:ext uri="{FF2B5EF4-FFF2-40B4-BE49-F238E27FC236}">
                <a16:creationId xmlns:a16="http://schemas.microsoft.com/office/drawing/2014/main" id="{A32385FB-478B-C17C-2BA8-CE72F18382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0183" y="7298730"/>
            <a:ext cx="1323253" cy="276635"/>
          </a:xfrm>
          <a:prstGeom prst="rect">
            <a:avLst/>
          </a:prstGeom>
        </p:spPr>
      </p:pic>
      <p:pic>
        <p:nvPicPr>
          <p:cNvPr id="187" name="図 404">
            <a:extLst>
              <a:ext uri="{FF2B5EF4-FFF2-40B4-BE49-F238E27FC236}">
                <a16:creationId xmlns:a16="http://schemas.microsoft.com/office/drawing/2014/main" id="{A2938F79-3BFC-5F5B-363F-1AD9DF3088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9813" y="7640446"/>
            <a:ext cx="421741" cy="138318"/>
          </a:xfrm>
          <a:prstGeom prst="rect">
            <a:avLst/>
          </a:prstGeom>
        </p:spPr>
      </p:pic>
      <p:sp>
        <p:nvSpPr>
          <p:cNvPr id="188" name="テキスト ボックス 405">
            <a:extLst>
              <a:ext uri="{FF2B5EF4-FFF2-40B4-BE49-F238E27FC236}">
                <a16:creationId xmlns:a16="http://schemas.microsoft.com/office/drawing/2014/main" id="{CE20EE45-1027-A12E-BCE1-11D2B5A90F40}"/>
              </a:ext>
            </a:extLst>
          </p:cNvPr>
          <p:cNvSpPr txBox="1"/>
          <p:nvPr/>
        </p:nvSpPr>
        <p:spPr>
          <a:xfrm>
            <a:off x="4393529" y="7592858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189" name="テキスト ボックス 406">
            <a:extLst>
              <a:ext uri="{FF2B5EF4-FFF2-40B4-BE49-F238E27FC236}">
                <a16:creationId xmlns:a16="http://schemas.microsoft.com/office/drawing/2014/main" id="{6D518C9C-7A1B-86EB-C74E-5FE7043BC121}"/>
              </a:ext>
            </a:extLst>
          </p:cNvPr>
          <p:cNvSpPr txBox="1"/>
          <p:nvPr/>
        </p:nvSpPr>
        <p:spPr>
          <a:xfrm>
            <a:off x="4393529" y="7354081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90" name="図 407">
            <a:extLst>
              <a:ext uri="{FF2B5EF4-FFF2-40B4-BE49-F238E27FC236}">
                <a16:creationId xmlns:a16="http://schemas.microsoft.com/office/drawing/2014/main" id="{79C6F790-3E14-0E26-B760-0A924945E8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18906" y="7339816"/>
            <a:ext cx="905173" cy="202741"/>
          </a:xfrm>
          <a:prstGeom prst="rect">
            <a:avLst/>
          </a:prstGeom>
        </p:spPr>
      </p:pic>
      <p:pic>
        <p:nvPicPr>
          <p:cNvPr id="191" name="図 408">
            <a:extLst>
              <a:ext uri="{FF2B5EF4-FFF2-40B4-BE49-F238E27FC236}">
                <a16:creationId xmlns:a16="http://schemas.microsoft.com/office/drawing/2014/main" id="{706F1370-1A0F-D566-19C8-6A064E8876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4965" y="7394934"/>
            <a:ext cx="293040" cy="79099"/>
          </a:xfrm>
          <a:prstGeom prst="rect">
            <a:avLst/>
          </a:prstGeom>
        </p:spPr>
      </p:pic>
      <p:pic>
        <p:nvPicPr>
          <p:cNvPr id="192" name="図 409">
            <a:extLst>
              <a:ext uri="{FF2B5EF4-FFF2-40B4-BE49-F238E27FC236}">
                <a16:creationId xmlns:a16="http://schemas.microsoft.com/office/drawing/2014/main" id="{34DC360D-5541-06B3-9EF6-49A3790C3A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5274" y="7868202"/>
            <a:ext cx="436337" cy="79099"/>
          </a:xfrm>
          <a:prstGeom prst="rect">
            <a:avLst/>
          </a:prstGeom>
        </p:spPr>
      </p:pic>
      <p:pic>
        <p:nvPicPr>
          <p:cNvPr id="193" name="図 410">
            <a:extLst>
              <a:ext uri="{FF2B5EF4-FFF2-40B4-BE49-F238E27FC236}">
                <a16:creationId xmlns:a16="http://schemas.microsoft.com/office/drawing/2014/main" id="{E9B755A5-1ECD-9F3C-2192-06256C4CBE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1011" y="7290133"/>
            <a:ext cx="1323253" cy="276635"/>
          </a:xfrm>
          <a:prstGeom prst="rect">
            <a:avLst/>
          </a:prstGeom>
        </p:spPr>
      </p:pic>
      <p:pic>
        <p:nvPicPr>
          <p:cNvPr id="194" name="図 411">
            <a:extLst>
              <a:ext uri="{FF2B5EF4-FFF2-40B4-BE49-F238E27FC236}">
                <a16:creationId xmlns:a16="http://schemas.microsoft.com/office/drawing/2014/main" id="{5AF07475-BD79-D8E1-0E47-F155D2094F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0641" y="7631849"/>
            <a:ext cx="421741" cy="138318"/>
          </a:xfrm>
          <a:prstGeom prst="rect">
            <a:avLst/>
          </a:prstGeom>
        </p:spPr>
      </p:pic>
      <p:pic>
        <p:nvPicPr>
          <p:cNvPr id="195" name="図 414">
            <a:extLst>
              <a:ext uri="{FF2B5EF4-FFF2-40B4-BE49-F238E27FC236}">
                <a16:creationId xmlns:a16="http://schemas.microsoft.com/office/drawing/2014/main" id="{A035A191-0D68-0453-C23E-651142ECB1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19734" y="7331219"/>
            <a:ext cx="905173" cy="202741"/>
          </a:xfrm>
          <a:prstGeom prst="rect">
            <a:avLst/>
          </a:prstGeom>
        </p:spPr>
      </p:pic>
      <p:pic>
        <p:nvPicPr>
          <p:cNvPr id="196" name="図 415">
            <a:extLst>
              <a:ext uri="{FF2B5EF4-FFF2-40B4-BE49-F238E27FC236}">
                <a16:creationId xmlns:a16="http://schemas.microsoft.com/office/drawing/2014/main" id="{BC49BEDA-8DAA-A67C-C4E7-FF40CF16D8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5793" y="7386337"/>
            <a:ext cx="293040" cy="79099"/>
          </a:xfrm>
          <a:prstGeom prst="rect">
            <a:avLst/>
          </a:prstGeom>
        </p:spPr>
      </p:pic>
      <p:pic>
        <p:nvPicPr>
          <p:cNvPr id="197" name="図 417">
            <a:extLst>
              <a:ext uri="{FF2B5EF4-FFF2-40B4-BE49-F238E27FC236}">
                <a16:creationId xmlns:a16="http://schemas.microsoft.com/office/drawing/2014/main" id="{864D0381-4DAB-1834-D9B2-6D05161C73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4069" y="7834008"/>
            <a:ext cx="1316807" cy="184666"/>
          </a:xfrm>
          <a:prstGeom prst="rect">
            <a:avLst/>
          </a:prstGeom>
        </p:spPr>
      </p:pic>
      <p:pic>
        <p:nvPicPr>
          <p:cNvPr id="198" name="図 292">
            <a:extLst>
              <a:ext uri="{FF2B5EF4-FFF2-40B4-BE49-F238E27FC236}">
                <a16:creationId xmlns:a16="http://schemas.microsoft.com/office/drawing/2014/main" id="{B4440388-7EC6-76C5-BDD3-B86DE44F6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930" y="6430058"/>
            <a:ext cx="805148" cy="123622"/>
          </a:xfrm>
          <a:prstGeom prst="rect">
            <a:avLst/>
          </a:prstGeom>
        </p:spPr>
      </p:pic>
      <p:sp>
        <p:nvSpPr>
          <p:cNvPr id="199" name="テキスト ボックス 294">
            <a:extLst>
              <a:ext uri="{FF2B5EF4-FFF2-40B4-BE49-F238E27FC236}">
                <a16:creationId xmlns:a16="http://schemas.microsoft.com/office/drawing/2014/main" id="{809FA873-7C7D-2069-7924-740BD5AD5AD7}"/>
              </a:ext>
            </a:extLst>
          </p:cNvPr>
          <p:cNvSpPr txBox="1"/>
          <p:nvPr/>
        </p:nvSpPr>
        <p:spPr>
          <a:xfrm>
            <a:off x="4718681" y="6392334"/>
            <a:ext cx="97170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Finishing / Tapping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E537D23C-A063-A979-0CDA-E55918842A91}"/>
              </a:ext>
            </a:extLst>
          </p:cNvPr>
          <p:cNvSpPr/>
          <p:nvPr/>
        </p:nvSpPr>
        <p:spPr>
          <a:xfrm>
            <a:off x="4424069" y="7868202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[P1]</a:t>
            </a:r>
          </a:p>
        </p:txBody>
      </p:sp>
      <p:pic>
        <p:nvPicPr>
          <p:cNvPr id="201" name="Picture 200">
            <a:extLst>
              <a:ext uri="{FF2B5EF4-FFF2-40B4-BE49-F238E27FC236}">
                <a16:creationId xmlns:a16="http://schemas.microsoft.com/office/drawing/2014/main" id="{693A4D8F-BC1C-9928-5D76-A8B9DDFE27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6245" y="7079876"/>
            <a:ext cx="1331001" cy="774337"/>
          </a:xfrm>
          <a:prstGeom prst="rect">
            <a:avLst/>
          </a:prstGeom>
        </p:spPr>
      </p:pic>
      <p:sp>
        <p:nvSpPr>
          <p:cNvPr id="206" name="正方形/長方形 40">
            <a:extLst>
              <a:ext uri="{FF2B5EF4-FFF2-40B4-BE49-F238E27FC236}">
                <a16:creationId xmlns:a16="http://schemas.microsoft.com/office/drawing/2014/main" id="{AF0B74C9-4F1F-0C23-4C50-72C4798FD152}"/>
              </a:ext>
            </a:extLst>
          </p:cNvPr>
          <p:cNvSpPr/>
          <p:nvPr/>
        </p:nvSpPr>
        <p:spPr>
          <a:xfrm>
            <a:off x="5069100" y="8023876"/>
            <a:ext cx="654980" cy="18050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6716AFB7-DBC8-344D-03A6-B78EE62091AF}"/>
              </a:ext>
            </a:extLst>
          </p:cNvPr>
          <p:cNvGrpSpPr/>
          <p:nvPr/>
        </p:nvGrpSpPr>
        <p:grpSpPr>
          <a:xfrm>
            <a:off x="4364185" y="7269100"/>
            <a:ext cx="1353612" cy="196685"/>
            <a:chOff x="486802" y="4864205"/>
            <a:chExt cx="1353612" cy="196685"/>
          </a:xfrm>
        </p:grpSpPr>
        <p:sp>
          <p:nvSpPr>
            <p:cNvPr id="208" name="四角形: 角を丸くする 28">
              <a:extLst>
                <a:ext uri="{FF2B5EF4-FFF2-40B4-BE49-F238E27FC236}">
                  <a16:creationId xmlns:a16="http://schemas.microsoft.com/office/drawing/2014/main" id="{AC8F32DF-402D-3607-6F85-9A5BE0F9B6FB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200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09" name="テキスト ボックス 412">
              <a:extLst>
                <a:ext uri="{FF2B5EF4-FFF2-40B4-BE49-F238E27FC236}">
                  <a16:creationId xmlns:a16="http://schemas.microsoft.com/office/drawing/2014/main" id="{5DB5AB48-038A-C9B5-AF6E-AE542F89762A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210" name="テキスト ボックス 412">
              <a:extLst>
                <a:ext uri="{FF2B5EF4-FFF2-40B4-BE49-F238E27FC236}">
                  <a16:creationId xmlns:a16="http://schemas.microsoft.com/office/drawing/2014/main" id="{539CB1CA-B19F-5BAC-6C1D-B30498208E31}"/>
                </a:ext>
              </a:extLst>
            </p:cNvPr>
            <p:cNvSpPr txBox="1"/>
            <p:nvPr/>
          </p:nvSpPr>
          <p:spPr>
            <a:xfrm>
              <a:off x="486802" y="4864205"/>
              <a:ext cx="2952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OK</a:t>
              </a:r>
              <a:endParaRPr kumimoji="1" lang="ja-JP" altLang="en-US" sz="600" dirty="0"/>
            </a:p>
          </p:txBody>
        </p:sp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3FCF8FE8-C68D-7855-F129-4EA9D2FE1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212" name="テキスト ボックス 412">
            <a:extLst>
              <a:ext uri="{FF2B5EF4-FFF2-40B4-BE49-F238E27FC236}">
                <a16:creationId xmlns:a16="http://schemas.microsoft.com/office/drawing/2014/main" id="{76BA142A-D043-2345-F3D4-EF378183BF20}"/>
              </a:ext>
            </a:extLst>
          </p:cNvPr>
          <p:cNvSpPr txBox="1"/>
          <p:nvPr/>
        </p:nvSpPr>
        <p:spPr>
          <a:xfrm>
            <a:off x="4368866" y="7628286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0 / 580 KGS</a:t>
            </a:r>
            <a:endParaRPr kumimoji="1" lang="ja-JP" altLang="en-US" sz="600" dirty="0"/>
          </a:p>
        </p:txBody>
      </p:sp>
      <p:sp>
        <p:nvSpPr>
          <p:cNvPr id="213" name="Isosceles Triangle 212">
            <a:extLst>
              <a:ext uri="{FF2B5EF4-FFF2-40B4-BE49-F238E27FC236}">
                <a16:creationId xmlns:a16="http://schemas.microsoft.com/office/drawing/2014/main" id="{B5ED66BE-FE52-0FDE-DEC9-5220EA8B28A6}"/>
              </a:ext>
            </a:extLst>
          </p:cNvPr>
          <p:cNvSpPr/>
          <p:nvPr/>
        </p:nvSpPr>
        <p:spPr>
          <a:xfrm>
            <a:off x="6230117" y="137062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215" name="グラフィックス 41" descr="右向き指示マーク">
            <a:extLst>
              <a:ext uri="{FF2B5EF4-FFF2-40B4-BE49-F238E27FC236}">
                <a16:creationId xmlns:a16="http://schemas.microsoft.com/office/drawing/2014/main" id="{28ABFC6F-1B53-F74A-ED7B-EC3B22F3502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4754202">
            <a:off x="5621691" y="8060382"/>
            <a:ext cx="236144" cy="236144"/>
          </a:xfrm>
          <a:prstGeom prst="rect">
            <a:avLst/>
          </a:prstGeom>
        </p:spPr>
      </p:pic>
      <p:grpSp>
        <p:nvGrpSpPr>
          <p:cNvPr id="216" name="Group 215">
            <a:extLst>
              <a:ext uri="{FF2B5EF4-FFF2-40B4-BE49-F238E27FC236}">
                <a16:creationId xmlns:a16="http://schemas.microsoft.com/office/drawing/2014/main" id="{BC9B2F30-3955-ED43-4CB6-E1019878FB32}"/>
              </a:ext>
            </a:extLst>
          </p:cNvPr>
          <p:cNvGrpSpPr/>
          <p:nvPr/>
        </p:nvGrpSpPr>
        <p:grpSpPr>
          <a:xfrm>
            <a:off x="4362164" y="7458207"/>
            <a:ext cx="1351072" cy="194614"/>
            <a:chOff x="486802" y="4864205"/>
            <a:chExt cx="1351072" cy="194614"/>
          </a:xfrm>
        </p:grpSpPr>
        <p:sp>
          <p:nvSpPr>
            <p:cNvPr id="217" name="四角形: 角を丸くする 28">
              <a:extLst>
                <a:ext uri="{FF2B5EF4-FFF2-40B4-BE49-F238E27FC236}">
                  <a16:creationId xmlns:a16="http://schemas.microsoft.com/office/drawing/2014/main" id="{D179747F-3452-A155-4CCC-9991C63B810F}"/>
                </a:ext>
              </a:extLst>
            </p:cNvPr>
            <p:cNvSpPr/>
            <p:nvPr/>
          </p:nvSpPr>
          <p:spPr>
            <a:xfrm>
              <a:off x="734340" y="4896281"/>
              <a:ext cx="383548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80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218" name="テキスト ボックス 412">
              <a:extLst>
                <a:ext uri="{FF2B5EF4-FFF2-40B4-BE49-F238E27FC236}">
                  <a16:creationId xmlns:a16="http://schemas.microsoft.com/office/drawing/2014/main" id="{547E401D-3EB7-D412-ACAC-8343F5D71B6E}"/>
                </a:ext>
              </a:extLst>
            </p:cNvPr>
            <p:cNvSpPr txBox="1"/>
            <p:nvPr/>
          </p:nvSpPr>
          <p:spPr>
            <a:xfrm>
              <a:off x="1135993" y="4868478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219" name="テキスト ボックス 412">
              <a:extLst>
                <a:ext uri="{FF2B5EF4-FFF2-40B4-BE49-F238E27FC236}">
                  <a16:creationId xmlns:a16="http://schemas.microsoft.com/office/drawing/2014/main" id="{E7AEE298-CBDD-C8E2-E64C-EDB95EBC9011}"/>
                </a:ext>
              </a:extLst>
            </p:cNvPr>
            <p:cNvSpPr txBox="1"/>
            <p:nvPr/>
          </p:nvSpPr>
          <p:spPr>
            <a:xfrm>
              <a:off x="486802" y="4864205"/>
              <a:ext cx="30008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220" name="Picture 219">
              <a:extLst>
                <a:ext uri="{FF2B5EF4-FFF2-40B4-BE49-F238E27FC236}">
                  <a16:creationId xmlns:a16="http://schemas.microsoft.com/office/drawing/2014/main" id="{9C4506E7-4EA4-A11B-D84D-8C4F2AC8A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48652" y="4887408"/>
              <a:ext cx="389222" cy="160688"/>
            </a:xfrm>
            <a:prstGeom prst="rect">
              <a:avLst/>
            </a:prstGeom>
          </p:spPr>
        </p:pic>
      </p:grpSp>
      <p:sp>
        <p:nvSpPr>
          <p:cNvPr id="224" name="Rectangle 223">
            <a:extLst>
              <a:ext uri="{FF2B5EF4-FFF2-40B4-BE49-F238E27FC236}">
                <a16:creationId xmlns:a16="http://schemas.microsoft.com/office/drawing/2014/main" id="{DD510BD3-79A1-84CC-C31E-4198B73D8DBC}"/>
              </a:ext>
            </a:extLst>
          </p:cNvPr>
          <p:cNvSpPr/>
          <p:nvPr/>
        </p:nvSpPr>
        <p:spPr>
          <a:xfrm>
            <a:off x="627444" y="4266865"/>
            <a:ext cx="2134357" cy="247210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227" name="グラフィックス 41" descr="右向き指示マーク">
            <a:extLst>
              <a:ext uri="{FF2B5EF4-FFF2-40B4-BE49-F238E27FC236}">
                <a16:creationId xmlns:a16="http://schemas.microsoft.com/office/drawing/2014/main" id="{6B6EA387-75AA-DD15-6032-8F057F036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972748">
            <a:off x="4641163" y="7569694"/>
            <a:ext cx="236144" cy="236144"/>
          </a:xfrm>
          <a:prstGeom prst="rect">
            <a:avLst/>
          </a:prstGeom>
        </p:spPr>
      </p:pic>
      <p:sp>
        <p:nvSpPr>
          <p:cNvPr id="235" name="矢印: 右 242">
            <a:extLst>
              <a:ext uri="{FF2B5EF4-FFF2-40B4-BE49-F238E27FC236}">
                <a16:creationId xmlns:a16="http://schemas.microsoft.com/office/drawing/2014/main" id="{BAB384E9-AC68-7AF6-42D7-70E51E64843A}"/>
              </a:ext>
            </a:extLst>
          </p:cNvPr>
          <p:cNvSpPr/>
          <p:nvPr/>
        </p:nvSpPr>
        <p:spPr>
          <a:xfrm>
            <a:off x="3742324" y="2345550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82" name="Rectangle 481">
            <a:extLst>
              <a:ext uri="{FF2B5EF4-FFF2-40B4-BE49-F238E27FC236}">
                <a16:creationId xmlns:a16="http://schemas.microsoft.com/office/drawing/2014/main" id="{9054B6CC-0147-B2A1-9B70-AAF12F022A7E}"/>
              </a:ext>
            </a:extLst>
          </p:cNvPr>
          <p:cNvSpPr/>
          <p:nvPr/>
        </p:nvSpPr>
        <p:spPr>
          <a:xfrm>
            <a:off x="530476" y="2132488"/>
            <a:ext cx="1292030" cy="905331"/>
          </a:xfrm>
          <a:prstGeom prst="rect">
            <a:avLst/>
          </a:prstGeom>
          <a:solidFill>
            <a:srgbClr val="FAFAFA"/>
          </a:solidFill>
          <a:ln w="3175" cap="flat" cmpd="sng" algn="ctr">
            <a:solidFill>
              <a:srgbClr val="FAFAFA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37">
            <a:extLst>
              <a:ext uri="{FF2B5EF4-FFF2-40B4-BE49-F238E27FC236}">
                <a16:creationId xmlns:a16="http://schemas.microsoft.com/office/drawing/2014/main" id="{F08B54B5-A8F6-1544-50D5-D89544C476E3}"/>
              </a:ext>
            </a:extLst>
          </p:cNvPr>
          <p:cNvSpPr txBox="1"/>
          <p:nvPr/>
        </p:nvSpPr>
        <p:spPr>
          <a:xfrm>
            <a:off x="552585" y="2143919"/>
            <a:ext cx="1251968" cy="384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00" dirty="0">
                <a:latin typeface="+mj-lt"/>
              </a:rPr>
              <a:t>Order No : DEMO-ORDER-NO-A</a:t>
            </a:r>
          </a:p>
          <a:p>
            <a:r>
              <a:rPr kumimoji="1" lang="en-US" altLang="ja-JP" sz="300" dirty="0">
                <a:latin typeface="+mj-lt"/>
              </a:rPr>
              <a:t>Supplier Name : DEMO-SUP-A</a:t>
            </a:r>
          </a:p>
          <a:p>
            <a:r>
              <a:rPr kumimoji="1" lang="en-US" altLang="ja-JP" sz="300" dirty="0">
                <a:latin typeface="+mj-lt"/>
              </a:rPr>
              <a:t>Parts No : DEMO-PARTS-</a:t>
            </a:r>
            <a:r>
              <a:rPr kumimoji="1" lang="en-US" altLang="ja-JP" sz="300" dirty="0" err="1">
                <a:latin typeface="+mj-lt"/>
              </a:rPr>
              <a:t>NO_A</a:t>
            </a:r>
            <a:endParaRPr kumimoji="1" lang="en-US" altLang="ja-JP" sz="300" dirty="0">
              <a:latin typeface="+mj-lt"/>
            </a:endParaRPr>
          </a:p>
          <a:p>
            <a:r>
              <a:rPr kumimoji="1" lang="en-US" altLang="ja-JP" sz="300" dirty="0">
                <a:latin typeface="+mj-lt"/>
              </a:rPr>
              <a:t>Parts Name : DEMO_PARTS_NAME_A</a:t>
            </a:r>
          </a:p>
          <a:p>
            <a:endParaRPr kumimoji="1" lang="en-US" altLang="ja-JP" sz="3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: AE01	     600.00/600.00 KG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492" name="テキスト ボックス 37">
            <a:extLst>
              <a:ext uri="{FF2B5EF4-FFF2-40B4-BE49-F238E27FC236}">
                <a16:creationId xmlns:a16="http://schemas.microsoft.com/office/drawing/2014/main" id="{056B0136-81A1-EA28-CBFE-9EBC3029BF18}"/>
              </a:ext>
            </a:extLst>
          </p:cNvPr>
          <p:cNvSpPr txBox="1"/>
          <p:nvPr/>
        </p:nvSpPr>
        <p:spPr>
          <a:xfrm>
            <a:off x="552585" y="2552081"/>
            <a:ext cx="1251968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00" dirty="0">
                <a:latin typeface="+mj-lt"/>
              </a:rPr>
              <a:t>Order No : DEMO-ORDER-NO-A</a:t>
            </a:r>
          </a:p>
          <a:p>
            <a:r>
              <a:rPr kumimoji="1" lang="en-US" altLang="ja-JP" sz="300" dirty="0">
                <a:latin typeface="+mj-lt"/>
              </a:rPr>
              <a:t>Supplier Name : DEMO-SUP-A</a:t>
            </a:r>
          </a:p>
          <a:p>
            <a:r>
              <a:rPr kumimoji="1" lang="en-US" altLang="ja-JP" sz="300" dirty="0">
                <a:latin typeface="+mj-lt"/>
              </a:rPr>
              <a:t>Parts No : DEMO-PARTS-</a:t>
            </a:r>
            <a:r>
              <a:rPr kumimoji="1" lang="en-US" altLang="ja-JP" sz="300" dirty="0" err="1">
                <a:latin typeface="+mj-lt"/>
              </a:rPr>
              <a:t>NO_A</a:t>
            </a:r>
            <a:endParaRPr kumimoji="1" lang="en-US" altLang="ja-JP" sz="300" dirty="0">
              <a:latin typeface="+mj-lt"/>
            </a:endParaRPr>
          </a:p>
          <a:p>
            <a:r>
              <a:rPr kumimoji="1" lang="en-US" altLang="ja-JP" sz="300" dirty="0">
                <a:latin typeface="+mj-lt"/>
              </a:rPr>
              <a:t>Parts Name : DEMO_PARTS_NAME_A</a:t>
            </a:r>
          </a:p>
          <a:p>
            <a:endParaRPr kumimoji="1" lang="en-US" altLang="ja-JP" sz="3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: AE01	     0.00/600.00 KG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504" name="テキスト ボックス 37">
            <a:extLst>
              <a:ext uri="{FF2B5EF4-FFF2-40B4-BE49-F238E27FC236}">
                <a16:creationId xmlns:a16="http://schemas.microsoft.com/office/drawing/2014/main" id="{E2611725-2D8F-AB65-BDA9-8ACB81364764}"/>
              </a:ext>
            </a:extLst>
          </p:cNvPr>
          <p:cNvSpPr txBox="1"/>
          <p:nvPr/>
        </p:nvSpPr>
        <p:spPr>
          <a:xfrm>
            <a:off x="551481" y="2959380"/>
            <a:ext cx="1251968" cy="3847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00" dirty="0">
                <a:latin typeface="+mj-lt"/>
              </a:rPr>
              <a:t>Order No : DEMO-ORDER-NO-A</a:t>
            </a:r>
          </a:p>
          <a:p>
            <a:r>
              <a:rPr kumimoji="1" lang="en-US" altLang="ja-JP" sz="300" dirty="0">
                <a:latin typeface="+mj-lt"/>
              </a:rPr>
              <a:t>Supplier Name : DEMO-SUP-A</a:t>
            </a:r>
          </a:p>
          <a:p>
            <a:r>
              <a:rPr kumimoji="1" lang="en-US" altLang="ja-JP" sz="300" dirty="0">
                <a:latin typeface="+mj-lt"/>
              </a:rPr>
              <a:t>Parts No : DEMO-PARTS-</a:t>
            </a:r>
            <a:r>
              <a:rPr kumimoji="1" lang="en-US" altLang="ja-JP" sz="300" dirty="0" err="1">
                <a:latin typeface="+mj-lt"/>
              </a:rPr>
              <a:t>NO_A</a:t>
            </a:r>
            <a:endParaRPr kumimoji="1" lang="en-US" altLang="ja-JP" sz="300" dirty="0">
              <a:latin typeface="+mj-lt"/>
            </a:endParaRPr>
          </a:p>
          <a:p>
            <a:r>
              <a:rPr kumimoji="1" lang="en-US" altLang="ja-JP" sz="300" dirty="0">
                <a:latin typeface="+mj-lt"/>
              </a:rPr>
              <a:t>Parts Name : DEMO_PARTS_NAME_A</a:t>
            </a:r>
          </a:p>
          <a:p>
            <a:endParaRPr kumimoji="1" lang="en-US" altLang="ja-JP" sz="3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: AE01	     0.00/600.00 KG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F88D0306-542C-C705-B367-F8494EB284E1}"/>
              </a:ext>
            </a:extLst>
          </p:cNvPr>
          <p:cNvSpPr txBox="1"/>
          <p:nvPr/>
        </p:nvSpPr>
        <p:spPr>
          <a:xfrm>
            <a:off x="1571610" y="2946260"/>
            <a:ext cx="33816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500" b="1" dirty="0">
                <a:solidFill>
                  <a:srgbClr val="FF0000"/>
                </a:solidFill>
                <a:latin typeface="Arial 本文"/>
              </a:rPr>
              <a:t>QC</a:t>
            </a:r>
            <a:endParaRPr kumimoji="1" lang="en-US" altLang="ja-JP" sz="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06" name="テキスト ボックス 37">
            <a:extLst>
              <a:ext uri="{FF2B5EF4-FFF2-40B4-BE49-F238E27FC236}">
                <a16:creationId xmlns:a16="http://schemas.microsoft.com/office/drawing/2014/main" id="{8CCB48C8-B8C8-45D8-DA71-4A1EC837DDF5}"/>
              </a:ext>
            </a:extLst>
          </p:cNvPr>
          <p:cNvSpPr txBox="1"/>
          <p:nvPr/>
        </p:nvSpPr>
        <p:spPr>
          <a:xfrm>
            <a:off x="554443" y="3359100"/>
            <a:ext cx="1251968" cy="384721"/>
          </a:xfrm>
          <a:prstGeom prst="rect">
            <a:avLst/>
          </a:prstGeom>
          <a:solidFill>
            <a:srgbClr val="AFF8CA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00" dirty="0">
                <a:latin typeface="+mj-lt"/>
              </a:rPr>
              <a:t>Order No : DEMO-ORDER-NO-A</a:t>
            </a:r>
          </a:p>
          <a:p>
            <a:r>
              <a:rPr kumimoji="1" lang="en-US" altLang="ja-JP" sz="300" dirty="0">
                <a:latin typeface="+mj-lt"/>
              </a:rPr>
              <a:t>Supplier Name : DEMO-SUP-A</a:t>
            </a:r>
          </a:p>
          <a:p>
            <a:r>
              <a:rPr kumimoji="1" lang="en-US" altLang="ja-JP" sz="300" dirty="0">
                <a:latin typeface="+mj-lt"/>
              </a:rPr>
              <a:t>Parts No : DEMO-PARTS-</a:t>
            </a:r>
            <a:r>
              <a:rPr kumimoji="1" lang="en-US" altLang="ja-JP" sz="300" dirty="0" err="1">
                <a:latin typeface="+mj-lt"/>
              </a:rPr>
              <a:t>NO_A</a:t>
            </a:r>
            <a:endParaRPr kumimoji="1" lang="en-US" altLang="ja-JP" sz="300" dirty="0">
              <a:latin typeface="+mj-lt"/>
            </a:endParaRPr>
          </a:p>
          <a:p>
            <a:r>
              <a:rPr kumimoji="1" lang="en-US" altLang="ja-JP" sz="300" dirty="0">
                <a:latin typeface="+mj-lt"/>
              </a:rPr>
              <a:t>Parts Name : DEMO_PARTS_NAME_A</a:t>
            </a:r>
          </a:p>
          <a:p>
            <a:endParaRPr kumimoji="1" lang="en-US" altLang="ja-JP" sz="3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: AE01	     560.00/600.00 KG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68A83871-0E30-5EBC-C513-16383762CFE0}"/>
              </a:ext>
            </a:extLst>
          </p:cNvPr>
          <p:cNvSpPr/>
          <p:nvPr/>
        </p:nvSpPr>
        <p:spPr>
          <a:xfrm>
            <a:off x="569908" y="2137443"/>
            <a:ext cx="1234075" cy="3641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42" name="グラフィックス 41" descr="右向き指示マーク">
            <a:extLst>
              <a:ext uri="{FF2B5EF4-FFF2-40B4-BE49-F238E27FC236}">
                <a16:creationId xmlns:a16="http://schemas.microsoft.com/office/drawing/2014/main" id="{F870355C-C76D-0217-D078-B587C6EE76F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4754202">
            <a:off x="1668956" y="2303622"/>
            <a:ext cx="236144" cy="236144"/>
          </a:xfrm>
          <a:prstGeom prst="rect">
            <a:avLst/>
          </a:prstGeom>
        </p:spPr>
      </p:pic>
      <p:sp>
        <p:nvSpPr>
          <p:cNvPr id="522" name="テキスト ボックス 30">
            <a:extLst>
              <a:ext uri="{FF2B5EF4-FFF2-40B4-BE49-F238E27FC236}">
                <a16:creationId xmlns:a16="http://schemas.microsoft.com/office/drawing/2014/main" id="{BB18AA74-6958-3697-FCBE-D8588E69F185}"/>
              </a:ext>
            </a:extLst>
          </p:cNvPr>
          <p:cNvSpPr txBox="1"/>
          <p:nvPr/>
        </p:nvSpPr>
        <p:spPr>
          <a:xfrm>
            <a:off x="1095350" y="1943042"/>
            <a:ext cx="3936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status</a:t>
            </a:r>
          </a:p>
        </p:txBody>
      </p:sp>
      <p:sp>
        <p:nvSpPr>
          <p:cNvPr id="534" name="四角形: 角を丸くする 28">
            <a:extLst>
              <a:ext uri="{FF2B5EF4-FFF2-40B4-BE49-F238E27FC236}">
                <a16:creationId xmlns:a16="http://schemas.microsoft.com/office/drawing/2014/main" id="{D22598E8-1525-ACAF-0E22-DCCB80DCF27C}"/>
              </a:ext>
            </a:extLst>
          </p:cNvPr>
          <p:cNvSpPr/>
          <p:nvPr/>
        </p:nvSpPr>
        <p:spPr>
          <a:xfrm>
            <a:off x="1385293" y="1957494"/>
            <a:ext cx="440482" cy="145185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75" name="二等辺三角形 34">
            <a:extLst>
              <a:ext uri="{FF2B5EF4-FFF2-40B4-BE49-F238E27FC236}">
                <a16:creationId xmlns:a16="http://schemas.microsoft.com/office/drawing/2014/main" id="{D796C1B7-94D3-3D1C-97EA-7769185D6850}"/>
              </a:ext>
            </a:extLst>
          </p:cNvPr>
          <p:cNvSpPr/>
          <p:nvPr/>
        </p:nvSpPr>
        <p:spPr>
          <a:xfrm rot="10800000">
            <a:off x="1708957" y="1989486"/>
            <a:ext cx="79525" cy="76201"/>
          </a:xfrm>
          <a:prstGeom prst="triangle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5" name="Callout: Bent Line 144">
            <a:extLst>
              <a:ext uri="{FF2B5EF4-FFF2-40B4-BE49-F238E27FC236}">
                <a16:creationId xmlns:a16="http://schemas.microsoft.com/office/drawing/2014/main" id="{6019742A-BAD2-FFDA-A3CF-5DDE8073D8E3}"/>
              </a:ext>
            </a:extLst>
          </p:cNvPr>
          <p:cNvSpPr/>
          <p:nvPr/>
        </p:nvSpPr>
        <p:spPr>
          <a:xfrm>
            <a:off x="4357712" y="3367770"/>
            <a:ext cx="1332292" cy="447108"/>
          </a:xfrm>
          <a:prstGeom prst="borderCallout2">
            <a:avLst>
              <a:gd name="adj1" fmla="val 54087"/>
              <a:gd name="adj2" fmla="val -184"/>
              <a:gd name="adj3" fmla="val 43405"/>
              <a:gd name="adj4" fmla="val -349"/>
              <a:gd name="adj5" fmla="val 26001"/>
              <a:gd name="adj6" fmla="val 1135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b="1" dirty="0">
                <a:latin typeface="+mj-lt"/>
              </a:rPr>
              <a:t>(Step.</a:t>
            </a:r>
            <a:r>
              <a:rPr kumimoji="1" lang="th-TH" altLang="ja-JP" sz="700" b="1" dirty="0">
                <a:latin typeface="+mj-lt"/>
              </a:rPr>
              <a:t>1</a:t>
            </a:r>
            <a:r>
              <a:rPr kumimoji="1" lang="en-US" altLang="ja-JP" sz="700" b="1" dirty="0">
                <a:latin typeface="+mj-lt"/>
              </a:rPr>
              <a:t>)</a:t>
            </a:r>
            <a:r>
              <a:rPr kumimoji="1" lang="en-US" altLang="ja-JP" sz="700" dirty="0">
                <a:latin typeface="+mj-lt"/>
              </a:rPr>
              <a:t> </a:t>
            </a:r>
            <a:r>
              <a:rPr kumimoji="1" lang="en-US" altLang="ja-JP" sz="700" b="1" dirty="0">
                <a:latin typeface="+mj-lt"/>
              </a:rPr>
              <a:t>Enter Qty</a:t>
            </a:r>
          </a:p>
          <a:p>
            <a:r>
              <a:rPr kumimoji="1" lang="en-US" altLang="ja-JP" sz="700" dirty="0">
                <a:latin typeface="+mj-lt"/>
              </a:rPr>
              <a:t>Select schedule</a:t>
            </a:r>
            <a:br>
              <a:rPr kumimoji="1" lang="en-US" altLang="ja-JP" sz="700" dirty="0">
                <a:latin typeface="+mj-lt"/>
              </a:rPr>
            </a:br>
            <a:r>
              <a:rPr kumimoji="1" lang="en-US" altLang="ja-JP" sz="700" dirty="0">
                <a:latin typeface="+mj-lt"/>
              </a:rPr>
              <a:t>Enter the quantity then </a:t>
            </a:r>
            <a:br>
              <a:rPr kumimoji="1" lang="en-US" altLang="ja-JP" sz="700" dirty="0">
                <a:latin typeface="+mj-lt"/>
              </a:rPr>
            </a:br>
            <a:r>
              <a:rPr kumimoji="1" lang="en-US" altLang="ja-JP" sz="700" dirty="0">
                <a:latin typeface="+mj-lt"/>
              </a:rPr>
              <a:t>press the confirm button</a:t>
            </a:r>
            <a:endParaRPr kumimoji="1" lang="ja-JP" altLang="en-US" sz="700" dirty="0"/>
          </a:p>
        </p:txBody>
      </p:sp>
      <p:pic>
        <p:nvPicPr>
          <p:cNvPr id="490" name="グラフィックス 41" descr="右向き指示マーク">
            <a:extLst>
              <a:ext uri="{FF2B5EF4-FFF2-40B4-BE49-F238E27FC236}">
                <a16:creationId xmlns:a16="http://schemas.microsoft.com/office/drawing/2014/main" id="{808067AD-D404-393B-7BFD-C3CBA51CF8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4754202">
            <a:off x="5282748" y="3239087"/>
            <a:ext cx="236144" cy="236144"/>
          </a:xfrm>
          <a:prstGeom prst="rect">
            <a:avLst/>
          </a:prstGeom>
        </p:spPr>
      </p:pic>
      <p:sp>
        <p:nvSpPr>
          <p:cNvPr id="242" name="テキスト ボックス 300">
            <a:extLst>
              <a:ext uri="{FF2B5EF4-FFF2-40B4-BE49-F238E27FC236}">
                <a16:creationId xmlns:a16="http://schemas.microsoft.com/office/drawing/2014/main" id="{68251E18-5B9B-C9C2-9B77-A1ED7AA5B74E}"/>
              </a:ext>
            </a:extLst>
          </p:cNvPr>
          <p:cNvSpPr txBox="1"/>
          <p:nvPr/>
        </p:nvSpPr>
        <p:spPr>
          <a:xfrm>
            <a:off x="5426514" y="3606172"/>
            <a:ext cx="1108779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700" dirty="0">
                <a:solidFill>
                  <a:srgbClr val="FF0000"/>
                </a:solidFill>
              </a:rPr>
              <a:t>Condition Outbound</a:t>
            </a:r>
          </a:p>
          <a:p>
            <a:pPr algn="r"/>
            <a:r>
              <a:rPr kumimoji="1" lang="en-US" altLang="ja-JP" sz="700" dirty="0">
                <a:solidFill>
                  <a:srgbClr val="FF0000"/>
                </a:solidFill>
              </a:rPr>
              <a:t>Same as page 39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pic>
        <p:nvPicPr>
          <p:cNvPr id="244" name="Graphic 243" descr="Lightbulb with solid fill">
            <a:extLst>
              <a:ext uri="{FF2B5EF4-FFF2-40B4-BE49-F238E27FC236}">
                <a16:creationId xmlns:a16="http://schemas.microsoft.com/office/drawing/2014/main" id="{4124F51E-F017-95A3-6E4E-FCF4F74E182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443249" y="3629509"/>
            <a:ext cx="238789" cy="252291"/>
          </a:xfrm>
          <a:prstGeom prst="rect">
            <a:avLst/>
          </a:prstGeom>
        </p:spPr>
      </p:pic>
      <p:pic>
        <p:nvPicPr>
          <p:cNvPr id="354" name="Picture 353">
            <a:extLst>
              <a:ext uri="{FF2B5EF4-FFF2-40B4-BE49-F238E27FC236}">
                <a16:creationId xmlns:a16="http://schemas.microsoft.com/office/drawing/2014/main" id="{FCADA355-7502-AD17-8EFD-022FA5782EB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350061" y="4159012"/>
            <a:ext cx="1519295" cy="1030437"/>
          </a:xfrm>
          <a:prstGeom prst="rect">
            <a:avLst/>
          </a:prstGeom>
        </p:spPr>
      </p:pic>
      <p:sp>
        <p:nvSpPr>
          <p:cNvPr id="355" name="Rectangle 354">
            <a:extLst>
              <a:ext uri="{FF2B5EF4-FFF2-40B4-BE49-F238E27FC236}">
                <a16:creationId xmlns:a16="http://schemas.microsoft.com/office/drawing/2014/main" id="{5FBBCCAA-F289-4BC2-020B-E764B54797CC}"/>
              </a:ext>
            </a:extLst>
          </p:cNvPr>
          <p:cNvSpPr/>
          <p:nvPr/>
        </p:nvSpPr>
        <p:spPr>
          <a:xfrm>
            <a:off x="4493112" y="4539478"/>
            <a:ext cx="1247791" cy="563482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433369A0-F4F9-E749-AA15-011533CBDEC1}"/>
              </a:ext>
            </a:extLst>
          </p:cNvPr>
          <p:cNvSpPr txBox="1"/>
          <p:nvPr/>
        </p:nvSpPr>
        <p:spPr>
          <a:xfrm>
            <a:off x="4268532" y="4529647"/>
            <a:ext cx="176150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b="1" dirty="0"/>
              <a:t>Please select  the next process.</a:t>
            </a:r>
          </a:p>
        </p:txBody>
      </p:sp>
      <p:sp>
        <p:nvSpPr>
          <p:cNvPr id="356" name="Rectangle: Rounded Corners 355">
            <a:extLst>
              <a:ext uri="{FF2B5EF4-FFF2-40B4-BE49-F238E27FC236}">
                <a16:creationId xmlns:a16="http://schemas.microsoft.com/office/drawing/2014/main" id="{8A9BD97C-9662-34FC-34EB-28B04BE60EF6}"/>
              </a:ext>
            </a:extLst>
          </p:cNvPr>
          <p:cNvSpPr/>
          <p:nvPr/>
        </p:nvSpPr>
        <p:spPr>
          <a:xfrm>
            <a:off x="4472912" y="4846427"/>
            <a:ext cx="578970" cy="196765"/>
          </a:xfrm>
          <a:prstGeom prst="roundRect">
            <a:avLst/>
          </a:prstGeom>
          <a:solidFill>
            <a:srgbClr val="FFFF00"/>
          </a:solidFill>
          <a:ln w="317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QC</a:t>
            </a:r>
          </a:p>
        </p:txBody>
      </p:sp>
      <p:sp>
        <p:nvSpPr>
          <p:cNvPr id="358" name="Rectangle: Rounded Corners 357">
            <a:extLst>
              <a:ext uri="{FF2B5EF4-FFF2-40B4-BE49-F238E27FC236}">
                <a16:creationId xmlns:a16="http://schemas.microsoft.com/office/drawing/2014/main" id="{E0C7D3CA-505A-478B-8158-755D7A003999}"/>
              </a:ext>
            </a:extLst>
          </p:cNvPr>
          <p:cNvSpPr/>
          <p:nvPr/>
        </p:nvSpPr>
        <p:spPr>
          <a:xfrm>
            <a:off x="5149285" y="4844106"/>
            <a:ext cx="578970" cy="196765"/>
          </a:xfrm>
          <a:prstGeom prst="roundRect">
            <a:avLst/>
          </a:prstGeom>
          <a:solidFill>
            <a:srgbClr val="6CD506"/>
          </a:solidFill>
          <a:ln w="3175" cap="flat" cmpd="sng" algn="ctr">
            <a:solidFill>
              <a:srgbClr val="6CD506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700" kern="0" dirty="0">
                <a:solidFill>
                  <a:prstClr val="black"/>
                </a:solidFill>
              </a:rPr>
              <a:t>Finishing</a:t>
            </a:r>
          </a:p>
        </p:txBody>
      </p:sp>
      <p:sp>
        <p:nvSpPr>
          <p:cNvPr id="366" name="Callout: Bent Line 365">
            <a:extLst>
              <a:ext uri="{FF2B5EF4-FFF2-40B4-BE49-F238E27FC236}">
                <a16:creationId xmlns:a16="http://schemas.microsoft.com/office/drawing/2014/main" id="{7548258D-382D-98B1-FAE2-AEFA15650975}"/>
              </a:ext>
            </a:extLst>
          </p:cNvPr>
          <p:cNvSpPr/>
          <p:nvPr/>
        </p:nvSpPr>
        <p:spPr>
          <a:xfrm>
            <a:off x="4383440" y="5218865"/>
            <a:ext cx="1504991" cy="533171"/>
          </a:xfrm>
          <a:prstGeom prst="borderCallout2">
            <a:avLst>
              <a:gd name="adj1" fmla="val 54087"/>
              <a:gd name="adj2" fmla="val -184"/>
              <a:gd name="adj3" fmla="val 43405"/>
              <a:gd name="adj4" fmla="val -349"/>
              <a:gd name="adj5" fmla="val 26001"/>
              <a:gd name="adj6" fmla="val 1135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b="1" dirty="0">
                <a:latin typeface="+mj-lt"/>
              </a:rPr>
              <a:t>(Step.2)</a:t>
            </a:r>
            <a:r>
              <a:rPr kumimoji="1" lang="en-US" altLang="ja-JP" sz="700" dirty="0">
                <a:latin typeface="+mj-lt"/>
              </a:rPr>
              <a:t> </a:t>
            </a:r>
            <a:r>
              <a:rPr kumimoji="1" lang="en-US" altLang="ja-JP" sz="700" b="1" dirty="0">
                <a:latin typeface="+mj-lt"/>
              </a:rPr>
              <a:t>Select next process</a:t>
            </a:r>
          </a:p>
          <a:p>
            <a:r>
              <a:rPr kumimoji="1" lang="en-US" altLang="ja-JP" sz="700" dirty="0">
                <a:latin typeface="+mj-lt"/>
              </a:rPr>
              <a:t>After press the confirm button.</a:t>
            </a:r>
            <a:endParaRPr kumimoji="1" lang="th-TH" altLang="ja-JP" sz="700" dirty="0">
              <a:latin typeface="+mj-lt"/>
            </a:endParaRPr>
          </a:p>
          <a:p>
            <a:r>
              <a:rPr kumimoji="1" lang="en-US" altLang="ja-JP" sz="700" dirty="0">
                <a:latin typeface="+mj-lt"/>
              </a:rPr>
              <a:t>The system will prompt you to select the next</a:t>
            </a:r>
            <a:r>
              <a:rPr kumimoji="1" lang="th-TH" altLang="ja-JP" sz="700" dirty="0">
                <a:latin typeface="+mj-lt"/>
              </a:rPr>
              <a:t> </a:t>
            </a:r>
            <a:r>
              <a:rPr kumimoji="1" lang="en-US" altLang="ja-JP" sz="700" dirty="0">
                <a:latin typeface="+mj-lt"/>
              </a:rPr>
              <a:t>process.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F2BCB82A-5DD7-D9D3-29AF-CE101EE654DF}"/>
              </a:ext>
            </a:extLst>
          </p:cNvPr>
          <p:cNvSpPr/>
          <p:nvPr/>
        </p:nvSpPr>
        <p:spPr>
          <a:xfrm>
            <a:off x="1939479" y="2376652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77" name="正方形/長方形 40">
            <a:extLst>
              <a:ext uri="{FF2B5EF4-FFF2-40B4-BE49-F238E27FC236}">
                <a16:creationId xmlns:a16="http://schemas.microsoft.com/office/drawing/2014/main" id="{543C6F3F-0559-049F-DEA3-5610AABA297D}"/>
              </a:ext>
            </a:extLst>
          </p:cNvPr>
          <p:cNvSpPr/>
          <p:nvPr/>
        </p:nvSpPr>
        <p:spPr>
          <a:xfrm>
            <a:off x="5149286" y="4817775"/>
            <a:ext cx="609262" cy="25406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79" name="Picture 378">
            <a:extLst>
              <a:ext uri="{FF2B5EF4-FFF2-40B4-BE49-F238E27FC236}">
                <a16:creationId xmlns:a16="http://schemas.microsoft.com/office/drawing/2014/main" id="{EDAC4CB0-D1F7-7745-8E08-6265A6A8EA5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30534" y="6050664"/>
            <a:ext cx="1158217" cy="355281"/>
          </a:xfrm>
          <a:prstGeom prst="rect">
            <a:avLst/>
          </a:prstGeom>
        </p:spPr>
      </p:pic>
      <p:sp>
        <p:nvSpPr>
          <p:cNvPr id="380" name="正方形/長方形 40">
            <a:extLst>
              <a:ext uri="{FF2B5EF4-FFF2-40B4-BE49-F238E27FC236}">
                <a16:creationId xmlns:a16="http://schemas.microsoft.com/office/drawing/2014/main" id="{C428764E-BF4D-9D16-597B-EA785B13323D}"/>
              </a:ext>
            </a:extLst>
          </p:cNvPr>
          <p:cNvSpPr/>
          <p:nvPr/>
        </p:nvSpPr>
        <p:spPr>
          <a:xfrm>
            <a:off x="3549159" y="6058006"/>
            <a:ext cx="1144664" cy="347939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82" name="グラフィックス 41" descr="右向き指示マーク">
            <a:extLst>
              <a:ext uri="{FF2B5EF4-FFF2-40B4-BE49-F238E27FC236}">
                <a16:creationId xmlns:a16="http://schemas.microsoft.com/office/drawing/2014/main" id="{63A331EF-88A2-D560-519E-612E9A07538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4754202">
            <a:off x="4501056" y="6165668"/>
            <a:ext cx="236144" cy="236144"/>
          </a:xfrm>
          <a:prstGeom prst="rect">
            <a:avLst/>
          </a:prstGeom>
        </p:spPr>
      </p:pic>
      <p:sp>
        <p:nvSpPr>
          <p:cNvPr id="415" name="Callout: Bent Line 414">
            <a:extLst>
              <a:ext uri="{FF2B5EF4-FFF2-40B4-BE49-F238E27FC236}">
                <a16:creationId xmlns:a16="http://schemas.microsoft.com/office/drawing/2014/main" id="{8B691EA0-B40B-BEF8-0B87-4243B9D0E625}"/>
              </a:ext>
            </a:extLst>
          </p:cNvPr>
          <p:cNvSpPr/>
          <p:nvPr/>
        </p:nvSpPr>
        <p:spPr>
          <a:xfrm>
            <a:off x="4055788" y="8418357"/>
            <a:ext cx="2229187" cy="736278"/>
          </a:xfrm>
          <a:prstGeom prst="borderCallout2">
            <a:avLst>
              <a:gd name="adj1" fmla="val 54087"/>
              <a:gd name="adj2" fmla="val -184"/>
              <a:gd name="adj3" fmla="val 43405"/>
              <a:gd name="adj4" fmla="val -349"/>
              <a:gd name="adj5" fmla="val 26001"/>
              <a:gd name="adj6" fmla="val 1135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b="1" dirty="0">
                <a:latin typeface="+mj-lt"/>
              </a:rPr>
              <a:t>(Step.3)</a:t>
            </a:r>
            <a:r>
              <a:rPr kumimoji="1" lang="en-US" altLang="ja-JP" sz="700" dirty="0">
                <a:latin typeface="+mj-lt"/>
              </a:rPr>
              <a:t> </a:t>
            </a:r>
            <a:r>
              <a:rPr kumimoji="1" lang="en-US" altLang="ja-JP" sz="700" b="1" dirty="0">
                <a:latin typeface="+mj-lt"/>
              </a:rPr>
              <a:t>If selected Finishing or Tapping</a:t>
            </a:r>
          </a:p>
          <a:p>
            <a:r>
              <a:rPr kumimoji="1" lang="en-US" altLang="ja-JP" sz="700" dirty="0">
                <a:latin typeface="+mj-lt"/>
              </a:rPr>
              <a:t>Select the Schedule again </a:t>
            </a:r>
          </a:p>
          <a:p>
            <a:r>
              <a:rPr kumimoji="1" lang="en-US" altLang="ja-JP" sz="700" dirty="0">
                <a:latin typeface="+mj-lt"/>
              </a:rPr>
              <a:t>then enter the quantity </a:t>
            </a:r>
          </a:p>
          <a:p>
            <a:r>
              <a:rPr kumimoji="1" lang="en-US" altLang="ja-JP" sz="700" dirty="0">
                <a:latin typeface="+mj-lt"/>
              </a:rPr>
              <a:t>After that press the confirm button. </a:t>
            </a:r>
            <a:endParaRPr kumimoji="1" lang="th-TH" altLang="ja-JP" sz="700" dirty="0">
              <a:latin typeface="+mj-lt"/>
            </a:endParaRPr>
          </a:p>
          <a:p>
            <a:r>
              <a:rPr lang="th-TH" sz="800" dirty="0">
                <a:solidFill>
                  <a:srgbClr val="FF0000"/>
                </a:solidFill>
              </a:rPr>
              <a:t>*</a:t>
            </a:r>
            <a:r>
              <a:rPr lang="en-US" sz="800" dirty="0">
                <a:solidFill>
                  <a:srgbClr val="FF0000"/>
                </a:solidFill>
              </a:rPr>
              <a:t>At this process, the quantity can be split into multiple transactions.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pic>
        <p:nvPicPr>
          <p:cNvPr id="417" name="グラフィックス 41" descr="右向き指示マーク">
            <a:extLst>
              <a:ext uri="{FF2B5EF4-FFF2-40B4-BE49-F238E27FC236}">
                <a16:creationId xmlns:a16="http://schemas.microsoft.com/office/drawing/2014/main" id="{4EBD60B0-E6B6-DB24-2C68-FE299FD071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972748">
            <a:off x="4599878" y="2700118"/>
            <a:ext cx="236144" cy="236144"/>
          </a:xfrm>
          <a:prstGeom prst="rect">
            <a:avLst/>
          </a:prstGeom>
        </p:spPr>
      </p:pic>
      <p:sp>
        <p:nvSpPr>
          <p:cNvPr id="423" name="矢印: 右 242">
            <a:extLst>
              <a:ext uri="{FF2B5EF4-FFF2-40B4-BE49-F238E27FC236}">
                <a16:creationId xmlns:a16="http://schemas.microsoft.com/office/drawing/2014/main" id="{F85450E7-0B10-773E-45EE-A3EDA13600E1}"/>
              </a:ext>
            </a:extLst>
          </p:cNvPr>
          <p:cNvSpPr/>
          <p:nvPr/>
        </p:nvSpPr>
        <p:spPr>
          <a:xfrm rot="10800000">
            <a:off x="3694846" y="7414209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24" name="コネクタ: カギ線 220">
            <a:extLst>
              <a:ext uri="{FF2B5EF4-FFF2-40B4-BE49-F238E27FC236}">
                <a16:creationId xmlns:a16="http://schemas.microsoft.com/office/drawing/2014/main" id="{BF389325-99E4-BF1C-31FD-0E4AA855203D}"/>
              </a:ext>
            </a:extLst>
          </p:cNvPr>
          <p:cNvCxnSpPr>
            <a:cxnSpLocks/>
            <a:stCxn id="356" idx="1"/>
            <a:endCxn id="556" idx="0"/>
          </p:cNvCxnSpPr>
          <p:nvPr/>
        </p:nvCxnSpPr>
        <p:spPr>
          <a:xfrm rot="10800000" flipV="1">
            <a:off x="3145994" y="4944810"/>
            <a:ext cx="1326919" cy="2322858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Callout: Bent Line 238">
            <a:extLst>
              <a:ext uri="{FF2B5EF4-FFF2-40B4-BE49-F238E27FC236}">
                <a16:creationId xmlns:a16="http://schemas.microsoft.com/office/drawing/2014/main" id="{3E0B451D-4398-A733-C922-854CC9105993}"/>
              </a:ext>
            </a:extLst>
          </p:cNvPr>
          <p:cNvSpPr/>
          <p:nvPr/>
        </p:nvSpPr>
        <p:spPr>
          <a:xfrm>
            <a:off x="5383282" y="5782508"/>
            <a:ext cx="1154261" cy="447108"/>
          </a:xfrm>
          <a:prstGeom prst="borderCallout2">
            <a:avLst>
              <a:gd name="adj1" fmla="val 686"/>
              <a:gd name="adj2" fmla="val 50761"/>
              <a:gd name="adj3" fmla="val 1594"/>
              <a:gd name="adj4" fmla="val 50269"/>
              <a:gd name="adj5" fmla="val 1686"/>
              <a:gd name="adj6" fmla="val 41891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b="1" dirty="0">
                <a:solidFill>
                  <a:srgbClr val="FF0000"/>
                </a:solidFill>
                <a:latin typeface="+mj-lt"/>
              </a:rPr>
              <a:t>(Name button or page)</a:t>
            </a:r>
            <a:r>
              <a:rPr kumimoji="1" lang="en-US" altLang="ja-JP" sz="700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r>
              <a:rPr kumimoji="1" lang="en-US" altLang="ja-JP" sz="700" dirty="0">
                <a:solidFill>
                  <a:srgbClr val="FF0000"/>
                </a:solidFill>
              </a:rPr>
              <a:t>Finishing : for Injection.</a:t>
            </a:r>
          </a:p>
          <a:p>
            <a:r>
              <a:rPr kumimoji="1" lang="en-US" altLang="ja-JP" sz="700" dirty="0">
                <a:solidFill>
                  <a:srgbClr val="FF0000"/>
                </a:solidFill>
              </a:rPr>
              <a:t>Tapping : for Press.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cxnSp>
        <p:nvCxnSpPr>
          <p:cNvPr id="31" name="コネクタ: カギ線 220">
            <a:extLst>
              <a:ext uri="{FF2B5EF4-FFF2-40B4-BE49-F238E27FC236}">
                <a16:creationId xmlns:a16="http://schemas.microsoft.com/office/drawing/2014/main" id="{777D6C46-88BE-F77B-D286-F66653012E2C}"/>
              </a:ext>
            </a:extLst>
          </p:cNvPr>
          <p:cNvCxnSpPr>
            <a:cxnSpLocks/>
            <a:stCxn id="239" idx="3"/>
            <a:endCxn id="358" idx="3"/>
          </p:cNvCxnSpPr>
          <p:nvPr/>
        </p:nvCxnSpPr>
        <p:spPr>
          <a:xfrm rot="16200000" flipV="1">
            <a:off x="5424325" y="5246420"/>
            <a:ext cx="840019" cy="232158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8" name="コネクタ: カギ線 220">
            <a:extLst>
              <a:ext uri="{FF2B5EF4-FFF2-40B4-BE49-F238E27FC236}">
                <a16:creationId xmlns:a16="http://schemas.microsoft.com/office/drawing/2014/main" id="{162711E0-5C4D-B7E9-6919-539F16BE2DD2}"/>
              </a:ext>
            </a:extLst>
          </p:cNvPr>
          <p:cNvCxnSpPr>
            <a:cxnSpLocks/>
          </p:cNvCxnSpPr>
          <p:nvPr/>
        </p:nvCxnSpPr>
        <p:spPr>
          <a:xfrm rot="5400000">
            <a:off x="5544107" y="6215331"/>
            <a:ext cx="254418" cy="288231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5" name="矢印: 右 242">
            <a:extLst>
              <a:ext uri="{FF2B5EF4-FFF2-40B4-BE49-F238E27FC236}">
                <a16:creationId xmlns:a16="http://schemas.microsoft.com/office/drawing/2014/main" id="{6AEF548C-702A-A18F-CD60-D8F3EB28D98F}"/>
              </a:ext>
            </a:extLst>
          </p:cNvPr>
          <p:cNvSpPr/>
          <p:nvPr/>
        </p:nvSpPr>
        <p:spPr>
          <a:xfrm rot="5400000">
            <a:off x="5014843" y="5826321"/>
            <a:ext cx="394024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94" name="矢印: 右 242">
            <a:extLst>
              <a:ext uri="{FF2B5EF4-FFF2-40B4-BE49-F238E27FC236}">
                <a16:creationId xmlns:a16="http://schemas.microsoft.com/office/drawing/2014/main" id="{FC181BE7-D57F-7CF1-4E0A-476D30C39317}"/>
              </a:ext>
            </a:extLst>
          </p:cNvPr>
          <p:cNvSpPr/>
          <p:nvPr/>
        </p:nvSpPr>
        <p:spPr>
          <a:xfrm rot="10800000">
            <a:off x="2290211" y="7426974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595" name="Graphic 594" descr="Lightbulb with solid fill">
            <a:extLst>
              <a:ext uri="{FF2B5EF4-FFF2-40B4-BE49-F238E27FC236}">
                <a16:creationId xmlns:a16="http://schemas.microsoft.com/office/drawing/2014/main" id="{D926C73E-C159-BDE2-9BB8-9A161D66E89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81870" y="4287432"/>
            <a:ext cx="334281" cy="334281"/>
          </a:xfrm>
          <a:prstGeom prst="rect">
            <a:avLst/>
          </a:prstGeom>
        </p:spPr>
      </p:pic>
      <p:pic>
        <p:nvPicPr>
          <p:cNvPr id="667" name="グラフィックス 41" descr="右向き指示マーク">
            <a:extLst>
              <a:ext uri="{FF2B5EF4-FFF2-40B4-BE49-F238E27FC236}">
                <a16:creationId xmlns:a16="http://schemas.microsoft.com/office/drawing/2014/main" id="{EED5E89A-A22F-0D42-34D1-547E1B402BD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972748">
            <a:off x="793495" y="4385293"/>
            <a:ext cx="236144" cy="236144"/>
          </a:xfrm>
          <a:prstGeom prst="rect">
            <a:avLst/>
          </a:prstGeom>
        </p:spPr>
      </p:pic>
      <p:sp>
        <p:nvSpPr>
          <p:cNvPr id="671" name="TextBox 670">
            <a:extLst>
              <a:ext uri="{FF2B5EF4-FFF2-40B4-BE49-F238E27FC236}">
                <a16:creationId xmlns:a16="http://schemas.microsoft.com/office/drawing/2014/main" id="{47CA9FD2-8B0C-302F-13F9-4543901A8732}"/>
              </a:ext>
            </a:extLst>
          </p:cNvPr>
          <p:cNvSpPr txBox="1"/>
          <p:nvPr/>
        </p:nvSpPr>
        <p:spPr>
          <a:xfrm>
            <a:off x="1436281" y="7440933"/>
            <a:ext cx="8201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Next page</a:t>
            </a:r>
          </a:p>
        </p:txBody>
      </p:sp>
      <p:sp>
        <p:nvSpPr>
          <p:cNvPr id="672" name="Isosceles Triangle 671">
            <a:extLst>
              <a:ext uri="{FF2B5EF4-FFF2-40B4-BE49-F238E27FC236}">
                <a16:creationId xmlns:a16="http://schemas.microsoft.com/office/drawing/2014/main" id="{89AA5B91-2DAA-9CD1-9063-2A63F9A7E01C}"/>
              </a:ext>
            </a:extLst>
          </p:cNvPr>
          <p:cNvSpPr/>
          <p:nvPr/>
        </p:nvSpPr>
        <p:spPr>
          <a:xfrm>
            <a:off x="4260407" y="409882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673" name="Isosceles Triangle 672">
            <a:extLst>
              <a:ext uri="{FF2B5EF4-FFF2-40B4-BE49-F238E27FC236}">
                <a16:creationId xmlns:a16="http://schemas.microsoft.com/office/drawing/2014/main" id="{E4367585-253B-6831-99B8-7DC6701095C9}"/>
              </a:ext>
            </a:extLst>
          </p:cNvPr>
          <p:cNvSpPr/>
          <p:nvPr/>
        </p:nvSpPr>
        <p:spPr>
          <a:xfrm>
            <a:off x="530476" y="412606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74" name="Isosceles Triangle 673">
            <a:extLst>
              <a:ext uri="{FF2B5EF4-FFF2-40B4-BE49-F238E27FC236}">
                <a16:creationId xmlns:a16="http://schemas.microsoft.com/office/drawing/2014/main" id="{DF07B2EE-5A35-3286-0864-E599889D46DD}"/>
              </a:ext>
            </a:extLst>
          </p:cNvPr>
          <p:cNvSpPr/>
          <p:nvPr/>
        </p:nvSpPr>
        <p:spPr>
          <a:xfrm>
            <a:off x="1781804" y="190035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675" name="Isosceles Triangle 674">
            <a:extLst>
              <a:ext uri="{FF2B5EF4-FFF2-40B4-BE49-F238E27FC236}">
                <a16:creationId xmlns:a16="http://schemas.microsoft.com/office/drawing/2014/main" id="{761F9C94-8593-200E-BF84-841882200258}"/>
              </a:ext>
            </a:extLst>
          </p:cNvPr>
          <p:cNvSpPr/>
          <p:nvPr/>
        </p:nvSpPr>
        <p:spPr>
          <a:xfrm>
            <a:off x="3846912" y="878891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  <p:grpSp>
        <p:nvGrpSpPr>
          <p:cNvPr id="676" name="Group 675">
            <a:extLst>
              <a:ext uri="{FF2B5EF4-FFF2-40B4-BE49-F238E27FC236}">
                <a16:creationId xmlns:a16="http://schemas.microsoft.com/office/drawing/2014/main" id="{53E5511F-75E4-8249-C64D-ED57807D36EA}"/>
              </a:ext>
            </a:extLst>
          </p:cNvPr>
          <p:cNvGrpSpPr/>
          <p:nvPr/>
        </p:nvGrpSpPr>
        <p:grpSpPr>
          <a:xfrm>
            <a:off x="4470973" y="7077947"/>
            <a:ext cx="1166119" cy="184666"/>
            <a:chOff x="2115872" y="2448942"/>
            <a:chExt cx="1166119" cy="184666"/>
          </a:xfrm>
        </p:grpSpPr>
        <p:sp>
          <p:nvSpPr>
            <p:cNvPr id="677" name="テキスト ボックス 412">
              <a:extLst>
                <a:ext uri="{FF2B5EF4-FFF2-40B4-BE49-F238E27FC236}">
                  <a16:creationId xmlns:a16="http://schemas.microsoft.com/office/drawing/2014/main" id="{9F15F856-74E6-4B69-8118-52C69B26EE5E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678" name="四角形: 角を丸くする 28">
              <a:extLst>
                <a:ext uri="{FF2B5EF4-FFF2-40B4-BE49-F238E27FC236}">
                  <a16:creationId xmlns:a16="http://schemas.microsoft.com/office/drawing/2014/main" id="{1CB9E1AF-A113-FE9F-04E3-11DB36AB9A73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679" name="グラフィックス 27" descr="日毎カレンダー">
              <a:extLst>
                <a:ext uri="{FF2B5EF4-FFF2-40B4-BE49-F238E27FC236}">
                  <a16:creationId xmlns:a16="http://schemas.microsoft.com/office/drawing/2014/main" id="{AE6AFB8B-A906-C299-E5E8-4469F58E9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sp>
        <p:nvSpPr>
          <p:cNvPr id="680" name="Isosceles Triangle 679">
            <a:extLst>
              <a:ext uri="{FF2B5EF4-FFF2-40B4-BE49-F238E27FC236}">
                <a16:creationId xmlns:a16="http://schemas.microsoft.com/office/drawing/2014/main" id="{D6F57808-4C40-3300-A1ED-F2238FEFB8F1}"/>
              </a:ext>
            </a:extLst>
          </p:cNvPr>
          <p:cNvSpPr/>
          <p:nvPr/>
        </p:nvSpPr>
        <p:spPr>
          <a:xfrm>
            <a:off x="5730342" y="700691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681" name="テキスト ボックス 300">
            <a:extLst>
              <a:ext uri="{FF2B5EF4-FFF2-40B4-BE49-F238E27FC236}">
                <a16:creationId xmlns:a16="http://schemas.microsoft.com/office/drawing/2014/main" id="{5A5CF796-0F27-FDED-E946-DE33B2E48367}"/>
              </a:ext>
            </a:extLst>
          </p:cNvPr>
          <p:cNvSpPr txBox="1"/>
          <p:nvPr/>
        </p:nvSpPr>
        <p:spPr>
          <a:xfrm>
            <a:off x="610761" y="3775130"/>
            <a:ext cx="1450349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solidFill>
                  <a:srgbClr val="FF0000"/>
                </a:solidFill>
              </a:rPr>
              <a:t>Yellow background for finishing or Tapping  work.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682" name="テキスト ボックス 300">
            <a:extLst>
              <a:ext uri="{FF2B5EF4-FFF2-40B4-BE49-F238E27FC236}">
                <a16:creationId xmlns:a16="http://schemas.microsoft.com/office/drawing/2014/main" id="{D0E8EC81-0EE9-0163-22DA-80B64401C1EE}"/>
              </a:ext>
            </a:extLst>
          </p:cNvPr>
          <p:cNvSpPr txBox="1"/>
          <p:nvPr/>
        </p:nvSpPr>
        <p:spPr>
          <a:xfrm>
            <a:off x="2534561" y="8379361"/>
            <a:ext cx="1326919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dirty="0"/>
              <a:t>QC records inspection results from a total of </a:t>
            </a:r>
            <a:r>
              <a:rPr kumimoji="1" lang="en-US" altLang="ja-JP" sz="800" b="1" dirty="0">
                <a:solidFill>
                  <a:srgbClr val="FF0000"/>
                </a:solidFill>
              </a:rPr>
              <a:t>280</a:t>
            </a:r>
            <a:r>
              <a:rPr kumimoji="1" lang="en-US" altLang="ja-JP" sz="700" dirty="0"/>
              <a:t> products on the web page.</a:t>
            </a:r>
            <a:endParaRPr kumimoji="1" lang="ja-JP" altLang="en-US" sz="700" dirty="0"/>
          </a:p>
        </p:txBody>
      </p:sp>
      <p:sp>
        <p:nvSpPr>
          <p:cNvPr id="683" name="Oval 682">
            <a:extLst>
              <a:ext uri="{FF2B5EF4-FFF2-40B4-BE49-F238E27FC236}">
                <a16:creationId xmlns:a16="http://schemas.microsoft.com/office/drawing/2014/main" id="{7D4120B7-9327-7D91-E75B-9278FD6BE013}"/>
              </a:ext>
            </a:extLst>
          </p:cNvPr>
          <p:cNvSpPr/>
          <p:nvPr/>
        </p:nvSpPr>
        <p:spPr>
          <a:xfrm>
            <a:off x="4328861" y="4739533"/>
            <a:ext cx="231648" cy="21665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84" name="Oval 683">
            <a:extLst>
              <a:ext uri="{FF2B5EF4-FFF2-40B4-BE49-F238E27FC236}">
                <a16:creationId xmlns:a16="http://schemas.microsoft.com/office/drawing/2014/main" id="{3C39E3B8-9EA9-3B6E-C137-28BA38561913}"/>
              </a:ext>
            </a:extLst>
          </p:cNvPr>
          <p:cNvSpPr/>
          <p:nvPr/>
        </p:nvSpPr>
        <p:spPr>
          <a:xfrm>
            <a:off x="5630995" y="4699928"/>
            <a:ext cx="231648" cy="21665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85" name="Oval 684">
            <a:extLst>
              <a:ext uri="{FF2B5EF4-FFF2-40B4-BE49-F238E27FC236}">
                <a16:creationId xmlns:a16="http://schemas.microsoft.com/office/drawing/2014/main" id="{23F3F4AE-726E-C2CD-FCB1-4849593D3BBE}"/>
              </a:ext>
            </a:extLst>
          </p:cNvPr>
          <p:cNvSpPr/>
          <p:nvPr/>
        </p:nvSpPr>
        <p:spPr>
          <a:xfrm>
            <a:off x="2309363" y="7947301"/>
            <a:ext cx="231648" cy="21665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86" name="Oval 685">
            <a:extLst>
              <a:ext uri="{FF2B5EF4-FFF2-40B4-BE49-F238E27FC236}">
                <a16:creationId xmlns:a16="http://schemas.microsoft.com/office/drawing/2014/main" id="{DB9D90C3-085B-6663-C425-FA31A5DCC3F7}"/>
              </a:ext>
            </a:extLst>
          </p:cNvPr>
          <p:cNvSpPr/>
          <p:nvPr/>
        </p:nvSpPr>
        <p:spPr>
          <a:xfrm>
            <a:off x="2314503" y="8479797"/>
            <a:ext cx="231648" cy="21665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38159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B2179-1909-D141-1215-E0C0AD2F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4D46D27-E1CE-FC6D-9BE9-CCE372D1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0231711-6623-BCFC-76E9-0B874AD910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1FDF411-DACD-BF2A-0BA3-E2D8EA59319E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8562C7F-4D37-B004-CBEC-77AF91CAF68E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Handy terminal function Inbound</a:t>
            </a:r>
          </a:p>
          <a:p>
            <a:r>
              <a:rPr kumimoji="1" lang="en-US" altLang="ja-JP" sz="1100" b="1" dirty="0"/>
              <a:t>5-2.5-. Inbound Detail [for</a:t>
            </a:r>
            <a:r>
              <a:rPr kumimoji="1" lang="th-TH" altLang="ja-JP" sz="1100" b="1" dirty="0"/>
              <a:t> </a:t>
            </a:r>
            <a:r>
              <a:rPr kumimoji="1" lang="en-US" altLang="ja-JP" sz="1100" b="1" dirty="0"/>
              <a:t>Injection or Press Inbound WIP to WH]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6B4B441-43EB-45A5-435C-3EA11DA13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31" y="1448041"/>
            <a:ext cx="1355770" cy="215016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D66D341-1F79-23DB-EA08-08D12619B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169" y="1577187"/>
            <a:ext cx="805148" cy="12362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F173136-DF1E-AE13-209F-0ABB363D862B}"/>
              </a:ext>
            </a:extLst>
          </p:cNvPr>
          <p:cNvSpPr txBox="1"/>
          <p:nvPr/>
        </p:nvSpPr>
        <p:spPr>
          <a:xfrm>
            <a:off x="2157450" y="1563764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item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B4D8336-28ED-4D7B-5628-0DDD8BE8D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606" y="2071805"/>
            <a:ext cx="1289035" cy="21211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339BE09-38BE-8E02-FE14-330D06B4D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836" y="2475185"/>
            <a:ext cx="981060" cy="22099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6585C5D-5BDA-4356-D5EE-2191D79E2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7649" y="2166493"/>
            <a:ext cx="1313642" cy="8948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7F3DA7D-057D-3E19-985F-087F45944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793" y="1747364"/>
            <a:ext cx="1313642" cy="434647"/>
          </a:xfrm>
          <a:prstGeom prst="rect">
            <a:avLst/>
          </a:prstGeom>
        </p:spPr>
      </p:pic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2CFCD40F-9146-B18F-906F-4DB7F230C46A}"/>
              </a:ext>
            </a:extLst>
          </p:cNvPr>
          <p:cNvSpPr/>
          <p:nvPr/>
        </p:nvSpPr>
        <p:spPr>
          <a:xfrm>
            <a:off x="1989092" y="1773963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158C1ABA-FFC1-7E6A-AEE3-FA7D0188991E}"/>
              </a:ext>
            </a:extLst>
          </p:cNvPr>
          <p:cNvSpPr/>
          <p:nvPr/>
        </p:nvSpPr>
        <p:spPr>
          <a:xfrm>
            <a:off x="2623097" y="1770153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2D5CBD4-3151-9083-F5AA-FDEC9C17FF5B}"/>
              </a:ext>
            </a:extLst>
          </p:cNvPr>
          <p:cNvSpPr txBox="1"/>
          <p:nvPr/>
        </p:nvSpPr>
        <p:spPr>
          <a:xfrm>
            <a:off x="1741482" y="1744369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1024343-A125-98B0-3B07-CC682A2F2C01}"/>
              </a:ext>
            </a:extLst>
          </p:cNvPr>
          <p:cNvSpPr txBox="1"/>
          <p:nvPr/>
        </p:nvSpPr>
        <p:spPr>
          <a:xfrm>
            <a:off x="2390274" y="1745856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27" name="グラフィックス 26" descr="日毎カレンダー">
            <a:extLst>
              <a:ext uri="{FF2B5EF4-FFF2-40B4-BE49-F238E27FC236}">
                <a16:creationId xmlns:a16="http://schemas.microsoft.com/office/drawing/2014/main" id="{5E7E34E2-BC27-2098-DE8F-57B9925C96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21694" y="1783338"/>
            <a:ext cx="137160" cy="137160"/>
          </a:xfrm>
          <a:prstGeom prst="rect">
            <a:avLst/>
          </a:prstGeom>
        </p:spPr>
      </p:pic>
      <p:pic>
        <p:nvPicPr>
          <p:cNvPr id="28" name="グラフィックス 27" descr="日毎カレンダー">
            <a:extLst>
              <a:ext uri="{FF2B5EF4-FFF2-40B4-BE49-F238E27FC236}">
                <a16:creationId xmlns:a16="http://schemas.microsoft.com/office/drawing/2014/main" id="{6E23E832-52E8-29DF-289E-5DEB5BB4F9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1702" y="1774265"/>
            <a:ext cx="137160" cy="137160"/>
          </a:xfrm>
          <a:prstGeom prst="rect">
            <a:avLst/>
          </a:prstGeom>
        </p:spPr>
      </p:pic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0A07B495-106B-B8AC-B656-215722526598}"/>
              </a:ext>
            </a:extLst>
          </p:cNvPr>
          <p:cNvSpPr/>
          <p:nvPr/>
        </p:nvSpPr>
        <p:spPr>
          <a:xfrm>
            <a:off x="2033119" y="1959452"/>
            <a:ext cx="391183" cy="152691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2295999-B64A-1DAA-741C-10BCD3DA4D29}"/>
              </a:ext>
            </a:extLst>
          </p:cNvPr>
          <p:cNvSpPr txBox="1"/>
          <p:nvPr/>
        </p:nvSpPr>
        <p:spPr>
          <a:xfrm>
            <a:off x="1735480" y="1922252"/>
            <a:ext cx="37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Supplier</a:t>
            </a:r>
          </a:p>
          <a:p>
            <a:pPr algn="ctr"/>
            <a:r>
              <a:rPr kumimoji="1" lang="en-US" altLang="ja-JP" sz="400" dirty="0">
                <a:latin typeface="+mj-lt"/>
              </a:rPr>
              <a:t>code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36B1242-9EB3-5EFE-6CFA-F8CDF36B0170}"/>
              </a:ext>
            </a:extLst>
          </p:cNvPr>
          <p:cNvSpPr txBox="1"/>
          <p:nvPr/>
        </p:nvSpPr>
        <p:spPr>
          <a:xfrm>
            <a:off x="1939892" y="1776959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D3A671B-1BB4-2006-886D-4E6466D14D4D}"/>
              </a:ext>
            </a:extLst>
          </p:cNvPr>
          <p:cNvSpPr txBox="1"/>
          <p:nvPr/>
        </p:nvSpPr>
        <p:spPr>
          <a:xfrm>
            <a:off x="2577672" y="1774745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35" name="二等辺三角形 34">
            <a:extLst>
              <a:ext uri="{FF2B5EF4-FFF2-40B4-BE49-F238E27FC236}">
                <a16:creationId xmlns:a16="http://schemas.microsoft.com/office/drawing/2014/main" id="{56768171-5A21-4E8F-B085-C3B98530FD20}"/>
              </a:ext>
            </a:extLst>
          </p:cNvPr>
          <p:cNvSpPr/>
          <p:nvPr/>
        </p:nvSpPr>
        <p:spPr>
          <a:xfrm rot="10800000">
            <a:off x="2284271" y="1999142"/>
            <a:ext cx="79525" cy="76201"/>
          </a:xfrm>
          <a:prstGeom prst="triangl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577B9787-1876-AB9B-BF31-CA5F3C363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456" y="2215050"/>
            <a:ext cx="1289035" cy="275128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22879C11-D99B-4A6B-682D-ECFBE9D82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872" y="2646168"/>
            <a:ext cx="1279444" cy="267020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E5103CE-C994-C650-78C7-D0E977622D48}"/>
              </a:ext>
            </a:extLst>
          </p:cNvPr>
          <p:cNvSpPr txBox="1"/>
          <p:nvPr/>
        </p:nvSpPr>
        <p:spPr>
          <a:xfrm>
            <a:off x="1752311" y="2589173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Supplier Name : DEMO-SUP-B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DEMO_PARTS_NAME_B</a:t>
            </a:r>
            <a:endParaRPr kumimoji="1" lang="ja-JP" altLang="en-US" sz="200" dirty="0">
              <a:latin typeface="+mj-lt"/>
            </a:endParaRPr>
          </a:p>
        </p:txBody>
      </p:sp>
      <p:pic>
        <p:nvPicPr>
          <p:cNvPr id="383" name="図 385">
            <a:extLst>
              <a:ext uri="{FF2B5EF4-FFF2-40B4-BE49-F238E27FC236}">
                <a16:creationId xmlns:a16="http://schemas.microsoft.com/office/drawing/2014/main" id="{1EFA5531-A564-A96F-8781-D566F1C3F8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0254" y="3875271"/>
            <a:ext cx="1355823" cy="2027476"/>
          </a:xfrm>
          <a:prstGeom prst="rect">
            <a:avLst/>
          </a:prstGeom>
        </p:spPr>
      </p:pic>
      <p:pic>
        <p:nvPicPr>
          <p:cNvPr id="384" name="図 386">
            <a:extLst>
              <a:ext uri="{FF2B5EF4-FFF2-40B4-BE49-F238E27FC236}">
                <a16:creationId xmlns:a16="http://schemas.microsoft.com/office/drawing/2014/main" id="{B8E5B658-607E-AC6F-9485-6EA292F7E8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6908" y="4887629"/>
            <a:ext cx="1323253" cy="276635"/>
          </a:xfrm>
          <a:prstGeom prst="rect">
            <a:avLst/>
          </a:prstGeom>
        </p:spPr>
      </p:pic>
      <p:pic>
        <p:nvPicPr>
          <p:cNvPr id="385" name="図 387">
            <a:extLst>
              <a:ext uri="{FF2B5EF4-FFF2-40B4-BE49-F238E27FC236}">
                <a16:creationId xmlns:a16="http://schemas.microsoft.com/office/drawing/2014/main" id="{5C8C83E3-8532-87F7-F2A9-56466D8ED8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6538" y="5229345"/>
            <a:ext cx="421741" cy="138318"/>
          </a:xfrm>
          <a:prstGeom prst="rect">
            <a:avLst/>
          </a:prstGeom>
        </p:spPr>
      </p:pic>
      <p:sp>
        <p:nvSpPr>
          <p:cNvPr id="386" name="テキスト ボックス 388">
            <a:extLst>
              <a:ext uri="{FF2B5EF4-FFF2-40B4-BE49-F238E27FC236}">
                <a16:creationId xmlns:a16="http://schemas.microsoft.com/office/drawing/2014/main" id="{D5288FDC-BBE1-DAA9-E76E-89B4BCA6030A}"/>
              </a:ext>
            </a:extLst>
          </p:cNvPr>
          <p:cNvSpPr txBox="1"/>
          <p:nvPr/>
        </p:nvSpPr>
        <p:spPr>
          <a:xfrm>
            <a:off x="5100254" y="5181757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387" name="テキスト ボックス 389">
            <a:extLst>
              <a:ext uri="{FF2B5EF4-FFF2-40B4-BE49-F238E27FC236}">
                <a16:creationId xmlns:a16="http://schemas.microsoft.com/office/drawing/2014/main" id="{D3F9F985-9634-071B-E5F9-E494DF36A395}"/>
              </a:ext>
            </a:extLst>
          </p:cNvPr>
          <p:cNvSpPr txBox="1"/>
          <p:nvPr/>
        </p:nvSpPr>
        <p:spPr>
          <a:xfrm>
            <a:off x="5100254" y="4942980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388" name="図 390">
            <a:extLst>
              <a:ext uri="{FF2B5EF4-FFF2-40B4-BE49-F238E27FC236}">
                <a16:creationId xmlns:a16="http://schemas.microsoft.com/office/drawing/2014/main" id="{C68B1316-9E5F-DDA9-D2CF-0FD664F42B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25631" y="4928715"/>
            <a:ext cx="905173" cy="202741"/>
          </a:xfrm>
          <a:prstGeom prst="rect">
            <a:avLst/>
          </a:prstGeom>
        </p:spPr>
      </p:pic>
      <p:pic>
        <p:nvPicPr>
          <p:cNvPr id="389" name="図 391">
            <a:extLst>
              <a:ext uri="{FF2B5EF4-FFF2-40B4-BE49-F238E27FC236}">
                <a16:creationId xmlns:a16="http://schemas.microsoft.com/office/drawing/2014/main" id="{AD7926AB-AFF5-FAAD-FA0F-8A36F03505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34097" y="4710171"/>
            <a:ext cx="381033" cy="112377"/>
          </a:xfrm>
          <a:prstGeom prst="rect">
            <a:avLst/>
          </a:prstGeom>
        </p:spPr>
      </p:pic>
      <p:sp>
        <p:nvSpPr>
          <p:cNvPr id="390" name="テキスト ボックス 392">
            <a:extLst>
              <a:ext uri="{FF2B5EF4-FFF2-40B4-BE49-F238E27FC236}">
                <a16:creationId xmlns:a16="http://schemas.microsoft.com/office/drawing/2014/main" id="{98B0C575-0D35-FDFD-30BE-146EC9874A40}"/>
              </a:ext>
            </a:extLst>
          </p:cNvPr>
          <p:cNvSpPr txBox="1"/>
          <p:nvPr/>
        </p:nvSpPr>
        <p:spPr>
          <a:xfrm>
            <a:off x="5592756" y="4677340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391" name="図 394">
            <a:extLst>
              <a:ext uri="{FF2B5EF4-FFF2-40B4-BE49-F238E27FC236}">
                <a16:creationId xmlns:a16="http://schemas.microsoft.com/office/drawing/2014/main" id="{AB544496-0313-0E8F-028D-790E9C53E3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41690" y="4983833"/>
            <a:ext cx="293040" cy="79099"/>
          </a:xfrm>
          <a:prstGeom prst="rect">
            <a:avLst/>
          </a:prstGeom>
        </p:spPr>
      </p:pic>
      <p:pic>
        <p:nvPicPr>
          <p:cNvPr id="392" name="図 395">
            <a:extLst>
              <a:ext uri="{FF2B5EF4-FFF2-40B4-BE49-F238E27FC236}">
                <a16:creationId xmlns:a16="http://schemas.microsoft.com/office/drawing/2014/main" id="{C01CE664-8948-B7AA-A861-4FD699DD3D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04506" y="4715683"/>
            <a:ext cx="436337" cy="79099"/>
          </a:xfrm>
          <a:prstGeom prst="rect">
            <a:avLst/>
          </a:prstGeom>
        </p:spPr>
      </p:pic>
      <p:pic>
        <p:nvPicPr>
          <p:cNvPr id="393" name="図 396">
            <a:extLst>
              <a:ext uri="{FF2B5EF4-FFF2-40B4-BE49-F238E27FC236}">
                <a16:creationId xmlns:a16="http://schemas.microsoft.com/office/drawing/2014/main" id="{60355537-8883-D974-58CB-9E16B88B28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1999" y="5457101"/>
            <a:ext cx="436337" cy="79099"/>
          </a:xfrm>
          <a:prstGeom prst="rect">
            <a:avLst/>
          </a:prstGeom>
        </p:spPr>
      </p:pic>
      <p:pic>
        <p:nvPicPr>
          <p:cNvPr id="394" name="図 397">
            <a:extLst>
              <a:ext uri="{FF2B5EF4-FFF2-40B4-BE49-F238E27FC236}">
                <a16:creationId xmlns:a16="http://schemas.microsoft.com/office/drawing/2014/main" id="{9BEE2EFC-0138-0E79-1223-CB840D2AAD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04506" y="4335755"/>
            <a:ext cx="436337" cy="106315"/>
          </a:xfrm>
          <a:prstGeom prst="rect">
            <a:avLst/>
          </a:prstGeom>
        </p:spPr>
      </p:pic>
      <p:pic>
        <p:nvPicPr>
          <p:cNvPr id="395" name="図 398">
            <a:extLst>
              <a:ext uri="{FF2B5EF4-FFF2-40B4-BE49-F238E27FC236}">
                <a16:creationId xmlns:a16="http://schemas.microsoft.com/office/drawing/2014/main" id="{AF7961BF-2DBE-A573-821F-05CF0B92C2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4137" y="4527472"/>
            <a:ext cx="436337" cy="106315"/>
          </a:xfrm>
          <a:prstGeom prst="rect">
            <a:avLst/>
          </a:prstGeom>
        </p:spPr>
      </p:pic>
      <p:sp>
        <p:nvSpPr>
          <p:cNvPr id="396" name="テキスト ボックス 399">
            <a:extLst>
              <a:ext uri="{FF2B5EF4-FFF2-40B4-BE49-F238E27FC236}">
                <a16:creationId xmlns:a16="http://schemas.microsoft.com/office/drawing/2014/main" id="{F0FFDC01-0EB4-8884-86D0-7665035ED0CE}"/>
              </a:ext>
            </a:extLst>
          </p:cNvPr>
          <p:cNvSpPr txBox="1"/>
          <p:nvPr/>
        </p:nvSpPr>
        <p:spPr>
          <a:xfrm>
            <a:off x="5580773" y="4282110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397" name="テキスト ボックス 400">
            <a:extLst>
              <a:ext uri="{FF2B5EF4-FFF2-40B4-BE49-F238E27FC236}">
                <a16:creationId xmlns:a16="http://schemas.microsoft.com/office/drawing/2014/main" id="{330317F4-4D6E-7234-C909-B8AADF8491C2}"/>
              </a:ext>
            </a:extLst>
          </p:cNvPr>
          <p:cNvSpPr txBox="1"/>
          <p:nvPr/>
        </p:nvSpPr>
        <p:spPr>
          <a:xfrm>
            <a:off x="5152865" y="4485078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398" name="テキスト ボックス 402">
            <a:extLst>
              <a:ext uri="{FF2B5EF4-FFF2-40B4-BE49-F238E27FC236}">
                <a16:creationId xmlns:a16="http://schemas.microsoft.com/office/drawing/2014/main" id="{C226D949-9B06-24ED-ABDD-AA6D9490CD3F}"/>
              </a:ext>
            </a:extLst>
          </p:cNvPr>
          <p:cNvSpPr txBox="1"/>
          <p:nvPr/>
        </p:nvSpPr>
        <p:spPr>
          <a:xfrm>
            <a:off x="5669408" y="4940289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399" name="図 403">
            <a:extLst>
              <a:ext uri="{FF2B5EF4-FFF2-40B4-BE49-F238E27FC236}">
                <a16:creationId xmlns:a16="http://schemas.microsoft.com/office/drawing/2014/main" id="{9B4E3970-0B6B-9D00-3683-4A3326C323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4169" y="4877015"/>
            <a:ext cx="1323253" cy="276635"/>
          </a:xfrm>
          <a:prstGeom prst="rect">
            <a:avLst/>
          </a:prstGeom>
        </p:spPr>
      </p:pic>
      <p:pic>
        <p:nvPicPr>
          <p:cNvPr id="400" name="図 404">
            <a:extLst>
              <a:ext uri="{FF2B5EF4-FFF2-40B4-BE49-F238E27FC236}">
                <a16:creationId xmlns:a16="http://schemas.microsoft.com/office/drawing/2014/main" id="{797D4238-3271-CCB8-E018-FB8DB10418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3799" y="5218731"/>
            <a:ext cx="421741" cy="138318"/>
          </a:xfrm>
          <a:prstGeom prst="rect">
            <a:avLst/>
          </a:prstGeom>
        </p:spPr>
      </p:pic>
      <p:sp>
        <p:nvSpPr>
          <p:cNvPr id="401" name="テキスト ボックス 405">
            <a:extLst>
              <a:ext uri="{FF2B5EF4-FFF2-40B4-BE49-F238E27FC236}">
                <a16:creationId xmlns:a16="http://schemas.microsoft.com/office/drawing/2014/main" id="{0B256317-8B3F-86F1-D2A8-02AB71B075AB}"/>
              </a:ext>
            </a:extLst>
          </p:cNvPr>
          <p:cNvSpPr txBox="1"/>
          <p:nvPr/>
        </p:nvSpPr>
        <p:spPr>
          <a:xfrm>
            <a:off x="5097515" y="5171143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402" name="テキスト ボックス 406">
            <a:extLst>
              <a:ext uri="{FF2B5EF4-FFF2-40B4-BE49-F238E27FC236}">
                <a16:creationId xmlns:a16="http://schemas.microsoft.com/office/drawing/2014/main" id="{14A27867-3D97-CA90-B1B6-746B46566CAF}"/>
              </a:ext>
            </a:extLst>
          </p:cNvPr>
          <p:cNvSpPr txBox="1"/>
          <p:nvPr/>
        </p:nvSpPr>
        <p:spPr>
          <a:xfrm>
            <a:off x="5097515" y="4932366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403" name="図 407">
            <a:extLst>
              <a:ext uri="{FF2B5EF4-FFF2-40B4-BE49-F238E27FC236}">
                <a16:creationId xmlns:a16="http://schemas.microsoft.com/office/drawing/2014/main" id="{A77DA71F-D8D0-EAD1-C83E-35DBBF99B7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22892" y="4918101"/>
            <a:ext cx="905173" cy="202741"/>
          </a:xfrm>
          <a:prstGeom prst="rect">
            <a:avLst/>
          </a:prstGeom>
        </p:spPr>
      </p:pic>
      <p:pic>
        <p:nvPicPr>
          <p:cNvPr id="404" name="図 408">
            <a:extLst>
              <a:ext uri="{FF2B5EF4-FFF2-40B4-BE49-F238E27FC236}">
                <a16:creationId xmlns:a16="http://schemas.microsoft.com/office/drawing/2014/main" id="{B351D05A-5835-B62A-133F-2D8A817095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8951" y="4973219"/>
            <a:ext cx="293040" cy="79099"/>
          </a:xfrm>
          <a:prstGeom prst="rect">
            <a:avLst/>
          </a:prstGeom>
        </p:spPr>
      </p:pic>
      <p:pic>
        <p:nvPicPr>
          <p:cNvPr id="405" name="図 409">
            <a:extLst>
              <a:ext uri="{FF2B5EF4-FFF2-40B4-BE49-F238E27FC236}">
                <a16:creationId xmlns:a16="http://schemas.microsoft.com/office/drawing/2014/main" id="{F940840A-93D5-8820-1C9D-AF065167BD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59260" y="5446487"/>
            <a:ext cx="436337" cy="79099"/>
          </a:xfrm>
          <a:prstGeom prst="rect">
            <a:avLst/>
          </a:prstGeom>
        </p:spPr>
      </p:pic>
      <p:pic>
        <p:nvPicPr>
          <p:cNvPr id="406" name="図 410">
            <a:extLst>
              <a:ext uri="{FF2B5EF4-FFF2-40B4-BE49-F238E27FC236}">
                <a16:creationId xmlns:a16="http://schemas.microsoft.com/office/drawing/2014/main" id="{A1667DAF-BF0E-2BDD-CCA9-591CF7F889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4997" y="4868418"/>
            <a:ext cx="1323253" cy="276635"/>
          </a:xfrm>
          <a:prstGeom prst="rect">
            <a:avLst/>
          </a:prstGeom>
        </p:spPr>
      </p:pic>
      <p:pic>
        <p:nvPicPr>
          <p:cNvPr id="407" name="図 411">
            <a:extLst>
              <a:ext uri="{FF2B5EF4-FFF2-40B4-BE49-F238E27FC236}">
                <a16:creationId xmlns:a16="http://schemas.microsoft.com/office/drawing/2014/main" id="{40C5AB47-179E-16A3-D98E-999CF94A51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4627" y="5210134"/>
            <a:ext cx="421741" cy="138318"/>
          </a:xfrm>
          <a:prstGeom prst="rect">
            <a:avLst/>
          </a:prstGeom>
        </p:spPr>
      </p:pic>
      <p:pic>
        <p:nvPicPr>
          <p:cNvPr id="408" name="図 414">
            <a:extLst>
              <a:ext uri="{FF2B5EF4-FFF2-40B4-BE49-F238E27FC236}">
                <a16:creationId xmlns:a16="http://schemas.microsoft.com/office/drawing/2014/main" id="{8321B8B3-F085-9DFD-3010-F7CE2D00A9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23720" y="4909504"/>
            <a:ext cx="905173" cy="202741"/>
          </a:xfrm>
          <a:prstGeom prst="rect">
            <a:avLst/>
          </a:prstGeom>
        </p:spPr>
      </p:pic>
      <p:pic>
        <p:nvPicPr>
          <p:cNvPr id="409" name="図 415">
            <a:extLst>
              <a:ext uri="{FF2B5EF4-FFF2-40B4-BE49-F238E27FC236}">
                <a16:creationId xmlns:a16="http://schemas.microsoft.com/office/drawing/2014/main" id="{B3D5C58F-FC8E-6B55-F9D7-E44B20086A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9779" y="4964622"/>
            <a:ext cx="293040" cy="79099"/>
          </a:xfrm>
          <a:prstGeom prst="rect">
            <a:avLst/>
          </a:prstGeom>
        </p:spPr>
      </p:pic>
      <p:pic>
        <p:nvPicPr>
          <p:cNvPr id="410" name="図 417">
            <a:extLst>
              <a:ext uri="{FF2B5EF4-FFF2-40B4-BE49-F238E27FC236}">
                <a16:creationId xmlns:a16="http://schemas.microsoft.com/office/drawing/2014/main" id="{3BBA3BB4-93A1-121B-C15B-35750A45E1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28055" y="5412293"/>
            <a:ext cx="1316807" cy="184666"/>
          </a:xfrm>
          <a:prstGeom prst="rect">
            <a:avLst/>
          </a:prstGeom>
        </p:spPr>
      </p:pic>
      <p:pic>
        <p:nvPicPr>
          <p:cNvPr id="411" name="図 292">
            <a:extLst>
              <a:ext uri="{FF2B5EF4-FFF2-40B4-BE49-F238E27FC236}">
                <a16:creationId xmlns:a16="http://schemas.microsoft.com/office/drawing/2014/main" id="{E45CD75B-24E3-E4D8-09FD-422714187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249" y="4017377"/>
            <a:ext cx="805148" cy="123622"/>
          </a:xfrm>
          <a:prstGeom prst="rect">
            <a:avLst/>
          </a:prstGeom>
        </p:spPr>
      </p:pic>
      <p:sp>
        <p:nvSpPr>
          <p:cNvPr id="412" name="テキスト ボックス 294">
            <a:extLst>
              <a:ext uri="{FF2B5EF4-FFF2-40B4-BE49-F238E27FC236}">
                <a16:creationId xmlns:a16="http://schemas.microsoft.com/office/drawing/2014/main" id="{589812A9-756F-891B-02A6-6EF0CD41A603}"/>
              </a:ext>
            </a:extLst>
          </p:cNvPr>
          <p:cNvSpPr txBox="1"/>
          <p:nvPr/>
        </p:nvSpPr>
        <p:spPr>
          <a:xfrm>
            <a:off x="5445514" y="3985867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413" name="Rectangle: Rounded Corners 412">
            <a:extLst>
              <a:ext uri="{FF2B5EF4-FFF2-40B4-BE49-F238E27FC236}">
                <a16:creationId xmlns:a16="http://schemas.microsoft.com/office/drawing/2014/main" id="{4FCC9749-DE48-C2F5-83B9-E360A0851ADD}"/>
              </a:ext>
            </a:extLst>
          </p:cNvPr>
          <p:cNvSpPr/>
          <p:nvPr/>
        </p:nvSpPr>
        <p:spPr>
          <a:xfrm>
            <a:off x="5128055" y="5446487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[P1]</a:t>
            </a:r>
          </a:p>
        </p:txBody>
      </p:sp>
      <p:pic>
        <p:nvPicPr>
          <p:cNvPr id="414" name="Picture 413">
            <a:extLst>
              <a:ext uri="{FF2B5EF4-FFF2-40B4-BE49-F238E27FC236}">
                <a16:creationId xmlns:a16="http://schemas.microsoft.com/office/drawing/2014/main" id="{CABB105A-7908-F958-C61E-0FD2D8DA03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10231" y="4658161"/>
            <a:ext cx="1331001" cy="774337"/>
          </a:xfrm>
          <a:prstGeom prst="rect">
            <a:avLst/>
          </a:prstGeom>
        </p:spPr>
      </p:pic>
      <p:sp>
        <p:nvSpPr>
          <p:cNvPr id="475" name="正方形/長方形 40">
            <a:extLst>
              <a:ext uri="{FF2B5EF4-FFF2-40B4-BE49-F238E27FC236}">
                <a16:creationId xmlns:a16="http://schemas.microsoft.com/office/drawing/2014/main" id="{469E6B74-7D18-4840-B733-3D932DD2459B}"/>
              </a:ext>
            </a:extLst>
          </p:cNvPr>
          <p:cNvSpPr/>
          <p:nvPr/>
        </p:nvSpPr>
        <p:spPr>
          <a:xfrm>
            <a:off x="5124425" y="5416562"/>
            <a:ext cx="1319546" cy="181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546" name="Group 545">
            <a:extLst>
              <a:ext uri="{FF2B5EF4-FFF2-40B4-BE49-F238E27FC236}">
                <a16:creationId xmlns:a16="http://schemas.microsoft.com/office/drawing/2014/main" id="{D5B8BD51-0D1E-E8F8-1C55-95A4743A40FF}"/>
              </a:ext>
            </a:extLst>
          </p:cNvPr>
          <p:cNvGrpSpPr/>
          <p:nvPr/>
        </p:nvGrpSpPr>
        <p:grpSpPr>
          <a:xfrm>
            <a:off x="5163310" y="4691824"/>
            <a:ext cx="1166119" cy="184666"/>
            <a:chOff x="2115872" y="2448942"/>
            <a:chExt cx="1166119" cy="184666"/>
          </a:xfrm>
        </p:grpSpPr>
        <p:sp>
          <p:nvSpPr>
            <p:cNvPr id="547" name="テキスト ボックス 412">
              <a:extLst>
                <a:ext uri="{FF2B5EF4-FFF2-40B4-BE49-F238E27FC236}">
                  <a16:creationId xmlns:a16="http://schemas.microsoft.com/office/drawing/2014/main" id="{1B51860E-C3D3-5A35-3ADC-F1ADE239F26F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548" name="四角形: 角を丸くする 28">
              <a:extLst>
                <a:ext uri="{FF2B5EF4-FFF2-40B4-BE49-F238E27FC236}">
                  <a16:creationId xmlns:a16="http://schemas.microsoft.com/office/drawing/2014/main" id="{F9A3C511-1C28-4946-C21E-31247A65A842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rgbClr val="F3F5F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549" name="グラフィックス 27" descr="日毎カレンダー">
              <a:extLst>
                <a:ext uri="{FF2B5EF4-FFF2-40B4-BE49-F238E27FC236}">
                  <a16:creationId xmlns:a16="http://schemas.microsoft.com/office/drawing/2014/main" id="{24D40231-E942-9FBD-B066-C17D44617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grpSp>
        <p:nvGrpSpPr>
          <p:cNvPr id="550" name="Group 549">
            <a:extLst>
              <a:ext uri="{FF2B5EF4-FFF2-40B4-BE49-F238E27FC236}">
                <a16:creationId xmlns:a16="http://schemas.microsoft.com/office/drawing/2014/main" id="{9D445F33-628B-122C-4EA1-175B8F089988}"/>
              </a:ext>
            </a:extLst>
          </p:cNvPr>
          <p:cNvGrpSpPr/>
          <p:nvPr/>
        </p:nvGrpSpPr>
        <p:grpSpPr>
          <a:xfrm>
            <a:off x="5066227" y="4855316"/>
            <a:ext cx="1353612" cy="196685"/>
            <a:chOff x="486802" y="4864205"/>
            <a:chExt cx="1353612" cy="196685"/>
          </a:xfrm>
        </p:grpSpPr>
        <p:sp>
          <p:nvSpPr>
            <p:cNvPr id="551" name="四角形: 角を丸くする 28">
              <a:extLst>
                <a:ext uri="{FF2B5EF4-FFF2-40B4-BE49-F238E27FC236}">
                  <a16:creationId xmlns:a16="http://schemas.microsoft.com/office/drawing/2014/main" id="{95683C9D-7DC3-6FD1-8D1C-E46AF6446FE4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rgbClr val="FAFAFA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100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52" name="テキスト ボックス 412">
              <a:extLst>
                <a:ext uri="{FF2B5EF4-FFF2-40B4-BE49-F238E27FC236}">
                  <a16:creationId xmlns:a16="http://schemas.microsoft.com/office/drawing/2014/main" id="{B9CF4A64-6456-EAF1-7D9D-4141BF4985C9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553" name="テキスト ボックス 412">
              <a:extLst>
                <a:ext uri="{FF2B5EF4-FFF2-40B4-BE49-F238E27FC236}">
                  <a16:creationId xmlns:a16="http://schemas.microsoft.com/office/drawing/2014/main" id="{89284357-99A9-3961-ABEF-E9F5CEBFD020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554" name="Picture 553">
              <a:extLst>
                <a:ext uri="{FF2B5EF4-FFF2-40B4-BE49-F238E27FC236}">
                  <a16:creationId xmlns:a16="http://schemas.microsoft.com/office/drawing/2014/main" id="{D91685D0-68A1-15C9-EC34-BBB0B43AE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560" name="テキスト ボックス 412">
            <a:extLst>
              <a:ext uri="{FF2B5EF4-FFF2-40B4-BE49-F238E27FC236}">
                <a16:creationId xmlns:a16="http://schemas.microsoft.com/office/drawing/2014/main" id="{B66B475A-432B-149A-EE79-62325D2690F4}"/>
              </a:ext>
            </a:extLst>
          </p:cNvPr>
          <p:cNvSpPr txBox="1"/>
          <p:nvPr/>
        </p:nvSpPr>
        <p:spPr>
          <a:xfrm>
            <a:off x="5070908" y="5245998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 380/600 KGS</a:t>
            </a:r>
            <a:endParaRPr kumimoji="1" lang="ja-JP" altLang="en-US" sz="600" dirty="0"/>
          </a:p>
        </p:txBody>
      </p: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5CBAC621-294B-DFE6-BB62-1B5F4C2AF0FA}"/>
              </a:ext>
            </a:extLst>
          </p:cNvPr>
          <p:cNvGrpSpPr/>
          <p:nvPr/>
        </p:nvGrpSpPr>
        <p:grpSpPr>
          <a:xfrm>
            <a:off x="5073070" y="5076659"/>
            <a:ext cx="1351072" cy="194614"/>
            <a:chOff x="486802" y="4864205"/>
            <a:chExt cx="1351072" cy="194614"/>
          </a:xfrm>
        </p:grpSpPr>
        <p:sp>
          <p:nvSpPr>
            <p:cNvPr id="486" name="四角形: 角を丸くする 28">
              <a:extLst>
                <a:ext uri="{FF2B5EF4-FFF2-40B4-BE49-F238E27FC236}">
                  <a16:creationId xmlns:a16="http://schemas.microsoft.com/office/drawing/2014/main" id="{3B75E92E-8B8A-3805-DE09-C69919106773}"/>
                </a:ext>
              </a:extLst>
            </p:cNvPr>
            <p:cNvSpPr/>
            <p:nvPr/>
          </p:nvSpPr>
          <p:spPr>
            <a:xfrm>
              <a:off x="734340" y="4896281"/>
              <a:ext cx="383548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50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487" name="テキスト ボックス 412">
              <a:extLst>
                <a:ext uri="{FF2B5EF4-FFF2-40B4-BE49-F238E27FC236}">
                  <a16:creationId xmlns:a16="http://schemas.microsoft.com/office/drawing/2014/main" id="{D1172C42-FCB2-C384-9446-FFF5090C642E}"/>
                </a:ext>
              </a:extLst>
            </p:cNvPr>
            <p:cNvSpPr txBox="1"/>
            <p:nvPr/>
          </p:nvSpPr>
          <p:spPr>
            <a:xfrm>
              <a:off x="1135993" y="4868478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488" name="テキスト ボックス 412">
              <a:extLst>
                <a:ext uri="{FF2B5EF4-FFF2-40B4-BE49-F238E27FC236}">
                  <a16:creationId xmlns:a16="http://schemas.microsoft.com/office/drawing/2014/main" id="{7E2D2FE0-5930-AB60-AA2B-6D331B02F8CC}"/>
                </a:ext>
              </a:extLst>
            </p:cNvPr>
            <p:cNvSpPr txBox="1"/>
            <p:nvPr/>
          </p:nvSpPr>
          <p:spPr>
            <a:xfrm>
              <a:off x="486802" y="4864205"/>
              <a:ext cx="30008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489" name="Picture 488">
              <a:extLst>
                <a:ext uri="{FF2B5EF4-FFF2-40B4-BE49-F238E27FC236}">
                  <a16:creationId xmlns:a16="http://schemas.microsoft.com/office/drawing/2014/main" id="{04B9D96D-6ED1-F84C-BA72-8B6139F20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48652" y="4887408"/>
              <a:ext cx="389222" cy="160688"/>
            </a:xfrm>
            <a:prstGeom prst="rect">
              <a:avLst/>
            </a:prstGeom>
          </p:spPr>
        </p:pic>
      </p:grpSp>
      <p:sp>
        <p:nvSpPr>
          <p:cNvPr id="482" name="Rectangle 481">
            <a:extLst>
              <a:ext uri="{FF2B5EF4-FFF2-40B4-BE49-F238E27FC236}">
                <a16:creationId xmlns:a16="http://schemas.microsoft.com/office/drawing/2014/main" id="{0B405129-E726-5998-B568-42B8B1F41C90}"/>
              </a:ext>
            </a:extLst>
          </p:cNvPr>
          <p:cNvSpPr/>
          <p:nvPr/>
        </p:nvSpPr>
        <p:spPr>
          <a:xfrm>
            <a:off x="1799976" y="2149033"/>
            <a:ext cx="1292030" cy="905331"/>
          </a:xfrm>
          <a:prstGeom prst="rect">
            <a:avLst/>
          </a:prstGeom>
          <a:solidFill>
            <a:srgbClr val="FAFAFA"/>
          </a:solidFill>
          <a:ln w="3175" cap="flat" cmpd="sng" algn="ctr">
            <a:solidFill>
              <a:srgbClr val="FAFAFA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37">
            <a:extLst>
              <a:ext uri="{FF2B5EF4-FFF2-40B4-BE49-F238E27FC236}">
                <a16:creationId xmlns:a16="http://schemas.microsoft.com/office/drawing/2014/main" id="{D896456D-6360-DEFB-02EB-9CB6298D41C6}"/>
              </a:ext>
            </a:extLst>
          </p:cNvPr>
          <p:cNvSpPr txBox="1"/>
          <p:nvPr/>
        </p:nvSpPr>
        <p:spPr>
          <a:xfrm>
            <a:off x="1822085" y="2160464"/>
            <a:ext cx="1251968" cy="384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00" dirty="0">
                <a:latin typeface="+mj-lt"/>
              </a:rPr>
              <a:t>Order No : DEMO-ORDER-NO-A</a:t>
            </a:r>
          </a:p>
          <a:p>
            <a:r>
              <a:rPr kumimoji="1" lang="en-US" altLang="ja-JP" sz="300" dirty="0">
                <a:latin typeface="+mj-lt"/>
              </a:rPr>
              <a:t>Supplier Name : DEMO-SUP-A</a:t>
            </a:r>
          </a:p>
          <a:p>
            <a:r>
              <a:rPr kumimoji="1" lang="en-US" altLang="ja-JP" sz="300" dirty="0">
                <a:latin typeface="+mj-lt"/>
              </a:rPr>
              <a:t>Parts No : DEMO-PARTS-</a:t>
            </a:r>
            <a:r>
              <a:rPr kumimoji="1" lang="en-US" altLang="ja-JP" sz="300" dirty="0" err="1">
                <a:latin typeface="+mj-lt"/>
              </a:rPr>
              <a:t>NO_A</a:t>
            </a:r>
            <a:endParaRPr kumimoji="1" lang="en-US" altLang="ja-JP" sz="300" dirty="0">
              <a:latin typeface="+mj-lt"/>
            </a:endParaRPr>
          </a:p>
          <a:p>
            <a:r>
              <a:rPr kumimoji="1" lang="en-US" altLang="ja-JP" sz="300" dirty="0">
                <a:latin typeface="+mj-lt"/>
              </a:rPr>
              <a:t>Parts Name : DEMO_PARTS_NAME_A</a:t>
            </a:r>
          </a:p>
          <a:p>
            <a:endParaRPr kumimoji="1" lang="en-US" altLang="ja-JP" sz="3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: AE01	     600.00/600.00 KG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492" name="テキスト ボックス 37">
            <a:extLst>
              <a:ext uri="{FF2B5EF4-FFF2-40B4-BE49-F238E27FC236}">
                <a16:creationId xmlns:a16="http://schemas.microsoft.com/office/drawing/2014/main" id="{7C2ACB7F-CC98-C6BE-4309-02AA6B70E839}"/>
              </a:ext>
            </a:extLst>
          </p:cNvPr>
          <p:cNvSpPr txBox="1"/>
          <p:nvPr/>
        </p:nvSpPr>
        <p:spPr>
          <a:xfrm>
            <a:off x="1822085" y="2568626"/>
            <a:ext cx="1251968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00" dirty="0">
                <a:latin typeface="+mj-lt"/>
              </a:rPr>
              <a:t>Order No : DEMO-ORDER-NO-A</a:t>
            </a:r>
          </a:p>
          <a:p>
            <a:r>
              <a:rPr kumimoji="1" lang="en-US" altLang="ja-JP" sz="300" dirty="0">
                <a:latin typeface="+mj-lt"/>
              </a:rPr>
              <a:t>Supplier Name : DEMO-SUP-A</a:t>
            </a:r>
          </a:p>
          <a:p>
            <a:r>
              <a:rPr kumimoji="1" lang="en-US" altLang="ja-JP" sz="300" dirty="0">
                <a:latin typeface="+mj-lt"/>
              </a:rPr>
              <a:t>Parts No : DEMO-PARTS-</a:t>
            </a:r>
            <a:r>
              <a:rPr kumimoji="1" lang="en-US" altLang="ja-JP" sz="300" dirty="0" err="1">
                <a:latin typeface="+mj-lt"/>
              </a:rPr>
              <a:t>NO_A</a:t>
            </a:r>
            <a:endParaRPr kumimoji="1" lang="en-US" altLang="ja-JP" sz="300" dirty="0">
              <a:latin typeface="+mj-lt"/>
            </a:endParaRPr>
          </a:p>
          <a:p>
            <a:r>
              <a:rPr kumimoji="1" lang="en-US" altLang="ja-JP" sz="300" dirty="0">
                <a:latin typeface="+mj-lt"/>
              </a:rPr>
              <a:t>Parts Name : DEMO_PARTS_NAME_A</a:t>
            </a:r>
          </a:p>
          <a:p>
            <a:endParaRPr kumimoji="1" lang="en-US" altLang="ja-JP" sz="3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: AE01	     380.00/600.00 KG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504" name="テキスト ボックス 37">
            <a:extLst>
              <a:ext uri="{FF2B5EF4-FFF2-40B4-BE49-F238E27FC236}">
                <a16:creationId xmlns:a16="http://schemas.microsoft.com/office/drawing/2014/main" id="{2231C6AF-4CB4-BA89-8DD8-FBB4F65AB8B2}"/>
              </a:ext>
            </a:extLst>
          </p:cNvPr>
          <p:cNvSpPr txBox="1"/>
          <p:nvPr/>
        </p:nvSpPr>
        <p:spPr>
          <a:xfrm>
            <a:off x="1820981" y="2975925"/>
            <a:ext cx="1251968" cy="3847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00" dirty="0">
                <a:latin typeface="+mj-lt"/>
              </a:rPr>
              <a:t>Order No : DEMO-ORDER-NO-A</a:t>
            </a:r>
          </a:p>
          <a:p>
            <a:r>
              <a:rPr kumimoji="1" lang="en-US" altLang="ja-JP" sz="300" dirty="0">
                <a:latin typeface="+mj-lt"/>
              </a:rPr>
              <a:t>Supplier Name : DEMO-SUP-A</a:t>
            </a:r>
          </a:p>
          <a:p>
            <a:r>
              <a:rPr kumimoji="1" lang="en-US" altLang="ja-JP" sz="300" dirty="0">
                <a:latin typeface="+mj-lt"/>
              </a:rPr>
              <a:t>Parts No : DEMO-PARTS-</a:t>
            </a:r>
            <a:r>
              <a:rPr kumimoji="1" lang="en-US" altLang="ja-JP" sz="300" dirty="0" err="1">
                <a:latin typeface="+mj-lt"/>
              </a:rPr>
              <a:t>NO_A</a:t>
            </a:r>
            <a:endParaRPr kumimoji="1" lang="en-US" altLang="ja-JP" sz="300" dirty="0">
              <a:latin typeface="+mj-lt"/>
            </a:endParaRPr>
          </a:p>
          <a:p>
            <a:r>
              <a:rPr kumimoji="1" lang="en-US" altLang="ja-JP" sz="300" dirty="0">
                <a:latin typeface="+mj-lt"/>
              </a:rPr>
              <a:t>Parts Name : DEMO_PARTS_NAME_A</a:t>
            </a:r>
          </a:p>
          <a:p>
            <a:endParaRPr kumimoji="1" lang="en-US" altLang="ja-JP" sz="3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: AE01	     0.00/600.00 KG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004E71FF-CD2D-DCFD-FDB7-46F8C71CC928}"/>
              </a:ext>
            </a:extLst>
          </p:cNvPr>
          <p:cNvSpPr txBox="1"/>
          <p:nvPr/>
        </p:nvSpPr>
        <p:spPr>
          <a:xfrm>
            <a:off x="2831829" y="2559054"/>
            <a:ext cx="33816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500" b="1" dirty="0">
                <a:solidFill>
                  <a:srgbClr val="FF0000"/>
                </a:solidFill>
                <a:latin typeface="Arial 本文"/>
              </a:rPr>
              <a:t>QC</a:t>
            </a:r>
            <a:endParaRPr kumimoji="1" lang="en-US" altLang="ja-JP" sz="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06" name="テキスト ボックス 37">
            <a:extLst>
              <a:ext uri="{FF2B5EF4-FFF2-40B4-BE49-F238E27FC236}">
                <a16:creationId xmlns:a16="http://schemas.microsoft.com/office/drawing/2014/main" id="{670BB215-15A6-AF0E-B192-E2BC9FD52348}"/>
              </a:ext>
            </a:extLst>
          </p:cNvPr>
          <p:cNvSpPr txBox="1"/>
          <p:nvPr/>
        </p:nvSpPr>
        <p:spPr>
          <a:xfrm>
            <a:off x="1823943" y="3375645"/>
            <a:ext cx="1251968" cy="384721"/>
          </a:xfrm>
          <a:prstGeom prst="rect">
            <a:avLst/>
          </a:prstGeom>
          <a:solidFill>
            <a:srgbClr val="AFF8CA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00" dirty="0">
                <a:latin typeface="+mj-lt"/>
              </a:rPr>
              <a:t>Order No : DEMO-ORDER-NO-A</a:t>
            </a:r>
          </a:p>
          <a:p>
            <a:r>
              <a:rPr kumimoji="1" lang="en-US" altLang="ja-JP" sz="300" dirty="0">
                <a:latin typeface="+mj-lt"/>
              </a:rPr>
              <a:t>Supplier Name : DEMO-SUP-A</a:t>
            </a:r>
          </a:p>
          <a:p>
            <a:r>
              <a:rPr kumimoji="1" lang="en-US" altLang="ja-JP" sz="300" dirty="0">
                <a:latin typeface="+mj-lt"/>
              </a:rPr>
              <a:t>Parts No : DEMO-PARTS-</a:t>
            </a:r>
            <a:r>
              <a:rPr kumimoji="1" lang="en-US" altLang="ja-JP" sz="300" dirty="0" err="1">
                <a:latin typeface="+mj-lt"/>
              </a:rPr>
              <a:t>NO_A</a:t>
            </a:r>
            <a:endParaRPr kumimoji="1" lang="en-US" altLang="ja-JP" sz="300" dirty="0">
              <a:latin typeface="+mj-lt"/>
            </a:endParaRPr>
          </a:p>
          <a:p>
            <a:r>
              <a:rPr kumimoji="1" lang="en-US" altLang="ja-JP" sz="300" dirty="0">
                <a:latin typeface="+mj-lt"/>
              </a:rPr>
              <a:t>Parts Name : DEMO_PARTS_NAME_A</a:t>
            </a:r>
          </a:p>
          <a:p>
            <a:endParaRPr kumimoji="1" lang="en-US" altLang="ja-JP" sz="3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: AE01	     560.00/600.00 KG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9276B634-187A-92DE-F0E0-8EA7CE11F4D1}"/>
              </a:ext>
            </a:extLst>
          </p:cNvPr>
          <p:cNvSpPr/>
          <p:nvPr/>
        </p:nvSpPr>
        <p:spPr>
          <a:xfrm>
            <a:off x="1836396" y="2566991"/>
            <a:ext cx="1234075" cy="3641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42" name="グラフィックス 41" descr="右向き指示マーク">
            <a:extLst>
              <a:ext uri="{FF2B5EF4-FFF2-40B4-BE49-F238E27FC236}">
                <a16:creationId xmlns:a16="http://schemas.microsoft.com/office/drawing/2014/main" id="{90BAEFE1-FCCF-D883-3480-C0E1E3CFD7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4754202">
            <a:off x="2898985" y="2716848"/>
            <a:ext cx="236144" cy="236144"/>
          </a:xfrm>
          <a:prstGeom prst="rect">
            <a:avLst/>
          </a:prstGeom>
        </p:spPr>
      </p:pic>
      <p:sp>
        <p:nvSpPr>
          <p:cNvPr id="522" name="テキスト ボックス 30">
            <a:extLst>
              <a:ext uri="{FF2B5EF4-FFF2-40B4-BE49-F238E27FC236}">
                <a16:creationId xmlns:a16="http://schemas.microsoft.com/office/drawing/2014/main" id="{1D9899F8-4F92-16ED-0334-CAE1C92C4110}"/>
              </a:ext>
            </a:extLst>
          </p:cNvPr>
          <p:cNvSpPr txBox="1"/>
          <p:nvPr/>
        </p:nvSpPr>
        <p:spPr>
          <a:xfrm>
            <a:off x="2364850" y="1959587"/>
            <a:ext cx="3936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status</a:t>
            </a:r>
          </a:p>
        </p:txBody>
      </p:sp>
      <p:sp>
        <p:nvSpPr>
          <p:cNvPr id="534" name="四角形: 角を丸くする 28">
            <a:extLst>
              <a:ext uri="{FF2B5EF4-FFF2-40B4-BE49-F238E27FC236}">
                <a16:creationId xmlns:a16="http://schemas.microsoft.com/office/drawing/2014/main" id="{CD98864F-5FA7-B8AD-68D9-7EC58E4DC3C9}"/>
              </a:ext>
            </a:extLst>
          </p:cNvPr>
          <p:cNvSpPr/>
          <p:nvPr/>
        </p:nvSpPr>
        <p:spPr>
          <a:xfrm>
            <a:off x="2654793" y="1974039"/>
            <a:ext cx="440482" cy="145185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75" name="二等辺三角形 34">
            <a:extLst>
              <a:ext uri="{FF2B5EF4-FFF2-40B4-BE49-F238E27FC236}">
                <a16:creationId xmlns:a16="http://schemas.microsoft.com/office/drawing/2014/main" id="{2ABB92CE-1290-70F2-4B28-5CE4A2B02BC3}"/>
              </a:ext>
            </a:extLst>
          </p:cNvPr>
          <p:cNvSpPr/>
          <p:nvPr/>
        </p:nvSpPr>
        <p:spPr>
          <a:xfrm rot="10800000">
            <a:off x="2978457" y="2006031"/>
            <a:ext cx="79525" cy="76201"/>
          </a:xfrm>
          <a:prstGeom prst="triangle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608" name="グラフィックス 41" descr="右向き指示マーク">
            <a:extLst>
              <a:ext uri="{FF2B5EF4-FFF2-40B4-BE49-F238E27FC236}">
                <a16:creationId xmlns:a16="http://schemas.microsoft.com/office/drawing/2014/main" id="{35687D83-98CC-2EA4-8C01-8AA2B559B0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4754202">
            <a:off x="6194748" y="5453217"/>
            <a:ext cx="236144" cy="236144"/>
          </a:xfrm>
          <a:prstGeom prst="rect">
            <a:avLst/>
          </a:prstGeom>
        </p:spPr>
      </p:pic>
      <p:sp>
        <p:nvSpPr>
          <p:cNvPr id="38" name="矢印: 右 18">
            <a:extLst>
              <a:ext uri="{FF2B5EF4-FFF2-40B4-BE49-F238E27FC236}">
                <a16:creationId xmlns:a16="http://schemas.microsoft.com/office/drawing/2014/main" id="{491FEB53-5519-DBF3-C406-115DAE9BB405}"/>
              </a:ext>
            </a:extLst>
          </p:cNvPr>
          <p:cNvSpPr/>
          <p:nvPr/>
        </p:nvSpPr>
        <p:spPr>
          <a:xfrm rot="5400000">
            <a:off x="5676087" y="3620398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91" name="矢印: 右 18">
            <a:extLst>
              <a:ext uri="{FF2B5EF4-FFF2-40B4-BE49-F238E27FC236}">
                <a16:creationId xmlns:a16="http://schemas.microsoft.com/office/drawing/2014/main" id="{12D399EF-D928-1A34-FD0D-EFEE0F151C8D}"/>
              </a:ext>
            </a:extLst>
          </p:cNvPr>
          <p:cNvSpPr/>
          <p:nvPr/>
        </p:nvSpPr>
        <p:spPr>
          <a:xfrm>
            <a:off x="3159545" y="2460255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493" name="図 385">
            <a:extLst>
              <a:ext uri="{FF2B5EF4-FFF2-40B4-BE49-F238E27FC236}">
                <a16:creationId xmlns:a16="http://schemas.microsoft.com/office/drawing/2014/main" id="{8D94E30C-8B41-E4A4-AE1F-D0C695AB5C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6709" y="1437794"/>
            <a:ext cx="1355823" cy="2027476"/>
          </a:xfrm>
          <a:prstGeom prst="rect">
            <a:avLst/>
          </a:prstGeom>
        </p:spPr>
      </p:pic>
      <p:pic>
        <p:nvPicPr>
          <p:cNvPr id="505" name="図 386">
            <a:extLst>
              <a:ext uri="{FF2B5EF4-FFF2-40B4-BE49-F238E27FC236}">
                <a16:creationId xmlns:a16="http://schemas.microsoft.com/office/drawing/2014/main" id="{799E9AD5-0993-9283-6A5C-C1C86E3536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3363" y="2450152"/>
            <a:ext cx="1323253" cy="276635"/>
          </a:xfrm>
          <a:prstGeom prst="rect">
            <a:avLst/>
          </a:prstGeom>
        </p:spPr>
      </p:pic>
      <p:pic>
        <p:nvPicPr>
          <p:cNvPr id="133" name="図 387">
            <a:extLst>
              <a:ext uri="{FF2B5EF4-FFF2-40B4-BE49-F238E27FC236}">
                <a16:creationId xmlns:a16="http://schemas.microsoft.com/office/drawing/2014/main" id="{9545CA88-2F88-E0F5-D3A0-658AEBF09E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2993" y="2791868"/>
            <a:ext cx="421741" cy="138318"/>
          </a:xfrm>
          <a:prstGeom prst="rect">
            <a:avLst/>
          </a:prstGeom>
        </p:spPr>
      </p:pic>
      <p:sp>
        <p:nvSpPr>
          <p:cNvPr id="134" name="テキスト ボックス 388">
            <a:extLst>
              <a:ext uri="{FF2B5EF4-FFF2-40B4-BE49-F238E27FC236}">
                <a16:creationId xmlns:a16="http://schemas.microsoft.com/office/drawing/2014/main" id="{8CC098CF-E72F-1762-7CF3-1F90D9B0CEF9}"/>
              </a:ext>
            </a:extLst>
          </p:cNvPr>
          <p:cNvSpPr txBox="1"/>
          <p:nvPr/>
        </p:nvSpPr>
        <p:spPr>
          <a:xfrm>
            <a:off x="5086709" y="2744280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136" name="テキスト ボックス 389">
            <a:extLst>
              <a:ext uri="{FF2B5EF4-FFF2-40B4-BE49-F238E27FC236}">
                <a16:creationId xmlns:a16="http://schemas.microsoft.com/office/drawing/2014/main" id="{71EC3746-BE95-D814-99B2-A843BBB2210E}"/>
              </a:ext>
            </a:extLst>
          </p:cNvPr>
          <p:cNvSpPr txBox="1"/>
          <p:nvPr/>
        </p:nvSpPr>
        <p:spPr>
          <a:xfrm>
            <a:off x="5086709" y="2505503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37" name="図 390">
            <a:extLst>
              <a:ext uri="{FF2B5EF4-FFF2-40B4-BE49-F238E27FC236}">
                <a16:creationId xmlns:a16="http://schemas.microsoft.com/office/drawing/2014/main" id="{F06A0EE4-8561-33F8-A854-D4DE8816C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2086" y="2491238"/>
            <a:ext cx="905173" cy="202741"/>
          </a:xfrm>
          <a:prstGeom prst="rect">
            <a:avLst/>
          </a:prstGeom>
        </p:spPr>
      </p:pic>
      <p:pic>
        <p:nvPicPr>
          <p:cNvPr id="144" name="図 391">
            <a:extLst>
              <a:ext uri="{FF2B5EF4-FFF2-40B4-BE49-F238E27FC236}">
                <a16:creationId xmlns:a16="http://schemas.microsoft.com/office/drawing/2014/main" id="{43FBB0E8-BE6A-9A82-7145-5E0A2ADEEA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20552" y="2272694"/>
            <a:ext cx="381033" cy="112377"/>
          </a:xfrm>
          <a:prstGeom prst="rect">
            <a:avLst/>
          </a:prstGeom>
        </p:spPr>
      </p:pic>
      <p:sp>
        <p:nvSpPr>
          <p:cNvPr id="146" name="テキスト ボックス 392">
            <a:extLst>
              <a:ext uri="{FF2B5EF4-FFF2-40B4-BE49-F238E27FC236}">
                <a16:creationId xmlns:a16="http://schemas.microsoft.com/office/drawing/2014/main" id="{2B81A0EB-47D1-B1EC-6519-1026477C5A74}"/>
              </a:ext>
            </a:extLst>
          </p:cNvPr>
          <p:cNvSpPr txBox="1"/>
          <p:nvPr/>
        </p:nvSpPr>
        <p:spPr>
          <a:xfrm>
            <a:off x="5579211" y="2239863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163" name="図 394">
            <a:extLst>
              <a:ext uri="{FF2B5EF4-FFF2-40B4-BE49-F238E27FC236}">
                <a16:creationId xmlns:a16="http://schemas.microsoft.com/office/drawing/2014/main" id="{E61EC08A-2011-BDED-BF60-80A2CF430F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28145" y="2546356"/>
            <a:ext cx="293040" cy="79099"/>
          </a:xfrm>
          <a:prstGeom prst="rect">
            <a:avLst/>
          </a:prstGeom>
        </p:spPr>
      </p:pic>
      <p:pic>
        <p:nvPicPr>
          <p:cNvPr id="164" name="図 395">
            <a:extLst>
              <a:ext uri="{FF2B5EF4-FFF2-40B4-BE49-F238E27FC236}">
                <a16:creationId xmlns:a16="http://schemas.microsoft.com/office/drawing/2014/main" id="{969880F1-6580-1563-BA93-7FAC25C184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90961" y="2278206"/>
            <a:ext cx="436337" cy="79099"/>
          </a:xfrm>
          <a:prstGeom prst="rect">
            <a:avLst/>
          </a:prstGeom>
        </p:spPr>
      </p:pic>
      <p:pic>
        <p:nvPicPr>
          <p:cNvPr id="167" name="図 396">
            <a:extLst>
              <a:ext uri="{FF2B5EF4-FFF2-40B4-BE49-F238E27FC236}">
                <a16:creationId xmlns:a16="http://schemas.microsoft.com/office/drawing/2014/main" id="{A99700BA-CD8F-FCD0-2476-5A3AFB5615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48454" y="3019624"/>
            <a:ext cx="436337" cy="79099"/>
          </a:xfrm>
          <a:prstGeom prst="rect">
            <a:avLst/>
          </a:prstGeom>
        </p:spPr>
      </p:pic>
      <p:pic>
        <p:nvPicPr>
          <p:cNvPr id="168" name="図 397">
            <a:extLst>
              <a:ext uri="{FF2B5EF4-FFF2-40B4-BE49-F238E27FC236}">
                <a16:creationId xmlns:a16="http://schemas.microsoft.com/office/drawing/2014/main" id="{2A23063D-D280-D612-35A5-3E7697B363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90961" y="1898278"/>
            <a:ext cx="436337" cy="106315"/>
          </a:xfrm>
          <a:prstGeom prst="rect">
            <a:avLst/>
          </a:prstGeom>
        </p:spPr>
      </p:pic>
      <p:pic>
        <p:nvPicPr>
          <p:cNvPr id="576" name="図 398">
            <a:extLst>
              <a:ext uri="{FF2B5EF4-FFF2-40B4-BE49-F238E27FC236}">
                <a16:creationId xmlns:a16="http://schemas.microsoft.com/office/drawing/2014/main" id="{CEE481E1-6FBA-9CBF-A6E8-B50C98B139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0592" y="2089995"/>
            <a:ext cx="436337" cy="106315"/>
          </a:xfrm>
          <a:prstGeom prst="rect">
            <a:avLst/>
          </a:prstGeom>
        </p:spPr>
      </p:pic>
      <p:sp>
        <p:nvSpPr>
          <p:cNvPr id="580" name="テキスト ボックス 399">
            <a:extLst>
              <a:ext uri="{FF2B5EF4-FFF2-40B4-BE49-F238E27FC236}">
                <a16:creationId xmlns:a16="http://schemas.microsoft.com/office/drawing/2014/main" id="{E62C0F5F-2CCC-B350-A3A1-8C24F1E05985}"/>
              </a:ext>
            </a:extLst>
          </p:cNvPr>
          <p:cNvSpPr txBox="1"/>
          <p:nvPr/>
        </p:nvSpPr>
        <p:spPr>
          <a:xfrm>
            <a:off x="5567228" y="1844633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581" name="テキスト ボックス 400">
            <a:extLst>
              <a:ext uri="{FF2B5EF4-FFF2-40B4-BE49-F238E27FC236}">
                <a16:creationId xmlns:a16="http://schemas.microsoft.com/office/drawing/2014/main" id="{0AE095A6-DC37-CD0A-163B-4FFE59EC4385}"/>
              </a:ext>
            </a:extLst>
          </p:cNvPr>
          <p:cNvSpPr txBox="1"/>
          <p:nvPr/>
        </p:nvSpPr>
        <p:spPr>
          <a:xfrm>
            <a:off x="5139320" y="2047601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582" name="テキスト ボックス 402">
            <a:extLst>
              <a:ext uri="{FF2B5EF4-FFF2-40B4-BE49-F238E27FC236}">
                <a16:creationId xmlns:a16="http://schemas.microsoft.com/office/drawing/2014/main" id="{99E0ED28-AAD3-997B-A868-B4D49594BFD6}"/>
              </a:ext>
            </a:extLst>
          </p:cNvPr>
          <p:cNvSpPr txBox="1"/>
          <p:nvPr/>
        </p:nvSpPr>
        <p:spPr>
          <a:xfrm>
            <a:off x="5655863" y="2502812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583" name="図 403">
            <a:extLst>
              <a:ext uri="{FF2B5EF4-FFF2-40B4-BE49-F238E27FC236}">
                <a16:creationId xmlns:a16="http://schemas.microsoft.com/office/drawing/2014/main" id="{5778F96C-D116-7B7B-13FA-139B4A098F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0624" y="2439538"/>
            <a:ext cx="1323253" cy="276635"/>
          </a:xfrm>
          <a:prstGeom prst="rect">
            <a:avLst/>
          </a:prstGeom>
        </p:spPr>
      </p:pic>
      <p:pic>
        <p:nvPicPr>
          <p:cNvPr id="584" name="図 404">
            <a:extLst>
              <a:ext uri="{FF2B5EF4-FFF2-40B4-BE49-F238E27FC236}">
                <a16:creationId xmlns:a16="http://schemas.microsoft.com/office/drawing/2014/main" id="{429D377F-88BC-2928-2134-707423B608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0254" y="2781254"/>
            <a:ext cx="421741" cy="138318"/>
          </a:xfrm>
          <a:prstGeom prst="rect">
            <a:avLst/>
          </a:prstGeom>
        </p:spPr>
      </p:pic>
      <p:sp>
        <p:nvSpPr>
          <p:cNvPr id="585" name="テキスト ボックス 405">
            <a:extLst>
              <a:ext uri="{FF2B5EF4-FFF2-40B4-BE49-F238E27FC236}">
                <a16:creationId xmlns:a16="http://schemas.microsoft.com/office/drawing/2014/main" id="{163455E6-FDE6-5820-F892-B768920383DA}"/>
              </a:ext>
            </a:extLst>
          </p:cNvPr>
          <p:cNvSpPr txBox="1"/>
          <p:nvPr/>
        </p:nvSpPr>
        <p:spPr>
          <a:xfrm>
            <a:off x="5083970" y="2733666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586" name="テキスト ボックス 406">
            <a:extLst>
              <a:ext uri="{FF2B5EF4-FFF2-40B4-BE49-F238E27FC236}">
                <a16:creationId xmlns:a16="http://schemas.microsoft.com/office/drawing/2014/main" id="{8DD08A30-F871-5DCC-77E5-853D698F9B3A}"/>
              </a:ext>
            </a:extLst>
          </p:cNvPr>
          <p:cNvSpPr txBox="1"/>
          <p:nvPr/>
        </p:nvSpPr>
        <p:spPr>
          <a:xfrm>
            <a:off x="5083970" y="2494889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587" name="図 407">
            <a:extLst>
              <a:ext uri="{FF2B5EF4-FFF2-40B4-BE49-F238E27FC236}">
                <a16:creationId xmlns:a16="http://schemas.microsoft.com/office/drawing/2014/main" id="{EE806507-BF52-1F6C-D27D-6565FAB47D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9347" y="2480624"/>
            <a:ext cx="905173" cy="202741"/>
          </a:xfrm>
          <a:prstGeom prst="rect">
            <a:avLst/>
          </a:prstGeom>
        </p:spPr>
      </p:pic>
      <p:pic>
        <p:nvPicPr>
          <p:cNvPr id="589" name="図 408">
            <a:extLst>
              <a:ext uri="{FF2B5EF4-FFF2-40B4-BE49-F238E27FC236}">
                <a16:creationId xmlns:a16="http://schemas.microsoft.com/office/drawing/2014/main" id="{4CE35AB5-237F-7F39-C78E-20C78E7E74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25406" y="2535742"/>
            <a:ext cx="293040" cy="79099"/>
          </a:xfrm>
          <a:prstGeom prst="rect">
            <a:avLst/>
          </a:prstGeom>
        </p:spPr>
      </p:pic>
      <p:pic>
        <p:nvPicPr>
          <p:cNvPr id="590" name="図 409">
            <a:extLst>
              <a:ext uri="{FF2B5EF4-FFF2-40B4-BE49-F238E27FC236}">
                <a16:creationId xmlns:a16="http://schemas.microsoft.com/office/drawing/2014/main" id="{A21849EE-D529-1735-9D9B-097DA5CF39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45715" y="3009010"/>
            <a:ext cx="436337" cy="79099"/>
          </a:xfrm>
          <a:prstGeom prst="rect">
            <a:avLst/>
          </a:prstGeom>
        </p:spPr>
      </p:pic>
      <p:pic>
        <p:nvPicPr>
          <p:cNvPr id="591" name="図 410">
            <a:extLst>
              <a:ext uri="{FF2B5EF4-FFF2-40B4-BE49-F238E27FC236}">
                <a16:creationId xmlns:a16="http://schemas.microsoft.com/office/drawing/2014/main" id="{F132F2AA-2563-722F-FF83-66CC61EBCF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1452" y="2430941"/>
            <a:ext cx="1323253" cy="276635"/>
          </a:xfrm>
          <a:prstGeom prst="rect">
            <a:avLst/>
          </a:prstGeom>
        </p:spPr>
      </p:pic>
      <p:pic>
        <p:nvPicPr>
          <p:cNvPr id="592" name="図 411">
            <a:extLst>
              <a:ext uri="{FF2B5EF4-FFF2-40B4-BE49-F238E27FC236}">
                <a16:creationId xmlns:a16="http://schemas.microsoft.com/office/drawing/2014/main" id="{17F31493-DB59-6FD7-3170-27AE6896B4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1082" y="2772657"/>
            <a:ext cx="421741" cy="138318"/>
          </a:xfrm>
          <a:prstGeom prst="rect">
            <a:avLst/>
          </a:prstGeom>
        </p:spPr>
      </p:pic>
      <p:pic>
        <p:nvPicPr>
          <p:cNvPr id="597" name="図 414">
            <a:extLst>
              <a:ext uri="{FF2B5EF4-FFF2-40B4-BE49-F238E27FC236}">
                <a16:creationId xmlns:a16="http://schemas.microsoft.com/office/drawing/2014/main" id="{DB006246-0264-040A-1FB0-D3902A4C5C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0175" y="2472027"/>
            <a:ext cx="905173" cy="202741"/>
          </a:xfrm>
          <a:prstGeom prst="rect">
            <a:avLst/>
          </a:prstGeom>
        </p:spPr>
      </p:pic>
      <p:pic>
        <p:nvPicPr>
          <p:cNvPr id="598" name="図 415">
            <a:extLst>
              <a:ext uri="{FF2B5EF4-FFF2-40B4-BE49-F238E27FC236}">
                <a16:creationId xmlns:a16="http://schemas.microsoft.com/office/drawing/2014/main" id="{FBFB507C-7988-4FC1-B9C1-036DB80691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26234" y="2527145"/>
            <a:ext cx="293040" cy="79099"/>
          </a:xfrm>
          <a:prstGeom prst="rect">
            <a:avLst/>
          </a:prstGeom>
        </p:spPr>
      </p:pic>
      <p:pic>
        <p:nvPicPr>
          <p:cNvPr id="600" name="図 417">
            <a:extLst>
              <a:ext uri="{FF2B5EF4-FFF2-40B4-BE49-F238E27FC236}">
                <a16:creationId xmlns:a16="http://schemas.microsoft.com/office/drawing/2014/main" id="{C41B09AB-B899-94E1-551B-1050BF853B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14510" y="2974816"/>
            <a:ext cx="1316807" cy="184666"/>
          </a:xfrm>
          <a:prstGeom prst="rect">
            <a:avLst/>
          </a:prstGeom>
        </p:spPr>
      </p:pic>
      <p:pic>
        <p:nvPicPr>
          <p:cNvPr id="601" name="図 292">
            <a:extLst>
              <a:ext uri="{FF2B5EF4-FFF2-40B4-BE49-F238E27FC236}">
                <a16:creationId xmlns:a16="http://schemas.microsoft.com/office/drawing/2014/main" id="{52D00535-5E57-8148-902F-E54C293F1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704" y="1579900"/>
            <a:ext cx="805148" cy="123622"/>
          </a:xfrm>
          <a:prstGeom prst="rect">
            <a:avLst/>
          </a:prstGeom>
        </p:spPr>
      </p:pic>
      <p:sp>
        <p:nvSpPr>
          <p:cNvPr id="602" name="テキスト ボックス 294">
            <a:extLst>
              <a:ext uri="{FF2B5EF4-FFF2-40B4-BE49-F238E27FC236}">
                <a16:creationId xmlns:a16="http://schemas.microsoft.com/office/drawing/2014/main" id="{4EAD356D-CF9D-E290-920D-43F1FEC5066D}"/>
              </a:ext>
            </a:extLst>
          </p:cNvPr>
          <p:cNvSpPr txBox="1"/>
          <p:nvPr/>
        </p:nvSpPr>
        <p:spPr>
          <a:xfrm>
            <a:off x="5431969" y="1548390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QC Result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603" name="Rectangle: Rounded Corners 602">
            <a:extLst>
              <a:ext uri="{FF2B5EF4-FFF2-40B4-BE49-F238E27FC236}">
                <a16:creationId xmlns:a16="http://schemas.microsoft.com/office/drawing/2014/main" id="{26C5F1DD-5FBB-A6BE-86D3-B42973228748}"/>
              </a:ext>
            </a:extLst>
          </p:cNvPr>
          <p:cNvSpPr/>
          <p:nvPr/>
        </p:nvSpPr>
        <p:spPr>
          <a:xfrm>
            <a:off x="5114510" y="3009010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[P1]</a:t>
            </a:r>
          </a:p>
        </p:txBody>
      </p:sp>
      <p:pic>
        <p:nvPicPr>
          <p:cNvPr id="604" name="Picture 603">
            <a:extLst>
              <a:ext uri="{FF2B5EF4-FFF2-40B4-BE49-F238E27FC236}">
                <a16:creationId xmlns:a16="http://schemas.microsoft.com/office/drawing/2014/main" id="{7366ED21-CFB1-7408-AC8E-7C9D612B7E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96686" y="2220684"/>
            <a:ext cx="1331001" cy="774337"/>
          </a:xfrm>
          <a:prstGeom prst="rect">
            <a:avLst/>
          </a:prstGeom>
        </p:spPr>
      </p:pic>
      <p:grpSp>
        <p:nvGrpSpPr>
          <p:cNvPr id="606" name="Group 605">
            <a:extLst>
              <a:ext uri="{FF2B5EF4-FFF2-40B4-BE49-F238E27FC236}">
                <a16:creationId xmlns:a16="http://schemas.microsoft.com/office/drawing/2014/main" id="{332BD0B6-42E9-B92D-A137-344D8A6BC56F}"/>
              </a:ext>
            </a:extLst>
          </p:cNvPr>
          <p:cNvGrpSpPr/>
          <p:nvPr/>
        </p:nvGrpSpPr>
        <p:grpSpPr>
          <a:xfrm>
            <a:off x="5149765" y="2254347"/>
            <a:ext cx="1166119" cy="184666"/>
            <a:chOff x="2115872" y="2448942"/>
            <a:chExt cx="1166119" cy="184666"/>
          </a:xfrm>
        </p:grpSpPr>
        <p:sp>
          <p:nvSpPr>
            <p:cNvPr id="205" name="テキスト ボックス 412">
              <a:extLst>
                <a:ext uri="{FF2B5EF4-FFF2-40B4-BE49-F238E27FC236}">
                  <a16:creationId xmlns:a16="http://schemas.microsoft.com/office/drawing/2014/main" id="{0D23F47C-E53A-8803-F664-545A9F1B42BC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221" name="四角形: 角を丸くする 28">
              <a:extLst>
                <a:ext uri="{FF2B5EF4-FFF2-40B4-BE49-F238E27FC236}">
                  <a16:creationId xmlns:a16="http://schemas.microsoft.com/office/drawing/2014/main" id="{1491C5BE-9313-C52B-657B-CA2C34045CE7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rgbClr val="F3F5F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222" name="グラフィックス 27" descr="日毎カレンダー">
              <a:extLst>
                <a:ext uri="{FF2B5EF4-FFF2-40B4-BE49-F238E27FC236}">
                  <a16:creationId xmlns:a16="http://schemas.microsoft.com/office/drawing/2014/main" id="{78CC2453-08FD-E67D-5718-0A39B8EB3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3F1926D6-C5F2-3397-81AF-EC23FFE40FEE}"/>
              </a:ext>
            </a:extLst>
          </p:cNvPr>
          <p:cNvGrpSpPr/>
          <p:nvPr/>
        </p:nvGrpSpPr>
        <p:grpSpPr>
          <a:xfrm>
            <a:off x="5052682" y="2417839"/>
            <a:ext cx="1353612" cy="196685"/>
            <a:chOff x="486802" y="4864205"/>
            <a:chExt cx="1353612" cy="196685"/>
          </a:xfrm>
        </p:grpSpPr>
        <p:sp>
          <p:nvSpPr>
            <p:cNvPr id="225" name="四角形: 角を丸くする 28">
              <a:extLst>
                <a:ext uri="{FF2B5EF4-FFF2-40B4-BE49-F238E27FC236}">
                  <a16:creationId xmlns:a16="http://schemas.microsoft.com/office/drawing/2014/main" id="{70795356-5F4E-CAC4-1FC7-E689A59D4265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560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226" name="テキスト ボックス 412">
              <a:extLst>
                <a:ext uri="{FF2B5EF4-FFF2-40B4-BE49-F238E27FC236}">
                  <a16:creationId xmlns:a16="http://schemas.microsoft.com/office/drawing/2014/main" id="{39429553-7971-73F4-6433-1496A5849A21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228" name="テキスト ボックス 412">
              <a:extLst>
                <a:ext uri="{FF2B5EF4-FFF2-40B4-BE49-F238E27FC236}">
                  <a16:creationId xmlns:a16="http://schemas.microsoft.com/office/drawing/2014/main" id="{C5499559-C9DF-3445-7717-679DC9648D96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E3ECE126-2E2B-3EDF-DEBE-04561751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230" name="テキスト ボックス 412">
            <a:extLst>
              <a:ext uri="{FF2B5EF4-FFF2-40B4-BE49-F238E27FC236}">
                <a16:creationId xmlns:a16="http://schemas.microsoft.com/office/drawing/2014/main" id="{CB5CD7A6-9186-0E27-2395-9CBF4EC3EB27}"/>
              </a:ext>
            </a:extLst>
          </p:cNvPr>
          <p:cNvSpPr txBox="1"/>
          <p:nvPr/>
        </p:nvSpPr>
        <p:spPr>
          <a:xfrm>
            <a:off x="5057363" y="2808521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 </a:t>
            </a:r>
            <a:r>
              <a:rPr kumimoji="1" lang="th-TH" altLang="ja-JP" sz="600" dirty="0"/>
              <a:t>560</a:t>
            </a:r>
            <a:r>
              <a:rPr kumimoji="1" lang="en-US" altLang="ja-JP" sz="600" dirty="0"/>
              <a:t>/600 KGS</a:t>
            </a:r>
            <a:endParaRPr kumimoji="1" lang="ja-JP" altLang="en-US" sz="600" dirty="0"/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3214B621-6E46-316B-977B-929BFF7B1B1F}"/>
              </a:ext>
            </a:extLst>
          </p:cNvPr>
          <p:cNvGrpSpPr/>
          <p:nvPr/>
        </p:nvGrpSpPr>
        <p:grpSpPr>
          <a:xfrm>
            <a:off x="5059525" y="2639182"/>
            <a:ext cx="1351072" cy="194614"/>
            <a:chOff x="486802" y="4864205"/>
            <a:chExt cx="1351072" cy="194614"/>
          </a:xfrm>
        </p:grpSpPr>
        <p:sp>
          <p:nvSpPr>
            <p:cNvPr id="232" name="四角形: 角を丸くする 28">
              <a:extLst>
                <a:ext uri="{FF2B5EF4-FFF2-40B4-BE49-F238E27FC236}">
                  <a16:creationId xmlns:a16="http://schemas.microsoft.com/office/drawing/2014/main" id="{94B8DDB4-EA25-6427-FF74-1B9D0F3CA293}"/>
                </a:ext>
              </a:extLst>
            </p:cNvPr>
            <p:cNvSpPr/>
            <p:nvPr/>
          </p:nvSpPr>
          <p:spPr>
            <a:xfrm>
              <a:off x="734340" y="4896281"/>
              <a:ext cx="383548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233" name="テキスト ボックス 412">
              <a:extLst>
                <a:ext uri="{FF2B5EF4-FFF2-40B4-BE49-F238E27FC236}">
                  <a16:creationId xmlns:a16="http://schemas.microsoft.com/office/drawing/2014/main" id="{600C61CA-89DA-BBD0-D9AC-274E67AAE32A}"/>
                </a:ext>
              </a:extLst>
            </p:cNvPr>
            <p:cNvSpPr txBox="1"/>
            <p:nvPr/>
          </p:nvSpPr>
          <p:spPr>
            <a:xfrm>
              <a:off x="1135993" y="4868478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234" name="テキスト ボックス 412">
              <a:extLst>
                <a:ext uri="{FF2B5EF4-FFF2-40B4-BE49-F238E27FC236}">
                  <a16:creationId xmlns:a16="http://schemas.microsoft.com/office/drawing/2014/main" id="{465F781A-952C-3FD4-341D-9E83E0ED214E}"/>
                </a:ext>
              </a:extLst>
            </p:cNvPr>
            <p:cNvSpPr txBox="1"/>
            <p:nvPr/>
          </p:nvSpPr>
          <p:spPr>
            <a:xfrm>
              <a:off x="486802" y="4864205"/>
              <a:ext cx="30008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30DE2C64-6E41-8798-188D-AB65FD15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48652" y="4887408"/>
              <a:ext cx="389222" cy="160688"/>
            </a:xfrm>
            <a:prstGeom prst="rect">
              <a:avLst/>
            </a:prstGeom>
          </p:spPr>
        </p:pic>
      </p:grpSp>
      <p:pic>
        <p:nvPicPr>
          <p:cNvPr id="240" name="グラフィックス 41" descr="右向き指示マーク">
            <a:extLst>
              <a:ext uri="{FF2B5EF4-FFF2-40B4-BE49-F238E27FC236}">
                <a16:creationId xmlns:a16="http://schemas.microsoft.com/office/drawing/2014/main" id="{E96FCC84-AC82-B613-E2E1-E7D073BDB7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4754202">
            <a:off x="6181203" y="3015740"/>
            <a:ext cx="236144" cy="236144"/>
          </a:xfrm>
          <a:prstGeom prst="rect">
            <a:avLst/>
          </a:prstGeom>
        </p:spPr>
      </p:pic>
      <p:sp>
        <p:nvSpPr>
          <p:cNvPr id="248" name="Rectangle 247">
            <a:extLst>
              <a:ext uri="{FF2B5EF4-FFF2-40B4-BE49-F238E27FC236}">
                <a16:creationId xmlns:a16="http://schemas.microsoft.com/office/drawing/2014/main" id="{DDD989FA-8B17-1C5C-D34A-7FE36217020E}"/>
              </a:ext>
            </a:extLst>
          </p:cNvPr>
          <p:cNvSpPr/>
          <p:nvPr/>
        </p:nvSpPr>
        <p:spPr>
          <a:xfrm>
            <a:off x="5092303" y="2255000"/>
            <a:ext cx="1323253" cy="1167689"/>
          </a:xfrm>
          <a:prstGeom prst="rect">
            <a:avLst/>
          </a:prstGeom>
          <a:solidFill>
            <a:srgbClr val="FAFAFA"/>
          </a:solidFill>
          <a:ln w="3175" cap="flat" cmpd="sng" algn="ctr">
            <a:solidFill>
              <a:srgbClr val="FAFAFA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253" name="図 385">
            <a:extLst>
              <a:ext uri="{FF2B5EF4-FFF2-40B4-BE49-F238E27FC236}">
                <a16:creationId xmlns:a16="http://schemas.microsoft.com/office/drawing/2014/main" id="{1AF23D02-F870-2CA6-389E-1EFCDD6944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6581" y="1437794"/>
            <a:ext cx="1355823" cy="2027476"/>
          </a:xfrm>
          <a:prstGeom prst="rect">
            <a:avLst/>
          </a:prstGeom>
        </p:spPr>
      </p:pic>
      <p:pic>
        <p:nvPicPr>
          <p:cNvPr id="254" name="図 386">
            <a:extLst>
              <a:ext uri="{FF2B5EF4-FFF2-40B4-BE49-F238E27FC236}">
                <a16:creationId xmlns:a16="http://schemas.microsoft.com/office/drawing/2014/main" id="{DF1AE247-4732-2384-7892-47C4574385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3235" y="2450152"/>
            <a:ext cx="1323253" cy="276635"/>
          </a:xfrm>
          <a:prstGeom prst="rect">
            <a:avLst/>
          </a:prstGeom>
        </p:spPr>
      </p:pic>
      <p:pic>
        <p:nvPicPr>
          <p:cNvPr id="255" name="図 387">
            <a:extLst>
              <a:ext uri="{FF2B5EF4-FFF2-40B4-BE49-F238E27FC236}">
                <a16:creationId xmlns:a16="http://schemas.microsoft.com/office/drawing/2014/main" id="{557AA943-23EF-8DF1-C635-6277BC7EB6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2865" y="2791868"/>
            <a:ext cx="421741" cy="138318"/>
          </a:xfrm>
          <a:prstGeom prst="rect">
            <a:avLst/>
          </a:prstGeom>
        </p:spPr>
      </p:pic>
      <p:sp>
        <p:nvSpPr>
          <p:cNvPr id="657" name="テキスト ボックス 388">
            <a:extLst>
              <a:ext uri="{FF2B5EF4-FFF2-40B4-BE49-F238E27FC236}">
                <a16:creationId xmlns:a16="http://schemas.microsoft.com/office/drawing/2014/main" id="{8B649FE3-DA16-8DC4-E9F7-69BD20B29019}"/>
              </a:ext>
            </a:extLst>
          </p:cNvPr>
          <p:cNvSpPr txBox="1"/>
          <p:nvPr/>
        </p:nvSpPr>
        <p:spPr>
          <a:xfrm>
            <a:off x="3436581" y="2744280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659" name="テキスト ボックス 389">
            <a:extLst>
              <a:ext uri="{FF2B5EF4-FFF2-40B4-BE49-F238E27FC236}">
                <a16:creationId xmlns:a16="http://schemas.microsoft.com/office/drawing/2014/main" id="{E5C5539D-1A08-F8EA-5ADD-5038D40EF23F}"/>
              </a:ext>
            </a:extLst>
          </p:cNvPr>
          <p:cNvSpPr txBox="1"/>
          <p:nvPr/>
        </p:nvSpPr>
        <p:spPr>
          <a:xfrm>
            <a:off x="3436581" y="2505503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660" name="図 390">
            <a:extLst>
              <a:ext uri="{FF2B5EF4-FFF2-40B4-BE49-F238E27FC236}">
                <a16:creationId xmlns:a16="http://schemas.microsoft.com/office/drawing/2014/main" id="{8F72A595-6B4A-153E-0594-8C7498ADBC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1958" y="2491238"/>
            <a:ext cx="905173" cy="202741"/>
          </a:xfrm>
          <a:prstGeom prst="rect">
            <a:avLst/>
          </a:prstGeom>
        </p:spPr>
      </p:pic>
      <p:pic>
        <p:nvPicPr>
          <p:cNvPr id="661" name="図 391">
            <a:extLst>
              <a:ext uri="{FF2B5EF4-FFF2-40B4-BE49-F238E27FC236}">
                <a16:creationId xmlns:a16="http://schemas.microsoft.com/office/drawing/2014/main" id="{002890EB-17DC-7B4A-45E0-80F9E69A4F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0424" y="2272694"/>
            <a:ext cx="381033" cy="112377"/>
          </a:xfrm>
          <a:prstGeom prst="rect">
            <a:avLst/>
          </a:prstGeom>
        </p:spPr>
      </p:pic>
      <p:sp>
        <p:nvSpPr>
          <p:cNvPr id="662" name="テキスト ボックス 392">
            <a:extLst>
              <a:ext uri="{FF2B5EF4-FFF2-40B4-BE49-F238E27FC236}">
                <a16:creationId xmlns:a16="http://schemas.microsoft.com/office/drawing/2014/main" id="{4369903F-8958-CD9E-350D-1236AB745840}"/>
              </a:ext>
            </a:extLst>
          </p:cNvPr>
          <p:cNvSpPr txBox="1"/>
          <p:nvPr/>
        </p:nvSpPr>
        <p:spPr>
          <a:xfrm>
            <a:off x="3929083" y="2239863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663" name="図 394">
            <a:extLst>
              <a:ext uri="{FF2B5EF4-FFF2-40B4-BE49-F238E27FC236}">
                <a16:creationId xmlns:a16="http://schemas.microsoft.com/office/drawing/2014/main" id="{508F4176-C775-1AF5-1C36-2E0A91067D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78017" y="2546356"/>
            <a:ext cx="293040" cy="79099"/>
          </a:xfrm>
          <a:prstGeom prst="rect">
            <a:avLst/>
          </a:prstGeom>
        </p:spPr>
      </p:pic>
      <p:pic>
        <p:nvPicPr>
          <p:cNvPr id="664" name="図 395">
            <a:extLst>
              <a:ext uri="{FF2B5EF4-FFF2-40B4-BE49-F238E27FC236}">
                <a16:creationId xmlns:a16="http://schemas.microsoft.com/office/drawing/2014/main" id="{23B1DE97-68EF-1020-4CBC-4746912AD9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40833" y="2278206"/>
            <a:ext cx="436337" cy="79099"/>
          </a:xfrm>
          <a:prstGeom prst="rect">
            <a:avLst/>
          </a:prstGeom>
        </p:spPr>
      </p:pic>
      <p:pic>
        <p:nvPicPr>
          <p:cNvPr id="665" name="図 396">
            <a:extLst>
              <a:ext uri="{FF2B5EF4-FFF2-40B4-BE49-F238E27FC236}">
                <a16:creationId xmlns:a16="http://schemas.microsoft.com/office/drawing/2014/main" id="{245FED7D-46BD-370A-1F80-2542F2640C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8326" y="3019624"/>
            <a:ext cx="436337" cy="79099"/>
          </a:xfrm>
          <a:prstGeom prst="rect">
            <a:avLst/>
          </a:prstGeom>
        </p:spPr>
      </p:pic>
      <p:pic>
        <p:nvPicPr>
          <p:cNvPr id="666" name="図 397">
            <a:extLst>
              <a:ext uri="{FF2B5EF4-FFF2-40B4-BE49-F238E27FC236}">
                <a16:creationId xmlns:a16="http://schemas.microsoft.com/office/drawing/2014/main" id="{0BDAEF05-B00B-A7C4-6463-38DD9F028B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6111" y="1879779"/>
            <a:ext cx="436337" cy="106315"/>
          </a:xfrm>
          <a:prstGeom prst="rect">
            <a:avLst/>
          </a:prstGeom>
        </p:spPr>
      </p:pic>
      <p:pic>
        <p:nvPicPr>
          <p:cNvPr id="667" name="図 398">
            <a:extLst>
              <a:ext uri="{FF2B5EF4-FFF2-40B4-BE49-F238E27FC236}">
                <a16:creationId xmlns:a16="http://schemas.microsoft.com/office/drawing/2014/main" id="{84AE6065-C7EA-EC21-ECB3-4AA1C0B4C7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70464" y="2089995"/>
            <a:ext cx="436337" cy="106315"/>
          </a:xfrm>
          <a:prstGeom prst="rect">
            <a:avLst/>
          </a:prstGeom>
        </p:spPr>
      </p:pic>
      <p:sp>
        <p:nvSpPr>
          <p:cNvPr id="668" name="テキスト ボックス 399">
            <a:extLst>
              <a:ext uri="{FF2B5EF4-FFF2-40B4-BE49-F238E27FC236}">
                <a16:creationId xmlns:a16="http://schemas.microsoft.com/office/drawing/2014/main" id="{3D1B20A6-708C-5608-62BE-7494F9EC3D43}"/>
              </a:ext>
            </a:extLst>
          </p:cNvPr>
          <p:cNvSpPr txBox="1"/>
          <p:nvPr/>
        </p:nvSpPr>
        <p:spPr>
          <a:xfrm>
            <a:off x="3912920" y="1841873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669" name="テキスト ボックス 400">
            <a:extLst>
              <a:ext uri="{FF2B5EF4-FFF2-40B4-BE49-F238E27FC236}">
                <a16:creationId xmlns:a16="http://schemas.microsoft.com/office/drawing/2014/main" id="{B0DEE0CC-A56C-8812-135B-6D38DD191140}"/>
              </a:ext>
            </a:extLst>
          </p:cNvPr>
          <p:cNvSpPr txBox="1"/>
          <p:nvPr/>
        </p:nvSpPr>
        <p:spPr>
          <a:xfrm>
            <a:off x="3485012" y="2044841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670" name="テキスト ボックス 402">
            <a:extLst>
              <a:ext uri="{FF2B5EF4-FFF2-40B4-BE49-F238E27FC236}">
                <a16:creationId xmlns:a16="http://schemas.microsoft.com/office/drawing/2014/main" id="{227D039B-BA39-192F-2B13-61320D53EDEB}"/>
              </a:ext>
            </a:extLst>
          </p:cNvPr>
          <p:cNvSpPr txBox="1"/>
          <p:nvPr/>
        </p:nvSpPr>
        <p:spPr>
          <a:xfrm>
            <a:off x="4005735" y="2502812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671" name="図 403">
            <a:extLst>
              <a:ext uri="{FF2B5EF4-FFF2-40B4-BE49-F238E27FC236}">
                <a16:creationId xmlns:a16="http://schemas.microsoft.com/office/drawing/2014/main" id="{150E4853-879D-1748-8B20-D80796B7FE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0496" y="2439538"/>
            <a:ext cx="1323253" cy="276635"/>
          </a:xfrm>
          <a:prstGeom prst="rect">
            <a:avLst/>
          </a:prstGeom>
        </p:spPr>
      </p:pic>
      <p:pic>
        <p:nvPicPr>
          <p:cNvPr id="672" name="図 404">
            <a:extLst>
              <a:ext uri="{FF2B5EF4-FFF2-40B4-BE49-F238E27FC236}">
                <a16:creationId xmlns:a16="http://schemas.microsoft.com/office/drawing/2014/main" id="{67E26C6C-E3A2-0B3F-3C99-4166CEFBCA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0126" y="2781254"/>
            <a:ext cx="421741" cy="138318"/>
          </a:xfrm>
          <a:prstGeom prst="rect">
            <a:avLst/>
          </a:prstGeom>
        </p:spPr>
      </p:pic>
      <p:sp>
        <p:nvSpPr>
          <p:cNvPr id="673" name="テキスト ボックス 405">
            <a:extLst>
              <a:ext uri="{FF2B5EF4-FFF2-40B4-BE49-F238E27FC236}">
                <a16:creationId xmlns:a16="http://schemas.microsoft.com/office/drawing/2014/main" id="{E57CFE99-7F67-77CF-D7C4-F285614AE908}"/>
              </a:ext>
            </a:extLst>
          </p:cNvPr>
          <p:cNvSpPr txBox="1"/>
          <p:nvPr/>
        </p:nvSpPr>
        <p:spPr>
          <a:xfrm>
            <a:off x="3433842" y="2733666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674" name="テキスト ボックス 406">
            <a:extLst>
              <a:ext uri="{FF2B5EF4-FFF2-40B4-BE49-F238E27FC236}">
                <a16:creationId xmlns:a16="http://schemas.microsoft.com/office/drawing/2014/main" id="{D82C5DC4-1184-2CCE-6171-E230C7EA831A}"/>
              </a:ext>
            </a:extLst>
          </p:cNvPr>
          <p:cNvSpPr txBox="1"/>
          <p:nvPr/>
        </p:nvSpPr>
        <p:spPr>
          <a:xfrm>
            <a:off x="3433842" y="2494889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675" name="図 407">
            <a:extLst>
              <a:ext uri="{FF2B5EF4-FFF2-40B4-BE49-F238E27FC236}">
                <a16:creationId xmlns:a16="http://schemas.microsoft.com/office/drawing/2014/main" id="{D731335A-88C9-E024-082E-1D06042637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9219" y="2480624"/>
            <a:ext cx="905173" cy="202741"/>
          </a:xfrm>
          <a:prstGeom prst="rect">
            <a:avLst/>
          </a:prstGeom>
        </p:spPr>
      </p:pic>
      <p:pic>
        <p:nvPicPr>
          <p:cNvPr id="676" name="図 408">
            <a:extLst>
              <a:ext uri="{FF2B5EF4-FFF2-40B4-BE49-F238E27FC236}">
                <a16:creationId xmlns:a16="http://schemas.microsoft.com/office/drawing/2014/main" id="{1139876A-3C0D-2F0D-B36A-4C0F03E0D9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75278" y="2535742"/>
            <a:ext cx="293040" cy="79099"/>
          </a:xfrm>
          <a:prstGeom prst="rect">
            <a:avLst/>
          </a:prstGeom>
        </p:spPr>
      </p:pic>
      <p:pic>
        <p:nvPicPr>
          <p:cNvPr id="677" name="図 409">
            <a:extLst>
              <a:ext uri="{FF2B5EF4-FFF2-40B4-BE49-F238E27FC236}">
                <a16:creationId xmlns:a16="http://schemas.microsoft.com/office/drawing/2014/main" id="{533470AB-4500-A610-2552-930021FB7B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5587" y="3009010"/>
            <a:ext cx="436337" cy="79099"/>
          </a:xfrm>
          <a:prstGeom prst="rect">
            <a:avLst/>
          </a:prstGeom>
        </p:spPr>
      </p:pic>
      <p:pic>
        <p:nvPicPr>
          <p:cNvPr id="678" name="図 410">
            <a:extLst>
              <a:ext uri="{FF2B5EF4-FFF2-40B4-BE49-F238E27FC236}">
                <a16:creationId xmlns:a16="http://schemas.microsoft.com/office/drawing/2014/main" id="{9507E51F-8B8A-5B90-76B8-1B36AD428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1324" y="2430941"/>
            <a:ext cx="1323253" cy="276635"/>
          </a:xfrm>
          <a:prstGeom prst="rect">
            <a:avLst/>
          </a:prstGeom>
        </p:spPr>
      </p:pic>
      <p:pic>
        <p:nvPicPr>
          <p:cNvPr id="679" name="図 411">
            <a:extLst>
              <a:ext uri="{FF2B5EF4-FFF2-40B4-BE49-F238E27FC236}">
                <a16:creationId xmlns:a16="http://schemas.microsoft.com/office/drawing/2014/main" id="{644E14D5-5C12-C6E0-09C9-C540DE2014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0954" y="2772657"/>
            <a:ext cx="421741" cy="138318"/>
          </a:xfrm>
          <a:prstGeom prst="rect">
            <a:avLst/>
          </a:prstGeom>
        </p:spPr>
      </p:pic>
      <p:pic>
        <p:nvPicPr>
          <p:cNvPr id="680" name="図 414">
            <a:extLst>
              <a:ext uri="{FF2B5EF4-FFF2-40B4-BE49-F238E27FC236}">
                <a16:creationId xmlns:a16="http://schemas.microsoft.com/office/drawing/2014/main" id="{CF26F100-034F-3758-C1FF-C8E9DB929F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0047" y="2472027"/>
            <a:ext cx="905173" cy="202741"/>
          </a:xfrm>
          <a:prstGeom prst="rect">
            <a:avLst/>
          </a:prstGeom>
        </p:spPr>
      </p:pic>
      <p:pic>
        <p:nvPicPr>
          <p:cNvPr id="681" name="図 415">
            <a:extLst>
              <a:ext uri="{FF2B5EF4-FFF2-40B4-BE49-F238E27FC236}">
                <a16:creationId xmlns:a16="http://schemas.microsoft.com/office/drawing/2014/main" id="{C4CB78EA-5482-0CE3-AC1A-4C84145C3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76106" y="2527145"/>
            <a:ext cx="293040" cy="79099"/>
          </a:xfrm>
          <a:prstGeom prst="rect">
            <a:avLst/>
          </a:prstGeom>
        </p:spPr>
      </p:pic>
      <p:pic>
        <p:nvPicPr>
          <p:cNvPr id="682" name="図 417">
            <a:extLst>
              <a:ext uri="{FF2B5EF4-FFF2-40B4-BE49-F238E27FC236}">
                <a16:creationId xmlns:a16="http://schemas.microsoft.com/office/drawing/2014/main" id="{C901E684-58FB-DA00-5842-512251C57B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64382" y="2974816"/>
            <a:ext cx="1316807" cy="184666"/>
          </a:xfrm>
          <a:prstGeom prst="rect">
            <a:avLst/>
          </a:prstGeom>
        </p:spPr>
      </p:pic>
      <p:pic>
        <p:nvPicPr>
          <p:cNvPr id="683" name="図 292">
            <a:extLst>
              <a:ext uri="{FF2B5EF4-FFF2-40B4-BE49-F238E27FC236}">
                <a16:creationId xmlns:a16="http://schemas.microsoft.com/office/drawing/2014/main" id="{A9CC2948-2360-001B-E9DA-29CDC972C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243" y="1570866"/>
            <a:ext cx="805148" cy="123622"/>
          </a:xfrm>
          <a:prstGeom prst="rect">
            <a:avLst/>
          </a:prstGeom>
        </p:spPr>
      </p:pic>
      <p:sp>
        <p:nvSpPr>
          <p:cNvPr id="684" name="テキスト ボックス 294">
            <a:extLst>
              <a:ext uri="{FF2B5EF4-FFF2-40B4-BE49-F238E27FC236}">
                <a16:creationId xmlns:a16="http://schemas.microsoft.com/office/drawing/2014/main" id="{8A44755E-A4B4-26F3-D14D-9ECECA70D85A}"/>
              </a:ext>
            </a:extLst>
          </p:cNvPr>
          <p:cNvSpPr txBox="1"/>
          <p:nvPr/>
        </p:nvSpPr>
        <p:spPr>
          <a:xfrm>
            <a:off x="3758994" y="1533142"/>
            <a:ext cx="97170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Finishing / Tapping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685" name="Rectangle: Rounded Corners 684">
            <a:extLst>
              <a:ext uri="{FF2B5EF4-FFF2-40B4-BE49-F238E27FC236}">
                <a16:creationId xmlns:a16="http://schemas.microsoft.com/office/drawing/2014/main" id="{14CBA013-DADB-731C-A1CE-AB9054D3204C}"/>
              </a:ext>
            </a:extLst>
          </p:cNvPr>
          <p:cNvSpPr/>
          <p:nvPr/>
        </p:nvSpPr>
        <p:spPr>
          <a:xfrm>
            <a:off x="3464382" y="3009010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[P1]</a:t>
            </a:r>
          </a:p>
        </p:txBody>
      </p:sp>
      <p:pic>
        <p:nvPicPr>
          <p:cNvPr id="686" name="Picture 685">
            <a:extLst>
              <a:ext uri="{FF2B5EF4-FFF2-40B4-BE49-F238E27FC236}">
                <a16:creationId xmlns:a16="http://schemas.microsoft.com/office/drawing/2014/main" id="{4A2173A4-0965-FA5A-67FD-A954BD9120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46558" y="2220684"/>
            <a:ext cx="1331001" cy="774337"/>
          </a:xfrm>
          <a:prstGeom prst="rect">
            <a:avLst/>
          </a:prstGeom>
        </p:spPr>
      </p:pic>
      <p:sp>
        <p:nvSpPr>
          <p:cNvPr id="687" name="正方形/長方形 40">
            <a:extLst>
              <a:ext uri="{FF2B5EF4-FFF2-40B4-BE49-F238E27FC236}">
                <a16:creationId xmlns:a16="http://schemas.microsoft.com/office/drawing/2014/main" id="{C68A3CC9-4DD0-06F3-2295-73FB914F857A}"/>
              </a:ext>
            </a:extLst>
          </p:cNvPr>
          <p:cNvSpPr/>
          <p:nvPr/>
        </p:nvSpPr>
        <p:spPr>
          <a:xfrm>
            <a:off x="3457017" y="2978328"/>
            <a:ext cx="1316732" cy="177741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688" name="Group 687">
            <a:extLst>
              <a:ext uri="{FF2B5EF4-FFF2-40B4-BE49-F238E27FC236}">
                <a16:creationId xmlns:a16="http://schemas.microsoft.com/office/drawing/2014/main" id="{F69C422E-5373-7B72-08E0-57D2EB140EBB}"/>
              </a:ext>
            </a:extLst>
          </p:cNvPr>
          <p:cNvGrpSpPr/>
          <p:nvPr/>
        </p:nvGrpSpPr>
        <p:grpSpPr>
          <a:xfrm>
            <a:off x="3404498" y="2409908"/>
            <a:ext cx="1353612" cy="196685"/>
            <a:chOff x="486802" y="4864205"/>
            <a:chExt cx="1353612" cy="196685"/>
          </a:xfrm>
        </p:grpSpPr>
        <p:sp>
          <p:nvSpPr>
            <p:cNvPr id="689" name="四角形: 角を丸くする 28">
              <a:extLst>
                <a:ext uri="{FF2B5EF4-FFF2-40B4-BE49-F238E27FC236}">
                  <a16:creationId xmlns:a16="http://schemas.microsoft.com/office/drawing/2014/main" id="{EA9271D8-63E6-A0F4-1936-5F426B0466BD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90" name="テキスト ボックス 412">
              <a:extLst>
                <a:ext uri="{FF2B5EF4-FFF2-40B4-BE49-F238E27FC236}">
                  <a16:creationId xmlns:a16="http://schemas.microsoft.com/office/drawing/2014/main" id="{A1CCC447-9A45-F5DB-2616-B3018B6805B8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691" name="テキスト ボックス 412">
              <a:extLst>
                <a:ext uri="{FF2B5EF4-FFF2-40B4-BE49-F238E27FC236}">
                  <a16:creationId xmlns:a16="http://schemas.microsoft.com/office/drawing/2014/main" id="{6DF6CA87-0B33-BBCF-BC6E-391208998AD4}"/>
                </a:ext>
              </a:extLst>
            </p:cNvPr>
            <p:cNvSpPr txBox="1"/>
            <p:nvPr/>
          </p:nvSpPr>
          <p:spPr>
            <a:xfrm>
              <a:off x="486802" y="4864205"/>
              <a:ext cx="2952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OK</a:t>
              </a:r>
              <a:endParaRPr kumimoji="1" lang="ja-JP" altLang="en-US" sz="600" dirty="0"/>
            </a:p>
          </p:txBody>
        </p:sp>
        <p:pic>
          <p:nvPicPr>
            <p:cNvPr id="692" name="Picture 691">
              <a:extLst>
                <a:ext uri="{FF2B5EF4-FFF2-40B4-BE49-F238E27FC236}">
                  <a16:creationId xmlns:a16="http://schemas.microsoft.com/office/drawing/2014/main" id="{A5E23306-CDB0-D406-F148-6EDE91F13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693" name="テキスト ボックス 412">
            <a:extLst>
              <a:ext uri="{FF2B5EF4-FFF2-40B4-BE49-F238E27FC236}">
                <a16:creationId xmlns:a16="http://schemas.microsoft.com/office/drawing/2014/main" id="{EC89F65C-9702-7739-264C-F65DAFF79091}"/>
              </a:ext>
            </a:extLst>
          </p:cNvPr>
          <p:cNvSpPr txBox="1"/>
          <p:nvPr/>
        </p:nvSpPr>
        <p:spPr>
          <a:xfrm>
            <a:off x="3409179" y="2769094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580 / 580 KGS</a:t>
            </a:r>
            <a:endParaRPr kumimoji="1" lang="ja-JP" altLang="en-US" sz="600" dirty="0"/>
          </a:p>
        </p:txBody>
      </p:sp>
      <p:pic>
        <p:nvPicPr>
          <p:cNvPr id="694" name="グラフィックス 41" descr="右向き指示マーク">
            <a:extLst>
              <a:ext uri="{FF2B5EF4-FFF2-40B4-BE49-F238E27FC236}">
                <a16:creationId xmlns:a16="http://schemas.microsoft.com/office/drawing/2014/main" id="{82FC2A5B-E037-E19A-19F0-A0B1720FA4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4754202">
            <a:off x="4612629" y="3029843"/>
            <a:ext cx="236144" cy="236144"/>
          </a:xfrm>
          <a:prstGeom prst="rect">
            <a:avLst/>
          </a:prstGeom>
        </p:spPr>
      </p:pic>
      <p:grpSp>
        <p:nvGrpSpPr>
          <p:cNvPr id="695" name="Group 694">
            <a:extLst>
              <a:ext uri="{FF2B5EF4-FFF2-40B4-BE49-F238E27FC236}">
                <a16:creationId xmlns:a16="http://schemas.microsoft.com/office/drawing/2014/main" id="{10C3CCEB-52F5-8D2C-4B5A-451867335AD6}"/>
              </a:ext>
            </a:extLst>
          </p:cNvPr>
          <p:cNvGrpSpPr/>
          <p:nvPr/>
        </p:nvGrpSpPr>
        <p:grpSpPr>
          <a:xfrm>
            <a:off x="3402477" y="2599015"/>
            <a:ext cx="1351072" cy="194614"/>
            <a:chOff x="486802" y="4864205"/>
            <a:chExt cx="1351072" cy="194614"/>
          </a:xfrm>
        </p:grpSpPr>
        <p:sp>
          <p:nvSpPr>
            <p:cNvPr id="696" name="四角形: 角を丸くする 28">
              <a:extLst>
                <a:ext uri="{FF2B5EF4-FFF2-40B4-BE49-F238E27FC236}">
                  <a16:creationId xmlns:a16="http://schemas.microsoft.com/office/drawing/2014/main" id="{75219860-C8AC-7A1E-3161-EDF69643E3AA}"/>
                </a:ext>
              </a:extLst>
            </p:cNvPr>
            <p:cNvSpPr/>
            <p:nvPr/>
          </p:nvSpPr>
          <p:spPr>
            <a:xfrm>
              <a:off x="734340" y="4896281"/>
              <a:ext cx="383548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697" name="テキスト ボックス 412">
              <a:extLst>
                <a:ext uri="{FF2B5EF4-FFF2-40B4-BE49-F238E27FC236}">
                  <a16:creationId xmlns:a16="http://schemas.microsoft.com/office/drawing/2014/main" id="{74085C5C-364E-52F4-7802-1FDD2BB496D8}"/>
                </a:ext>
              </a:extLst>
            </p:cNvPr>
            <p:cNvSpPr txBox="1"/>
            <p:nvPr/>
          </p:nvSpPr>
          <p:spPr>
            <a:xfrm>
              <a:off x="1135993" y="4868478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698" name="テキスト ボックス 412">
              <a:extLst>
                <a:ext uri="{FF2B5EF4-FFF2-40B4-BE49-F238E27FC236}">
                  <a16:creationId xmlns:a16="http://schemas.microsoft.com/office/drawing/2014/main" id="{72EB671A-BD7D-088A-7991-5C24410191D5}"/>
                </a:ext>
              </a:extLst>
            </p:cNvPr>
            <p:cNvSpPr txBox="1"/>
            <p:nvPr/>
          </p:nvSpPr>
          <p:spPr>
            <a:xfrm>
              <a:off x="486802" y="4864205"/>
              <a:ext cx="30008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699" name="Picture 698">
              <a:extLst>
                <a:ext uri="{FF2B5EF4-FFF2-40B4-BE49-F238E27FC236}">
                  <a16:creationId xmlns:a16="http://schemas.microsoft.com/office/drawing/2014/main" id="{3C03BB17-B519-5665-CEF0-616EE0F49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48652" y="4887408"/>
              <a:ext cx="389222" cy="160688"/>
            </a:xfrm>
            <a:prstGeom prst="rect">
              <a:avLst/>
            </a:prstGeom>
          </p:spPr>
        </p:pic>
      </p:grpSp>
      <p:grpSp>
        <p:nvGrpSpPr>
          <p:cNvPr id="701" name="Group 700">
            <a:extLst>
              <a:ext uri="{FF2B5EF4-FFF2-40B4-BE49-F238E27FC236}">
                <a16:creationId xmlns:a16="http://schemas.microsoft.com/office/drawing/2014/main" id="{D25CDF5C-CF28-44CC-12CD-4591461DBB33}"/>
              </a:ext>
            </a:extLst>
          </p:cNvPr>
          <p:cNvGrpSpPr/>
          <p:nvPr/>
        </p:nvGrpSpPr>
        <p:grpSpPr>
          <a:xfrm>
            <a:off x="3511286" y="2218755"/>
            <a:ext cx="1166119" cy="184666"/>
            <a:chOff x="2115872" y="2448942"/>
            <a:chExt cx="1166119" cy="184666"/>
          </a:xfrm>
        </p:grpSpPr>
        <p:sp>
          <p:nvSpPr>
            <p:cNvPr id="702" name="テキスト ボックス 412">
              <a:extLst>
                <a:ext uri="{FF2B5EF4-FFF2-40B4-BE49-F238E27FC236}">
                  <a16:creationId xmlns:a16="http://schemas.microsoft.com/office/drawing/2014/main" id="{10998899-FA21-079D-44F3-461143CBFE3E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703" name="四角形: 角を丸くする 28">
              <a:extLst>
                <a:ext uri="{FF2B5EF4-FFF2-40B4-BE49-F238E27FC236}">
                  <a16:creationId xmlns:a16="http://schemas.microsoft.com/office/drawing/2014/main" id="{7874720C-A4A0-5C55-9E4E-77608E119D76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320" name="グラフィックス 27" descr="日毎カレンダー">
              <a:extLst>
                <a:ext uri="{FF2B5EF4-FFF2-40B4-BE49-F238E27FC236}">
                  <a16:creationId xmlns:a16="http://schemas.microsoft.com/office/drawing/2014/main" id="{7EE07567-0213-F2F7-E1B4-433C22707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sp>
        <p:nvSpPr>
          <p:cNvPr id="322" name="TextBox 321">
            <a:extLst>
              <a:ext uri="{FF2B5EF4-FFF2-40B4-BE49-F238E27FC236}">
                <a16:creationId xmlns:a16="http://schemas.microsoft.com/office/drawing/2014/main" id="{63EB2CC1-65E3-CAE9-7E2F-4107BD66FB85}"/>
              </a:ext>
            </a:extLst>
          </p:cNvPr>
          <p:cNvSpPr txBox="1"/>
          <p:nvPr/>
        </p:nvSpPr>
        <p:spPr>
          <a:xfrm>
            <a:off x="2847972" y="2961714"/>
            <a:ext cx="33816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500" b="1" dirty="0">
                <a:solidFill>
                  <a:srgbClr val="FF0000"/>
                </a:solidFill>
                <a:latin typeface="Arial 本文"/>
              </a:rPr>
              <a:t>QC</a:t>
            </a:r>
            <a:endParaRPr kumimoji="1" lang="en-US" altLang="ja-JP" sz="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3" name="矢印: 右 18">
            <a:extLst>
              <a:ext uri="{FF2B5EF4-FFF2-40B4-BE49-F238E27FC236}">
                <a16:creationId xmlns:a16="http://schemas.microsoft.com/office/drawing/2014/main" id="{99FBA06F-A477-E639-783E-A39AA8CAE7AC}"/>
              </a:ext>
            </a:extLst>
          </p:cNvPr>
          <p:cNvSpPr/>
          <p:nvPr/>
        </p:nvSpPr>
        <p:spPr>
          <a:xfrm>
            <a:off x="4818757" y="2436142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13" name="Isosceles Triangle 212">
            <a:extLst>
              <a:ext uri="{FF2B5EF4-FFF2-40B4-BE49-F238E27FC236}">
                <a16:creationId xmlns:a16="http://schemas.microsoft.com/office/drawing/2014/main" id="{5BB4EE01-CB25-9E77-F0DA-4C240C4432F1}"/>
              </a:ext>
            </a:extLst>
          </p:cNvPr>
          <p:cNvSpPr/>
          <p:nvPr/>
        </p:nvSpPr>
        <p:spPr>
          <a:xfrm>
            <a:off x="6249367" y="109517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98D49B4A-1585-DDDD-E093-30E94A26E7DD}"/>
              </a:ext>
            </a:extLst>
          </p:cNvPr>
          <p:cNvSpPr txBox="1"/>
          <p:nvPr/>
        </p:nvSpPr>
        <p:spPr>
          <a:xfrm>
            <a:off x="5012594" y="3123255"/>
            <a:ext cx="1459325" cy="4154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FF0000"/>
                </a:solidFill>
              </a:rPr>
              <a:t>Only items with QC inspection results and have not been inbound can be selected.</a:t>
            </a:r>
          </a:p>
        </p:txBody>
      </p:sp>
      <p:pic>
        <p:nvPicPr>
          <p:cNvPr id="336" name="Picture 335">
            <a:extLst>
              <a:ext uri="{FF2B5EF4-FFF2-40B4-BE49-F238E27FC236}">
                <a16:creationId xmlns:a16="http://schemas.microsoft.com/office/drawing/2014/main" id="{080197E0-14B6-345D-224C-2A60B55F6C5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05775" y="2256003"/>
            <a:ext cx="1317045" cy="766638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27" name="正方形/長方形 40">
            <a:extLst>
              <a:ext uri="{FF2B5EF4-FFF2-40B4-BE49-F238E27FC236}">
                <a16:creationId xmlns:a16="http://schemas.microsoft.com/office/drawing/2014/main" id="{C108BB17-3333-B800-40D9-C0C90ADDB3D0}"/>
              </a:ext>
            </a:extLst>
          </p:cNvPr>
          <p:cNvSpPr/>
          <p:nvPr/>
        </p:nvSpPr>
        <p:spPr>
          <a:xfrm>
            <a:off x="5102994" y="2757411"/>
            <a:ext cx="1324258" cy="125928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32" name="グラフィックス 41" descr="右向き指示マーク">
            <a:extLst>
              <a:ext uri="{FF2B5EF4-FFF2-40B4-BE49-F238E27FC236}">
                <a16:creationId xmlns:a16="http://schemas.microsoft.com/office/drawing/2014/main" id="{57A8D5D9-08F4-3A72-91BB-69E369243B6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4754202">
            <a:off x="6343715" y="2776265"/>
            <a:ext cx="236144" cy="236144"/>
          </a:xfrm>
          <a:prstGeom prst="rect">
            <a:avLst/>
          </a:prstGeom>
        </p:spPr>
      </p:pic>
      <p:grpSp>
        <p:nvGrpSpPr>
          <p:cNvPr id="337" name="Group 336">
            <a:extLst>
              <a:ext uri="{FF2B5EF4-FFF2-40B4-BE49-F238E27FC236}">
                <a16:creationId xmlns:a16="http://schemas.microsoft.com/office/drawing/2014/main" id="{D0855B40-639D-B0E6-CA65-2D1DF00A0A2D}"/>
              </a:ext>
            </a:extLst>
          </p:cNvPr>
          <p:cNvGrpSpPr/>
          <p:nvPr/>
        </p:nvGrpSpPr>
        <p:grpSpPr>
          <a:xfrm>
            <a:off x="3943710" y="4977113"/>
            <a:ext cx="701505" cy="794166"/>
            <a:chOff x="1978335" y="4279756"/>
            <a:chExt cx="701505" cy="794166"/>
          </a:xfrm>
        </p:grpSpPr>
        <p:pic>
          <p:nvPicPr>
            <p:cNvPr id="338" name="Picture 337">
              <a:extLst>
                <a:ext uri="{FF2B5EF4-FFF2-40B4-BE49-F238E27FC236}">
                  <a16:creationId xmlns:a16="http://schemas.microsoft.com/office/drawing/2014/main" id="{4E3D92F2-590F-01B5-17D3-B5182D9C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978335" y="4279756"/>
              <a:ext cx="701505" cy="634305"/>
            </a:xfrm>
            <a:prstGeom prst="rect">
              <a:avLst/>
            </a:prstGeom>
          </p:spPr>
        </p:pic>
        <p:pic>
          <p:nvPicPr>
            <p:cNvPr id="339" name="Picture 338">
              <a:extLst>
                <a:ext uri="{FF2B5EF4-FFF2-40B4-BE49-F238E27FC236}">
                  <a16:creationId xmlns:a16="http://schemas.microsoft.com/office/drawing/2014/main" id="{5DB4161F-44DD-5373-BB32-D038AD188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16928641">
              <a:off x="1932010" y="4739161"/>
              <a:ext cx="405532" cy="263990"/>
            </a:xfrm>
            <a:prstGeom prst="rect">
              <a:avLst/>
            </a:prstGeom>
          </p:spPr>
        </p:pic>
      </p:grpSp>
      <p:sp>
        <p:nvSpPr>
          <p:cNvPr id="341" name="矢印: 右 242">
            <a:extLst>
              <a:ext uri="{FF2B5EF4-FFF2-40B4-BE49-F238E27FC236}">
                <a16:creationId xmlns:a16="http://schemas.microsoft.com/office/drawing/2014/main" id="{B44CCEE2-6615-4FDB-E4D6-15E610F9D766}"/>
              </a:ext>
            </a:extLst>
          </p:cNvPr>
          <p:cNvSpPr/>
          <p:nvPr/>
        </p:nvSpPr>
        <p:spPr>
          <a:xfrm rot="10800000">
            <a:off x="4713042" y="5126180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42" name="図 385">
            <a:extLst>
              <a:ext uri="{FF2B5EF4-FFF2-40B4-BE49-F238E27FC236}">
                <a16:creationId xmlns:a16="http://schemas.microsoft.com/office/drawing/2014/main" id="{86216101-805C-56C3-F516-7647523042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2577" y="3990086"/>
            <a:ext cx="1355823" cy="2027476"/>
          </a:xfrm>
          <a:prstGeom prst="rect">
            <a:avLst/>
          </a:prstGeom>
        </p:spPr>
      </p:pic>
      <p:pic>
        <p:nvPicPr>
          <p:cNvPr id="343" name="図 386">
            <a:extLst>
              <a:ext uri="{FF2B5EF4-FFF2-40B4-BE49-F238E27FC236}">
                <a16:creationId xmlns:a16="http://schemas.microsoft.com/office/drawing/2014/main" id="{44BD440E-7BEC-29CE-49EC-44E36B3A15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9231" y="5002444"/>
            <a:ext cx="1323253" cy="276635"/>
          </a:xfrm>
          <a:prstGeom prst="rect">
            <a:avLst/>
          </a:prstGeom>
        </p:spPr>
      </p:pic>
      <p:pic>
        <p:nvPicPr>
          <p:cNvPr id="344" name="図 387">
            <a:extLst>
              <a:ext uri="{FF2B5EF4-FFF2-40B4-BE49-F238E27FC236}">
                <a16:creationId xmlns:a16="http://schemas.microsoft.com/office/drawing/2014/main" id="{97137A4F-29B9-ADDF-F91F-39A43F4B20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8861" y="5344160"/>
            <a:ext cx="421741" cy="138318"/>
          </a:xfrm>
          <a:prstGeom prst="rect">
            <a:avLst/>
          </a:prstGeom>
        </p:spPr>
      </p:pic>
      <p:sp>
        <p:nvSpPr>
          <p:cNvPr id="345" name="テキスト ボックス 388">
            <a:extLst>
              <a:ext uri="{FF2B5EF4-FFF2-40B4-BE49-F238E27FC236}">
                <a16:creationId xmlns:a16="http://schemas.microsoft.com/office/drawing/2014/main" id="{FBB9CC36-4DDC-46F1-3546-29E0B8B5D646}"/>
              </a:ext>
            </a:extLst>
          </p:cNvPr>
          <p:cNvSpPr txBox="1"/>
          <p:nvPr/>
        </p:nvSpPr>
        <p:spPr>
          <a:xfrm>
            <a:off x="2062577" y="5296572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346" name="テキスト ボックス 389">
            <a:extLst>
              <a:ext uri="{FF2B5EF4-FFF2-40B4-BE49-F238E27FC236}">
                <a16:creationId xmlns:a16="http://schemas.microsoft.com/office/drawing/2014/main" id="{361AA16E-A40F-53B5-4674-7CB39FD65B47}"/>
              </a:ext>
            </a:extLst>
          </p:cNvPr>
          <p:cNvSpPr txBox="1"/>
          <p:nvPr/>
        </p:nvSpPr>
        <p:spPr>
          <a:xfrm>
            <a:off x="2062577" y="5057795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347" name="図 390">
            <a:extLst>
              <a:ext uri="{FF2B5EF4-FFF2-40B4-BE49-F238E27FC236}">
                <a16:creationId xmlns:a16="http://schemas.microsoft.com/office/drawing/2014/main" id="{3E494FFF-C380-8622-987D-B6FBD982C4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7954" y="5043530"/>
            <a:ext cx="905173" cy="202741"/>
          </a:xfrm>
          <a:prstGeom prst="rect">
            <a:avLst/>
          </a:prstGeom>
        </p:spPr>
      </p:pic>
      <p:pic>
        <p:nvPicPr>
          <p:cNvPr id="348" name="図 391">
            <a:extLst>
              <a:ext uri="{FF2B5EF4-FFF2-40B4-BE49-F238E27FC236}">
                <a16:creationId xmlns:a16="http://schemas.microsoft.com/office/drawing/2014/main" id="{97E35343-0169-FE66-4B8B-7A2E10B02C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6420" y="4824986"/>
            <a:ext cx="381033" cy="112377"/>
          </a:xfrm>
          <a:prstGeom prst="rect">
            <a:avLst/>
          </a:prstGeom>
        </p:spPr>
      </p:pic>
      <p:sp>
        <p:nvSpPr>
          <p:cNvPr id="349" name="テキスト ボックス 392">
            <a:extLst>
              <a:ext uri="{FF2B5EF4-FFF2-40B4-BE49-F238E27FC236}">
                <a16:creationId xmlns:a16="http://schemas.microsoft.com/office/drawing/2014/main" id="{60C72A5D-3344-8943-8E0A-FB8108BB08DA}"/>
              </a:ext>
            </a:extLst>
          </p:cNvPr>
          <p:cNvSpPr txBox="1"/>
          <p:nvPr/>
        </p:nvSpPr>
        <p:spPr>
          <a:xfrm>
            <a:off x="2555079" y="4792155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350" name="図 394">
            <a:extLst>
              <a:ext uri="{FF2B5EF4-FFF2-40B4-BE49-F238E27FC236}">
                <a16:creationId xmlns:a16="http://schemas.microsoft.com/office/drawing/2014/main" id="{D42BAFCC-F25F-509B-865A-92B26A88FB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04013" y="5098648"/>
            <a:ext cx="293040" cy="79099"/>
          </a:xfrm>
          <a:prstGeom prst="rect">
            <a:avLst/>
          </a:prstGeom>
        </p:spPr>
      </p:pic>
      <p:pic>
        <p:nvPicPr>
          <p:cNvPr id="351" name="図 395">
            <a:extLst>
              <a:ext uri="{FF2B5EF4-FFF2-40B4-BE49-F238E27FC236}">
                <a16:creationId xmlns:a16="http://schemas.microsoft.com/office/drawing/2014/main" id="{B6D121EF-7FC9-4883-DFE9-DA9BD3A83D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6829" y="4830498"/>
            <a:ext cx="436337" cy="79099"/>
          </a:xfrm>
          <a:prstGeom prst="rect">
            <a:avLst/>
          </a:prstGeom>
        </p:spPr>
      </p:pic>
      <p:pic>
        <p:nvPicPr>
          <p:cNvPr id="352" name="図 396">
            <a:extLst>
              <a:ext uri="{FF2B5EF4-FFF2-40B4-BE49-F238E27FC236}">
                <a16:creationId xmlns:a16="http://schemas.microsoft.com/office/drawing/2014/main" id="{F1177541-AE86-A168-270D-A4B5CD748C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4322" y="5571916"/>
            <a:ext cx="436337" cy="79099"/>
          </a:xfrm>
          <a:prstGeom prst="rect">
            <a:avLst/>
          </a:prstGeom>
        </p:spPr>
      </p:pic>
      <p:pic>
        <p:nvPicPr>
          <p:cNvPr id="353" name="図 397">
            <a:extLst>
              <a:ext uri="{FF2B5EF4-FFF2-40B4-BE49-F238E27FC236}">
                <a16:creationId xmlns:a16="http://schemas.microsoft.com/office/drawing/2014/main" id="{BC49513D-DE0F-3763-D499-EAE7887BE6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6829" y="4450570"/>
            <a:ext cx="436337" cy="106315"/>
          </a:xfrm>
          <a:prstGeom prst="rect">
            <a:avLst/>
          </a:prstGeom>
        </p:spPr>
      </p:pic>
      <p:pic>
        <p:nvPicPr>
          <p:cNvPr id="357" name="図 398">
            <a:extLst>
              <a:ext uri="{FF2B5EF4-FFF2-40B4-BE49-F238E27FC236}">
                <a16:creationId xmlns:a16="http://schemas.microsoft.com/office/drawing/2014/main" id="{94E1D732-D406-318F-F7D0-E454F5A54C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96460" y="4642287"/>
            <a:ext cx="436337" cy="106315"/>
          </a:xfrm>
          <a:prstGeom prst="rect">
            <a:avLst/>
          </a:prstGeom>
        </p:spPr>
      </p:pic>
      <p:sp>
        <p:nvSpPr>
          <p:cNvPr id="359" name="テキスト ボックス 399">
            <a:extLst>
              <a:ext uri="{FF2B5EF4-FFF2-40B4-BE49-F238E27FC236}">
                <a16:creationId xmlns:a16="http://schemas.microsoft.com/office/drawing/2014/main" id="{D33D2540-34F4-B6B8-747B-60CE1D4427C1}"/>
              </a:ext>
            </a:extLst>
          </p:cNvPr>
          <p:cNvSpPr txBox="1"/>
          <p:nvPr/>
        </p:nvSpPr>
        <p:spPr>
          <a:xfrm>
            <a:off x="2543096" y="4396925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360" name="テキスト ボックス 400">
            <a:extLst>
              <a:ext uri="{FF2B5EF4-FFF2-40B4-BE49-F238E27FC236}">
                <a16:creationId xmlns:a16="http://schemas.microsoft.com/office/drawing/2014/main" id="{D3F7BD61-26BE-9F37-D17B-B24C4EB4B507}"/>
              </a:ext>
            </a:extLst>
          </p:cNvPr>
          <p:cNvSpPr txBox="1"/>
          <p:nvPr/>
        </p:nvSpPr>
        <p:spPr>
          <a:xfrm>
            <a:off x="2115188" y="4599893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361" name="テキスト ボックス 402">
            <a:extLst>
              <a:ext uri="{FF2B5EF4-FFF2-40B4-BE49-F238E27FC236}">
                <a16:creationId xmlns:a16="http://schemas.microsoft.com/office/drawing/2014/main" id="{840A1498-8D6C-CB0D-AA6F-381107159D39}"/>
              </a:ext>
            </a:extLst>
          </p:cNvPr>
          <p:cNvSpPr txBox="1"/>
          <p:nvPr/>
        </p:nvSpPr>
        <p:spPr>
          <a:xfrm>
            <a:off x="2631731" y="5055104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362" name="図 403">
            <a:extLst>
              <a:ext uri="{FF2B5EF4-FFF2-40B4-BE49-F238E27FC236}">
                <a16:creationId xmlns:a16="http://schemas.microsoft.com/office/drawing/2014/main" id="{A0BA1131-D344-6C84-3928-74CE8255CF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6492" y="4991830"/>
            <a:ext cx="1323253" cy="276635"/>
          </a:xfrm>
          <a:prstGeom prst="rect">
            <a:avLst/>
          </a:prstGeom>
        </p:spPr>
      </p:pic>
      <p:pic>
        <p:nvPicPr>
          <p:cNvPr id="363" name="図 404">
            <a:extLst>
              <a:ext uri="{FF2B5EF4-FFF2-40B4-BE49-F238E27FC236}">
                <a16:creationId xmlns:a16="http://schemas.microsoft.com/office/drawing/2014/main" id="{804029AD-590E-2DA4-A695-D833E75CC2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6122" y="5333546"/>
            <a:ext cx="421741" cy="138318"/>
          </a:xfrm>
          <a:prstGeom prst="rect">
            <a:avLst/>
          </a:prstGeom>
        </p:spPr>
      </p:pic>
      <p:sp>
        <p:nvSpPr>
          <p:cNvPr id="364" name="テキスト ボックス 405">
            <a:extLst>
              <a:ext uri="{FF2B5EF4-FFF2-40B4-BE49-F238E27FC236}">
                <a16:creationId xmlns:a16="http://schemas.microsoft.com/office/drawing/2014/main" id="{06EF0A56-08AB-02FB-9375-963ACF334234}"/>
              </a:ext>
            </a:extLst>
          </p:cNvPr>
          <p:cNvSpPr txBox="1"/>
          <p:nvPr/>
        </p:nvSpPr>
        <p:spPr>
          <a:xfrm>
            <a:off x="2059838" y="5285958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365" name="テキスト ボックス 406">
            <a:extLst>
              <a:ext uri="{FF2B5EF4-FFF2-40B4-BE49-F238E27FC236}">
                <a16:creationId xmlns:a16="http://schemas.microsoft.com/office/drawing/2014/main" id="{774E6A7A-94EE-EB1F-4957-6A953015AC60}"/>
              </a:ext>
            </a:extLst>
          </p:cNvPr>
          <p:cNvSpPr txBox="1"/>
          <p:nvPr/>
        </p:nvSpPr>
        <p:spPr>
          <a:xfrm>
            <a:off x="2059838" y="5047181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367" name="図 407">
            <a:extLst>
              <a:ext uri="{FF2B5EF4-FFF2-40B4-BE49-F238E27FC236}">
                <a16:creationId xmlns:a16="http://schemas.microsoft.com/office/drawing/2014/main" id="{43E78988-6ECC-B747-AA00-8B45319AC0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5215" y="5032916"/>
            <a:ext cx="905173" cy="202741"/>
          </a:xfrm>
          <a:prstGeom prst="rect">
            <a:avLst/>
          </a:prstGeom>
        </p:spPr>
      </p:pic>
      <p:pic>
        <p:nvPicPr>
          <p:cNvPr id="368" name="図 408">
            <a:extLst>
              <a:ext uri="{FF2B5EF4-FFF2-40B4-BE49-F238E27FC236}">
                <a16:creationId xmlns:a16="http://schemas.microsoft.com/office/drawing/2014/main" id="{B866A244-09D8-DE24-1A7B-AEA968C5E2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01274" y="5088034"/>
            <a:ext cx="293040" cy="79099"/>
          </a:xfrm>
          <a:prstGeom prst="rect">
            <a:avLst/>
          </a:prstGeom>
        </p:spPr>
      </p:pic>
      <p:pic>
        <p:nvPicPr>
          <p:cNvPr id="369" name="図 409">
            <a:extLst>
              <a:ext uri="{FF2B5EF4-FFF2-40B4-BE49-F238E27FC236}">
                <a16:creationId xmlns:a16="http://schemas.microsoft.com/office/drawing/2014/main" id="{68471F80-1D55-AF14-A780-3476B654C0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1583" y="5561302"/>
            <a:ext cx="436337" cy="79099"/>
          </a:xfrm>
          <a:prstGeom prst="rect">
            <a:avLst/>
          </a:prstGeom>
        </p:spPr>
      </p:pic>
      <p:pic>
        <p:nvPicPr>
          <p:cNvPr id="370" name="図 410">
            <a:extLst>
              <a:ext uri="{FF2B5EF4-FFF2-40B4-BE49-F238E27FC236}">
                <a16:creationId xmlns:a16="http://schemas.microsoft.com/office/drawing/2014/main" id="{4D5791C6-43F2-1855-80D6-C6437F87D3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7320" y="4983233"/>
            <a:ext cx="1323253" cy="276635"/>
          </a:xfrm>
          <a:prstGeom prst="rect">
            <a:avLst/>
          </a:prstGeom>
        </p:spPr>
      </p:pic>
      <p:pic>
        <p:nvPicPr>
          <p:cNvPr id="371" name="図 411">
            <a:extLst>
              <a:ext uri="{FF2B5EF4-FFF2-40B4-BE49-F238E27FC236}">
                <a16:creationId xmlns:a16="http://schemas.microsoft.com/office/drawing/2014/main" id="{D1DDB9B3-B144-2AAA-06E5-C3B5166A92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6950" y="5324949"/>
            <a:ext cx="421741" cy="138318"/>
          </a:xfrm>
          <a:prstGeom prst="rect">
            <a:avLst/>
          </a:prstGeom>
        </p:spPr>
      </p:pic>
      <p:pic>
        <p:nvPicPr>
          <p:cNvPr id="372" name="図 414">
            <a:extLst>
              <a:ext uri="{FF2B5EF4-FFF2-40B4-BE49-F238E27FC236}">
                <a16:creationId xmlns:a16="http://schemas.microsoft.com/office/drawing/2014/main" id="{9E52A405-152C-DD4A-601F-DCF6FA4EB4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6043" y="5024319"/>
            <a:ext cx="905173" cy="202741"/>
          </a:xfrm>
          <a:prstGeom prst="rect">
            <a:avLst/>
          </a:prstGeom>
        </p:spPr>
      </p:pic>
      <p:pic>
        <p:nvPicPr>
          <p:cNvPr id="373" name="図 415">
            <a:extLst>
              <a:ext uri="{FF2B5EF4-FFF2-40B4-BE49-F238E27FC236}">
                <a16:creationId xmlns:a16="http://schemas.microsoft.com/office/drawing/2014/main" id="{0FF97664-199D-CB05-0F65-9B2D30223A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02102" y="5079437"/>
            <a:ext cx="293040" cy="79099"/>
          </a:xfrm>
          <a:prstGeom prst="rect">
            <a:avLst/>
          </a:prstGeom>
        </p:spPr>
      </p:pic>
      <p:pic>
        <p:nvPicPr>
          <p:cNvPr id="374" name="図 417">
            <a:extLst>
              <a:ext uri="{FF2B5EF4-FFF2-40B4-BE49-F238E27FC236}">
                <a16:creationId xmlns:a16="http://schemas.microsoft.com/office/drawing/2014/main" id="{B705B3A7-9473-1744-A8CB-1DFF00EE86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0378" y="5527108"/>
            <a:ext cx="1316807" cy="184666"/>
          </a:xfrm>
          <a:prstGeom prst="rect">
            <a:avLst/>
          </a:prstGeom>
        </p:spPr>
      </p:pic>
      <p:pic>
        <p:nvPicPr>
          <p:cNvPr id="378" name="図 292">
            <a:extLst>
              <a:ext uri="{FF2B5EF4-FFF2-40B4-BE49-F238E27FC236}">
                <a16:creationId xmlns:a16="http://schemas.microsoft.com/office/drawing/2014/main" id="{AB96E0FA-0AC9-49DF-B6DD-59AFD97DA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572" y="4132192"/>
            <a:ext cx="805148" cy="123622"/>
          </a:xfrm>
          <a:prstGeom prst="rect">
            <a:avLst/>
          </a:prstGeom>
        </p:spPr>
      </p:pic>
      <p:sp>
        <p:nvSpPr>
          <p:cNvPr id="416" name="テキスト ボックス 294">
            <a:extLst>
              <a:ext uri="{FF2B5EF4-FFF2-40B4-BE49-F238E27FC236}">
                <a16:creationId xmlns:a16="http://schemas.microsoft.com/office/drawing/2014/main" id="{319EEA09-9DBA-0DA6-5422-2192A0C9CCB7}"/>
              </a:ext>
            </a:extLst>
          </p:cNvPr>
          <p:cNvSpPr txBox="1"/>
          <p:nvPr/>
        </p:nvSpPr>
        <p:spPr>
          <a:xfrm>
            <a:off x="2407837" y="4100682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418" name="Rectangle: Rounded Corners 417">
            <a:extLst>
              <a:ext uri="{FF2B5EF4-FFF2-40B4-BE49-F238E27FC236}">
                <a16:creationId xmlns:a16="http://schemas.microsoft.com/office/drawing/2014/main" id="{470FAD4B-EF5A-D4CE-BF94-979D0B726BE1}"/>
              </a:ext>
            </a:extLst>
          </p:cNvPr>
          <p:cNvSpPr/>
          <p:nvPr/>
        </p:nvSpPr>
        <p:spPr>
          <a:xfrm>
            <a:off x="2090378" y="5561302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[P1]</a:t>
            </a:r>
          </a:p>
        </p:txBody>
      </p:sp>
      <p:pic>
        <p:nvPicPr>
          <p:cNvPr id="419" name="Picture 418">
            <a:extLst>
              <a:ext uri="{FF2B5EF4-FFF2-40B4-BE49-F238E27FC236}">
                <a16:creationId xmlns:a16="http://schemas.microsoft.com/office/drawing/2014/main" id="{7FDE71B1-080C-56A3-B3C6-66EEA5CF0F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72554" y="4772976"/>
            <a:ext cx="1331001" cy="774337"/>
          </a:xfrm>
          <a:prstGeom prst="rect">
            <a:avLst/>
          </a:prstGeom>
        </p:spPr>
      </p:pic>
      <p:sp>
        <p:nvSpPr>
          <p:cNvPr id="420" name="正方形/長方形 40">
            <a:extLst>
              <a:ext uri="{FF2B5EF4-FFF2-40B4-BE49-F238E27FC236}">
                <a16:creationId xmlns:a16="http://schemas.microsoft.com/office/drawing/2014/main" id="{FE381740-1751-F7A3-DBAD-D3289C26D2C2}"/>
              </a:ext>
            </a:extLst>
          </p:cNvPr>
          <p:cNvSpPr/>
          <p:nvPr/>
        </p:nvSpPr>
        <p:spPr>
          <a:xfrm>
            <a:off x="2720644" y="5684887"/>
            <a:ext cx="704365" cy="25603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421" name="グラフィックス 41" descr="右向き指示マーク">
            <a:extLst>
              <a:ext uri="{FF2B5EF4-FFF2-40B4-BE49-F238E27FC236}">
                <a16:creationId xmlns:a16="http://schemas.microsoft.com/office/drawing/2014/main" id="{EB5EB2E1-15C3-E2D2-2645-012158EA0A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4754202">
            <a:off x="3264089" y="5749692"/>
            <a:ext cx="236144" cy="236144"/>
          </a:xfrm>
          <a:prstGeom prst="rect">
            <a:avLst/>
          </a:prstGeom>
        </p:spPr>
      </p:pic>
      <p:grpSp>
        <p:nvGrpSpPr>
          <p:cNvPr id="422" name="Group 421">
            <a:extLst>
              <a:ext uri="{FF2B5EF4-FFF2-40B4-BE49-F238E27FC236}">
                <a16:creationId xmlns:a16="http://schemas.microsoft.com/office/drawing/2014/main" id="{3A1CF415-C909-5BDA-CABD-205A8FAE3A02}"/>
              </a:ext>
            </a:extLst>
          </p:cNvPr>
          <p:cNvGrpSpPr/>
          <p:nvPr/>
        </p:nvGrpSpPr>
        <p:grpSpPr>
          <a:xfrm>
            <a:off x="2125633" y="4806639"/>
            <a:ext cx="1166119" cy="184666"/>
            <a:chOff x="2115872" y="2448942"/>
            <a:chExt cx="1166119" cy="184666"/>
          </a:xfrm>
        </p:grpSpPr>
        <p:sp>
          <p:nvSpPr>
            <p:cNvPr id="425" name="テキスト ボックス 412">
              <a:extLst>
                <a:ext uri="{FF2B5EF4-FFF2-40B4-BE49-F238E27FC236}">
                  <a16:creationId xmlns:a16="http://schemas.microsoft.com/office/drawing/2014/main" id="{C5517251-771A-C411-6EEB-66356CDD7DB3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426" name="四角形: 角を丸くする 28">
              <a:extLst>
                <a:ext uri="{FF2B5EF4-FFF2-40B4-BE49-F238E27FC236}">
                  <a16:creationId xmlns:a16="http://schemas.microsoft.com/office/drawing/2014/main" id="{0CCE4EA2-B2A0-2F8A-B132-8EF5377B7F41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rgbClr val="F3F5F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427" name="グラフィックス 27" descr="日毎カレンダー">
              <a:extLst>
                <a:ext uri="{FF2B5EF4-FFF2-40B4-BE49-F238E27FC236}">
                  <a16:creationId xmlns:a16="http://schemas.microsoft.com/office/drawing/2014/main" id="{6D53B802-E54F-B34B-0669-7E0975E5F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grpSp>
        <p:nvGrpSpPr>
          <p:cNvPr id="428" name="Group 427">
            <a:extLst>
              <a:ext uri="{FF2B5EF4-FFF2-40B4-BE49-F238E27FC236}">
                <a16:creationId xmlns:a16="http://schemas.microsoft.com/office/drawing/2014/main" id="{255B3581-3B79-9AAA-A7BB-466AA8F7F296}"/>
              </a:ext>
            </a:extLst>
          </p:cNvPr>
          <p:cNvGrpSpPr/>
          <p:nvPr/>
        </p:nvGrpSpPr>
        <p:grpSpPr>
          <a:xfrm>
            <a:off x="2028550" y="4970131"/>
            <a:ext cx="1353612" cy="196685"/>
            <a:chOff x="486802" y="4864205"/>
            <a:chExt cx="1353612" cy="196685"/>
          </a:xfrm>
        </p:grpSpPr>
        <p:sp>
          <p:nvSpPr>
            <p:cNvPr id="429" name="四角形: 角を丸くする 28">
              <a:extLst>
                <a:ext uri="{FF2B5EF4-FFF2-40B4-BE49-F238E27FC236}">
                  <a16:creationId xmlns:a16="http://schemas.microsoft.com/office/drawing/2014/main" id="{F8D9063B-410C-A8C7-CC71-E0CD707F97B5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rgbClr val="AFF8CA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100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30" name="テキスト ボックス 412">
              <a:extLst>
                <a:ext uri="{FF2B5EF4-FFF2-40B4-BE49-F238E27FC236}">
                  <a16:creationId xmlns:a16="http://schemas.microsoft.com/office/drawing/2014/main" id="{320A0AA4-421A-CB15-E145-E26F62680109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431" name="テキスト ボックス 412">
              <a:extLst>
                <a:ext uri="{FF2B5EF4-FFF2-40B4-BE49-F238E27FC236}">
                  <a16:creationId xmlns:a16="http://schemas.microsoft.com/office/drawing/2014/main" id="{CC3FB858-FC19-99A7-F5A3-4E64762243C2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432" name="Picture 431">
              <a:extLst>
                <a:ext uri="{FF2B5EF4-FFF2-40B4-BE49-F238E27FC236}">
                  <a16:creationId xmlns:a16="http://schemas.microsoft.com/office/drawing/2014/main" id="{3426D51A-65EB-F2BB-FFF9-E9A76EAF9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704" name="テキスト ボックス 412">
            <a:extLst>
              <a:ext uri="{FF2B5EF4-FFF2-40B4-BE49-F238E27FC236}">
                <a16:creationId xmlns:a16="http://schemas.microsoft.com/office/drawing/2014/main" id="{E2FA36F8-B1D0-F22C-CCF2-6A7A5B716C67}"/>
              </a:ext>
            </a:extLst>
          </p:cNvPr>
          <p:cNvSpPr txBox="1"/>
          <p:nvPr/>
        </p:nvSpPr>
        <p:spPr>
          <a:xfrm>
            <a:off x="2033231" y="5360813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 380/600 KGS</a:t>
            </a:r>
            <a:endParaRPr kumimoji="1" lang="ja-JP" altLang="en-US" sz="600" dirty="0"/>
          </a:p>
        </p:txBody>
      </p:sp>
      <p:grpSp>
        <p:nvGrpSpPr>
          <p:cNvPr id="705" name="Group 704">
            <a:extLst>
              <a:ext uri="{FF2B5EF4-FFF2-40B4-BE49-F238E27FC236}">
                <a16:creationId xmlns:a16="http://schemas.microsoft.com/office/drawing/2014/main" id="{8B2EDE23-1CC8-40D8-BEEE-84DCFEBA2BAC}"/>
              </a:ext>
            </a:extLst>
          </p:cNvPr>
          <p:cNvGrpSpPr/>
          <p:nvPr/>
        </p:nvGrpSpPr>
        <p:grpSpPr>
          <a:xfrm>
            <a:off x="1255741" y="4129573"/>
            <a:ext cx="774295" cy="629809"/>
            <a:chOff x="8458372" y="5009599"/>
            <a:chExt cx="942242" cy="766417"/>
          </a:xfrm>
        </p:grpSpPr>
        <p:pic>
          <p:nvPicPr>
            <p:cNvPr id="706" name="Picture 705">
              <a:extLst>
                <a:ext uri="{FF2B5EF4-FFF2-40B4-BE49-F238E27FC236}">
                  <a16:creationId xmlns:a16="http://schemas.microsoft.com/office/drawing/2014/main" id="{217A4774-5DA5-1B3B-9725-A02080CA8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458372" y="5009599"/>
              <a:ext cx="942242" cy="766417"/>
            </a:xfrm>
            <a:prstGeom prst="rect">
              <a:avLst/>
            </a:prstGeom>
          </p:spPr>
        </p:pic>
        <p:pic>
          <p:nvPicPr>
            <p:cNvPr id="707" name="Picture 706">
              <a:extLst>
                <a:ext uri="{FF2B5EF4-FFF2-40B4-BE49-F238E27FC236}">
                  <a16:creationId xmlns:a16="http://schemas.microsoft.com/office/drawing/2014/main" id="{94EF1C04-1C08-EBE4-D292-F0F44DCC6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818675" y="5235897"/>
              <a:ext cx="206786" cy="134611"/>
            </a:xfrm>
            <a:prstGeom prst="rect">
              <a:avLst/>
            </a:prstGeom>
          </p:spPr>
        </p:pic>
      </p:grpSp>
      <p:grpSp>
        <p:nvGrpSpPr>
          <p:cNvPr id="708" name="Group 707">
            <a:extLst>
              <a:ext uri="{FF2B5EF4-FFF2-40B4-BE49-F238E27FC236}">
                <a16:creationId xmlns:a16="http://schemas.microsoft.com/office/drawing/2014/main" id="{B094D735-F03E-2A5B-2674-AC6917318394}"/>
              </a:ext>
            </a:extLst>
          </p:cNvPr>
          <p:cNvGrpSpPr/>
          <p:nvPr/>
        </p:nvGrpSpPr>
        <p:grpSpPr>
          <a:xfrm>
            <a:off x="1629220" y="4390055"/>
            <a:ext cx="291150" cy="524027"/>
            <a:chOff x="4109470" y="5898786"/>
            <a:chExt cx="291150" cy="524027"/>
          </a:xfrm>
        </p:grpSpPr>
        <p:pic>
          <p:nvPicPr>
            <p:cNvPr id="709" name="図 286">
              <a:extLst>
                <a:ext uri="{FF2B5EF4-FFF2-40B4-BE49-F238E27FC236}">
                  <a16:creationId xmlns:a16="http://schemas.microsoft.com/office/drawing/2014/main" id="{5498161D-7297-490F-B5A7-E68EF5D1F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4224991" y="6040329"/>
              <a:ext cx="175629" cy="382484"/>
            </a:xfrm>
            <a:prstGeom prst="rect">
              <a:avLst/>
            </a:prstGeom>
          </p:spPr>
        </p:pic>
        <p:sp>
          <p:nvSpPr>
            <p:cNvPr id="710" name="台形 241">
              <a:extLst>
                <a:ext uri="{FF2B5EF4-FFF2-40B4-BE49-F238E27FC236}">
                  <a16:creationId xmlns:a16="http://schemas.microsoft.com/office/drawing/2014/main" id="{1D628CD7-6165-D4FD-9B74-EAB8D6C067ED}"/>
                </a:ext>
              </a:extLst>
            </p:cNvPr>
            <p:cNvSpPr/>
            <p:nvPr/>
          </p:nvSpPr>
          <p:spPr>
            <a:xfrm rot="9223765">
              <a:off x="4109470" y="5898786"/>
              <a:ext cx="199668" cy="200287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712" name="テキスト ボックス 300">
            <a:extLst>
              <a:ext uri="{FF2B5EF4-FFF2-40B4-BE49-F238E27FC236}">
                <a16:creationId xmlns:a16="http://schemas.microsoft.com/office/drawing/2014/main" id="{A127937E-5895-0B8E-CCA4-357096A60F5E}"/>
              </a:ext>
            </a:extLst>
          </p:cNvPr>
          <p:cNvSpPr txBox="1"/>
          <p:nvPr/>
        </p:nvSpPr>
        <p:spPr>
          <a:xfrm>
            <a:off x="3371925" y="3490343"/>
            <a:ext cx="177246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b="1" dirty="0">
                <a:latin typeface="+mj-lt"/>
              </a:rPr>
              <a:t>(Step.4)</a:t>
            </a:r>
            <a:r>
              <a:rPr kumimoji="1" lang="en-US" altLang="ja-JP" sz="700" dirty="0">
                <a:latin typeface="+mj-lt"/>
              </a:rPr>
              <a:t> </a:t>
            </a:r>
          </a:p>
          <a:p>
            <a:r>
              <a:rPr kumimoji="1" lang="en-US" altLang="ja-JP" sz="700" dirty="0">
                <a:latin typeface="+mj-lt"/>
              </a:rPr>
              <a:t>Select the Schedule again. </a:t>
            </a:r>
          </a:p>
          <a:p>
            <a:r>
              <a:rPr kumimoji="1" lang="en-US" altLang="ja-JP" sz="700" dirty="0">
                <a:latin typeface="+mj-lt"/>
              </a:rPr>
              <a:t>Then click print label button.</a:t>
            </a:r>
          </a:p>
          <a:p>
            <a:r>
              <a:rPr kumimoji="1" lang="en-US" altLang="ja-JP" sz="700" dirty="0">
                <a:latin typeface="+mj-lt"/>
              </a:rPr>
              <a:t>Then select</a:t>
            </a:r>
            <a:r>
              <a:rPr kumimoji="1" lang="th-TH" altLang="ja-JP" sz="700" dirty="0">
                <a:latin typeface="+mj-lt"/>
              </a:rPr>
              <a:t> </a:t>
            </a:r>
            <a:r>
              <a:rPr kumimoji="1" lang="en-US" altLang="ja-JP" sz="700" dirty="0">
                <a:latin typeface="+mj-lt"/>
              </a:rPr>
              <a:t>the item want to print label</a:t>
            </a:r>
          </a:p>
        </p:txBody>
      </p:sp>
      <p:grpSp>
        <p:nvGrpSpPr>
          <p:cNvPr id="713" name="Group 712">
            <a:extLst>
              <a:ext uri="{FF2B5EF4-FFF2-40B4-BE49-F238E27FC236}">
                <a16:creationId xmlns:a16="http://schemas.microsoft.com/office/drawing/2014/main" id="{FA7E5685-46A1-BEBC-33FC-F2E4D9EFB4FE}"/>
              </a:ext>
            </a:extLst>
          </p:cNvPr>
          <p:cNvGrpSpPr/>
          <p:nvPr/>
        </p:nvGrpSpPr>
        <p:grpSpPr>
          <a:xfrm>
            <a:off x="2033231" y="5172170"/>
            <a:ext cx="1351072" cy="194614"/>
            <a:chOff x="486802" y="4864205"/>
            <a:chExt cx="1351072" cy="194614"/>
          </a:xfrm>
        </p:grpSpPr>
        <p:sp>
          <p:nvSpPr>
            <p:cNvPr id="714" name="四角形: 角を丸くする 28">
              <a:extLst>
                <a:ext uri="{FF2B5EF4-FFF2-40B4-BE49-F238E27FC236}">
                  <a16:creationId xmlns:a16="http://schemas.microsoft.com/office/drawing/2014/main" id="{7D43C689-A494-457B-D90B-69A11FD14F86}"/>
                </a:ext>
              </a:extLst>
            </p:cNvPr>
            <p:cNvSpPr/>
            <p:nvPr/>
          </p:nvSpPr>
          <p:spPr>
            <a:xfrm>
              <a:off x="734340" y="4896281"/>
              <a:ext cx="383548" cy="162538"/>
            </a:xfrm>
            <a:prstGeom prst="roundRect">
              <a:avLst/>
            </a:prstGeom>
            <a:solidFill>
              <a:srgbClr val="AFF8CA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50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715" name="テキスト ボックス 412">
              <a:extLst>
                <a:ext uri="{FF2B5EF4-FFF2-40B4-BE49-F238E27FC236}">
                  <a16:creationId xmlns:a16="http://schemas.microsoft.com/office/drawing/2014/main" id="{07B359C8-425F-C9E2-1A59-0A26CCEC4859}"/>
                </a:ext>
              </a:extLst>
            </p:cNvPr>
            <p:cNvSpPr txBox="1"/>
            <p:nvPr/>
          </p:nvSpPr>
          <p:spPr>
            <a:xfrm>
              <a:off x="1135993" y="4868478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716" name="テキスト ボックス 412">
              <a:extLst>
                <a:ext uri="{FF2B5EF4-FFF2-40B4-BE49-F238E27FC236}">
                  <a16:creationId xmlns:a16="http://schemas.microsoft.com/office/drawing/2014/main" id="{D57F47D5-3485-41D8-DB6A-342151410464}"/>
                </a:ext>
              </a:extLst>
            </p:cNvPr>
            <p:cNvSpPr txBox="1"/>
            <p:nvPr/>
          </p:nvSpPr>
          <p:spPr>
            <a:xfrm>
              <a:off x="486802" y="4864205"/>
              <a:ext cx="30008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717" name="Picture 716">
              <a:extLst>
                <a:ext uri="{FF2B5EF4-FFF2-40B4-BE49-F238E27FC236}">
                  <a16:creationId xmlns:a16="http://schemas.microsoft.com/office/drawing/2014/main" id="{BA197BDD-90A2-00B1-ED70-71542F3C8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48652" y="4887408"/>
              <a:ext cx="389222" cy="160688"/>
            </a:xfrm>
            <a:prstGeom prst="rect">
              <a:avLst/>
            </a:prstGeom>
          </p:spPr>
        </p:pic>
      </p:grpSp>
      <p:sp>
        <p:nvSpPr>
          <p:cNvPr id="718" name="矢印: 右 18">
            <a:extLst>
              <a:ext uri="{FF2B5EF4-FFF2-40B4-BE49-F238E27FC236}">
                <a16:creationId xmlns:a16="http://schemas.microsoft.com/office/drawing/2014/main" id="{FDF52970-F8CD-EDE6-C4C3-DC2BC6D11087}"/>
              </a:ext>
            </a:extLst>
          </p:cNvPr>
          <p:cNvSpPr/>
          <p:nvPr/>
        </p:nvSpPr>
        <p:spPr>
          <a:xfrm rot="10800000">
            <a:off x="3599340" y="5183698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19" name="Callout: Bent Line 718">
            <a:extLst>
              <a:ext uri="{FF2B5EF4-FFF2-40B4-BE49-F238E27FC236}">
                <a16:creationId xmlns:a16="http://schemas.microsoft.com/office/drawing/2014/main" id="{7D5E0A0C-B732-BDDF-356C-F2B369FA36C7}"/>
              </a:ext>
            </a:extLst>
          </p:cNvPr>
          <p:cNvSpPr/>
          <p:nvPr/>
        </p:nvSpPr>
        <p:spPr>
          <a:xfrm>
            <a:off x="953998" y="5024380"/>
            <a:ext cx="1036858" cy="496076"/>
          </a:xfrm>
          <a:prstGeom prst="borderCallout2">
            <a:avLst>
              <a:gd name="adj1" fmla="val 24320"/>
              <a:gd name="adj2" fmla="val 86158"/>
              <a:gd name="adj3" fmla="val 27653"/>
              <a:gd name="adj4" fmla="val 109872"/>
              <a:gd name="adj5" fmla="val 35521"/>
              <a:gd name="adj6" fmla="val 128062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dirty="0">
                <a:solidFill>
                  <a:srgbClr val="FF0000"/>
                </a:solidFill>
              </a:rPr>
              <a:t>After scan label</a:t>
            </a:r>
          </a:p>
          <a:p>
            <a:r>
              <a:rPr kumimoji="1" lang="en-US" altLang="ja-JP" sz="700" dirty="0">
                <a:solidFill>
                  <a:srgbClr val="FF0000"/>
                </a:solidFill>
              </a:rPr>
              <a:t>change background color to green (GOOD/NG)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720" name="テキスト ボックス 300">
            <a:extLst>
              <a:ext uri="{FF2B5EF4-FFF2-40B4-BE49-F238E27FC236}">
                <a16:creationId xmlns:a16="http://schemas.microsoft.com/office/drawing/2014/main" id="{2872D7C9-0756-DB8E-2D65-89A4FC1EFFFD}"/>
              </a:ext>
            </a:extLst>
          </p:cNvPr>
          <p:cNvSpPr txBox="1"/>
          <p:nvPr/>
        </p:nvSpPr>
        <p:spPr>
          <a:xfrm>
            <a:off x="5233103" y="5815784"/>
            <a:ext cx="118528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b="1" dirty="0">
                <a:latin typeface="+mj-lt"/>
              </a:rPr>
              <a:t>(Step.5)</a:t>
            </a:r>
            <a:r>
              <a:rPr kumimoji="1" lang="en-US" altLang="ja-JP" sz="700" dirty="0">
                <a:latin typeface="+mj-lt"/>
              </a:rPr>
              <a:t> </a:t>
            </a:r>
            <a:r>
              <a:rPr kumimoji="1" lang="en-US" altLang="ja-JP" sz="700" b="1" dirty="0">
                <a:latin typeface="+mj-lt"/>
              </a:rPr>
              <a:t>Print label</a:t>
            </a:r>
          </a:p>
          <a:p>
            <a:r>
              <a:rPr kumimoji="1" lang="en-US" altLang="ja-JP" sz="700" dirty="0">
                <a:latin typeface="+mj-lt"/>
              </a:rPr>
              <a:t>click print label button.</a:t>
            </a:r>
          </a:p>
        </p:txBody>
      </p:sp>
      <p:sp>
        <p:nvSpPr>
          <p:cNvPr id="721" name="Callout: Bent Line 720">
            <a:extLst>
              <a:ext uri="{FF2B5EF4-FFF2-40B4-BE49-F238E27FC236}">
                <a16:creationId xmlns:a16="http://schemas.microsoft.com/office/drawing/2014/main" id="{306F667A-A430-7B77-EF71-DA89F531D5FA}"/>
              </a:ext>
            </a:extLst>
          </p:cNvPr>
          <p:cNvSpPr/>
          <p:nvPr/>
        </p:nvSpPr>
        <p:spPr>
          <a:xfrm>
            <a:off x="4281186" y="4272896"/>
            <a:ext cx="769474" cy="249075"/>
          </a:xfrm>
          <a:prstGeom prst="borderCallout2">
            <a:avLst>
              <a:gd name="adj1" fmla="val 91830"/>
              <a:gd name="adj2" fmla="val 98487"/>
              <a:gd name="adj3" fmla="val 301890"/>
              <a:gd name="adj4" fmla="val 110912"/>
              <a:gd name="adj5" fmla="val 322260"/>
              <a:gd name="adj6" fmla="val 134935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</a:rPr>
              <a:t> Show results </a:t>
            </a:r>
          </a:p>
          <a:p>
            <a:pPr algn="ctr"/>
            <a:r>
              <a:rPr kumimoji="1" lang="en-US" altLang="ja-JP" sz="700" dirty="0">
                <a:solidFill>
                  <a:srgbClr val="FF0000"/>
                </a:solidFill>
              </a:rPr>
              <a:t>of each type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723" name="テキスト ボックス 300">
            <a:extLst>
              <a:ext uri="{FF2B5EF4-FFF2-40B4-BE49-F238E27FC236}">
                <a16:creationId xmlns:a16="http://schemas.microsoft.com/office/drawing/2014/main" id="{0A0593D9-DD81-35FD-DC1F-011225030358}"/>
              </a:ext>
            </a:extLst>
          </p:cNvPr>
          <p:cNvSpPr txBox="1"/>
          <p:nvPr/>
        </p:nvSpPr>
        <p:spPr>
          <a:xfrm>
            <a:off x="1924914" y="5982266"/>
            <a:ext cx="1772465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b="1" dirty="0">
                <a:latin typeface="+mj-lt"/>
              </a:rPr>
              <a:t>(Step.6)</a:t>
            </a:r>
            <a:r>
              <a:rPr kumimoji="1" lang="en-US" altLang="ja-JP" sz="700" dirty="0">
                <a:latin typeface="+mj-lt"/>
              </a:rPr>
              <a:t> </a:t>
            </a:r>
            <a:r>
              <a:rPr kumimoji="1" lang="en-US" altLang="ja-JP" sz="700" b="1" dirty="0">
                <a:latin typeface="+mj-lt"/>
              </a:rPr>
              <a:t>Inbound</a:t>
            </a:r>
          </a:p>
          <a:p>
            <a:r>
              <a:rPr kumimoji="1" lang="en-US" altLang="ja-JP" sz="700" dirty="0">
                <a:latin typeface="+mj-lt"/>
              </a:rPr>
              <a:t>Scan labels and scan storage locations</a:t>
            </a:r>
          </a:p>
          <a:p>
            <a:r>
              <a:rPr kumimoji="1" lang="en-US" altLang="ja-JP" sz="700" dirty="0">
                <a:latin typeface="+mj-lt"/>
              </a:rPr>
              <a:t>After that press the confirm button</a:t>
            </a:r>
            <a:endParaRPr kumimoji="1" lang="ja-JP" altLang="en-US" sz="700" dirty="0"/>
          </a:p>
        </p:txBody>
      </p:sp>
      <p:sp>
        <p:nvSpPr>
          <p:cNvPr id="726" name="Arrow: Pentagon 725">
            <a:extLst>
              <a:ext uri="{FF2B5EF4-FFF2-40B4-BE49-F238E27FC236}">
                <a16:creationId xmlns:a16="http://schemas.microsoft.com/office/drawing/2014/main" id="{B399E9DC-33D6-716A-05A2-2597D5D78C7A}"/>
              </a:ext>
            </a:extLst>
          </p:cNvPr>
          <p:cNvSpPr/>
          <p:nvPr/>
        </p:nvSpPr>
        <p:spPr>
          <a:xfrm>
            <a:off x="457254" y="2316631"/>
            <a:ext cx="1278089" cy="496076"/>
          </a:xfrm>
          <a:prstGeom prst="homePlat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800" b="1" kern="0" dirty="0">
                <a:solidFill>
                  <a:prstClr val="black"/>
                </a:solidFill>
              </a:rPr>
              <a:t>For work need to do in finishing / tapping process</a:t>
            </a:r>
          </a:p>
        </p:txBody>
      </p:sp>
      <p:sp>
        <p:nvSpPr>
          <p:cNvPr id="727" name="Arrow: Pentagon 726">
            <a:extLst>
              <a:ext uri="{FF2B5EF4-FFF2-40B4-BE49-F238E27FC236}">
                <a16:creationId xmlns:a16="http://schemas.microsoft.com/office/drawing/2014/main" id="{136D1CC0-8E95-F5D0-22B3-246A3D1701AA}"/>
              </a:ext>
            </a:extLst>
          </p:cNvPr>
          <p:cNvSpPr/>
          <p:nvPr/>
        </p:nvSpPr>
        <p:spPr>
          <a:xfrm>
            <a:off x="444454" y="7813282"/>
            <a:ext cx="1198530" cy="496076"/>
          </a:xfrm>
          <a:prstGeom prst="homePlat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800" b="1" kern="0" dirty="0">
                <a:solidFill>
                  <a:prstClr val="black"/>
                </a:solidFill>
              </a:rPr>
              <a:t>For work </a:t>
            </a:r>
            <a:r>
              <a:rPr kumimoji="1" lang="en-US" sz="800" b="1" kern="0" dirty="0">
                <a:solidFill>
                  <a:srgbClr val="FF0000"/>
                </a:solidFill>
              </a:rPr>
              <a:t>not</a:t>
            </a:r>
            <a:r>
              <a:rPr kumimoji="1" lang="en-US" sz="800" b="1" kern="0" dirty="0">
                <a:solidFill>
                  <a:prstClr val="black"/>
                </a:solidFill>
              </a:rPr>
              <a:t> need to do in finishing / tapping process</a:t>
            </a:r>
          </a:p>
        </p:txBody>
      </p:sp>
      <p:pic>
        <p:nvPicPr>
          <p:cNvPr id="730" name="図 9">
            <a:extLst>
              <a:ext uri="{FF2B5EF4-FFF2-40B4-BE49-F238E27FC236}">
                <a16:creationId xmlns:a16="http://schemas.microsoft.com/office/drawing/2014/main" id="{5EC715D3-16F5-4D01-56B0-A19ADE260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212" y="6821246"/>
            <a:ext cx="1355770" cy="2150169"/>
          </a:xfrm>
          <a:prstGeom prst="rect">
            <a:avLst/>
          </a:prstGeom>
        </p:spPr>
      </p:pic>
      <p:pic>
        <p:nvPicPr>
          <p:cNvPr id="731" name="図 10">
            <a:extLst>
              <a:ext uri="{FF2B5EF4-FFF2-40B4-BE49-F238E27FC236}">
                <a16:creationId xmlns:a16="http://schemas.microsoft.com/office/drawing/2014/main" id="{5C40A7D0-B6C0-6493-0F28-637FE53C9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750" y="6950392"/>
            <a:ext cx="805148" cy="123622"/>
          </a:xfrm>
          <a:prstGeom prst="rect">
            <a:avLst/>
          </a:prstGeom>
        </p:spPr>
      </p:pic>
      <p:sp>
        <p:nvSpPr>
          <p:cNvPr id="732" name="テキスト ボックス 11">
            <a:extLst>
              <a:ext uri="{FF2B5EF4-FFF2-40B4-BE49-F238E27FC236}">
                <a16:creationId xmlns:a16="http://schemas.microsoft.com/office/drawing/2014/main" id="{EB4AABC2-844A-98A4-1565-689C2FC875AB}"/>
              </a:ext>
            </a:extLst>
          </p:cNvPr>
          <p:cNvSpPr txBox="1"/>
          <p:nvPr/>
        </p:nvSpPr>
        <p:spPr>
          <a:xfrm>
            <a:off x="2093031" y="6936969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item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733" name="図 13">
            <a:extLst>
              <a:ext uri="{FF2B5EF4-FFF2-40B4-BE49-F238E27FC236}">
                <a16:creationId xmlns:a16="http://schemas.microsoft.com/office/drawing/2014/main" id="{EDD697E5-DDF3-40D8-E595-39C7F81F1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187" y="7445010"/>
            <a:ext cx="1289035" cy="212113"/>
          </a:xfrm>
          <a:prstGeom prst="rect">
            <a:avLst/>
          </a:prstGeom>
        </p:spPr>
      </p:pic>
      <p:pic>
        <p:nvPicPr>
          <p:cNvPr id="734" name="図 14">
            <a:extLst>
              <a:ext uri="{FF2B5EF4-FFF2-40B4-BE49-F238E27FC236}">
                <a16:creationId xmlns:a16="http://schemas.microsoft.com/office/drawing/2014/main" id="{668E412D-A05F-0F98-DDDE-2960685A2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417" y="7848390"/>
            <a:ext cx="981060" cy="220999"/>
          </a:xfrm>
          <a:prstGeom prst="rect">
            <a:avLst/>
          </a:prstGeom>
        </p:spPr>
      </p:pic>
      <p:pic>
        <p:nvPicPr>
          <p:cNvPr id="735" name="図 15">
            <a:extLst>
              <a:ext uri="{FF2B5EF4-FFF2-40B4-BE49-F238E27FC236}">
                <a16:creationId xmlns:a16="http://schemas.microsoft.com/office/drawing/2014/main" id="{0DB2C158-E2EE-198C-BC56-B655E0F08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230" y="7539698"/>
            <a:ext cx="1313642" cy="894800"/>
          </a:xfrm>
          <a:prstGeom prst="rect">
            <a:avLst/>
          </a:prstGeom>
        </p:spPr>
      </p:pic>
      <p:pic>
        <p:nvPicPr>
          <p:cNvPr id="736" name="図 20">
            <a:extLst>
              <a:ext uri="{FF2B5EF4-FFF2-40B4-BE49-F238E27FC236}">
                <a16:creationId xmlns:a16="http://schemas.microsoft.com/office/drawing/2014/main" id="{C3BA2424-9435-2DB5-7FB1-025A7486CF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2374" y="7120569"/>
            <a:ext cx="1313642" cy="434647"/>
          </a:xfrm>
          <a:prstGeom prst="rect">
            <a:avLst/>
          </a:prstGeom>
        </p:spPr>
      </p:pic>
      <p:sp>
        <p:nvSpPr>
          <p:cNvPr id="737" name="四角形: 角を丸くする 22">
            <a:extLst>
              <a:ext uri="{FF2B5EF4-FFF2-40B4-BE49-F238E27FC236}">
                <a16:creationId xmlns:a16="http://schemas.microsoft.com/office/drawing/2014/main" id="{EA5EF8D8-206B-B675-2834-89C036C25150}"/>
              </a:ext>
            </a:extLst>
          </p:cNvPr>
          <p:cNvSpPr/>
          <p:nvPr/>
        </p:nvSpPr>
        <p:spPr>
          <a:xfrm>
            <a:off x="1924673" y="7147168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38" name="四角形: 角を丸くする 23">
            <a:extLst>
              <a:ext uri="{FF2B5EF4-FFF2-40B4-BE49-F238E27FC236}">
                <a16:creationId xmlns:a16="http://schemas.microsoft.com/office/drawing/2014/main" id="{1E68E826-B3F8-1784-DCC5-B082F23B923E}"/>
              </a:ext>
            </a:extLst>
          </p:cNvPr>
          <p:cNvSpPr/>
          <p:nvPr/>
        </p:nvSpPr>
        <p:spPr>
          <a:xfrm>
            <a:off x="2558678" y="7143358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39" name="テキスト ボックス 24">
            <a:extLst>
              <a:ext uri="{FF2B5EF4-FFF2-40B4-BE49-F238E27FC236}">
                <a16:creationId xmlns:a16="http://schemas.microsoft.com/office/drawing/2014/main" id="{A58E0112-D6A4-9403-9988-9B6BBF9BD6AC}"/>
              </a:ext>
            </a:extLst>
          </p:cNvPr>
          <p:cNvSpPr txBox="1"/>
          <p:nvPr/>
        </p:nvSpPr>
        <p:spPr>
          <a:xfrm>
            <a:off x="1677063" y="7117574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740" name="テキスト ボックス 25">
            <a:extLst>
              <a:ext uri="{FF2B5EF4-FFF2-40B4-BE49-F238E27FC236}">
                <a16:creationId xmlns:a16="http://schemas.microsoft.com/office/drawing/2014/main" id="{3BC90356-7675-F160-C694-77E12424028A}"/>
              </a:ext>
            </a:extLst>
          </p:cNvPr>
          <p:cNvSpPr txBox="1"/>
          <p:nvPr/>
        </p:nvSpPr>
        <p:spPr>
          <a:xfrm>
            <a:off x="2325855" y="7119061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741" name="グラフィックス 26" descr="日毎カレンダー">
            <a:extLst>
              <a:ext uri="{FF2B5EF4-FFF2-40B4-BE49-F238E27FC236}">
                <a16:creationId xmlns:a16="http://schemas.microsoft.com/office/drawing/2014/main" id="{D593ECEF-4523-63C7-FEF0-DACF128A2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7275" y="7156543"/>
            <a:ext cx="137160" cy="137160"/>
          </a:xfrm>
          <a:prstGeom prst="rect">
            <a:avLst/>
          </a:prstGeom>
        </p:spPr>
      </p:pic>
      <p:pic>
        <p:nvPicPr>
          <p:cNvPr id="742" name="グラフィックス 27" descr="日毎カレンダー">
            <a:extLst>
              <a:ext uri="{FF2B5EF4-FFF2-40B4-BE49-F238E27FC236}">
                <a16:creationId xmlns:a16="http://schemas.microsoft.com/office/drawing/2014/main" id="{5C10AD1E-F36F-19C1-F4CA-776510E598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7283" y="7147470"/>
            <a:ext cx="137160" cy="137160"/>
          </a:xfrm>
          <a:prstGeom prst="rect">
            <a:avLst/>
          </a:prstGeom>
        </p:spPr>
      </p:pic>
      <p:sp>
        <p:nvSpPr>
          <p:cNvPr id="743" name="四角形: 角を丸くする 28">
            <a:extLst>
              <a:ext uri="{FF2B5EF4-FFF2-40B4-BE49-F238E27FC236}">
                <a16:creationId xmlns:a16="http://schemas.microsoft.com/office/drawing/2014/main" id="{CADC5EEE-9C0F-9ACD-BCA8-0887DD20F0EC}"/>
              </a:ext>
            </a:extLst>
          </p:cNvPr>
          <p:cNvSpPr/>
          <p:nvPr/>
        </p:nvSpPr>
        <p:spPr>
          <a:xfrm>
            <a:off x="1968700" y="7332657"/>
            <a:ext cx="391183" cy="152691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44" name="テキスト ボックス 29">
            <a:extLst>
              <a:ext uri="{FF2B5EF4-FFF2-40B4-BE49-F238E27FC236}">
                <a16:creationId xmlns:a16="http://schemas.microsoft.com/office/drawing/2014/main" id="{7A7DE877-8FD9-409D-1F92-DDC6DA6EEE8E}"/>
              </a:ext>
            </a:extLst>
          </p:cNvPr>
          <p:cNvSpPr txBox="1"/>
          <p:nvPr/>
        </p:nvSpPr>
        <p:spPr>
          <a:xfrm>
            <a:off x="1671061" y="7295457"/>
            <a:ext cx="37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Supplier</a:t>
            </a:r>
          </a:p>
          <a:p>
            <a:pPr algn="ctr"/>
            <a:r>
              <a:rPr kumimoji="1" lang="en-US" altLang="ja-JP" sz="400" dirty="0">
                <a:latin typeface="+mj-lt"/>
              </a:rPr>
              <a:t>code</a:t>
            </a:r>
          </a:p>
        </p:txBody>
      </p:sp>
      <p:sp>
        <p:nvSpPr>
          <p:cNvPr id="745" name="テキスト ボックス 32">
            <a:extLst>
              <a:ext uri="{FF2B5EF4-FFF2-40B4-BE49-F238E27FC236}">
                <a16:creationId xmlns:a16="http://schemas.microsoft.com/office/drawing/2014/main" id="{194906AA-E72F-3B22-F4D1-2BC87DFF01ED}"/>
              </a:ext>
            </a:extLst>
          </p:cNvPr>
          <p:cNvSpPr txBox="1"/>
          <p:nvPr/>
        </p:nvSpPr>
        <p:spPr>
          <a:xfrm>
            <a:off x="1875473" y="7150164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746" name="テキスト ボックス 33">
            <a:extLst>
              <a:ext uri="{FF2B5EF4-FFF2-40B4-BE49-F238E27FC236}">
                <a16:creationId xmlns:a16="http://schemas.microsoft.com/office/drawing/2014/main" id="{06F47137-6A6C-9FA1-093D-F1C89EA7CDD2}"/>
              </a:ext>
            </a:extLst>
          </p:cNvPr>
          <p:cNvSpPr txBox="1"/>
          <p:nvPr/>
        </p:nvSpPr>
        <p:spPr>
          <a:xfrm>
            <a:off x="2513253" y="7147950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747" name="二等辺三角形 34">
            <a:extLst>
              <a:ext uri="{FF2B5EF4-FFF2-40B4-BE49-F238E27FC236}">
                <a16:creationId xmlns:a16="http://schemas.microsoft.com/office/drawing/2014/main" id="{A1B05EF9-B766-ADCE-44FE-C21DC44A35B6}"/>
              </a:ext>
            </a:extLst>
          </p:cNvPr>
          <p:cNvSpPr/>
          <p:nvPr/>
        </p:nvSpPr>
        <p:spPr>
          <a:xfrm rot="10800000">
            <a:off x="2219852" y="7372347"/>
            <a:ext cx="79525" cy="76201"/>
          </a:xfrm>
          <a:prstGeom prst="triangl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748" name="図 35">
            <a:extLst>
              <a:ext uri="{FF2B5EF4-FFF2-40B4-BE49-F238E27FC236}">
                <a16:creationId xmlns:a16="http://schemas.microsoft.com/office/drawing/2014/main" id="{4DD9EC05-FAC1-0C4B-AE2A-0E501E7FD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037" y="7588255"/>
            <a:ext cx="1289035" cy="275128"/>
          </a:xfrm>
          <a:prstGeom prst="rect">
            <a:avLst/>
          </a:prstGeom>
        </p:spPr>
      </p:pic>
      <p:pic>
        <p:nvPicPr>
          <p:cNvPr id="749" name="図 36">
            <a:extLst>
              <a:ext uri="{FF2B5EF4-FFF2-40B4-BE49-F238E27FC236}">
                <a16:creationId xmlns:a16="http://schemas.microsoft.com/office/drawing/2014/main" id="{696F3955-879A-738F-CD09-B817C7CC0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453" y="8019373"/>
            <a:ext cx="1279444" cy="267020"/>
          </a:xfrm>
          <a:prstGeom prst="rect">
            <a:avLst/>
          </a:prstGeom>
        </p:spPr>
      </p:pic>
      <p:sp>
        <p:nvSpPr>
          <p:cNvPr id="750" name="テキスト ボックス 38">
            <a:extLst>
              <a:ext uri="{FF2B5EF4-FFF2-40B4-BE49-F238E27FC236}">
                <a16:creationId xmlns:a16="http://schemas.microsoft.com/office/drawing/2014/main" id="{DEB27CB6-B6A0-E5F7-D7F6-DB00C00D3AF1}"/>
              </a:ext>
            </a:extLst>
          </p:cNvPr>
          <p:cNvSpPr txBox="1"/>
          <p:nvPr/>
        </p:nvSpPr>
        <p:spPr>
          <a:xfrm>
            <a:off x="1687892" y="7962378"/>
            <a:ext cx="11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Supplier Name : DEMO-SUP-B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DEMO_PARTS_NAME_B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751" name="Rectangle 750">
            <a:extLst>
              <a:ext uri="{FF2B5EF4-FFF2-40B4-BE49-F238E27FC236}">
                <a16:creationId xmlns:a16="http://schemas.microsoft.com/office/drawing/2014/main" id="{1AB408B3-487B-E86D-5B3B-11E64DF0C1CC}"/>
              </a:ext>
            </a:extLst>
          </p:cNvPr>
          <p:cNvSpPr/>
          <p:nvPr/>
        </p:nvSpPr>
        <p:spPr>
          <a:xfrm>
            <a:off x="1735557" y="7522238"/>
            <a:ext cx="1292030" cy="905331"/>
          </a:xfrm>
          <a:prstGeom prst="rect">
            <a:avLst/>
          </a:prstGeom>
          <a:solidFill>
            <a:srgbClr val="FAFAFA"/>
          </a:solidFill>
          <a:ln w="3175" cap="flat" cmpd="sng" algn="ctr">
            <a:solidFill>
              <a:srgbClr val="FAFAFA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752" name="テキスト ボックス 37">
            <a:extLst>
              <a:ext uri="{FF2B5EF4-FFF2-40B4-BE49-F238E27FC236}">
                <a16:creationId xmlns:a16="http://schemas.microsoft.com/office/drawing/2014/main" id="{3AE244B4-62B7-A67E-5714-923F580D9854}"/>
              </a:ext>
            </a:extLst>
          </p:cNvPr>
          <p:cNvSpPr txBox="1"/>
          <p:nvPr/>
        </p:nvSpPr>
        <p:spPr>
          <a:xfrm>
            <a:off x="1757666" y="7533669"/>
            <a:ext cx="1251968" cy="384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00" dirty="0">
                <a:latin typeface="+mj-lt"/>
              </a:rPr>
              <a:t>Order No : DEMO-ORDER-NO-A</a:t>
            </a:r>
          </a:p>
          <a:p>
            <a:r>
              <a:rPr kumimoji="1" lang="en-US" altLang="ja-JP" sz="300" dirty="0">
                <a:latin typeface="+mj-lt"/>
              </a:rPr>
              <a:t>Supplier Name : DEMO-SUP-A</a:t>
            </a:r>
          </a:p>
          <a:p>
            <a:r>
              <a:rPr kumimoji="1" lang="en-US" altLang="ja-JP" sz="300" dirty="0">
                <a:latin typeface="+mj-lt"/>
              </a:rPr>
              <a:t>Parts No : DEMO-PARTS-</a:t>
            </a:r>
            <a:r>
              <a:rPr kumimoji="1" lang="en-US" altLang="ja-JP" sz="300" dirty="0" err="1">
                <a:latin typeface="+mj-lt"/>
              </a:rPr>
              <a:t>NO_A</a:t>
            </a:r>
            <a:endParaRPr kumimoji="1" lang="en-US" altLang="ja-JP" sz="300" dirty="0">
              <a:latin typeface="+mj-lt"/>
            </a:endParaRPr>
          </a:p>
          <a:p>
            <a:r>
              <a:rPr kumimoji="1" lang="en-US" altLang="ja-JP" sz="300" dirty="0">
                <a:latin typeface="+mj-lt"/>
              </a:rPr>
              <a:t>Parts Name : DEMO_PARTS_NAME_A</a:t>
            </a:r>
          </a:p>
          <a:p>
            <a:endParaRPr kumimoji="1" lang="en-US" altLang="ja-JP" sz="3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: AE01	     600.00/600.00 KG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753" name="テキスト ボックス 37">
            <a:extLst>
              <a:ext uri="{FF2B5EF4-FFF2-40B4-BE49-F238E27FC236}">
                <a16:creationId xmlns:a16="http://schemas.microsoft.com/office/drawing/2014/main" id="{46D03848-46AE-E79F-3AA8-04EA6FB86965}"/>
              </a:ext>
            </a:extLst>
          </p:cNvPr>
          <p:cNvSpPr txBox="1"/>
          <p:nvPr/>
        </p:nvSpPr>
        <p:spPr>
          <a:xfrm>
            <a:off x="1757666" y="7941831"/>
            <a:ext cx="1251968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00" dirty="0">
                <a:latin typeface="+mj-lt"/>
              </a:rPr>
              <a:t>Order No : DEMO-ORDER-NO-A</a:t>
            </a:r>
          </a:p>
          <a:p>
            <a:r>
              <a:rPr kumimoji="1" lang="en-US" altLang="ja-JP" sz="300" dirty="0">
                <a:latin typeface="+mj-lt"/>
              </a:rPr>
              <a:t>Supplier Name : DEMO-SUP-A</a:t>
            </a:r>
          </a:p>
          <a:p>
            <a:r>
              <a:rPr kumimoji="1" lang="en-US" altLang="ja-JP" sz="300" dirty="0">
                <a:latin typeface="+mj-lt"/>
              </a:rPr>
              <a:t>Parts No : DEMO-PARTS-</a:t>
            </a:r>
            <a:r>
              <a:rPr kumimoji="1" lang="en-US" altLang="ja-JP" sz="300" dirty="0" err="1">
                <a:latin typeface="+mj-lt"/>
              </a:rPr>
              <a:t>NO_A</a:t>
            </a:r>
            <a:endParaRPr kumimoji="1" lang="en-US" altLang="ja-JP" sz="300" dirty="0">
              <a:latin typeface="+mj-lt"/>
            </a:endParaRPr>
          </a:p>
          <a:p>
            <a:r>
              <a:rPr kumimoji="1" lang="en-US" altLang="ja-JP" sz="300" dirty="0">
                <a:latin typeface="+mj-lt"/>
              </a:rPr>
              <a:t>Parts Name : DEMO_PARTS_NAME_A</a:t>
            </a:r>
          </a:p>
          <a:p>
            <a:endParaRPr kumimoji="1" lang="en-US" altLang="ja-JP" sz="3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: AE01	     380.00/600.00 KG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754" name="テキスト ボックス 37">
            <a:extLst>
              <a:ext uri="{FF2B5EF4-FFF2-40B4-BE49-F238E27FC236}">
                <a16:creationId xmlns:a16="http://schemas.microsoft.com/office/drawing/2014/main" id="{3B94EBA3-9E79-C214-43B0-09EF1061BBA5}"/>
              </a:ext>
            </a:extLst>
          </p:cNvPr>
          <p:cNvSpPr txBox="1"/>
          <p:nvPr/>
        </p:nvSpPr>
        <p:spPr>
          <a:xfrm>
            <a:off x="1756562" y="8349130"/>
            <a:ext cx="1251968" cy="3847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00" dirty="0">
                <a:latin typeface="+mj-lt"/>
              </a:rPr>
              <a:t>Order No : DEMO-ORDER-NO-A</a:t>
            </a:r>
          </a:p>
          <a:p>
            <a:r>
              <a:rPr kumimoji="1" lang="en-US" altLang="ja-JP" sz="300" dirty="0">
                <a:latin typeface="+mj-lt"/>
              </a:rPr>
              <a:t>Supplier Name : DEMO-SUP-A</a:t>
            </a:r>
          </a:p>
          <a:p>
            <a:r>
              <a:rPr kumimoji="1" lang="en-US" altLang="ja-JP" sz="300" dirty="0">
                <a:latin typeface="+mj-lt"/>
              </a:rPr>
              <a:t>Parts No : DEMO-PARTS-</a:t>
            </a:r>
            <a:r>
              <a:rPr kumimoji="1" lang="en-US" altLang="ja-JP" sz="300" dirty="0" err="1">
                <a:latin typeface="+mj-lt"/>
              </a:rPr>
              <a:t>NO_A</a:t>
            </a:r>
            <a:endParaRPr kumimoji="1" lang="en-US" altLang="ja-JP" sz="300" dirty="0">
              <a:latin typeface="+mj-lt"/>
            </a:endParaRPr>
          </a:p>
          <a:p>
            <a:r>
              <a:rPr kumimoji="1" lang="en-US" altLang="ja-JP" sz="300" dirty="0">
                <a:latin typeface="+mj-lt"/>
              </a:rPr>
              <a:t>Parts Name : DEMO_PARTS_NAME_A</a:t>
            </a:r>
          </a:p>
          <a:p>
            <a:endParaRPr kumimoji="1" lang="en-US" altLang="ja-JP" sz="3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: AE01	     0.00/600.00 KG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755" name="TextBox 754">
            <a:extLst>
              <a:ext uri="{FF2B5EF4-FFF2-40B4-BE49-F238E27FC236}">
                <a16:creationId xmlns:a16="http://schemas.microsoft.com/office/drawing/2014/main" id="{1BD8EB5E-288B-CD65-593C-E6916BD28233}"/>
              </a:ext>
            </a:extLst>
          </p:cNvPr>
          <p:cNvSpPr txBox="1"/>
          <p:nvPr/>
        </p:nvSpPr>
        <p:spPr>
          <a:xfrm>
            <a:off x="2767410" y="7932259"/>
            <a:ext cx="33816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500" b="1" dirty="0">
                <a:solidFill>
                  <a:srgbClr val="FF0000"/>
                </a:solidFill>
                <a:latin typeface="Arial 本文"/>
              </a:rPr>
              <a:t>QC</a:t>
            </a:r>
            <a:endParaRPr kumimoji="1" lang="en-US" altLang="ja-JP" sz="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56" name="テキスト ボックス 37">
            <a:extLst>
              <a:ext uri="{FF2B5EF4-FFF2-40B4-BE49-F238E27FC236}">
                <a16:creationId xmlns:a16="http://schemas.microsoft.com/office/drawing/2014/main" id="{18DDC3C3-E392-EE6B-42AF-575A493AE065}"/>
              </a:ext>
            </a:extLst>
          </p:cNvPr>
          <p:cNvSpPr txBox="1"/>
          <p:nvPr/>
        </p:nvSpPr>
        <p:spPr>
          <a:xfrm>
            <a:off x="1759524" y="8748850"/>
            <a:ext cx="1251968" cy="384721"/>
          </a:xfrm>
          <a:prstGeom prst="rect">
            <a:avLst/>
          </a:prstGeom>
          <a:solidFill>
            <a:srgbClr val="AFF8CA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00" dirty="0">
                <a:latin typeface="+mj-lt"/>
              </a:rPr>
              <a:t>Order No : DEMO-ORDER-NO-A</a:t>
            </a:r>
          </a:p>
          <a:p>
            <a:r>
              <a:rPr kumimoji="1" lang="en-US" altLang="ja-JP" sz="300" dirty="0">
                <a:latin typeface="+mj-lt"/>
              </a:rPr>
              <a:t>Supplier Name : DEMO-SUP-A</a:t>
            </a:r>
          </a:p>
          <a:p>
            <a:r>
              <a:rPr kumimoji="1" lang="en-US" altLang="ja-JP" sz="300" dirty="0">
                <a:latin typeface="+mj-lt"/>
              </a:rPr>
              <a:t>Parts No : DEMO-PARTS-</a:t>
            </a:r>
            <a:r>
              <a:rPr kumimoji="1" lang="en-US" altLang="ja-JP" sz="300" dirty="0" err="1">
                <a:latin typeface="+mj-lt"/>
              </a:rPr>
              <a:t>NO_A</a:t>
            </a:r>
            <a:endParaRPr kumimoji="1" lang="en-US" altLang="ja-JP" sz="300" dirty="0">
              <a:latin typeface="+mj-lt"/>
            </a:endParaRPr>
          </a:p>
          <a:p>
            <a:r>
              <a:rPr kumimoji="1" lang="en-US" altLang="ja-JP" sz="300" dirty="0">
                <a:latin typeface="+mj-lt"/>
              </a:rPr>
              <a:t>Parts Name : DEMO_PARTS_NAME_A</a:t>
            </a:r>
          </a:p>
          <a:p>
            <a:endParaRPr kumimoji="1" lang="en-US" altLang="ja-JP" sz="3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: AE01	     560.00/600.00 KG</a:t>
            </a:r>
            <a:endParaRPr kumimoji="1" lang="ja-JP" altLang="en-US" sz="200" dirty="0">
              <a:latin typeface="+mj-lt"/>
            </a:endParaRPr>
          </a:p>
        </p:txBody>
      </p:sp>
      <p:sp>
        <p:nvSpPr>
          <p:cNvPr id="757" name="正方形/長方形 40">
            <a:extLst>
              <a:ext uri="{FF2B5EF4-FFF2-40B4-BE49-F238E27FC236}">
                <a16:creationId xmlns:a16="http://schemas.microsoft.com/office/drawing/2014/main" id="{3B5ABDB6-1A9E-841F-9843-71F4C67B8650}"/>
              </a:ext>
            </a:extLst>
          </p:cNvPr>
          <p:cNvSpPr/>
          <p:nvPr/>
        </p:nvSpPr>
        <p:spPr>
          <a:xfrm>
            <a:off x="1774018" y="8360559"/>
            <a:ext cx="1234075" cy="3641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758" name="グラフィックス 41" descr="右向き指示マーク">
            <a:extLst>
              <a:ext uri="{FF2B5EF4-FFF2-40B4-BE49-F238E27FC236}">
                <a16:creationId xmlns:a16="http://schemas.microsoft.com/office/drawing/2014/main" id="{2D060E74-90DA-DA97-B34D-8B23565E9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4754202">
            <a:off x="2779578" y="8480081"/>
            <a:ext cx="236144" cy="236144"/>
          </a:xfrm>
          <a:prstGeom prst="rect">
            <a:avLst/>
          </a:prstGeom>
        </p:spPr>
      </p:pic>
      <p:sp>
        <p:nvSpPr>
          <p:cNvPr id="759" name="テキスト ボックス 30">
            <a:extLst>
              <a:ext uri="{FF2B5EF4-FFF2-40B4-BE49-F238E27FC236}">
                <a16:creationId xmlns:a16="http://schemas.microsoft.com/office/drawing/2014/main" id="{AE1F8381-A15A-C413-306E-F65ABD80C956}"/>
              </a:ext>
            </a:extLst>
          </p:cNvPr>
          <p:cNvSpPr txBox="1"/>
          <p:nvPr/>
        </p:nvSpPr>
        <p:spPr>
          <a:xfrm>
            <a:off x="2300431" y="7332792"/>
            <a:ext cx="3936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status</a:t>
            </a:r>
          </a:p>
        </p:txBody>
      </p:sp>
      <p:sp>
        <p:nvSpPr>
          <p:cNvPr id="760" name="四角形: 角を丸くする 28">
            <a:extLst>
              <a:ext uri="{FF2B5EF4-FFF2-40B4-BE49-F238E27FC236}">
                <a16:creationId xmlns:a16="http://schemas.microsoft.com/office/drawing/2014/main" id="{A71F5829-BA80-D60A-EC1B-35B7019D3A11}"/>
              </a:ext>
            </a:extLst>
          </p:cNvPr>
          <p:cNvSpPr/>
          <p:nvPr/>
        </p:nvSpPr>
        <p:spPr>
          <a:xfrm>
            <a:off x="2590374" y="7347244"/>
            <a:ext cx="440482" cy="145185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61" name="二等辺三角形 34">
            <a:extLst>
              <a:ext uri="{FF2B5EF4-FFF2-40B4-BE49-F238E27FC236}">
                <a16:creationId xmlns:a16="http://schemas.microsoft.com/office/drawing/2014/main" id="{F687653C-C3EA-FD81-C8DC-8992C0CA8E66}"/>
              </a:ext>
            </a:extLst>
          </p:cNvPr>
          <p:cNvSpPr/>
          <p:nvPr/>
        </p:nvSpPr>
        <p:spPr>
          <a:xfrm rot="10800000">
            <a:off x="2914038" y="7379236"/>
            <a:ext cx="79525" cy="76201"/>
          </a:xfrm>
          <a:prstGeom prst="triangle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62" name="TextBox 761">
            <a:extLst>
              <a:ext uri="{FF2B5EF4-FFF2-40B4-BE49-F238E27FC236}">
                <a16:creationId xmlns:a16="http://schemas.microsoft.com/office/drawing/2014/main" id="{8CDDE6B9-3228-1658-2658-8BD1E6D1CF85}"/>
              </a:ext>
            </a:extLst>
          </p:cNvPr>
          <p:cNvSpPr txBox="1"/>
          <p:nvPr/>
        </p:nvSpPr>
        <p:spPr>
          <a:xfrm>
            <a:off x="2783553" y="8334919"/>
            <a:ext cx="33816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500" b="1" dirty="0">
                <a:solidFill>
                  <a:srgbClr val="FF0000"/>
                </a:solidFill>
                <a:latin typeface="Arial 本文"/>
              </a:rPr>
              <a:t>QC</a:t>
            </a:r>
            <a:endParaRPr kumimoji="1" lang="en-US" altLang="ja-JP" sz="5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63" name="図 385">
            <a:extLst>
              <a:ext uri="{FF2B5EF4-FFF2-40B4-BE49-F238E27FC236}">
                <a16:creationId xmlns:a16="http://schemas.microsoft.com/office/drawing/2014/main" id="{0289FB83-01B3-944A-FC94-3AE76065B7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3742" y="6853816"/>
            <a:ext cx="1355823" cy="2027476"/>
          </a:xfrm>
          <a:prstGeom prst="rect">
            <a:avLst/>
          </a:prstGeom>
        </p:spPr>
      </p:pic>
      <p:pic>
        <p:nvPicPr>
          <p:cNvPr id="764" name="図 386">
            <a:extLst>
              <a:ext uri="{FF2B5EF4-FFF2-40B4-BE49-F238E27FC236}">
                <a16:creationId xmlns:a16="http://schemas.microsoft.com/office/drawing/2014/main" id="{D8BC9738-16B7-6DB1-8298-641EBB8D6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0396" y="7866174"/>
            <a:ext cx="1323253" cy="276635"/>
          </a:xfrm>
          <a:prstGeom prst="rect">
            <a:avLst/>
          </a:prstGeom>
        </p:spPr>
      </p:pic>
      <p:pic>
        <p:nvPicPr>
          <p:cNvPr id="765" name="図 387">
            <a:extLst>
              <a:ext uri="{FF2B5EF4-FFF2-40B4-BE49-F238E27FC236}">
                <a16:creationId xmlns:a16="http://schemas.microsoft.com/office/drawing/2014/main" id="{EFF425BA-243E-DD9A-C68A-899CFA6484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0026" y="8207890"/>
            <a:ext cx="421741" cy="138318"/>
          </a:xfrm>
          <a:prstGeom prst="rect">
            <a:avLst/>
          </a:prstGeom>
        </p:spPr>
      </p:pic>
      <p:sp>
        <p:nvSpPr>
          <p:cNvPr id="766" name="テキスト ボックス 388">
            <a:extLst>
              <a:ext uri="{FF2B5EF4-FFF2-40B4-BE49-F238E27FC236}">
                <a16:creationId xmlns:a16="http://schemas.microsoft.com/office/drawing/2014/main" id="{33CD90D7-00C7-9F3F-721A-66070FC87BFE}"/>
              </a:ext>
            </a:extLst>
          </p:cNvPr>
          <p:cNvSpPr txBox="1"/>
          <p:nvPr/>
        </p:nvSpPr>
        <p:spPr>
          <a:xfrm>
            <a:off x="3683742" y="8160302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767" name="テキスト ボックス 389">
            <a:extLst>
              <a:ext uri="{FF2B5EF4-FFF2-40B4-BE49-F238E27FC236}">
                <a16:creationId xmlns:a16="http://schemas.microsoft.com/office/drawing/2014/main" id="{FEB3874F-7EF1-730E-9588-D89AC2C26F09}"/>
              </a:ext>
            </a:extLst>
          </p:cNvPr>
          <p:cNvSpPr txBox="1"/>
          <p:nvPr/>
        </p:nvSpPr>
        <p:spPr>
          <a:xfrm>
            <a:off x="3683742" y="7921525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768" name="図 390">
            <a:extLst>
              <a:ext uri="{FF2B5EF4-FFF2-40B4-BE49-F238E27FC236}">
                <a16:creationId xmlns:a16="http://schemas.microsoft.com/office/drawing/2014/main" id="{FB62B92A-69C3-1EAD-B142-090597486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9119" y="7907260"/>
            <a:ext cx="905173" cy="202741"/>
          </a:xfrm>
          <a:prstGeom prst="rect">
            <a:avLst/>
          </a:prstGeom>
        </p:spPr>
      </p:pic>
      <p:pic>
        <p:nvPicPr>
          <p:cNvPr id="769" name="図 391">
            <a:extLst>
              <a:ext uri="{FF2B5EF4-FFF2-40B4-BE49-F238E27FC236}">
                <a16:creationId xmlns:a16="http://schemas.microsoft.com/office/drawing/2014/main" id="{F61DC96A-063F-392C-A3FB-89AF01CBE9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17585" y="7688716"/>
            <a:ext cx="381033" cy="112377"/>
          </a:xfrm>
          <a:prstGeom prst="rect">
            <a:avLst/>
          </a:prstGeom>
        </p:spPr>
      </p:pic>
      <p:sp>
        <p:nvSpPr>
          <p:cNvPr id="770" name="テキスト ボックス 392">
            <a:extLst>
              <a:ext uri="{FF2B5EF4-FFF2-40B4-BE49-F238E27FC236}">
                <a16:creationId xmlns:a16="http://schemas.microsoft.com/office/drawing/2014/main" id="{A4E2D492-1379-7E54-0FE4-65675A1D1591}"/>
              </a:ext>
            </a:extLst>
          </p:cNvPr>
          <p:cNvSpPr txBox="1"/>
          <p:nvPr/>
        </p:nvSpPr>
        <p:spPr>
          <a:xfrm>
            <a:off x="4176244" y="7655885"/>
            <a:ext cx="8054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2023-09-28</a:t>
            </a:r>
            <a:endParaRPr kumimoji="1" lang="ja-JP" altLang="en-US" sz="300" dirty="0">
              <a:latin typeface="+mj-lt"/>
            </a:endParaRPr>
          </a:p>
        </p:txBody>
      </p:sp>
      <p:pic>
        <p:nvPicPr>
          <p:cNvPr id="771" name="図 394">
            <a:extLst>
              <a:ext uri="{FF2B5EF4-FFF2-40B4-BE49-F238E27FC236}">
                <a16:creationId xmlns:a16="http://schemas.microsoft.com/office/drawing/2014/main" id="{2CCF6585-5CA7-293C-027B-E975D251A4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5178" y="7962378"/>
            <a:ext cx="293040" cy="79099"/>
          </a:xfrm>
          <a:prstGeom prst="rect">
            <a:avLst/>
          </a:prstGeom>
        </p:spPr>
      </p:pic>
      <p:pic>
        <p:nvPicPr>
          <p:cNvPr id="772" name="図 395">
            <a:extLst>
              <a:ext uri="{FF2B5EF4-FFF2-40B4-BE49-F238E27FC236}">
                <a16:creationId xmlns:a16="http://schemas.microsoft.com/office/drawing/2014/main" id="{CDBD17C9-CE92-8A81-681C-63ED232325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87994" y="7694228"/>
            <a:ext cx="436337" cy="79099"/>
          </a:xfrm>
          <a:prstGeom prst="rect">
            <a:avLst/>
          </a:prstGeom>
        </p:spPr>
      </p:pic>
      <p:pic>
        <p:nvPicPr>
          <p:cNvPr id="773" name="図 396">
            <a:extLst>
              <a:ext uri="{FF2B5EF4-FFF2-40B4-BE49-F238E27FC236}">
                <a16:creationId xmlns:a16="http://schemas.microsoft.com/office/drawing/2014/main" id="{73B32B46-DAF0-D87A-D88E-872D439C5A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45487" y="8435646"/>
            <a:ext cx="436337" cy="79099"/>
          </a:xfrm>
          <a:prstGeom prst="rect">
            <a:avLst/>
          </a:prstGeom>
        </p:spPr>
      </p:pic>
      <p:pic>
        <p:nvPicPr>
          <p:cNvPr id="774" name="図 397">
            <a:extLst>
              <a:ext uri="{FF2B5EF4-FFF2-40B4-BE49-F238E27FC236}">
                <a16:creationId xmlns:a16="http://schemas.microsoft.com/office/drawing/2014/main" id="{57C182E5-BC40-98A5-E5AB-1730921B02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87994" y="7314300"/>
            <a:ext cx="436337" cy="106315"/>
          </a:xfrm>
          <a:prstGeom prst="rect">
            <a:avLst/>
          </a:prstGeom>
        </p:spPr>
      </p:pic>
      <p:pic>
        <p:nvPicPr>
          <p:cNvPr id="775" name="図 398">
            <a:extLst>
              <a:ext uri="{FF2B5EF4-FFF2-40B4-BE49-F238E27FC236}">
                <a16:creationId xmlns:a16="http://schemas.microsoft.com/office/drawing/2014/main" id="{C65AEE4C-97AF-7AF7-B0D8-5C057A0E27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7625" y="7506017"/>
            <a:ext cx="436337" cy="106315"/>
          </a:xfrm>
          <a:prstGeom prst="rect">
            <a:avLst/>
          </a:prstGeom>
        </p:spPr>
      </p:pic>
      <p:sp>
        <p:nvSpPr>
          <p:cNvPr id="776" name="テキスト ボックス 399">
            <a:extLst>
              <a:ext uri="{FF2B5EF4-FFF2-40B4-BE49-F238E27FC236}">
                <a16:creationId xmlns:a16="http://schemas.microsoft.com/office/drawing/2014/main" id="{EA53256E-3161-3E24-4B25-74B13D068738}"/>
              </a:ext>
            </a:extLst>
          </p:cNvPr>
          <p:cNvSpPr txBox="1"/>
          <p:nvPr/>
        </p:nvSpPr>
        <p:spPr>
          <a:xfrm>
            <a:off x="4164261" y="7260655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777" name="テキスト ボックス 400">
            <a:extLst>
              <a:ext uri="{FF2B5EF4-FFF2-40B4-BE49-F238E27FC236}">
                <a16:creationId xmlns:a16="http://schemas.microsoft.com/office/drawing/2014/main" id="{FC4FA0F8-2899-C958-2A1F-129247F317D9}"/>
              </a:ext>
            </a:extLst>
          </p:cNvPr>
          <p:cNvSpPr txBox="1"/>
          <p:nvPr/>
        </p:nvSpPr>
        <p:spPr>
          <a:xfrm>
            <a:off x="3736353" y="7463623"/>
            <a:ext cx="98641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778" name="テキスト ボックス 402">
            <a:extLst>
              <a:ext uri="{FF2B5EF4-FFF2-40B4-BE49-F238E27FC236}">
                <a16:creationId xmlns:a16="http://schemas.microsoft.com/office/drawing/2014/main" id="{6EF061A6-2A9B-9002-07C2-4F7EB933BA1F}"/>
              </a:ext>
            </a:extLst>
          </p:cNvPr>
          <p:cNvSpPr txBox="1"/>
          <p:nvPr/>
        </p:nvSpPr>
        <p:spPr>
          <a:xfrm>
            <a:off x="4252896" y="7918834"/>
            <a:ext cx="7401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200</a:t>
            </a:r>
          </a:p>
        </p:txBody>
      </p:sp>
      <p:pic>
        <p:nvPicPr>
          <p:cNvPr id="779" name="図 403">
            <a:extLst>
              <a:ext uri="{FF2B5EF4-FFF2-40B4-BE49-F238E27FC236}">
                <a16:creationId xmlns:a16="http://schemas.microsoft.com/office/drawing/2014/main" id="{4116A331-E1A3-C437-9357-E1317054AF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7657" y="7855560"/>
            <a:ext cx="1323253" cy="276635"/>
          </a:xfrm>
          <a:prstGeom prst="rect">
            <a:avLst/>
          </a:prstGeom>
        </p:spPr>
      </p:pic>
      <p:pic>
        <p:nvPicPr>
          <p:cNvPr id="780" name="図 404">
            <a:extLst>
              <a:ext uri="{FF2B5EF4-FFF2-40B4-BE49-F238E27FC236}">
                <a16:creationId xmlns:a16="http://schemas.microsoft.com/office/drawing/2014/main" id="{DFEE93EF-D68E-B4E1-7F45-BABE066C8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7287" y="8197276"/>
            <a:ext cx="421741" cy="138318"/>
          </a:xfrm>
          <a:prstGeom prst="rect">
            <a:avLst/>
          </a:prstGeom>
        </p:spPr>
      </p:pic>
      <p:sp>
        <p:nvSpPr>
          <p:cNvPr id="781" name="テキスト ボックス 405">
            <a:extLst>
              <a:ext uri="{FF2B5EF4-FFF2-40B4-BE49-F238E27FC236}">
                <a16:creationId xmlns:a16="http://schemas.microsoft.com/office/drawing/2014/main" id="{E8B52402-D8A9-D445-ACEB-488FC4F948C2}"/>
              </a:ext>
            </a:extLst>
          </p:cNvPr>
          <p:cNvSpPr txBox="1"/>
          <p:nvPr/>
        </p:nvSpPr>
        <p:spPr>
          <a:xfrm>
            <a:off x="3681003" y="8149688"/>
            <a:ext cx="4347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Act Qty</a:t>
            </a:r>
            <a:endParaRPr kumimoji="1" lang="ja-JP" altLang="en-US" sz="600" dirty="0"/>
          </a:p>
        </p:txBody>
      </p:sp>
      <p:sp>
        <p:nvSpPr>
          <p:cNvPr id="782" name="テキスト ボックス 406">
            <a:extLst>
              <a:ext uri="{FF2B5EF4-FFF2-40B4-BE49-F238E27FC236}">
                <a16:creationId xmlns:a16="http://schemas.microsoft.com/office/drawing/2014/main" id="{081A2350-A7CD-3316-75AA-0FEF631C1125}"/>
              </a:ext>
            </a:extLst>
          </p:cNvPr>
          <p:cNvSpPr txBox="1"/>
          <p:nvPr/>
        </p:nvSpPr>
        <p:spPr>
          <a:xfrm>
            <a:off x="3681003" y="7910911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783" name="図 407">
            <a:extLst>
              <a:ext uri="{FF2B5EF4-FFF2-40B4-BE49-F238E27FC236}">
                <a16:creationId xmlns:a16="http://schemas.microsoft.com/office/drawing/2014/main" id="{883035B2-9548-0806-F048-59529A5264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6380" y="7896646"/>
            <a:ext cx="905173" cy="202741"/>
          </a:xfrm>
          <a:prstGeom prst="rect">
            <a:avLst/>
          </a:prstGeom>
        </p:spPr>
      </p:pic>
      <p:pic>
        <p:nvPicPr>
          <p:cNvPr id="784" name="図 408">
            <a:extLst>
              <a:ext uri="{FF2B5EF4-FFF2-40B4-BE49-F238E27FC236}">
                <a16:creationId xmlns:a16="http://schemas.microsoft.com/office/drawing/2014/main" id="{E3CC127F-D4FB-4D06-0484-B5423FB60D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2439" y="7951764"/>
            <a:ext cx="293040" cy="79099"/>
          </a:xfrm>
          <a:prstGeom prst="rect">
            <a:avLst/>
          </a:prstGeom>
        </p:spPr>
      </p:pic>
      <p:pic>
        <p:nvPicPr>
          <p:cNvPr id="785" name="図 409">
            <a:extLst>
              <a:ext uri="{FF2B5EF4-FFF2-40B4-BE49-F238E27FC236}">
                <a16:creationId xmlns:a16="http://schemas.microsoft.com/office/drawing/2014/main" id="{A3F3A4FE-61FB-9AEB-22CF-ED41582BD9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42748" y="8425032"/>
            <a:ext cx="436337" cy="79099"/>
          </a:xfrm>
          <a:prstGeom prst="rect">
            <a:avLst/>
          </a:prstGeom>
        </p:spPr>
      </p:pic>
      <p:pic>
        <p:nvPicPr>
          <p:cNvPr id="786" name="図 410">
            <a:extLst>
              <a:ext uri="{FF2B5EF4-FFF2-40B4-BE49-F238E27FC236}">
                <a16:creationId xmlns:a16="http://schemas.microsoft.com/office/drawing/2014/main" id="{CF77B8AD-05B9-F83C-E9CC-93264F7286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8485" y="7846963"/>
            <a:ext cx="1323253" cy="276635"/>
          </a:xfrm>
          <a:prstGeom prst="rect">
            <a:avLst/>
          </a:prstGeom>
        </p:spPr>
      </p:pic>
      <p:pic>
        <p:nvPicPr>
          <p:cNvPr id="787" name="図 411">
            <a:extLst>
              <a:ext uri="{FF2B5EF4-FFF2-40B4-BE49-F238E27FC236}">
                <a16:creationId xmlns:a16="http://schemas.microsoft.com/office/drawing/2014/main" id="{8A16387F-C421-753A-D157-70BEED511D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8115" y="8188679"/>
            <a:ext cx="421741" cy="138318"/>
          </a:xfrm>
          <a:prstGeom prst="rect">
            <a:avLst/>
          </a:prstGeom>
        </p:spPr>
      </p:pic>
      <p:pic>
        <p:nvPicPr>
          <p:cNvPr id="788" name="図 414">
            <a:extLst>
              <a:ext uri="{FF2B5EF4-FFF2-40B4-BE49-F238E27FC236}">
                <a16:creationId xmlns:a16="http://schemas.microsoft.com/office/drawing/2014/main" id="{CEA28860-4853-1702-C898-332C0DBB02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7208" y="7888049"/>
            <a:ext cx="905173" cy="202741"/>
          </a:xfrm>
          <a:prstGeom prst="rect">
            <a:avLst/>
          </a:prstGeom>
        </p:spPr>
      </p:pic>
      <p:pic>
        <p:nvPicPr>
          <p:cNvPr id="789" name="図 415">
            <a:extLst>
              <a:ext uri="{FF2B5EF4-FFF2-40B4-BE49-F238E27FC236}">
                <a16:creationId xmlns:a16="http://schemas.microsoft.com/office/drawing/2014/main" id="{43866734-907B-2631-C10B-8343D79E0F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3267" y="7943167"/>
            <a:ext cx="293040" cy="79099"/>
          </a:xfrm>
          <a:prstGeom prst="rect">
            <a:avLst/>
          </a:prstGeom>
        </p:spPr>
      </p:pic>
      <p:pic>
        <p:nvPicPr>
          <p:cNvPr id="790" name="図 417">
            <a:extLst>
              <a:ext uri="{FF2B5EF4-FFF2-40B4-BE49-F238E27FC236}">
                <a16:creationId xmlns:a16="http://schemas.microsoft.com/office/drawing/2014/main" id="{6FBEA708-9666-16CB-6DA5-1E71584B23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11543" y="8390838"/>
            <a:ext cx="1316807" cy="184666"/>
          </a:xfrm>
          <a:prstGeom prst="rect">
            <a:avLst/>
          </a:prstGeom>
        </p:spPr>
      </p:pic>
      <p:pic>
        <p:nvPicPr>
          <p:cNvPr id="791" name="図 292">
            <a:extLst>
              <a:ext uri="{FF2B5EF4-FFF2-40B4-BE49-F238E27FC236}">
                <a16:creationId xmlns:a16="http://schemas.microsoft.com/office/drawing/2014/main" id="{66F7AA9E-84DC-5F03-9536-040CCACD2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737" y="6995922"/>
            <a:ext cx="805148" cy="123622"/>
          </a:xfrm>
          <a:prstGeom prst="rect">
            <a:avLst/>
          </a:prstGeom>
        </p:spPr>
      </p:pic>
      <p:sp>
        <p:nvSpPr>
          <p:cNvPr id="792" name="テキスト ボックス 294">
            <a:extLst>
              <a:ext uri="{FF2B5EF4-FFF2-40B4-BE49-F238E27FC236}">
                <a16:creationId xmlns:a16="http://schemas.microsoft.com/office/drawing/2014/main" id="{5F30C239-97DE-DC86-B34E-6BB9CD08C1E0}"/>
              </a:ext>
            </a:extLst>
          </p:cNvPr>
          <p:cNvSpPr txBox="1"/>
          <p:nvPr/>
        </p:nvSpPr>
        <p:spPr>
          <a:xfrm>
            <a:off x="4029002" y="6964412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793" name="Rectangle: Rounded Corners 792">
            <a:extLst>
              <a:ext uri="{FF2B5EF4-FFF2-40B4-BE49-F238E27FC236}">
                <a16:creationId xmlns:a16="http://schemas.microsoft.com/office/drawing/2014/main" id="{D160FC06-0600-CB82-19FD-E3F19AA83CCA}"/>
              </a:ext>
            </a:extLst>
          </p:cNvPr>
          <p:cNvSpPr/>
          <p:nvPr/>
        </p:nvSpPr>
        <p:spPr>
          <a:xfrm>
            <a:off x="3711543" y="8425032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[P1]</a:t>
            </a:r>
          </a:p>
        </p:txBody>
      </p:sp>
      <p:pic>
        <p:nvPicPr>
          <p:cNvPr id="794" name="Picture 793">
            <a:extLst>
              <a:ext uri="{FF2B5EF4-FFF2-40B4-BE49-F238E27FC236}">
                <a16:creationId xmlns:a16="http://schemas.microsoft.com/office/drawing/2014/main" id="{50E3DB80-455F-D840-ACB2-1345CDC7B4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93719" y="7636706"/>
            <a:ext cx="1331001" cy="774337"/>
          </a:xfrm>
          <a:prstGeom prst="rect">
            <a:avLst/>
          </a:prstGeom>
        </p:spPr>
      </p:pic>
      <p:sp>
        <p:nvSpPr>
          <p:cNvPr id="795" name="正方形/長方形 40">
            <a:extLst>
              <a:ext uri="{FF2B5EF4-FFF2-40B4-BE49-F238E27FC236}">
                <a16:creationId xmlns:a16="http://schemas.microsoft.com/office/drawing/2014/main" id="{598F7695-E0C9-D107-4C45-23F0341BC134}"/>
              </a:ext>
            </a:extLst>
          </p:cNvPr>
          <p:cNvSpPr/>
          <p:nvPr/>
        </p:nvSpPr>
        <p:spPr>
          <a:xfrm>
            <a:off x="3707913" y="8395107"/>
            <a:ext cx="1319546" cy="1818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796" name="Group 795">
            <a:extLst>
              <a:ext uri="{FF2B5EF4-FFF2-40B4-BE49-F238E27FC236}">
                <a16:creationId xmlns:a16="http://schemas.microsoft.com/office/drawing/2014/main" id="{D08C70A0-DFC9-136B-4746-3E8BA6BC9B2E}"/>
              </a:ext>
            </a:extLst>
          </p:cNvPr>
          <p:cNvGrpSpPr/>
          <p:nvPr/>
        </p:nvGrpSpPr>
        <p:grpSpPr>
          <a:xfrm>
            <a:off x="3746798" y="7670369"/>
            <a:ext cx="1166119" cy="184666"/>
            <a:chOff x="2115872" y="2448942"/>
            <a:chExt cx="1166119" cy="184666"/>
          </a:xfrm>
        </p:grpSpPr>
        <p:sp>
          <p:nvSpPr>
            <p:cNvPr id="797" name="テキスト ボックス 412">
              <a:extLst>
                <a:ext uri="{FF2B5EF4-FFF2-40B4-BE49-F238E27FC236}">
                  <a16:creationId xmlns:a16="http://schemas.microsoft.com/office/drawing/2014/main" id="{BF45284F-DA3E-2387-36C9-492266A6D5FC}"/>
                </a:ext>
              </a:extLst>
            </p:cNvPr>
            <p:cNvSpPr txBox="1"/>
            <p:nvPr/>
          </p:nvSpPr>
          <p:spPr>
            <a:xfrm>
              <a:off x="2115872" y="2448942"/>
              <a:ext cx="3287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kumimoji="1" lang="en-US" altLang="ja-JP" sz="600" dirty="0"/>
                <a:t>Lot No</a:t>
              </a:r>
              <a:endParaRPr kumimoji="1" lang="ja-JP" altLang="en-US" sz="600" dirty="0"/>
            </a:p>
          </p:txBody>
        </p:sp>
        <p:sp>
          <p:nvSpPr>
            <p:cNvPr id="798" name="四角形: 角を丸くする 28">
              <a:extLst>
                <a:ext uri="{FF2B5EF4-FFF2-40B4-BE49-F238E27FC236}">
                  <a16:creationId xmlns:a16="http://schemas.microsoft.com/office/drawing/2014/main" id="{731AA6B8-4F63-C985-A796-F70297816A01}"/>
                </a:ext>
              </a:extLst>
            </p:cNvPr>
            <p:cNvSpPr/>
            <p:nvPr/>
          </p:nvSpPr>
          <p:spPr>
            <a:xfrm>
              <a:off x="2555812" y="2465143"/>
              <a:ext cx="726179" cy="162538"/>
            </a:xfrm>
            <a:prstGeom prst="roundRect">
              <a:avLst/>
            </a:prstGeom>
            <a:solidFill>
              <a:srgbClr val="F3F5F9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 2024-12-25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799" name="グラフィックス 27" descr="日毎カレンダー">
              <a:extLst>
                <a:ext uri="{FF2B5EF4-FFF2-40B4-BE49-F238E27FC236}">
                  <a16:creationId xmlns:a16="http://schemas.microsoft.com/office/drawing/2014/main" id="{59B3DE4A-D510-350E-D1D3-7550B86C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33349" y="2475051"/>
              <a:ext cx="137160" cy="137160"/>
            </a:xfrm>
            <a:prstGeom prst="rect">
              <a:avLst/>
            </a:prstGeom>
          </p:spPr>
        </p:pic>
      </p:grpSp>
      <p:grpSp>
        <p:nvGrpSpPr>
          <p:cNvPr id="800" name="Group 799">
            <a:extLst>
              <a:ext uri="{FF2B5EF4-FFF2-40B4-BE49-F238E27FC236}">
                <a16:creationId xmlns:a16="http://schemas.microsoft.com/office/drawing/2014/main" id="{E18A6F33-6264-624E-5EEE-ED3D6BD203E5}"/>
              </a:ext>
            </a:extLst>
          </p:cNvPr>
          <p:cNvGrpSpPr/>
          <p:nvPr/>
        </p:nvGrpSpPr>
        <p:grpSpPr>
          <a:xfrm>
            <a:off x="3649715" y="7833861"/>
            <a:ext cx="1353612" cy="196685"/>
            <a:chOff x="486802" y="4864205"/>
            <a:chExt cx="1353612" cy="196685"/>
          </a:xfrm>
        </p:grpSpPr>
        <p:sp>
          <p:nvSpPr>
            <p:cNvPr id="801" name="四角形: 角を丸くする 28">
              <a:extLst>
                <a:ext uri="{FF2B5EF4-FFF2-40B4-BE49-F238E27FC236}">
                  <a16:creationId xmlns:a16="http://schemas.microsoft.com/office/drawing/2014/main" id="{93A44D66-A672-AC03-F6F2-D27E05582DBB}"/>
                </a:ext>
              </a:extLst>
            </p:cNvPr>
            <p:cNvSpPr/>
            <p:nvPr/>
          </p:nvSpPr>
          <p:spPr>
            <a:xfrm>
              <a:off x="734339" y="4896281"/>
              <a:ext cx="384783" cy="162538"/>
            </a:xfrm>
            <a:prstGeom prst="roundRect">
              <a:avLst/>
            </a:prstGeom>
            <a:solidFill>
              <a:srgbClr val="FAFAFA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580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802" name="テキスト ボックス 412">
              <a:extLst>
                <a:ext uri="{FF2B5EF4-FFF2-40B4-BE49-F238E27FC236}">
                  <a16:creationId xmlns:a16="http://schemas.microsoft.com/office/drawing/2014/main" id="{0DCB93CB-ADF4-60B4-6FEC-62554820D79C}"/>
                </a:ext>
              </a:extLst>
            </p:cNvPr>
            <p:cNvSpPr txBox="1"/>
            <p:nvPr/>
          </p:nvSpPr>
          <p:spPr>
            <a:xfrm>
              <a:off x="1138232" y="4876224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803" name="テキスト ボックス 412">
              <a:extLst>
                <a:ext uri="{FF2B5EF4-FFF2-40B4-BE49-F238E27FC236}">
                  <a16:creationId xmlns:a16="http://schemas.microsoft.com/office/drawing/2014/main" id="{A6C50420-836B-A41A-5D69-D7E456A5472C}"/>
                </a:ext>
              </a:extLst>
            </p:cNvPr>
            <p:cNvSpPr txBox="1"/>
            <p:nvPr/>
          </p:nvSpPr>
          <p:spPr>
            <a:xfrm>
              <a:off x="486802" y="4864205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  <p:pic>
          <p:nvPicPr>
            <p:cNvPr id="804" name="Picture 803">
              <a:extLst>
                <a:ext uri="{FF2B5EF4-FFF2-40B4-BE49-F238E27FC236}">
                  <a16:creationId xmlns:a16="http://schemas.microsoft.com/office/drawing/2014/main" id="{E7DF8AE2-57C6-55B0-7D83-ED8ECD86E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51192" y="4892488"/>
              <a:ext cx="389222" cy="160688"/>
            </a:xfrm>
            <a:prstGeom prst="rect">
              <a:avLst/>
            </a:prstGeom>
          </p:spPr>
        </p:pic>
      </p:grpSp>
      <p:sp>
        <p:nvSpPr>
          <p:cNvPr id="805" name="テキスト ボックス 412">
            <a:extLst>
              <a:ext uri="{FF2B5EF4-FFF2-40B4-BE49-F238E27FC236}">
                <a16:creationId xmlns:a16="http://schemas.microsoft.com/office/drawing/2014/main" id="{A8A25287-1B41-0F42-F1D6-7B9CA8F6C525}"/>
              </a:ext>
            </a:extLst>
          </p:cNvPr>
          <p:cNvSpPr txBox="1"/>
          <p:nvPr/>
        </p:nvSpPr>
        <p:spPr>
          <a:xfrm>
            <a:off x="3654396" y="8224543"/>
            <a:ext cx="1117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Total           /600 KGS</a:t>
            </a:r>
            <a:endParaRPr kumimoji="1" lang="ja-JP" altLang="en-US" sz="600" dirty="0"/>
          </a:p>
        </p:txBody>
      </p:sp>
      <p:grpSp>
        <p:nvGrpSpPr>
          <p:cNvPr id="806" name="Group 805">
            <a:extLst>
              <a:ext uri="{FF2B5EF4-FFF2-40B4-BE49-F238E27FC236}">
                <a16:creationId xmlns:a16="http://schemas.microsoft.com/office/drawing/2014/main" id="{D967E1CD-1201-EA5A-B91C-EA3D8D8BA15F}"/>
              </a:ext>
            </a:extLst>
          </p:cNvPr>
          <p:cNvGrpSpPr/>
          <p:nvPr/>
        </p:nvGrpSpPr>
        <p:grpSpPr>
          <a:xfrm>
            <a:off x="3656558" y="8055204"/>
            <a:ext cx="1351072" cy="194614"/>
            <a:chOff x="486802" y="4864205"/>
            <a:chExt cx="1351072" cy="194614"/>
          </a:xfrm>
        </p:grpSpPr>
        <p:sp>
          <p:nvSpPr>
            <p:cNvPr id="807" name="四角形: 角を丸くする 28">
              <a:extLst>
                <a:ext uri="{FF2B5EF4-FFF2-40B4-BE49-F238E27FC236}">
                  <a16:creationId xmlns:a16="http://schemas.microsoft.com/office/drawing/2014/main" id="{C1DFF442-22F8-71DE-202F-EF66B27F7FE4}"/>
                </a:ext>
              </a:extLst>
            </p:cNvPr>
            <p:cNvSpPr/>
            <p:nvPr/>
          </p:nvSpPr>
          <p:spPr>
            <a:xfrm>
              <a:off x="734340" y="4896281"/>
              <a:ext cx="383548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srgbClr val="FF0000"/>
                  </a:solidFill>
                </a:rPr>
                <a:t>0</a:t>
              </a:r>
              <a:endParaRPr kumimoji="1" lang="ja-JP" altLang="en-US" sz="700" kern="0" dirty="0">
                <a:solidFill>
                  <a:srgbClr val="FF0000"/>
                </a:solidFill>
              </a:endParaRPr>
            </a:p>
          </p:txBody>
        </p:sp>
        <p:sp>
          <p:nvSpPr>
            <p:cNvPr id="808" name="テキスト ボックス 412">
              <a:extLst>
                <a:ext uri="{FF2B5EF4-FFF2-40B4-BE49-F238E27FC236}">
                  <a16:creationId xmlns:a16="http://schemas.microsoft.com/office/drawing/2014/main" id="{4F17C660-62EC-C795-CB9F-35B11D265776}"/>
                </a:ext>
              </a:extLst>
            </p:cNvPr>
            <p:cNvSpPr txBox="1"/>
            <p:nvPr/>
          </p:nvSpPr>
          <p:spPr>
            <a:xfrm>
              <a:off x="1135993" y="4868478"/>
              <a:ext cx="3674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KGS</a:t>
              </a:r>
              <a:endParaRPr kumimoji="1" lang="ja-JP" altLang="en-US" sz="600" dirty="0"/>
            </a:p>
          </p:txBody>
        </p:sp>
        <p:sp>
          <p:nvSpPr>
            <p:cNvPr id="809" name="テキスト ボックス 412">
              <a:extLst>
                <a:ext uri="{FF2B5EF4-FFF2-40B4-BE49-F238E27FC236}">
                  <a16:creationId xmlns:a16="http://schemas.microsoft.com/office/drawing/2014/main" id="{40DEB73C-D5F0-D6F0-E65E-419D74D1AF49}"/>
                </a:ext>
              </a:extLst>
            </p:cNvPr>
            <p:cNvSpPr txBox="1"/>
            <p:nvPr/>
          </p:nvSpPr>
          <p:spPr>
            <a:xfrm>
              <a:off x="486802" y="4864205"/>
              <a:ext cx="30008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NG</a:t>
              </a:r>
              <a:endParaRPr kumimoji="1" lang="ja-JP" altLang="en-US" sz="600" dirty="0"/>
            </a:p>
          </p:txBody>
        </p:sp>
        <p:pic>
          <p:nvPicPr>
            <p:cNvPr id="810" name="Picture 809">
              <a:extLst>
                <a:ext uri="{FF2B5EF4-FFF2-40B4-BE49-F238E27FC236}">
                  <a16:creationId xmlns:a16="http://schemas.microsoft.com/office/drawing/2014/main" id="{2D001491-36A6-3019-3DF4-3CA4206A2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48652" y="4887408"/>
              <a:ext cx="389222" cy="160688"/>
            </a:xfrm>
            <a:prstGeom prst="rect">
              <a:avLst/>
            </a:prstGeom>
          </p:spPr>
        </p:pic>
      </p:grpSp>
      <p:pic>
        <p:nvPicPr>
          <p:cNvPr id="811" name="グラフィックス 41" descr="右向き指示マーク">
            <a:extLst>
              <a:ext uri="{FF2B5EF4-FFF2-40B4-BE49-F238E27FC236}">
                <a16:creationId xmlns:a16="http://schemas.microsoft.com/office/drawing/2014/main" id="{2107194D-98F4-2F31-D45C-140DC1C014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4754202">
            <a:off x="4778236" y="8431762"/>
            <a:ext cx="236144" cy="236144"/>
          </a:xfrm>
          <a:prstGeom prst="rect">
            <a:avLst/>
          </a:prstGeom>
        </p:spPr>
      </p:pic>
      <p:sp>
        <p:nvSpPr>
          <p:cNvPr id="812" name="矢印: 右 242">
            <a:extLst>
              <a:ext uri="{FF2B5EF4-FFF2-40B4-BE49-F238E27FC236}">
                <a16:creationId xmlns:a16="http://schemas.microsoft.com/office/drawing/2014/main" id="{9BA45080-C4B4-DD2C-CEB4-5120E824FEC6}"/>
              </a:ext>
            </a:extLst>
          </p:cNvPr>
          <p:cNvSpPr/>
          <p:nvPr/>
        </p:nvSpPr>
        <p:spPr>
          <a:xfrm>
            <a:off x="3082120" y="7800190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13" name="テキスト ボックス 300">
            <a:extLst>
              <a:ext uri="{FF2B5EF4-FFF2-40B4-BE49-F238E27FC236}">
                <a16:creationId xmlns:a16="http://schemas.microsoft.com/office/drawing/2014/main" id="{B24DE902-E4D8-D37E-33D5-7A3AF2353E17}"/>
              </a:ext>
            </a:extLst>
          </p:cNvPr>
          <p:cNvSpPr txBox="1"/>
          <p:nvPr/>
        </p:nvSpPr>
        <p:spPr>
          <a:xfrm>
            <a:off x="3816591" y="8794329"/>
            <a:ext cx="118528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b="1" dirty="0">
                <a:latin typeface="+mj-lt"/>
              </a:rPr>
              <a:t>(Step.)</a:t>
            </a:r>
            <a:r>
              <a:rPr kumimoji="1" lang="en-US" altLang="ja-JP" sz="700" dirty="0">
                <a:latin typeface="+mj-lt"/>
              </a:rPr>
              <a:t> </a:t>
            </a:r>
            <a:r>
              <a:rPr kumimoji="1" lang="en-US" altLang="ja-JP" sz="700" b="1" dirty="0">
                <a:latin typeface="+mj-lt"/>
              </a:rPr>
              <a:t>Print label</a:t>
            </a:r>
          </a:p>
          <a:p>
            <a:r>
              <a:rPr kumimoji="1" lang="en-US" altLang="ja-JP" sz="700" dirty="0">
                <a:latin typeface="+mj-lt"/>
              </a:rPr>
              <a:t>click print label button.</a:t>
            </a:r>
          </a:p>
        </p:txBody>
      </p:sp>
      <p:sp>
        <p:nvSpPr>
          <p:cNvPr id="814" name="Callout: Bent Line 813">
            <a:extLst>
              <a:ext uri="{FF2B5EF4-FFF2-40B4-BE49-F238E27FC236}">
                <a16:creationId xmlns:a16="http://schemas.microsoft.com/office/drawing/2014/main" id="{9A1F62ED-F270-F301-32CE-626E94809FDC}"/>
              </a:ext>
            </a:extLst>
          </p:cNvPr>
          <p:cNvSpPr/>
          <p:nvPr/>
        </p:nvSpPr>
        <p:spPr>
          <a:xfrm>
            <a:off x="3116474" y="6803682"/>
            <a:ext cx="718246" cy="312624"/>
          </a:xfrm>
          <a:prstGeom prst="borderCallout2">
            <a:avLst>
              <a:gd name="adj1" fmla="val 99630"/>
              <a:gd name="adj2" fmla="val 50109"/>
              <a:gd name="adj3" fmla="val 387688"/>
              <a:gd name="adj4" fmla="val 71021"/>
              <a:gd name="adj5" fmla="val 398308"/>
              <a:gd name="adj6" fmla="val 108624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rgbClr val="FF0000"/>
                </a:solidFill>
              </a:rPr>
              <a:t> Show results </a:t>
            </a:r>
          </a:p>
          <a:p>
            <a:pPr algn="ctr"/>
            <a:r>
              <a:rPr kumimoji="1" lang="en-US" altLang="ja-JP" sz="700" dirty="0">
                <a:solidFill>
                  <a:srgbClr val="FF0000"/>
                </a:solidFill>
              </a:rPr>
              <a:t>of each type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815" name="矢印: 右 242">
            <a:extLst>
              <a:ext uri="{FF2B5EF4-FFF2-40B4-BE49-F238E27FC236}">
                <a16:creationId xmlns:a16="http://schemas.microsoft.com/office/drawing/2014/main" id="{5174D846-4CB4-7B5E-862B-CE2821188400}"/>
              </a:ext>
            </a:extLst>
          </p:cNvPr>
          <p:cNvSpPr/>
          <p:nvPr/>
        </p:nvSpPr>
        <p:spPr>
          <a:xfrm rot="16200000">
            <a:off x="3810158" y="6147092"/>
            <a:ext cx="10992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821" name="Straight Connector 820">
            <a:extLst>
              <a:ext uri="{FF2B5EF4-FFF2-40B4-BE49-F238E27FC236}">
                <a16:creationId xmlns:a16="http://schemas.microsoft.com/office/drawing/2014/main" id="{4908C7D8-5F29-2A87-CB4F-05BE7BF60493}"/>
              </a:ext>
            </a:extLst>
          </p:cNvPr>
          <p:cNvCxnSpPr/>
          <p:nvPr/>
        </p:nvCxnSpPr>
        <p:spPr>
          <a:xfrm>
            <a:off x="406396" y="6608574"/>
            <a:ext cx="6117063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2" name="Oval 821">
            <a:extLst>
              <a:ext uri="{FF2B5EF4-FFF2-40B4-BE49-F238E27FC236}">
                <a16:creationId xmlns:a16="http://schemas.microsoft.com/office/drawing/2014/main" id="{B8E88B40-44C7-F5D8-635E-926F6853AB00}"/>
              </a:ext>
            </a:extLst>
          </p:cNvPr>
          <p:cNvSpPr/>
          <p:nvPr/>
        </p:nvSpPr>
        <p:spPr>
          <a:xfrm>
            <a:off x="844804" y="7578242"/>
            <a:ext cx="231648" cy="21665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23" name="Oval 822">
            <a:extLst>
              <a:ext uri="{FF2B5EF4-FFF2-40B4-BE49-F238E27FC236}">
                <a16:creationId xmlns:a16="http://schemas.microsoft.com/office/drawing/2014/main" id="{A294DD47-12C5-E3B9-10DE-73D033E3AD46}"/>
              </a:ext>
            </a:extLst>
          </p:cNvPr>
          <p:cNvSpPr/>
          <p:nvPr/>
        </p:nvSpPr>
        <p:spPr>
          <a:xfrm>
            <a:off x="862426" y="2076608"/>
            <a:ext cx="231648" cy="21665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825" name="Picture 824">
            <a:extLst>
              <a:ext uri="{FF2B5EF4-FFF2-40B4-BE49-F238E27FC236}">
                <a16:creationId xmlns:a16="http://schemas.microsoft.com/office/drawing/2014/main" id="{287FB1B9-6405-519D-3656-75CA7EF9624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7961" y="5938722"/>
            <a:ext cx="1263393" cy="4186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26" name="Oval 825">
            <a:extLst>
              <a:ext uri="{FF2B5EF4-FFF2-40B4-BE49-F238E27FC236}">
                <a16:creationId xmlns:a16="http://schemas.microsoft.com/office/drawing/2014/main" id="{2D09DB73-2231-8B3F-D411-C089831B0046}"/>
              </a:ext>
            </a:extLst>
          </p:cNvPr>
          <p:cNvSpPr/>
          <p:nvPr/>
        </p:nvSpPr>
        <p:spPr>
          <a:xfrm>
            <a:off x="490576" y="5741689"/>
            <a:ext cx="231648" cy="21665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900" b="1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828" name="Straight Arrow Connector 827">
            <a:extLst>
              <a:ext uri="{FF2B5EF4-FFF2-40B4-BE49-F238E27FC236}">
                <a16:creationId xmlns:a16="http://schemas.microsoft.com/office/drawing/2014/main" id="{CB7DCB71-4649-B708-679F-06A5DD9458A0}"/>
              </a:ext>
            </a:extLst>
          </p:cNvPr>
          <p:cNvCxnSpPr>
            <a:stCxn id="825" idx="0"/>
            <a:endCxn id="716" idx="2"/>
          </p:cNvCxnSpPr>
          <p:nvPr/>
        </p:nvCxnSpPr>
        <p:spPr>
          <a:xfrm flipV="1">
            <a:off x="1189658" y="5356836"/>
            <a:ext cx="993614" cy="58188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1956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Handy terminal function Inbound</a:t>
            </a:r>
          </a:p>
          <a:p>
            <a:r>
              <a:rPr kumimoji="1" lang="en-US" altLang="ja-JP" sz="1100" b="1" dirty="0"/>
              <a:t>5-2-</a:t>
            </a:r>
            <a:r>
              <a:rPr kumimoji="1" lang="th-TH" altLang="ja-JP" sz="1100" b="1" dirty="0"/>
              <a:t>6</a:t>
            </a:r>
            <a:r>
              <a:rPr kumimoji="1" lang="en-US" altLang="ja-JP" sz="1100" b="1" dirty="0"/>
              <a:t>. Inbound Rework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7544D4F-ABA9-2DDE-FFA9-1979AC36ADA8}"/>
              </a:ext>
            </a:extLst>
          </p:cNvPr>
          <p:cNvSpPr txBox="1"/>
          <p:nvPr/>
        </p:nvSpPr>
        <p:spPr>
          <a:xfrm>
            <a:off x="2019236" y="1638178"/>
            <a:ext cx="40818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order information from Inbound screen.</a:t>
            </a:r>
          </a:p>
          <a:p>
            <a:r>
              <a:rPr kumimoji="1" lang="en-US" altLang="ja-JP" sz="800" b="1" dirty="0">
                <a:latin typeface="Arial 本文"/>
              </a:rPr>
              <a:t>Part No.</a:t>
            </a:r>
            <a:r>
              <a:rPr kumimoji="1" lang="en-US" altLang="ja-JP" sz="800" dirty="0">
                <a:latin typeface="Arial 本文"/>
              </a:rPr>
              <a:t>: Part number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Qty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Quantity of total NG items for rework.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Unit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Unit of NG items qty.</a:t>
            </a:r>
          </a:p>
          <a:p>
            <a:r>
              <a:rPr kumimoji="1" lang="en-US" altLang="ja-JP" sz="800" b="1" dirty="0">
                <a:latin typeface="+mj-lt"/>
              </a:rPr>
              <a:t>Location </a:t>
            </a:r>
            <a:r>
              <a:rPr kumimoji="1" lang="en-US" altLang="ja-JP" sz="800" dirty="0">
                <a:latin typeface="+mj-lt"/>
              </a:rPr>
              <a:t>: The allowed location and free location will be loaded from the Location master. </a:t>
            </a:r>
            <a:r>
              <a:rPr kumimoji="1" lang="en-US" altLang="ja-JP" sz="800" dirty="0">
                <a:latin typeface="Arial 本文"/>
              </a:rPr>
              <a:t>No initial value information.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The location control will be identified in QR Code</a:t>
            </a:r>
          </a:p>
          <a:p>
            <a:r>
              <a:rPr kumimoji="1" lang="en-US" altLang="ja-JP" sz="800" b="1" dirty="0">
                <a:latin typeface="+mj-lt"/>
              </a:rPr>
              <a:t>Clear[P3]</a:t>
            </a:r>
            <a:r>
              <a:rPr kumimoji="1" lang="en-US" altLang="ja-JP" sz="800" dirty="0">
                <a:latin typeface="+mj-lt"/>
              </a:rPr>
              <a:t>: Clear input contents</a:t>
            </a:r>
          </a:p>
          <a:p>
            <a:r>
              <a:rPr kumimoji="1" lang="en-US" altLang="ja-JP" sz="800" b="1" dirty="0">
                <a:latin typeface="+mj-lt"/>
              </a:rPr>
              <a:t>Confirm[P4]</a:t>
            </a:r>
            <a:r>
              <a:rPr kumimoji="1" lang="en-US" altLang="ja-JP" sz="800" dirty="0">
                <a:latin typeface="+mj-lt"/>
              </a:rPr>
              <a:t>: Confirmation processing. Normal end: Completion of registration *1. Warning: Warning screen display *2</a:t>
            </a: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pic>
        <p:nvPicPr>
          <p:cNvPr id="43" name="図 385">
            <a:extLst>
              <a:ext uri="{FF2B5EF4-FFF2-40B4-BE49-F238E27FC236}">
                <a16:creationId xmlns:a16="http://schemas.microsoft.com/office/drawing/2014/main" id="{AE81A71F-E49F-25BD-D353-8EE6619E3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50" y="1606489"/>
            <a:ext cx="1360023" cy="2027476"/>
          </a:xfrm>
          <a:prstGeom prst="rect">
            <a:avLst/>
          </a:prstGeom>
        </p:spPr>
      </p:pic>
      <p:pic>
        <p:nvPicPr>
          <p:cNvPr id="55" name="図 397">
            <a:extLst>
              <a:ext uri="{FF2B5EF4-FFF2-40B4-BE49-F238E27FC236}">
                <a16:creationId xmlns:a16="http://schemas.microsoft.com/office/drawing/2014/main" id="{62E26292-57B6-2F9A-77F5-F95CEEB56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02" y="2066973"/>
            <a:ext cx="436337" cy="106315"/>
          </a:xfrm>
          <a:prstGeom prst="rect">
            <a:avLst/>
          </a:prstGeom>
        </p:spPr>
      </p:pic>
      <p:pic>
        <p:nvPicPr>
          <p:cNvPr id="56" name="図 398">
            <a:extLst>
              <a:ext uri="{FF2B5EF4-FFF2-40B4-BE49-F238E27FC236}">
                <a16:creationId xmlns:a16="http://schemas.microsoft.com/office/drawing/2014/main" id="{F984C119-45FE-CB04-71FD-EDBCD7FF2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33" y="2258690"/>
            <a:ext cx="436337" cy="106315"/>
          </a:xfrm>
          <a:prstGeom prst="rect">
            <a:avLst/>
          </a:prstGeom>
        </p:spPr>
      </p:pic>
      <p:pic>
        <p:nvPicPr>
          <p:cNvPr id="159" name="図 292">
            <a:extLst>
              <a:ext uri="{FF2B5EF4-FFF2-40B4-BE49-F238E27FC236}">
                <a16:creationId xmlns:a16="http://schemas.microsoft.com/office/drawing/2014/main" id="{45A1FA69-9192-9E1D-C6C5-3187E8376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45" y="1748595"/>
            <a:ext cx="805148" cy="123622"/>
          </a:xfrm>
          <a:prstGeom prst="rect">
            <a:avLst/>
          </a:prstGeom>
        </p:spPr>
      </p:pic>
      <p:sp>
        <p:nvSpPr>
          <p:cNvPr id="160" name="テキスト ボックス 294">
            <a:extLst>
              <a:ext uri="{FF2B5EF4-FFF2-40B4-BE49-F238E27FC236}">
                <a16:creationId xmlns:a16="http://schemas.microsoft.com/office/drawing/2014/main" id="{73516711-E746-D4B9-0DF6-22FF1DDA304C}"/>
              </a:ext>
            </a:extLst>
          </p:cNvPr>
          <p:cNvSpPr txBox="1"/>
          <p:nvPr/>
        </p:nvSpPr>
        <p:spPr>
          <a:xfrm>
            <a:off x="849610" y="1717085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Rework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243" name="矢印: 右 242">
            <a:extLst>
              <a:ext uri="{FF2B5EF4-FFF2-40B4-BE49-F238E27FC236}">
                <a16:creationId xmlns:a16="http://schemas.microsoft.com/office/drawing/2014/main" id="{51F7E81E-6DEB-86FE-B176-6BCE73543AF9}"/>
              </a:ext>
            </a:extLst>
          </p:cNvPr>
          <p:cNvSpPr/>
          <p:nvPr/>
        </p:nvSpPr>
        <p:spPr>
          <a:xfrm>
            <a:off x="2043924" y="4394086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14" name="Picture 213">
            <a:extLst>
              <a:ext uri="{FF2B5EF4-FFF2-40B4-BE49-F238E27FC236}">
                <a16:creationId xmlns:a16="http://schemas.microsoft.com/office/drawing/2014/main" id="{09952410-AA81-7B59-BC56-63843317F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27" y="2214115"/>
            <a:ext cx="1336076" cy="1115755"/>
          </a:xfrm>
          <a:prstGeom prst="rect">
            <a:avLst/>
          </a:prstGeom>
        </p:spPr>
      </p:pic>
      <p:sp>
        <p:nvSpPr>
          <p:cNvPr id="382" name="矢印: 右 242">
            <a:extLst>
              <a:ext uri="{FF2B5EF4-FFF2-40B4-BE49-F238E27FC236}">
                <a16:creationId xmlns:a16="http://schemas.microsoft.com/office/drawing/2014/main" id="{9E5B8CDC-4C80-CC4D-3E09-A04022EA1659}"/>
              </a:ext>
            </a:extLst>
          </p:cNvPr>
          <p:cNvSpPr/>
          <p:nvPr/>
        </p:nvSpPr>
        <p:spPr>
          <a:xfrm>
            <a:off x="3268766" y="4372737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29" name="矢印: 右 242">
            <a:extLst>
              <a:ext uri="{FF2B5EF4-FFF2-40B4-BE49-F238E27FC236}">
                <a16:creationId xmlns:a16="http://schemas.microsoft.com/office/drawing/2014/main" id="{DA3B5A66-1BA4-C0E5-FB5F-CF4416D282B1}"/>
              </a:ext>
            </a:extLst>
          </p:cNvPr>
          <p:cNvSpPr/>
          <p:nvPr/>
        </p:nvSpPr>
        <p:spPr>
          <a:xfrm>
            <a:off x="1949664" y="6904941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818C053D-F8C0-D08F-AE15-940C87878546}"/>
              </a:ext>
            </a:extLst>
          </p:cNvPr>
          <p:cNvGrpSpPr/>
          <p:nvPr/>
        </p:nvGrpSpPr>
        <p:grpSpPr>
          <a:xfrm>
            <a:off x="5394723" y="4160920"/>
            <a:ext cx="1075165" cy="745191"/>
            <a:chOff x="4269439" y="6649287"/>
            <a:chExt cx="1075165" cy="745191"/>
          </a:xfrm>
        </p:grpSpPr>
        <p:pic>
          <p:nvPicPr>
            <p:cNvPr id="531" name="図 358">
              <a:extLst>
                <a:ext uri="{FF2B5EF4-FFF2-40B4-BE49-F238E27FC236}">
                  <a16:creationId xmlns:a16="http://schemas.microsoft.com/office/drawing/2014/main" id="{30A21F40-2D0A-998B-5560-BB0461BF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9439" y="6649287"/>
              <a:ext cx="1075165" cy="745191"/>
            </a:xfrm>
            <a:prstGeom prst="rect">
              <a:avLst/>
            </a:prstGeom>
          </p:spPr>
        </p:pic>
        <p:pic>
          <p:nvPicPr>
            <p:cNvPr id="532" name="図 359">
              <a:extLst>
                <a:ext uri="{FF2B5EF4-FFF2-40B4-BE49-F238E27FC236}">
                  <a16:creationId xmlns:a16="http://schemas.microsoft.com/office/drawing/2014/main" id="{D05AFC0A-31D6-101B-F577-CE7E9E861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5469" y="7036183"/>
              <a:ext cx="847293" cy="112175"/>
            </a:xfrm>
            <a:prstGeom prst="rect">
              <a:avLst/>
            </a:prstGeom>
          </p:spPr>
        </p:pic>
        <p:sp>
          <p:nvSpPr>
            <p:cNvPr id="533" name="テキスト ボックス 360">
              <a:extLst>
                <a:ext uri="{FF2B5EF4-FFF2-40B4-BE49-F238E27FC236}">
                  <a16:creationId xmlns:a16="http://schemas.microsoft.com/office/drawing/2014/main" id="{4CFE2AB9-3913-0AC1-9146-C22BF2C2873E}"/>
                </a:ext>
              </a:extLst>
            </p:cNvPr>
            <p:cNvSpPr txBox="1"/>
            <p:nvPr/>
          </p:nvSpPr>
          <p:spPr>
            <a:xfrm>
              <a:off x="4363622" y="7003236"/>
              <a:ext cx="87155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solidFill>
                    <a:schemeClr val="bg2">
                      <a:lumMod val="75000"/>
                    </a:schemeClr>
                  </a:solidFill>
                  <a:latin typeface="+mj-lt"/>
                </a:rPr>
                <a:t>Operation completed</a:t>
              </a:r>
            </a:p>
          </p:txBody>
        </p:sp>
        <p:sp>
          <p:nvSpPr>
            <p:cNvPr id="535" name="テキスト ボックス 360">
              <a:extLst>
                <a:ext uri="{FF2B5EF4-FFF2-40B4-BE49-F238E27FC236}">
                  <a16:creationId xmlns:a16="http://schemas.microsoft.com/office/drawing/2014/main" id="{79901744-BACC-E3B4-3801-A8BED876E4C4}"/>
                </a:ext>
              </a:extLst>
            </p:cNvPr>
            <p:cNvSpPr txBox="1"/>
            <p:nvPr/>
          </p:nvSpPr>
          <p:spPr>
            <a:xfrm>
              <a:off x="4359449" y="6939160"/>
              <a:ext cx="871556" cy="769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kumimoji="1" lang="en-US" altLang="ja-JP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INFORMATION</a:t>
              </a:r>
            </a:p>
          </p:txBody>
        </p:sp>
        <p:pic>
          <p:nvPicPr>
            <p:cNvPr id="1026" name="Picture 2" descr="info&quot; Icon - Download for free – Iconduck">
              <a:extLst>
                <a:ext uri="{FF2B5EF4-FFF2-40B4-BE49-F238E27FC236}">
                  <a16:creationId xmlns:a16="http://schemas.microsoft.com/office/drawing/2014/main" id="{D8FB6C6A-62A3-129F-78C5-E7F7684F4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737" y="6731256"/>
              <a:ext cx="184410" cy="184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11BF0A3-E581-523A-1A36-7E54667E5384}"/>
              </a:ext>
            </a:extLst>
          </p:cNvPr>
          <p:cNvGrpSpPr/>
          <p:nvPr/>
        </p:nvGrpSpPr>
        <p:grpSpPr>
          <a:xfrm>
            <a:off x="517761" y="2213201"/>
            <a:ext cx="1246820" cy="202396"/>
            <a:chOff x="2103172" y="2946020"/>
            <a:chExt cx="1246820" cy="202396"/>
          </a:xfrm>
        </p:grpSpPr>
        <p:sp>
          <p:nvSpPr>
            <p:cNvPr id="4" name="四角形: 角を丸くする 28">
              <a:extLst>
                <a:ext uri="{FF2B5EF4-FFF2-40B4-BE49-F238E27FC236}">
                  <a16:creationId xmlns:a16="http://schemas.microsoft.com/office/drawing/2014/main" id="{4F497916-01CA-52E6-869F-F38E2E1B23A8}"/>
                </a:ext>
              </a:extLst>
            </p:cNvPr>
            <p:cNvSpPr/>
            <p:nvPr/>
          </p:nvSpPr>
          <p:spPr>
            <a:xfrm>
              <a:off x="2548791" y="2970025"/>
              <a:ext cx="496405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" name="テキスト ボックス 412">
              <a:extLst>
                <a:ext uri="{FF2B5EF4-FFF2-40B4-BE49-F238E27FC236}">
                  <a16:creationId xmlns:a16="http://schemas.microsoft.com/office/drawing/2014/main" id="{B892042E-5FD6-2A97-E8F8-05FF3B76EA5B}"/>
                </a:ext>
              </a:extLst>
            </p:cNvPr>
            <p:cNvSpPr txBox="1"/>
            <p:nvPr/>
          </p:nvSpPr>
          <p:spPr>
            <a:xfrm>
              <a:off x="2985790" y="2963750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PCS</a:t>
              </a:r>
              <a:endParaRPr kumimoji="1" lang="ja-JP" altLang="en-US" sz="600" dirty="0"/>
            </a:p>
          </p:txBody>
        </p:sp>
        <p:sp>
          <p:nvSpPr>
            <p:cNvPr id="6" name="テキスト ボックス 412">
              <a:extLst>
                <a:ext uri="{FF2B5EF4-FFF2-40B4-BE49-F238E27FC236}">
                  <a16:creationId xmlns:a16="http://schemas.microsoft.com/office/drawing/2014/main" id="{346DEF12-5559-A9D8-B2B0-735A2932D359}"/>
                </a:ext>
              </a:extLst>
            </p:cNvPr>
            <p:cNvSpPr txBox="1"/>
            <p:nvPr/>
          </p:nvSpPr>
          <p:spPr>
            <a:xfrm>
              <a:off x="2103172" y="2946020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68C5500-35D1-86F9-BABD-6AEBA4AE13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80" r="40289"/>
          <a:stretch/>
        </p:blipFill>
        <p:spPr>
          <a:xfrm>
            <a:off x="531214" y="2409001"/>
            <a:ext cx="1113725" cy="260121"/>
          </a:xfrm>
          <a:prstGeom prst="rect">
            <a:avLst/>
          </a:prstGeom>
        </p:spPr>
      </p:pic>
      <p:pic>
        <p:nvPicPr>
          <p:cNvPr id="51" name="図 385">
            <a:extLst>
              <a:ext uri="{FF2B5EF4-FFF2-40B4-BE49-F238E27FC236}">
                <a16:creationId xmlns:a16="http://schemas.microsoft.com/office/drawing/2014/main" id="{15E80769-F1F7-8312-64F8-9C163392D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343" y="3909074"/>
            <a:ext cx="1360023" cy="2027476"/>
          </a:xfrm>
          <a:prstGeom prst="rect">
            <a:avLst/>
          </a:prstGeom>
        </p:spPr>
      </p:pic>
      <p:pic>
        <p:nvPicPr>
          <p:cNvPr id="57" name="図 397">
            <a:extLst>
              <a:ext uri="{FF2B5EF4-FFF2-40B4-BE49-F238E27FC236}">
                <a16:creationId xmlns:a16="http://schemas.microsoft.com/office/drawing/2014/main" id="{A908E36E-700D-FEF5-90E4-EEEEDC11A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595" y="4369558"/>
            <a:ext cx="436337" cy="106315"/>
          </a:xfrm>
          <a:prstGeom prst="rect">
            <a:avLst/>
          </a:prstGeom>
        </p:spPr>
      </p:pic>
      <p:pic>
        <p:nvPicPr>
          <p:cNvPr id="60" name="図 398">
            <a:extLst>
              <a:ext uri="{FF2B5EF4-FFF2-40B4-BE49-F238E27FC236}">
                <a16:creationId xmlns:a16="http://schemas.microsoft.com/office/drawing/2014/main" id="{C5DA89AD-4F20-E1A0-B2B9-0C3EE5B37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226" y="4561275"/>
            <a:ext cx="436337" cy="106315"/>
          </a:xfrm>
          <a:prstGeom prst="rect">
            <a:avLst/>
          </a:prstGeom>
        </p:spPr>
      </p:pic>
      <p:sp>
        <p:nvSpPr>
          <p:cNvPr id="62" name="テキスト ボックス 399">
            <a:extLst>
              <a:ext uri="{FF2B5EF4-FFF2-40B4-BE49-F238E27FC236}">
                <a16:creationId xmlns:a16="http://schemas.microsoft.com/office/drawing/2014/main" id="{F1E638F7-065F-4007-EF87-CE880CF9B31E}"/>
              </a:ext>
            </a:extLst>
          </p:cNvPr>
          <p:cNvSpPr txBox="1"/>
          <p:nvPr/>
        </p:nvSpPr>
        <p:spPr>
          <a:xfrm>
            <a:off x="4148862" y="4315913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FG-PART-01</a:t>
            </a:r>
            <a:endParaRPr kumimoji="1" lang="en-US" altLang="ja-JP" sz="600" dirty="0">
              <a:latin typeface="+mj-lt"/>
            </a:endParaRPr>
          </a:p>
        </p:txBody>
      </p:sp>
      <p:pic>
        <p:nvPicPr>
          <p:cNvPr id="477" name="図 292">
            <a:extLst>
              <a:ext uri="{FF2B5EF4-FFF2-40B4-BE49-F238E27FC236}">
                <a16:creationId xmlns:a16="http://schemas.microsoft.com/office/drawing/2014/main" id="{F41BFDC2-91FE-8DDE-9CD7-9215EDA12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338" y="4051180"/>
            <a:ext cx="805148" cy="123622"/>
          </a:xfrm>
          <a:prstGeom prst="rect">
            <a:avLst/>
          </a:prstGeom>
        </p:spPr>
      </p:pic>
      <p:sp>
        <p:nvSpPr>
          <p:cNvPr id="479" name="テキスト ボックス 294">
            <a:extLst>
              <a:ext uri="{FF2B5EF4-FFF2-40B4-BE49-F238E27FC236}">
                <a16:creationId xmlns:a16="http://schemas.microsoft.com/office/drawing/2014/main" id="{3772FC7F-338D-A0D8-A81E-3416DA1BAB0F}"/>
              </a:ext>
            </a:extLst>
          </p:cNvPr>
          <p:cNvSpPr txBox="1"/>
          <p:nvPr/>
        </p:nvSpPr>
        <p:spPr>
          <a:xfrm>
            <a:off x="4013603" y="4019670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Rework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480" name="Picture 479">
            <a:extLst>
              <a:ext uri="{FF2B5EF4-FFF2-40B4-BE49-F238E27FC236}">
                <a16:creationId xmlns:a16="http://schemas.microsoft.com/office/drawing/2014/main" id="{F867F8C0-1E97-ACB5-A7EB-CC88A9682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320" y="4516700"/>
            <a:ext cx="1336076" cy="1115755"/>
          </a:xfrm>
          <a:prstGeom prst="rect">
            <a:avLst/>
          </a:prstGeom>
        </p:spPr>
      </p:pic>
      <p:grpSp>
        <p:nvGrpSpPr>
          <p:cNvPr id="483" name="Group 482">
            <a:extLst>
              <a:ext uri="{FF2B5EF4-FFF2-40B4-BE49-F238E27FC236}">
                <a16:creationId xmlns:a16="http://schemas.microsoft.com/office/drawing/2014/main" id="{30261957-60A0-5430-FE85-7C95A03360E6}"/>
              </a:ext>
            </a:extLst>
          </p:cNvPr>
          <p:cNvGrpSpPr/>
          <p:nvPr/>
        </p:nvGrpSpPr>
        <p:grpSpPr>
          <a:xfrm>
            <a:off x="3681754" y="4515786"/>
            <a:ext cx="1246820" cy="202396"/>
            <a:chOff x="2103172" y="2946020"/>
            <a:chExt cx="1246820" cy="202396"/>
          </a:xfrm>
        </p:grpSpPr>
        <p:sp>
          <p:nvSpPr>
            <p:cNvPr id="537" name="四角形: 角を丸くする 28">
              <a:extLst>
                <a:ext uri="{FF2B5EF4-FFF2-40B4-BE49-F238E27FC236}">
                  <a16:creationId xmlns:a16="http://schemas.microsoft.com/office/drawing/2014/main" id="{0828B8E4-8A05-B187-2090-F04904051DC7}"/>
                </a:ext>
              </a:extLst>
            </p:cNvPr>
            <p:cNvSpPr/>
            <p:nvPr/>
          </p:nvSpPr>
          <p:spPr>
            <a:xfrm>
              <a:off x="2548791" y="2970025"/>
              <a:ext cx="496405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2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38" name="テキスト ボックス 412">
              <a:extLst>
                <a:ext uri="{FF2B5EF4-FFF2-40B4-BE49-F238E27FC236}">
                  <a16:creationId xmlns:a16="http://schemas.microsoft.com/office/drawing/2014/main" id="{9F8E512D-E7A2-B18A-7A32-F39754D05824}"/>
                </a:ext>
              </a:extLst>
            </p:cNvPr>
            <p:cNvSpPr txBox="1"/>
            <p:nvPr/>
          </p:nvSpPr>
          <p:spPr>
            <a:xfrm>
              <a:off x="2985790" y="2963750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PCS</a:t>
              </a:r>
              <a:endParaRPr kumimoji="1" lang="ja-JP" altLang="en-US" sz="600" dirty="0"/>
            </a:p>
          </p:txBody>
        </p:sp>
        <p:sp>
          <p:nvSpPr>
            <p:cNvPr id="541" name="テキスト ボックス 412">
              <a:extLst>
                <a:ext uri="{FF2B5EF4-FFF2-40B4-BE49-F238E27FC236}">
                  <a16:creationId xmlns:a16="http://schemas.microsoft.com/office/drawing/2014/main" id="{3A40E609-A018-A970-8012-924FC07D67E2}"/>
                </a:ext>
              </a:extLst>
            </p:cNvPr>
            <p:cNvSpPr txBox="1"/>
            <p:nvPr/>
          </p:nvSpPr>
          <p:spPr>
            <a:xfrm>
              <a:off x="2103172" y="2946020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</p:grpSp>
      <p:pic>
        <p:nvPicPr>
          <p:cNvPr id="542" name="Picture 541">
            <a:extLst>
              <a:ext uri="{FF2B5EF4-FFF2-40B4-BE49-F238E27FC236}">
                <a16:creationId xmlns:a16="http://schemas.microsoft.com/office/drawing/2014/main" id="{94C10C8C-DB61-592C-CF44-6381E0CBA6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80" r="40289"/>
          <a:stretch/>
        </p:blipFill>
        <p:spPr>
          <a:xfrm>
            <a:off x="3695207" y="4711586"/>
            <a:ext cx="1113725" cy="260121"/>
          </a:xfrm>
          <a:prstGeom prst="rect">
            <a:avLst/>
          </a:prstGeom>
        </p:spPr>
      </p:pic>
      <p:pic>
        <p:nvPicPr>
          <p:cNvPr id="543" name="Picture 542">
            <a:extLst>
              <a:ext uri="{FF2B5EF4-FFF2-40B4-BE49-F238E27FC236}">
                <a16:creationId xmlns:a16="http://schemas.microsoft.com/office/drawing/2014/main" id="{9997AA26-C15F-CCAD-5052-57D9741BA3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6225" y="4979699"/>
            <a:ext cx="1322677" cy="663659"/>
          </a:xfrm>
          <a:prstGeom prst="rect">
            <a:avLst/>
          </a:prstGeom>
        </p:spPr>
      </p:pic>
      <p:pic>
        <p:nvPicPr>
          <p:cNvPr id="545" name="Picture 544">
            <a:extLst>
              <a:ext uri="{FF2B5EF4-FFF2-40B4-BE49-F238E27FC236}">
                <a16:creationId xmlns:a16="http://schemas.microsoft.com/office/drawing/2014/main" id="{35605548-3B91-D8FF-9418-44B98603A6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1433"/>
          <a:stretch/>
        </p:blipFill>
        <p:spPr>
          <a:xfrm>
            <a:off x="511861" y="2679898"/>
            <a:ext cx="1335568" cy="628107"/>
          </a:xfrm>
          <a:prstGeom prst="rect">
            <a:avLst/>
          </a:prstGeom>
        </p:spPr>
      </p:pic>
      <p:grpSp>
        <p:nvGrpSpPr>
          <p:cNvPr id="546" name="Group 545">
            <a:extLst>
              <a:ext uri="{FF2B5EF4-FFF2-40B4-BE49-F238E27FC236}">
                <a16:creationId xmlns:a16="http://schemas.microsoft.com/office/drawing/2014/main" id="{2EC90D93-E53E-41B4-4C77-7DFE004A4409}"/>
              </a:ext>
            </a:extLst>
          </p:cNvPr>
          <p:cNvGrpSpPr/>
          <p:nvPr/>
        </p:nvGrpSpPr>
        <p:grpSpPr>
          <a:xfrm>
            <a:off x="2378046" y="3958301"/>
            <a:ext cx="876357" cy="943344"/>
            <a:chOff x="1995262" y="3857012"/>
            <a:chExt cx="876357" cy="943344"/>
          </a:xfrm>
        </p:grpSpPr>
        <p:pic>
          <p:nvPicPr>
            <p:cNvPr id="547" name="Picture 546">
              <a:extLst>
                <a:ext uri="{FF2B5EF4-FFF2-40B4-BE49-F238E27FC236}">
                  <a16:creationId xmlns:a16="http://schemas.microsoft.com/office/drawing/2014/main" id="{7E94D001-9087-E720-5897-CE1C785CB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95262" y="3857012"/>
              <a:ext cx="767534" cy="499641"/>
            </a:xfrm>
            <a:prstGeom prst="rect">
              <a:avLst/>
            </a:prstGeom>
          </p:spPr>
        </p:pic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C2F931C4-52A6-E979-6BD5-415D20CBAE78}"/>
                </a:ext>
              </a:extLst>
            </p:cNvPr>
            <p:cNvGrpSpPr/>
            <p:nvPr/>
          </p:nvGrpSpPr>
          <p:grpSpPr>
            <a:xfrm>
              <a:off x="2548777" y="4218954"/>
              <a:ext cx="322842" cy="581402"/>
              <a:chOff x="2281970" y="4924190"/>
              <a:chExt cx="322842" cy="581402"/>
            </a:xfrm>
          </p:grpSpPr>
          <p:pic>
            <p:nvPicPr>
              <p:cNvPr id="549" name="図 116">
                <a:extLst>
                  <a:ext uri="{FF2B5EF4-FFF2-40B4-BE49-F238E27FC236}">
                    <a16:creationId xmlns:a16="http://schemas.microsoft.com/office/drawing/2014/main" id="{B6902F60-60F8-9650-FCF5-E3423860F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81814">
                <a:off x="2410832" y="5083144"/>
                <a:ext cx="193980" cy="422448"/>
              </a:xfrm>
              <a:prstGeom prst="rect">
                <a:avLst/>
              </a:prstGeom>
            </p:spPr>
          </p:pic>
          <p:sp>
            <p:nvSpPr>
              <p:cNvPr id="550" name="台形 76">
                <a:extLst>
                  <a:ext uri="{FF2B5EF4-FFF2-40B4-BE49-F238E27FC236}">
                    <a16:creationId xmlns:a16="http://schemas.microsoft.com/office/drawing/2014/main" id="{1F786156-95C9-B7FC-51D7-DF73DA10E2B0}"/>
                  </a:ext>
                </a:extLst>
              </p:cNvPr>
              <p:cNvSpPr/>
              <p:nvPr/>
            </p:nvSpPr>
            <p:spPr>
              <a:xfrm rot="9223765">
                <a:off x="2281970" y="4924190"/>
                <a:ext cx="220531" cy="221214"/>
              </a:xfrm>
              <a:prstGeom prst="trapezoid">
                <a:avLst/>
              </a:prstGeom>
              <a:solidFill>
                <a:srgbClr val="FF0000">
                  <a:alpha val="31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l" defTabSz="914400"/>
                <a:endParaRPr kumimoji="1" lang="ja-JP" altLang="en-US" sz="700" kern="0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551" name="図 385">
            <a:extLst>
              <a:ext uri="{FF2B5EF4-FFF2-40B4-BE49-F238E27FC236}">
                <a16:creationId xmlns:a16="http://schemas.microsoft.com/office/drawing/2014/main" id="{7FDDABEE-AACC-9EF1-ED56-54BA30D6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50" y="3912417"/>
            <a:ext cx="1360023" cy="2027476"/>
          </a:xfrm>
          <a:prstGeom prst="rect">
            <a:avLst/>
          </a:prstGeom>
        </p:spPr>
      </p:pic>
      <p:pic>
        <p:nvPicPr>
          <p:cNvPr id="552" name="図 397">
            <a:extLst>
              <a:ext uri="{FF2B5EF4-FFF2-40B4-BE49-F238E27FC236}">
                <a16:creationId xmlns:a16="http://schemas.microsoft.com/office/drawing/2014/main" id="{922270C8-032E-55B5-2551-0561282FB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02" y="4372901"/>
            <a:ext cx="436337" cy="106315"/>
          </a:xfrm>
          <a:prstGeom prst="rect">
            <a:avLst/>
          </a:prstGeom>
        </p:spPr>
      </p:pic>
      <p:pic>
        <p:nvPicPr>
          <p:cNvPr id="553" name="図 398">
            <a:extLst>
              <a:ext uri="{FF2B5EF4-FFF2-40B4-BE49-F238E27FC236}">
                <a16:creationId xmlns:a16="http://schemas.microsoft.com/office/drawing/2014/main" id="{F9D37B67-F856-18FE-B406-F9CE3D5B4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33" y="4564618"/>
            <a:ext cx="436337" cy="106315"/>
          </a:xfrm>
          <a:prstGeom prst="rect">
            <a:avLst/>
          </a:prstGeom>
        </p:spPr>
      </p:pic>
      <p:pic>
        <p:nvPicPr>
          <p:cNvPr id="554" name="図 292">
            <a:extLst>
              <a:ext uri="{FF2B5EF4-FFF2-40B4-BE49-F238E27FC236}">
                <a16:creationId xmlns:a16="http://schemas.microsoft.com/office/drawing/2014/main" id="{F5C089F0-19B2-F3A9-1E29-6DDB41F50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45" y="4054523"/>
            <a:ext cx="805148" cy="123622"/>
          </a:xfrm>
          <a:prstGeom prst="rect">
            <a:avLst/>
          </a:prstGeom>
        </p:spPr>
      </p:pic>
      <p:sp>
        <p:nvSpPr>
          <p:cNvPr id="555" name="テキスト ボックス 294">
            <a:extLst>
              <a:ext uri="{FF2B5EF4-FFF2-40B4-BE49-F238E27FC236}">
                <a16:creationId xmlns:a16="http://schemas.microsoft.com/office/drawing/2014/main" id="{53C7811B-FC16-CD95-2139-27B1B41C66CB}"/>
              </a:ext>
            </a:extLst>
          </p:cNvPr>
          <p:cNvSpPr txBox="1"/>
          <p:nvPr/>
        </p:nvSpPr>
        <p:spPr>
          <a:xfrm>
            <a:off x="855510" y="4023013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Rework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556" name="Picture 555">
            <a:extLst>
              <a:ext uri="{FF2B5EF4-FFF2-40B4-BE49-F238E27FC236}">
                <a16:creationId xmlns:a16="http://schemas.microsoft.com/office/drawing/2014/main" id="{5022DDAE-5BB8-7C1F-BB80-C3E22D78B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27" y="4520043"/>
            <a:ext cx="1336076" cy="1115755"/>
          </a:xfrm>
          <a:prstGeom prst="rect">
            <a:avLst/>
          </a:prstGeom>
        </p:spPr>
      </p:pic>
      <p:grpSp>
        <p:nvGrpSpPr>
          <p:cNvPr id="557" name="Group 556">
            <a:extLst>
              <a:ext uri="{FF2B5EF4-FFF2-40B4-BE49-F238E27FC236}">
                <a16:creationId xmlns:a16="http://schemas.microsoft.com/office/drawing/2014/main" id="{591ABB46-D37B-6BF8-A7E8-DB05739621A9}"/>
              </a:ext>
            </a:extLst>
          </p:cNvPr>
          <p:cNvGrpSpPr/>
          <p:nvPr/>
        </p:nvGrpSpPr>
        <p:grpSpPr>
          <a:xfrm>
            <a:off x="523661" y="4519129"/>
            <a:ext cx="1246820" cy="202396"/>
            <a:chOff x="2103172" y="2946020"/>
            <a:chExt cx="1246820" cy="202396"/>
          </a:xfrm>
        </p:grpSpPr>
        <p:sp>
          <p:nvSpPr>
            <p:cNvPr id="558" name="四角形: 角を丸くする 28">
              <a:extLst>
                <a:ext uri="{FF2B5EF4-FFF2-40B4-BE49-F238E27FC236}">
                  <a16:creationId xmlns:a16="http://schemas.microsoft.com/office/drawing/2014/main" id="{D8C17BD2-F99B-7F3F-5E1A-45173E6719CC}"/>
                </a:ext>
              </a:extLst>
            </p:cNvPr>
            <p:cNvSpPr/>
            <p:nvPr/>
          </p:nvSpPr>
          <p:spPr>
            <a:xfrm>
              <a:off x="2548791" y="2970025"/>
              <a:ext cx="496405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59" name="テキスト ボックス 412">
              <a:extLst>
                <a:ext uri="{FF2B5EF4-FFF2-40B4-BE49-F238E27FC236}">
                  <a16:creationId xmlns:a16="http://schemas.microsoft.com/office/drawing/2014/main" id="{9D5A5FC2-BE49-B52F-BE84-08CA776A804C}"/>
                </a:ext>
              </a:extLst>
            </p:cNvPr>
            <p:cNvSpPr txBox="1"/>
            <p:nvPr/>
          </p:nvSpPr>
          <p:spPr>
            <a:xfrm>
              <a:off x="2985790" y="2963750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PCS</a:t>
              </a:r>
              <a:endParaRPr kumimoji="1" lang="ja-JP" altLang="en-US" sz="600" dirty="0"/>
            </a:p>
          </p:txBody>
        </p:sp>
        <p:sp>
          <p:nvSpPr>
            <p:cNvPr id="560" name="テキスト ボックス 412">
              <a:extLst>
                <a:ext uri="{FF2B5EF4-FFF2-40B4-BE49-F238E27FC236}">
                  <a16:creationId xmlns:a16="http://schemas.microsoft.com/office/drawing/2014/main" id="{F3157E25-217E-35F8-BA93-EA978CD441CA}"/>
                </a:ext>
              </a:extLst>
            </p:cNvPr>
            <p:cNvSpPr txBox="1"/>
            <p:nvPr/>
          </p:nvSpPr>
          <p:spPr>
            <a:xfrm>
              <a:off x="2103172" y="2946020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</p:grpSp>
      <p:pic>
        <p:nvPicPr>
          <p:cNvPr id="561" name="Picture 560">
            <a:extLst>
              <a:ext uri="{FF2B5EF4-FFF2-40B4-BE49-F238E27FC236}">
                <a16:creationId xmlns:a16="http://schemas.microsoft.com/office/drawing/2014/main" id="{ED80DD69-380F-5F55-0CDB-3ECF09A113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80" r="40289"/>
          <a:stretch/>
        </p:blipFill>
        <p:spPr>
          <a:xfrm>
            <a:off x="537114" y="4714929"/>
            <a:ext cx="1113725" cy="260121"/>
          </a:xfrm>
          <a:prstGeom prst="rect">
            <a:avLst/>
          </a:prstGeom>
        </p:spPr>
      </p:pic>
      <p:pic>
        <p:nvPicPr>
          <p:cNvPr id="562" name="Picture 561">
            <a:extLst>
              <a:ext uri="{FF2B5EF4-FFF2-40B4-BE49-F238E27FC236}">
                <a16:creationId xmlns:a16="http://schemas.microsoft.com/office/drawing/2014/main" id="{77F2548A-8035-0C5A-A5CC-62209F0EDAD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1433"/>
          <a:stretch/>
        </p:blipFill>
        <p:spPr>
          <a:xfrm>
            <a:off x="517761" y="4985826"/>
            <a:ext cx="1335568" cy="628107"/>
          </a:xfrm>
          <a:prstGeom prst="rect">
            <a:avLst/>
          </a:prstGeom>
        </p:spPr>
      </p:pic>
      <p:grpSp>
        <p:nvGrpSpPr>
          <p:cNvPr id="563" name="Group 562">
            <a:extLst>
              <a:ext uri="{FF2B5EF4-FFF2-40B4-BE49-F238E27FC236}">
                <a16:creationId xmlns:a16="http://schemas.microsoft.com/office/drawing/2014/main" id="{E16EAF88-DECD-F935-6D31-3D21A9EB2B3C}"/>
              </a:ext>
            </a:extLst>
          </p:cNvPr>
          <p:cNvGrpSpPr/>
          <p:nvPr/>
        </p:nvGrpSpPr>
        <p:grpSpPr>
          <a:xfrm>
            <a:off x="4318670" y="5592885"/>
            <a:ext cx="780134" cy="362173"/>
            <a:chOff x="1139385" y="5401772"/>
            <a:chExt cx="760431" cy="362173"/>
          </a:xfrm>
        </p:grpSpPr>
        <p:sp>
          <p:nvSpPr>
            <p:cNvPr id="564" name="正方形/長方形 40">
              <a:extLst>
                <a:ext uri="{FF2B5EF4-FFF2-40B4-BE49-F238E27FC236}">
                  <a16:creationId xmlns:a16="http://schemas.microsoft.com/office/drawing/2014/main" id="{31983650-543D-8806-295B-2DEDD73B9F5F}"/>
                </a:ext>
              </a:extLst>
            </p:cNvPr>
            <p:cNvSpPr/>
            <p:nvPr/>
          </p:nvSpPr>
          <p:spPr>
            <a:xfrm>
              <a:off x="1139385" y="5401772"/>
              <a:ext cx="724987" cy="263708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565" name="グラフィックス 41" descr="右向き指示マーク">
              <a:extLst>
                <a:ext uri="{FF2B5EF4-FFF2-40B4-BE49-F238E27FC236}">
                  <a16:creationId xmlns:a16="http://schemas.microsoft.com/office/drawing/2014/main" id="{FCA9894C-F0B6-6222-C48D-C909A50F5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4754202">
              <a:off x="1663672" y="5527801"/>
              <a:ext cx="236144" cy="236144"/>
            </a:xfrm>
            <a:prstGeom prst="rect">
              <a:avLst/>
            </a:prstGeom>
          </p:spPr>
        </p:pic>
      </p:grpSp>
      <p:sp>
        <p:nvSpPr>
          <p:cNvPr id="566" name="矢印: 右 242">
            <a:extLst>
              <a:ext uri="{FF2B5EF4-FFF2-40B4-BE49-F238E27FC236}">
                <a16:creationId xmlns:a16="http://schemas.microsoft.com/office/drawing/2014/main" id="{3CDC095C-B24E-F7D1-9CE4-CA58F76D730E}"/>
              </a:ext>
            </a:extLst>
          </p:cNvPr>
          <p:cNvSpPr/>
          <p:nvPr/>
        </p:nvSpPr>
        <p:spPr>
          <a:xfrm>
            <a:off x="5061441" y="4367769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567" name="図 385">
            <a:extLst>
              <a:ext uri="{FF2B5EF4-FFF2-40B4-BE49-F238E27FC236}">
                <a16:creationId xmlns:a16="http://schemas.microsoft.com/office/drawing/2014/main" id="{F7C55D92-C21C-0106-6DF6-C581C29F2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43" y="6221445"/>
            <a:ext cx="1360023" cy="2027476"/>
          </a:xfrm>
          <a:prstGeom prst="rect">
            <a:avLst/>
          </a:prstGeom>
        </p:spPr>
      </p:pic>
      <p:pic>
        <p:nvPicPr>
          <p:cNvPr id="568" name="図 397">
            <a:extLst>
              <a:ext uri="{FF2B5EF4-FFF2-40B4-BE49-F238E27FC236}">
                <a16:creationId xmlns:a16="http://schemas.microsoft.com/office/drawing/2014/main" id="{B6A6B61F-914B-27A7-3073-A0E0114AA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695" y="6681929"/>
            <a:ext cx="436337" cy="106315"/>
          </a:xfrm>
          <a:prstGeom prst="rect">
            <a:avLst/>
          </a:prstGeom>
        </p:spPr>
      </p:pic>
      <p:pic>
        <p:nvPicPr>
          <p:cNvPr id="569" name="図 398">
            <a:extLst>
              <a:ext uri="{FF2B5EF4-FFF2-40B4-BE49-F238E27FC236}">
                <a16:creationId xmlns:a16="http://schemas.microsoft.com/office/drawing/2014/main" id="{A5A1F838-EA37-389F-1BDF-05220231F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26" y="6873646"/>
            <a:ext cx="436337" cy="106315"/>
          </a:xfrm>
          <a:prstGeom prst="rect">
            <a:avLst/>
          </a:prstGeom>
        </p:spPr>
      </p:pic>
      <p:sp>
        <p:nvSpPr>
          <p:cNvPr id="570" name="テキスト ボックス 399">
            <a:extLst>
              <a:ext uri="{FF2B5EF4-FFF2-40B4-BE49-F238E27FC236}">
                <a16:creationId xmlns:a16="http://schemas.microsoft.com/office/drawing/2014/main" id="{11A5C007-3ED2-9CA4-7349-8FF2589414E7}"/>
              </a:ext>
            </a:extLst>
          </p:cNvPr>
          <p:cNvSpPr txBox="1"/>
          <p:nvPr/>
        </p:nvSpPr>
        <p:spPr>
          <a:xfrm>
            <a:off x="990962" y="6628284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FG-PART-01</a:t>
            </a:r>
            <a:endParaRPr kumimoji="1" lang="en-US" altLang="ja-JP" sz="600" dirty="0">
              <a:latin typeface="+mj-lt"/>
            </a:endParaRPr>
          </a:p>
        </p:txBody>
      </p:sp>
      <p:pic>
        <p:nvPicPr>
          <p:cNvPr id="571" name="図 292">
            <a:extLst>
              <a:ext uri="{FF2B5EF4-FFF2-40B4-BE49-F238E27FC236}">
                <a16:creationId xmlns:a16="http://schemas.microsoft.com/office/drawing/2014/main" id="{8DEC6E83-1B90-D580-708E-E58B61673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38" y="6363551"/>
            <a:ext cx="805148" cy="123622"/>
          </a:xfrm>
          <a:prstGeom prst="rect">
            <a:avLst/>
          </a:prstGeom>
        </p:spPr>
      </p:pic>
      <p:sp>
        <p:nvSpPr>
          <p:cNvPr id="572" name="テキスト ボックス 294">
            <a:extLst>
              <a:ext uri="{FF2B5EF4-FFF2-40B4-BE49-F238E27FC236}">
                <a16:creationId xmlns:a16="http://schemas.microsoft.com/office/drawing/2014/main" id="{7662FC77-4C1F-D8C7-BABB-278FCC5A9CD8}"/>
              </a:ext>
            </a:extLst>
          </p:cNvPr>
          <p:cNvSpPr txBox="1"/>
          <p:nvPr/>
        </p:nvSpPr>
        <p:spPr>
          <a:xfrm>
            <a:off x="855703" y="6332041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Rework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573" name="Picture 572">
            <a:extLst>
              <a:ext uri="{FF2B5EF4-FFF2-40B4-BE49-F238E27FC236}">
                <a16:creationId xmlns:a16="http://schemas.microsoft.com/office/drawing/2014/main" id="{5B62E214-DDB9-0F16-C464-71CA45F71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20" y="6829071"/>
            <a:ext cx="1336076" cy="1115755"/>
          </a:xfrm>
          <a:prstGeom prst="rect">
            <a:avLst/>
          </a:prstGeom>
        </p:spPr>
      </p:pic>
      <p:grpSp>
        <p:nvGrpSpPr>
          <p:cNvPr id="574" name="Group 573">
            <a:extLst>
              <a:ext uri="{FF2B5EF4-FFF2-40B4-BE49-F238E27FC236}">
                <a16:creationId xmlns:a16="http://schemas.microsoft.com/office/drawing/2014/main" id="{8CFFB2AB-356C-CA0D-6B7C-2E72D9B10D7C}"/>
              </a:ext>
            </a:extLst>
          </p:cNvPr>
          <p:cNvGrpSpPr/>
          <p:nvPr/>
        </p:nvGrpSpPr>
        <p:grpSpPr>
          <a:xfrm>
            <a:off x="523854" y="6828157"/>
            <a:ext cx="1246820" cy="202396"/>
            <a:chOff x="2103172" y="2946020"/>
            <a:chExt cx="1246820" cy="202396"/>
          </a:xfrm>
        </p:grpSpPr>
        <p:sp>
          <p:nvSpPr>
            <p:cNvPr id="575" name="四角形: 角を丸くする 28">
              <a:extLst>
                <a:ext uri="{FF2B5EF4-FFF2-40B4-BE49-F238E27FC236}">
                  <a16:creationId xmlns:a16="http://schemas.microsoft.com/office/drawing/2014/main" id="{EF9D5948-762A-2D22-CC63-CA363C0E7208}"/>
                </a:ext>
              </a:extLst>
            </p:cNvPr>
            <p:cNvSpPr/>
            <p:nvPr/>
          </p:nvSpPr>
          <p:spPr>
            <a:xfrm>
              <a:off x="2548791" y="2970025"/>
              <a:ext cx="496405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2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29" name="テキスト ボックス 412">
              <a:extLst>
                <a:ext uri="{FF2B5EF4-FFF2-40B4-BE49-F238E27FC236}">
                  <a16:creationId xmlns:a16="http://schemas.microsoft.com/office/drawing/2014/main" id="{7EB57A10-41BC-3EF8-E3D5-A1F52E2B22B6}"/>
                </a:ext>
              </a:extLst>
            </p:cNvPr>
            <p:cNvSpPr txBox="1"/>
            <p:nvPr/>
          </p:nvSpPr>
          <p:spPr>
            <a:xfrm>
              <a:off x="2985790" y="2963750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PCS</a:t>
              </a:r>
              <a:endParaRPr kumimoji="1" lang="ja-JP" altLang="en-US" sz="600" dirty="0"/>
            </a:p>
          </p:txBody>
        </p:sp>
        <p:sp>
          <p:nvSpPr>
            <p:cNvPr id="133" name="テキスト ボックス 412">
              <a:extLst>
                <a:ext uri="{FF2B5EF4-FFF2-40B4-BE49-F238E27FC236}">
                  <a16:creationId xmlns:a16="http://schemas.microsoft.com/office/drawing/2014/main" id="{83C360F5-3D32-8F38-7F45-A562FDF9911D}"/>
                </a:ext>
              </a:extLst>
            </p:cNvPr>
            <p:cNvSpPr txBox="1"/>
            <p:nvPr/>
          </p:nvSpPr>
          <p:spPr>
            <a:xfrm>
              <a:off x="2103172" y="2946020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630C6F26-C540-1A82-44E1-2D9D7783EB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80" r="40289"/>
          <a:stretch/>
        </p:blipFill>
        <p:spPr>
          <a:xfrm>
            <a:off x="537307" y="7023957"/>
            <a:ext cx="1113725" cy="260121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3C67B7EF-AE67-56EE-203A-BCD4D2D49B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325" y="7292070"/>
            <a:ext cx="1322677" cy="663659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D5C355F-BC9F-69F0-495C-17FE2E4AB1A8}"/>
              </a:ext>
            </a:extLst>
          </p:cNvPr>
          <p:cNvGrpSpPr/>
          <p:nvPr/>
        </p:nvGrpSpPr>
        <p:grpSpPr>
          <a:xfrm>
            <a:off x="522693" y="7475822"/>
            <a:ext cx="1349868" cy="244970"/>
            <a:chOff x="1139385" y="5415446"/>
            <a:chExt cx="1315776" cy="244970"/>
          </a:xfrm>
        </p:grpSpPr>
        <p:sp>
          <p:nvSpPr>
            <p:cNvPr id="138" name="正方形/長方形 40">
              <a:extLst>
                <a:ext uri="{FF2B5EF4-FFF2-40B4-BE49-F238E27FC236}">
                  <a16:creationId xmlns:a16="http://schemas.microsoft.com/office/drawing/2014/main" id="{82ED92DE-70F5-E8F4-2883-A0DE56C7476F}"/>
                </a:ext>
              </a:extLst>
            </p:cNvPr>
            <p:cNvSpPr/>
            <p:nvPr/>
          </p:nvSpPr>
          <p:spPr>
            <a:xfrm>
              <a:off x="1139385" y="5415446"/>
              <a:ext cx="1315776" cy="126899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139" name="グラフィックス 41" descr="右向き指示マーク">
              <a:extLst>
                <a:ext uri="{FF2B5EF4-FFF2-40B4-BE49-F238E27FC236}">
                  <a16:creationId xmlns:a16="http://schemas.microsoft.com/office/drawing/2014/main" id="{2266117B-0CCA-87E5-E211-473E412A9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4754202">
              <a:off x="1934738" y="5424272"/>
              <a:ext cx="236144" cy="236144"/>
            </a:xfrm>
            <a:prstGeom prst="rect">
              <a:avLst/>
            </a:prstGeom>
          </p:spPr>
        </p:pic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2659894-ECB7-C6A4-1986-DD7E383E1DAD}"/>
              </a:ext>
            </a:extLst>
          </p:cNvPr>
          <p:cNvGrpSpPr/>
          <p:nvPr/>
        </p:nvGrpSpPr>
        <p:grpSpPr>
          <a:xfrm>
            <a:off x="2281041" y="6635093"/>
            <a:ext cx="1082497" cy="745191"/>
            <a:chOff x="2458720" y="6640227"/>
            <a:chExt cx="1082497" cy="745191"/>
          </a:xfrm>
        </p:grpSpPr>
        <p:pic>
          <p:nvPicPr>
            <p:cNvPr id="140" name="図 358">
              <a:extLst>
                <a:ext uri="{FF2B5EF4-FFF2-40B4-BE49-F238E27FC236}">
                  <a16:creationId xmlns:a16="http://schemas.microsoft.com/office/drawing/2014/main" id="{FA12964A-0435-BFEA-302A-FF9D8150C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66052" y="6640227"/>
              <a:ext cx="1075165" cy="745191"/>
            </a:xfrm>
            <a:prstGeom prst="rect">
              <a:avLst/>
            </a:prstGeom>
          </p:spPr>
        </p:pic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EC0BF96B-8C83-41B1-495F-72FFCC1D0931}"/>
                </a:ext>
              </a:extLst>
            </p:cNvPr>
            <p:cNvSpPr/>
            <p:nvPr/>
          </p:nvSpPr>
          <p:spPr>
            <a:xfrm>
              <a:off x="2458720" y="6693638"/>
              <a:ext cx="970280" cy="646962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58" name="四角形: 角を丸くする 28">
              <a:extLst>
                <a:ext uri="{FF2B5EF4-FFF2-40B4-BE49-F238E27FC236}">
                  <a16:creationId xmlns:a16="http://schemas.microsoft.com/office/drawing/2014/main" id="{C11DE31B-189C-05B0-CAD3-8D55E23AE86C}"/>
                </a:ext>
              </a:extLst>
            </p:cNvPr>
            <p:cNvSpPr/>
            <p:nvPr/>
          </p:nvSpPr>
          <p:spPr>
            <a:xfrm>
              <a:off x="2612227" y="7172413"/>
              <a:ext cx="299171" cy="147225"/>
            </a:xfrm>
            <a:prstGeom prst="roundRect">
              <a:avLst/>
            </a:prstGeom>
            <a:solidFill>
              <a:srgbClr val="6CD506"/>
            </a:solidFill>
            <a:ln w="3175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500" kern="0" dirty="0">
                  <a:solidFill>
                    <a:schemeClr val="bg1"/>
                  </a:solidFill>
                </a:rPr>
                <a:t>OK</a:t>
              </a:r>
              <a:endParaRPr kumimoji="1" lang="ja-JP" altLang="en-US" sz="500" kern="0" dirty="0">
                <a:solidFill>
                  <a:schemeClr val="bg1"/>
                </a:solidFill>
              </a:endParaRPr>
            </a:p>
          </p:txBody>
        </p:sp>
        <p:sp>
          <p:nvSpPr>
            <p:cNvPr id="162" name="四角形: 角を丸くする 28">
              <a:extLst>
                <a:ext uri="{FF2B5EF4-FFF2-40B4-BE49-F238E27FC236}">
                  <a16:creationId xmlns:a16="http://schemas.microsoft.com/office/drawing/2014/main" id="{69894D38-D8AB-FCED-3C90-BBE1BDF46A7F}"/>
                </a:ext>
              </a:extLst>
            </p:cNvPr>
            <p:cNvSpPr/>
            <p:nvPr/>
          </p:nvSpPr>
          <p:spPr>
            <a:xfrm>
              <a:off x="2985227" y="7172413"/>
              <a:ext cx="299171" cy="147225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3175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500" kern="0" dirty="0">
                  <a:solidFill>
                    <a:schemeClr val="bg1"/>
                  </a:solidFill>
                </a:rPr>
                <a:t>Cancel</a:t>
              </a:r>
              <a:endParaRPr kumimoji="1" lang="ja-JP" altLang="en-US" sz="500" kern="0" dirty="0">
                <a:solidFill>
                  <a:schemeClr val="bg1"/>
                </a:solidFill>
              </a:endParaRPr>
            </a:p>
          </p:txBody>
        </p:sp>
        <p:sp>
          <p:nvSpPr>
            <p:cNvPr id="163" name="テキスト ボックス 360">
              <a:extLst>
                <a:ext uri="{FF2B5EF4-FFF2-40B4-BE49-F238E27FC236}">
                  <a16:creationId xmlns:a16="http://schemas.microsoft.com/office/drawing/2014/main" id="{7881A54F-2485-1D4A-2560-1D17596885C3}"/>
                </a:ext>
              </a:extLst>
            </p:cNvPr>
            <p:cNvSpPr txBox="1"/>
            <p:nvPr/>
          </p:nvSpPr>
          <p:spPr>
            <a:xfrm>
              <a:off x="2553358" y="6682011"/>
              <a:ext cx="871556" cy="1138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tIns="18288" bIns="18288" rtlCol="0">
              <a:spAutoFit/>
            </a:bodyPr>
            <a:lstStyle/>
            <a:p>
              <a:pPr algn="ctr"/>
              <a:r>
                <a:rPr kumimoji="1" lang="en-US" altLang="ja-JP" sz="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Part no 2</a:t>
              </a:r>
            </a:p>
          </p:txBody>
        </p:sp>
        <p:sp>
          <p:nvSpPr>
            <p:cNvPr id="169" name="テキスト ボックス 360">
              <a:extLst>
                <a:ext uri="{FF2B5EF4-FFF2-40B4-BE49-F238E27FC236}">
                  <a16:creationId xmlns:a16="http://schemas.microsoft.com/office/drawing/2014/main" id="{80CC7299-8298-B7A0-F3CA-D033645B195B}"/>
                </a:ext>
              </a:extLst>
            </p:cNvPr>
            <p:cNvSpPr txBox="1"/>
            <p:nvPr/>
          </p:nvSpPr>
          <p:spPr>
            <a:xfrm>
              <a:off x="2594694" y="6840215"/>
              <a:ext cx="326439" cy="769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kumimoji="1" lang="en-US" altLang="ja-JP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QTY</a:t>
              </a:r>
            </a:p>
          </p:txBody>
        </p:sp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7641D2A2-49AE-9ED1-6CE1-B5C449300C98}"/>
                </a:ext>
              </a:extLst>
            </p:cNvPr>
            <p:cNvSpPr/>
            <p:nvPr/>
          </p:nvSpPr>
          <p:spPr>
            <a:xfrm>
              <a:off x="2877379" y="6821149"/>
              <a:ext cx="311505" cy="130450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r>
                <a:rPr kumimoji="1" lang="en-US" sz="700" kern="0" dirty="0">
                  <a:solidFill>
                    <a:prstClr val="black"/>
                  </a:solidFill>
                </a:rPr>
                <a:t>10</a:t>
              </a:r>
            </a:p>
          </p:txBody>
        </p:sp>
        <p:sp>
          <p:nvSpPr>
            <p:cNvPr id="171" name="テキスト ボックス 360">
              <a:extLst>
                <a:ext uri="{FF2B5EF4-FFF2-40B4-BE49-F238E27FC236}">
                  <a16:creationId xmlns:a16="http://schemas.microsoft.com/office/drawing/2014/main" id="{DA71EE9F-A94A-DAB9-DCA5-1CC5FFE3BA54}"/>
                </a:ext>
              </a:extLst>
            </p:cNvPr>
            <p:cNvSpPr txBox="1"/>
            <p:nvPr/>
          </p:nvSpPr>
          <p:spPr>
            <a:xfrm>
              <a:off x="3229432" y="6840215"/>
              <a:ext cx="162321" cy="769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kumimoji="1" lang="en-US" altLang="ja-JP" sz="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PCS</a:t>
              </a:r>
            </a:p>
          </p:txBody>
        </p:sp>
        <p:sp>
          <p:nvSpPr>
            <p:cNvPr id="172" name="テキスト ボックス 360">
              <a:extLst>
                <a:ext uri="{FF2B5EF4-FFF2-40B4-BE49-F238E27FC236}">
                  <a16:creationId xmlns:a16="http://schemas.microsoft.com/office/drawing/2014/main" id="{FA772C52-0744-5524-070D-99BD2311620A}"/>
                </a:ext>
              </a:extLst>
            </p:cNvPr>
            <p:cNvSpPr txBox="1"/>
            <p:nvPr/>
          </p:nvSpPr>
          <p:spPr>
            <a:xfrm>
              <a:off x="2493978" y="7009354"/>
              <a:ext cx="427155" cy="769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kumimoji="1" lang="en-US" altLang="ja-JP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LOT NO</a:t>
              </a:r>
            </a:p>
          </p:txBody>
        </p:sp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011FD342-7BA6-2130-8813-877BF481162E}"/>
                </a:ext>
              </a:extLst>
            </p:cNvPr>
            <p:cNvSpPr/>
            <p:nvPr/>
          </p:nvSpPr>
          <p:spPr>
            <a:xfrm>
              <a:off x="2877379" y="6975047"/>
              <a:ext cx="517044" cy="153931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tlCol="0" anchor="ctr"/>
            <a:lstStyle/>
            <a:p>
              <a:pPr algn="l" defTabSz="914400"/>
              <a:r>
                <a:rPr kumimoji="1" lang="en-US" sz="500" kern="0" dirty="0">
                  <a:solidFill>
                    <a:prstClr val="black"/>
                  </a:solidFill>
                </a:rPr>
                <a:t> 2023-09-09</a:t>
              </a:r>
            </a:p>
          </p:txBody>
        </p:sp>
        <p:pic>
          <p:nvPicPr>
            <p:cNvPr id="174" name="グラフィックス 27" descr="日毎カレンダー">
              <a:extLst>
                <a:ext uri="{FF2B5EF4-FFF2-40B4-BE49-F238E27FC236}">
                  <a16:creationId xmlns:a16="http://schemas.microsoft.com/office/drawing/2014/main" id="{BDC18DF4-7D59-F56D-68B2-6BAD3DF49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257838" y="6972938"/>
              <a:ext cx="137160" cy="137160"/>
            </a:xfrm>
            <a:prstGeom prst="rect">
              <a:avLst/>
            </a:prstGeom>
          </p:spPr>
        </p:pic>
      </p:grpSp>
      <p:pic>
        <p:nvPicPr>
          <p:cNvPr id="176" name="図 385">
            <a:extLst>
              <a:ext uri="{FF2B5EF4-FFF2-40B4-BE49-F238E27FC236}">
                <a16:creationId xmlns:a16="http://schemas.microsoft.com/office/drawing/2014/main" id="{C1F15866-31FE-9673-8D9E-B77A880A4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62" y="6223206"/>
            <a:ext cx="1360023" cy="2027476"/>
          </a:xfrm>
          <a:prstGeom prst="rect">
            <a:avLst/>
          </a:prstGeom>
        </p:spPr>
      </p:pic>
      <p:pic>
        <p:nvPicPr>
          <p:cNvPr id="177" name="図 397">
            <a:extLst>
              <a:ext uri="{FF2B5EF4-FFF2-40B4-BE49-F238E27FC236}">
                <a16:creationId xmlns:a16="http://schemas.microsoft.com/office/drawing/2014/main" id="{AB91E932-4094-0FD7-88BF-D9714DF03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14" y="6683690"/>
            <a:ext cx="436337" cy="106315"/>
          </a:xfrm>
          <a:prstGeom prst="rect">
            <a:avLst/>
          </a:prstGeom>
        </p:spPr>
      </p:pic>
      <p:pic>
        <p:nvPicPr>
          <p:cNvPr id="178" name="図 398">
            <a:extLst>
              <a:ext uri="{FF2B5EF4-FFF2-40B4-BE49-F238E27FC236}">
                <a16:creationId xmlns:a16="http://schemas.microsoft.com/office/drawing/2014/main" id="{C060EEFD-E901-0EBD-9076-41C33AC58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045" y="6875407"/>
            <a:ext cx="436337" cy="106315"/>
          </a:xfrm>
          <a:prstGeom prst="rect">
            <a:avLst/>
          </a:prstGeom>
        </p:spPr>
      </p:pic>
      <p:sp>
        <p:nvSpPr>
          <p:cNvPr id="179" name="テキスト ボックス 399">
            <a:extLst>
              <a:ext uri="{FF2B5EF4-FFF2-40B4-BE49-F238E27FC236}">
                <a16:creationId xmlns:a16="http://schemas.microsoft.com/office/drawing/2014/main" id="{85AA1E31-18B8-3EA8-122F-28AFBEC76DA8}"/>
              </a:ext>
            </a:extLst>
          </p:cNvPr>
          <p:cNvSpPr txBox="1"/>
          <p:nvPr/>
        </p:nvSpPr>
        <p:spPr>
          <a:xfrm>
            <a:off x="4206681" y="6630045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FG-PART-01</a:t>
            </a:r>
            <a:endParaRPr kumimoji="1" lang="en-US" altLang="ja-JP" sz="600" dirty="0">
              <a:latin typeface="+mj-lt"/>
            </a:endParaRPr>
          </a:p>
        </p:txBody>
      </p:sp>
      <p:pic>
        <p:nvPicPr>
          <p:cNvPr id="180" name="図 292">
            <a:extLst>
              <a:ext uri="{FF2B5EF4-FFF2-40B4-BE49-F238E27FC236}">
                <a16:creationId xmlns:a16="http://schemas.microsoft.com/office/drawing/2014/main" id="{8BD97C68-C694-77F7-F8AF-7553B1203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157" y="6365312"/>
            <a:ext cx="805148" cy="123622"/>
          </a:xfrm>
          <a:prstGeom prst="rect">
            <a:avLst/>
          </a:prstGeom>
        </p:spPr>
      </p:pic>
      <p:sp>
        <p:nvSpPr>
          <p:cNvPr id="181" name="テキスト ボックス 294">
            <a:extLst>
              <a:ext uri="{FF2B5EF4-FFF2-40B4-BE49-F238E27FC236}">
                <a16:creationId xmlns:a16="http://schemas.microsoft.com/office/drawing/2014/main" id="{1F0D3E8F-0C7A-168B-98BF-8F38CF56425F}"/>
              </a:ext>
            </a:extLst>
          </p:cNvPr>
          <p:cNvSpPr txBox="1"/>
          <p:nvPr/>
        </p:nvSpPr>
        <p:spPr>
          <a:xfrm>
            <a:off x="4071422" y="6333802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Rework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82" name="Picture 181">
            <a:extLst>
              <a:ext uri="{FF2B5EF4-FFF2-40B4-BE49-F238E27FC236}">
                <a16:creationId xmlns:a16="http://schemas.microsoft.com/office/drawing/2014/main" id="{6A7CD59F-4E7A-85FF-80FF-21D59FE5C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139" y="6830832"/>
            <a:ext cx="1336076" cy="1115755"/>
          </a:xfrm>
          <a:prstGeom prst="rect">
            <a:avLst/>
          </a:prstGeom>
        </p:spPr>
      </p:pic>
      <p:grpSp>
        <p:nvGrpSpPr>
          <p:cNvPr id="183" name="Group 182">
            <a:extLst>
              <a:ext uri="{FF2B5EF4-FFF2-40B4-BE49-F238E27FC236}">
                <a16:creationId xmlns:a16="http://schemas.microsoft.com/office/drawing/2014/main" id="{FE467CBA-A936-8178-F5C4-0C00C8C9D08B}"/>
              </a:ext>
            </a:extLst>
          </p:cNvPr>
          <p:cNvGrpSpPr/>
          <p:nvPr/>
        </p:nvGrpSpPr>
        <p:grpSpPr>
          <a:xfrm>
            <a:off x="3739573" y="6829918"/>
            <a:ext cx="1246820" cy="202396"/>
            <a:chOff x="2103172" y="2946020"/>
            <a:chExt cx="1246820" cy="202396"/>
          </a:xfrm>
        </p:grpSpPr>
        <p:sp>
          <p:nvSpPr>
            <p:cNvPr id="184" name="四角形: 角を丸くする 28">
              <a:extLst>
                <a:ext uri="{FF2B5EF4-FFF2-40B4-BE49-F238E27FC236}">
                  <a16:creationId xmlns:a16="http://schemas.microsoft.com/office/drawing/2014/main" id="{7A2FD146-E9EE-CC35-B2D7-36A3BF26CC25}"/>
                </a:ext>
              </a:extLst>
            </p:cNvPr>
            <p:cNvSpPr/>
            <p:nvPr/>
          </p:nvSpPr>
          <p:spPr>
            <a:xfrm>
              <a:off x="2548791" y="2970025"/>
              <a:ext cx="496405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2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85" name="テキスト ボックス 412">
              <a:extLst>
                <a:ext uri="{FF2B5EF4-FFF2-40B4-BE49-F238E27FC236}">
                  <a16:creationId xmlns:a16="http://schemas.microsoft.com/office/drawing/2014/main" id="{F0D7BAFE-D0CE-9534-0340-9B0A9DE280F2}"/>
                </a:ext>
              </a:extLst>
            </p:cNvPr>
            <p:cNvSpPr txBox="1"/>
            <p:nvPr/>
          </p:nvSpPr>
          <p:spPr>
            <a:xfrm>
              <a:off x="2985790" y="2963750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PCS</a:t>
              </a:r>
              <a:endParaRPr kumimoji="1" lang="ja-JP" altLang="en-US" sz="600" dirty="0"/>
            </a:p>
          </p:txBody>
        </p:sp>
        <p:sp>
          <p:nvSpPr>
            <p:cNvPr id="186" name="テキスト ボックス 412">
              <a:extLst>
                <a:ext uri="{FF2B5EF4-FFF2-40B4-BE49-F238E27FC236}">
                  <a16:creationId xmlns:a16="http://schemas.microsoft.com/office/drawing/2014/main" id="{CBFFFD27-2B6E-B830-EAF5-8C35EF0E58BD}"/>
                </a:ext>
              </a:extLst>
            </p:cNvPr>
            <p:cNvSpPr txBox="1"/>
            <p:nvPr/>
          </p:nvSpPr>
          <p:spPr>
            <a:xfrm>
              <a:off x="2103172" y="2946020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</p:grpSp>
      <p:pic>
        <p:nvPicPr>
          <p:cNvPr id="187" name="Picture 186">
            <a:extLst>
              <a:ext uri="{FF2B5EF4-FFF2-40B4-BE49-F238E27FC236}">
                <a16:creationId xmlns:a16="http://schemas.microsoft.com/office/drawing/2014/main" id="{E5EBA372-9A14-19A7-2E9F-9293388FB8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80" r="40289"/>
          <a:stretch/>
        </p:blipFill>
        <p:spPr>
          <a:xfrm>
            <a:off x="3753026" y="7025718"/>
            <a:ext cx="1113725" cy="260121"/>
          </a:xfrm>
          <a:prstGeom prst="rect">
            <a:avLst/>
          </a:prstGeom>
        </p:spPr>
      </p:pic>
      <p:grpSp>
        <p:nvGrpSpPr>
          <p:cNvPr id="189" name="Group 188">
            <a:extLst>
              <a:ext uri="{FF2B5EF4-FFF2-40B4-BE49-F238E27FC236}">
                <a16:creationId xmlns:a16="http://schemas.microsoft.com/office/drawing/2014/main" id="{98FE3E51-16AF-1518-184B-E57DB3EF85AC}"/>
              </a:ext>
            </a:extLst>
          </p:cNvPr>
          <p:cNvGrpSpPr/>
          <p:nvPr/>
        </p:nvGrpSpPr>
        <p:grpSpPr>
          <a:xfrm>
            <a:off x="2417011" y="7160743"/>
            <a:ext cx="428477" cy="268524"/>
            <a:chOff x="1753226" y="5391892"/>
            <a:chExt cx="417656" cy="268524"/>
          </a:xfrm>
        </p:grpSpPr>
        <p:sp>
          <p:nvSpPr>
            <p:cNvPr id="190" name="正方形/長方形 40">
              <a:extLst>
                <a:ext uri="{FF2B5EF4-FFF2-40B4-BE49-F238E27FC236}">
                  <a16:creationId xmlns:a16="http://schemas.microsoft.com/office/drawing/2014/main" id="{4B9BFB9D-2CE8-1513-DD17-6189396CB56F}"/>
                </a:ext>
              </a:extLst>
            </p:cNvPr>
            <p:cNvSpPr/>
            <p:nvPr/>
          </p:nvSpPr>
          <p:spPr>
            <a:xfrm>
              <a:off x="1753226" y="5391892"/>
              <a:ext cx="318197" cy="147225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191" name="グラフィックス 41" descr="右向き指示マーク">
              <a:extLst>
                <a:ext uri="{FF2B5EF4-FFF2-40B4-BE49-F238E27FC236}">
                  <a16:creationId xmlns:a16="http://schemas.microsoft.com/office/drawing/2014/main" id="{C040DEF7-F869-BB10-990D-BED34FFBF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4754202">
              <a:off x="1934738" y="5424272"/>
              <a:ext cx="236144" cy="236144"/>
            </a:xfrm>
            <a:prstGeom prst="rect">
              <a:avLst/>
            </a:prstGeom>
          </p:spPr>
        </p:pic>
      </p:grpSp>
      <p:sp>
        <p:nvSpPr>
          <p:cNvPr id="1024" name="矢印: 右 242">
            <a:extLst>
              <a:ext uri="{FF2B5EF4-FFF2-40B4-BE49-F238E27FC236}">
                <a16:creationId xmlns:a16="http://schemas.microsoft.com/office/drawing/2014/main" id="{196B1CED-4F2D-41A8-2B3F-FFD640E67CDC}"/>
              </a:ext>
            </a:extLst>
          </p:cNvPr>
          <p:cNvSpPr/>
          <p:nvPr/>
        </p:nvSpPr>
        <p:spPr>
          <a:xfrm>
            <a:off x="3391464" y="6904941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25" name="テキスト ボックス 300">
            <a:extLst>
              <a:ext uri="{FF2B5EF4-FFF2-40B4-BE49-F238E27FC236}">
                <a16:creationId xmlns:a16="http://schemas.microsoft.com/office/drawing/2014/main" id="{E6CD96FA-E1DA-2A59-8099-1AB237C89F7E}"/>
              </a:ext>
            </a:extLst>
          </p:cNvPr>
          <p:cNvSpPr txBox="1"/>
          <p:nvPr/>
        </p:nvSpPr>
        <p:spPr>
          <a:xfrm>
            <a:off x="2434548" y="6301011"/>
            <a:ext cx="974926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600" b="1" dirty="0">
                <a:latin typeface="+mj-lt"/>
              </a:rPr>
              <a:t>* Able to enter 0 to discard some items</a:t>
            </a:r>
            <a:endParaRPr kumimoji="1" lang="ja-JP" altLang="en-US" sz="600" dirty="0"/>
          </a:p>
        </p:txBody>
      </p:sp>
      <p:pic>
        <p:nvPicPr>
          <p:cNvPr id="1028" name="Picture 1027">
            <a:extLst>
              <a:ext uri="{FF2B5EF4-FFF2-40B4-BE49-F238E27FC236}">
                <a16:creationId xmlns:a16="http://schemas.microsoft.com/office/drawing/2014/main" id="{94276802-0A3B-E289-22D4-F08CE49047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47420" y="7285548"/>
            <a:ext cx="1320724" cy="6673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7FD1F4-9965-0DE7-08EA-0F5EB60BBABE}"/>
              </a:ext>
            </a:extLst>
          </p:cNvPr>
          <p:cNvGrpSpPr/>
          <p:nvPr/>
        </p:nvGrpSpPr>
        <p:grpSpPr>
          <a:xfrm>
            <a:off x="5603646" y="7720476"/>
            <a:ext cx="701505" cy="794166"/>
            <a:chOff x="1978335" y="4279756"/>
            <a:chExt cx="701505" cy="7941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241048-3835-11C9-CC0C-022BE2276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978335" y="4279756"/>
              <a:ext cx="701505" cy="6343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320086-AFD7-5128-ED31-07D80625B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928641">
              <a:off x="1932010" y="4739161"/>
              <a:ext cx="405532" cy="26399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D2DCBF1-5A3D-49AE-F0B3-2C51489CEF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4957" y="6903980"/>
            <a:ext cx="767534" cy="499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B77983-3424-B749-3BBF-948CBD63B1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8482" y="6982708"/>
            <a:ext cx="767534" cy="4996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C543F7-AFE0-1959-AA6F-C1BB3F3337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1208" y="7051735"/>
            <a:ext cx="767534" cy="499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CC9795-8CBD-A3F9-5F58-0781731452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4733" y="7130463"/>
            <a:ext cx="767534" cy="499641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AC6C882-F369-472D-1405-C7FC65D9FCEA}"/>
              </a:ext>
            </a:extLst>
          </p:cNvPr>
          <p:cNvSpPr/>
          <p:nvPr/>
        </p:nvSpPr>
        <p:spPr>
          <a:xfrm>
            <a:off x="6030784" y="6630045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571946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Handy terminal function Inbound</a:t>
            </a:r>
          </a:p>
          <a:p>
            <a:r>
              <a:rPr kumimoji="1" lang="en-US" altLang="ja-JP" sz="1100" b="1" dirty="0"/>
              <a:t>5-2-</a:t>
            </a:r>
            <a:r>
              <a:rPr kumimoji="1" lang="th-TH" altLang="ja-JP" sz="1100" b="1" dirty="0"/>
              <a:t>7</a:t>
            </a:r>
            <a:r>
              <a:rPr kumimoji="1" lang="en-US" altLang="ja-JP" sz="1100" b="1" dirty="0"/>
              <a:t>. Inbound Rework NG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7544D4F-ABA9-2DDE-FFA9-1979AC36ADA8}"/>
              </a:ext>
            </a:extLst>
          </p:cNvPr>
          <p:cNvSpPr txBox="1"/>
          <p:nvPr/>
        </p:nvSpPr>
        <p:spPr>
          <a:xfrm>
            <a:off x="2019236" y="1638178"/>
            <a:ext cx="40818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order information from Inbound screen.</a:t>
            </a:r>
          </a:p>
          <a:p>
            <a:r>
              <a:rPr kumimoji="1" lang="en-US" altLang="ja-JP" sz="800" b="1" dirty="0">
                <a:latin typeface="Arial 本文"/>
              </a:rPr>
              <a:t>Part No.</a:t>
            </a:r>
            <a:r>
              <a:rPr kumimoji="1" lang="en-US" altLang="ja-JP" sz="800" dirty="0">
                <a:latin typeface="Arial 本文"/>
              </a:rPr>
              <a:t>: Part number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Qty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Quantity of total NG items for rework.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Unit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Unit of NG items qty.</a:t>
            </a:r>
          </a:p>
          <a:p>
            <a:r>
              <a:rPr kumimoji="1" lang="en-US" altLang="ja-JP" sz="800" b="1" dirty="0">
                <a:latin typeface="+mj-lt"/>
              </a:rPr>
              <a:t>Location </a:t>
            </a:r>
            <a:r>
              <a:rPr kumimoji="1" lang="en-US" altLang="ja-JP" sz="800" dirty="0">
                <a:latin typeface="+mj-lt"/>
              </a:rPr>
              <a:t>: The NG locations will be loaded from the Location master. </a:t>
            </a:r>
            <a:r>
              <a:rPr kumimoji="1" lang="en-US" altLang="ja-JP" sz="800" dirty="0">
                <a:latin typeface="Arial 本文"/>
              </a:rPr>
              <a:t>No initial value information.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The location control will be identified in QR Code</a:t>
            </a:r>
          </a:p>
          <a:p>
            <a:r>
              <a:rPr kumimoji="1" lang="en-US" altLang="ja-JP" sz="800" b="1" dirty="0">
                <a:latin typeface="+mj-lt"/>
              </a:rPr>
              <a:t>Clear[P3]</a:t>
            </a:r>
            <a:r>
              <a:rPr kumimoji="1" lang="en-US" altLang="ja-JP" sz="800" dirty="0">
                <a:latin typeface="+mj-lt"/>
              </a:rPr>
              <a:t>: Clear input contents</a:t>
            </a:r>
          </a:p>
          <a:p>
            <a:r>
              <a:rPr kumimoji="1" lang="en-US" altLang="ja-JP" sz="800" b="1" dirty="0">
                <a:latin typeface="+mj-lt"/>
              </a:rPr>
              <a:t>Confirm[P4]</a:t>
            </a:r>
            <a:r>
              <a:rPr kumimoji="1" lang="en-US" altLang="ja-JP" sz="800" dirty="0">
                <a:latin typeface="+mj-lt"/>
              </a:rPr>
              <a:t>: Confirmation processing. Normal end: Completion of registration *1. Warning: Warning screen display *2</a:t>
            </a: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pic>
        <p:nvPicPr>
          <p:cNvPr id="43" name="図 385">
            <a:extLst>
              <a:ext uri="{FF2B5EF4-FFF2-40B4-BE49-F238E27FC236}">
                <a16:creationId xmlns:a16="http://schemas.microsoft.com/office/drawing/2014/main" id="{AE81A71F-E49F-25BD-D353-8EE6619E3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50" y="1606489"/>
            <a:ext cx="1360023" cy="2027476"/>
          </a:xfrm>
          <a:prstGeom prst="rect">
            <a:avLst/>
          </a:prstGeom>
        </p:spPr>
      </p:pic>
      <p:pic>
        <p:nvPicPr>
          <p:cNvPr id="55" name="図 397">
            <a:extLst>
              <a:ext uri="{FF2B5EF4-FFF2-40B4-BE49-F238E27FC236}">
                <a16:creationId xmlns:a16="http://schemas.microsoft.com/office/drawing/2014/main" id="{62E26292-57B6-2F9A-77F5-F95CEEB56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02" y="2066973"/>
            <a:ext cx="436337" cy="106315"/>
          </a:xfrm>
          <a:prstGeom prst="rect">
            <a:avLst/>
          </a:prstGeom>
        </p:spPr>
      </p:pic>
      <p:pic>
        <p:nvPicPr>
          <p:cNvPr id="56" name="図 398">
            <a:extLst>
              <a:ext uri="{FF2B5EF4-FFF2-40B4-BE49-F238E27FC236}">
                <a16:creationId xmlns:a16="http://schemas.microsoft.com/office/drawing/2014/main" id="{F984C119-45FE-CB04-71FD-EDBCD7FF2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33" y="2258690"/>
            <a:ext cx="436337" cy="106315"/>
          </a:xfrm>
          <a:prstGeom prst="rect">
            <a:avLst/>
          </a:prstGeom>
        </p:spPr>
      </p:pic>
      <p:pic>
        <p:nvPicPr>
          <p:cNvPr id="159" name="図 292">
            <a:extLst>
              <a:ext uri="{FF2B5EF4-FFF2-40B4-BE49-F238E27FC236}">
                <a16:creationId xmlns:a16="http://schemas.microsoft.com/office/drawing/2014/main" id="{45A1FA69-9192-9E1D-C6C5-3187E8376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45" y="1748595"/>
            <a:ext cx="805148" cy="123622"/>
          </a:xfrm>
          <a:prstGeom prst="rect">
            <a:avLst/>
          </a:prstGeom>
        </p:spPr>
      </p:pic>
      <p:sp>
        <p:nvSpPr>
          <p:cNvPr id="160" name="テキスト ボックス 294">
            <a:extLst>
              <a:ext uri="{FF2B5EF4-FFF2-40B4-BE49-F238E27FC236}">
                <a16:creationId xmlns:a16="http://schemas.microsoft.com/office/drawing/2014/main" id="{73516711-E746-D4B9-0DF6-22FF1DDA304C}"/>
              </a:ext>
            </a:extLst>
          </p:cNvPr>
          <p:cNvSpPr txBox="1"/>
          <p:nvPr/>
        </p:nvSpPr>
        <p:spPr>
          <a:xfrm>
            <a:off x="849610" y="1717085"/>
            <a:ext cx="9913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Rework NG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243" name="矢印: 右 242">
            <a:extLst>
              <a:ext uri="{FF2B5EF4-FFF2-40B4-BE49-F238E27FC236}">
                <a16:creationId xmlns:a16="http://schemas.microsoft.com/office/drawing/2014/main" id="{51F7E81E-6DEB-86FE-B176-6BCE73543AF9}"/>
              </a:ext>
            </a:extLst>
          </p:cNvPr>
          <p:cNvSpPr/>
          <p:nvPr/>
        </p:nvSpPr>
        <p:spPr>
          <a:xfrm>
            <a:off x="2043924" y="4394086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14" name="Picture 213">
            <a:extLst>
              <a:ext uri="{FF2B5EF4-FFF2-40B4-BE49-F238E27FC236}">
                <a16:creationId xmlns:a16="http://schemas.microsoft.com/office/drawing/2014/main" id="{09952410-AA81-7B59-BC56-63843317F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27" y="2214115"/>
            <a:ext cx="1336076" cy="1115755"/>
          </a:xfrm>
          <a:prstGeom prst="rect">
            <a:avLst/>
          </a:prstGeom>
        </p:spPr>
      </p:pic>
      <p:sp>
        <p:nvSpPr>
          <p:cNvPr id="382" name="矢印: 右 242">
            <a:extLst>
              <a:ext uri="{FF2B5EF4-FFF2-40B4-BE49-F238E27FC236}">
                <a16:creationId xmlns:a16="http://schemas.microsoft.com/office/drawing/2014/main" id="{9E5B8CDC-4C80-CC4D-3E09-A04022EA1659}"/>
              </a:ext>
            </a:extLst>
          </p:cNvPr>
          <p:cNvSpPr/>
          <p:nvPr/>
        </p:nvSpPr>
        <p:spPr>
          <a:xfrm>
            <a:off x="3268766" y="4372737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29" name="矢印: 右 242">
            <a:extLst>
              <a:ext uri="{FF2B5EF4-FFF2-40B4-BE49-F238E27FC236}">
                <a16:creationId xmlns:a16="http://schemas.microsoft.com/office/drawing/2014/main" id="{DA3B5A66-1BA4-C0E5-FB5F-CF4416D282B1}"/>
              </a:ext>
            </a:extLst>
          </p:cNvPr>
          <p:cNvSpPr/>
          <p:nvPr/>
        </p:nvSpPr>
        <p:spPr>
          <a:xfrm>
            <a:off x="1949664" y="6904941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818C053D-F8C0-D08F-AE15-940C87878546}"/>
              </a:ext>
            </a:extLst>
          </p:cNvPr>
          <p:cNvGrpSpPr/>
          <p:nvPr/>
        </p:nvGrpSpPr>
        <p:grpSpPr>
          <a:xfrm>
            <a:off x="5394723" y="4160920"/>
            <a:ext cx="1075165" cy="745191"/>
            <a:chOff x="4269439" y="6649287"/>
            <a:chExt cx="1075165" cy="745191"/>
          </a:xfrm>
        </p:grpSpPr>
        <p:pic>
          <p:nvPicPr>
            <p:cNvPr id="531" name="図 358">
              <a:extLst>
                <a:ext uri="{FF2B5EF4-FFF2-40B4-BE49-F238E27FC236}">
                  <a16:creationId xmlns:a16="http://schemas.microsoft.com/office/drawing/2014/main" id="{30A21F40-2D0A-998B-5560-BB0461BF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9439" y="6649287"/>
              <a:ext cx="1075165" cy="745191"/>
            </a:xfrm>
            <a:prstGeom prst="rect">
              <a:avLst/>
            </a:prstGeom>
          </p:spPr>
        </p:pic>
        <p:pic>
          <p:nvPicPr>
            <p:cNvPr id="532" name="図 359">
              <a:extLst>
                <a:ext uri="{FF2B5EF4-FFF2-40B4-BE49-F238E27FC236}">
                  <a16:creationId xmlns:a16="http://schemas.microsoft.com/office/drawing/2014/main" id="{D05AFC0A-31D6-101B-F577-CE7E9E861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5469" y="7036183"/>
              <a:ext cx="847293" cy="112175"/>
            </a:xfrm>
            <a:prstGeom prst="rect">
              <a:avLst/>
            </a:prstGeom>
          </p:spPr>
        </p:pic>
        <p:sp>
          <p:nvSpPr>
            <p:cNvPr id="533" name="テキスト ボックス 360">
              <a:extLst>
                <a:ext uri="{FF2B5EF4-FFF2-40B4-BE49-F238E27FC236}">
                  <a16:creationId xmlns:a16="http://schemas.microsoft.com/office/drawing/2014/main" id="{4CFE2AB9-3913-0AC1-9146-C22BF2C2873E}"/>
                </a:ext>
              </a:extLst>
            </p:cNvPr>
            <p:cNvSpPr txBox="1"/>
            <p:nvPr/>
          </p:nvSpPr>
          <p:spPr>
            <a:xfrm>
              <a:off x="4363622" y="7003236"/>
              <a:ext cx="87155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solidFill>
                    <a:schemeClr val="bg2">
                      <a:lumMod val="75000"/>
                    </a:schemeClr>
                  </a:solidFill>
                  <a:latin typeface="+mj-lt"/>
                </a:rPr>
                <a:t>Operation completed</a:t>
              </a:r>
            </a:p>
          </p:txBody>
        </p:sp>
        <p:sp>
          <p:nvSpPr>
            <p:cNvPr id="535" name="テキスト ボックス 360">
              <a:extLst>
                <a:ext uri="{FF2B5EF4-FFF2-40B4-BE49-F238E27FC236}">
                  <a16:creationId xmlns:a16="http://schemas.microsoft.com/office/drawing/2014/main" id="{79901744-BACC-E3B4-3801-A8BED876E4C4}"/>
                </a:ext>
              </a:extLst>
            </p:cNvPr>
            <p:cNvSpPr txBox="1"/>
            <p:nvPr/>
          </p:nvSpPr>
          <p:spPr>
            <a:xfrm>
              <a:off x="4359449" y="6939160"/>
              <a:ext cx="871556" cy="769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kumimoji="1" lang="en-US" altLang="ja-JP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INFORMATION</a:t>
              </a:r>
            </a:p>
          </p:txBody>
        </p:sp>
        <p:pic>
          <p:nvPicPr>
            <p:cNvPr id="1026" name="Picture 2" descr="info&quot; Icon - Download for free – Iconduck">
              <a:extLst>
                <a:ext uri="{FF2B5EF4-FFF2-40B4-BE49-F238E27FC236}">
                  <a16:creationId xmlns:a16="http://schemas.microsoft.com/office/drawing/2014/main" id="{D8FB6C6A-62A3-129F-78C5-E7F7684F4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737" y="6731256"/>
              <a:ext cx="184410" cy="184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11BF0A3-E581-523A-1A36-7E54667E5384}"/>
              </a:ext>
            </a:extLst>
          </p:cNvPr>
          <p:cNvGrpSpPr/>
          <p:nvPr/>
        </p:nvGrpSpPr>
        <p:grpSpPr>
          <a:xfrm>
            <a:off x="517761" y="2213201"/>
            <a:ext cx="1246820" cy="202396"/>
            <a:chOff x="2103172" y="2946020"/>
            <a:chExt cx="1246820" cy="202396"/>
          </a:xfrm>
        </p:grpSpPr>
        <p:sp>
          <p:nvSpPr>
            <p:cNvPr id="4" name="四角形: 角を丸くする 28">
              <a:extLst>
                <a:ext uri="{FF2B5EF4-FFF2-40B4-BE49-F238E27FC236}">
                  <a16:creationId xmlns:a16="http://schemas.microsoft.com/office/drawing/2014/main" id="{4F497916-01CA-52E6-869F-F38E2E1B23A8}"/>
                </a:ext>
              </a:extLst>
            </p:cNvPr>
            <p:cNvSpPr/>
            <p:nvPr/>
          </p:nvSpPr>
          <p:spPr>
            <a:xfrm>
              <a:off x="2548791" y="2970025"/>
              <a:ext cx="496405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" name="テキスト ボックス 412">
              <a:extLst>
                <a:ext uri="{FF2B5EF4-FFF2-40B4-BE49-F238E27FC236}">
                  <a16:creationId xmlns:a16="http://schemas.microsoft.com/office/drawing/2014/main" id="{B892042E-5FD6-2A97-E8F8-05FF3B76EA5B}"/>
                </a:ext>
              </a:extLst>
            </p:cNvPr>
            <p:cNvSpPr txBox="1"/>
            <p:nvPr/>
          </p:nvSpPr>
          <p:spPr>
            <a:xfrm>
              <a:off x="2985790" y="2963750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PCS</a:t>
              </a:r>
              <a:endParaRPr kumimoji="1" lang="ja-JP" altLang="en-US" sz="600" dirty="0"/>
            </a:p>
          </p:txBody>
        </p:sp>
        <p:sp>
          <p:nvSpPr>
            <p:cNvPr id="6" name="テキスト ボックス 412">
              <a:extLst>
                <a:ext uri="{FF2B5EF4-FFF2-40B4-BE49-F238E27FC236}">
                  <a16:creationId xmlns:a16="http://schemas.microsoft.com/office/drawing/2014/main" id="{346DEF12-5559-A9D8-B2B0-735A2932D359}"/>
                </a:ext>
              </a:extLst>
            </p:cNvPr>
            <p:cNvSpPr txBox="1"/>
            <p:nvPr/>
          </p:nvSpPr>
          <p:spPr>
            <a:xfrm>
              <a:off x="2103172" y="2946020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68C5500-35D1-86F9-BABD-6AEBA4AE13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80" r="40289"/>
          <a:stretch/>
        </p:blipFill>
        <p:spPr>
          <a:xfrm>
            <a:off x="531214" y="2409001"/>
            <a:ext cx="1113725" cy="260121"/>
          </a:xfrm>
          <a:prstGeom prst="rect">
            <a:avLst/>
          </a:prstGeom>
        </p:spPr>
      </p:pic>
      <p:pic>
        <p:nvPicPr>
          <p:cNvPr id="51" name="図 385">
            <a:extLst>
              <a:ext uri="{FF2B5EF4-FFF2-40B4-BE49-F238E27FC236}">
                <a16:creationId xmlns:a16="http://schemas.microsoft.com/office/drawing/2014/main" id="{15E80769-F1F7-8312-64F8-9C163392D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343" y="3909074"/>
            <a:ext cx="1360023" cy="2027476"/>
          </a:xfrm>
          <a:prstGeom prst="rect">
            <a:avLst/>
          </a:prstGeom>
        </p:spPr>
      </p:pic>
      <p:pic>
        <p:nvPicPr>
          <p:cNvPr id="57" name="図 397">
            <a:extLst>
              <a:ext uri="{FF2B5EF4-FFF2-40B4-BE49-F238E27FC236}">
                <a16:creationId xmlns:a16="http://schemas.microsoft.com/office/drawing/2014/main" id="{A908E36E-700D-FEF5-90E4-EEEEDC11A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595" y="4369558"/>
            <a:ext cx="436337" cy="106315"/>
          </a:xfrm>
          <a:prstGeom prst="rect">
            <a:avLst/>
          </a:prstGeom>
        </p:spPr>
      </p:pic>
      <p:pic>
        <p:nvPicPr>
          <p:cNvPr id="60" name="図 398">
            <a:extLst>
              <a:ext uri="{FF2B5EF4-FFF2-40B4-BE49-F238E27FC236}">
                <a16:creationId xmlns:a16="http://schemas.microsoft.com/office/drawing/2014/main" id="{C5DA89AD-4F20-E1A0-B2B9-0C3EE5B37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226" y="4561275"/>
            <a:ext cx="436337" cy="106315"/>
          </a:xfrm>
          <a:prstGeom prst="rect">
            <a:avLst/>
          </a:prstGeom>
        </p:spPr>
      </p:pic>
      <p:sp>
        <p:nvSpPr>
          <p:cNvPr id="62" name="テキスト ボックス 399">
            <a:extLst>
              <a:ext uri="{FF2B5EF4-FFF2-40B4-BE49-F238E27FC236}">
                <a16:creationId xmlns:a16="http://schemas.microsoft.com/office/drawing/2014/main" id="{F1E638F7-065F-4007-EF87-CE880CF9B31E}"/>
              </a:ext>
            </a:extLst>
          </p:cNvPr>
          <p:cNvSpPr txBox="1"/>
          <p:nvPr/>
        </p:nvSpPr>
        <p:spPr>
          <a:xfrm>
            <a:off x="4148862" y="4315913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FG-PART-01</a:t>
            </a:r>
            <a:endParaRPr kumimoji="1" lang="en-US" altLang="ja-JP" sz="600" dirty="0">
              <a:latin typeface="+mj-lt"/>
            </a:endParaRPr>
          </a:p>
        </p:txBody>
      </p:sp>
      <p:pic>
        <p:nvPicPr>
          <p:cNvPr id="477" name="図 292">
            <a:extLst>
              <a:ext uri="{FF2B5EF4-FFF2-40B4-BE49-F238E27FC236}">
                <a16:creationId xmlns:a16="http://schemas.microsoft.com/office/drawing/2014/main" id="{F41BFDC2-91FE-8DDE-9CD7-9215EDA12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338" y="4051180"/>
            <a:ext cx="805148" cy="123622"/>
          </a:xfrm>
          <a:prstGeom prst="rect">
            <a:avLst/>
          </a:prstGeom>
        </p:spPr>
      </p:pic>
      <p:sp>
        <p:nvSpPr>
          <p:cNvPr id="479" name="テキスト ボックス 294">
            <a:extLst>
              <a:ext uri="{FF2B5EF4-FFF2-40B4-BE49-F238E27FC236}">
                <a16:creationId xmlns:a16="http://schemas.microsoft.com/office/drawing/2014/main" id="{3772FC7F-338D-A0D8-A81E-3416DA1BAB0F}"/>
              </a:ext>
            </a:extLst>
          </p:cNvPr>
          <p:cNvSpPr txBox="1"/>
          <p:nvPr/>
        </p:nvSpPr>
        <p:spPr>
          <a:xfrm>
            <a:off x="4013602" y="4019670"/>
            <a:ext cx="9957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Rework NG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480" name="Picture 479">
            <a:extLst>
              <a:ext uri="{FF2B5EF4-FFF2-40B4-BE49-F238E27FC236}">
                <a16:creationId xmlns:a16="http://schemas.microsoft.com/office/drawing/2014/main" id="{F867F8C0-1E97-ACB5-A7EB-CC88A9682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320" y="4516700"/>
            <a:ext cx="1336076" cy="1115755"/>
          </a:xfrm>
          <a:prstGeom prst="rect">
            <a:avLst/>
          </a:prstGeom>
        </p:spPr>
      </p:pic>
      <p:grpSp>
        <p:nvGrpSpPr>
          <p:cNvPr id="483" name="Group 482">
            <a:extLst>
              <a:ext uri="{FF2B5EF4-FFF2-40B4-BE49-F238E27FC236}">
                <a16:creationId xmlns:a16="http://schemas.microsoft.com/office/drawing/2014/main" id="{30261957-60A0-5430-FE85-7C95A03360E6}"/>
              </a:ext>
            </a:extLst>
          </p:cNvPr>
          <p:cNvGrpSpPr/>
          <p:nvPr/>
        </p:nvGrpSpPr>
        <p:grpSpPr>
          <a:xfrm>
            <a:off x="3681754" y="4515786"/>
            <a:ext cx="1246820" cy="202396"/>
            <a:chOff x="2103172" y="2946020"/>
            <a:chExt cx="1246820" cy="202396"/>
          </a:xfrm>
        </p:grpSpPr>
        <p:sp>
          <p:nvSpPr>
            <p:cNvPr id="537" name="四角形: 角を丸くする 28">
              <a:extLst>
                <a:ext uri="{FF2B5EF4-FFF2-40B4-BE49-F238E27FC236}">
                  <a16:creationId xmlns:a16="http://schemas.microsoft.com/office/drawing/2014/main" id="{0828B8E4-8A05-B187-2090-F04904051DC7}"/>
                </a:ext>
              </a:extLst>
            </p:cNvPr>
            <p:cNvSpPr/>
            <p:nvPr/>
          </p:nvSpPr>
          <p:spPr>
            <a:xfrm>
              <a:off x="2548791" y="2970025"/>
              <a:ext cx="496405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2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38" name="テキスト ボックス 412">
              <a:extLst>
                <a:ext uri="{FF2B5EF4-FFF2-40B4-BE49-F238E27FC236}">
                  <a16:creationId xmlns:a16="http://schemas.microsoft.com/office/drawing/2014/main" id="{9F8E512D-E7A2-B18A-7A32-F39754D05824}"/>
                </a:ext>
              </a:extLst>
            </p:cNvPr>
            <p:cNvSpPr txBox="1"/>
            <p:nvPr/>
          </p:nvSpPr>
          <p:spPr>
            <a:xfrm>
              <a:off x="2985790" y="2963750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PCS</a:t>
              </a:r>
              <a:endParaRPr kumimoji="1" lang="ja-JP" altLang="en-US" sz="600" dirty="0"/>
            </a:p>
          </p:txBody>
        </p:sp>
        <p:sp>
          <p:nvSpPr>
            <p:cNvPr id="541" name="テキスト ボックス 412">
              <a:extLst>
                <a:ext uri="{FF2B5EF4-FFF2-40B4-BE49-F238E27FC236}">
                  <a16:creationId xmlns:a16="http://schemas.microsoft.com/office/drawing/2014/main" id="{3A40E609-A018-A970-8012-924FC07D67E2}"/>
                </a:ext>
              </a:extLst>
            </p:cNvPr>
            <p:cNvSpPr txBox="1"/>
            <p:nvPr/>
          </p:nvSpPr>
          <p:spPr>
            <a:xfrm>
              <a:off x="2103172" y="2946020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</p:grpSp>
      <p:pic>
        <p:nvPicPr>
          <p:cNvPr id="542" name="Picture 541">
            <a:extLst>
              <a:ext uri="{FF2B5EF4-FFF2-40B4-BE49-F238E27FC236}">
                <a16:creationId xmlns:a16="http://schemas.microsoft.com/office/drawing/2014/main" id="{94C10C8C-DB61-592C-CF44-6381E0CBA6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80" r="40289"/>
          <a:stretch/>
        </p:blipFill>
        <p:spPr>
          <a:xfrm>
            <a:off x="3695207" y="4711586"/>
            <a:ext cx="1113725" cy="260121"/>
          </a:xfrm>
          <a:prstGeom prst="rect">
            <a:avLst/>
          </a:prstGeom>
        </p:spPr>
      </p:pic>
      <p:pic>
        <p:nvPicPr>
          <p:cNvPr id="543" name="Picture 542">
            <a:extLst>
              <a:ext uri="{FF2B5EF4-FFF2-40B4-BE49-F238E27FC236}">
                <a16:creationId xmlns:a16="http://schemas.microsoft.com/office/drawing/2014/main" id="{9997AA26-C15F-CCAD-5052-57D9741BA3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6225" y="4979699"/>
            <a:ext cx="1322677" cy="663659"/>
          </a:xfrm>
          <a:prstGeom prst="rect">
            <a:avLst/>
          </a:prstGeom>
        </p:spPr>
      </p:pic>
      <p:pic>
        <p:nvPicPr>
          <p:cNvPr id="545" name="Picture 544">
            <a:extLst>
              <a:ext uri="{FF2B5EF4-FFF2-40B4-BE49-F238E27FC236}">
                <a16:creationId xmlns:a16="http://schemas.microsoft.com/office/drawing/2014/main" id="{35605548-3B91-D8FF-9418-44B98603A6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1433"/>
          <a:stretch/>
        </p:blipFill>
        <p:spPr>
          <a:xfrm>
            <a:off x="511861" y="2679898"/>
            <a:ext cx="1335568" cy="628107"/>
          </a:xfrm>
          <a:prstGeom prst="rect">
            <a:avLst/>
          </a:prstGeom>
        </p:spPr>
      </p:pic>
      <p:grpSp>
        <p:nvGrpSpPr>
          <p:cNvPr id="546" name="Group 545">
            <a:extLst>
              <a:ext uri="{FF2B5EF4-FFF2-40B4-BE49-F238E27FC236}">
                <a16:creationId xmlns:a16="http://schemas.microsoft.com/office/drawing/2014/main" id="{2EC90D93-E53E-41B4-4C77-7DFE004A4409}"/>
              </a:ext>
            </a:extLst>
          </p:cNvPr>
          <p:cNvGrpSpPr/>
          <p:nvPr/>
        </p:nvGrpSpPr>
        <p:grpSpPr>
          <a:xfrm>
            <a:off x="2378046" y="3958301"/>
            <a:ext cx="876357" cy="943344"/>
            <a:chOff x="1995262" y="3857012"/>
            <a:chExt cx="876357" cy="943344"/>
          </a:xfrm>
        </p:grpSpPr>
        <p:pic>
          <p:nvPicPr>
            <p:cNvPr id="547" name="Picture 546">
              <a:extLst>
                <a:ext uri="{FF2B5EF4-FFF2-40B4-BE49-F238E27FC236}">
                  <a16:creationId xmlns:a16="http://schemas.microsoft.com/office/drawing/2014/main" id="{7E94D001-9087-E720-5897-CE1C785CB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95262" y="3857012"/>
              <a:ext cx="767534" cy="499641"/>
            </a:xfrm>
            <a:prstGeom prst="rect">
              <a:avLst/>
            </a:prstGeom>
          </p:spPr>
        </p:pic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C2F931C4-52A6-E979-6BD5-415D20CBAE78}"/>
                </a:ext>
              </a:extLst>
            </p:cNvPr>
            <p:cNvGrpSpPr/>
            <p:nvPr/>
          </p:nvGrpSpPr>
          <p:grpSpPr>
            <a:xfrm>
              <a:off x="2548777" y="4218954"/>
              <a:ext cx="322842" cy="581402"/>
              <a:chOff x="2281970" y="4924190"/>
              <a:chExt cx="322842" cy="581402"/>
            </a:xfrm>
          </p:grpSpPr>
          <p:pic>
            <p:nvPicPr>
              <p:cNvPr id="549" name="図 116">
                <a:extLst>
                  <a:ext uri="{FF2B5EF4-FFF2-40B4-BE49-F238E27FC236}">
                    <a16:creationId xmlns:a16="http://schemas.microsoft.com/office/drawing/2014/main" id="{B6902F60-60F8-9650-FCF5-E3423860F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81814">
                <a:off x="2410832" y="5083144"/>
                <a:ext cx="193980" cy="422448"/>
              </a:xfrm>
              <a:prstGeom prst="rect">
                <a:avLst/>
              </a:prstGeom>
            </p:spPr>
          </p:pic>
          <p:sp>
            <p:nvSpPr>
              <p:cNvPr id="550" name="台形 76">
                <a:extLst>
                  <a:ext uri="{FF2B5EF4-FFF2-40B4-BE49-F238E27FC236}">
                    <a16:creationId xmlns:a16="http://schemas.microsoft.com/office/drawing/2014/main" id="{1F786156-95C9-B7FC-51D7-DF73DA10E2B0}"/>
                  </a:ext>
                </a:extLst>
              </p:cNvPr>
              <p:cNvSpPr/>
              <p:nvPr/>
            </p:nvSpPr>
            <p:spPr>
              <a:xfrm rot="9223765">
                <a:off x="2281970" y="4924190"/>
                <a:ext cx="220531" cy="221214"/>
              </a:xfrm>
              <a:prstGeom prst="trapezoid">
                <a:avLst/>
              </a:prstGeom>
              <a:solidFill>
                <a:srgbClr val="FF0000">
                  <a:alpha val="31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l" defTabSz="914400"/>
                <a:endParaRPr kumimoji="1" lang="ja-JP" altLang="en-US" sz="700" kern="0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551" name="図 385">
            <a:extLst>
              <a:ext uri="{FF2B5EF4-FFF2-40B4-BE49-F238E27FC236}">
                <a16:creationId xmlns:a16="http://schemas.microsoft.com/office/drawing/2014/main" id="{7FDDABEE-AACC-9EF1-ED56-54BA30D6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50" y="3912417"/>
            <a:ext cx="1360023" cy="2027476"/>
          </a:xfrm>
          <a:prstGeom prst="rect">
            <a:avLst/>
          </a:prstGeom>
        </p:spPr>
      </p:pic>
      <p:pic>
        <p:nvPicPr>
          <p:cNvPr id="552" name="図 397">
            <a:extLst>
              <a:ext uri="{FF2B5EF4-FFF2-40B4-BE49-F238E27FC236}">
                <a16:creationId xmlns:a16="http://schemas.microsoft.com/office/drawing/2014/main" id="{922270C8-032E-55B5-2551-0561282FB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02" y="4372901"/>
            <a:ext cx="436337" cy="106315"/>
          </a:xfrm>
          <a:prstGeom prst="rect">
            <a:avLst/>
          </a:prstGeom>
        </p:spPr>
      </p:pic>
      <p:pic>
        <p:nvPicPr>
          <p:cNvPr id="553" name="図 398">
            <a:extLst>
              <a:ext uri="{FF2B5EF4-FFF2-40B4-BE49-F238E27FC236}">
                <a16:creationId xmlns:a16="http://schemas.microsoft.com/office/drawing/2014/main" id="{F9D37B67-F856-18FE-B406-F9CE3D5B4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33" y="4564618"/>
            <a:ext cx="436337" cy="106315"/>
          </a:xfrm>
          <a:prstGeom prst="rect">
            <a:avLst/>
          </a:prstGeom>
        </p:spPr>
      </p:pic>
      <p:pic>
        <p:nvPicPr>
          <p:cNvPr id="554" name="図 292">
            <a:extLst>
              <a:ext uri="{FF2B5EF4-FFF2-40B4-BE49-F238E27FC236}">
                <a16:creationId xmlns:a16="http://schemas.microsoft.com/office/drawing/2014/main" id="{F5C089F0-19B2-F3A9-1E29-6DDB41F50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45" y="4054523"/>
            <a:ext cx="805148" cy="123622"/>
          </a:xfrm>
          <a:prstGeom prst="rect">
            <a:avLst/>
          </a:prstGeom>
        </p:spPr>
      </p:pic>
      <p:sp>
        <p:nvSpPr>
          <p:cNvPr id="555" name="テキスト ボックス 294">
            <a:extLst>
              <a:ext uri="{FF2B5EF4-FFF2-40B4-BE49-F238E27FC236}">
                <a16:creationId xmlns:a16="http://schemas.microsoft.com/office/drawing/2014/main" id="{53C7811B-FC16-CD95-2139-27B1B41C66CB}"/>
              </a:ext>
            </a:extLst>
          </p:cNvPr>
          <p:cNvSpPr txBox="1"/>
          <p:nvPr/>
        </p:nvSpPr>
        <p:spPr>
          <a:xfrm>
            <a:off x="855509" y="4023013"/>
            <a:ext cx="101705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Rework NG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556" name="Picture 555">
            <a:extLst>
              <a:ext uri="{FF2B5EF4-FFF2-40B4-BE49-F238E27FC236}">
                <a16:creationId xmlns:a16="http://schemas.microsoft.com/office/drawing/2014/main" id="{5022DDAE-5BB8-7C1F-BB80-C3E22D78B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27" y="4520043"/>
            <a:ext cx="1336076" cy="1115755"/>
          </a:xfrm>
          <a:prstGeom prst="rect">
            <a:avLst/>
          </a:prstGeom>
        </p:spPr>
      </p:pic>
      <p:grpSp>
        <p:nvGrpSpPr>
          <p:cNvPr id="557" name="Group 556">
            <a:extLst>
              <a:ext uri="{FF2B5EF4-FFF2-40B4-BE49-F238E27FC236}">
                <a16:creationId xmlns:a16="http://schemas.microsoft.com/office/drawing/2014/main" id="{591ABB46-D37B-6BF8-A7E8-DB05739621A9}"/>
              </a:ext>
            </a:extLst>
          </p:cNvPr>
          <p:cNvGrpSpPr/>
          <p:nvPr/>
        </p:nvGrpSpPr>
        <p:grpSpPr>
          <a:xfrm>
            <a:off x="523661" y="4519129"/>
            <a:ext cx="1246820" cy="202396"/>
            <a:chOff x="2103172" y="2946020"/>
            <a:chExt cx="1246820" cy="202396"/>
          </a:xfrm>
        </p:grpSpPr>
        <p:sp>
          <p:nvSpPr>
            <p:cNvPr id="558" name="四角形: 角を丸くする 28">
              <a:extLst>
                <a:ext uri="{FF2B5EF4-FFF2-40B4-BE49-F238E27FC236}">
                  <a16:creationId xmlns:a16="http://schemas.microsoft.com/office/drawing/2014/main" id="{D8C17BD2-F99B-7F3F-5E1A-45173E6719CC}"/>
                </a:ext>
              </a:extLst>
            </p:cNvPr>
            <p:cNvSpPr/>
            <p:nvPr/>
          </p:nvSpPr>
          <p:spPr>
            <a:xfrm>
              <a:off x="2548791" y="2970025"/>
              <a:ext cx="496405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59" name="テキスト ボックス 412">
              <a:extLst>
                <a:ext uri="{FF2B5EF4-FFF2-40B4-BE49-F238E27FC236}">
                  <a16:creationId xmlns:a16="http://schemas.microsoft.com/office/drawing/2014/main" id="{9D5A5FC2-BE49-B52F-BE84-08CA776A804C}"/>
                </a:ext>
              </a:extLst>
            </p:cNvPr>
            <p:cNvSpPr txBox="1"/>
            <p:nvPr/>
          </p:nvSpPr>
          <p:spPr>
            <a:xfrm>
              <a:off x="2985790" y="2963750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PCS</a:t>
              </a:r>
              <a:endParaRPr kumimoji="1" lang="ja-JP" altLang="en-US" sz="600" dirty="0"/>
            </a:p>
          </p:txBody>
        </p:sp>
        <p:sp>
          <p:nvSpPr>
            <p:cNvPr id="560" name="テキスト ボックス 412">
              <a:extLst>
                <a:ext uri="{FF2B5EF4-FFF2-40B4-BE49-F238E27FC236}">
                  <a16:creationId xmlns:a16="http://schemas.microsoft.com/office/drawing/2014/main" id="{F3157E25-217E-35F8-BA93-EA978CD441CA}"/>
                </a:ext>
              </a:extLst>
            </p:cNvPr>
            <p:cNvSpPr txBox="1"/>
            <p:nvPr/>
          </p:nvSpPr>
          <p:spPr>
            <a:xfrm>
              <a:off x="2103172" y="2946020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</p:grpSp>
      <p:pic>
        <p:nvPicPr>
          <p:cNvPr id="561" name="Picture 560">
            <a:extLst>
              <a:ext uri="{FF2B5EF4-FFF2-40B4-BE49-F238E27FC236}">
                <a16:creationId xmlns:a16="http://schemas.microsoft.com/office/drawing/2014/main" id="{ED80DD69-380F-5F55-0CDB-3ECF09A113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80" r="40289"/>
          <a:stretch/>
        </p:blipFill>
        <p:spPr>
          <a:xfrm>
            <a:off x="537114" y="4714929"/>
            <a:ext cx="1113725" cy="260121"/>
          </a:xfrm>
          <a:prstGeom prst="rect">
            <a:avLst/>
          </a:prstGeom>
        </p:spPr>
      </p:pic>
      <p:pic>
        <p:nvPicPr>
          <p:cNvPr id="562" name="Picture 561">
            <a:extLst>
              <a:ext uri="{FF2B5EF4-FFF2-40B4-BE49-F238E27FC236}">
                <a16:creationId xmlns:a16="http://schemas.microsoft.com/office/drawing/2014/main" id="{77F2548A-8035-0C5A-A5CC-62209F0EDAD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1433"/>
          <a:stretch/>
        </p:blipFill>
        <p:spPr>
          <a:xfrm>
            <a:off x="517761" y="4985826"/>
            <a:ext cx="1335568" cy="628107"/>
          </a:xfrm>
          <a:prstGeom prst="rect">
            <a:avLst/>
          </a:prstGeom>
        </p:spPr>
      </p:pic>
      <p:grpSp>
        <p:nvGrpSpPr>
          <p:cNvPr id="563" name="Group 562">
            <a:extLst>
              <a:ext uri="{FF2B5EF4-FFF2-40B4-BE49-F238E27FC236}">
                <a16:creationId xmlns:a16="http://schemas.microsoft.com/office/drawing/2014/main" id="{E16EAF88-DECD-F935-6D31-3D21A9EB2B3C}"/>
              </a:ext>
            </a:extLst>
          </p:cNvPr>
          <p:cNvGrpSpPr/>
          <p:nvPr/>
        </p:nvGrpSpPr>
        <p:grpSpPr>
          <a:xfrm>
            <a:off x="4318670" y="5592885"/>
            <a:ext cx="780134" cy="362173"/>
            <a:chOff x="1139385" y="5401772"/>
            <a:chExt cx="760431" cy="362173"/>
          </a:xfrm>
        </p:grpSpPr>
        <p:sp>
          <p:nvSpPr>
            <p:cNvPr id="564" name="正方形/長方形 40">
              <a:extLst>
                <a:ext uri="{FF2B5EF4-FFF2-40B4-BE49-F238E27FC236}">
                  <a16:creationId xmlns:a16="http://schemas.microsoft.com/office/drawing/2014/main" id="{31983650-543D-8806-295B-2DEDD73B9F5F}"/>
                </a:ext>
              </a:extLst>
            </p:cNvPr>
            <p:cNvSpPr/>
            <p:nvPr/>
          </p:nvSpPr>
          <p:spPr>
            <a:xfrm>
              <a:off x="1139385" y="5401772"/>
              <a:ext cx="724987" cy="263708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565" name="グラフィックス 41" descr="右向き指示マーク">
              <a:extLst>
                <a:ext uri="{FF2B5EF4-FFF2-40B4-BE49-F238E27FC236}">
                  <a16:creationId xmlns:a16="http://schemas.microsoft.com/office/drawing/2014/main" id="{FCA9894C-F0B6-6222-C48D-C909A50F5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4754202">
              <a:off x="1663672" y="5527801"/>
              <a:ext cx="236144" cy="236144"/>
            </a:xfrm>
            <a:prstGeom prst="rect">
              <a:avLst/>
            </a:prstGeom>
          </p:spPr>
        </p:pic>
      </p:grpSp>
      <p:sp>
        <p:nvSpPr>
          <p:cNvPr id="566" name="矢印: 右 242">
            <a:extLst>
              <a:ext uri="{FF2B5EF4-FFF2-40B4-BE49-F238E27FC236}">
                <a16:creationId xmlns:a16="http://schemas.microsoft.com/office/drawing/2014/main" id="{3CDC095C-B24E-F7D1-9CE4-CA58F76D730E}"/>
              </a:ext>
            </a:extLst>
          </p:cNvPr>
          <p:cNvSpPr/>
          <p:nvPr/>
        </p:nvSpPr>
        <p:spPr>
          <a:xfrm>
            <a:off x="5061441" y="4367769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567" name="図 385">
            <a:extLst>
              <a:ext uri="{FF2B5EF4-FFF2-40B4-BE49-F238E27FC236}">
                <a16:creationId xmlns:a16="http://schemas.microsoft.com/office/drawing/2014/main" id="{F7C55D92-C21C-0106-6DF6-C581C29F2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43" y="6221445"/>
            <a:ext cx="1360023" cy="2027476"/>
          </a:xfrm>
          <a:prstGeom prst="rect">
            <a:avLst/>
          </a:prstGeom>
        </p:spPr>
      </p:pic>
      <p:pic>
        <p:nvPicPr>
          <p:cNvPr id="568" name="図 397">
            <a:extLst>
              <a:ext uri="{FF2B5EF4-FFF2-40B4-BE49-F238E27FC236}">
                <a16:creationId xmlns:a16="http://schemas.microsoft.com/office/drawing/2014/main" id="{B6A6B61F-914B-27A7-3073-A0E0114AA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695" y="6681929"/>
            <a:ext cx="436337" cy="106315"/>
          </a:xfrm>
          <a:prstGeom prst="rect">
            <a:avLst/>
          </a:prstGeom>
        </p:spPr>
      </p:pic>
      <p:pic>
        <p:nvPicPr>
          <p:cNvPr id="569" name="図 398">
            <a:extLst>
              <a:ext uri="{FF2B5EF4-FFF2-40B4-BE49-F238E27FC236}">
                <a16:creationId xmlns:a16="http://schemas.microsoft.com/office/drawing/2014/main" id="{A5A1F838-EA37-389F-1BDF-05220231F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26" y="6873646"/>
            <a:ext cx="436337" cy="106315"/>
          </a:xfrm>
          <a:prstGeom prst="rect">
            <a:avLst/>
          </a:prstGeom>
        </p:spPr>
      </p:pic>
      <p:sp>
        <p:nvSpPr>
          <p:cNvPr id="570" name="テキスト ボックス 399">
            <a:extLst>
              <a:ext uri="{FF2B5EF4-FFF2-40B4-BE49-F238E27FC236}">
                <a16:creationId xmlns:a16="http://schemas.microsoft.com/office/drawing/2014/main" id="{11A5C007-3ED2-9CA4-7349-8FF2589414E7}"/>
              </a:ext>
            </a:extLst>
          </p:cNvPr>
          <p:cNvSpPr txBox="1"/>
          <p:nvPr/>
        </p:nvSpPr>
        <p:spPr>
          <a:xfrm>
            <a:off x="990962" y="6628284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FG-PART-01</a:t>
            </a:r>
            <a:endParaRPr kumimoji="1" lang="en-US" altLang="ja-JP" sz="600" dirty="0">
              <a:latin typeface="+mj-lt"/>
            </a:endParaRPr>
          </a:p>
        </p:txBody>
      </p:sp>
      <p:pic>
        <p:nvPicPr>
          <p:cNvPr id="571" name="図 292">
            <a:extLst>
              <a:ext uri="{FF2B5EF4-FFF2-40B4-BE49-F238E27FC236}">
                <a16:creationId xmlns:a16="http://schemas.microsoft.com/office/drawing/2014/main" id="{8DEC6E83-1B90-D580-708E-E58B61673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38" y="6363551"/>
            <a:ext cx="805148" cy="123622"/>
          </a:xfrm>
          <a:prstGeom prst="rect">
            <a:avLst/>
          </a:prstGeom>
        </p:spPr>
      </p:pic>
      <p:sp>
        <p:nvSpPr>
          <p:cNvPr id="572" name="テキスト ボックス 294">
            <a:extLst>
              <a:ext uri="{FF2B5EF4-FFF2-40B4-BE49-F238E27FC236}">
                <a16:creationId xmlns:a16="http://schemas.microsoft.com/office/drawing/2014/main" id="{7662FC77-4C1F-D8C7-BABB-278FCC5A9CD8}"/>
              </a:ext>
            </a:extLst>
          </p:cNvPr>
          <p:cNvSpPr txBox="1"/>
          <p:nvPr/>
        </p:nvSpPr>
        <p:spPr>
          <a:xfrm>
            <a:off x="855702" y="6332041"/>
            <a:ext cx="104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Rework NG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573" name="Picture 572">
            <a:extLst>
              <a:ext uri="{FF2B5EF4-FFF2-40B4-BE49-F238E27FC236}">
                <a16:creationId xmlns:a16="http://schemas.microsoft.com/office/drawing/2014/main" id="{5B62E214-DDB9-0F16-C464-71CA45F71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20" y="6829071"/>
            <a:ext cx="1336076" cy="1115755"/>
          </a:xfrm>
          <a:prstGeom prst="rect">
            <a:avLst/>
          </a:prstGeom>
        </p:spPr>
      </p:pic>
      <p:grpSp>
        <p:nvGrpSpPr>
          <p:cNvPr id="574" name="Group 573">
            <a:extLst>
              <a:ext uri="{FF2B5EF4-FFF2-40B4-BE49-F238E27FC236}">
                <a16:creationId xmlns:a16="http://schemas.microsoft.com/office/drawing/2014/main" id="{8CFFB2AB-356C-CA0D-6B7C-2E72D9B10D7C}"/>
              </a:ext>
            </a:extLst>
          </p:cNvPr>
          <p:cNvGrpSpPr/>
          <p:nvPr/>
        </p:nvGrpSpPr>
        <p:grpSpPr>
          <a:xfrm>
            <a:off x="523854" y="6828157"/>
            <a:ext cx="1246820" cy="202396"/>
            <a:chOff x="2103172" y="2946020"/>
            <a:chExt cx="1246820" cy="202396"/>
          </a:xfrm>
        </p:grpSpPr>
        <p:sp>
          <p:nvSpPr>
            <p:cNvPr id="575" name="四角形: 角を丸くする 28">
              <a:extLst>
                <a:ext uri="{FF2B5EF4-FFF2-40B4-BE49-F238E27FC236}">
                  <a16:creationId xmlns:a16="http://schemas.microsoft.com/office/drawing/2014/main" id="{EF9D5948-762A-2D22-CC63-CA363C0E7208}"/>
                </a:ext>
              </a:extLst>
            </p:cNvPr>
            <p:cNvSpPr/>
            <p:nvPr/>
          </p:nvSpPr>
          <p:spPr>
            <a:xfrm>
              <a:off x="2548791" y="2970025"/>
              <a:ext cx="496405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2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29" name="テキスト ボックス 412">
              <a:extLst>
                <a:ext uri="{FF2B5EF4-FFF2-40B4-BE49-F238E27FC236}">
                  <a16:creationId xmlns:a16="http://schemas.microsoft.com/office/drawing/2014/main" id="{7EB57A10-41BC-3EF8-E3D5-A1F52E2B22B6}"/>
                </a:ext>
              </a:extLst>
            </p:cNvPr>
            <p:cNvSpPr txBox="1"/>
            <p:nvPr/>
          </p:nvSpPr>
          <p:spPr>
            <a:xfrm>
              <a:off x="2985790" y="2963750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PCS</a:t>
              </a:r>
              <a:endParaRPr kumimoji="1" lang="ja-JP" altLang="en-US" sz="600" dirty="0"/>
            </a:p>
          </p:txBody>
        </p:sp>
        <p:sp>
          <p:nvSpPr>
            <p:cNvPr id="133" name="テキスト ボックス 412">
              <a:extLst>
                <a:ext uri="{FF2B5EF4-FFF2-40B4-BE49-F238E27FC236}">
                  <a16:creationId xmlns:a16="http://schemas.microsoft.com/office/drawing/2014/main" id="{83C360F5-3D32-8F38-7F45-A562FDF9911D}"/>
                </a:ext>
              </a:extLst>
            </p:cNvPr>
            <p:cNvSpPr txBox="1"/>
            <p:nvPr/>
          </p:nvSpPr>
          <p:spPr>
            <a:xfrm>
              <a:off x="2103172" y="2946020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630C6F26-C540-1A82-44E1-2D9D7783EB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80" r="40289"/>
          <a:stretch/>
        </p:blipFill>
        <p:spPr>
          <a:xfrm>
            <a:off x="537307" y="7023957"/>
            <a:ext cx="1113725" cy="260121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3C67B7EF-AE67-56EE-203A-BCD4D2D49B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325" y="7292070"/>
            <a:ext cx="1322677" cy="663659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D5C355F-BC9F-69F0-495C-17FE2E4AB1A8}"/>
              </a:ext>
            </a:extLst>
          </p:cNvPr>
          <p:cNvGrpSpPr/>
          <p:nvPr/>
        </p:nvGrpSpPr>
        <p:grpSpPr>
          <a:xfrm>
            <a:off x="522693" y="7475822"/>
            <a:ext cx="1349868" cy="244970"/>
            <a:chOff x="1139385" y="5415446"/>
            <a:chExt cx="1315776" cy="244970"/>
          </a:xfrm>
        </p:grpSpPr>
        <p:sp>
          <p:nvSpPr>
            <p:cNvPr id="138" name="正方形/長方形 40">
              <a:extLst>
                <a:ext uri="{FF2B5EF4-FFF2-40B4-BE49-F238E27FC236}">
                  <a16:creationId xmlns:a16="http://schemas.microsoft.com/office/drawing/2014/main" id="{82ED92DE-70F5-E8F4-2883-A0DE56C7476F}"/>
                </a:ext>
              </a:extLst>
            </p:cNvPr>
            <p:cNvSpPr/>
            <p:nvPr/>
          </p:nvSpPr>
          <p:spPr>
            <a:xfrm>
              <a:off x="1139385" y="5415446"/>
              <a:ext cx="1315776" cy="126899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139" name="グラフィックス 41" descr="右向き指示マーク">
              <a:extLst>
                <a:ext uri="{FF2B5EF4-FFF2-40B4-BE49-F238E27FC236}">
                  <a16:creationId xmlns:a16="http://schemas.microsoft.com/office/drawing/2014/main" id="{2266117B-0CCA-87E5-E211-473E412A9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4754202">
              <a:off x="1934738" y="5424272"/>
              <a:ext cx="236144" cy="236144"/>
            </a:xfrm>
            <a:prstGeom prst="rect">
              <a:avLst/>
            </a:prstGeom>
          </p:spPr>
        </p:pic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2659894-ECB7-C6A4-1986-DD7E383E1DAD}"/>
              </a:ext>
            </a:extLst>
          </p:cNvPr>
          <p:cNvGrpSpPr/>
          <p:nvPr/>
        </p:nvGrpSpPr>
        <p:grpSpPr>
          <a:xfrm>
            <a:off x="2281041" y="6635093"/>
            <a:ext cx="1082497" cy="745191"/>
            <a:chOff x="2458720" y="6640227"/>
            <a:chExt cx="1082497" cy="745191"/>
          </a:xfrm>
        </p:grpSpPr>
        <p:pic>
          <p:nvPicPr>
            <p:cNvPr id="140" name="図 358">
              <a:extLst>
                <a:ext uri="{FF2B5EF4-FFF2-40B4-BE49-F238E27FC236}">
                  <a16:creationId xmlns:a16="http://schemas.microsoft.com/office/drawing/2014/main" id="{FA12964A-0435-BFEA-302A-FF9D8150C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66052" y="6640227"/>
              <a:ext cx="1075165" cy="745191"/>
            </a:xfrm>
            <a:prstGeom prst="rect">
              <a:avLst/>
            </a:prstGeom>
          </p:spPr>
        </p:pic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EC0BF96B-8C83-41B1-495F-72FFCC1D0931}"/>
                </a:ext>
              </a:extLst>
            </p:cNvPr>
            <p:cNvSpPr/>
            <p:nvPr/>
          </p:nvSpPr>
          <p:spPr>
            <a:xfrm>
              <a:off x="2458720" y="6693638"/>
              <a:ext cx="970280" cy="646962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58" name="四角形: 角を丸くする 28">
              <a:extLst>
                <a:ext uri="{FF2B5EF4-FFF2-40B4-BE49-F238E27FC236}">
                  <a16:creationId xmlns:a16="http://schemas.microsoft.com/office/drawing/2014/main" id="{C11DE31B-189C-05B0-CAD3-8D55E23AE86C}"/>
                </a:ext>
              </a:extLst>
            </p:cNvPr>
            <p:cNvSpPr/>
            <p:nvPr/>
          </p:nvSpPr>
          <p:spPr>
            <a:xfrm>
              <a:off x="2612227" y="7172413"/>
              <a:ext cx="299171" cy="147225"/>
            </a:xfrm>
            <a:prstGeom prst="roundRect">
              <a:avLst/>
            </a:prstGeom>
            <a:solidFill>
              <a:srgbClr val="6CD506"/>
            </a:solidFill>
            <a:ln w="3175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500" kern="0" dirty="0">
                  <a:solidFill>
                    <a:schemeClr val="bg1"/>
                  </a:solidFill>
                </a:rPr>
                <a:t>OK</a:t>
              </a:r>
              <a:endParaRPr kumimoji="1" lang="ja-JP" altLang="en-US" sz="500" kern="0" dirty="0">
                <a:solidFill>
                  <a:schemeClr val="bg1"/>
                </a:solidFill>
              </a:endParaRPr>
            </a:p>
          </p:txBody>
        </p:sp>
        <p:sp>
          <p:nvSpPr>
            <p:cNvPr id="162" name="四角形: 角を丸くする 28">
              <a:extLst>
                <a:ext uri="{FF2B5EF4-FFF2-40B4-BE49-F238E27FC236}">
                  <a16:creationId xmlns:a16="http://schemas.microsoft.com/office/drawing/2014/main" id="{69894D38-D8AB-FCED-3C90-BBE1BDF46A7F}"/>
                </a:ext>
              </a:extLst>
            </p:cNvPr>
            <p:cNvSpPr/>
            <p:nvPr/>
          </p:nvSpPr>
          <p:spPr>
            <a:xfrm>
              <a:off x="2985227" y="7172413"/>
              <a:ext cx="299171" cy="147225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3175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500" kern="0" dirty="0">
                  <a:solidFill>
                    <a:schemeClr val="bg1"/>
                  </a:solidFill>
                </a:rPr>
                <a:t>Cancel</a:t>
              </a:r>
              <a:endParaRPr kumimoji="1" lang="ja-JP" altLang="en-US" sz="500" kern="0" dirty="0">
                <a:solidFill>
                  <a:schemeClr val="bg1"/>
                </a:solidFill>
              </a:endParaRPr>
            </a:p>
          </p:txBody>
        </p:sp>
        <p:sp>
          <p:nvSpPr>
            <p:cNvPr id="163" name="テキスト ボックス 360">
              <a:extLst>
                <a:ext uri="{FF2B5EF4-FFF2-40B4-BE49-F238E27FC236}">
                  <a16:creationId xmlns:a16="http://schemas.microsoft.com/office/drawing/2014/main" id="{7881A54F-2485-1D4A-2560-1D17596885C3}"/>
                </a:ext>
              </a:extLst>
            </p:cNvPr>
            <p:cNvSpPr txBox="1"/>
            <p:nvPr/>
          </p:nvSpPr>
          <p:spPr>
            <a:xfrm>
              <a:off x="2553358" y="6682011"/>
              <a:ext cx="871556" cy="1138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tIns="18288" bIns="18288" rtlCol="0">
              <a:spAutoFit/>
            </a:bodyPr>
            <a:lstStyle/>
            <a:p>
              <a:pPr algn="ctr"/>
              <a:r>
                <a:rPr kumimoji="1" lang="en-US" altLang="ja-JP" sz="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Part no 2</a:t>
              </a:r>
            </a:p>
          </p:txBody>
        </p:sp>
        <p:sp>
          <p:nvSpPr>
            <p:cNvPr id="169" name="テキスト ボックス 360">
              <a:extLst>
                <a:ext uri="{FF2B5EF4-FFF2-40B4-BE49-F238E27FC236}">
                  <a16:creationId xmlns:a16="http://schemas.microsoft.com/office/drawing/2014/main" id="{80CC7299-8298-B7A0-F3CA-D033645B195B}"/>
                </a:ext>
              </a:extLst>
            </p:cNvPr>
            <p:cNvSpPr txBox="1"/>
            <p:nvPr/>
          </p:nvSpPr>
          <p:spPr>
            <a:xfrm>
              <a:off x="2594694" y="6840215"/>
              <a:ext cx="326439" cy="769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kumimoji="1" lang="en-US" altLang="ja-JP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QTY</a:t>
              </a:r>
            </a:p>
          </p:txBody>
        </p:sp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7641D2A2-49AE-9ED1-6CE1-B5C449300C98}"/>
                </a:ext>
              </a:extLst>
            </p:cNvPr>
            <p:cNvSpPr/>
            <p:nvPr/>
          </p:nvSpPr>
          <p:spPr>
            <a:xfrm>
              <a:off x="2877379" y="6821149"/>
              <a:ext cx="311505" cy="130450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r>
                <a:rPr kumimoji="1" lang="en-US" sz="700" kern="0" dirty="0">
                  <a:solidFill>
                    <a:prstClr val="black"/>
                  </a:solidFill>
                </a:rPr>
                <a:t>10</a:t>
              </a:r>
            </a:p>
          </p:txBody>
        </p:sp>
        <p:sp>
          <p:nvSpPr>
            <p:cNvPr id="171" name="テキスト ボックス 360">
              <a:extLst>
                <a:ext uri="{FF2B5EF4-FFF2-40B4-BE49-F238E27FC236}">
                  <a16:creationId xmlns:a16="http://schemas.microsoft.com/office/drawing/2014/main" id="{DA71EE9F-A94A-DAB9-DCA5-1CC5FFE3BA54}"/>
                </a:ext>
              </a:extLst>
            </p:cNvPr>
            <p:cNvSpPr txBox="1"/>
            <p:nvPr/>
          </p:nvSpPr>
          <p:spPr>
            <a:xfrm>
              <a:off x="3229432" y="6840215"/>
              <a:ext cx="162321" cy="769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kumimoji="1" lang="en-US" altLang="ja-JP" sz="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PCS</a:t>
              </a:r>
            </a:p>
          </p:txBody>
        </p:sp>
        <p:sp>
          <p:nvSpPr>
            <p:cNvPr id="172" name="テキスト ボックス 360">
              <a:extLst>
                <a:ext uri="{FF2B5EF4-FFF2-40B4-BE49-F238E27FC236}">
                  <a16:creationId xmlns:a16="http://schemas.microsoft.com/office/drawing/2014/main" id="{FA772C52-0744-5524-070D-99BD2311620A}"/>
                </a:ext>
              </a:extLst>
            </p:cNvPr>
            <p:cNvSpPr txBox="1"/>
            <p:nvPr/>
          </p:nvSpPr>
          <p:spPr>
            <a:xfrm>
              <a:off x="2493978" y="7009354"/>
              <a:ext cx="427155" cy="769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kumimoji="1" lang="en-US" altLang="ja-JP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LOT NO</a:t>
              </a:r>
            </a:p>
          </p:txBody>
        </p:sp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011FD342-7BA6-2130-8813-877BF481162E}"/>
                </a:ext>
              </a:extLst>
            </p:cNvPr>
            <p:cNvSpPr/>
            <p:nvPr/>
          </p:nvSpPr>
          <p:spPr>
            <a:xfrm>
              <a:off x="2877379" y="6975047"/>
              <a:ext cx="517044" cy="153931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tlCol="0" anchor="ctr"/>
            <a:lstStyle/>
            <a:p>
              <a:pPr algn="l" defTabSz="914400"/>
              <a:r>
                <a:rPr kumimoji="1" lang="en-US" sz="500" kern="0" dirty="0">
                  <a:solidFill>
                    <a:prstClr val="black"/>
                  </a:solidFill>
                </a:rPr>
                <a:t> 2023-09-09</a:t>
              </a:r>
            </a:p>
          </p:txBody>
        </p:sp>
        <p:pic>
          <p:nvPicPr>
            <p:cNvPr id="174" name="グラフィックス 27" descr="日毎カレンダー">
              <a:extLst>
                <a:ext uri="{FF2B5EF4-FFF2-40B4-BE49-F238E27FC236}">
                  <a16:creationId xmlns:a16="http://schemas.microsoft.com/office/drawing/2014/main" id="{BDC18DF4-7D59-F56D-68B2-6BAD3DF49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257838" y="6972938"/>
              <a:ext cx="137160" cy="137160"/>
            </a:xfrm>
            <a:prstGeom prst="rect">
              <a:avLst/>
            </a:prstGeom>
          </p:spPr>
        </p:pic>
      </p:grpSp>
      <p:pic>
        <p:nvPicPr>
          <p:cNvPr id="176" name="図 385">
            <a:extLst>
              <a:ext uri="{FF2B5EF4-FFF2-40B4-BE49-F238E27FC236}">
                <a16:creationId xmlns:a16="http://schemas.microsoft.com/office/drawing/2014/main" id="{C1F15866-31FE-9673-8D9E-B77A880A4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62" y="6223206"/>
            <a:ext cx="1360023" cy="2027476"/>
          </a:xfrm>
          <a:prstGeom prst="rect">
            <a:avLst/>
          </a:prstGeom>
        </p:spPr>
      </p:pic>
      <p:pic>
        <p:nvPicPr>
          <p:cNvPr id="177" name="図 397">
            <a:extLst>
              <a:ext uri="{FF2B5EF4-FFF2-40B4-BE49-F238E27FC236}">
                <a16:creationId xmlns:a16="http://schemas.microsoft.com/office/drawing/2014/main" id="{AB91E932-4094-0FD7-88BF-D9714DF03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14" y="6683690"/>
            <a:ext cx="436337" cy="106315"/>
          </a:xfrm>
          <a:prstGeom prst="rect">
            <a:avLst/>
          </a:prstGeom>
        </p:spPr>
      </p:pic>
      <p:pic>
        <p:nvPicPr>
          <p:cNvPr id="178" name="図 398">
            <a:extLst>
              <a:ext uri="{FF2B5EF4-FFF2-40B4-BE49-F238E27FC236}">
                <a16:creationId xmlns:a16="http://schemas.microsoft.com/office/drawing/2014/main" id="{C060EEFD-E901-0EBD-9076-41C33AC58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045" y="6875407"/>
            <a:ext cx="436337" cy="106315"/>
          </a:xfrm>
          <a:prstGeom prst="rect">
            <a:avLst/>
          </a:prstGeom>
        </p:spPr>
      </p:pic>
      <p:sp>
        <p:nvSpPr>
          <p:cNvPr id="179" name="テキスト ボックス 399">
            <a:extLst>
              <a:ext uri="{FF2B5EF4-FFF2-40B4-BE49-F238E27FC236}">
                <a16:creationId xmlns:a16="http://schemas.microsoft.com/office/drawing/2014/main" id="{85AA1E31-18B8-3EA8-122F-28AFBEC76DA8}"/>
              </a:ext>
            </a:extLst>
          </p:cNvPr>
          <p:cNvSpPr txBox="1"/>
          <p:nvPr/>
        </p:nvSpPr>
        <p:spPr>
          <a:xfrm>
            <a:off x="4206681" y="6630045"/>
            <a:ext cx="86409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FG-PART-01</a:t>
            </a:r>
            <a:endParaRPr kumimoji="1" lang="en-US" altLang="ja-JP" sz="600" dirty="0">
              <a:latin typeface="+mj-lt"/>
            </a:endParaRPr>
          </a:p>
        </p:txBody>
      </p:sp>
      <p:pic>
        <p:nvPicPr>
          <p:cNvPr id="180" name="図 292">
            <a:extLst>
              <a:ext uri="{FF2B5EF4-FFF2-40B4-BE49-F238E27FC236}">
                <a16:creationId xmlns:a16="http://schemas.microsoft.com/office/drawing/2014/main" id="{8BD97C68-C694-77F7-F8AF-7553B1203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157" y="6365312"/>
            <a:ext cx="805148" cy="123622"/>
          </a:xfrm>
          <a:prstGeom prst="rect">
            <a:avLst/>
          </a:prstGeom>
        </p:spPr>
      </p:pic>
      <p:sp>
        <p:nvSpPr>
          <p:cNvPr id="181" name="テキスト ボックス 294">
            <a:extLst>
              <a:ext uri="{FF2B5EF4-FFF2-40B4-BE49-F238E27FC236}">
                <a16:creationId xmlns:a16="http://schemas.microsoft.com/office/drawing/2014/main" id="{1F0D3E8F-0C7A-168B-98BF-8F38CF56425F}"/>
              </a:ext>
            </a:extLst>
          </p:cNvPr>
          <p:cNvSpPr txBox="1"/>
          <p:nvPr/>
        </p:nvSpPr>
        <p:spPr>
          <a:xfrm>
            <a:off x="4071421" y="6333802"/>
            <a:ext cx="104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Inbound Rework NG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82" name="Picture 181">
            <a:extLst>
              <a:ext uri="{FF2B5EF4-FFF2-40B4-BE49-F238E27FC236}">
                <a16:creationId xmlns:a16="http://schemas.microsoft.com/office/drawing/2014/main" id="{6A7CD59F-4E7A-85FF-80FF-21D59FE5C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139" y="6830832"/>
            <a:ext cx="1336076" cy="1115755"/>
          </a:xfrm>
          <a:prstGeom prst="rect">
            <a:avLst/>
          </a:prstGeom>
        </p:spPr>
      </p:pic>
      <p:grpSp>
        <p:nvGrpSpPr>
          <p:cNvPr id="183" name="Group 182">
            <a:extLst>
              <a:ext uri="{FF2B5EF4-FFF2-40B4-BE49-F238E27FC236}">
                <a16:creationId xmlns:a16="http://schemas.microsoft.com/office/drawing/2014/main" id="{FE467CBA-A936-8178-F5C4-0C00C8C9D08B}"/>
              </a:ext>
            </a:extLst>
          </p:cNvPr>
          <p:cNvGrpSpPr/>
          <p:nvPr/>
        </p:nvGrpSpPr>
        <p:grpSpPr>
          <a:xfrm>
            <a:off x="3739573" y="6829918"/>
            <a:ext cx="1246820" cy="202396"/>
            <a:chOff x="2103172" y="2946020"/>
            <a:chExt cx="1246820" cy="202396"/>
          </a:xfrm>
        </p:grpSpPr>
        <p:sp>
          <p:nvSpPr>
            <p:cNvPr id="184" name="四角形: 角を丸くする 28">
              <a:extLst>
                <a:ext uri="{FF2B5EF4-FFF2-40B4-BE49-F238E27FC236}">
                  <a16:creationId xmlns:a16="http://schemas.microsoft.com/office/drawing/2014/main" id="{7A2FD146-E9EE-CC35-B2D7-36A3BF26CC25}"/>
                </a:ext>
              </a:extLst>
            </p:cNvPr>
            <p:cNvSpPr/>
            <p:nvPr/>
          </p:nvSpPr>
          <p:spPr>
            <a:xfrm>
              <a:off x="2548791" y="2970025"/>
              <a:ext cx="496405" cy="162538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914400"/>
              <a:r>
                <a:rPr kumimoji="1" lang="en-US" altLang="ja-JP" sz="700" kern="0" dirty="0">
                  <a:solidFill>
                    <a:prstClr val="black"/>
                  </a:solidFill>
                </a:rPr>
                <a:t>2</a:t>
              </a:r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185" name="テキスト ボックス 412">
              <a:extLst>
                <a:ext uri="{FF2B5EF4-FFF2-40B4-BE49-F238E27FC236}">
                  <a16:creationId xmlns:a16="http://schemas.microsoft.com/office/drawing/2014/main" id="{F0D7BAFE-D0CE-9534-0340-9B0A9DE280F2}"/>
                </a:ext>
              </a:extLst>
            </p:cNvPr>
            <p:cNvSpPr txBox="1"/>
            <p:nvPr/>
          </p:nvSpPr>
          <p:spPr>
            <a:xfrm>
              <a:off x="2985790" y="2963750"/>
              <a:ext cx="3642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 PCS</a:t>
              </a:r>
              <a:endParaRPr kumimoji="1" lang="ja-JP" altLang="en-US" sz="600" dirty="0"/>
            </a:p>
          </p:txBody>
        </p:sp>
        <p:sp>
          <p:nvSpPr>
            <p:cNvPr id="186" name="テキスト ボックス 412">
              <a:extLst>
                <a:ext uri="{FF2B5EF4-FFF2-40B4-BE49-F238E27FC236}">
                  <a16:creationId xmlns:a16="http://schemas.microsoft.com/office/drawing/2014/main" id="{CBFFFD27-2B6E-B830-EAF5-8C35EF0E58BD}"/>
                </a:ext>
              </a:extLst>
            </p:cNvPr>
            <p:cNvSpPr txBox="1"/>
            <p:nvPr/>
          </p:nvSpPr>
          <p:spPr>
            <a:xfrm>
              <a:off x="2103172" y="2946020"/>
              <a:ext cx="3032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Qty</a:t>
              </a:r>
              <a:endParaRPr kumimoji="1" lang="ja-JP" altLang="en-US" sz="600" dirty="0"/>
            </a:p>
          </p:txBody>
        </p:sp>
      </p:grpSp>
      <p:pic>
        <p:nvPicPr>
          <p:cNvPr id="187" name="Picture 186">
            <a:extLst>
              <a:ext uri="{FF2B5EF4-FFF2-40B4-BE49-F238E27FC236}">
                <a16:creationId xmlns:a16="http://schemas.microsoft.com/office/drawing/2014/main" id="{E5EBA372-9A14-19A7-2E9F-9293388FB8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80" r="40289"/>
          <a:stretch/>
        </p:blipFill>
        <p:spPr>
          <a:xfrm>
            <a:off x="3753026" y="7025718"/>
            <a:ext cx="1113725" cy="260121"/>
          </a:xfrm>
          <a:prstGeom prst="rect">
            <a:avLst/>
          </a:prstGeom>
        </p:spPr>
      </p:pic>
      <p:grpSp>
        <p:nvGrpSpPr>
          <p:cNvPr id="189" name="Group 188">
            <a:extLst>
              <a:ext uri="{FF2B5EF4-FFF2-40B4-BE49-F238E27FC236}">
                <a16:creationId xmlns:a16="http://schemas.microsoft.com/office/drawing/2014/main" id="{98FE3E51-16AF-1518-184B-E57DB3EF85AC}"/>
              </a:ext>
            </a:extLst>
          </p:cNvPr>
          <p:cNvGrpSpPr/>
          <p:nvPr/>
        </p:nvGrpSpPr>
        <p:grpSpPr>
          <a:xfrm>
            <a:off x="2417011" y="7160743"/>
            <a:ext cx="428477" cy="268524"/>
            <a:chOff x="1753226" y="5391892"/>
            <a:chExt cx="417656" cy="268524"/>
          </a:xfrm>
        </p:grpSpPr>
        <p:sp>
          <p:nvSpPr>
            <p:cNvPr id="190" name="正方形/長方形 40">
              <a:extLst>
                <a:ext uri="{FF2B5EF4-FFF2-40B4-BE49-F238E27FC236}">
                  <a16:creationId xmlns:a16="http://schemas.microsoft.com/office/drawing/2014/main" id="{4B9BFB9D-2CE8-1513-DD17-6189396CB56F}"/>
                </a:ext>
              </a:extLst>
            </p:cNvPr>
            <p:cNvSpPr/>
            <p:nvPr/>
          </p:nvSpPr>
          <p:spPr>
            <a:xfrm>
              <a:off x="1753226" y="5391892"/>
              <a:ext cx="318197" cy="147225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191" name="グラフィックス 41" descr="右向き指示マーク">
              <a:extLst>
                <a:ext uri="{FF2B5EF4-FFF2-40B4-BE49-F238E27FC236}">
                  <a16:creationId xmlns:a16="http://schemas.microsoft.com/office/drawing/2014/main" id="{C040DEF7-F869-BB10-990D-BED34FFBF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4754202">
              <a:off x="1934738" y="5424272"/>
              <a:ext cx="236144" cy="236144"/>
            </a:xfrm>
            <a:prstGeom prst="rect">
              <a:avLst/>
            </a:prstGeom>
          </p:spPr>
        </p:pic>
      </p:grpSp>
      <p:sp>
        <p:nvSpPr>
          <p:cNvPr id="1024" name="矢印: 右 242">
            <a:extLst>
              <a:ext uri="{FF2B5EF4-FFF2-40B4-BE49-F238E27FC236}">
                <a16:creationId xmlns:a16="http://schemas.microsoft.com/office/drawing/2014/main" id="{196B1CED-4F2D-41A8-2B3F-FFD640E67CDC}"/>
              </a:ext>
            </a:extLst>
          </p:cNvPr>
          <p:cNvSpPr/>
          <p:nvPr/>
        </p:nvSpPr>
        <p:spPr>
          <a:xfrm>
            <a:off x="3391464" y="6904941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25" name="テキスト ボックス 300">
            <a:extLst>
              <a:ext uri="{FF2B5EF4-FFF2-40B4-BE49-F238E27FC236}">
                <a16:creationId xmlns:a16="http://schemas.microsoft.com/office/drawing/2014/main" id="{E6CD96FA-E1DA-2A59-8099-1AB237C89F7E}"/>
              </a:ext>
            </a:extLst>
          </p:cNvPr>
          <p:cNvSpPr txBox="1"/>
          <p:nvPr/>
        </p:nvSpPr>
        <p:spPr>
          <a:xfrm>
            <a:off x="2434548" y="6301011"/>
            <a:ext cx="974926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600" b="1" dirty="0">
                <a:latin typeface="+mj-lt"/>
              </a:rPr>
              <a:t>* Able to enter 0 to discard some items</a:t>
            </a:r>
            <a:endParaRPr kumimoji="1" lang="ja-JP" altLang="en-US" sz="600" dirty="0"/>
          </a:p>
        </p:txBody>
      </p:sp>
      <p:pic>
        <p:nvPicPr>
          <p:cNvPr id="1028" name="Picture 1027">
            <a:extLst>
              <a:ext uri="{FF2B5EF4-FFF2-40B4-BE49-F238E27FC236}">
                <a16:creationId xmlns:a16="http://schemas.microsoft.com/office/drawing/2014/main" id="{94276802-0A3B-E289-22D4-F08CE49047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47420" y="7285548"/>
            <a:ext cx="1320724" cy="667313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AA3B326-FE53-77E2-F7EC-E5C6FF2D0482}"/>
              </a:ext>
            </a:extLst>
          </p:cNvPr>
          <p:cNvSpPr/>
          <p:nvPr/>
        </p:nvSpPr>
        <p:spPr>
          <a:xfrm>
            <a:off x="3103332" y="100136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AED0A5B4-7B51-434B-DE58-D3AB817E47F7}"/>
              </a:ext>
            </a:extLst>
          </p:cNvPr>
          <p:cNvSpPr/>
          <p:nvPr/>
        </p:nvSpPr>
        <p:spPr>
          <a:xfrm>
            <a:off x="2056978" y="2993908"/>
            <a:ext cx="954227" cy="424753"/>
          </a:xfrm>
          <a:prstGeom prst="borderCallout2">
            <a:avLst>
              <a:gd name="adj1" fmla="val 40911"/>
              <a:gd name="adj2" fmla="val -2723"/>
              <a:gd name="adj3" fmla="val 40911"/>
              <a:gd name="adj4" fmla="val -19784"/>
              <a:gd name="adj5" fmla="val -92857"/>
              <a:gd name="adj6" fmla="val -75101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dirty="0">
                <a:latin typeface="+mj-lt"/>
              </a:rPr>
              <a:t>NG Locations will be loaded.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904555-2CEE-A2F1-B5B2-FFFF124D6A76}"/>
              </a:ext>
            </a:extLst>
          </p:cNvPr>
          <p:cNvGrpSpPr/>
          <p:nvPr/>
        </p:nvGrpSpPr>
        <p:grpSpPr>
          <a:xfrm>
            <a:off x="5603646" y="7720476"/>
            <a:ext cx="701505" cy="794166"/>
            <a:chOff x="1978335" y="4279756"/>
            <a:chExt cx="701505" cy="7941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9D7191-B96E-02A4-015F-C24B9E0F6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978335" y="4279756"/>
              <a:ext cx="701505" cy="63430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3DA047-7F92-F825-C8E6-158905161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928641">
              <a:off x="1932010" y="4739161"/>
              <a:ext cx="405532" cy="26399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B73A1E2-62C4-6CAD-3754-602529AAF6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4957" y="6903980"/>
            <a:ext cx="767534" cy="499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F661B0-F660-6970-B7D9-1060C3EBB8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8482" y="6982708"/>
            <a:ext cx="767534" cy="499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CE1D2B-FA2F-4859-FEF3-28FB5CAEF2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1208" y="7051735"/>
            <a:ext cx="767534" cy="4996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F2FDA4-4AFB-F257-4425-5A053D8DB5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4733" y="7130463"/>
            <a:ext cx="767534" cy="499641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278D082-6038-68D4-EE4B-34A8B7DE0210}"/>
              </a:ext>
            </a:extLst>
          </p:cNvPr>
          <p:cNvSpPr/>
          <p:nvPr/>
        </p:nvSpPr>
        <p:spPr>
          <a:xfrm>
            <a:off x="6030784" y="6630045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399266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DBB4C-4BEB-6CF4-57EB-2DC156567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>
            <a:extLst>
              <a:ext uri="{FF2B5EF4-FFF2-40B4-BE49-F238E27FC236}">
                <a16:creationId xmlns:a16="http://schemas.microsoft.com/office/drawing/2014/main" id="{B4FDFB17-DB0A-A8AE-3629-DEE32497E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757" y="5115050"/>
            <a:ext cx="828791" cy="78115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09A9CB7-8061-E50D-C58D-0FB8BE7B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6798472-F24F-20CA-7D85-6514DD33818C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7DCB30C-D6CC-1237-1D95-FF0849D6B744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1704672-E81D-AFE9-FCCB-AB29EEEBAB50}"/>
              </a:ext>
            </a:extLst>
          </p:cNvPr>
          <p:cNvSpPr txBox="1"/>
          <p:nvPr/>
        </p:nvSpPr>
        <p:spPr>
          <a:xfrm>
            <a:off x="406396" y="880282"/>
            <a:ext cx="61170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Handy terminal function Inbound</a:t>
            </a:r>
          </a:p>
          <a:p>
            <a:r>
              <a:rPr kumimoji="1" lang="en-US" altLang="ja-JP" sz="1100" b="1" dirty="0"/>
              <a:t>5-2-</a:t>
            </a:r>
            <a:r>
              <a:rPr kumimoji="1" lang="th-TH" altLang="ja-JP" sz="1100" b="1" dirty="0"/>
              <a:t>8</a:t>
            </a:r>
            <a:r>
              <a:rPr kumimoji="1" lang="en-US" altLang="ja-JP" sz="1100" b="1" dirty="0"/>
              <a:t>. Confirm Inbound schedule</a:t>
            </a:r>
          </a:p>
          <a:p>
            <a:endParaRPr kumimoji="1" lang="en-US" altLang="ja-JP" sz="11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71D5822-3764-6748-630F-4EC7EFD2C7D3}"/>
              </a:ext>
            </a:extLst>
          </p:cNvPr>
          <p:cNvSpPr txBox="1"/>
          <p:nvPr/>
        </p:nvSpPr>
        <p:spPr>
          <a:xfrm>
            <a:off x="3549273" y="1592674"/>
            <a:ext cx="29206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order information from Qc screen.</a:t>
            </a:r>
          </a:p>
          <a:p>
            <a:r>
              <a:rPr kumimoji="1" lang="en-US" altLang="ja-JP" sz="800" b="1" dirty="0">
                <a:latin typeface="Arial 本文"/>
              </a:rPr>
              <a:t>Part No.</a:t>
            </a:r>
            <a:r>
              <a:rPr kumimoji="1" lang="en-US" altLang="ja-JP" sz="800" dirty="0">
                <a:latin typeface="Arial 本文"/>
              </a:rPr>
              <a:t>: Part number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Arial 本文"/>
              </a:rPr>
              <a:t>Part Name</a:t>
            </a:r>
            <a:r>
              <a:rPr kumimoji="1" lang="en-US" altLang="ja-JP" sz="800" dirty="0">
                <a:latin typeface="Arial 本文"/>
              </a:rPr>
              <a:t> :PART NAME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Lot No:</a:t>
            </a:r>
            <a:r>
              <a:rPr kumimoji="1" lang="en-US" altLang="ja-JP" sz="800" dirty="0">
                <a:latin typeface="+mj-lt"/>
              </a:rPr>
              <a:t> </a:t>
            </a:r>
            <a:r>
              <a:rPr kumimoji="1" lang="en-US" altLang="ja-JP" sz="800" dirty="0">
                <a:latin typeface="Arial 本文"/>
              </a:rPr>
              <a:t>Today date YYYY-MM-DD will be default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Qty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Quantity of received item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Unit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Receive unit will be loaded from schedule</a:t>
            </a:r>
            <a:endParaRPr kumimoji="1" lang="en-US" altLang="ja-JP" sz="800" dirty="0">
              <a:solidFill>
                <a:srgbClr val="FF0000"/>
              </a:solidFill>
              <a:latin typeface="Arial 本文"/>
            </a:endParaRPr>
          </a:p>
          <a:p>
            <a:r>
              <a:rPr kumimoji="1" lang="en-US" altLang="ja-JP" sz="800" b="1" dirty="0">
                <a:latin typeface="+mj-lt"/>
              </a:rPr>
              <a:t>Total Qty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Will be loaded from schedule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Location </a:t>
            </a:r>
            <a:r>
              <a:rPr kumimoji="1" lang="en-US" altLang="ja-JP" sz="800" dirty="0">
                <a:latin typeface="+mj-lt"/>
              </a:rPr>
              <a:t>: The allowed location and free location will be loaded from the Location master. </a:t>
            </a:r>
            <a:r>
              <a:rPr kumimoji="1" lang="en-US" altLang="ja-JP" sz="800" dirty="0">
                <a:latin typeface="Arial 本文"/>
              </a:rPr>
              <a:t>No initial value information.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The location control will be identified in QR Code</a:t>
            </a:r>
          </a:p>
          <a:p>
            <a:r>
              <a:rPr kumimoji="1" lang="en-US" altLang="ja-JP" sz="800" b="1" dirty="0">
                <a:latin typeface="+mj-lt"/>
              </a:rPr>
              <a:t>Clear[P3]</a:t>
            </a:r>
            <a:r>
              <a:rPr kumimoji="1" lang="en-US" altLang="ja-JP" sz="800" dirty="0">
                <a:latin typeface="+mj-lt"/>
              </a:rPr>
              <a:t>: Clear input contents</a:t>
            </a:r>
          </a:p>
          <a:p>
            <a:r>
              <a:rPr kumimoji="1" lang="en-US" altLang="ja-JP" sz="800" b="1" dirty="0">
                <a:latin typeface="+mj-lt"/>
              </a:rPr>
              <a:t>Confirm[P4]</a:t>
            </a:r>
            <a:r>
              <a:rPr kumimoji="1" lang="en-US" altLang="ja-JP" sz="800" dirty="0">
                <a:latin typeface="+mj-lt"/>
              </a:rPr>
              <a:t>: Confirmation processing. Normal end: Completion of registration *1. Warning: Warning screen display *2</a:t>
            </a: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966A8DEC-7671-8F77-1E15-7FE15709FACA}"/>
              </a:ext>
            </a:extLst>
          </p:cNvPr>
          <p:cNvSpPr/>
          <p:nvPr/>
        </p:nvSpPr>
        <p:spPr>
          <a:xfrm>
            <a:off x="1884106" y="2653965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428" name="Group 427">
            <a:extLst>
              <a:ext uri="{FF2B5EF4-FFF2-40B4-BE49-F238E27FC236}">
                <a16:creationId xmlns:a16="http://schemas.microsoft.com/office/drawing/2014/main" id="{3BC00853-A5A4-13A3-5A6E-A2A874813260}"/>
              </a:ext>
            </a:extLst>
          </p:cNvPr>
          <p:cNvGrpSpPr/>
          <p:nvPr/>
        </p:nvGrpSpPr>
        <p:grpSpPr>
          <a:xfrm>
            <a:off x="2311997" y="5077146"/>
            <a:ext cx="774295" cy="629809"/>
            <a:chOff x="8458372" y="5009599"/>
            <a:chExt cx="942242" cy="766417"/>
          </a:xfrm>
        </p:grpSpPr>
        <p:pic>
          <p:nvPicPr>
            <p:cNvPr id="372" name="Picture 371">
              <a:extLst>
                <a:ext uri="{FF2B5EF4-FFF2-40B4-BE49-F238E27FC236}">
                  <a16:creationId xmlns:a16="http://schemas.microsoft.com/office/drawing/2014/main" id="{FA263826-CC1E-D979-3565-8D7E2A2AF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8372" y="5009599"/>
              <a:ext cx="942242" cy="766417"/>
            </a:xfrm>
            <a:prstGeom prst="rect">
              <a:avLst/>
            </a:prstGeom>
          </p:spPr>
        </p:pic>
        <p:pic>
          <p:nvPicPr>
            <p:cNvPr id="375" name="Picture 374">
              <a:extLst>
                <a:ext uri="{FF2B5EF4-FFF2-40B4-BE49-F238E27FC236}">
                  <a16:creationId xmlns:a16="http://schemas.microsoft.com/office/drawing/2014/main" id="{6AAFD09A-D804-390E-6819-7BB7C0C7A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8675" y="5235897"/>
              <a:ext cx="206786" cy="134611"/>
            </a:xfrm>
            <a:prstGeom prst="rect">
              <a:avLst/>
            </a:prstGeom>
          </p:spPr>
        </p:pic>
      </p:grpSp>
      <p:sp>
        <p:nvSpPr>
          <p:cNvPr id="381" name="矢印: 右 242">
            <a:extLst>
              <a:ext uri="{FF2B5EF4-FFF2-40B4-BE49-F238E27FC236}">
                <a16:creationId xmlns:a16="http://schemas.microsoft.com/office/drawing/2014/main" id="{7823BCC3-7EC9-2AD4-76F9-8E54E231D68B}"/>
              </a:ext>
            </a:extLst>
          </p:cNvPr>
          <p:cNvSpPr/>
          <p:nvPr/>
        </p:nvSpPr>
        <p:spPr>
          <a:xfrm>
            <a:off x="1925611" y="5206384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F1E87CB3-EEF8-8EFC-1B71-7BBDFCBB9AAA}"/>
              </a:ext>
            </a:extLst>
          </p:cNvPr>
          <p:cNvGrpSpPr/>
          <p:nvPr/>
        </p:nvGrpSpPr>
        <p:grpSpPr>
          <a:xfrm rot="3454695">
            <a:off x="2315190" y="5262093"/>
            <a:ext cx="291150" cy="524027"/>
            <a:chOff x="4109470" y="5898786"/>
            <a:chExt cx="291150" cy="524027"/>
          </a:xfrm>
        </p:grpSpPr>
        <p:pic>
          <p:nvPicPr>
            <p:cNvPr id="287" name="図 286">
              <a:extLst>
                <a:ext uri="{FF2B5EF4-FFF2-40B4-BE49-F238E27FC236}">
                  <a16:creationId xmlns:a16="http://schemas.microsoft.com/office/drawing/2014/main" id="{A0430063-18A9-33B3-FCED-C5D956230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1814">
              <a:off x="4224991" y="6040329"/>
              <a:ext cx="175629" cy="382484"/>
            </a:xfrm>
            <a:prstGeom prst="rect">
              <a:avLst/>
            </a:prstGeom>
          </p:spPr>
        </p:pic>
        <p:sp>
          <p:nvSpPr>
            <p:cNvPr id="242" name="台形 241">
              <a:extLst>
                <a:ext uri="{FF2B5EF4-FFF2-40B4-BE49-F238E27FC236}">
                  <a16:creationId xmlns:a16="http://schemas.microsoft.com/office/drawing/2014/main" id="{FD421E84-DD95-F4F1-18D7-A7655FDA364B}"/>
                </a:ext>
              </a:extLst>
            </p:cNvPr>
            <p:cNvSpPr/>
            <p:nvPr/>
          </p:nvSpPr>
          <p:spPr>
            <a:xfrm rot="9223765">
              <a:off x="4109470" y="5898786"/>
              <a:ext cx="199668" cy="200287"/>
            </a:xfrm>
            <a:prstGeom prst="trapezoid">
              <a:avLst/>
            </a:prstGeom>
            <a:solidFill>
              <a:srgbClr val="FF0000">
                <a:alpha val="31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462" name="テキスト ボックス 294">
            <a:extLst>
              <a:ext uri="{FF2B5EF4-FFF2-40B4-BE49-F238E27FC236}">
                <a16:creationId xmlns:a16="http://schemas.microsoft.com/office/drawing/2014/main" id="{36AFCB85-0BD7-1E54-B65D-BCA219ABD6CF}"/>
              </a:ext>
            </a:extLst>
          </p:cNvPr>
          <p:cNvSpPr txBox="1"/>
          <p:nvPr/>
        </p:nvSpPr>
        <p:spPr>
          <a:xfrm>
            <a:off x="7170239" y="4932111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Confirm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CC6F4C4-77FE-2D9E-8FF2-D8794E87753F}"/>
              </a:ext>
            </a:extLst>
          </p:cNvPr>
          <p:cNvSpPr/>
          <p:nvPr/>
        </p:nvSpPr>
        <p:spPr>
          <a:xfrm>
            <a:off x="2744575" y="107554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474" name="Picture 473">
            <a:extLst>
              <a:ext uri="{FF2B5EF4-FFF2-40B4-BE49-F238E27FC236}">
                <a16:creationId xmlns:a16="http://schemas.microsoft.com/office/drawing/2014/main" id="{F82A0FF7-E5F7-F7BE-9150-320F56F0B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6601" y="1674573"/>
            <a:ext cx="1382672" cy="19587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7" name="Picture 516">
            <a:extLst>
              <a:ext uri="{FF2B5EF4-FFF2-40B4-BE49-F238E27FC236}">
                <a16:creationId xmlns:a16="http://schemas.microsoft.com/office/drawing/2014/main" id="{F007A6A0-ABCF-798E-4670-6E6CB709A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48" y="4351529"/>
            <a:ext cx="1382672" cy="19587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18" name="Callout: Bent Line 517">
            <a:extLst>
              <a:ext uri="{FF2B5EF4-FFF2-40B4-BE49-F238E27FC236}">
                <a16:creationId xmlns:a16="http://schemas.microsoft.com/office/drawing/2014/main" id="{AC496D10-53EA-B925-DFE4-BF42223DFEB5}"/>
              </a:ext>
            </a:extLst>
          </p:cNvPr>
          <p:cNvSpPr/>
          <p:nvPr/>
        </p:nvSpPr>
        <p:spPr>
          <a:xfrm>
            <a:off x="1604628" y="6426707"/>
            <a:ext cx="1209705" cy="424753"/>
          </a:xfrm>
          <a:prstGeom prst="borderCallout2">
            <a:avLst>
              <a:gd name="adj1" fmla="val 726"/>
              <a:gd name="adj2" fmla="val 53717"/>
              <a:gd name="adj3" fmla="val -50941"/>
              <a:gd name="adj4" fmla="val 40687"/>
              <a:gd name="adj5" fmla="val -137348"/>
              <a:gd name="adj6" fmla="val 8778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dirty="0">
                <a:latin typeface="+mj-lt"/>
              </a:rPr>
              <a:t>*Recommended location </a:t>
            </a:r>
          </a:p>
          <a:p>
            <a:r>
              <a:rPr kumimoji="1" lang="en-US" altLang="ja-JP" sz="700" dirty="0">
                <a:latin typeface="+mj-lt"/>
              </a:rPr>
              <a:t>for storing in warehouse </a:t>
            </a:r>
          </a:p>
          <a:p>
            <a:r>
              <a:rPr kumimoji="1" lang="en-US" altLang="ja-JP" sz="700" dirty="0">
                <a:latin typeface="+mj-lt"/>
              </a:rPr>
              <a:t>By Item Master</a:t>
            </a:r>
          </a:p>
        </p:txBody>
      </p:sp>
      <p:sp>
        <p:nvSpPr>
          <p:cNvPr id="519" name="テキスト ボックス 300">
            <a:extLst>
              <a:ext uri="{FF2B5EF4-FFF2-40B4-BE49-F238E27FC236}">
                <a16:creationId xmlns:a16="http://schemas.microsoft.com/office/drawing/2014/main" id="{D2FC7EDB-0F17-E503-98F7-1384F1EEDB12}"/>
              </a:ext>
            </a:extLst>
          </p:cNvPr>
          <p:cNvSpPr txBox="1"/>
          <p:nvPr/>
        </p:nvSpPr>
        <p:spPr>
          <a:xfrm>
            <a:off x="2266429" y="4555811"/>
            <a:ext cx="88757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600" b="1" dirty="0">
                <a:latin typeface="+mj-lt"/>
              </a:rPr>
              <a:t>(Step.1)</a:t>
            </a:r>
            <a:r>
              <a:rPr kumimoji="1" lang="en-US" altLang="ja-JP" sz="600" dirty="0">
                <a:latin typeface="+mj-lt"/>
              </a:rPr>
              <a:t> </a:t>
            </a:r>
          </a:p>
          <a:p>
            <a:r>
              <a:rPr kumimoji="1" lang="en-US" altLang="ja-JP" sz="600" dirty="0">
                <a:latin typeface="+mj-lt"/>
              </a:rPr>
              <a:t>Scan all of the label to confirm the detail</a:t>
            </a:r>
            <a:endParaRPr kumimoji="1" lang="ja-JP" altLang="en-US" sz="600" dirty="0"/>
          </a:p>
        </p:txBody>
      </p:sp>
      <p:pic>
        <p:nvPicPr>
          <p:cNvPr id="520" name="Picture 519">
            <a:extLst>
              <a:ext uri="{FF2B5EF4-FFF2-40B4-BE49-F238E27FC236}">
                <a16:creationId xmlns:a16="http://schemas.microsoft.com/office/drawing/2014/main" id="{3C3E8DB6-9CEB-7E06-2336-6B7060B6DD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69" r="1"/>
          <a:stretch/>
        </p:blipFill>
        <p:spPr>
          <a:xfrm>
            <a:off x="477921" y="1662125"/>
            <a:ext cx="1367167" cy="1954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21" name="Rectangle 520">
            <a:extLst>
              <a:ext uri="{FF2B5EF4-FFF2-40B4-BE49-F238E27FC236}">
                <a16:creationId xmlns:a16="http://schemas.microsoft.com/office/drawing/2014/main" id="{EF1419D8-04B9-CE37-EE46-28DEFF229A1E}"/>
              </a:ext>
            </a:extLst>
          </p:cNvPr>
          <p:cNvSpPr/>
          <p:nvPr/>
        </p:nvSpPr>
        <p:spPr>
          <a:xfrm>
            <a:off x="477921" y="2397949"/>
            <a:ext cx="1367167" cy="52203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900" dirty="0">
              <a:solidFill>
                <a:schemeClr val="tx1"/>
              </a:solidFill>
            </a:endParaRPr>
          </a:p>
        </p:txBody>
      </p:sp>
      <p:pic>
        <p:nvPicPr>
          <p:cNvPr id="522" name="Picture 521">
            <a:extLst>
              <a:ext uri="{FF2B5EF4-FFF2-40B4-BE49-F238E27FC236}">
                <a16:creationId xmlns:a16="http://schemas.microsoft.com/office/drawing/2014/main" id="{89E27A88-D173-96A7-0E8D-54955BFB62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7549" y="4351529"/>
            <a:ext cx="1370987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23" name="Callout: Bent Line 522">
            <a:extLst>
              <a:ext uri="{FF2B5EF4-FFF2-40B4-BE49-F238E27FC236}">
                <a16:creationId xmlns:a16="http://schemas.microsoft.com/office/drawing/2014/main" id="{5A624157-C857-9C42-4B7B-722F3D21CB27}"/>
              </a:ext>
            </a:extLst>
          </p:cNvPr>
          <p:cNvSpPr/>
          <p:nvPr/>
        </p:nvSpPr>
        <p:spPr>
          <a:xfrm>
            <a:off x="5004321" y="4514046"/>
            <a:ext cx="954227" cy="424753"/>
          </a:xfrm>
          <a:prstGeom prst="borderCallout2">
            <a:avLst>
              <a:gd name="adj1" fmla="val 39476"/>
              <a:gd name="adj2" fmla="val 471"/>
              <a:gd name="adj3" fmla="val 99754"/>
              <a:gd name="adj4" fmla="val 659"/>
              <a:gd name="adj5" fmla="val 101611"/>
              <a:gd name="adj6" fmla="val 92037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700" b="1" dirty="0">
                <a:latin typeface="+mj-lt"/>
              </a:rPr>
              <a:t>(Step.2)</a:t>
            </a:r>
            <a:r>
              <a:rPr kumimoji="1" lang="en-US" altLang="ja-JP" sz="700" dirty="0">
                <a:latin typeface="+mj-lt"/>
              </a:rPr>
              <a:t> </a:t>
            </a:r>
          </a:p>
          <a:p>
            <a:r>
              <a:rPr kumimoji="1" lang="en-US" altLang="ja-JP" sz="700" dirty="0">
                <a:latin typeface="+mj-lt"/>
              </a:rPr>
              <a:t>Scan the location you want to store.</a:t>
            </a:r>
            <a:endParaRPr kumimoji="1" lang="ja-JP" altLang="en-US" sz="700" dirty="0"/>
          </a:p>
        </p:txBody>
      </p:sp>
      <p:pic>
        <p:nvPicPr>
          <p:cNvPr id="524" name="Picture 523">
            <a:extLst>
              <a:ext uri="{FF2B5EF4-FFF2-40B4-BE49-F238E27FC236}">
                <a16:creationId xmlns:a16="http://schemas.microsoft.com/office/drawing/2014/main" id="{D9016C29-8817-2779-7872-E4B3F8B22B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4089" y="6289527"/>
            <a:ext cx="1363765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5" name="Picture 524">
            <a:extLst>
              <a:ext uri="{FF2B5EF4-FFF2-40B4-BE49-F238E27FC236}">
                <a16:creationId xmlns:a16="http://schemas.microsoft.com/office/drawing/2014/main" id="{9F38BF56-798F-BE88-D495-10508D434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15" y="5240846"/>
            <a:ext cx="251014" cy="251014"/>
          </a:xfrm>
          <a:prstGeom prst="rect">
            <a:avLst/>
          </a:prstGeom>
        </p:spPr>
      </p:pic>
      <p:pic>
        <p:nvPicPr>
          <p:cNvPr id="526" name="図 116">
            <a:extLst>
              <a:ext uri="{FF2B5EF4-FFF2-40B4-BE49-F238E27FC236}">
                <a16:creationId xmlns:a16="http://schemas.microsoft.com/office/drawing/2014/main" id="{4E9D654F-DC90-AF98-2274-56A65B4CED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1814">
            <a:off x="5572908" y="5393401"/>
            <a:ext cx="179144" cy="390139"/>
          </a:xfrm>
          <a:prstGeom prst="rect">
            <a:avLst/>
          </a:prstGeom>
        </p:spPr>
      </p:pic>
      <p:sp>
        <p:nvSpPr>
          <p:cNvPr id="530" name="台形 76">
            <a:extLst>
              <a:ext uri="{FF2B5EF4-FFF2-40B4-BE49-F238E27FC236}">
                <a16:creationId xmlns:a16="http://schemas.microsoft.com/office/drawing/2014/main" id="{574C126F-9E29-D387-0277-15DD6172B49C}"/>
              </a:ext>
            </a:extLst>
          </p:cNvPr>
          <p:cNvSpPr/>
          <p:nvPr/>
        </p:nvSpPr>
        <p:spPr>
          <a:xfrm rot="9223765">
            <a:off x="5432214" y="5250864"/>
            <a:ext cx="272667" cy="295689"/>
          </a:xfrm>
          <a:prstGeom prst="trapezoid">
            <a:avLst/>
          </a:prstGeom>
          <a:solidFill>
            <a:srgbClr val="FF0000">
              <a:alpha val="31000"/>
            </a:srgb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49" name="TextBox 548">
            <a:extLst>
              <a:ext uri="{FF2B5EF4-FFF2-40B4-BE49-F238E27FC236}">
                <a16:creationId xmlns:a16="http://schemas.microsoft.com/office/drawing/2014/main" id="{D15C6C1A-0391-75FF-F81D-CD7898B51C95}"/>
              </a:ext>
            </a:extLst>
          </p:cNvPr>
          <p:cNvSpPr txBox="1"/>
          <p:nvPr/>
        </p:nvSpPr>
        <p:spPr>
          <a:xfrm>
            <a:off x="5019869" y="4987056"/>
            <a:ext cx="10661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" dirty="0"/>
              <a:t>Location : A0102</a:t>
            </a:r>
            <a:endParaRPr lang="en-US" sz="800" dirty="0"/>
          </a:p>
        </p:txBody>
      </p:sp>
      <p:sp>
        <p:nvSpPr>
          <p:cNvPr id="562" name="矢印: 右 242">
            <a:extLst>
              <a:ext uri="{FF2B5EF4-FFF2-40B4-BE49-F238E27FC236}">
                <a16:creationId xmlns:a16="http://schemas.microsoft.com/office/drawing/2014/main" id="{FDAB98E3-CBD8-02F3-671A-DA1919991D6B}"/>
              </a:ext>
            </a:extLst>
          </p:cNvPr>
          <p:cNvSpPr/>
          <p:nvPr/>
        </p:nvSpPr>
        <p:spPr>
          <a:xfrm rot="5400000">
            <a:off x="5453906" y="5915609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66" name="Callout: Bent Line 565">
            <a:extLst>
              <a:ext uri="{FF2B5EF4-FFF2-40B4-BE49-F238E27FC236}">
                <a16:creationId xmlns:a16="http://schemas.microsoft.com/office/drawing/2014/main" id="{6E53036D-1DE6-A603-DD9D-75CBB14A0D25}"/>
              </a:ext>
            </a:extLst>
          </p:cNvPr>
          <p:cNvSpPr/>
          <p:nvPr/>
        </p:nvSpPr>
        <p:spPr>
          <a:xfrm>
            <a:off x="3607107" y="7440899"/>
            <a:ext cx="1179206" cy="311980"/>
          </a:xfrm>
          <a:prstGeom prst="borderCallout2">
            <a:avLst>
              <a:gd name="adj1" fmla="val 48802"/>
              <a:gd name="adj2" fmla="val 100526"/>
              <a:gd name="adj3" fmla="val 68761"/>
              <a:gd name="adj4" fmla="val 112413"/>
              <a:gd name="adj5" fmla="val 97068"/>
              <a:gd name="adj6" fmla="val 156930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dirty="0"/>
              <a:t>Change background color to green </a:t>
            </a:r>
            <a:endParaRPr kumimoji="1" lang="ja-JP" altLang="en-US" sz="700" dirty="0"/>
          </a:p>
        </p:txBody>
      </p: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2800CAAD-BDD3-D184-C94A-BFBA0C9C05AC}"/>
              </a:ext>
            </a:extLst>
          </p:cNvPr>
          <p:cNvGrpSpPr/>
          <p:nvPr/>
        </p:nvGrpSpPr>
        <p:grpSpPr>
          <a:xfrm>
            <a:off x="5617745" y="8052430"/>
            <a:ext cx="801298" cy="330759"/>
            <a:chOff x="473809" y="5401772"/>
            <a:chExt cx="1705179" cy="459175"/>
          </a:xfrm>
        </p:grpSpPr>
        <p:sp>
          <p:nvSpPr>
            <p:cNvPr id="376" name="正方形/長方形 40">
              <a:extLst>
                <a:ext uri="{FF2B5EF4-FFF2-40B4-BE49-F238E27FC236}">
                  <a16:creationId xmlns:a16="http://schemas.microsoft.com/office/drawing/2014/main" id="{732AD436-EC70-A623-275A-E46A8736AC37}"/>
                </a:ext>
              </a:extLst>
            </p:cNvPr>
            <p:cNvSpPr/>
            <p:nvPr/>
          </p:nvSpPr>
          <p:spPr>
            <a:xfrm>
              <a:off x="473809" y="5401772"/>
              <a:ext cx="1390564" cy="263708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377" name="グラフィックス 41" descr="右向き指示マーク">
              <a:extLst>
                <a:ext uri="{FF2B5EF4-FFF2-40B4-BE49-F238E27FC236}">
                  <a16:creationId xmlns:a16="http://schemas.microsoft.com/office/drawing/2014/main" id="{9AE43ECA-6167-EAE1-48A2-9680C2495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4754202">
              <a:off x="1759638" y="5441598"/>
              <a:ext cx="321777" cy="516922"/>
            </a:xfrm>
            <a:prstGeom prst="rect">
              <a:avLst/>
            </a:prstGeom>
          </p:spPr>
        </p:pic>
      </p:grpSp>
      <p:sp>
        <p:nvSpPr>
          <p:cNvPr id="144" name="テキスト ボックス 300">
            <a:extLst>
              <a:ext uri="{FF2B5EF4-FFF2-40B4-BE49-F238E27FC236}">
                <a16:creationId xmlns:a16="http://schemas.microsoft.com/office/drawing/2014/main" id="{525A99A2-71F9-2FAF-C7FD-791C72460BE3}"/>
              </a:ext>
            </a:extLst>
          </p:cNvPr>
          <p:cNvSpPr txBox="1"/>
          <p:nvPr/>
        </p:nvSpPr>
        <p:spPr>
          <a:xfrm>
            <a:off x="5086388" y="8501713"/>
            <a:ext cx="1057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600" b="1" dirty="0">
                <a:latin typeface="+mj-lt"/>
              </a:rPr>
              <a:t>(Step.4)</a:t>
            </a:r>
            <a:r>
              <a:rPr kumimoji="1" lang="en-US" altLang="ja-JP" sz="600" dirty="0">
                <a:latin typeface="+mj-lt"/>
              </a:rPr>
              <a:t> </a:t>
            </a:r>
          </a:p>
          <a:p>
            <a:r>
              <a:rPr kumimoji="1" lang="en-US" altLang="ja-JP" sz="600" dirty="0">
                <a:latin typeface="+mj-lt"/>
              </a:rPr>
              <a:t>Click the Confirm[P4] to complete the operation</a:t>
            </a:r>
            <a:endParaRPr kumimoji="1" lang="ja-JP" altLang="en-US" sz="600" dirty="0"/>
          </a:p>
        </p:txBody>
      </p:sp>
      <p:sp>
        <p:nvSpPr>
          <p:cNvPr id="145" name="矢印: 右 242">
            <a:extLst>
              <a:ext uri="{FF2B5EF4-FFF2-40B4-BE49-F238E27FC236}">
                <a16:creationId xmlns:a16="http://schemas.microsoft.com/office/drawing/2014/main" id="{F0D9F171-D17D-47C4-8F74-0AEC00EFE413}"/>
              </a:ext>
            </a:extLst>
          </p:cNvPr>
          <p:cNvSpPr/>
          <p:nvPr/>
        </p:nvSpPr>
        <p:spPr>
          <a:xfrm rot="10800000">
            <a:off x="4648536" y="8575227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AFD7031E-0534-CA99-02D2-001B3DA75ACF}"/>
              </a:ext>
            </a:extLst>
          </p:cNvPr>
          <p:cNvGrpSpPr/>
          <p:nvPr/>
        </p:nvGrpSpPr>
        <p:grpSpPr>
          <a:xfrm>
            <a:off x="3549273" y="8336291"/>
            <a:ext cx="1075165" cy="745191"/>
            <a:chOff x="4269439" y="6649287"/>
            <a:chExt cx="1075165" cy="745191"/>
          </a:xfrm>
        </p:grpSpPr>
        <p:pic>
          <p:nvPicPr>
            <p:cNvPr id="147" name="図 358">
              <a:extLst>
                <a:ext uri="{FF2B5EF4-FFF2-40B4-BE49-F238E27FC236}">
                  <a16:creationId xmlns:a16="http://schemas.microsoft.com/office/drawing/2014/main" id="{14F663F2-F61B-4871-F663-713E6E70B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69439" y="6649287"/>
              <a:ext cx="1075165" cy="745191"/>
            </a:xfrm>
            <a:prstGeom prst="rect">
              <a:avLst/>
            </a:prstGeom>
          </p:spPr>
        </p:pic>
        <p:pic>
          <p:nvPicPr>
            <p:cNvPr id="148" name="図 359">
              <a:extLst>
                <a:ext uri="{FF2B5EF4-FFF2-40B4-BE49-F238E27FC236}">
                  <a16:creationId xmlns:a16="http://schemas.microsoft.com/office/drawing/2014/main" id="{F0A02C30-D361-8D9A-BF65-654702628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05469" y="7036183"/>
              <a:ext cx="847293" cy="112175"/>
            </a:xfrm>
            <a:prstGeom prst="rect">
              <a:avLst/>
            </a:prstGeom>
          </p:spPr>
        </p:pic>
        <p:sp>
          <p:nvSpPr>
            <p:cNvPr id="152" name="テキスト ボックス 360">
              <a:extLst>
                <a:ext uri="{FF2B5EF4-FFF2-40B4-BE49-F238E27FC236}">
                  <a16:creationId xmlns:a16="http://schemas.microsoft.com/office/drawing/2014/main" id="{782E4354-A7E4-6E44-71AB-1BF3EB8C68A6}"/>
                </a:ext>
              </a:extLst>
            </p:cNvPr>
            <p:cNvSpPr txBox="1"/>
            <p:nvPr/>
          </p:nvSpPr>
          <p:spPr>
            <a:xfrm>
              <a:off x="4363622" y="7003236"/>
              <a:ext cx="87155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500" dirty="0">
                  <a:solidFill>
                    <a:schemeClr val="bg2">
                      <a:lumMod val="75000"/>
                    </a:schemeClr>
                  </a:solidFill>
                  <a:latin typeface="+mj-lt"/>
                </a:rPr>
                <a:t>Operation completed</a:t>
              </a:r>
            </a:p>
          </p:txBody>
        </p:sp>
        <p:sp>
          <p:nvSpPr>
            <p:cNvPr id="153" name="テキスト ボックス 360">
              <a:extLst>
                <a:ext uri="{FF2B5EF4-FFF2-40B4-BE49-F238E27FC236}">
                  <a16:creationId xmlns:a16="http://schemas.microsoft.com/office/drawing/2014/main" id="{10CA029D-AF3A-A003-23E3-438FA5E78292}"/>
                </a:ext>
              </a:extLst>
            </p:cNvPr>
            <p:cNvSpPr txBox="1"/>
            <p:nvPr/>
          </p:nvSpPr>
          <p:spPr>
            <a:xfrm>
              <a:off x="4359449" y="6939160"/>
              <a:ext cx="871556" cy="769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INFORMATION</a:t>
              </a:r>
            </a:p>
          </p:txBody>
        </p:sp>
        <p:pic>
          <p:nvPicPr>
            <p:cNvPr id="157" name="Picture 156" descr="info&quot; Icon - Download for free – Iconduck">
              <a:extLst>
                <a:ext uri="{FF2B5EF4-FFF2-40B4-BE49-F238E27FC236}">
                  <a16:creationId xmlns:a16="http://schemas.microsoft.com/office/drawing/2014/main" id="{47DF6EAA-D829-E37A-AD1A-47ADDC661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737" y="6731256"/>
              <a:ext cx="184410" cy="184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テキスト ボックス 218">
            <a:extLst>
              <a:ext uri="{FF2B5EF4-FFF2-40B4-BE49-F238E27FC236}">
                <a16:creationId xmlns:a16="http://schemas.microsoft.com/office/drawing/2014/main" id="{4FDD71EB-0911-6C65-C780-A47DFE91E4B8}"/>
              </a:ext>
            </a:extLst>
          </p:cNvPr>
          <p:cNvSpPr txBox="1"/>
          <p:nvPr/>
        </p:nvSpPr>
        <p:spPr>
          <a:xfrm>
            <a:off x="772146" y="1651814"/>
            <a:ext cx="916631" cy="184666"/>
          </a:xfrm>
          <a:prstGeom prst="rect">
            <a:avLst/>
          </a:prstGeom>
          <a:solidFill>
            <a:srgbClr val="0246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>
                <a:solidFill>
                  <a:schemeClr val="bg1"/>
                </a:solidFill>
              </a:rPr>
              <a:t>Confirm Inbound</a:t>
            </a:r>
            <a:endParaRPr kumimoji="1" lang="ja-JP" altLang="en-US" sz="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218">
            <a:extLst>
              <a:ext uri="{FF2B5EF4-FFF2-40B4-BE49-F238E27FC236}">
                <a16:creationId xmlns:a16="http://schemas.microsoft.com/office/drawing/2014/main" id="{C01AB83A-3FCD-BFDA-B8E5-8D36C53C10A6}"/>
              </a:ext>
            </a:extLst>
          </p:cNvPr>
          <p:cNvSpPr txBox="1"/>
          <p:nvPr/>
        </p:nvSpPr>
        <p:spPr>
          <a:xfrm>
            <a:off x="2444180" y="1673386"/>
            <a:ext cx="916631" cy="184666"/>
          </a:xfrm>
          <a:prstGeom prst="rect">
            <a:avLst/>
          </a:prstGeom>
          <a:solidFill>
            <a:srgbClr val="0246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>
                <a:solidFill>
                  <a:schemeClr val="bg1"/>
                </a:solidFill>
              </a:rPr>
              <a:t>Confirm Inbound</a:t>
            </a:r>
            <a:endParaRPr kumimoji="1" lang="ja-JP" altLang="en-US" sz="6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218">
            <a:extLst>
              <a:ext uri="{FF2B5EF4-FFF2-40B4-BE49-F238E27FC236}">
                <a16:creationId xmlns:a16="http://schemas.microsoft.com/office/drawing/2014/main" id="{1CBE2545-98EC-214F-12F4-D88107FFF761}"/>
              </a:ext>
            </a:extLst>
          </p:cNvPr>
          <p:cNvSpPr txBox="1"/>
          <p:nvPr/>
        </p:nvSpPr>
        <p:spPr>
          <a:xfrm>
            <a:off x="851962" y="4340815"/>
            <a:ext cx="916631" cy="184666"/>
          </a:xfrm>
          <a:prstGeom prst="rect">
            <a:avLst/>
          </a:prstGeom>
          <a:solidFill>
            <a:srgbClr val="0246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>
                <a:solidFill>
                  <a:schemeClr val="bg1"/>
                </a:solidFill>
              </a:rPr>
              <a:t>Confirm Inbound</a:t>
            </a:r>
            <a:endParaRPr kumimoji="1" lang="ja-JP" altLang="en-US" sz="6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218">
            <a:extLst>
              <a:ext uri="{FF2B5EF4-FFF2-40B4-BE49-F238E27FC236}">
                <a16:creationId xmlns:a16="http://schemas.microsoft.com/office/drawing/2014/main" id="{0771A161-1F03-BD81-F364-A077C3D6D092}"/>
              </a:ext>
            </a:extLst>
          </p:cNvPr>
          <p:cNvSpPr txBox="1"/>
          <p:nvPr/>
        </p:nvSpPr>
        <p:spPr>
          <a:xfrm>
            <a:off x="3556844" y="4340815"/>
            <a:ext cx="916631" cy="184666"/>
          </a:xfrm>
          <a:prstGeom prst="rect">
            <a:avLst/>
          </a:prstGeom>
          <a:solidFill>
            <a:srgbClr val="0246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>
                <a:solidFill>
                  <a:schemeClr val="bg1"/>
                </a:solidFill>
              </a:rPr>
              <a:t>Confirm Inbound</a:t>
            </a:r>
            <a:endParaRPr kumimoji="1" lang="ja-JP" altLang="en-US" sz="6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218">
            <a:extLst>
              <a:ext uri="{FF2B5EF4-FFF2-40B4-BE49-F238E27FC236}">
                <a16:creationId xmlns:a16="http://schemas.microsoft.com/office/drawing/2014/main" id="{DBBBB495-84D1-CA06-3BE6-E4EDB2BCA4BD}"/>
              </a:ext>
            </a:extLst>
          </p:cNvPr>
          <p:cNvSpPr txBox="1"/>
          <p:nvPr/>
        </p:nvSpPr>
        <p:spPr>
          <a:xfrm>
            <a:off x="5169386" y="6285893"/>
            <a:ext cx="916631" cy="184666"/>
          </a:xfrm>
          <a:prstGeom prst="rect">
            <a:avLst/>
          </a:prstGeom>
          <a:solidFill>
            <a:srgbClr val="0246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>
                <a:solidFill>
                  <a:schemeClr val="bg1"/>
                </a:solidFill>
              </a:rPr>
              <a:t>Confirm Inbound</a:t>
            </a:r>
            <a:endParaRPr kumimoji="1" lang="ja-JP" alt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89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5DEFDAC-D547-EB18-65C3-014595A73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932"/>
          <a:stretch/>
        </p:blipFill>
        <p:spPr>
          <a:xfrm>
            <a:off x="2065046" y="1678018"/>
            <a:ext cx="1360089" cy="40520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5D7EE7-7356-37C1-2B7F-BC9DE88D5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56"/>
          <a:stretch/>
        </p:blipFill>
        <p:spPr>
          <a:xfrm>
            <a:off x="2057813" y="2082529"/>
            <a:ext cx="1364286" cy="161463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4721AD2-BA06-8378-12B4-E75266CAF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411" y="2247055"/>
            <a:ext cx="546082" cy="19813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7DF2394-0425-E919-AFAB-88C5C08E7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593" y="2591447"/>
            <a:ext cx="546082" cy="19813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48DC886-D6FE-D395-689A-68CB50EE580F}"/>
              </a:ext>
            </a:extLst>
          </p:cNvPr>
          <p:cNvSpPr txBox="1"/>
          <p:nvPr/>
        </p:nvSpPr>
        <p:spPr>
          <a:xfrm>
            <a:off x="2331523" y="2253790"/>
            <a:ext cx="724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Work Outbound</a:t>
            </a:r>
            <a:endParaRPr kumimoji="1" lang="ja-JP" altLang="en-US" sz="6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25B0B42-7FDC-F949-4F5E-818E167581D4}"/>
              </a:ext>
            </a:extLst>
          </p:cNvPr>
          <p:cNvSpPr txBox="1"/>
          <p:nvPr/>
        </p:nvSpPr>
        <p:spPr>
          <a:xfrm>
            <a:off x="2157378" y="2593987"/>
            <a:ext cx="11867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Delivery Outbound</a:t>
            </a:r>
            <a:endParaRPr kumimoji="1" lang="ja-JP" altLang="en-US" sz="600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43DCC495-B6B1-3D7A-3CB4-FC16F3842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359" y="2934184"/>
            <a:ext cx="510584" cy="178119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123ADBB-5B9E-838B-B173-1097960E35A3}"/>
              </a:ext>
            </a:extLst>
          </p:cNvPr>
          <p:cNvSpPr txBox="1"/>
          <p:nvPr/>
        </p:nvSpPr>
        <p:spPr>
          <a:xfrm>
            <a:off x="2374733" y="2927448"/>
            <a:ext cx="8098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Outbound Manual</a:t>
            </a:r>
            <a:endParaRPr kumimoji="1" lang="ja-JP" altLang="en-US" sz="600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F0D22AF-5B3F-74AA-2C60-1F394575B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5121" y="3269413"/>
            <a:ext cx="510584" cy="178119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60FBD3E-006D-7D01-4A86-9C395C7FBB0E}"/>
              </a:ext>
            </a:extLst>
          </p:cNvPr>
          <p:cNvSpPr txBox="1"/>
          <p:nvPr/>
        </p:nvSpPr>
        <p:spPr>
          <a:xfrm>
            <a:off x="2423820" y="3262677"/>
            <a:ext cx="7181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Inbound</a:t>
            </a:r>
            <a:endParaRPr kumimoji="1" lang="ja-JP" altLang="en-US" sz="600" dirty="0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D9D4D92F-6C1D-50DE-F853-EDA49BCE8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0251" y="3175695"/>
            <a:ext cx="1156765" cy="43554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Handy terminal function Outbound</a:t>
            </a:r>
          </a:p>
          <a:p>
            <a:r>
              <a:rPr kumimoji="1" lang="en-US" altLang="ja-JP" sz="1100" b="1" dirty="0"/>
              <a:t>5-3-1. Outbound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23F5BBA-D5E6-A79E-43CC-1783AA0010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77" y="1678018"/>
            <a:ext cx="1378354" cy="2040133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79CE12D-1E64-F973-0792-45A4408C7498}"/>
              </a:ext>
            </a:extLst>
          </p:cNvPr>
          <p:cNvSpPr/>
          <p:nvPr/>
        </p:nvSpPr>
        <p:spPr>
          <a:xfrm>
            <a:off x="625229" y="2581660"/>
            <a:ext cx="1211323" cy="31996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8" name="グラフィックス 17" descr="右向き指示マーク">
            <a:extLst>
              <a:ext uri="{FF2B5EF4-FFF2-40B4-BE49-F238E27FC236}">
                <a16:creationId xmlns:a16="http://schemas.microsoft.com/office/drawing/2014/main" id="{AAE59085-27CD-144D-F069-8BE02A29DA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754202">
            <a:off x="1651588" y="2775349"/>
            <a:ext cx="253626" cy="253626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7544D4F-ABA9-2DDE-FFA9-1979AC36ADA8}"/>
              </a:ext>
            </a:extLst>
          </p:cNvPr>
          <p:cNvSpPr txBox="1"/>
          <p:nvPr/>
        </p:nvSpPr>
        <p:spPr>
          <a:xfrm>
            <a:off x="3530985" y="1678018"/>
            <a:ext cx="2920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outbound from Main menu.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Work Outbound: </a:t>
            </a:r>
            <a:r>
              <a:rPr kumimoji="1" lang="en-US" altLang="ja-JP" sz="800" dirty="0">
                <a:latin typeface="+mj-lt"/>
              </a:rPr>
              <a:t>Transitions to the Work Outbound screen.</a:t>
            </a:r>
          </a:p>
          <a:p>
            <a:r>
              <a:rPr kumimoji="1" lang="en-US" altLang="ja-JP" sz="800" b="1" dirty="0">
                <a:latin typeface="+mj-lt"/>
              </a:rPr>
              <a:t>Production Outbound: </a:t>
            </a:r>
            <a:r>
              <a:rPr kumimoji="1" lang="en-US" altLang="ja-JP" sz="800" dirty="0">
                <a:latin typeface="+mj-lt"/>
              </a:rPr>
              <a:t>Transitions to the Production Outbound screen.</a:t>
            </a:r>
          </a:p>
          <a:p>
            <a:r>
              <a:rPr kumimoji="1" lang="en-US" altLang="ja-JP" sz="800" b="1" dirty="0">
                <a:latin typeface="+mj-lt"/>
              </a:rPr>
              <a:t>Outbound Manual button</a:t>
            </a:r>
            <a:r>
              <a:rPr kumimoji="1" lang="en-US" altLang="ja-JP" sz="800" dirty="0">
                <a:latin typeface="+mj-lt"/>
              </a:rPr>
              <a:t>: Transitions to the Outbound manual screen.</a:t>
            </a:r>
          </a:p>
          <a:p>
            <a:endParaRPr kumimoji="1" lang="en-US" altLang="ja-JP" sz="800" b="1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BA72EB67-22CC-7778-2C71-4AC4CEB32234}"/>
              </a:ext>
            </a:extLst>
          </p:cNvPr>
          <p:cNvSpPr/>
          <p:nvPr/>
        </p:nvSpPr>
        <p:spPr>
          <a:xfrm>
            <a:off x="1881844" y="2633921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864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Handy terminal function Outbound</a:t>
            </a:r>
          </a:p>
          <a:p>
            <a:r>
              <a:rPr kumimoji="1" lang="en-US" altLang="ja-JP" sz="1100" b="1" dirty="0"/>
              <a:t>5-3-2. Work Outbound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7ACDE43-C4E8-C8FB-2BEB-C4706EE3D8CF}"/>
              </a:ext>
            </a:extLst>
          </p:cNvPr>
          <p:cNvSpPr txBox="1"/>
          <p:nvPr/>
        </p:nvSpPr>
        <p:spPr>
          <a:xfrm>
            <a:off x="3530985" y="1678018"/>
            <a:ext cx="29206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outbound schedule from Outbound menu.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solidFill>
                  <a:srgbClr val="FF0000"/>
                </a:solidFill>
                <a:latin typeface="+mj-lt"/>
              </a:rPr>
              <a:t>Target items: For outbound items feed to the production line.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Date from</a:t>
            </a:r>
            <a:r>
              <a:rPr kumimoji="1" lang="en-US" altLang="ja-JP" sz="800" dirty="0">
                <a:latin typeface="+mj-lt"/>
              </a:rPr>
              <a:t>: Select the start of the target date. Default is today's date. Search ORDER DELIVERY DATE</a:t>
            </a:r>
          </a:p>
          <a:p>
            <a:r>
              <a:rPr kumimoji="1" lang="en-US" altLang="ja-JP" sz="800" b="1" dirty="0">
                <a:latin typeface="+mj-lt"/>
              </a:rPr>
              <a:t>Date to</a:t>
            </a:r>
            <a:r>
              <a:rPr kumimoji="1" lang="en-US" altLang="ja-JP" sz="800" dirty="0">
                <a:latin typeface="+mj-lt"/>
              </a:rPr>
              <a:t>: Select the end of the target date. Default is advance 7 days date. Search ORDER DELIVERY DATE</a:t>
            </a:r>
            <a:endParaRPr kumimoji="1" lang="th-TH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Except complete: </a:t>
            </a:r>
            <a:r>
              <a:rPr kumimoji="1" lang="en-US" altLang="ja-JP" sz="800" dirty="0">
                <a:latin typeface="+mj-lt"/>
              </a:rPr>
              <a:t>If checked, the completed status Item list will not be displayed from the Item list. Default is unchecked.</a:t>
            </a:r>
          </a:p>
          <a:p>
            <a:endParaRPr kumimoji="1" lang="en-US" altLang="ja-JP" sz="800" b="1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Order list </a:t>
            </a:r>
            <a:r>
              <a:rPr kumimoji="1" lang="en-US" altLang="ja-JP" sz="800" dirty="0">
                <a:latin typeface="+mj-lt"/>
              </a:rPr>
              <a:t>: Display a list that matches the condition.</a:t>
            </a:r>
          </a:p>
          <a:p>
            <a:r>
              <a:rPr kumimoji="1" lang="en-US" altLang="ja-JP" sz="800" dirty="0">
                <a:latin typeface="+mj-lt"/>
              </a:rPr>
              <a:t>Order no : </a:t>
            </a:r>
            <a:r>
              <a:rPr kumimoji="1" lang="en-US" altLang="ja-JP" sz="800" dirty="0">
                <a:latin typeface="Arial 本文"/>
              </a:rPr>
              <a:t>ORDER NO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dirty="0">
                <a:latin typeface="Arial 本文"/>
              </a:rPr>
              <a:t>Part No.: PART NUMBER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dirty="0">
                <a:latin typeface="Arial 本文"/>
              </a:rPr>
              <a:t>Part Name : PART NAME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dirty="0">
                <a:latin typeface="+mj-lt"/>
              </a:rPr>
              <a:t>Lot No: </a:t>
            </a:r>
            <a:r>
              <a:rPr kumimoji="1" lang="en-US" altLang="ja-JP" sz="800" dirty="0">
                <a:solidFill>
                  <a:srgbClr val="FF0000"/>
                </a:solidFill>
                <a:latin typeface="+mj-lt"/>
              </a:rPr>
              <a:t>*Displays a list of Lot no that are recommended for picking after reservation. If there are multiple items, display multiple items.</a:t>
            </a:r>
          </a:p>
          <a:p>
            <a:r>
              <a:rPr kumimoji="1" lang="en-US" altLang="ja-JP" sz="800" dirty="0">
                <a:latin typeface="+mj-lt"/>
              </a:rPr>
              <a:t>Location: </a:t>
            </a:r>
            <a:r>
              <a:rPr kumimoji="1" lang="en-US" altLang="ja-JP" sz="800" dirty="0">
                <a:solidFill>
                  <a:srgbClr val="FF0000"/>
                </a:solidFill>
                <a:latin typeface="+mj-lt"/>
              </a:rPr>
              <a:t>*Display assigned location information. If there are multiple items, display multiple items.</a:t>
            </a:r>
          </a:p>
          <a:p>
            <a:r>
              <a:rPr kumimoji="1" lang="en-US" altLang="ja-JP" sz="800" dirty="0">
                <a:latin typeface="+mj-lt"/>
              </a:rPr>
              <a:t>Item quantity: Number of items that have been processed "/" ORDER QTY(PER UNIT)</a:t>
            </a:r>
          </a:p>
          <a:p>
            <a:r>
              <a:rPr kumimoji="1" lang="en-US" altLang="ja-JP" sz="800" dirty="0">
                <a:latin typeface="+mj-lt"/>
              </a:rPr>
              <a:t>Status color: Green - Completed, Dark Blue - Working, Light Blue - Not Started.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BBB6ADA3-178A-9309-8D5E-F92677BD4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209" y="1545938"/>
            <a:ext cx="1355770" cy="201914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ECF195C-E6D6-62AF-5A12-8C487CC33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747" y="1675083"/>
            <a:ext cx="805148" cy="123622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001B9FC-349D-795E-E022-2040B4C86756}"/>
              </a:ext>
            </a:extLst>
          </p:cNvPr>
          <p:cNvSpPr txBox="1"/>
          <p:nvPr/>
        </p:nvSpPr>
        <p:spPr>
          <a:xfrm>
            <a:off x="2497028" y="1661660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Work Outbound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3D6A938D-49B3-7549-A2F0-566733096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84" y="2169701"/>
            <a:ext cx="1289035" cy="212113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117ACFA4-608C-C5CD-1C2E-95B53CC59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414" y="2573081"/>
            <a:ext cx="981060" cy="22099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74E70302-6B9F-BB1E-25F2-81D349785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227" y="2264389"/>
            <a:ext cx="1313642" cy="8948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9824EDE-5D02-7BC4-E951-8466245D1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6371" y="1845260"/>
            <a:ext cx="1313642" cy="434647"/>
          </a:xfrm>
          <a:prstGeom prst="rect">
            <a:avLst/>
          </a:prstGeom>
        </p:spPr>
      </p:pic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8A51557B-FDBB-E9BF-751F-8009EFE64581}"/>
              </a:ext>
            </a:extLst>
          </p:cNvPr>
          <p:cNvSpPr/>
          <p:nvPr/>
        </p:nvSpPr>
        <p:spPr>
          <a:xfrm>
            <a:off x="2328670" y="1871859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4A10D33D-F875-A659-4688-00326F4B3E7F}"/>
              </a:ext>
            </a:extLst>
          </p:cNvPr>
          <p:cNvSpPr/>
          <p:nvPr/>
        </p:nvSpPr>
        <p:spPr>
          <a:xfrm>
            <a:off x="2962675" y="1868049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1357E6C-C014-9BBF-F744-740A028324D2}"/>
              </a:ext>
            </a:extLst>
          </p:cNvPr>
          <p:cNvSpPr txBox="1"/>
          <p:nvPr/>
        </p:nvSpPr>
        <p:spPr>
          <a:xfrm>
            <a:off x="2081060" y="1842265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F02D9D8-E882-799B-9CE2-4E288BACF252}"/>
              </a:ext>
            </a:extLst>
          </p:cNvPr>
          <p:cNvSpPr txBox="1"/>
          <p:nvPr/>
        </p:nvSpPr>
        <p:spPr>
          <a:xfrm>
            <a:off x="2729852" y="1843752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32" name="グラフィックス 31" descr="日毎カレンダー">
            <a:extLst>
              <a:ext uri="{FF2B5EF4-FFF2-40B4-BE49-F238E27FC236}">
                <a16:creationId xmlns:a16="http://schemas.microsoft.com/office/drawing/2014/main" id="{A8B0FF4E-BE1A-B20C-416E-A858853435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61272" y="1881234"/>
            <a:ext cx="137160" cy="137160"/>
          </a:xfrm>
          <a:prstGeom prst="rect">
            <a:avLst/>
          </a:prstGeom>
        </p:spPr>
      </p:pic>
      <p:pic>
        <p:nvPicPr>
          <p:cNvPr id="33" name="グラフィックス 32" descr="日毎カレンダー">
            <a:extLst>
              <a:ext uri="{FF2B5EF4-FFF2-40B4-BE49-F238E27FC236}">
                <a16:creationId xmlns:a16="http://schemas.microsoft.com/office/drawing/2014/main" id="{1A50D049-6128-4449-62AD-D96DAB705A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01280" y="1872161"/>
            <a:ext cx="137160" cy="137160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31B1FB8-4234-CEEA-B20A-FEE2FDC553C9}"/>
              </a:ext>
            </a:extLst>
          </p:cNvPr>
          <p:cNvSpPr txBox="1"/>
          <p:nvPr/>
        </p:nvSpPr>
        <p:spPr>
          <a:xfrm>
            <a:off x="2140034" y="2057500"/>
            <a:ext cx="87432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Except complete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7A1DE3DB-10C4-C7B3-2489-396EF6528089}"/>
              </a:ext>
            </a:extLst>
          </p:cNvPr>
          <p:cNvSpPr/>
          <p:nvPr/>
        </p:nvSpPr>
        <p:spPr>
          <a:xfrm>
            <a:off x="2185333" y="2083226"/>
            <a:ext cx="119811" cy="10871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2CE3757-7300-69A2-0A0B-01446F9EACAC}"/>
              </a:ext>
            </a:extLst>
          </p:cNvPr>
          <p:cNvSpPr txBox="1"/>
          <p:nvPr/>
        </p:nvSpPr>
        <p:spPr>
          <a:xfrm>
            <a:off x="2279470" y="1874855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1FCAEE2-C2CB-B525-2351-66BE711943A6}"/>
              </a:ext>
            </a:extLst>
          </p:cNvPr>
          <p:cNvSpPr txBox="1"/>
          <p:nvPr/>
        </p:nvSpPr>
        <p:spPr>
          <a:xfrm>
            <a:off x="2918265" y="1868294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0F9F63E2-D737-B0D4-3F47-B18EC115A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034" y="2312946"/>
            <a:ext cx="1289035" cy="370436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9BC8015D-49DB-4F0B-E82D-1F59E2E35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450" y="2744063"/>
            <a:ext cx="1279444" cy="376415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1B2EE0F-5179-E7D8-B18F-86F8332BCA32}"/>
              </a:ext>
            </a:extLst>
          </p:cNvPr>
          <p:cNvSpPr txBox="1"/>
          <p:nvPr/>
        </p:nvSpPr>
        <p:spPr>
          <a:xfrm>
            <a:off x="2110951" y="2267242"/>
            <a:ext cx="1381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</a:t>
            </a:r>
            <a:r>
              <a:rPr kumimoji="1" lang="en-US" altLang="ja-JP" sz="400" dirty="0" err="1">
                <a:latin typeface="+mj-lt"/>
              </a:rPr>
              <a:t>DEMO_PARTS_NAME_A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Lot No : 20230910</a:t>
            </a:r>
          </a:p>
          <a:p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code : RD07/RD08        500.00/500.00PCS 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E5C5386-EC96-6B24-B4C5-5B99B0758AC1}"/>
              </a:ext>
            </a:extLst>
          </p:cNvPr>
          <p:cNvSpPr txBox="1"/>
          <p:nvPr/>
        </p:nvSpPr>
        <p:spPr>
          <a:xfrm>
            <a:off x="2097427" y="2686650"/>
            <a:ext cx="140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Parts No : DEMO-PARTS-NO_B</a:t>
            </a:r>
          </a:p>
          <a:p>
            <a:r>
              <a:rPr kumimoji="1" lang="en-US" altLang="ja-JP" sz="400" dirty="0">
                <a:latin typeface="+mj-lt"/>
              </a:rPr>
              <a:t>Parts Name : </a:t>
            </a:r>
            <a:r>
              <a:rPr kumimoji="1" lang="en-US" altLang="ja-JP" sz="400" dirty="0" err="1">
                <a:latin typeface="+mj-lt"/>
              </a:rPr>
              <a:t>DEMO_PARTS_NAME_B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Lot No : 20230910 / 20230911</a:t>
            </a:r>
          </a:p>
          <a:p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code : RD05/RD06           0.00/600.00PCS 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B823A729-600B-AA33-6CAD-0CA44D0776FD}"/>
              </a:ext>
            </a:extLst>
          </p:cNvPr>
          <p:cNvSpPr/>
          <p:nvPr/>
        </p:nvSpPr>
        <p:spPr>
          <a:xfrm>
            <a:off x="1881844" y="2633921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548BE0C5-40F4-4788-EF85-194EC48409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9932"/>
          <a:stretch/>
        </p:blipFill>
        <p:spPr>
          <a:xfrm>
            <a:off x="561366" y="1545938"/>
            <a:ext cx="1360089" cy="405207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10E6B61B-9DBE-8F47-570C-586873A0435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0856"/>
          <a:stretch/>
        </p:blipFill>
        <p:spPr>
          <a:xfrm>
            <a:off x="554133" y="1950449"/>
            <a:ext cx="1364286" cy="1614633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12442FC0-7FDA-5129-1AAF-EFEEF1DD1D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731" y="2114975"/>
            <a:ext cx="546082" cy="198137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9DD18D81-BA2B-3C64-5AF7-898675F7CC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1913" y="2459367"/>
            <a:ext cx="546082" cy="198137"/>
          </a:xfrm>
          <a:prstGeom prst="rect">
            <a:avLst/>
          </a:prstGeom>
        </p:spPr>
      </p:pic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BCE3C7D-2A62-458D-5709-DB6EA185E90C}"/>
              </a:ext>
            </a:extLst>
          </p:cNvPr>
          <p:cNvSpPr txBox="1"/>
          <p:nvPr/>
        </p:nvSpPr>
        <p:spPr>
          <a:xfrm>
            <a:off x="827843" y="2121710"/>
            <a:ext cx="7409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Work Outbound</a:t>
            </a:r>
            <a:endParaRPr kumimoji="1" lang="ja-JP" altLang="en-US" sz="600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B0EC23F-05FE-F2C2-B48C-C19F4DDBC787}"/>
              </a:ext>
            </a:extLst>
          </p:cNvPr>
          <p:cNvSpPr txBox="1"/>
          <p:nvPr/>
        </p:nvSpPr>
        <p:spPr>
          <a:xfrm>
            <a:off x="653698" y="2461907"/>
            <a:ext cx="11867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Delivery Outbound</a:t>
            </a:r>
            <a:endParaRPr kumimoji="1" lang="ja-JP" altLang="en-US" sz="600" dirty="0"/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966FD240-34E4-1A3D-3113-4BAB84D725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679" y="2802104"/>
            <a:ext cx="510584" cy="178119"/>
          </a:xfrm>
          <a:prstGeom prst="rect">
            <a:avLst/>
          </a:prstGeom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ACAD34D6-563A-B99A-7E3A-EC8A3C815027}"/>
              </a:ext>
            </a:extLst>
          </p:cNvPr>
          <p:cNvSpPr txBox="1"/>
          <p:nvPr/>
        </p:nvSpPr>
        <p:spPr>
          <a:xfrm>
            <a:off x="871053" y="2795368"/>
            <a:ext cx="8098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Outbound Manual</a:t>
            </a:r>
            <a:endParaRPr kumimoji="1" lang="ja-JP" altLang="en-US" sz="600" dirty="0"/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9640FE82-E3F7-0599-DD4E-8BB6587B78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1441" y="3137333"/>
            <a:ext cx="510584" cy="178119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4FB3010-528C-79C2-3D54-73630C186B6F}"/>
              </a:ext>
            </a:extLst>
          </p:cNvPr>
          <p:cNvSpPr txBox="1"/>
          <p:nvPr/>
        </p:nvSpPr>
        <p:spPr>
          <a:xfrm>
            <a:off x="920140" y="3130597"/>
            <a:ext cx="7181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Inbound</a:t>
            </a:r>
            <a:endParaRPr kumimoji="1" lang="ja-JP" altLang="en-US" sz="600" dirty="0"/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69AB6422-1046-4473-5DF8-FB8BE7E604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6571" y="3062015"/>
            <a:ext cx="1156765" cy="417148"/>
          </a:xfrm>
          <a:prstGeom prst="rect">
            <a:avLst/>
          </a:prstGeom>
        </p:spPr>
      </p:pic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13B61D01-F963-DE63-AD75-41D9CDD5CD68}"/>
              </a:ext>
            </a:extLst>
          </p:cNvPr>
          <p:cNvSpPr/>
          <p:nvPr/>
        </p:nvSpPr>
        <p:spPr>
          <a:xfrm>
            <a:off x="644273" y="2058417"/>
            <a:ext cx="1211323" cy="31996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59" name="グラフィックス 58" descr="右向き指示マーク">
            <a:extLst>
              <a:ext uri="{FF2B5EF4-FFF2-40B4-BE49-F238E27FC236}">
                <a16:creationId xmlns:a16="http://schemas.microsoft.com/office/drawing/2014/main" id="{BEDDEFF5-C645-A586-A867-13B6CA5D5F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4754202">
            <a:off x="1670632" y="2252106"/>
            <a:ext cx="253626" cy="25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34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C9CF155-47D9-343E-2D78-3455601B57D2}"/>
              </a:ext>
            </a:extLst>
          </p:cNvPr>
          <p:cNvSpPr/>
          <p:nvPr/>
        </p:nvSpPr>
        <p:spPr>
          <a:xfrm>
            <a:off x="954006" y="3142827"/>
            <a:ext cx="870489" cy="44900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lIns="45719" rIns="45719" rtlCol="0" anchor="ctr"/>
          <a:lstStyle/>
          <a:p>
            <a:pPr algn="ctr"/>
            <a:r>
              <a:rPr kumimoji="1" lang="en-US" altLang="ja-JP" sz="900" dirty="0"/>
              <a:t>Inbound label</a:t>
            </a:r>
          </a:p>
          <a:p>
            <a:pPr algn="ctr"/>
            <a:endParaRPr kumimoji="1" lang="en-US" altLang="ja-JP" sz="900" dirty="0"/>
          </a:p>
          <a:p>
            <a:pPr algn="ctr"/>
            <a:endParaRPr kumimoji="1" lang="ja-JP" altLang="en-US" sz="900" dirty="0"/>
          </a:p>
        </p:txBody>
      </p:sp>
      <p:sp>
        <p:nvSpPr>
          <p:cNvPr id="8" name="正方形/長方形 145">
            <a:extLst>
              <a:ext uri="{FF2B5EF4-FFF2-40B4-BE49-F238E27FC236}">
                <a16:creationId xmlns:a16="http://schemas.microsoft.com/office/drawing/2014/main" id="{A3F95B28-B01B-2F4F-C193-244CB3A536AD}"/>
              </a:ext>
            </a:extLst>
          </p:cNvPr>
          <p:cNvSpPr/>
          <p:nvPr/>
        </p:nvSpPr>
        <p:spPr>
          <a:xfrm>
            <a:off x="3435113" y="7890842"/>
            <a:ext cx="2397544" cy="1179636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kern="0" dirty="0">
                <a:solidFill>
                  <a:prstClr val="black"/>
                </a:solidFill>
              </a:rPr>
              <a:t>Input Data</a:t>
            </a: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2. Overall configuration diagram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Represents a configuration diagram of the stock management system. It is a configuration image of hardware and documents.</a:t>
            </a:r>
            <a:endParaRPr kumimoji="1" lang="ja-JP" altLang="en-US" sz="11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4546D1-79EE-482E-A6BD-41EFA3E9A176}"/>
              </a:ext>
            </a:extLst>
          </p:cNvPr>
          <p:cNvSpPr txBox="1"/>
          <p:nvPr/>
        </p:nvSpPr>
        <p:spPr>
          <a:xfrm>
            <a:off x="406400" y="1417027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Overall configuration diagram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7E3F70-2A0C-4693-B7A3-2F0C925AAAE7}"/>
              </a:ext>
            </a:extLst>
          </p:cNvPr>
          <p:cNvSpPr/>
          <p:nvPr/>
        </p:nvSpPr>
        <p:spPr>
          <a:xfrm>
            <a:off x="406400" y="1678637"/>
            <a:ext cx="6117062" cy="750276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4" name="矢印: 五方向 93">
            <a:extLst>
              <a:ext uri="{FF2B5EF4-FFF2-40B4-BE49-F238E27FC236}">
                <a16:creationId xmlns:a16="http://schemas.microsoft.com/office/drawing/2014/main" id="{D2A1668A-207E-44F5-AFCD-42C4844C5BDC}"/>
              </a:ext>
            </a:extLst>
          </p:cNvPr>
          <p:cNvSpPr/>
          <p:nvPr/>
        </p:nvSpPr>
        <p:spPr>
          <a:xfrm>
            <a:off x="585380" y="2014543"/>
            <a:ext cx="1967319" cy="717203"/>
          </a:xfrm>
          <a:prstGeom prst="homePlate">
            <a:avLst/>
          </a:prstGeom>
          <a:noFill/>
          <a:ln w="31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kumimoji="1" lang="en-US" altLang="ja-JP" sz="700" kern="0" dirty="0"/>
              <a:t>Inbound</a:t>
            </a:r>
            <a:endParaRPr kumimoji="1" lang="ja-JP" altLang="en-US" sz="700" kern="0" dirty="0"/>
          </a:p>
        </p:txBody>
      </p:sp>
      <p:sp>
        <p:nvSpPr>
          <p:cNvPr id="98" name="矢印: 山形 97">
            <a:extLst>
              <a:ext uri="{FF2B5EF4-FFF2-40B4-BE49-F238E27FC236}">
                <a16:creationId xmlns:a16="http://schemas.microsoft.com/office/drawing/2014/main" id="{5BB23228-71D0-4CE4-8AB9-AFB9CB70539B}"/>
              </a:ext>
            </a:extLst>
          </p:cNvPr>
          <p:cNvSpPr/>
          <p:nvPr/>
        </p:nvSpPr>
        <p:spPr>
          <a:xfrm>
            <a:off x="2345947" y="2020361"/>
            <a:ext cx="2115456" cy="717201"/>
          </a:xfrm>
          <a:prstGeom prst="chevron">
            <a:avLst/>
          </a:prstGeom>
          <a:noFill/>
          <a:ln w="31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kumimoji="1" lang="en-US" altLang="ja-JP" sz="700" kern="0" dirty="0"/>
              <a:t>Stock management</a:t>
            </a:r>
            <a:endParaRPr kumimoji="1" lang="ja-JP" altLang="en-US" sz="700" kern="0" dirty="0"/>
          </a:p>
        </p:txBody>
      </p:sp>
      <p:sp>
        <p:nvSpPr>
          <p:cNvPr id="100" name="矢印: 山形 99">
            <a:extLst>
              <a:ext uri="{FF2B5EF4-FFF2-40B4-BE49-F238E27FC236}">
                <a16:creationId xmlns:a16="http://schemas.microsoft.com/office/drawing/2014/main" id="{00F5948D-AC17-42AD-9BA7-FA5EC1C4B003}"/>
              </a:ext>
            </a:extLst>
          </p:cNvPr>
          <p:cNvSpPr/>
          <p:nvPr/>
        </p:nvSpPr>
        <p:spPr>
          <a:xfrm>
            <a:off x="4230067" y="2021866"/>
            <a:ext cx="2115456" cy="717201"/>
          </a:xfrm>
          <a:prstGeom prst="chevron">
            <a:avLst/>
          </a:prstGeom>
          <a:noFill/>
          <a:ln w="31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kumimoji="1" lang="en-US" altLang="ja-JP" sz="700" kern="0" dirty="0"/>
              <a:t>Outbound</a:t>
            </a:r>
            <a:endParaRPr kumimoji="1" lang="ja-JP" altLang="en-US" sz="700" kern="0" dirty="0"/>
          </a:p>
        </p:txBody>
      </p:sp>
      <p:sp>
        <p:nvSpPr>
          <p:cNvPr id="125" name="吹き出し: 四角形 124">
            <a:extLst>
              <a:ext uri="{FF2B5EF4-FFF2-40B4-BE49-F238E27FC236}">
                <a16:creationId xmlns:a16="http://schemas.microsoft.com/office/drawing/2014/main" id="{49F2F107-ADE4-4A0E-B4DB-A1CDCE7A7735}"/>
              </a:ext>
            </a:extLst>
          </p:cNvPr>
          <p:cNvSpPr/>
          <p:nvPr/>
        </p:nvSpPr>
        <p:spPr>
          <a:xfrm>
            <a:off x="528546" y="7733498"/>
            <a:ext cx="2463574" cy="1273868"/>
          </a:xfrm>
          <a:prstGeom prst="wedgeRectCallout">
            <a:avLst>
              <a:gd name="adj1" fmla="val 67268"/>
              <a:gd name="adj2" fmla="val 7166"/>
            </a:avLst>
          </a:prstGeom>
          <a:solidFill>
            <a:schemeClr val="bg1"/>
          </a:solidFill>
          <a:ln w="3175" cap="flat" cmpd="sng" algn="ctr">
            <a:solidFill>
              <a:srgbClr val="3F3F3F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Able to import the materials data</a:t>
            </a:r>
            <a:r>
              <a:rPr kumimoji="1" lang="en-US" altLang="ja-JP" sz="1100" kern="0" dirty="0">
                <a:solidFill>
                  <a:prstClr val="black"/>
                </a:solidFill>
              </a:rPr>
              <a:t> in format of CSV file</a:t>
            </a:r>
            <a:r>
              <a:rPr kumimoji="1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1100" kern="0" dirty="0">
                <a:solidFill>
                  <a:prstClr val="black"/>
                </a:solidFill>
              </a:rPr>
              <a:t>Purchase order (30 days advanced)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Forecast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1100" kern="0" dirty="0">
                <a:solidFill>
                  <a:prstClr val="black"/>
                </a:solidFill>
              </a:rPr>
              <a:t>Production plan</a:t>
            </a: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44" name="図 143">
            <a:extLst>
              <a:ext uri="{FF2B5EF4-FFF2-40B4-BE49-F238E27FC236}">
                <a16:creationId xmlns:a16="http://schemas.microsoft.com/office/drawing/2014/main" id="{7537BD31-456E-4599-9E57-774C8DCC6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05" y="3357045"/>
            <a:ext cx="199546" cy="200678"/>
          </a:xfrm>
          <a:prstGeom prst="rect">
            <a:avLst/>
          </a:prstGeom>
        </p:spPr>
      </p:pic>
      <p:sp>
        <p:nvSpPr>
          <p:cNvPr id="146" name="正方形/長方形 145">
            <a:extLst>
              <a:ext uri="{FF2B5EF4-FFF2-40B4-BE49-F238E27FC236}">
                <a16:creationId xmlns:a16="http://schemas.microsoft.com/office/drawing/2014/main" id="{7CDF7409-2096-4783-B593-23407529C132}"/>
              </a:ext>
            </a:extLst>
          </p:cNvPr>
          <p:cNvSpPr/>
          <p:nvPr/>
        </p:nvSpPr>
        <p:spPr>
          <a:xfrm>
            <a:off x="3427622" y="6167451"/>
            <a:ext cx="2397544" cy="1179636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kern="0" dirty="0">
                <a:solidFill>
                  <a:prstClr val="black"/>
                </a:solidFill>
              </a:rPr>
              <a:t>Pegasus Server</a:t>
            </a: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6EDA48F9-9172-4712-98EA-0D92234E94F8}"/>
              </a:ext>
            </a:extLst>
          </p:cNvPr>
          <p:cNvSpPr/>
          <p:nvPr/>
        </p:nvSpPr>
        <p:spPr>
          <a:xfrm>
            <a:off x="3886836" y="3669096"/>
            <a:ext cx="2202004" cy="775533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kern="0" dirty="0">
                <a:solidFill>
                  <a:prstClr val="black"/>
                </a:solidFill>
              </a:rPr>
              <a:t>Handy terminal× 10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kern="0" dirty="0">
              <a:solidFill>
                <a:prstClr val="black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59" name="図 158">
            <a:extLst>
              <a:ext uri="{FF2B5EF4-FFF2-40B4-BE49-F238E27FC236}">
                <a16:creationId xmlns:a16="http://schemas.microsoft.com/office/drawing/2014/main" id="{CE69CEBB-7B31-4A85-A0B3-474BF41A25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252" y="3930502"/>
            <a:ext cx="193980" cy="422448"/>
          </a:xfrm>
          <a:prstGeom prst="rect">
            <a:avLst/>
          </a:prstGeom>
        </p:spPr>
      </p:pic>
      <p:pic>
        <p:nvPicPr>
          <p:cNvPr id="160" name="図 159">
            <a:extLst>
              <a:ext uri="{FF2B5EF4-FFF2-40B4-BE49-F238E27FC236}">
                <a16:creationId xmlns:a16="http://schemas.microsoft.com/office/drawing/2014/main" id="{709045EE-6778-4113-BDB4-87BE1E2F7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31" y="3930502"/>
            <a:ext cx="193980" cy="422448"/>
          </a:xfrm>
          <a:prstGeom prst="rect">
            <a:avLst/>
          </a:prstGeom>
        </p:spPr>
      </p:pic>
      <p:pic>
        <p:nvPicPr>
          <p:cNvPr id="134" name="図 133">
            <a:extLst>
              <a:ext uri="{FF2B5EF4-FFF2-40B4-BE49-F238E27FC236}">
                <a16:creationId xmlns:a16="http://schemas.microsoft.com/office/drawing/2014/main" id="{B42CDB7D-5D31-4FE8-A6BD-04E87ADAA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001" y="6539711"/>
            <a:ext cx="612175" cy="691709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DB09F9FC-CA5F-4BC3-A992-BC428F479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58" y="3933363"/>
            <a:ext cx="193980" cy="422448"/>
          </a:xfrm>
          <a:prstGeom prst="rect">
            <a:avLst/>
          </a:prstGeom>
        </p:spPr>
      </p:pic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0207F0D1-9368-4864-97D7-3DC4D9741084}"/>
              </a:ext>
            </a:extLst>
          </p:cNvPr>
          <p:cNvSpPr/>
          <p:nvPr/>
        </p:nvSpPr>
        <p:spPr>
          <a:xfrm>
            <a:off x="701989" y="4767483"/>
            <a:ext cx="1353739" cy="775533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kern="0" dirty="0">
              <a:solidFill>
                <a:prstClr val="black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kern="0" dirty="0">
                <a:solidFill>
                  <a:prstClr val="black"/>
                </a:solidFill>
              </a:rPr>
              <a:t>Label printer</a:t>
            </a:r>
            <a:r>
              <a:rPr kumimoji="1" lang="ja-JP" altLang="en-US" sz="900" kern="0" dirty="0">
                <a:solidFill>
                  <a:prstClr val="black"/>
                </a:solidFill>
              </a:rPr>
              <a:t> </a:t>
            </a:r>
            <a:r>
              <a:rPr kumimoji="1" lang="en-US" altLang="ja-JP" sz="900" kern="0" dirty="0">
                <a:solidFill>
                  <a:prstClr val="black"/>
                </a:solidFill>
              </a:rPr>
              <a:t>× 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kern="0" dirty="0">
                <a:solidFill>
                  <a:prstClr val="black"/>
                </a:solidFill>
              </a:rPr>
              <a:t>WS412 (WH)</a:t>
            </a: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86" name="コネクタ: カギ線 85">
            <a:extLst>
              <a:ext uri="{FF2B5EF4-FFF2-40B4-BE49-F238E27FC236}">
                <a16:creationId xmlns:a16="http://schemas.microsoft.com/office/drawing/2014/main" id="{4ACF6B20-EA75-4ADB-A3E7-0624E93D24B3}"/>
              </a:ext>
            </a:extLst>
          </p:cNvPr>
          <p:cNvCxnSpPr>
            <a:cxnSpLocks/>
            <a:stCxn id="146" idx="0"/>
            <a:endCxn id="151" idx="2"/>
          </p:cNvCxnSpPr>
          <p:nvPr/>
        </p:nvCxnSpPr>
        <p:spPr>
          <a:xfrm rot="5400000" flipH="1" flipV="1">
            <a:off x="3945705" y="5125318"/>
            <a:ext cx="1722822" cy="361444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3F3F3F"/>
            </a:solidFill>
            <a:prstDash val="solid"/>
            <a:tailEnd type="triangle"/>
          </a:ln>
          <a:effectLst/>
        </p:spPr>
      </p:cxnSp>
      <p:cxnSp>
        <p:nvCxnSpPr>
          <p:cNvPr id="96" name="コネクタ: カギ線 95">
            <a:extLst>
              <a:ext uri="{FF2B5EF4-FFF2-40B4-BE49-F238E27FC236}">
                <a16:creationId xmlns:a16="http://schemas.microsoft.com/office/drawing/2014/main" id="{FE95C3C0-7147-4AC0-849C-D30B54C2724F}"/>
              </a:ext>
            </a:extLst>
          </p:cNvPr>
          <p:cNvCxnSpPr>
            <a:cxnSpLocks/>
            <a:endCxn id="75" idx="3"/>
          </p:cNvCxnSpPr>
          <p:nvPr/>
        </p:nvCxnSpPr>
        <p:spPr>
          <a:xfrm rot="10800000" flipV="1">
            <a:off x="2055728" y="4189668"/>
            <a:ext cx="1837528" cy="965582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3F3F3F"/>
            </a:solidFill>
            <a:prstDash val="solid"/>
            <a:tailEnd type="triangle"/>
          </a:ln>
          <a:effectLst/>
        </p:spPr>
      </p:cxnSp>
      <p:cxnSp>
        <p:nvCxnSpPr>
          <p:cNvPr id="103" name="直線矢印コネクタ 102">
            <a:extLst>
              <a:ext uri="{FF2B5EF4-FFF2-40B4-BE49-F238E27FC236}">
                <a16:creationId xmlns:a16="http://schemas.microsoft.com/office/drawing/2014/main" id="{C464DD44-08B9-49A1-991F-01EE19FB2413}"/>
              </a:ext>
            </a:extLst>
          </p:cNvPr>
          <p:cNvCxnSpPr>
            <a:cxnSpLocks/>
            <a:stCxn id="75" idx="0"/>
            <a:endCxn id="11" idx="2"/>
          </p:cNvCxnSpPr>
          <p:nvPr/>
        </p:nvCxnSpPr>
        <p:spPr>
          <a:xfrm flipV="1">
            <a:off x="1378859" y="3591833"/>
            <a:ext cx="10392" cy="117565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コネクタ: カギ線 103">
            <a:extLst>
              <a:ext uri="{FF2B5EF4-FFF2-40B4-BE49-F238E27FC236}">
                <a16:creationId xmlns:a16="http://schemas.microsoft.com/office/drawing/2014/main" id="{27B7E9F9-F6E8-4B92-990E-A94D12DA8D3A}"/>
              </a:ext>
            </a:extLst>
          </p:cNvPr>
          <p:cNvCxnSpPr>
            <a:cxnSpLocks/>
            <a:stCxn id="11" idx="0"/>
            <a:endCxn id="94" idx="2"/>
          </p:cNvCxnSpPr>
          <p:nvPr/>
        </p:nvCxnSpPr>
        <p:spPr>
          <a:xfrm rot="5400000" flipH="1" flipV="1">
            <a:off x="1183955" y="2937043"/>
            <a:ext cx="411081" cy="488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3F3F3F"/>
            </a:solidFill>
            <a:prstDash val="solid"/>
            <a:tailEnd type="triangle"/>
          </a:ln>
          <a:effectLst/>
        </p:spPr>
      </p:cxnSp>
      <p:sp>
        <p:nvSpPr>
          <p:cNvPr id="145" name="フローチャート: 書類 144">
            <a:extLst>
              <a:ext uri="{FF2B5EF4-FFF2-40B4-BE49-F238E27FC236}">
                <a16:creationId xmlns:a16="http://schemas.microsoft.com/office/drawing/2014/main" id="{849492FA-DAC5-49FB-8F0B-125D1CB4E4A2}"/>
              </a:ext>
            </a:extLst>
          </p:cNvPr>
          <p:cNvSpPr/>
          <p:nvPr/>
        </p:nvSpPr>
        <p:spPr>
          <a:xfrm>
            <a:off x="3542115" y="8370432"/>
            <a:ext cx="765019" cy="353049"/>
          </a:xfrm>
          <a:prstGeom prst="flowChartDocument">
            <a:avLst/>
          </a:prstGeom>
          <a:solidFill>
            <a:schemeClr val="bg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Plan data (IN/OUT)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8F99739-12F3-14A9-6855-9E3B942B1053}"/>
              </a:ext>
            </a:extLst>
          </p:cNvPr>
          <p:cNvSpPr/>
          <p:nvPr/>
        </p:nvSpPr>
        <p:spPr>
          <a:xfrm>
            <a:off x="3133771" y="4261316"/>
            <a:ext cx="612932" cy="11985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lIns="45719" rIns="45719" rtlCol="0" anchor="ctr"/>
          <a:lstStyle/>
          <a:p>
            <a:pPr algn="ctr"/>
            <a:r>
              <a:rPr kumimoji="1" lang="en-US" altLang="ja-JP" sz="600" dirty="0"/>
              <a:t>LAN cable</a:t>
            </a:r>
            <a:endParaRPr kumimoji="1" lang="ja-JP" altLang="en-US" sz="600" dirty="0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63DE634A-C75F-D93C-F74C-AB1034BA9790}"/>
              </a:ext>
            </a:extLst>
          </p:cNvPr>
          <p:cNvSpPr/>
          <p:nvPr/>
        </p:nvSpPr>
        <p:spPr>
          <a:xfrm>
            <a:off x="4300115" y="4602859"/>
            <a:ext cx="612932" cy="11985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lIns="45719" rIns="45719" rtlCol="0" anchor="ctr"/>
          <a:lstStyle/>
          <a:p>
            <a:pPr algn="ctr"/>
            <a:r>
              <a:rPr kumimoji="1" lang="en-US" altLang="ja-JP" sz="600" dirty="0"/>
              <a:t>WIFI</a:t>
            </a:r>
            <a:endParaRPr kumimoji="1" lang="ja-JP" altLang="en-US" sz="600" dirty="0"/>
          </a:p>
        </p:txBody>
      </p:sp>
      <p:cxnSp>
        <p:nvCxnSpPr>
          <p:cNvPr id="5" name="直線矢印コネクタ 102">
            <a:extLst>
              <a:ext uri="{FF2B5EF4-FFF2-40B4-BE49-F238E27FC236}">
                <a16:creationId xmlns:a16="http://schemas.microsoft.com/office/drawing/2014/main" id="{1D77E4BE-14B2-8D65-FB18-63DEB8F9EF70}"/>
              </a:ext>
            </a:extLst>
          </p:cNvPr>
          <p:cNvCxnSpPr>
            <a:cxnSpLocks/>
          </p:cNvCxnSpPr>
          <p:nvPr/>
        </p:nvCxnSpPr>
        <p:spPr>
          <a:xfrm flipV="1">
            <a:off x="4633885" y="7347087"/>
            <a:ext cx="0" cy="537047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フローチャート: 書類 144">
            <a:extLst>
              <a:ext uri="{FF2B5EF4-FFF2-40B4-BE49-F238E27FC236}">
                <a16:creationId xmlns:a16="http://schemas.microsoft.com/office/drawing/2014/main" id="{612400AF-4ABE-4D99-5EF0-D931F0F80B27}"/>
              </a:ext>
            </a:extLst>
          </p:cNvPr>
          <p:cNvSpPr/>
          <p:nvPr/>
        </p:nvSpPr>
        <p:spPr>
          <a:xfrm>
            <a:off x="4414136" y="8371495"/>
            <a:ext cx="409725" cy="353049"/>
          </a:xfrm>
          <a:prstGeom prst="flowChartDocument">
            <a:avLst/>
          </a:prstGeom>
          <a:solidFill>
            <a:schemeClr val="bg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PO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2" name="フローチャート: 書類 144">
            <a:extLst>
              <a:ext uri="{FF2B5EF4-FFF2-40B4-BE49-F238E27FC236}">
                <a16:creationId xmlns:a16="http://schemas.microsoft.com/office/drawing/2014/main" id="{D1C05907-162F-DC41-80E1-7037B826A3A9}"/>
              </a:ext>
            </a:extLst>
          </p:cNvPr>
          <p:cNvSpPr/>
          <p:nvPr/>
        </p:nvSpPr>
        <p:spPr>
          <a:xfrm>
            <a:off x="4955203" y="8370432"/>
            <a:ext cx="765019" cy="353049"/>
          </a:xfrm>
          <a:prstGeom prst="flowChartDocument">
            <a:avLst/>
          </a:prstGeom>
          <a:solidFill>
            <a:schemeClr val="bg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Forecast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6" name="正方形/長方形 74">
            <a:extLst>
              <a:ext uri="{FF2B5EF4-FFF2-40B4-BE49-F238E27FC236}">
                <a16:creationId xmlns:a16="http://schemas.microsoft.com/office/drawing/2014/main" id="{F3EBCC91-1CC8-F206-0B65-E0D8589C13D2}"/>
              </a:ext>
            </a:extLst>
          </p:cNvPr>
          <p:cNvSpPr/>
          <p:nvPr/>
        </p:nvSpPr>
        <p:spPr>
          <a:xfrm>
            <a:off x="701990" y="5593461"/>
            <a:ext cx="1353738" cy="736244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kern="0" dirty="0">
              <a:solidFill>
                <a:prstClr val="black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kern="0" dirty="0">
                <a:solidFill>
                  <a:prstClr val="black"/>
                </a:solidFill>
              </a:rPr>
              <a:t>Label printer</a:t>
            </a:r>
            <a:r>
              <a:rPr kumimoji="1" lang="ja-JP" altLang="en-US" sz="900" kern="0" dirty="0">
                <a:solidFill>
                  <a:prstClr val="black"/>
                </a:solidFill>
              </a:rPr>
              <a:t> </a:t>
            </a:r>
            <a:r>
              <a:rPr kumimoji="1" lang="en-US" altLang="ja-JP" sz="900" kern="0" dirty="0">
                <a:solidFill>
                  <a:prstClr val="black"/>
                </a:solidFill>
              </a:rPr>
              <a:t>× 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kern="0" dirty="0">
                <a:solidFill>
                  <a:prstClr val="black"/>
                </a:solidFill>
              </a:rPr>
              <a:t>WS412 (</a:t>
            </a:r>
            <a:r>
              <a:rPr kumimoji="1" lang="en-US" altLang="ja-JP" sz="900" kern="0" dirty="0" err="1">
                <a:solidFill>
                  <a:prstClr val="black"/>
                </a:solidFill>
              </a:rPr>
              <a:t>Injection&amp;Press</a:t>
            </a:r>
            <a:r>
              <a:rPr kumimoji="1" lang="en-US" altLang="ja-JP" sz="900" kern="0" dirty="0">
                <a:solidFill>
                  <a:prstClr val="black"/>
                </a:solidFill>
              </a:rPr>
              <a:t>&amp; </a:t>
            </a:r>
            <a:r>
              <a:rPr kumimoji="1" lang="en-US" altLang="ja-JP" sz="900" kern="0" dirty="0" err="1">
                <a:solidFill>
                  <a:prstClr val="black"/>
                </a:solidFill>
              </a:rPr>
              <a:t>Molding&amp;Remain</a:t>
            </a:r>
            <a:r>
              <a:rPr kumimoji="1" lang="en-US" altLang="ja-JP" sz="900" kern="0" dirty="0">
                <a:solidFill>
                  <a:prstClr val="black"/>
                </a:solidFill>
              </a:rPr>
              <a:t>)</a:t>
            </a: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正方形/長方形 74">
            <a:extLst>
              <a:ext uri="{FF2B5EF4-FFF2-40B4-BE49-F238E27FC236}">
                <a16:creationId xmlns:a16="http://schemas.microsoft.com/office/drawing/2014/main" id="{42D0ECBB-4DE4-5795-8319-E975666D3428}"/>
              </a:ext>
            </a:extLst>
          </p:cNvPr>
          <p:cNvSpPr/>
          <p:nvPr/>
        </p:nvSpPr>
        <p:spPr>
          <a:xfrm>
            <a:off x="691830" y="6380150"/>
            <a:ext cx="1363898" cy="775533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kern="0" dirty="0">
              <a:solidFill>
                <a:prstClr val="black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kern="0" dirty="0">
              <a:solidFill>
                <a:prstClr val="black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kern="0" dirty="0">
                <a:solidFill>
                  <a:prstClr val="black"/>
                </a:solidFill>
              </a:rPr>
              <a:t>Label printer</a:t>
            </a:r>
            <a:r>
              <a:rPr kumimoji="1" lang="ja-JP" altLang="en-US" sz="900" kern="0" dirty="0">
                <a:solidFill>
                  <a:prstClr val="black"/>
                </a:solidFill>
              </a:rPr>
              <a:t> </a:t>
            </a:r>
            <a:r>
              <a:rPr kumimoji="1" lang="en-US" altLang="ja-JP" sz="900" kern="0" dirty="0">
                <a:solidFill>
                  <a:prstClr val="black"/>
                </a:solidFill>
              </a:rPr>
              <a:t>× 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kern="0" dirty="0">
                <a:solidFill>
                  <a:prstClr val="black"/>
                </a:solidFill>
              </a:rPr>
              <a:t>WS412 (ASSY)</a:t>
            </a: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図 158">
            <a:extLst>
              <a:ext uri="{FF2B5EF4-FFF2-40B4-BE49-F238E27FC236}">
                <a16:creationId xmlns:a16="http://schemas.microsoft.com/office/drawing/2014/main" id="{7F752242-54F9-F05F-CA7E-B86BE08ED9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67" y="3923794"/>
            <a:ext cx="193980" cy="422448"/>
          </a:xfrm>
          <a:prstGeom prst="rect">
            <a:avLst/>
          </a:prstGeom>
        </p:spPr>
      </p:pic>
      <p:pic>
        <p:nvPicPr>
          <p:cNvPr id="14" name="図 159">
            <a:extLst>
              <a:ext uri="{FF2B5EF4-FFF2-40B4-BE49-F238E27FC236}">
                <a16:creationId xmlns:a16="http://schemas.microsoft.com/office/drawing/2014/main" id="{1D53C0A6-49D3-3C22-ED31-44B1C2928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46" y="3923794"/>
            <a:ext cx="193980" cy="422448"/>
          </a:xfrm>
          <a:prstGeom prst="rect">
            <a:avLst/>
          </a:prstGeom>
        </p:spPr>
      </p:pic>
      <p:pic>
        <p:nvPicPr>
          <p:cNvPr id="15" name="図 73">
            <a:extLst>
              <a:ext uri="{FF2B5EF4-FFF2-40B4-BE49-F238E27FC236}">
                <a16:creationId xmlns:a16="http://schemas.microsoft.com/office/drawing/2014/main" id="{F4E240FC-B4A7-E419-C69A-3E830BDB0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73" y="3926655"/>
            <a:ext cx="193980" cy="422448"/>
          </a:xfrm>
          <a:prstGeom prst="rect">
            <a:avLst/>
          </a:prstGeom>
        </p:spPr>
      </p:pic>
      <p:pic>
        <p:nvPicPr>
          <p:cNvPr id="17" name="図 158">
            <a:extLst>
              <a:ext uri="{FF2B5EF4-FFF2-40B4-BE49-F238E27FC236}">
                <a16:creationId xmlns:a16="http://schemas.microsoft.com/office/drawing/2014/main" id="{D93B051F-86EC-4D6F-B236-84B122D7A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62" y="3920933"/>
            <a:ext cx="193980" cy="422448"/>
          </a:xfrm>
          <a:prstGeom prst="rect">
            <a:avLst/>
          </a:prstGeom>
        </p:spPr>
      </p:pic>
      <p:pic>
        <p:nvPicPr>
          <p:cNvPr id="19" name="図 159">
            <a:extLst>
              <a:ext uri="{FF2B5EF4-FFF2-40B4-BE49-F238E27FC236}">
                <a16:creationId xmlns:a16="http://schemas.microsoft.com/office/drawing/2014/main" id="{5E216F8D-409A-287E-0EEF-D816EE7F0C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41" y="3920933"/>
            <a:ext cx="193980" cy="422448"/>
          </a:xfrm>
          <a:prstGeom prst="rect">
            <a:avLst/>
          </a:prstGeom>
        </p:spPr>
      </p:pic>
      <p:pic>
        <p:nvPicPr>
          <p:cNvPr id="20" name="図 73">
            <a:extLst>
              <a:ext uri="{FF2B5EF4-FFF2-40B4-BE49-F238E27FC236}">
                <a16:creationId xmlns:a16="http://schemas.microsoft.com/office/drawing/2014/main" id="{BCCFE56A-FCF3-1DDB-545F-C34938E6F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68" y="3923794"/>
            <a:ext cx="193980" cy="422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5D57B5-3D11-9606-04E1-E49F02823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019" y="4622919"/>
            <a:ext cx="512087" cy="463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68ECFC-3062-5F02-9ED2-B953F7E06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902" y="5710680"/>
            <a:ext cx="512087" cy="4630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FF6DF9-2AA7-8EA9-9B86-E72B3F4E2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705" y="6527037"/>
            <a:ext cx="512087" cy="46303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41E6EF0-5263-A3A6-D9D2-7803C1EE07B1}"/>
              </a:ext>
            </a:extLst>
          </p:cNvPr>
          <p:cNvGrpSpPr/>
          <p:nvPr/>
        </p:nvGrpSpPr>
        <p:grpSpPr>
          <a:xfrm>
            <a:off x="1510007" y="3413327"/>
            <a:ext cx="1363897" cy="1041191"/>
            <a:chOff x="1495815" y="3525439"/>
            <a:chExt cx="1363897" cy="1041191"/>
          </a:xfrm>
        </p:grpSpPr>
        <p:sp>
          <p:nvSpPr>
            <p:cNvPr id="21" name="正方形/長方形 74">
              <a:extLst>
                <a:ext uri="{FF2B5EF4-FFF2-40B4-BE49-F238E27FC236}">
                  <a16:creationId xmlns:a16="http://schemas.microsoft.com/office/drawing/2014/main" id="{146AC251-B4F5-EEED-7057-236EB992DBF3}"/>
                </a:ext>
              </a:extLst>
            </p:cNvPr>
            <p:cNvSpPr/>
            <p:nvPr/>
          </p:nvSpPr>
          <p:spPr>
            <a:xfrm>
              <a:off x="1495815" y="3791097"/>
              <a:ext cx="1363897" cy="775533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900" kern="0" dirty="0">
                <a:solidFill>
                  <a:prstClr val="black"/>
                </a:solidFill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900" kern="0" dirty="0">
                <a:solidFill>
                  <a:prstClr val="black"/>
                </a:solidFill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900" kern="0" dirty="0">
                  <a:solidFill>
                    <a:prstClr val="black"/>
                  </a:solidFill>
                </a:rPr>
                <a:t>Mobile printer</a:t>
              </a:r>
              <a:r>
                <a:rPr kumimoji="1" lang="ja-JP" altLang="en-US" sz="900" kern="0" dirty="0">
                  <a:solidFill>
                    <a:prstClr val="black"/>
                  </a:solidFill>
                </a:rPr>
                <a:t> </a:t>
              </a:r>
              <a:r>
                <a:rPr kumimoji="1" lang="en-US" altLang="ja-JP" sz="900" kern="0" dirty="0">
                  <a:solidFill>
                    <a:prstClr val="black"/>
                  </a:solidFill>
                </a:rPr>
                <a:t>× 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900" kern="0" dirty="0">
                  <a:solidFill>
                    <a:prstClr val="black"/>
                  </a:solidFill>
                </a:rPr>
                <a:t>PW2NX (WH)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25" name="図 23">
              <a:extLst>
                <a:ext uri="{FF2B5EF4-FFF2-40B4-BE49-F238E27FC236}">
                  <a16:creationId xmlns:a16="http://schemas.microsoft.com/office/drawing/2014/main" id="{F9269765-2A14-E25C-CEFB-E4C38BAFC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08" r="20632" b="5368"/>
            <a:stretch/>
          </p:blipFill>
          <p:spPr>
            <a:xfrm>
              <a:off x="2224112" y="3525439"/>
              <a:ext cx="467590" cy="414097"/>
            </a:xfrm>
            <a:prstGeom prst="rect">
              <a:avLst/>
            </a:prstGeom>
          </p:spPr>
        </p:pic>
      </p:grpSp>
      <p:sp>
        <p:nvSpPr>
          <p:cNvPr id="33" name="正方形/長方形 41">
            <a:extLst>
              <a:ext uri="{FF2B5EF4-FFF2-40B4-BE49-F238E27FC236}">
                <a16:creationId xmlns:a16="http://schemas.microsoft.com/office/drawing/2014/main" id="{166FB089-4BA2-BFF2-1771-FD1A7CB32626}"/>
              </a:ext>
            </a:extLst>
          </p:cNvPr>
          <p:cNvSpPr/>
          <p:nvPr/>
        </p:nvSpPr>
        <p:spPr>
          <a:xfrm>
            <a:off x="3128647" y="3792398"/>
            <a:ext cx="612932" cy="11985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lIns="45719" rIns="45719" rtlCol="0" anchor="ctr"/>
          <a:lstStyle/>
          <a:p>
            <a:pPr algn="ctr"/>
            <a:r>
              <a:rPr kumimoji="1" lang="en-US" altLang="ja-JP" sz="600" dirty="0"/>
              <a:t>WIFI</a:t>
            </a:r>
            <a:endParaRPr kumimoji="1" lang="ja-JP" altLang="en-US" sz="600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2BBDDB8-4463-DB29-A210-D4E010B320A5}"/>
              </a:ext>
            </a:extLst>
          </p:cNvPr>
          <p:cNvCxnSpPr>
            <a:stCxn id="151" idx="1"/>
            <a:endCxn id="21" idx="3"/>
          </p:cNvCxnSpPr>
          <p:nvPr/>
        </p:nvCxnSpPr>
        <p:spPr>
          <a:xfrm flipH="1">
            <a:off x="2873904" y="4056863"/>
            <a:ext cx="1012932" cy="988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19C905DB-65FF-C2B6-4C8B-7A2D82EA7696}"/>
              </a:ext>
            </a:extLst>
          </p:cNvPr>
          <p:cNvSpPr/>
          <p:nvPr/>
        </p:nvSpPr>
        <p:spPr>
          <a:xfrm>
            <a:off x="2578887" y="455226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55A6F824-AF9C-6578-9BBA-EB0E2E6D8BE2}"/>
              </a:ext>
            </a:extLst>
          </p:cNvPr>
          <p:cNvSpPr/>
          <p:nvPr/>
        </p:nvSpPr>
        <p:spPr>
          <a:xfrm>
            <a:off x="2578886" y="661946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490735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Handy terminal function Outbound</a:t>
            </a:r>
          </a:p>
          <a:p>
            <a:r>
              <a:rPr kumimoji="1" lang="en-US" altLang="ja-JP" sz="1100" b="1" dirty="0"/>
              <a:t>5-3-3. Delivery Outbound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7ACDE43-C4E8-C8FB-2BEB-C4706EE3D8CF}"/>
              </a:ext>
            </a:extLst>
          </p:cNvPr>
          <p:cNvSpPr txBox="1"/>
          <p:nvPr/>
        </p:nvSpPr>
        <p:spPr>
          <a:xfrm>
            <a:off x="3530985" y="1678018"/>
            <a:ext cx="29206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outbound schedule from Outbound menu.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solidFill>
                  <a:srgbClr val="FF0000"/>
                </a:solidFill>
                <a:latin typeface="+mj-lt"/>
              </a:rPr>
              <a:t>Target items: For delivery order items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Date from</a:t>
            </a:r>
            <a:r>
              <a:rPr kumimoji="1" lang="en-US" altLang="ja-JP" sz="800" dirty="0">
                <a:latin typeface="+mj-lt"/>
              </a:rPr>
              <a:t>: Select the start of the target date. Default is today's date. Search ORDER DELIVERY DATE</a:t>
            </a:r>
          </a:p>
          <a:p>
            <a:r>
              <a:rPr kumimoji="1" lang="en-US" altLang="ja-JP" sz="800" b="1" dirty="0">
                <a:latin typeface="+mj-lt"/>
              </a:rPr>
              <a:t>Date to</a:t>
            </a:r>
            <a:r>
              <a:rPr kumimoji="1" lang="en-US" altLang="ja-JP" sz="800" dirty="0">
                <a:latin typeface="+mj-lt"/>
              </a:rPr>
              <a:t>: Select the end of the target date. Default is advance 7 days date. Search ORDER DELIVERY DATE</a:t>
            </a:r>
            <a:endParaRPr kumimoji="1" lang="th-TH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Except complete: </a:t>
            </a:r>
            <a:r>
              <a:rPr kumimoji="1" lang="en-US" altLang="ja-JP" sz="800" dirty="0">
                <a:latin typeface="+mj-lt"/>
              </a:rPr>
              <a:t>If checked, the completed status Item list will not be displayed from the Item list. Default is unchecked.</a:t>
            </a:r>
          </a:p>
          <a:p>
            <a:endParaRPr kumimoji="1" lang="en-US" altLang="ja-JP" sz="800" b="1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Order list </a:t>
            </a:r>
            <a:r>
              <a:rPr kumimoji="1" lang="en-US" altLang="ja-JP" sz="800" dirty="0">
                <a:latin typeface="+mj-lt"/>
              </a:rPr>
              <a:t>: Display a list that matches the condition.</a:t>
            </a:r>
          </a:p>
          <a:p>
            <a:r>
              <a:rPr kumimoji="1" lang="en-US" altLang="ja-JP" sz="800" dirty="0">
                <a:latin typeface="+mj-lt"/>
              </a:rPr>
              <a:t>Order no : </a:t>
            </a:r>
            <a:r>
              <a:rPr kumimoji="1" lang="en-US" altLang="ja-JP" sz="800" dirty="0">
                <a:latin typeface="Arial 本文"/>
              </a:rPr>
              <a:t>ORDER NO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dirty="0">
                <a:latin typeface="Arial 本文"/>
              </a:rPr>
              <a:t>Part No.: PART NUMBER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dirty="0">
                <a:latin typeface="Arial 本文"/>
              </a:rPr>
              <a:t>Part Name : PART NAME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dirty="0">
                <a:latin typeface="+mj-lt"/>
              </a:rPr>
              <a:t>Lot No: </a:t>
            </a:r>
            <a:r>
              <a:rPr kumimoji="1" lang="en-US" altLang="ja-JP" sz="800" dirty="0">
                <a:solidFill>
                  <a:srgbClr val="FF0000"/>
                </a:solidFill>
                <a:latin typeface="+mj-lt"/>
              </a:rPr>
              <a:t>*Displays a list of Lot no that are recommended for picking after reservation. If there are multiple items, display multiple items.</a:t>
            </a:r>
          </a:p>
          <a:p>
            <a:r>
              <a:rPr kumimoji="1" lang="en-US" altLang="ja-JP" sz="800" dirty="0">
                <a:latin typeface="+mj-lt"/>
              </a:rPr>
              <a:t>Location: </a:t>
            </a:r>
            <a:r>
              <a:rPr kumimoji="1" lang="en-US" altLang="ja-JP" sz="800" dirty="0">
                <a:solidFill>
                  <a:srgbClr val="FF0000"/>
                </a:solidFill>
                <a:latin typeface="+mj-lt"/>
              </a:rPr>
              <a:t>*Display assigned location information. If there are multiple items, display multiple items.</a:t>
            </a:r>
          </a:p>
          <a:p>
            <a:r>
              <a:rPr kumimoji="1" lang="en-US" altLang="ja-JP" sz="800" dirty="0">
                <a:latin typeface="+mj-lt"/>
              </a:rPr>
              <a:t>Item quantity: Number of items that have been processed "/" ORDER QTY(PER UNIT)</a:t>
            </a:r>
          </a:p>
          <a:p>
            <a:r>
              <a:rPr kumimoji="1" lang="en-US" altLang="ja-JP" sz="800" dirty="0">
                <a:latin typeface="+mj-lt"/>
              </a:rPr>
              <a:t>Status color: Green - Completed, Dark Blue - Working, Light Blue - Not Started.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B823A729-600B-AA33-6CAD-0CA44D0776FD}"/>
              </a:ext>
            </a:extLst>
          </p:cNvPr>
          <p:cNvSpPr/>
          <p:nvPr/>
        </p:nvSpPr>
        <p:spPr>
          <a:xfrm>
            <a:off x="1881844" y="2633921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548BE0C5-40F4-4788-EF85-194EC4840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932"/>
          <a:stretch/>
        </p:blipFill>
        <p:spPr>
          <a:xfrm>
            <a:off x="561366" y="1545938"/>
            <a:ext cx="1360089" cy="405207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10E6B61B-9DBE-8F47-570C-586873A043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56"/>
          <a:stretch/>
        </p:blipFill>
        <p:spPr>
          <a:xfrm>
            <a:off x="554133" y="1950449"/>
            <a:ext cx="1364286" cy="1614633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12442FC0-7FDA-5129-1AAF-EFEEF1DD1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731" y="2114975"/>
            <a:ext cx="546082" cy="198137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9DD18D81-BA2B-3C64-5AF7-898675F7C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13" y="2459367"/>
            <a:ext cx="546082" cy="198137"/>
          </a:xfrm>
          <a:prstGeom prst="rect">
            <a:avLst/>
          </a:prstGeom>
        </p:spPr>
      </p:pic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BCE3C7D-2A62-458D-5709-DB6EA185E90C}"/>
              </a:ext>
            </a:extLst>
          </p:cNvPr>
          <p:cNvSpPr txBox="1"/>
          <p:nvPr/>
        </p:nvSpPr>
        <p:spPr>
          <a:xfrm>
            <a:off x="827843" y="2121710"/>
            <a:ext cx="7409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Work Outbound</a:t>
            </a:r>
            <a:endParaRPr kumimoji="1" lang="ja-JP" altLang="en-US" sz="600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B0EC23F-05FE-F2C2-B48C-C19F4DDBC787}"/>
              </a:ext>
            </a:extLst>
          </p:cNvPr>
          <p:cNvSpPr txBox="1"/>
          <p:nvPr/>
        </p:nvSpPr>
        <p:spPr>
          <a:xfrm>
            <a:off x="653698" y="2461907"/>
            <a:ext cx="11867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Delivery Outbound</a:t>
            </a:r>
            <a:endParaRPr kumimoji="1" lang="ja-JP" altLang="en-US" sz="600" dirty="0"/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966FD240-34E4-1A3D-3113-4BAB84D72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679" y="2802104"/>
            <a:ext cx="510584" cy="178119"/>
          </a:xfrm>
          <a:prstGeom prst="rect">
            <a:avLst/>
          </a:prstGeom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ACAD34D6-563A-B99A-7E3A-EC8A3C815027}"/>
              </a:ext>
            </a:extLst>
          </p:cNvPr>
          <p:cNvSpPr txBox="1"/>
          <p:nvPr/>
        </p:nvSpPr>
        <p:spPr>
          <a:xfrm>
            <a:off x="871053" y="2795368"/>
            <a:ext cx="8098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Outbound Manual</a:t>
            </a:r>
            <a:endParaRPr kumimoji="1" lang="ja-JP" altLang="en-US" sz="600" dirty="0"/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9640FE82-E3F7-0599-DD4E-8BB6587B7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441" y="3137333"/>
            <a:ext cx="510584" cy="178119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4FB3010-528C-79C2-3D54-73630C186B6F}"/>
              </a:ext>
            </a:extLst>
          </p:cNvPr>
          <p:cNvSpPr txBox="1"/>
          <p:nvPr/>
        </p:nvSpPr>
        <p:spPr>
          <a:xfrm>
            <a:off x="920140" y="3130597"/>
            <a:ext cx="7181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Inbound</a:t>
            </a:r>
            <a:endParaRPr kumimoji="1" lang="ja-JP" altLang="en-US" sz="600" dirty="0"/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69AB6422-1046-4473-5DF8-FB8BE7E60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571" y="3062015"/>
            <a:ext cx="1156765" cy="417148"/>
          </a:xfrm>
          <a:prstGeom prst="rect">
            <a:avLst/>
          </a:prstGeom>
        </p:spPr>
      </p:pic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13B61D01-F963-DE63-AD75-41D9CDD5CD68}"/>
              </a:ext>
            </a:extLst>
          </p:cNvPr>
          <p:cNvSpPr/>
          <p:nvPr/>
        </p:nvSpPr>
        <p:spPr>
          <a:xfrm>
            <a:off x="638860" y="2364093"/>
            <a:ext cx="1211323" cy="31996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59" name="グラフィックス 58" descr="右向き指示マーク">
            <a:extLst>
              <a:ext uri="{FF2B5EF4-FFF2-40B4-BE49-F238E27FC236}">
                <a16:creationId xmlns:a16="http://schemas.microsoft.com/office/drawing/2014/main" id="{BEDDEFF5-C645-A586-A867-13B6CA5D5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754202">
            <a:off x="1665219" y="2557782"/>
            <a:ext cx="253626" cy="253626"/>
          </a:xfrm>
          <a:prstGeom prst="rect">
            <a:avLst/>
          </a:prstGeom>
        </p:spPr>
      </p:pic>
      <p:pic>
        <p:nvPicPr>
          <p:cNvPr id="5" name="図 19">
            <a:extLst>
              <a:ext uri="{FF2B5EF4-FFF2-40B4-BE49-F238E27FC236}">
                <a16:creationId xmlns:a16="http://schemas.microsoft.com/office/drawing/2014/main" id="{E6E985DA-7DA5-9222-C386-88B0718413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209" y="1545938"/>
            <a:ext cx="1355770" cy="2019144"/>
          </a:xfrm>
          <a:prstGeom prst="rect">
            <a:avLst/>
          </a:prstGeom>
        </p:spPr>
      </p:pic>
      <p:pic>
        <p:nvPicPr>
          <p:cNvPr id="6" name="図 20">
            <a:extLst>
              <a:ext uri="{FF2B5EF4-FFF2-40B4-BE49-F238E27FC236}">
                <a16:creationId xmlns:a16="http://schemas.microsoft.com/office/drawing/2014/main" id="{5480BB93-4C69-6688-36F3-AFDEFA3E5F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1747" y="1675083"/>
            <a:ext cx="805148" cy="123622"/>
          </a:xfrm>
          <a:prstGeom prst="rect">
            <a:avLst/>
          </a:prstGeom>
        </p:spPr>
      </p:pic>
      <p:sp>
        <p:nvSpPr>
          <p:cNvPr id="7" name="テキスト ボックス 22">
            <a:extLst>
              <a:ext uri="{FF2B5EF4-FFF2-40B4-BE49-F238E27FC236}">
                <a16:creationId xmlns:a16="http://schemas.microsoft.com/office/drawing/2014/main" id="{31225964-2410-0FE3-B352-DF1CE9BD0DDD}"/>
              </a:ext>
            </a:extLst>
          </p:cNvPr>
          <p:cNvSpPr txBox="1"/>
          <p:nvPr/>
        </p:nvSpPr>
        <p:spPr>
          <a:xfrm>
            <a:off x="2393957" y="1661660"/>
            <a:ext cx="10350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Delivery Outbound</a:t>
            </a:r>
          </a:p>
        </p:txBody>
      </p:sp>
      <p:pic>
        <p:nvPicPr>
          <p:cNvPr id="8" name="図 23">
            <a:extLst>
              <a:ext uri="{FF2B5EF4-FFF2-40B4-BE49-F238E27FC236}">
                <a16:creationId xmlns:a16="http://schemas.microsoft.com/office/drawing/2014/main" id="{480488A9-5534-122F-6ADC-E975B85250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3184" y="2169701"/>
            <a:ext cx="1289035" cy="212113"/>
          </a:xfrm>
          <a:prstGeom prst="rect">
            <a:avLst/>
          </a:prstGeom>
        </p:spPr>
      </p:pic>
      <p:pic>
        <p:nvPicPr>
          <p:cNvPr id="9" name="図 24">
            <a:extLst>
              <a:ext uri="{FF2B5EF4-FFF2-40B4-BE49-F238E27FC236}">
                <a16:creationId xmlns:a16="http://schemas.microsoft.com/office/drawing/2014/main" id="{A3249B8A-161A-FCA9-C061-7B55F6057D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4414" y="2573081"/>
            <a:ext cx="981060" cy="220999"/>
          </a:xfrm>
          <a:prstGeom prst="rect">
            <a:avLst/>
          </a:prstGeom>
        </p:spPr>
      </p:pic>
      <p:pic>
        <p:nvPicPr>
          <p:cNvPr id="10" name="図 25">
            <a:extLst>
              <a:ext uri="{FF2B5EF4-FFF2-40B4-BE49-F238E27FC236}">
                <a16:creationId xmlns:a16="http://schemas.microsoft.com/office/drawing/2014/main" id="{4FF158BE-2C4D-7C5A-28B7-FE91763208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7227" y="2264389"/>
            <a:ext cx="1313642" cy="894800"/>
          </a:xfrm>
          <a:prstGeom prst="rect">
            <a:avLst/>
          </a:prstGeom>
        </p:spPr>
      </p:pic>
      <p:pic>
        <p:nvPicPr>
          <p:cNvPr id="11" name="図 26">
            <a:extLst>
              <a:ext uri="{FF2B5EF4-FFF2-40B4-BE49-F238E27FC236}">
                <a16:creationId xmlns:a16="http://schemas.microsoft.com/office/drawing/2014/main" id="{D5A37676-7048-AC50-FD7B-DE4FD157C6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6371" y="1845260"/>
            <a:ext cx="1313642" cy="434647"/>
          </a:xfrm>
          <a:prstGeom prst="rect">
            <a:avLst/>
          </a:prstGeom>
        </p:spPr>
      </p:pic>
      <p:sp>
        <p:nvSpPr>
          <p:cNvPr id="12" name="四角形: 角を丸くする 27">
            <a:extLst>
              <a:ext uri="{FF2B5EF4-FFF2-40B4-BE49-F238E27FC236}">
                <a16:creationId xmlns:a16="http://schemas.microsoft.com/office/drawing/2014/main" id="{6D8B2077-08CC-F2E0-E3F6-6734DEC499E7}"/>
              </a:ext>
            </a:extLst>
          </p:cNvPr>
          <p:cNvSpPr/>
          <p:nvPr/>
        </p:nvSpPr>
        <p:spPr>
          <a:xfrm>
            <a:off x="2328670" y="1871859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3" name="四角形: 角を丸くする 28">
            <a:extLst>
              <a:ext uri="{FF2B5EF4-FFF2-40B4-BE49-F238E27FC236}">
                <a16:creationId xmlns:a16="http://schemas.microsoft.com/office/drawing/2014/main" id="{16EDB8C6-C157-2617-14C6-083F90D7FFAF}"/>
              </a:ext>
            </a:extLst>
          </p:cNvPr>
          <p:cNvSpPr/>
          <p:nvPr/>
        </p:nvSpPr>
        <p:spPr>
          <a:xfrm>
            <a:off x="2962675" y="1868049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" name="テキスト ボックス 29">
            <a:extLst>
              <a:ext uri="{FF2B5EF4-FFF2-40B4-BE49-F238E27FC236}">
                <a16:creationId xmlns:a16="http://schemas.microsoft.com/office/drawing/2014/main" id="{0C732AF6-6AE8-27AD-977F-AED4AAFFD0AA}"/>
              </a:ext>
            </a:extLst>
          </p:cNvPr>
          <p:cNvSpPr txBox="1"/>
          <p:nvPr/>
        </p:nvSpPr>
        <p:spPr>
          <a:xfrm>
            <a:off x="2081060" y="1842265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15" name="テキスト ボックス 30">
            <a:extLst>
              <a:ext uri="{FF2B5EF4-FFF2-40B4-BE49-F238E27FC236}">
                <a16:creationId xmlns:a16="http://schemas.microsoft.com/office/drawing/2014/main" id="{A5297244-39F1-4FE8-DF22-E0829447E960}"/>
              </a:ext>
            </a:extLst>
          </p:cNvPr>
          <p:cNvSpPr txBox="1"/>
          <p:nvPr/>
        </p:nvSpPr>
        <p:spPr>
          <a:xfrm>
            <a:off x="2729852" y="1843752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16" name="グラフィックス 31" descr="日毎カレンダー">
            <a:extLst>
              <a:ext uri="{FF2B5EF4-FFF2-40B4-BE49-F238E27FC236}">
                <a16:creationId xmlns:a16="http://schemas.microsoft.com/office/drawing/2014/main" id="{1BDFE12E-2527-B630-4FDB-A0D7FB1566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61272" y="1881234"/>
            <a:ext cx="137160" cy="137160"/>
          </a:xfrm>
          <a:prstGeom prst="rect">
            <a:avLst/>
          </a:prstGeom>
        </p:spPr>
      </p:pic>
      <p:pic>
        <p:nvPicPr>
          <p:cNvPr id="61" name="グラフィックス 32" descr="日毎カレンダー">
            <a:extLst>
              <a:ext uri="{FF2B5EF4-FFF2-40B4-BE49-F238E27FC236}">
                <a16:creationId xmlns:a16="http://schemas.microsoft.com/office/drawing/2014/main" id="{78050347-4525-6C62-45F1-49DABF9504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01280" y="1872161"/>
            <a:ext cx="137160" cy="137160"/>
          </a:xfrm>
          <a:prstGeom prst="rect">
            <a:avLst/>
          </a:prstGeom>
        </p:spPr>
      </p:pic>
      <p:sp>
        <p:nvSpPr>
          <p:cNvPr id="62" name="テキスト ボックス 34">
            <a:extLst>
              <a:ext uri="{FF2B5EF4-FFF2-40B4-BE49-F238E27FC236}">
                <a16:creationId xmlns:a16="http://schemas.microsoft.com/office/drawing/2014/main" id="{233A0BF7-EA30-76C7-4FAF-0E36A2F1104B}"/>
              </a:ext>
            </a:extLst>
          </p:cNvPr>
          <p:cNvSpPr txBox="1"/>
          <p:nvPr/>
        </p:nvSpPr>
        <p:spPr>
          <a:xfrm>
            <a:off x="2140034" y="2057500"/>
            <a:ext cx="87432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Except complete</a:t>
            </a:r>
          </a:p>
        </p:txBody>
      </p:sp>
      <p:sp>
        <p:nvSpPr>
          <p:cNvPr id="63" name="正方形/長方形 35">
            <a:extLst>
              <a:ext uri="{FF2B5EF4-FFF2-40B4-BE49-F238E27FC236}">
                <a16:creationId xmlns:a16="http://schemas.microsoft.com/office/drawing/2014/main" id="{5477950A-FFB2-F013-01AC-21D8588EB3E3}"/>
              </a:ext>
            </a:extLst>
          </p:cNvPr>
          <p:cNvSpPr/>
          <p:nvPr/>
        </p:nvSpPr>
        <p:spPr>
          <a:xfrm>
            <a:off x="2185333" y="2083226"/>
            <a:ext cx="119811" cy="10871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4" name="テキスト ボックス 36">
            <a:extLst>
              <a:ext uri="{FF2B5EF4-FFF2-40B4-BE49-F238E27FC236}">
                <a16:creationId xmlns:a16="http://schemas.microsoft.com/office/drawing/2014/main" id="{0E58CC99-B8B5-DE01-F01E-F70E105924CE}"/>
              </a:ext>
            </a:extLst>
          </p:cNvPr>
          <p:cNvSpPr txBox="1"/>
          <p:nvPr/>
        </p:nvSpPr>
        <p:spPr>
          <a:xfrm>
            <a:off x="2279470" y="1874855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65" name="テキスト ボックス 37">
            <a:extLst>
              <a:ext uri="{FF2B5EF4-FFF2-40B4-BE49-F238E27FC236}">
                <a16:creationId xmlns:a16="http://schemas.microsoft.com/office/drawing/2014/main" id="{C43C0A75-964D-C29B-7FE3-3EBF36BFCD67}"/>
              </a:ext>
            </a:extLst>
          </p:cNvPr>
          <p:cNvSpPr txBox="1"/>
          <p:nvPr/>
        </p:nvSpPr>
        <p:spPr>
          <a:xfrm>
            <a:off x="2918265" y="1868294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pic>
        <p:nvPicPr>
          <p:cNvPr id="66" name="図 40">
            <a:extLst>
              <a:ext uri="{FF2B5EF4-FFF2-40B4-BE49-F238E27FC236}">
                <a16:creationId xmlns:a16="http://schemas.microsoft.com/office/drawing/2014/main" id="{858F58E9-46C0-6E45-FB33-411429FAE5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0034" y="2312946"/>
            <a:ext cx="1289035" cy="370436"/>
          </a:xfrm>
          <a:prstGeom prst="rect">
            <a:avLst/>
          </a:prstGeom>
        </p:spPr>
      </p:pic>
      <p:pic>
        <p:nvPicPr>
          <p:cNvPr id="67" name="図 41">
            <a:extLst>
              <a:ext uri="{FF2B5EF4-FFF2-40B4-BE49-F238E27FC236}">
                <a16:creationId xmlns:a16="http://schemas.microsoft.com/office/drawing/2014/main" id="{A6C7BE57-2794-C562-605B-7460CAB659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0450" y="2744063"/>
            <a:ext cx="1279444" cy="376415"/>
          </a:xfrm>
          <a:prstGeom prst="rect">
            <a:avLst/>
          </a:prstGeom>
        </p:spPr>
      </p:pic>
      <p:sp>
        <p:nvSpPr>
          <p:cNvPr id="68" name="テキスト ボックス 42">
            <a:extLst>
              <a:ext uri="{FF2B5EF4-FFF2-40B4-BE49-F238E27FC236}">
                <a16:creationId xmlns:a16="http://schemas.microsoft.com/office/drawing/2014/main" id="{479F67BC-966C-9AAF-6380-E1ACCBA6F0A6}"/>
              </a:ext>
            </a:extLst>
          </p:cNvPr>
          <p:cNvSpPr txBox="1"/>
          <p:nvPr/>
        </p:nvSpPr>
        <p:spPr>
          <a:xfrm>
            <a:off x="2110951" y="2267242"/>
            <a:ext cx="1381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Parts No : DEMO-PARTS-</a:t>
            </a:r>
            <a:r>
              <a:rPr kumimoji="1" lang="en-US" altLang="ja-JP" sz="400" dirty="0" err="1">
                <a:latin typeface="+mj-lt"/>
              </a:rPr>
              <a:t>NO_A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Parts Name : </a:t>
            </a:r>
            <a:r>
              <a:rPr kumimoji="1" lang="en-US" altLang="ja-JP" sz="400" dirty="0" err="1">
                <a:latin typeface="+mj-lt"/>
              </a:rPr>
              <a:t>DEMO_PARTS_NAME_A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Lot No : 20230910</a:t>
            </a:r>
          </a:p>
          <a:p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code : RD07/RD08        500.00/500.00PCS </a:t>
            </a:r>
          </a:p>
        </p:txBody>
      </p:sp>
      <p:sp>
        <p:nvSpPr>
          <p:cNvPr id="69" name="テキスト ボックス 43">
            <a:extLst>
              <a:ext uri="{FF2B5EF4-FFF2-40B4-BE49-F238E27FC236}">
                <a16:creationId xmlns:a16="http://schemas.microsoft.com/office/drawing/2014/main" id="{27D375F0-B4D4-18E8-7D3C-8EE43041CEE1}"/>
              </a:ext>
            </a:extLst>
          </p:cNvPr>
          <p:cNvSpPr txBox="1"/>
          <p:nvPr/>
        </p:nvSpPr>
        <p:spPr>
          <a:xfrm>
            <a:off x="2097427" y="2686650"/>
            <a:ext cx="140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Parts No : DEMO-PARTS-NO_B</a:t>
            </a:r>
          </a:p>
          <a:p>
            <a:r>
              <a:rPr kumimoji="1" lang="en-US" altLang="ja-JP" sz="400" dirty="0">
                <a:latin typeface="+mj-lt"/>
              </a:rPr>
              <a:t>Parts Name : </a:t>
            </a:r>
            <a:r>
              <a:rPr kumimoji="1" lang="en-US" altLang="ja-JP" sz="400" dirty="0" err="1">
                <a:latin typeface="+mj-lt"/>
              </a:rPr>
              <a:t>DEMO_PARTS_NAME_B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Lot No : 20230910 / 20230911</a:t>
            </a:r>
          </a:p>
          <a:p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code : RD05/RD06           0.00/600.00PCS </a:t>
            </a:r>
          </a:p>
        </p:txBody>
      </p:sp>
    </p:spTree>
    <p:extLst>
      <p:ext uri="{BB962C8B-B14F-4D97-AF65-F5344CB8AC3E}">
        <p14:creationId xmlns:p14="http://schemas.microsoft.com/office/powerpoint/2010/main" val="27477573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Handy terminal function Outbound</a:t>
            </a:r>
          </a:p>
          <a:p>
            <a:r>
              <a:rPr kumimoji="1" lang="en-US" altLang="ja-JP" sz="1100" b="1" dirty="0"/>
              <a:t>5-3-4. Outbound Detail for Work Outbound 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* Same as Delivery Outbound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0C66DC9-B014-3FF2-47E1-69B77B263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89" y="1530698"/>
            <a:ext cx="1355770" cy="201914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944EEA8-550C-4E5B-043A-C7F4A8F0A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27" y="1659843"/>
            <a:ext cx="805148" cy="12362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CA37CC6-CCF7-C27F-4A6C-16FB804D50AC}"/>
              </a:ext>
            </a:extLst>
          </p:cNvPr>
          <p:cNvSpPr txBox="1"/>
          <p:nvPr/>
        </p:nvSpPr>
        <p:spPr>
          <a:xfrm>
            <a:off x="927308" y="1646420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Work Outbound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AB5714B-8A21-1CD2-157D-334DEDCD0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64" y="2154461"/>
            <a:ext cx="1289035" cy="21211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7920971-2705-1A45-C531-C1EA72649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94" y="2557841"/>
            <a:ext cx="981060" cy="2209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5710904-C684-872E-EDF1-D46C999C8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507" y="2249149"/>
            <a:ext cx="1313642" cy="8948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F52DC54-D64E-E248-CCEE-19EFCB5553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651" y="1830020"/>
            <a:ext cx="1313642" cy="434647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CE6468D-B0A7-9D57-2E38-6479F338316A}"/>
              </a:ext>
            </a:extLst>
          </p:cNvPr>
          <p:cNvSpPr/>
          <p:nvPr/>
        </p:nvSpPr>
        <p:spPr>
          <a:xfrm>
            <a:off x="758950" y="1856619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21E0BB65-1B91-FC55-C8F6-5F521F7A8BF4}"/>
              </a:ext>
            </a:extLst>
          </p:cNvPr>
          <p:cNvSpPr/>
          <p:nvPr/>
        </p:nvSpPr>
        <p:spPr>
          <a:xfrm>
            <a:off x="1392955" y="1852809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E96DCB2-BCB9-A2F3-C888-C753AC99F4BD}"/>
              </a:ext>
            </a:extLst>
          </p:cNvPr>
          <p:cNvSpPr txBox="1"/>
          <p:nvPr/>
        </p:nvSpPr>
        <p:spPr>
          <a:xfrm>
            <a:off x="511340" y="1827025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56FDC3C-6323-5281-6BD0-960F08A55297}"/>
              </a:ext>
            </a:extLst>
          </p:cNvPr>
          <p:cNvSpPr txBox="1"/>
          <p:nvPr/>
        </p:nvSpPr>
        <p:spPr>
          <a:xfrm>
            <a:off x="1160132" y="1828512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15" name="グラフィックス 14" descr="日毎カレンダー">
            <a:extLst>
              <a:ext uri="{FF2B5EF4-FFF2-40B4-BE49-F238E27FC236}">
                <a16:creationId xmlns:a16="http://schemas.microsoft.com/office/drawing/2014/main" id="{DE26C320-6519-52B8-964A-AEE6EB9BD4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1552" y="1865994"/>
            <a:ext cx="137160" cy="137160"/>
          </a:xfrm>
          <a:prstGeom prst="rect">
            <a:avLst/>
          </a:prstGeom>
        </p:spPr>
      </p:pic>
      <p:pic>
        <p:nvPicPr>
          <p:cNvPr id="16" name="グラフィックス 15" descr="日毎カレンダー">
            <a:extLst>
              <a:ext uri="{FF2B5EF4-FFF2-40B4-BE49-F238E27FC236}">
                <a16:creationId xmlns:a16="http://schemas.microsoft.com/office/drawing/2014/main" id="{7369BFDA-574A-21D9-CD17-3CC725B035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31560" y="1856921"/>
            <a:ext cx="137160" cy="13716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ECDE8DC-59FE-F0E7-34AC-895A1F0CB25A}"/>
              </a:ext>
            </a:extLst>
          </p:cNvPr>
          <p:cNvSpPr txBox="1"/>
          <p:nvPr/>
        </p:nvSpPr>
        <p:spPr>
          <a:xfrm>
            <a:off x="604312" y="2049123"/>
            <a:ext cx="76202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Except complete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D286B93-F81E-0631-4516-5A0303788ECA}"/>
              </a:ext>
            </a:extLst>
          </p:cNvPr>
          <p:cNvSpPr/>
          <p:nvPr/>
        </p:nvSpPr>
        <p:spPr>
          <a:xfrm>
            <a:off x="605101" y="2064300"/>
            <a:ext cx="119811" cy="10871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1F77D95-4D92-9CD4-5340-9642C70CF3C3}"/>
              </a:ext>
            </a:extLst>
          </p:cNvPr>
          <p:cNvSpPr txBox="1"/>
          <p:nvPr/>
        </p:nvSpPr>
        <p:spPr>
          <a:xfrm>
            <a:off x="709750" y="1859615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7A0ADF5-0917-DE7B-820D-9341F12C15BD}"/>
              </a:ext>
            </a:extLst>
          </p:cNvPr>
          <p:cNvSpPr txBox="1"/>
          <p:nvPr/>
        </p:nvSpPr>
        <p:spPr>
          <a:xfrm>
            <a:off x="1348545" y="1853054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96A9BFB0-428D-B236-ADE7-D1F2D16C1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14" y="2297706"/>
            <a:ext cx="1289035" cy="37043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776F055-1ED3-FE66-5722-735E66B5E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30" y="2728823"/>
            <a:ext cx="1279444" cy="376415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1F21DC1-F3AE-41A7-DCD7-0B7AA6134020}"/>
              </a:ext>
            </a:extLst>
          </p:cNvPr>
          <p:cNvSpPr txBox="1"/>
          <p:nvPr/>
        </p:nvSpPr>
        <p:spPr>
          <a:xfrm>
            <a:off x="541231" y="2252002"/>
            <a:ext cx="1381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Parts No : DEMO-PARTS-NO_A</a:t>
            </a:r>
          </a:p>
          <a:p>
            <a:r>
              <a:rPr kumimoji="1" lang="en-US" altLang="ja-JP" sz="400" dirty="0">
                <a:latin typeface="+mj-lt"/>
              </a:rPr>
              <a:t>Parts Name : </a:t>
            </a:r>
            <a:r>
              <a:rPr kumimoji="1" lang="en-US" altLang="ja-JP" sz="400" dirty="0" err="1">
                <a:latin typeface="+mj-lt"/>
              </a:rPr>
              <a:t>DEMO_PARTS_NAME_A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Lot No : 20230910</a:t>
            </a:r>
          </a:p>
          <a:p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code : RD07/RD08        500.00/500.00PCS 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B6ED3CD-DC06-6BF1-FF01-57B91B020C75}"/>
              </a:ext>
            </a:extLst>
          </p:cNvPr>
          <p:cNvSpPr txBox="1"/>
          <p:nvPr/>
        </p:nvSpPr>
        <p:spPr>
          <a:xfrm>
            <a:off x="527707" y="2671410"/>
            <a:ext cx="140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Parts No : DEMO-PARTS-NO_B</a:t>
            </a:r>
          </a:p>
          <a:p>
            <a:r>
              <a:rPr kumimoji="1" lang="en-US" altLang="ja-JP" sz="400" dirty="0">
                <a:latin typeface="+mj-lt"/>
              </a:rPr>
              <a:t>Parts Name : </a:t>
            </a:r>
            <a:r>
              <a:rPr kumimoji="1" lang="en-US" altLang="ja-JP" sz="400" dirty="0" err="1">
                <a:latin typeface="+mj-lt"/>
              </a:rPr>
              <a:t>DEMO_PARTS_NAME_B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Lot No : 20230910 / 20230911</a:t>
            </a:r>
          </a:p>
          <a:p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code : RD05/RD06           0.00/600.00PCS 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93AD1DB1-92EE-CC1D-FC82-70DDF193EF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7879" y="1530698"/>
            <a:ext cx="1358764" cy="2027693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3C2F41C7-1A0E-F652-0B4E-26D045BE33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1235" y="2826085"/>
            <a:ext cx="243861" cy="130125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78E152-A195-4197-122E-E2A483F50A09}"/>
              </a:ext>
            </a:extLst>
          </p:cNvPr>
          <p:cNvSpPr txBox="1"/>
          <p:nvPr/>
        </p:nvSpPr>
        <p:spPr>
          <a:xfrm>
            <a:off x="3164813" y="2805126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DECC7CAE-11CD-4443-5C9E-EF7F8B2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566" y="1664778"/>
            <a:ext cx="805148" cy="123622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91FCC9C-8870-F62B-C8C2-EB5D24466028}"/>
              </a:ext>
            </a:extLst>
          </p:cNvPr>
          <p:cNvSpPr txBox="1"/>
          <p:nvPr/>
        </p:nvSpPr>
        <p:spPr>
          <a:xfrm>
            <a:off x="2567847" y="1651355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145A40A0-29DE-0D32-77D2-B6DDDF59E2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2379" y="2550338"/>
            <a:ext cx="399116" cy="92870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057F593-0F74-967D-4CBD-A07A347A1A61}"/>
              </a:ext>
            </a:extLst>
          </p:cNvPr>
          <p:cNvSpPr txBox="1"/>
          <p:nvPr/>
        </p:nvSpPr>
        <p:spPr>
          <a:xfrm>
            <a:off x="2238009" y="2500630"/>
            <a:ext cx="437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Box No</a:t>
            </a:r>
            <a:endParaRPr kumimoji="1" lang="ja-JP" altLang="en-US" sz="600" dirty="0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0D5745B2-97D8-D592-38C2-E6E2F7FEE1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0820" y="2987449"/>
            <a:ext cx="234871" cy="129551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13D427EF-7D7F-308F-81C9-4F21CFC9BD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6238" y="3170700"/>
            <a:ext cx="234871" cy="129551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86300ACC-FF2A-F846-4ECF-3327CFA0E6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5887" y="2537477"/>
            <a:ext cx="1334826" cy="298027"/>
          </a:xfrm>
          <a:prstGeom prst="rect">
            <a:avLst/>
          </a:prstGeom>
        </p:spPr>
      </p:pic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9032B7B1-F795-8EE4-BEE7-CC0DCE6369DF}"/>
              </a:ext>
            </a:extLst>
          </p:cNvPr>
          <p:cNvSpPr/>
          <p:nvPr/>
        </p:nvSpPr>
        <p:spPr>
          <a:xfrm>
            <a:off x="2442166" y="2694508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0734BE4-B303-1573-9199-BCA72CDE5B66}"/>
              </a:ext>
            </a:extLst>
          </p:cNvPr>
          <p:cNvSpPr txBox="1"/>
          <p:nvPr/>
        </p:nvSpPr>
        <p:spPr>
          <a:xfrm>
            <a:off x="2118459" y="2683269"/>
            <a:ext cx="38343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Box no</a:t>
            </a:r>
            <a:endParaRPr kumimoji="1" lang="ja-JP" altLang="en-US" sz="500" dirty="0"/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0A137012-4B02-2B69-7087-5EEF2630C2F8}"/>
              </a:ext>
            </a:extLst>
          </p:cNvPr>
          <p:cNvSpPr/>
          <p:nvPr/>
        </p:nvSpPr>
        <p:spPr>
          <a:xfrm>
            <a:off x="3094102" y="2687114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9132AB0-9D81-4649-1798-43FDD5340953}"/>
              </a:ext>
            </a:extLst>
          </p:cNvPr>
          <p:cNvSpPr txBox="1"/>
          <p:nvPr/>
        </p:nvSpPr>
        <p:spPr>
          <a:xfrm>
            <a:off x="2775157" y="2668731"/>
            <a:ext cx="3722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Lot No</a:t>
            </a:r>
            <a:endParaRPr kumimoji="1" lang="ja-JP" altLang="en-US" sz="500" dirty="0"/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5A8B1039-1BE6-73BF-280A-A7783B8D1D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61608" y="2133056"/>
            <a:ext cx="1345035" cy="391873"/>
          </a:xfrm>
          <a:prstGeom prst="rect">
            <a:avLst/>
          </a:prstGeom>
        </p:spPr>
      </p:pic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AC19EB62-EF52-5E11-2FAF-34B036B8384B}"/>
              </a:ext>
            </a:extLst>
          </p:cNvPr>
          <p:cNvSpPr/>
          <p:nvPr/>
        </p:nvSpPr>
        <p:spPr>
          <a:xfrm>
            <a:off x="2442760" y="2432337"/>
            <a:ext cx="373997" cy="249384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6" name="四角形: 角を丸くする 45">
            <a:extLst>
              <a:ext uri="{FF2B5EF4-FFF2-40B4-BE49-F238E27FC236}">
                <a16:creationId xmlns:a16="http://schemas.microsoft.com/office/drawing/2014/main" id="{5142C2CC-E151-89F7-6CD7-AAF261FB9E09}"/>
              </a:ext>
            </a:extLst>
          </p:cNvPr>
          <p:cNvSpPr/>
          <p:nvPr/>
        </p:nvSpPr>
        <p:spPr>
          <a:xfrm>
            <a:off x="3088241" y="2437637"/>
            <a:ext cx="379858" cy="234262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727B99AA-246E-ACA6-4E6A-0E9683824AB6}"/>
              </a:ext>
            </a:extLst>
          </p:cNvPr>
          <p:cNvSpPr txBox="1"/>
          <p:nvPr/>
        </p:nvSpPr>
        <p:spPr>
          <a:xfrm>
            <a:off x="2104209" y="2445131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Location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4DD4ED3-9AE3-82E5-99F8-2723C0EA0FBC}"/>
              </a:ext>
            </a:extLst>
          </p:cNvPr>
          <p:cNvSpPr txBox="1"/>
          <p:nvPr/>
        </p:nvSpPr>
        <p:spPr>
          <a:xfrm>
            <a:off x="2764339" y="2438411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Lot No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B0FF4956-43BF-4EBF-A672-28C63223AF01}"/>
              </a:ext>
            </a:extLst>
          </p:cNvPr>
          <p:cNvSpPr/>
          <p:nvPr/>
        </p:nvSpPr>
        <p:spPr>
          <a:xfrm>
            <a:off x="2652566" y="2134827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2242300-C449-BDE0-1BC7-0743C9465D16}"/>
              </a:ext>
            </a:extLst>
          </p:cNvPr>
          <p:cNvSpPr txBox="1"/>
          <p:nvPr/>
        </p:nvSpPr>
        <p:spPr>
          <a:xfrm>
            <a:off x="2118459" y="2123588"/>
            <a:ext cx="43313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No</a:t>
            </a:r>
            <a:endParaRPr kumimoji="1" lang="ja-JP" altLang="en-US" sz="500" dirty="0"/>
          </a:p>
        </p:txBody>
      </p:sp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566F5DD4-210E-63B0-348C-8F74E66CF06C}"/>
              </a:ext>
            </a:extLst>
          </p:cNvPr>
          <p:cNvSpPr/>
          <p:nvPr/>
        </p:nvSpPr>
        <p:spPr>
          <a:xfrm>
            <a:off x="2655057" y="2281572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B729F8A-CDDB-53D2-A29D-AEEC483558AA}"/>
              </a:ext>
            </a:extLst>
          </p:cNvPr>
          <p:cNvSpPr txBox="1"/>
          <p:nvPr/>
        </p:nvSpPr>
        <p:spPr>
          <a:xfrm>
            <a:off x="2120950" y="2270333"/>
            <a:ext cx="5212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Name</a:t>
            </a:r>
            <a:endParaRPr kumimoji="1" lang="ja-JP" altLang="en-US" sz="50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41038742-EA6E-BC66-E0F9-CB0696656BCD}"/>
              </a:ext>
            </a:extLst>
          </p:cNvPr>
          <p:cNvSpPr txBox="1"/>
          <p:nvPr/>
        </p:nvSpPr>
        <p:spPr>
          <a:xfrm>
            <a:off x="3539758" y="1354680"/>
            <a:ext cx="29206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order information from Outbound item.</a:t>
            </a:r>
          </a:p>
          <a:p>
            <a:r>
              <a:rPr kumimoji="1" lang="en-US" altLang="ja-JP" sz="800" b="1" dirty="0">
                <a:latin typeface="+mj-lt"/>
              </a:rPr>
              <a:t>Date : </a:t>
            </a:r>
            <a:r>
              <a:rPr kumimoji="1" lang="en-US" altLang="ja-JP" sz="800" dirty="0">
                <a:latin typeface="Arial 本文"/>
              </a:rPr>
              <a:t>Today’s date</a:t>
            </a:r>
            <a:endParaRPr kumimoji="1" lang="en-US" altLang="ja-JP" sz="800" b="1" dirty="0">
              <a:latin typeface="+mj-lt"/>
            </a:endParaRPr>
          </a:p>
          <a:p>
            <a:r>
              <a:rPr kumimoji="1" lang="en-US" altLang="ja-JP" sz="800" b="1" dirty="0">
                <a:latin typeface="Arial 本文"/>
              </a:rPr>
              <a:t>Part No.</a:t>
            </a:r>
            <a:r>
              <a:rPr kumimoji="1" lang="en-US" altLang="ja-JP" sz="800" dirty="0">
                <a:latin typeface="Arial 本文"/>
              </a:rPr>
              <a:t>: PART NUMBER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Arial 本文"/>
              </a:rPr>
              <a:t>Part Name</a:t>
            </a:r>
            <a:r>
              <a:rPr kumimoji="1" lang="en-US" altLang="ja-JP" sz="800" dirty="0">
                <a:latin typeface="Arial 本文"/>
              </a:rPr>
              <a:t> : PART NAME</a:t>
            </a:r>
          </a:p>
          <a:p>
            <a:r>
              <a:rPr kumimoji="1" lang="en-US" altLang="ja-JP" sz="800" b="1" dirty="0">
                <a:latin typeface="Arial 本文"/>
              </a:rPr>
              <a:t>Location Plan :</a:t>
            </a:r>
            <a:r>
              <a:rPr kumimoji="1" lang="en-US" altLang="ja-JP" sz="800" dirty="0">
                <a:solidFill>
                  <a:srgbClr val="FF0000"/>
                </a:solidFill>
                <a:latin typeface="+mj-lt"/>
              </a:rPr>
              <a:t>*Display assigned location information. If there are multiple items, display multiple items.</a:t>
            </a:r>
            <a:endParaRPr kumimoji="1" lang="en-US" altLang="ja-JP" sz="800" b="1" dirty="0">
              <a:latin typeface="Arial 本文"/>
            </a:endParaRPr>
          </a:p>
          <a:p>
            <a:r>
              <a:rPr kumimoji="1" lang="en-US" altLang="ja-JP" sz="800" b="1" dirty="0">
                <a:latin typeface="Arial 本文"/>
              </a:rPr>
              <a:t>Lot Plan :</a:t>
            </a:r>
            <a:r>
              <a:rPr kumimoji="1" lang="en-US" altLang="ja-JP" sz="800" dirty="0">
                <a:solidFill>
                  <a:srgbClr val="FF0000"/>
                </a:solidFill>
                <a:latin typeface="+mj-lt"/>
              </a:rPr>
              <a:t>*Displays a list of Lot no that are recommended for picking after reservation. If there are multiple items, display multiple items.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Lot No:</a:t>
            </a:r>
            <a:r>
              <a:rPr kumimoji="1" lang="en-US" altLang="ja-JP" sz="800" dirty="0">
                <a:latin typeface="+mj-lt"/>
              </a:rPr>
              <a:t> </a:t>
            </a:r>
            <a:r>
              <a:rPr kumimoji="1" lang="en-US" altLang="ja-JP" sz="800" dirty="0">
                <a:latin typeface="Arial 本文"/>
              </a:rPr>
              <a:t>No initial value information 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Scan QR data or Can be changed manually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Package Qty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No initial value information 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Scan QR data or Can be changed manually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Package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No initial value information 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Scan QR data or Can be changed manually</a:t>
            </a:r>
          </a:p>
          <a:p>
            <a:r>
              <a:rPr kumimoji="1" lang="en-US" altLang="ja-JP" sz="800" b="1" dirty="0">
                <a:latin typeface="+mj-lt"/>
              </a:rPr>
              <a:t>Sum Qty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No initial value information 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Scan QR data or Can be changed manually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Location</a:t>
            </a:r>
            <a:r>
              <a:rPr kumimoji="1" lang="en-US" altLang="ja-JP" sz="800" dirty="0">
                <a:latin typeface="+mj-lt"/>
              </a:rPr>
              <a:t>: The initial value is referenced from the Location master. </a:t>
            </a:r>
            <a:r>
              <a:rPr kumimoji="1" lang="en-US" altLang="ja-JP" sz="800" dirty="0">
                <a:latin typeface="Arial 本文"/>
              </a:rPr>
              <a:t>No initial value information. If there is no link, display blank.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Scan QR data or Can be changed manually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Clear[P3]</a:t>
            </a:r>
            <a:r>
              <a:rPr kumimoji="1" lang="en-US" altLang="ja-JP" sz="800" dirty="0">
                <a:latin typeface="+mj-lt"/>
              </a:rPr>
              <a:t>: Reset to the initial data</a:t>
            </a:r>
          </a:p>
          <a:p>
            <a:r>
              <a:rPr kumimoji="1" lang="en-US" altLang="ja-JP" sz="800" b="1" dirty="0">
                <a:latin typeface="+mj-lt"/>
              </a:rPr>
              <a:t>Confirm[P4]</a:t>
            </a:r>
            <a:r>
              <a:rPr kumimoji="1" lang="en-US" altLang="ja-JP" sz="800" dirty="0">
                <a:latin typeface="+mj-lt"/>
              </a:rPr>
              <a:t>: Confirmation processing. Normal end: Completion of registration *1. Warning: Warning screen display *2</a:t>
            </a: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EB663806-3F9C-2D22-8814-1E998D95CBB0}"/>
              </a:ext>
            </a:extLst>
          </p:cNvPr>
          <p:cNvSpPr/>
          <p:nvPr/>
        </p:nvSpPr>
        <p:spPr>
          <a:xfrm>
            <a:off x="619371" y="2731695"/>
            <a:ext cx="1105864" cy="297912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56" name="グラフィックス 55" descr="右向き指示マーク">
            <a:extLst>
              <a:ext uri="{FF2B5EF4-FFF2-40B4-BE49-F238E27FC236}">
                <a16:creationId xmlns:a16="http://schemas.microsoft.com/office/drawing/2014/main" id="{5CFE2516-20DB-D8B2-A369-9F68C71054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4754202">
            <a:off x="1650060" y="2923618"/>
            <a:ext cx="236144" cy="236144"/>
          </a:xfrm>
          <a:prstGeom prst="rect">
            <a:avLst/>
          </a:prstGeom>
        </p:spPr>
      </p:pic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E39C7924-F6B4-64ED-CFA3-13219622E5A8}"/>
              </a:ext>
            </a:extLst>
          </p:cNvPr>
          <p:cNvSpPr txBox="1"/>
          <p:nvPr/>
        </p:nvSpPr>
        <p:spPr>
          <a:xfrm>
            <a:off x="2678753" y="2118254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C90AE0AC-8188-4C8F-EBB5-5ED34ACDDF2B}"/>
              </a:ext>
            </a:extLst>
          </p:cNvPr>
          <p:cNvSpPr txBox="1"/>
          <p:nvPr/>
        </p:nvSpPr>
        <p:spPr>
          <a:xfrm>
            <a:off x="2602160" y="2268360"/>
            <a:ext cx="94457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ED2E7F3-9A29-0368-AB8D-57FAD14F55DD}"/>
              </a:ext>
            </a:extLst>
          </p:cNvPr>
          <p:cNvSpPr txBox="1"/>
          <p:nvPr/>
        </p:nvSpPr>
        <p:spPr>
          <a:xfrm>
            <a:off x="2400123" y="2420868"/>
            <a:ext cx="3722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RD05</a:t>
            </a:r>
          </a:p>
          <a:p>
            <a:r>
              <a:rPr kumimoji="1" lang="en-US" altLang="ja-JP" sz="400" dirty="0">
                <a:latin typeface="+mj-lt"/>
              </a:rPr>
              <a:t>RD06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CA3EB1E1-B5FB-8684-7D8E-5EDE91EBC34E}"/>
              </a:ext>
            </a:extLst>
          </p:cNvPr>
          <p:cNvSpPr txBox="1"/>
          <p:nvPr/>
        </p:nvSpPr>
        <p:spPr>
          <a:xfrm>
            <a:off x="3055126" y="2424678"/>
            <a:ext cx="474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2023-09-10</a:t>
            </a:r>
          </a:p>
          <a:p>
            <a:r>
              <a:rPr kumimoji="1" lang="en-US" altLang="ja-JP" sz="400" dirty="0">
                <a:latin typeface="+mj-lt"/>
              </a:rPr>
              <a:t>2023-09-11</a:t>
            </a:r>
          </a:p>
        </p:txBody>
      </p:sp>
      <p:sp>
        <p:nvSpPr>
          <p:cNvPr id="54" name="矢印: 右 53">
            <a:extLst>
              <a:ext uri="{FF2B5EF4-FFF2-40B4-BE49-F238E27FC236}">
                <a16:creationId xmlns:a16="http://schemas.microsoft.com/office/drawing/2014/main" id="{CEBE0F17-8375-511F-3CF5-C7F16A029CEA}"/>
              </a:ext>
            </a:extLst>
          </p:cNvPr>
          <p:cNvSpPr/>
          <p:nvPr/>
        </p:nvSpPr>
        <p:spPr>
          <a:xfrm>
            <a:off x="1900894" y="2633921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B0DB2209-AF7F-5E51-02F2-454AC2001172}"/>
              </a:ext>
            </a:extLst>
          </p:cNvPr>
          <p:cNvSpPr txBox="1"/>
          <p:nvPr/>
        </p:nvSpPr>
        <p:spPr>
          <a:xfrm>
            <a:off x="989259" y="5624089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33A88918-7B8E-EBE6-A439-60B4D84FC7F4}"/>
              </a:ext>
            </a:extLst>
          </p:cNvPr>
          <p:cNvSpPr txBox="1"/>
          <p:nvPr/>
        </p:nvSpPr>
        <p:spPr>
          <a:xfrm>
            <a:off x="1810217" y="5844012"/>
            <a:ext cx="97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+mj-lt"/>
              </a:rPr>
              <a:t>DEMO-PARTS-</a:t>
            </a:r>
            <a:r>
              <a:rPr kumimoji="1" lang="en-US" altLang="ja-JP" sz="600" dirty="0" err="1">
                <a:latin typeface="+mj-lt"/>
              </a:rPr>
              <a:t>NO_B</a:t>
            </a:r>
            <a:endParaRPr kumimoji="1" lang="en-US" altLang="ja-JP" sz="600" dirty="0"/>
          </a:p>
          <a:p>
            <a:r>
              <a:rPr kumimoji="1" lang="en-US" altLang="ja-JP" sz="600" dirty="0"/>
              <a:t>Enter QTY = 20pcs</a:t>
            </a:r>
          </a:p>
          <a:p>
            <a:r>
              <a:rPr kumimoji="1" lang="en-US" altLang="ja-JP" sz="600" dirty="0"/>
              <a:t>Label 1 piece</a:t>
            </a:r>
          </a:p>
          <a:p>
            <a:r>
              <a:rPr kumimoji="1" lang="en-US" altLang="ja-JP" sz="600" dirty="0"/>
              <a:t>Lot 2023-09-10</a:t>
            </a:r>
            <a:endParaRPr kumimoji="1" lang="ja-JP" altLang="en-US" sz="600" dirty="0"/>
          </a:p>
        </p:txBody>
      </p:sp>
      <p:sp>
        <p:nvSpPr>
          <p:cNvPr id="90" name="矢印: 右 89">
            <a:extLst>
              <a:ext uri="{FF2B5EF4-FFF2-40B4-BE49-F238E27FC236}">
                <a16:creationId xmlns:a16="http://schemas.microsoft.com/office/drawing/2014/main" id="{761FFC5F-4DB6-86B2-B300-0DD3394D5043}"/>
              </a:ext>
            </a:extLst>
          </p:cNvPr>
          <p:cNvSpPr/>
          <p:nvPr/>
        </p:nvSpPr>
        <p:spPr>
          <a:xfrm>
            <a:off x="3049872" y="5480299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54" name="矢印: 右 153">
            <a:extLst>
              <a:ext uri="{FF2B5EF4-FFF2-40B4-BE49-F238E27FC236}">
                <a16:creationId xmlns:a16="http://schemas.microsoft.com/office/drawing/2014/main" id="{88E4469D-5D0D-4307-9A1A-E3A74219C560}"/>
              </a:ext>
            </a:extLst>
          </p:cNvPr>
          <p:cNvSpPr/>
          <p:nvPr/>
        </p:nvSpPr>
        <p:spPr>
          <a:xfrm>
            <a:off x="-1450220" y="6953409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6AD6B7FB-77E8-6166-5C21-86126BE3B8AA}"/>
              </a:ext>
            </a:extLst>
          </p:cNvPr>
          <p:cNvSpPr txBox="1"/>
          <p:nvPr/>
        </p:nvSpPr>
        <p:spPr>
          <a:xfrm>
            <a:off x="-1355099" y="7557586"/>
            <a:ext cx="1367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*3: When Parts No does not match the Plan.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OK button:</a:t>
            </a:r>
            <a:r>
              <a:rPr kumimoji="1" lang="en-US" altLang="ja-JP" sz="800" dirty="0">
                <a:latin typeface="+mj-lt"/>
              </a:rPr>
              <a:t> Close this screen. Return to the previous process.</a:t>
            </a:r>
          </a:p>
        </p:txBody>
      </p:sp>
      <p:pic>
        <p:nvPicPr>
          <p:cNvPr id="159" name="図 158">
            <a:extLst>
              <a:ext uri="{FF2B5EF4-FFF2-40B4-BE49-F238E27FC236}">
                <a16:creationId xmlns:a16="http://schemas.microsoft.com/office/drawing/2014/main" id="{947A55E7-7512-D4F2-3ED3-C25118E568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154577" y="6708074"/>
            <a:ext cx="1075165" cy="745191"/>
          </a:xfrm>
          <a:prstGeom prst="rect">
            <a:avLst/>
          </a:prstGeom>
        </p:spPr>
      </p:pic>
      <p:pic>
        <p:nvPicPr>
          <p:cNvPr id="160" name="図 159">
            <a:extLst>
              <a:ext uri="{FF2B5EF4-FFF2-40B4-BE49-F238E27FC236}">
                <a16:creationId xmlns:a16="http://schemas.microsoft.com/office/drawing/2014/main" id="{F24A6915-9AAF-87C0-D804-3093BF9A43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978721" y="7114259"/>
            <a:ext cx="847293" cy="112175"/>
          </a:xfrm>
          <a:prstGeom prst="rect">
            <a:avLst/>
          </a:prstGeom>
        </p:spPr>
      </p:pic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CC54BFC2-7738-4D0D-ADDF-E68392B9B061}"/>
              </a:ext>
            </a:extLst>
          </p:cNvPr>
          <p:cNvSpPr txBox="1"/>
          <p:nvPr/>
        </p:nvSpPr>
        <p:spPr>
          <a:xfrm>
            <a:off x="-1141585" y="7074956"/>
            <a:ext cx="107516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Parts No does not match Plan</a:t>
            </a:r>
          </a:p>
        </p:txBody>
      </p:sp>
      <p:pic>
        <p:nvPicPr>
          <p:cNvPr id="167" name="図 166">
            <a:extLst>
              <a:ext uri="{FF2B5EF4-FFF2-40B4-BE49-F238E27FC236}">
                <a16:creationId xmlns:a16="http://schemas.microsoft.com/office/drawing/2014/main" id="{9AA4F1DB-89CC-0538-F194-590485507D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442" y="4952877"/>
            <a:ext cx="1358764" cy="2027693"/>
          </a:xfrm>
          <a:prstGeom prst="rect">
            <a:avLst/>
          </a:prstGeom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FBF27D86-DAFA-D209-86DB-915070C100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4798" y="6248264"/>
            <a:ext cx="243861" cy="130125"/>
          </a:xfrm>
          <a:prstGeom prst="rect">
            <a:avLst/>
          </a:prstGeom>
        </p:spPr>
      </p:pic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92C2BECF-0F47-04D3-9393-EB62382EA58F}"/>
              </a:ext>
            </a:extLst>
          </p:cNvPr>
          <p:cNvSpPr txBox="1"/>
          <p:nvPr/>
        </p:nvSpPr>
        <p:spPr>
          <a:xfrm>
            <a:off x="1478376" y="6227305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70" name="図 169">
            <a:extLst>
              <a:ext uri="{FF2B5EF4-FFF2-40B4-BE49-F238E27FC236}">
                <a16:creationId xmlns:a16="http://schemas.microsoft.com/office/drawing/2014/main" id="{E3E96BAB-7AF3-B0BA-D2E6-373755333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29" y="5086957"/>
            <a:ext cx="805148" cy="123622"/>
          </a:xfrm>
          <a:prstGeom prst="rect">
            <a:avLst/>
          </a:prstGeom>
        </p:spPr>
      </p:pic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B9B80A21-535B-5F27-3E56-C6087AF5B3AD}"/>
              </a:ext>
            </a:extLst>
          </p:cNvPr>
          <p:cNvSpPr txBox="1"/>
          <p:nvPr/>
        </p:nvSpPr>
        <p:spPr>
          <a:xfrm>
            <a:off x="881410" y="5073534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72" name="図 171">
            <a:extLst>
              <a:ext uri="{FF2B5EF4-FFF2-40B4-BE49-F238E27FC236}">
                <a16:creationId xmlns:a16="http://schemas.microsoft.com/office/drawing/2014/main" id="{5BA2AE21-6961-7A78-F362-D419C8B7B3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942" y="5972517"/>
            <a:ext cx="399116" cy="92870"/>
          </a:xfrm>
          <a:prstGeom prst="rect">
            <a:avLst/>
          </a:prstGeom>
        </p:spPr>
      </p:pic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51779FD2-1DC8-7EE0-CE55-55C7BB6AC17A}"/>
              </a:ext>
            </a:extLst>
          </p:cNvPr>
          <p:cNvSpPr txBox="1"/>
          <p:nvPr/>
        </p:nvSpPr>
        <p:spPr>
          <a:xfrm>
            <a:off x="551572" y="5922809"/>
            <a:ext cx="437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Box No</a:t>
            </a:r>
            <a:endParaRPr kumimoji="1" lang="ja-JP" altLang="en-US" sz="600" dirty="0"/>
          </a:p>
        </p:txBody>
      </p:sp>
      <p:pic>
        <p:nvPicPr>
          <p:cNvPr id="174" name="図 173">
            <a:extLst>
              <a:ext uri="{FF2B5EF4-FFF2-40B4-BE49-F238E27FC236}">
                <a16:creationId xmlns:a16="http://schemas.microsoft.com/office/drawing/2014/main" id="{1A900ED6-940C-EB54-EED9-E523DC7982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4383" y="6409628"/>
            <a:ext cx="234871" cy="129551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A2DECBAF-CDF6-C19B-66D1-0DADA4776A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801" y="6592879"/>
            <a:ext cx="234871" cy="129551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925455E7-DD8E-D0AB-8976-126E89E981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450" y="5959656"/>
            <a:ext cx="1334826" cy="298027"/>
          </a:xfrm>
          <a:prstGeom prst="rect">
            <a:avLst/>
          </a:prstGeom>
        </p:spPr>
      </p:pic>
      <p:sp>
        <p:nvSpPr>
          <p:cNvPr id="177" name="四角形: 角を丸くする 176">
            <a:extLst>
              <a:ext uri="{FF2B5EF4-FFF2-40B4-BE49-F238E27FC236}">
                <a16:creationId xmlns:a16="http://schemas.microsoft.com/office/drawing/2014/main" id="{808489C2-0E82-9779-7E2C-A7F3D31FCA39}"/>
              </a:ext>
            </a:extLst>
          </p:cNvPr>
          <p:cNvSpPr/>
          <p:nvPr/>
        </p:nvSpPr>
        <p:spPr>
          <a:xfrm>
            <a:off x="755729" y="6116687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A7A546F9-874F-CFAF-F1C0-5DBB99BE5DC0}"/>
              </a:ext>
            </a:extLst>
          </p:cNvPr>
          <p:cNvSpPr txBox="1"/>
          <p:nvPr/>
        </p:nvSpPr>
        <p:spPr>
          <a:xfrm>
            <a:off x="432022" y="6105448"/>
            <a:ext cx="38343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Box no</a:t>
            </a:r>
            <a:endParaRPr kumimoji="1" lang="ja-JP" altLang="en-US" sz="500" dirty="0"/>
          </a:p>
        </p:txBody>
      </p:sp>
      <p:sp>
        <p:nvSpPr>
          <p:cNvPr id="179" name="四角形: 角を丸くする 178">
            <a:extLst>
              <a:ext uri="{FF2B5EF4-FFF2-40B4-BE49-F238E27FC236}">
                <a16:creationId xmlns:a16="http://schemas.microsoft.com/office/drawing/2014/main" id="{97320A78-8F93-4BBF-1AAE-900BCE5BE16F}"/>
              </a:ext>
            </a:extLst>
          </p:cNvPr>
          <p:cNvSpPr/>
          <p:nvPr/>
        </p:nvSpPr>
        <p:spPr>
          <a:xfrm>
            <a:off x="1407665" y="6109293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7B5373D5-AD7C-5C3D-7D68-496B523F9153}"/>
              </a:ext>
            </a:extLst>
          </p:cNvPr>
          <p:cNvSpPr txBox="1"/>
          <p:nvPr/>
        </p:nvSpPr>
        <p:spPr>
          <a:xfrm>
            <a:off x="1088720" y="6090910"/>
            <a:ext cx="3722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Lot No</a:t>
            </a:r>
            <a:endParaRPr kumimoji="1" lang="ja-JP" altLang="en-US" sz="500" dirty="0"/>
          </a:p>
        </p:txBody>
      </p:sp>
      <p:pic>
        <p:nvPicPr>
          <p:cNvPr id="181" name="図 180">
            <a:extLst>
              <a:ext uri="{FF2B5EF4-FFF2-40B4-BE49-F238E27FC236}">
                <a16:creationId xmlns:a16="http://schemas.microsoft.com/office/drawing/2014/main" id="{CD8B6CF7-0D02-84D8-BF5D-E1ECD5650C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171" y="5555235"/>
            <a:ext cx="1345035" cy="391873"/>
          </a:xfrm>
          <a:prstGeom prst="rect">
            <a:avLst/>
          </a:prstGeom>
        </p:spPr>
      </p:pic>
      <p:sp>
        <p:nvSpPr>
          <p:cNvPr id="182" name="四角形: 角を丸くする 181">
            <a:extLst>
              <a:ext uri="{FF2B5EF4-FFF2-40B4-BE49-F238E27FC236}">
                <a16:creationId xmlns:a16="http://schemas.microsoft.com/office/drawing/2014/main" id="{6B984EFE-1B65-370F-0E82-9710B6E1ABD1}"/>
              </a:ext>
            </a:extLst>
          </p:cNvPr>
          <p:cNvSpPr/>
          <p:nvPr/>
        </p:nvSpPr>
        <p:spPr>
          <a:xfrm>
            <a:off x="756323" y="5854516"/>
            <a:ext cx="373997" cy="249384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3" name="四角形: 角を丸くする 182">
            <a:extLst>
              <a:ext uri="{FF2B5EF4-FFF2-40B4-BE49-F238E27FC236}">
                <a16:creationId xmlns:a16="http://schemas.microsoft.com/office/drawing/2014/main" id="{E4C4227A-D36D-7DAD-DB45-1D367EDA14D5}"/>
              </a:ext>
            </a:extLst>
          </p:cNvPr>
          <p:cNvSpPr/>
          <p:nvPr/>
        </p:nvSpPr>
        <p:spPr>
          <a:xfrm>
            <a:off x="1401804" y="5859816"/>
            <a:ext cx="379858" cy="234262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A742ECD1-ED46-1A27-B090-8F3ABE9B35FB}"/>
              </a:ext>
            </a:extLst>
          </p:cNvPr>
          <p:cNvSpPr txBox="1"/>
          <p:nvPr/>
        </p:nvSpPr>
        <p:spPr>
          <a:xfrm>
            <a:off x="417772" y="5867310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Location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234EA6AD-411A-DA10-C412-008D25CBC32C}"/>
              </a:ext>
            </a:extLst>
          </p:cNvPr>
          <p:cNvSpPr txBox="1"/>
          <p:nvPr/>
        </p:nvSpPr>
        <p:spPr>
          <a:xfrm>
            <a:off x="1077902" y="5860590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Lot No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186" name="四角形: 角を丸くする 185">
            <a:extLst>
              <a:ext uri="{FF2B5EF4-FFF2-40B4-BE49-F238E27FC236}">
                <a16:creationId xmlns:a16="http://schemas.microsoft.com/office/drawing/2014/main" id="{C5F828EA-E2BE-5E44-A937-7665708AA239}"/>
              </a:ext>
            </a:extLst>
          </p:cNvPr>
          <p:cNvSpPr/>
          <p:nvPr/>
        </p:nvSpPr>
        <p:spPr>
          <a:xfrm>
            <a:off x="966129" y="5557006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EE8D89B3-4F59-A479-0708-11A1E8B54856}"/>
              </a:ext>
            </a:extLst>
          </p:cNvPr>
          <p:cNvSpPr txBox="1"/>
          <p:nvPr/>
        </p:nvSpPr>
        <p:spPr>
          <a:xfrm>
            <a:off x="432022" y="5545767"/>
            <a:ext cx="43313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No</a:t>
            </a:r>
            <a:endParaRPr kumimoji="1" lang="ja-JP" altLang="en-US" sz="500" dirty="0"/>
          </a:p>
        </p:txBody>
      </p:sp>
      <p:sp>
        <p:nvSpPr>
          <p:cNvPr id="188" name="四角形: 角を丸くする 187">
            <a:extLst>
              <a:ext uri="{FF2B5EF4-FFF2-40B4-BE49-F238E27FC236}">
                <a16:creationId xmlns:a16="http://schemas.microsoft.com/office/drawing/2014/main" id="{413B209F-27E8-9FC8-A92C-A20B0E3C4934}"/>
              </a:ext>
            </a:extLst>
          </p:cNvPr>
          <p:cNvSpPr/>
          <p:nvPr/>
        </p:nvSpPr>
        <p:spPr>
          <a:xfrm>
            <a:off x="968620" y="5703751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6A216E35-6241-EC76-488E-2967FE142D44}"/>
              </a:ext>
            </a:extLst>
          </p:cNvPr>
          <p:cNvSpPr txBox="1"/>
          <p:nvPr/>
        </p:nvSpPr>
        <p:spPr>
          <a:xfrm>
            <a:off x="434513" y="5692512"/>
            <a:ext cx="5212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Name</a:t>
            </a:r>
            <a:endParaRPr kumimoji="1" lang="ja-JP" altLang="en-US" sz="500" dirty="0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F2097BB0-E65A-03C1-7AEF-36DD5459E611}"/>
              </a:ext>
            </a:extLst>
          </p:cNvPr>
          <p:cNvSpPr txBox="1"/>
          <p:nvPr/>
        </p:nvSpPr>
        <p:spPr>
          <a:xfrm>
            <a:off x="992316" y="5540433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A3F7A92A-A93A-0CEB-5A4B-955B7A8EFCB4}"/>
              </a:ext>
            </a:extLst>
          </p:cNvPr>
          <p:cNvSpPr txBox="1"/>
          <p:nvPr/>
        </p:nvSpPr>
        <p:spPr>
          <a:xfrm>
            <a:off x="915723" y="5690539"/>
            <a:ext cx="94457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BF9B2728-AF87-DFB9-EBB0-4FF5A27CB201}"/>
              </a:ext>
            </a:extLst>
          </p:cNvPr>
          <p:cNvSpPr txBox="1"/>
          <p:nvPr/>
        </p:nvSpPr>
        <p:spPr>
          <a:xfrm>
            <a:off x="713686" y="5843047"/>
            <a:ext cx="3722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RD05</a:t>
            </a:r>
          </a:p>
          <a:p>
            <a:r>
              <a:rPr kumimoji="1" lang="en-US" altLang="ja-JP" sz="400" dirty="0">
                <a:latin typeface="+mj-lt"/>
              </a:rPr>
              <a:t>RD06</a:t>
            </a: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4E5E644C-E4FE-4B39-165C-7D86BF6BC820}"/>
              </a:ext>
            </a:extLst>
          </p:cNvPr>
          <p:cNvSpPr txBox="1"/>
          <p:nvPr/>
        </p:nvSpPr>
        <p:spPr>
          <a:xfrm>
            <a:off x="1368689" y="5846857"/>
            <a:ext cx="474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2023-09-10</a:t>
            </a:r>
          </a:p>
          <a:p>
            <a:r>
              <a:rPr kumimoji="1" lang="en-US" altLang="ja-JP" sz="400" dirty="0">
                <a:latin typeface="+mj-lt"/>
              </a:rPr>
              <a:t>2023-09-11</a:t>
            </a:r>
          </a:p>
        </p:txBody>
      </p:sp>
      <p:sp>
        <p:nvSpPr>
          <p:cNvPr id="78" name="矢印: 右 77">
            <a:extLst>
              <a:ext uri="{FF2B5EF4-FFF2-40B4-BE49-F238E27FC236}">
                <a16:creationId xmlns:a16="http://schemas.microsoft.com/office/drawing/2014/main" id="{FCCB0163-C1C7-5597-5C24-427199113865}"/>
              </a:ext>
            </a:extLst>
          </p:cNvPr>
          <p:cNvSpPr/>
          <p:nvPr/>
        </p:nvSpPr>
        <p:spPr>
          <a:xfrm>
            <a:off x="1663326" y="5416363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5AE5FB2C-D397-77D6-D1AD-74DFDB98D5E3}"/>
              </a:ext>
            </a:extLst>
          </p:cNvPr>
          <p:cNvSpPr txBox="1"/>
          <p:nvPr/>
        </p:nvSpPr>
        <p:spPr>
          <a:xfrm>
            <a:off x="5559476" y="5627072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pic>
        <p:nvPicPr>
          <p:cNvPr id="228" name="図 227">
            <a:extLst>
              <a:ext uri="{FF2B5EF4-FFF2-40B4-BE49-F238E27FC236}">
                <a16:creationId xmlns:a16="http://schemas.microsoft.com/office/drawing/2014/main" id="{A9817965-9169-390B-D351-ED6CC250F4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1659" y="4955860"/>
            <a:ext cx="1358764" cy="2027693"/>
          </a:xfrm>
          <a:prstGeom prst="rect">
            <a:avLst/>
          </a:prstGeom>
        </p:spPr>
      </p:pic>
      <p:pic>
        <p:nvPicPr>
          <p:cNvPr id="229" name="図 228">
            <a:extLst>
              <a:ext uri="{FF2B5EF4-FFF2-40B4-BE49-F238E27FC236}">
                <a16:creationId xmlns:a16="http://schemas.microsoft.com/office/drawing/2014/main" id="{F9F15F1D-CF3A-0386-8DFF-7D7DFF3311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5015" y="6251247"/>
            <a:ext cx="243861" cy="130125"/>
          </a:xfrm>
          <a:prstGeom prst="rect">
            <a:avLst/>
          </a:prstGeom>
        </p:spPr>
      </p:pic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74CEE19B-3851-CA66-F5C6-888BC70D00F2}"/>
              </a:ext>
            </a:extLst>
          </p:cNvPr>
          <p:cNvSpPr txBox="1"/>
          <p:nvPr/>
        </p:nvSpPr>
        <p:spPr>
          <a:xfrm>
            <a:off x="6048593" y="6230288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231" name="図 230">
            <a:extLst>
              <a:ext uri="{FF2B5EF4-FFF2-40B4-BE49-F238E27FC236}">
                <a16:creationId xmlns:a16="http://schemas.microsoft.com/office/drawing/2014/main" id="{1B0F0338-B8E3-3024-FAA7-ED087408F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346" y="5089940"/>
            <a:ext cx="805148" cy="123622"/>
          </a:xfrm>
          <a:prstGeom prst="rect">
            <a:avLst/>
          </a:prstGeom>
        </p:spPr>
      </p:pic>
      <p:sp>
        <p:nvSpPr>
          <p:cNvPr id="232" name="テキスト ボックス 231">
            <a:extLst>
              <a:ext uri="{FF2B5EF4-FFF2-40B4-BE49-F238E27FC236}">
                <a16:creationId xmlns:a16="http://schemas.microsoft.com/office/drawing/2014/main" id="{6E5E85F7-6969-6331-73E7-7B6BCEB5C3FD}"/>
              </a:ext>
            </a:extLst>
          </p:cNvPr>
          <p:cNvSpPr txBox="1"/>
          <p:nvPr/>
        </p:nvSpPr>
        <p:spPr>
          <a:xfrm>
            <a:off x="5451627" y="5076517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233" name="図 232">
            <a:extLst>
              <a:ext uri="{FF2B5EF4-FFF2-40B4-BE49-F238E27FC236}">
                <a16:creationId xmlns:a16="http://schemas.microsoft.com/office/drawing/2014/main" id="{8E29A52F-D157-1F40-F54E-9E274FC7E8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6159" y="5975500"/>
            <a:ext cx="399116" cy="92870"/>
          </a:xfrm>
          <a:prstGeom prst="rect">
            <a:avLst/>
          </a:prstGeom>
        </p:spPr>
      </p:pic>
      <p:sp>
        <p:nvSpPr>
          <p:cNvPr id="234" name="テキスト ボックス 233">
            <a:extLst>
              <a:ext uri="{FF2B5EF4-FFF2-40B4-BE49-F238E27FC236}">
                <a16:creationId xmlns:a16="http://schemas.microsoft.com/office/drawing/2014/main" id="{2C26BDC1-F859-A18C-C965-73EF128E07F3}"/>
              </a:ext>
            </a:extLst>
          </p:cNvPr>
          <p:cNvSpPr txBox="1"/>
          <p:nvPr/>
        </p:nvSpPr>
        <p:spPr>
          <a:xfrm>
            <a:off x="5121789" y="5925792"/>
            <a:ext cx="437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Box No</a:t>
            </a:r>
            <a:endParaRPr kumimoji="1" lang="ja-JP" altLang="en-US" sz="600" dirty="0"/>
          </a:p>
        </p:txBody>
      </p:sp>
      <p:pic>
        <p:nvPicPr>
          <p:cNvPr id="235" name="図 234">
            <a:extLst>
              <a:ext uri="{FF2B5EF4-FFF2-40B4-BE49-F238E27FC236}">
                <a16:creationId xmlns:a16="http://schemas.microsoft.com/office/drawing/2014/main" id="{A829BB27-EC34-8B54-B3F1-838FAB2D0B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4600" y="6412611"/>
            <a:ext cx="234871" cy="129551"/>
          </a:xfrm>
          <a:prstGeom prst="rect">
            <a:avLst/>
          </a:prstGeom>
        </p:spPr>
      </p:pic>
      <p:pic>
        <p:nvPicPr>
          <p:cNvPr id="236" name="図 235">
            <a:extLst>
              <a:ext uri="{FF2B5EF4-FFF2-40B4-BE49-F238E27FC236}">
                <a16:creationId xmlns:a16="http://schemas.microsoft.com/office/drawing/2014/main" id="{F220A0B8-F5DD-0907-24F3-5259B28979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0018" y="6595862"/>
            <a:ext cx="234871" cy="129551"/>
          </a:xfrm>
          <a:prstGeom prst="rect">
            <a:avLst/>
          </a:prstGeom>
        </p:spPr>
      </p:pic>
      <p:pic>
        <p:nvPicPr>
          <p:cNvPr id="237" name="図 236">
            <a:extLst>
              <a:ext uri="{FF2B5EF4-FFF2-40B4-BE49-F238E27FC236}">
                <a16:creationId xmlns:a16="http://schemas.microsoft.com/office/drawing/2014/main" id="{AEAC844D-46FE-F7E4-5E1B-040B5C432C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9667" y="5962639"/>
            <a:ext cx="1334826" cy="298027"/>
          </a:xfrm>
          <a:prstGeom prst="rect">
            <a:avLst/>
          </a:prstGeom>
        </p:spPr>
      </p:pic>
      <p:sp>
        <p:nvSpPr>
          <p:cNvPr id="238" name="四角形: 角を丸くする 237">
            <a:extLst>
              <a:ext uri="{FF2B5EF4-FFF2-40B4-BE49-F238E27FC236}">
                <a16:creationId xmlns:a16="http://schemas.microsoft.com/office/drawing/2014/main" id="{C3D778BC-CFED-C6CA-A0A6-C97736715D52}"/>
              </a:ext>
            </a:extLst>
          </p:cNvPr>
          <p:cNvSpPr/>
          <p:nvPr/>
        </p:nvSpPr>
        <p:spPr>
          <a:xfrm>
            <a:off x="5325946" y="6119670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39" name="四角形: 角を丸くする 238">
            <a:extLst>
              <a:ext uri="{FF2B5EF4-FFF2-40B4-BE49-F238E27FC236}">
                <a16:creationId xmlns:a16="http://schemas.microsoft.com/office/drawing/2014/main" id="{5B558949-BBD3-9C04-6B57-9AB23E6B4CBC}"/>
              </a:ext>
            </a:extLst>
          </p:cNvPr>
          <p:cNvSpPr/>
          <p:nvPr/>
        </p:nvSpPr>
        <p:spPr>
          <a:xfrm>
            <a:off x="5977882" y="6112276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0" name="テキスト ボックス 239">
            <a:extLst>
              <a:ext uri="{FF2B5EF4-FFF2-40B4-BE49-F238E27FC236}">
                <a16:creationId xmlns:a16="http://schemas.microsoft.com/office/drawing/2014/main" id="{DA6D98BC-26F3-A425-5A51-27F748C22B75}"/>
              </a:ext>
            </a:extLst>
          </p:cNvPr>
          <p:cNvSpPr txBox="1"/>
          <p:nvPr/>
        </p:nvSpPr>
        <p:spPr>
          <a:xfrm>
            <a:off x="5658937" y="6093893"/>
            <a:ext cx="3722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Lot No</a:t>
            </a:r>
            <a:endParaRPr kumimoji="1" lang="ja-JP" altLang="en-US" sz="500" dirty="0"/>
          </a:p>
        </p:txBody>
      </p:sp>
      <p:pic>
        <p:nvPicPr>
          <p:cNvPr id="241" name="図 240">
            <a:extLst>
              <a:ext uri="{FF2B5EF4-FFF2-40B4-BE49-F238E27FC236}">
                <a16:creationId xmlns:a16="http://schemas.microsoft.com/office/drawing/2014/main" id="{C9AD7658-E5AD-00E9-5087-3B7B2A9AE8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45388" y="5558218"/>
            <a:ext cx="1345035" cy="391873"/>
          </a:xfrm>
          <a:prstGeom prst="rect">
            <a:avLst/>
          </a:prstGeom>
        </p:spPr>
      </p:pic>
      <p:sp>
        <p:nvSpPr>
          <p:cNvPr id="242" name="四角形: 角を丸くする 241">
            <a:extLst>
              <a:ext uri="{FF2B5EF4-FFF2-40B4-BE49-F238E27FC236}">
                <a16:creationId xmlns:a16="http://schemas.microsoft.com/office/drawing/2014/main" id="{C39DF4BB-EEDB-BEBD-E896-98C1433362CA}"/>
              </a:ext>
            </a:extLst>
          </p:cNvPr>
          <p:cNvSpPr/>
          <p:nvPr/>
        </p:nvSpPr>
        <p:spPr>
          <a:xfrm>
            <a:off x="5326540" y="5857499"/>
            <a:ext cx="373997" cy="249384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3" name="四角形: 角を丸くする 242">
            <a:extLst>
              <a:ext uri="{FF2B5EF4-FFF2-40B4-BE49-F238E27FC236}">
                <a16:creationId xmlns:a16="http://schemas.microsoft.com/office/drawing/2014/main" id="{56C070EE-91B7-05E5-921B-417C4A555477}"/>
              </a:ext>
            </a:extLst>
          </p:cNvPr>
          <p:cNvSpPr/>
          <p:nvPr/>
        </p:nvSpPr>
        <p:spPr>
          <a:xfrm>
            <a:off x="5972021" y="5862799"/>
            <a:ext cx="379858" cy="234262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4" name="テキスト ボックス 243">
            <a:extLst>
              <a:ext uri="{FF2B5EF4-FFF2-40B4-BE49-F238E27FC236}">
                <a16:creationId xmlns:a16="http://schemas.microsoft.com/office/drawing/2014/main" id="{2E8BEED1-D9B5-3F40-E4DE-AB4528AC7161}"/>
              </a:ext>
            </a:extLst>
          </p:cNvPr>
          <p:cNvSpPr txBox="1"/>
          <p:nvPr/>
        </p:nvSpPr>
        <p:spPr>
          <a:xfrm>
            <a:off x="5648119" y="5863573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Lot No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245" name="四角形: 角を丸くする 244">
            <a:extLst>
              <a:ext uri="{FF2B5EF4-FFF2-40B4-BE49-F238E27FC236}">
                <a16:creationId xmlns:a16="http://schemas.microsoft.com/office/drawing/2014/main" id="{0BCCFC42-0C6C-6A2E-1564-5E1DEE558963}"/>
              </a:ext>
            </a:extLst>
          </p:cNvPr>
          <p:cNvSpPr/>
          <p:nvPr/>
        </p:nvSpPr>
        <p:spPr>
          <a:xfrm>
            <a:off x="5536346" y="5559989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6" name="四角形: 角を丸くする 245">
            <a:extLst>
              <a:ext uri="{FF2B5EF4-FFF2-40B4-BE49-F238E27FC236}">
                <a16:creationId xmlns:a16="http://schemas.microsoft.com/office/drawing/2014/main" id="{04C46BE0-46CA-85B3-8DB0-863CA8ACA94D}"/>
              </a:ext>
            </a:extLst>
          </p:cNvPr>
          <p:cNvSpPr/>
          <p:nvPr/>
        </p:nvSpPr>
        <p:spPr>
          <a:xfrm>
            <a:off x="5538837" y="5706734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7" name="テキスト ボックス 246">
            <a:extLst>
              <a:ext uri="{FF2B5EF4-FFF2-40B4-BE49-F238E27FC236}">
                <a16:creationId xmlns:a16="http://schemas.microsoft.com/office/drawing/2014/main" id="{4664A8B4-4193-B801-237D-F3078D3AE59F}"/>
              </a:ext>
            </a:extLst>
          </p:cNvPr>
          <p:cNvSpPr txBox="1"/>
          <p:nvPr/>
        </p:nvSpPr>
        <p:spPr>
          <a:xfrm>
            <a:off x="5004730" y="5695495"/>
            <a:ext cx="5212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Name</a:t>
            </a:r>
            <a:endParaRPr kumimoji="1" lang="ja-JP" altLang="en-US" sz="500" dirty="0"/>
          </a:p>
        </p:txBody>
      </p:sp>
      <p:sp>
        <p:nvSpPr>
          <p:cNvPr id="248" name="テキスト ボックス 247">
            <a:extLst>
              <a:ext uri="{FF2B5EF4-FFF2-40B4-BE49-F238E27FC236}">
                <a16:creationId xmlns:a16="http://schemas.microsoft.com/office/drawing/2014/main" id="{B96985B1-9C0A-A9FA-9AB4-30BA76AC1161}"/>
              </a:ext>
            </a:extLst>
          </p:cNvPr>
          <p:cNvSpPr txBox="1"/>
          <p:nvPr/>
        </p:nvSpPr>
        <p:spPr>
          <a:xfrm>
            <a:off x="5562533" y="5543416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249" name="テキスト ボックス 248">
            <a:extLst>
              <a:ext uri="{FF2B5EF4-FFF2-40B4-BE49-F238E27FC236}">
                <a16:creationId xmlns:a16="http://schemas.microsoft.com/office/drawing/2014/main" id="{31C1026B-8797-F44E-2E5D-FC831F0021AC}"/>
              </a:ext>
            </a:extLst>
          </p:cNvPr>
          <p:cNvSpPr txBox="1"/>
          <p:nvPr/>
        </p:nvSpPr>
        <p:spPr>
          <a:xfrm>
            <a:off x="5283903" y="5846030"/>
            <a:ext cx="3722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RD05</a:t>
            </a:r>
          </a:p>
          <a:p>
            <a:r>
              <a:rPr kumimoji="1" lang="en-US" altLang="ja-JP" sz="400" dirty="0">
                <a:latin typeface="+mj-lt"/>
              </a:rPr>
              <a:t>RD06</a:t>
            </a:r>
          </a:p>
        </p:txBody>
      </p:sp>
      <p:sp>
        <p:nvSpPr>
          <p:cNvPr id="250" name="テキスト ボックス 249">
            <a:extLst>
              <a:ext uri="{FF2B5EF4-FFF2-40B4-BE49-F238E27FC236}">
                <a16:creationId xmlns:a16="http://schemas.microsoft.com/office/drawing/2014/main" id="{BEEFB194-D2CF-B466-3F47-4D63120D849C}"/>
              </a:ext>
            </a:extLst>
          </p:cNvPr>
          <p:cNvSpPr txBox="1"/>
          <p:nvPr/>
        </p:nvSpPr>
        <p:spPr>
          <a:xfrm>
            <a:off x="5938906" y="5849840"/>
            <a:ext cx="474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2023-09-10</a:t>
            </a:r>
          </a:p>
          <a:p>
            <a:r>
              <a:rPr kumimoji="1" lang="en-US" altLang="ja-JP" sz="400" dirty="0">
                <a:latin typeface="+mj-lt"/>
              </a:rPr>
              <a:t>2023-09-11</a:t>
            </a:r>
          </a:p>
        </p:txBody>
      </p:sp>
      <p:sp>
        <p:nvSpPr>
          <p:cNvPr id="251" name="矢印: 右 250">
            <a:extLst>
              <a:ext uri="{FF2B5EF4-FFF2-40B4-BE49-F238E27FC236}">
                <a16:creationId xmlns:a16="http://schemas.microsoft.com/office/drawing/2014/main" id="{27D83BE8-84D2-FB33-9F37-877B7E31F18F}"/>
              </a:ext>
            </a:extLst>
          </p:cNvPr>
          <p:cNvSpPr/>
          <p:nvPr/>
        </p:nvSpPr>
        <p:spPr>
          <a:xfrm>
            <a:off x="4484175" y="5475960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52" name="テキスト ボックス 251">
            <a:extLst>
              <a:ext uri="{FF2B5EF4-FFF2-40B4-BE49-F238E27FC236}">
                <a16:creationId xmlns:a16="http://schemas.microsoft.com/office/drawing/2014/main" id="{85139602-6C97-DA09-3838-B61663A7E7A7}"/>
              </a:ext>
            </a:extLst>
          </p:cNvPr>
          <p:cNvSpPr txBox="1"/>
          <p:nvPr/>
        </p:nvSpPr>
        <p:spPr>
          <a:xfrm>
            <a:off x="5176588" y="6103573"/>
            <a:ext cx="66118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0001</a:t>
            </a:r>
          </a:p>
        </p:txBody>
      </p:sp>
      <p:sp>
        <p:nvSpPr>
          <p:cNvPr id="253" name="テキスト ボックス 252">
            <a:extLst>
              <a:ext uri="{FF2B5EF4-FFF2-40B4-BE49-F238E27FC236}">
                <a16:creationId xmlns:a16="http://schemas.microsoft.com/office/drawing/2014/main" id="{83286540-9BD1-2493-4F68-C4314D88390D}"/>
              </a:ext>
            </a:extLst>
          </p:cNvPr>
          <p:cNvSpPr txBox="1"/>
          <p:nvPr/>
        </p:nvSpPr>
        <p:spPr>
          <a:xfrm>
            <a:off x="5020995" y="6388086"/>
            <a:ext cx="521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</a:t>
            </a:r>
          </a:p>
        </p:txBody>
      </p:sp>
      <p:sp>
        <p:nvSpPr>
          <p:cNvPr id="254" name="テキスト ボックス 253">
            <a:extLst>
              <a:ext uri="{FF2B5EF4-FFF2-40B4-BE49-F238E27FC236}">
                <a16:creationId xmlns:a16="http://schemas.microsoft.com/office/drawing/2014/main" id="{A64F497D-DAAA-E990-8918-58AEF7E2D81C}"/>
              </a:ext>
            </a:extLst>
          </p:cNvPr>
          <p:cNvSpPr txBox="1"/>
          <p:nvPr/>
        </p:nvSpPr>
        <p:spPr>
          <a:xfrm>
            <a:off x="5471754" y="6379958"/>
            <a:ext cx="521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PCS</a:t>
            </a:r>
          </a:p>
        </p:txBody>
      </p:sp>
      <p:sp>
        <p:nvSpPr>
          <p:cNvPr id="255" name="テキスト ボックス 254">
            <a:extLst>
              <a:ext uri="{FF2B5EF4-FFF2-40B4-BE49-F238E27FC236}">
                <a16:creationId xmlns:a16="http://schemas.microsoft.com/office/drawing/2014/main" id="{C5380CD5-D6F1-E17B-D371-DD8D0FCA7156}"/>
              </a:ext>
            </a:extLst>
          </p:cNvPr>
          <p:cNvSpPr txBox="1"/>
          <p:nvPr/>
        </p:nvSpPr>
        <p:spPr>
          <a:xfrm>
            <a:off x="5876398" y="6385242"/>
            <a:ext cx="521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</a:t>
            </a:r>
          </a:p>
        </p:txBody>
      </p:sp>
      <p:sp>
        <p:nvSpPr>
          <p:cNvPr id="323" name="テキスト ボックス 322">
            <a:extLst>
              <a:ext uri="{FF2B5EF4-FFF2-40B4-BE49-F238E27FC236}">
                <a16:creationId xmlns:a16="http://schemas.microsoft.com/office/drawing/2014/main" id="{14651ADD-35B2-23D9-7939-8EC7F17DCCB4}"/>
              </a:ext>
            </a:extLst>
          </p:cNvPr>
          <p:cNvSpPr txBox="1"/>
          <p:nvPr/>
        </p:nvSpPr>
        <p:spPr>
          <a:xfrm>
            <a:off x="5821053" y="6096033"/>
            <a:ext cx="66118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2023-09-10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08D1755-EA31-0181-FA42-906A54D59703}"/>
              </a:ext>
            </a:extLst>
          </p:cNvPr>
          <p:cNvSpPr/>
          <p:nvPr/>
        </p:nvSpPr>
        <p:spPr>
          <a:xfrm>
            <a:off x="-1929839" y="2449939"/>
            <a:ext cx="1864907" cy="21348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220(Outbound QTY)</a:t>
            </a: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100 </a:t>
            </a:r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 SCAN (use an old label)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120</a:t>
            </a: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100 </a:t>
            </a:r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 SCAN (use an old label)</a:t>
            </a:r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20</a:t>
            </a: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100 </a:t>
            </a:r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 REPACK</a:t>
            </a:r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PRINT 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LABEL 1  80pcs (Force print)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LABEL 2  20pcs (YES/NO)</a:t>
            </a:r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B1B458D-342C-39CF-AA11-502F6E7A4DA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66234" y="2432427"/>
            <a:ext cx="1328605" cy="88187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67F2220-DC20-E7E2-276C-C48B9CDCAA7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2560" y="5851690"/>
            <a:ext cx="1328605" cy="88187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CB95CF8-DDB5-E27D-00A3-88687F50A44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51717" y="5856489"/>
            <a:ext cx="1338306" cy="88522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2ECBBF9-3C38-FE7B-C437-16DC4A191BC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0088" y="6572338"/>
            <a:ext cx="1254295" cy="169937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AF3774A8-12E5-226F-23D5-364430FB7D29}"/>
              </a:ext>
            </a:extLst>
          </p:cNvPr>
          <p:cNvSpPr txBox="1"/>
          <p:nvPr/>
        </p:nvSpPr>
        <p:spPr>
          <a:xfrm>
            <a:off x="1350425" y="6585634"/>
            <a:ext cx="47405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0/50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47DE5ACA-1BE5-70C2-1D96-4F642080E29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50877" y="6562647"/>
            <a:ext cx="1254295" cy="169937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990248E6-EF67-11A7-82DD-0FCC7460F69B}"/>
              </a:ext>
            </a:extLst>
          </p:cNvPr>
          <p:cNvSpPr txBox="1"/>
          <p:nvPr/>
        </p:nvSpPr>
        <p:spPr>
          <a:xfrm>
            <a:off x="5911214" y="6575943"/>
            <a:ext cx="47405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20/50</a:t>
            </a:r>
          </a:p>
        </p:txBody>
      </p:sp>
      <p:sp>
        <p:nvSpPr>
          <p:cNvPr id="101" name="テキスト ボックス 190">
            <a:extLst>
              <a:ext uri="{FF2B5EF4-FFF2-40B4-BE49-F238E27FC236}">
                <a16:creationId xmlns:a16="http://schemas.microsoft.com/office/drawing/2014/main" id="{B9D45C14-9403-A58C-A4EF-3DD3B260174A}"/>
              </a:ext>
            </a:extLst>
          </p:cNvPr>
          <p:cNvSpPr txBox="1"/>
          <p:nvPr/>
        </p:nvSpPr>
        <p:spPr>
          <a:xfrm>
            <a:off x="5503495" y="5698438"/>
            <a:ext cx="94457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FD5283C-1A00-6B5B-20E4-8FDDF51BF48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65887" y="3124482"/>
            <a:ext cx="1254295" cy="16993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2FDDA2C8-11C4-9C2C-AD8F-8C1432CBADD4}"/>
              </a:ext>
            </a:extLst>
          </p:cNvPr>
          <p:cNvSpPr txBox="1"/>
          <p:nvPr/>
        </p:nvSpPr>
        <p:spPr>
          <a:xfrm>
            <a:off x="3026224" y="3137778"/>
            <a:ext cx="47405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0/50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BF60039-1A91-EBE4-F94D-1A9AAF08A75B}"/>
              </a:ext>
            </a:extLst>
          </p:cNvPr>
          <p:cNvGrpSpPr/>
          <p:nvPr/>
        </p:nvGrpSpPr>
        <p:grpSpPr>
          <a:xfrm>
            <a:off x="1881709" y="4944666"/>
            <a:ext cx="876357" cy="943344"/>
            <a:chOff x="1995262" y="3857012"/>
            <a:chExt cx="876357" cy="94334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5B32DAF-5ADA-53D3-2DEF-05394A075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995262" y="3857012"/>
              <a:ext cx="767534" cy="499641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C2BD0AD-3035-EBAD-ED3E-A347865903FE}"/>
                </a:ext>
              </a:extLst>
            </p:cNvPr>
            <p:cNvGrpSpPr/>
            <p:nvPr/>
          </p:nvGrpSpPr>
          <p:grpSpPr>
            <a:xfrm>
              <a:off x="2548777" y="4218954"/>
              <a:ext cx="322842" cy="581402"/>
              <a:chOff x="2281970" y="4924190"/>
              <a:chExt cx="322842" cy="581402"/>
            </a:xfrm>
          </p:grpSpPr>
          <p:pic>
            <p:nvPicPr>
              <p:cNvPr id="83" name="図 116">
                <a:extLst>
                  <a:ext uri="{FF2B5EF4-FFF2-40B4-BE49-F238E27FC236}">
                    <a16:creationId xmlns:a16="http://schemas.microsoft.com/office/drawing/2014/main" id="{5563845C-03EC-624A-81C3-5866A8BE78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81814">
                <a:off x="2410832" y="5083144"/>
                <a:ext cx="193980" cy="422448"/>
              </a:xfrm>
              <a:prstGeom prst="rect">
                <a:avLst/>
              </a:prstGeom>
            </p:spPr>
          </p:pic>
          <p:sp>
            <p:nvSpPr>
              <p:cNvPr id="84" name="台形 76">
                <a:extLst>
                  <a:ext uri="{FF2B5EF4-FFF2-40B4-BE49-F238E27FC236}">
                    <a16:creationId xmlns:a16="http://schemas.microsoft.com/office/drawing/2014/main" id="{7BBE0F41-497A-01C1-028A-34D29891352E}"/>
                  </a:ext>
                </a:extLst>
              </p:cNvPr>
              <p:cNvSpPr/>
              <p:nvPr/>
            </p:nvSpPr>
            <p:spPr>
              <a:xfrm rot="9223765">
                <a:off x="2281970" y="4924190"/>
                <a:ext cx="220531" cy="221214"/>
              </a:xfrm>
              <a:prstGeom prst="trapezoid">
                <a:avLst/>
              </a:prstGeom>
              <a:solidFill>
                <a:srgbClr val="FF0000">
                  <a:alpha val="31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l" defTabSz="914400"/>
                <a:endParaRPr kumimoji="1" lang="ja-JP" altLang="en-US" sz="700" kern="0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86" name="図 158">
            <a:extLst>
              <a:ext uri="{FF2B5EF4-FFF2-40B4-BE49-F238E27FC236}">
                <a16:creationId xmlns:a16="http://schemas.microsoft.com/office/drawing/2014/main" id="{A85927F3-6133-C996-C22A-26FB73F7DD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220648" y="5358382"/>
            <a:ext cx="1075165" cy="745191"/>
          </a:xfrm>
          <a:prstGeom prst="rect">
            <a:avLst/>
          </a:prstGeom>
        </p:spPr>
      </p:pic>
      <p:pic>
        <p:nvPicPr>
          <p:cNvPr id="88" name="図 159">
            <a:extLst>
              <a:ext uri="{FF2B5EF4-FFF2-40B4-BE49-F238E27FC236}">
                <a16:creationId xmlns:a16="http://schemas.microsoft.com/office/drawing/2014/main" id="{1813E13B-3FF2-DC4C-6146-208B9D7E7D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079520" y="5734460"/>
            <a:ext cx="847293" cy="112175"/>
          </a:xfrm>
          <a:prstGeom prst="rect">
            <a:avLst/>
          </a:prstGeom>
        </p:spPr>
      </p:pic>
      <p:sp>
        <p:nvSpPr>
          <p:cNvPr id="92" name="テキスト ボックス 160">
            <a:extLst>
              <a:ext uri="{FF2B5EF4-FFF2-40B4-BE49-F238E27FC236}">
                <a16:creationId xmlns:a16="http://schemas.microsoft.com/office/drawing/2014/main" id="{34D026C6-8F15-0213-1EEC-809486BDAA61}"/>
              </a:ext>
            </a:extLst>
          </p:cNvPr>
          <p:cNvSpPr txBox="1"/>
          <p:nvPr/>
        </p:nvSpPr>
        <p:spPr>
          <a:xfrm>
            <a:off x="-1242384" y="5695157"/>
            <a:ext cx="107516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Parts No does not match Plan</a:t>
            </a:r>
          </a:p>
        </p:txBody>
      </p:sp>
      <p:sp>
        <p:nvSpPr>
          <p:cNvPr id="115" name="テキスト ボックス 360">
            <a:extLst>
              <a:ext uri="{FF2B5EF4-FFF2-40B4-BE49-F238E27FC236}">
                <a16:creationId xmlns:a16="http://schemas.microsoft.com/office/drawing/2014/main" id="{02E9A767-7FB0-DF5E-19DC-8C7485D67122}"/>
              </a:ext>
            </a:extLst>
          </p:cNvPr>
          <p:cNvSpPr txBox="1"/>
          <p:nvPr/>
        </p:nvSpPr>
        <p:spPr>
          <a:xfrm>
            <a:off x="-1316333" y="4997761"/>
            <a:ext cx="87155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Operation completed</a:t>
            </a:r>
          </a:p>
        </p:txBody>
      </p:sp>
      <p:pic>
        <p:nvPicPr>
          <p:cNvPr id="125" name="図 358">
            <a:extLst>
              <a:ext uri="{FF2B5EF4-FFF2-40B4-BE49-F238E27FC236}">
                <a16:creationId xmlns:a16="http://schemas.microsoft.com/office/drawing/2014/main" id="{D195AC12-C851-1664-CE1A-B55C3E567A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5603" y="5239658"/>
            <a:ext cx="1075165" cy="745191"/>
          </a:xfrm>
          <a:prstGeom prst="rect">
            <a:avLst/>
          </a:prstGeom>
        </p:spPr>
      </p:pic>
      <p:pic>
        <p:nvPicPr>
          <p:cNvPr id="126" name="図 359">
            <a:extLst>
              <a:ext uri="{FF2B5EF4-FFF2-40B4-BE49-F238E27FC236}">
                <a16:creationId xmlns:a16="http://schemas.microsoft.com/office/drawing/2014/main" id="{E9947F16-446C-E5A1-EFF6-78CA530CF0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71633" y="5626554"/>
            <a:ext cx="847293" cy="112175"/>
          </a:xfrm>
          <a:prstGeom prst="rect">
            <a:avLst/>
          </a:prstGeom>
        </p:spPr>
      </p:pic>
      <p:sp>
        <p:nvSpPr>
          <p:cNvPr id="127" name="テキスト ボックス 360">
            <a:extLst>
              <a:ext uri="{FF2B5EF4-FFF2-40B4-BE49-F238E27FC236}">
                <a16:creationId xmlns:a16="http://schemas.microsoft.com/office/drawing/2014/main" id="{40603C0C-1061-9A06-C41B-9A3F93EE884A}"/>
              </a:ext>
            </a:extLst>
          </p:cNvPr>
          <p:cNvSpPr txBox="1"/>
          <p:nvPr/>
        </p:nvSpPr>
        <p:spPr>
          <a:xfrm>
            <a:off x="3425613" y="5518101"/>
            <a:ext cx="871556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OUTBOUND QTY</a:t>
            </a:r>
          </a:p>
        </p:txBody>
      </p:sp>
      <p:sp>
        <p:nvSpPr>
          <p:cNvPr id="129" name="テキスト ボックス 360">
            <a:extLst>
              <a:ext uri="{FF2B5EF4-FFF2-40B4-BE49-F238E27FC236}">
                <a16:creationId xmlns:a16="http://schemas.microsoft.com/office/drawing/2014/main" id="{76CF09C6-CBEE-C4D9-8F5D-60F9344116AC}"/>
              </a:ext>
            </a:extLst>
          </p:cNvPr>
          <p:cNvSpPr txBox="1"/>
          <p:nvPr/>
        </p:nvSpPr>
        <p:spPr>
          <a:xfrm>
            <a:off x="3359308" y="5649184"/>
            <a:ext cx="326439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QTY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1C718397-9467-0959-9D4E-38351E0DAA55}"/>
              </a:ext>
            </a:extLst>
          </p:cNvPr>
          <p:cNvSpPr/>
          <p:nvPr/>
        </p:nvSpPr>
        <p:spPr>
          <a:xfrm>
            <a:off x="3641796" y="5600447"/>
            <a:ext cx="311505" cy="130450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31" name="テキスト ボックス 360">
            <a:extLst>
              <a:ext uri="{FF2B5EF4-FFF2-40B4-BE49-F238E27FC236}">
                <a16:creationId xmlns:a16="http://schemas.microsoft.com/office/drawing/2014/main" id="{AACE2DA4-6A82-3A7E-511B-45C6BF39E508}"/>
              </a:ext>
            </a:extLst>
          </p:cNvPr>
          <p:cNvSpPr txBox="1"/>
          <p:nvPr/>
        </p:nvSpPr>
        <p:spPr>
          <a:xfrm>
            <a:off x="3993849" y="5634753"/>
            <a:ext cx="256858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/20 </a:t>
            </a:r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PCS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B5B83E84-32D4-D1D6-0053-232CB2BC69B6}"/>
              </a:ext>
            </a:extLst>
          </p:cNvPr>
          <p:cNvSpPr/>
          <p:nvPr/>
        </p:nvSpPr>
        <p:spPr>
          <a:xfrm>
            <a:off x="5714851" y="6753593"/>
            <a:ext cx="673452" cy="199816"/>
          </a:xfrm>
          <a:prstGeom prst="roundRect">
            <a:avLst>
              <a:gd name="adj" fmla="val 37275"/>
            </a:avLst>
          </a:prstGeom>
          <a:solidFill>
            <a:srgbClr val="6CD506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600" b="1" kern="0" dirty="0">
                <a:solidFill>
                  <a:schemeClr val="bg1"/>
                </a:solidFill>
              </a:rPr>
              <a:t>Confirm[P4]</a:t>
            </a:r>
          </a:p>
        </p:txBody>
      </p:sp>
      <p:pic>
        <p:nvPicPr>
          <p:cNvPr id="331" name="図 358">
            <a:extLst>
              <a:ext uri="{FF2B5EF4-FFF2-40B4-BE49-F238E27FC236}">
                <a16:creationId xmlns:a16="http://schemas.microsoft.com/office/drawing/2014/main" id="{06C4BED3-3F03-1EE7-A7D7-B226E3E91FD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040" y="6213038"/>
            <a:ext cx="1075165" cy="745191"/>
          </a:xfrm>
          <a:prstGeom prst="rect">
            <a:avLst/>
          </a:prstGeom>
        </p:spPr>
      </p:pic>
      <p:pic>
        <p:nvPicPr>
          <p:cNvPr id="332" name="図 359">
            <a:extLst>
              <a:ext uri="{FF2B5EF4-FFF2-40B4-BE49-F238E27FC236}">
                <a16:creationId xmlns:a16="http://schemas.microsoft.com/office/drawing/2014/main" id="{41E15FE6-1828-7A7D-979C-95B7D18DFA0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69070" y="6599934"/>
            <a:ext cx="847293" cy="112175"/>
          </a:xfrm>
          <a:prstGeom prst="rect">
            <a:avLst/>
          </a:prstGeom>
        </p:spPr>
      </p:pic>
      <p:sp>
        <p:nvSpPr>
          <p:cNvPr id="333" name="テキスト ボックス 360">
            <a:extLst>
              <a:ext uri="{FF2B5EF4-FFF2-40B4-BE49-F238E27FC236}">
                <a16:creationId xmlns:a16="http://schemas.microsoft.com/office/drawing/2014/main" id="{876E69DE-4DB0-074C-341E-165566B18D0B}"/>
              </a:ext>
            </a:extLst>
          </p:cNvPr>
          <p:cNvSpPr txBox="1"/>
          <p:nvPr/>
        </p:nvSpPr>
        <p:spPr>
          <a:xfrm>
            <a:off x="3423050" y="6491481"/>
            <a:ext cx="871556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INFORMATION</a:t>
            </a:r>
          </a:p>
        </p:txBody>
      </p:sp>
      <p:pic>
        <p:nvPicPr>
          <p:cNvPr id="334" name="Picture 2" descr="info&quot; Icon - Download for free – Iconduck">
            <a:extLst>
              <a:ext uri="{FF2B5EF4-FFF2-40B4-BE49-F238E27FC236}">
                <a16:creationId xmlns:a16="http://schemas.microsoft.com/office/drawing/2014/main" id="{693151ED-7D05-9931-5414-A8A1D149A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338" y="6295007"/>
            <a:ext cx="184410" cy="1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" name="テキスト ボックス 360">
            <a:extLst>
              <a:ext uri="{FF2B5EF4-FFF2-40B4-BE49-F238E27FC236}">
                <a16:creationId xmlns:a16="http://schemas.microsoft.com/office/drawing/2014/main" id="{369107AA-C7DB-8C8C-0717-C25C723CC862}"/>
              </a:ext>
            </a:extLst>
          </p:cNvPr>
          <p:cNvSpPr txBox="1"/>
          <p:nvPr/>
        </p:nvSpPr>
        <p:spPr>
          <a:xfrm>
            <a:off x="3467127" y="6603373"/>
            <a:ext cx="815088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Operation completed!</a:t>
            </a:r>
          </a:p>
        </p:txBody>
      </p:sp>
      <p:sp>
        <p:nvSpPr>
          <p:cNvPr id="338" name="矢印: 右 287">
            <a:extLst>
              <a:ext uri="{FF2B5EF4-FFF2-40B4-BE49-F238E27FC236}">
                <a16:creationId xmlns:a16="http://schemas.microsoft.com/office/drawing/2014/main" id="{0448584A-CAA3-4D09-B876-EB9897805F25}"/>
              </a:ext>
            </a:extLst>
          </p:cNvPr>
          <p:cNvSpPr/>
          <p:nvPr/>
        </p:nvSpPr>
        <p:spPr>
          <a:xfrm rot="10800000">
            <a:off x="4480008" y="6412455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D92A6554-8AC7-D23D-27A3-E3F67C970EE2}"/>
              </a:ext>
            </a:extLst>
          </p:cNvPr>
          <p:cNvGrpSpPr/>
          <p:nvPr/>
        </p:nvGrpSpPr>
        <p:grpSpPr>
          <a:xfrm>
            <a:off x="5696511" y="6740914"/>
            <a:ext cx="760431" cy="362173"/>
            <a:chOff x="1139385" y="5401772"/>
            <a:chExt cx="760431" cy="362173"/>
          </a:xfrm>
        </p:grpSpPr>
        <p:sp>
          <p:nvSpPr>
            <p:cNvPr id="340" name="正方形/長方形 40">
              <a:extLst>
                <a:ext uri="{FF2B5EF4-FFF2-40B4-BE49-F238E27FC236}">
                  <a16:creationId xmlns:a16="http://schemas.microsoft.com/office/drawing/2014/main" id="{B6EB9C89-4533-E68A-4360-5CEA1D816F32}"/>
                </a:ext>
              </a:extLst>
            </p:cNvPr>
            <p:cNvSpPr/>
            <p:nvPr/>
          </p:nvSpPr>
          <p:spPr>
            <a:xfrm>
              <a:off x="1139385" y="5401772"/>
              <a:ext cx="724987" cy="263708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341" name="グラフィックス 41" descr="右向き指示マーク">
              <a:extLst>
                <a:ext uri="{FF2B5EF4-FFF2-40B4-BE49-F238E27FC236}">
                  <a16:creationId xmlns:a16="http://schemas.microsoft.com/office/drawing/2014/main" id="{C2024E52-625E-3D57-8FB9-E3EA4742C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14754202">
              <a:off x="1663672" y="5527801"/>
              <a:ext cx="236144" cy="236144"/>
            </a:xfrm>
            <a:prstGeom prst="rect">
              <a:avLst/>
            </a:prstGeom>
          </p:spPr>
        </p:pic>
      </p:grpSp>
      <p:pic>
        <p:nvPicPr>
          <p:cNvPr id="342" name="Picture 2" descr="info&quot; Icon - Download for free – Iconduck">
            <a:extLst>
              <a:ext uri="{FF2B5EF4-FFF2-40B4-BE49-F238E27FC236}">
                <a16:creationId xmlns:a16="http://schemas.microsoft.com/office/drawing/2014/main" id="{DD48D711-8CCA-329A-F198-118F0A6B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229" y="5320039"/>
            <a:ext cx="184410" cy="1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6" name="テキスト ボックス 282">
            <a:extLst>
              <a:ext uri="{FF2B5EF4-FFF2-40B4-BE49-F238E27FC236}">
                <a16:creationId xmlns:a16="http://schemas.microsoft.com/office/drawing/2014/main" id="{A8A9AE05-7E41-4BE1-044C-9B764B15B3B4}"/>
              </a:ext>
            </a:extLst>
          </p:cNvPr>
          <p:cNvSpPr txBox="1"/>
          <p:nvPr/>
        </p:nvSpPr>
        <p:spPr>
          <a:xfrm>
            <a:off x="997391" y="7813737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347" name="テキスト ボックス 284">
            <a:extLst>
              <a:ext uri="{FF2B5EF4-FFF2-40B4-BE49-F238E27FC236}">
                <a16:creationId xmlns:a16="http://schemas.microsoft.com/office/drawing/2014/main" id="{333DE41F-799A-2D68-BDBF-F1C02201CA8B}"/>
              </a:ext>
            </a:extLst>
          </p:cNvPr>
          <p:cNvSpPr txBox="1"/>
          <p:nvPr/>
        </p:nvSpPr>
        <p:spPr>
          <a:xfrm>
            <a:off x="1829783" y="8059521"/>
            <a:ext cx="97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+mj-lt"/>
              </a:rPr>
              <a:t>DEMO-PARTS-</a:t>
            </a:r>
            <a:r>
              <a:rPr kumimoji="1" lang="en-US" altLang="ja-JP" sz="600" dirty="0" err="1">
                <a:latin typeface="+mj-lt"/>
              </a:rPr>
              <a:t>NO_B</a:t>
            </a:r>
            <a:endParaRPr kumimoji="1" lang="en-US" altLang="ja-JP" sz="600" dirty="0"/>
          </a:p>
          <a:p>
            <a:r>
              <a:rPr kumimoji="1" lang="en-US" altLang="ja-JP" sz="600" dirty="0"/>
              <a:t>Qty per box = 10pcs</a:t>
            </a:r>
          </a:p>
          <a:p>
            <a:r>
              <a:rPr kumimoji="1" lang="en-US" altLang="ja-JP" sz="600" dirty="0"/>
              <a:t>Label 1 piece</a:t>
            </a:r>
          </a:p>
          <a:p>
            <a:r>
              <a:rPr kumimoji="1" lang="en-US" altLang="ja-JP" sz="600" dirty="0"/>
              <a:t>Lot 2023-09-10</a:t>
            </a:r>
            <a:endParaRPr kumimoji="1" lang="ja-JP" altLang="en-US" sz="600" dirty="0"/>
          </a:p>
        </p:txBody>
      </p:sp>
      <p:sp>
        <p:nvSpPr>
          <p:cNvPr id="348" name="矢印: 右 287">
            <a:extLst>
              <a:ext uri="{FF2B5EF4-FFF2-40B4-BE49-F238E27FC236}">
                <a16:creationId xmlns:a16="http://schemas.microsoft.com/office/drawing/2014/main" id="{A05E5EA7-3776-32D6-784E-B9AF7E1DBD92}"/>
              </a:ext>
            </a:extLst>
          </p:cNvPr>
          <p:cNvSpPr/>
          <p:nvPr/>
        </p:nvSpPr>
        <p:spPr>
          <a:xfrm>
            <a:off x="4497602" y="7500027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49" name="図 289">
            <a:extLst>
              <a:ext uri="{FF2B5EF4-FFF2-40B4-BE49-F238E27FC236}">
                <a16:creationId xmlns:a16="http://schemas.microsoft.com/office/drawing/2014/main" id="{F7AB978A-479A-95E2-0AC3-5BB87B3FFA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574" y="7142525"/>
            <a:ext cx="1358764" cy="2027693"/>
          </a:xfrm>
          <a:prstGeom prst="rect">
            <a:avLst/>
          </a:prstGeom>
        </p:spPr>
      </p:pic>
      <p:pic>
        <p:nvPicPr>
          <p:cNvPr id="350" name="図 290">
            <a:extLst>
              <a:ext uri="{FF2B5EF4-FFF2-40B4-BE49-F238E27FC236}">
                <a16:creationId xmlns:a16="http://schemas.microsoft.com/office/drawing/2014/main" id="{26FE2C5A-18D0-7005-4E93-50A0A2EC17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2930" y="8437912"/>
            <a:ext cx="243861" cy="130125"/>
          </a:xfrm>
          <a:prstGeom prst="rect">
            <a:avLst/>
          </a:prstGeom>
        </p:spPr>
      </p:pic>
      <p:sp>
        <p:nvSpPr>
          <p:cNvPr id="351" name="テキスト ボックス 291">
            <a:extLst>
              <a:ext uri="{FF2B5EF4-FFF2-40B4-BE49-F238E27FC236}">
                <a16:creationId xmlns:a16="http://schemas.microsoft.com/office/drawing/2014/main" id="{1444EFE0-1B0A-2FC4-E0F7-432D37EBE54A}"/>
              </a:ext>
            </a:extLst>
          </p:cNvPr>
          <p:cNvSpPr txBox="1"/>
          <p:nvPr/>
        </p:nvSpPr>
        <p:spPr>
          <a:xfrm>
            <a:off x="1486508" y="8416953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352" name="図 292">
            <a:extLst>
              <a:ext uri="{FF2B5EF4-FFF2-40B4-BE49-F238E27FC236}">
                <a16:creationId xmlns:a16="http://schemas.microsoft.com/office/drawing/2014/main" id="{E9ED07FC-80D4-2910-7F3F-9B15FA2E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61" y="7276605"/>
            <a:ext cx="805148" cy="123622"/>
          </a:xfrm>
          <a:prstGeom prst="rect">
            <a:avLst/>
          </a:prstGeom>
        </p:spPr>
      </p:pic>
      <p:sp>
        <p:nvSpPr>
          <p:cNvPr id="353" name="テキスト ボックス 293">
            <a:extLst>
              <a:ext uri="{FF2B5EF4-FFF2-40B4-BE49-F238E27FC236}">
                <a16:creationId xmlns:a16="http://schemas.microsoft.com/office/drawing/2014/main" id="{90F45D57-1BAC-35AB-3745-CFD521255464}"/>
              </a:ext>
            </a:extLst>
          </p:cNvPr>
          <p:cNvSpPr txBox="1"/>
          <p:nvPr/>
        </p:nvSpPr>
        <p:spPr>
          <a:xfrm>
            <a:off x="889542" y="7263182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354" name="図 294">
            <a:extLst>
              <a:ext uri="{FF2B5EF4-FFF2-40B4-BE49-F238E27FC236}">
                <a16:creationId xmlns:a16="http://schemas.microsoft.com/office/drawing/2014/main" id="{B9A99438-A810-D4F3-F7C4-483A7EBE12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074" y="8162165"/>
            <a:ext cx="399116" cy="92870"/>
          </a:xfrm>
          <a:prstGeom prst="rect">
            <a:avLst/>
          </a:prstGeom>
        </p:spPr>
      </p:pic>
      <p:sp>
        <p:nvSpPr>
          <p:cNvPr id="355" name="テキスト ボックス 295">
            <a:extLst>
              <a:ext uri="{FF2B5EF4-FFF2-40B4-BE49-F238E27FC236}">
                <a16:creationId xmlns:a16="http://schemas.microsoft.com/office/drawing/2014/main" id="{17424865-B0D9-2F4D-6B20-99D38C512C3E}"/>
              </a:ext>
            </a:extLst>
          </p:cNvPr>
          <p:cNvSpPr txBox="1"/>
          <p:nvPr/>
        </p:nvSpPr>
        <p:spPr>
          <a:xfrm>
            <a:off x="559704" y="8112457"/>
            <a:ext cx="437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Box No</a:t>
            </a:r>
            <a:endParaRPr kumimoji="1" lang="ja-JP" altLang="en-US" sz="600" dirty="0"/>
          </a:p>
        </p:txBody>
      </p:sp>
      <p:pic>
        <p:nvPicPr>
          <p:cNvPr id="356" name="図 296">
            <a:extLst>
              <a:ext uri="{FF2B5EF4-FFF2-40B4-BE49-F238E27FC236}">
                <a16:creationId xmlns:a16="http://schemas.microsoft.com/office/drawing/2014/main" id="{B774EF42-06E2-6271-ED43-F27A8F9432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2515" y="8599276"/>
            <a:ext cx="234871" cy="129551"/>
          </a:xfrm>
          <a:prstGeom prst="rect">
            <a:avLst/>
          </a:prstGeom>
        </p:spPr>
      </p:pic>
      <p:pic>
        <p:nvPicPr>
          <p:cNvPr id="357" name="図 297">
            <a:extLst>
              <a:ext uri="{FF2B5EF4-FFF2-40B4-BE49-F238E27FC236}">
                <a16:creationId xmlns:a16="http://schemas.microsoft.com/office/drawing/2014/main" id="{0D24748E-658A-DFC7-9A4D-97C92B5EC0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933" y="8782527"/>
            <a:ext cx="234871" cy="129551"/>
          </a:xfrm>
          <a:prstGeom prst="rect">
            <a:avLst/>
          </a:prstGeom>
        </p:spPr>
      </p:pic>
      <p:pic>
        <p:nvPicPr>
          <p:cNvPr id="358" name="図 298">
            <a:extLst>
              <a:ext uri="{FF2B5EF4-FFF2-40B4-BE49-F238E27FC236}">
                <a16:creationId xmlns:a16="http://schemas.microsoft.com/office/drawing/2014/main" id="{0D733A9A-D363-9E13-A95C-1DEC312EC1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582" y="8149304"/>
            <a:ext cx="1334826" cy="298027"/>
          </a:xfrm>
          <a:prstGeom prst="rect">
            <a:avLst/>
          </a:prstGeom>
        </p:spPr>
      </p:pic>
      <p:sp>
        <p:nvSpPr>
          <p:cNvPr id="359" name="四角形: 角を丸くする 299">
            <a:extLst>
              <a:ext uri="{FF2B5EF4-FFF2-40B4-BE49-F238E27FC236}">
                <a16:creationId xmlns:a16="http://schemas.microsoft.com/office/drawing/2014/main" id="{6F3E9AC0-903C-5478-99A3-25C851F8A98B}"/>
              </a:ext>
            </a:extLst>
          </p:cNvPr>
          <p:cNvSpPr/>
          <p:nvPr/>
        </p:nvSpPr>
        <p:spPr>
          <a:xfrm>
            <a:off x="763861" y="8306335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60" name="テキスト ボックス 300">
            <a:extLst>
              <a:ext uri="{FF2B5EF4-FFF2-40B4-BE49-F238E27FC236}">
                <a16:creationId xmlns:a16="http://schemas.microsoft.com/office/drawing/2014/main" id="{D75C7944-FBC1-C6D1-D910-9B6408116E06}"/>
              </a:ext>
            </a:extLst>
          </p:cNvPr>
          <p:cNvSpPr txBox="1"/>
          <p:nvPr/>
        </p:nvSpPr>
        <p:spPr>
          <a:xfrm>
            <a:off x="440154" y="8295096"/>
            <a:ext cx="38343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Box no</a:t>
            </a:r>
            <a:endParaRPr kumimoji="1" lang="ja-JP" altLang="en-US" sz="500" dirty="0"/>
          </a:p>
        </p:txBody>
      </p:sp>
      <p:sp>
        <p:nvSpPr>
          <p:cNvPr id="361" name="四角形: 角を丸くする 301">
            <a:extLst>
              <a:ext uri="{FF2B5EF4-FFF2-40B4-BE49-F238E27FC236}">
                <a16:creationId xmlns:a16="http://schemas.microsoft.com/office/drawing/2014/main" id="{F0EB0CEC-7F24-BFB5-086D-F60476EF8DBF}"/>
              </a:ext>
            </a:extLst>
          </p:cNvPr>
          <p:cNvSpPr/>
          <p:nvPr/>
        </p:nvSpPr>
        <p:spPr>
          <a:xfrm>
            <a:off x="1415797" y="8298941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62" name="テキスト ボックス 302">
            <a:extLst>
              <a:ext uri="{FF2B5EF4-FFF2-40B4-BE49-F238E27FC236}">
                <a16:creationId xmlns:a16="http://schemas.microsoft.com/office/drawing/2014/main" id="{69D758D1-54B9-E516-A329-03A204E17DB7}"/>
              </a:ext>
            </a:extLst>
          </p:cNvPr>
          <p:cNvSpPr txBox="1"/>
          <p:nvPr/>
        </p:nvSpPr>
        <p:spPr>
          <a:xfrm>
            <a:off x="1096852" y="8280558"/>
            <a:ext cx="3722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Lot No</a:t>
            </a:r>
            <a:endParaRPr kumimoji="1" lang="ja-JP" altLang="en-US" sz="500" dirty="0"/>
          </a:p>
        </p:txBody>
      </p:sp>
      <p:pic>
        <p:nvPicPr>
          <p:cNvPr id="363" name="図 303">
            <a:extLst>
              <a:ext uri="{FF2B5EF4-FFF2-40B4-BE49-F238E27FC236}">
                <a16:creationId xmlns:a16="http://schemas.microsoft.com/office/drawing/2014/main" id="{750A8384-CE00-B9FE-21AC-AEA834622C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303" y="7744883"/>
            <a:ext cx="1345035" cy="391873"/>
          </a:xfrm>
          <a:prstGeom prst="rect">
            <a:avLst/>
          </a:prstGeom>
        </p:spPr>
      </p:pic>
      <p:sp>
        <p:nvSpPr>
          <p:cNvPr id="364" name="四角形: 角を丸くする 304">
            <a:extLst>
              <a:ext uri="{FF2B5EF4-FFF2-40B4-BE49-F238E27FC236}">
                <a16:creationId xmlns:a16="http://schemas.microsoft.com/office/drawing/2014/main" id="{C12F9AE5-DB83-9D66-0F4A-6A3AA3B22EEA}"/>
              </a:ext>
            </a:extLst>
          </p:cNvPr>
          <p:cNvSpPr/>
          <p:nvPr/>
        </p:nvSpPr>
        <p:spPr>
          <a:xfrm>
            <a:off x="764455" y="8044164"/>
            <a:ext cx="373997" cy="249384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65" name="四角形: 角を丸くする 305">
            <a:extLst>
              <a:ext uri="{FF2B5EF4-FFF2-40B4-BE49-F238E27FC236}">
                <a16:creationId xmlns:a16="http://schemas.microsoft.com/office/drawing/2014/main" id="{FC969710-F285-0E45-EC9F-B786C8FB7A86}"/>
              </a:ext>
            </a:extLst>
          </p:cNvPr>
          <p:cNvSpPr/>
          <p:nvPr/>
        </p:nvSpPr>
        <p:spPr>
          <a:xfrm>
            <a:off x="1409936" y="8049464"/>
            <a:ext cx="379858" cy="234262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66" name="テキスト ボックス 306">
            <a:extLst>
              <a:ext uri="{FF2B5EF4-FFF2-40B4-BE49-F238E27FC236}">
                <a16:creationId xmlns:a16="http://schemas.microsoft.com/office/drawing/2014/main" id="{6D21F68C-B587-3FE7-E9AD-8EF2F5DDD0C2}"/>
              </a:ext>
            </a:extLst>
          </p:cNvPr>
          <p:cNvSpPr txBox="1"/>
          <p:nvPr/>
        </p:nvSpPr>
        <p:spPr>
          <a:xfrm>
            <a:off x="425904" y="8056958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Location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367" name="テキスト ボックス 307">
            <a:extLst>
              <a:ext uri="{FF2B5EF4-FFF2-40B4-BE49-F238E27FC236}">
                <a16:creationId xmlns:a16="http://schemas.microsoft.com/office/drawing/2014/main" id="{3AF31D44-8BDD-CE36-00CC-F23411E239F8}"/>
              </a:ext>
            </a:extLst>
          </p:cNvPr>
          <p:cNvSpPr txBox="1"/>
          <p:nvPr/>
        </p:nvSpPr>
        <p:spPr>
          <a:xfrm>
            <a:off x="1086034" y="8050238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Lot No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368" name="四角形: 角を丸くする 308">
            <a:extLst>
              <a:ext uri="{FF2B5EF4-FFF2-40B4-BE49-F238E27FC236}">
                <a16:creationId xmlns:a16="http://schemas.microsoft.com/office/drawing/2014/main" id="{EF2A7DCF-B162-7EB0-5482-8F5AADC745F7}"/>
              </a:ext>
            </a:extLst>
          </p:cNvPr>
          <p:cNvSpPr/>
          <p:nvPr/>
        </p:nvSpPr>
        <p:spPr>
          <a:xfrm>
            <a:off x="974261" y="7746654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69" name="テキスト ボックス 309">
            <a:extLst>
              <a:ext uri="{FF2B5EF4-FFF2-40B4-BE49-F238E27FC236}">
                <a16:creationId xmlns:a16="http://schemas.microsoft.com/office/drawing/2014/main" id="{847A77FC-D2F1-CB1A-EA3A-6C72E1FA9B8A}"/>
              </a:ext>
            </a:extLst>
          </p:cNvPr>
          <p:cNvSpPr txBox="1"/>
          <p:nvPr/>
        </p:nvSpPr>
        <p:spPr>
          <a:xfrm>
            <a:off x="440154" y="7735415"/>
            <a:ext cx="43313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No</a:t>
            </a:r>
            <a:endParaRPr kumimoji="1" lang="ja-JP" altLang="en-US" sz="500" dirty="0"/>
          </a:p>
        </p:txBody>
      </p:sp>
      <p:sp>
        <p:nvSpPr>
          <p:cNvPr id="370" name="四角形: 角を丸くする 310">
            <a:extLst>
              <a:ext uri="{FF2B5EF4-FFF2-40B4-BE49-F238E27FC236}">
                <a16:creationId xmlns:a16="http://schemas.microsoft.com/office/drawing/2014/main" id="{1D988236-38AB-E757-EE14-7B8F53126951}"/>
              </a:ext>
            </a:extLst>
          </p:cNvPr>
          <p:cNvSpPr/>
          <p:nvPr/>
        </p:nvSpPr>
        <p:spPr>
          <a:xfrm>
            <a:off x="976752" y="7893399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71" name="テキスト ボックス 311">
            <a:extLst>
              <a:ext uri="{FF2B5EF4-FFF2-40B4-BE49-F238E27FC236}">
                <a16:creationId xmlns:a16="http://schemas.microsoft.com/office/drawing/2014/main" id="{88AD8F39-CE75-F9A1-E301-BAD1BCCA1BD1}"/>
              </a:ext>
            </a:extLst>
          </p:cNvPr>
          <p:cNvSpPr txBox="1"/>
          <p:nvPr/>
        </p:nvSpPr>
        <p:spPr>
          <a:xfrm>
            <a:off x="442645" y="7882160"/>
            <a:ext cx="5212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Name</a:t>
            </a:r>
            <a:endParaRPr kumimoji="1" lang="ja-JP" altLang="en-US" sz="500" dirty="0"/>
          </a:p>
        </p:txBody>
      </p:sp>
      <p:sp>
        <p:nvSpPr>
          <p:cNvPr id="372" name="テキスト ボックス 312">
            <a:extLst>
              <a:ext uri="{FF2B5EF4-FFF2-40B4-BE49-F238E27FC236}">
                <a16:creationId xmlns:a16="http://schemas.microsoft.com/office/drawing/2014/main" id="{6D24ADC4-8655-10DD-A97A-A5EFE1424C2E}"/>
              </a:ext>
            </a:extLst>
          </p:cNvPr>
          <p:cNvSpPr txBox="1"/>
          <p:nvPr/>
        </p:nvSpPr>
        <p:spPr>
          <a:xfrm>
            <a:off x="1000448" y="7730081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373" name="テキスト ボックス 313">
            <a:extLst>
              <a:ext uri="{FF2B5EF4-FFF2-40B4-BE49-F238E27FC236}">
                <a16:creationId xmlns:a16="http://schemas.microsoft.com/office/drawing/2014/main" id="{8CCE687E-848A-07C7-1CEE-1E55B3FAA2AA}"/>
              </a:ext>
            </a:extLst>
          </p:cNvPr>
          <p:cNvSpPr txBox="1"/>
          <p:nvPr/>
        </p:nvSpPr>
        <p:spPr>
          <a:xfrm>
            <a:off x="923855" y="7880187"/>
            <a:ext cx="94457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374" name="テキスト ボックス 314">
            <a:extLst>
              <a:ext uri="{FF2B5EF4-FFF2-40B4-BE49-F238E27FC236}">
                <a16:creationId xmlns:a16="http://schemas.microsoft.com/office/drawing/2014/main" id="{21A167B8-A7DC-A384-61BE-A87E72BF9DAF}"/>
              </a:ext>
            </a:extLst>
          </p:cNvPr>
          <p:cNvSpPr txBox="1"/>
          <p:nvPr/>
        </p:nvSpPr>
        <p:spPr>
          <a:xfrm>
            <a:off x="721818" y="8032695"/>
            <a:ext cx="3722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RD05</a:t>
            </a:r>
          </a:p>
          <a:p>
            <a:r>
              <a:rPr kumimoji="1" lang="en-US" altLang="ja-JP" sz="400" dirty="0">
                <a:latin typeface="+mj-lt"/>
              </a:rPr>
              <a:t>RD06</a:t>
            </a:r>
          </a:p>
        </p:txBody>
      </p:sp>
      <p:sp>
        <p:nvSpPr>
          <p:cNvPr id="375" name="テキスト ボックス 315">
            <a:extLst>
              <a:ext uri="{FF2B5EF4-FFF2-40B4-BE49-F238E27FC236}">
                <a16:creationId xmlns:a16="http://schemas.microsoft.com/office/drawing/2014/main" id="{567806BA-B7BF-153A-206B-F5CFF51981F4}"/>
              </a:ext>
            </a:extLst>
          </p:cNvPr>
          <p:cNvSpPr txBox="1"/>
          <p:nvPr/>
        </p:nvSpPr>
        <p:spPr>
          <a:xfrm>
            <a:off x="1376821" y="8036505"/>
            <a:ext cx="474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2023-09-10</a:t>
            </a:r>
          </a:p>
          <a:p>
            <a:r>
              <a:rPr kumimoji="1" lang="en-US" altLang="ja-JP" sz="400" dirty="0">
                <a:latin typeface="+mj-lt"/>
              </a:rPr>
              <a:t>2023-09-11</a:t>
            </a:r>
          </a:p>
        </p:txBody>
      </p:sp>
      <p:sp>
        <p:nvSpPr>
          <p:cNvPr id="376" name="矢印: 右 316">
            <a:extLst>
              <a:ext uri="{FF2B5EF4-FFF2-40B4-BE49-F238E27FC236}">
                <a16:creationId xmlns:a16="http://schemas.microsoft.com/office/drawing/2014/main" id="{516139D2-744A-E951-1B9A-0D0BAA0FB254}"/>
              </a:ext>
            </a:extLst>
          </p:cNvPr>
          <p:cNvSpPr/>
          <p:nvPr/>
        </p:nvSpPr>
        <p:spPr>
          <a:xfrm>
            <a:off x="1671458" y="7606011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77" name="Picture 376">
            <a:extLst>
              <a:ext uri="{FF2B5EF4-FFF2-40B4-BE49-F238E27FC236}">
                <a16:creationId xmlns:a16="http://schemas.microsoft.com/office/drawing/2014/main" id="{D72D99D4-28F6-47D6-609F-536164771A0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9568" y="8040024"/>
            <a:ext cx="1328605" cy="881871"/>
          </a:xfrm>
          <a:prstGeom prst="rect">
            <a:avLst/>
          </a:prstGeom>
        </p:spPr>
      </p:pic>
      <p:pic>
        <p:nvPicPr>
          <p:cNvPr id="378" name="Picture 377">
            <a:extLst>
              <a:ext uri="{FF2B5EF4-FFF2-40B4-BE49-F238E27FC236}">
                <a16:creationId xmlns:a16="http://schemas.microsoft.com/office/drawing/2014/main" id="{EE159209-D5C5-56BD-27CB-404D1548028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7096" y="8760672"/>
            <a:ext cx="1254295" cy="169937"/>
          </a:xfrm>
          <a:prstGeom prst="rect">
            <a:avLst/>
          </a:prstGeom>
        </p:spPr>
      </p:pic>
      <p:sp>
        <p:nvSpPr>
          <p:cNvPr id="379" name="TextBox 378">
            <a:extLst>
              <a:ext uri="{FF2B5EF4-FFF2-40B4-BE49-F238E27FC236}">
                <a16:creationId xmlns:a16="http://schemas.microsoft.com/office/drawing/2014/main" id="{7401C522-25EB-E67A-A3EB-C4AE97EBDBE1}"/>
              </a:ext>
            </a:extLst>
          </p:cNvPr>
          <p:cNvSpPr txBox="1"/>
          <p:nvPr/>
        </p:nvSpPr>
        <p:spPr>
          <a:xfrm>
            <a:off x="1357433" y="8773968"/>
            <a:ext cx="47405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0/50</a:t>
            </a:r>
          </a:p>
        </p:txBody>
      </p: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E021B989-22D2-D3AC-9D39-397B2244BF17}"/>
              </a:ext>
            </a:extLst>
          </p:cNvPr>
          <p:cNvGrpSpPr/>
          <p:nvPr/>
        </p:nvGrpSpPr>
        <p:grpSpPr>
          <a:xfrm>
            <a:off x="1885025" y="7156122"/>
            <a:ext cx="876357" cy="943344"/>
            <a:chOff x="1995262" y="3857012"/>
            <a:chExt cx="876357" cy="943344"/>
          </a:xfrm>
        </p:grpSpPr>
        <p:pic>
          <p:nvPicPr>
            <p:cNvPr id="381" name="Picture 380">
              <a:extLst>
                <a:ext uri="{FF2B5EF4-FFF2-40B4-BE49-F238E27FC236}">
                  <a16:creationId xmlns:a16="http://schemas.microsoft.com/office/drawing/2014/main" id="{21133E66-11F2-D43A-AB6A-2F3B48260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995262" y="3857012"/>
              <a:ext cx="767534" cy="499641"/>
            </a:xfrm>
            <a:prstGeom prst="rect">
              <a:avLst/>
            </a:prstGeom>
          </p:spPr>
        </p:pic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D2200728-EF16-A1DA-1235-9CF4E75949B7}"/>
                </a:ext>
              </a:extLst>
            </p:cNvPr>
            <p:cNvGrpSpPr/>
            <p:nvPr/>
          </p:nvGrpSpPr>
          <p:grpSpPr>
            <a:xfrm>
              <a:off x="2548777" y="4218954"/>
              <a:ext cx="322842" cy="581402"/>
              <a:chOff x="2281970" y="4924190"/>
              <a:chExt cx="322842" cy="581402"/>
            </a:xfrm>
          </p:grpSpPr>
          <p:pic>
            <p:nvPicPr>
              <p:cNvPr id="383" name="図 116">
                <a:extLst>
                  <a:ext uri="{FF2B5EF4-FFF2-40B4-BE49-F238E27FC236}">
                    <a16:creationId xmlns:a16="http://schemas.microsoft.com/office/drawing/2014/main" id="{3DA3B30D-66AF-9DAD-ADEC-6CBBB29F6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81814">
                <a:off x="2410832" y="5083144"/>
                <a:ext cx="193980" cy="422448"/>
              </a:xfrm>
              <a:prstGeom prst="rect">
                <a:avLst/>
              </a:prstGeom>
            </p:spPr>
          </p:pic>
          <p:sp>
            <p:nvSpPr>
              <p:cNvPr id="384" name="台形 76">
                <a:extLst>
                  <a:ext uri="{FF2B5EF4-FFF2-40B4-BE49-F238E27FC236}">
                    <a16:creationId xmlns:a16="http://schemas.microsoft.com/office/drawing/2014/main" id="{CDF0EB77-554D-13F0-9AEC-3B3F21D1C4B3}"/>
                  </a:ext>
                </a:extLst>
              </p:cNvPr>
              <p:cNvSpPr/>
              <p:nvPr/>
            </p:nvSpPr>
            <p:spPr>
              <a:xfrm rot="9223765">
                <a:off x="2281970" y="4924190"/>
                <a:ext cx="220531" cy="221214"/>
              </a:xfrm>
              <a:prstGeom prst="trapezoid">
                <a:avLst/>
              </a:prstGeom>
              <a:solidFill>
                <a:srgbClr val="FF0000">
                  <a:alpha val="31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l" defTabSz="914400"/>
                <a:endParaRPr kumimoji="1" lang="ja-JP" altLang="en-US" sz="700" kern="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85" name="矢印: 右 89">
            <a:extLst>
              <a:ext uri="{FF2B5EF4-FFF2-40B4-BE49-F238E27FC236}">
                <a16:creationId xmlns:a16="http://schemas.microsoft.com/office/drawing/2014/main" id="{2A7ADC20-B011-2D6F-750D-38719234E492}"/>
              </a:ext>
            </a:extLst>
          </p:cNvPr>
          <p:cNvSpPr/>
          <p:nvPr/>
        </p:nvSpPr>
        <p:spPr>
          <a:xfrm>
            <a:off x="3051672" y="7542578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86" name="図 358">
            <a:extLst>
              <a:ext uri="{FF2B5EF4-FFF2-40B4-BE49-F238E27FC236}">
                <a16:creationId xmlns:a16="http://schemas.microsoft.com/office/drawing/2014/main" id="{15D1B5D3-0C14-5B75-0D27-926DD41D1F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7403" y="7301937"/>
            <a:ext cx="1075165" cy="745191"/>
          </a:xfrm>
          <a:prstGeom prst="rect">
            <a:avLst/>
          </a:prstGeom>
        </p:spPr>
      </p:pic>
      <p:pic>
        <p:nvPicPr>
          <p:cNvPr id="387" name="図 359">
            <a:extLst>
              <a:ext uri="{FF2B5EF4-FFF2-40B4-BE49-F238E27FC236}">
                <a16:creationId xmlns:a16="http://schemas.microsoft.com/office/drawing/2014/main" id="{A7A308EC-3F56-D837-8AD0-5F6C40C50D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73433" y="7688833"/>
            <a:ext cx="847293" cy="112175"/>
          </a:xfrm>
          <a:prstGeom prst="rect">
            <a:avLst/>
          </a:prstGeom>
        </p:spPr>
      </p:pic>
      <p:sp>
        <p:nvSpPr>
          <p:cNvPr id="388" name="テキスト ボックス 360">
            <a:extLst>
              <a:ext uri="{FF2B5EF4-FFF2-40B4-BE49-F238E27FC236}">
                <a16:creationId xmlns:a16="http://schemas.microsoft.com/office/drawing/2014/main" id="{E805536E-918B-4150-EBEB-769BF6147EA5}"/>
              </a:ext>
            </a:extLst>
          </p:cNvPr>
          <p:cNvSpPr txBox="1"/>
          <p:nvPr/>
        </p:nvSpPr>
        <p:spPr>
          <a:xfrm>
            <a:off x="3427413" y="7580380"/>
            <a:ext cx="871556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OUTBOUND QTY</a:t>
            </a:r>
          </a:p>
        </p:txBody>
      </p:sp>
      <p:sp>
        <p:nvSpPr>
          <p:cNvPr id="389" name="テキスト ボックス 360">
            <a:extLst>
              <a:ext uri="{FF2B5EF4-FFF2-40B4-BE49-F238E27FC236}">
                <a16:creationId xmlns:a16="http://schemas.microsoft.com/office/drawing/2014/main" id="{6BF1A5E6-36D2-C551-60C3-E58E61AD0152}"/>
              </a:ext>
            </a:extLst>
          </p:cNvPr>
          <p:cNvSpPr txBox="1"/>
          <p:nvPr/>
        </p:nvSpPr>
        <p:spPr>
          <a:xfrm>
            <a:off x="3361108" y="7711463"/>
            <a:ext cx="326439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QTY</a:t>
            </a:r>
          </a:p>
        </p:txBody>
      </p:sp>
      <p:sp>
        <p:nvSpPr>
          <p:cNvPr id="390" name="Rectangle: Rounded Corners 389">
            <a:extLst>
              <a:ext uri="{FF2B5EF4-FFF2-40B4-BE49-F238E27FC236}">
                <a16:creationId xmlns:a16="http://schemas.microsoft.com/office/drawing/2014/main" id="{FAF4E306-9498-44FC-7C8F-DC92D133334B}"/>
              </a:ext>
            </a:extLst>
          </p:cNvPr>
          <p:cNvSpPr/>
          <p:nvPr/>
        </p:nvSpPr>
        <p:spPr>
          <a:xfrm>
            <a:off x="3643596" y="7662726"/>
            <a:ext cx="311505" cy="130450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391" name="テキスト ボックス 360">
            <a:extLst>
              <a:ext uri="{FF2B5EF4-FFF2-40B4-BE49-F238E27FC236}">
                <a16:creationId xmlns:a16="http://schemas.microsoft.com/office/drawing/2014/main" id="{AF362411-301C-32FB-F26D-418FDF169FA6}"/>
              </a:ext>
            </a:extLst>
          </p:cNvPr>
          <p:cNvSpPr txBox="1"/>
          <p:nvPr/>
        </p:nvSpPr>
        <p:spPr>
          <a:xfrm>
            <a:off x="3995649" y="7697032"/>
            <a:ext cx="256858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/20 </a:t>
            </a:r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PCS</a:t>
            </a:r>
          </a:p>
        </p:txBody>
      </p:sp>
      <p:pic>
        <p:nvPicPr>
          <p:cNvPr id="392" name="図 358">
            <a:extLst>
              <a:ext uri="{FF2B5EF4-FFF2-40B4-BE49-F238E27FC236}">
                <a16:creationId xmlns:a16="http://schemas.microsoft.com/office/drawing/2014/main" id="{591EC575-C610-7A70-65B5-64E95F95E2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3921" y="7299011"/>
            <a:ext cx="1075165" cy="745191"/>
          </a:xfrm>
          <a:prstGeom prst="rect">
            <a:avLst/>
          </a:prstGeom>
        </p:spPr>
      </p:pic>
      <p:pic>
        <p:nvPicPr>
          <p:cNvPr id="393" name="図 359">
            <a:extLst>
              <a:ext uri="{FF2B5EF4-FFF2-40B4-BE49-F238E27FC236}">
                <a16:creationId xmlns:a16="http://schemas.microsoft.com/office/drawing/2014/main" id="{C405A62B-031D-1B65-48E2-3F011075B6C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89951" y="7685907"/>
            <a:ext cx="847293" cy="112175"/>
          </a:xfrm>
          <a:prstGeom prst="rect">
            <a:avLst/>
          </a:prstGeom>
        </p:spPr>
      </p:pic>
      <p:sp>
        <p:nvSpPr>
          <p:cNvPr id="394" name="テキスト ボックス 360">
            <a:extLst>
              <a:ext uri="{FF2B5EF4-FFF2-40B4-BE49-F238E27FC236}">
                <a16:creationId xmlns:a16="http://schemas.microsoft.com/office/drawing/2014/main" id="{44A2145E-4ACB-3A90-B0B2-4DD8CB39326F}"/>
              </a:ext>
            </a:extLst>
          </p:cNvPr>
          <p:cNvSpPr txBox="1"/>
          <p:nvPr/>
        </p:nvSpPr>
        <p:spPr>
          <a:xfrm>
            <a:off x="4890087" y="7648785"/>
            <a:ext cx="1202832" cy="1692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rgbClr val="FF7C80"/>
                </a:solidFill>
                <a:latin typeface="+mj-lt"/>
              </a:rPr>
              <a:t>Cannot enter the EXCEED qty! </a:t>
            </a:r>
          </a:p>
        </p:txBody>
      </p:sp>
      <p:sp>
        <p:nvSpPr>
          <p:cNvPr id="395" name="四角形: 角を丸くする 28">
            <a:extLst>
              <a:ext uri="{FF2B5EF4-FFF2-40B4-BE49-F238E27FC236}">
                <a16:creationId xmlns:a16="http://schemas.microsoft.com/office/drawing/2014/main" id="{4125B862-8646-CB88-B3CA-54DC3F701BA9}"/>
              </a:ext>
            </a:extLst>
          </p:cNvPr>
          <p:cNvSpPr/>
          <p:nvPr/>
        </p:nvSpPr>
        <p:spPr>
          <a:xfrm>
            <a:off x="5334295" y="7815800"/>
            <a:ext cx="299171" cy="147225"/>
          </a:xfrm>
          <a:prstGeom prst="roundRect">
            <a:avLst/>
          </a:prstGeom>
          <a:solidFill>
            <a:srgbClr val="FF7C80"/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altLang="ja-JP" sz="500" kern="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NG</a:t>
            </a:r>
            <a:endParaRPr kumimoji="1" lang="ja-JP" altLang="en-US" sz="500" kern="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6" name="矢印: 右 287">
            <a:extLst>
              <a:ext uri="{FF2B5EF4-FFF2-40B4-BE49-F238E27FC236}">
                <a16:creationId xmlns:a16="http://schemas.microsoft.com/office/drawing/2014/main" id="{1E9B41C0-2E2A-2FEB-D8C4-454E20A970AE}"/>
              </a:ext>
            </a:extLst>
          </p:cNvPr>
          <p:cNvSpPr/>
          <p:nvPr/>
        </p:nvSpPr>
        <p:spPr>
          <a:xfrm>
            <a:off x="4495930" y="8490730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97" name="矢印: 右 89">
            <a:extLst>
              <a:ext uri="{FF2B5EF4-FFF2-40B4-BE49-F238E27FC236}">
                <a16:creationId xmlns:a16="http://schemas.microsoft.com/office/drawing/2014/main" id="{53AD63AB-3232-ADA3-4E63-EEF30116AE79}"/>
              </a:ext>
            </a:extLst>
          </p:cNvPr>
          <p:cNvSpPr/>
          <p:nvPr/>
        </p:nvSpPr>
        <p:spPr>
          <a:xfrm>
            <a:off x="3050000" y="8533281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98" name="図 358">
            <a:extLst>
              <a:ext uri="{FF2B5EF4-FFF2-40B4-BE49-F238E27FC236}">
                <a16:creationId xmlns:a16="http://schemas.microsoft.com/office/drawing/2014/main" id="{90E6C17C-4AFF-4A5D-79EB-8C17043534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5731" y="8292640"/>
            <a:ext cx="1075165" cy="745191"/>
          </a:xfrm>
          <a:prstGeom prst="rect">
            <a:avLst/>
          </a:prstGeom>
        </p:spPr>
      </p:pic>
      <p:pic>
        <p:nvPicPr>
          <p:cNvPr id="399" name="図 359">
            <a:extLst>
              <a:ext uri="{FF2B5EF4-FFF2-40B4-BE49-F238E27FC236}">
                <a16:creationId xmlns:a16="http://schemas.microsoft.com/office/drawing/2014/main" id="{F2B7884D-7285-418F-2440-4CC30A3DEE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71761" y="8679536"/>
            <a:ext cx="847293" cy="112175"/>
          </a:xfrm>
          <a:prstGeom prst="rect">
            <a:avLst/>
          </a:prstGeom>
        </p:spPr>
      </p:pic>
      <p:sp>
        <p:nvSpPr>
          <p:cNvPr id="400" name="テキスト ボックス 360">
            <a:extLst>
              <a:ext uri="{FF2B5EF4-FFF2-40B4-BE49-F238E27FC236}">
                <a16:creationId xmlns:a16="http://schemas.microsoft.com/office/drawing/2014/main" id="{3A45C9BA-9041-CBE7-0201-6E22265E007E}"/>
              </a:ext>
            </a:extLst>
          </p:cNvPr>
          <p:cNvSpPr txBox="1"/>
          <p:nvPr/>
        </p:nvSpPr>
        <p:spPr>
          <a:xfrm>
            <a:off x="3425741" y="8571083"/>
            <a:ext cx="871556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OUTBOUND QTY</a:t>
            </a:r>
          </a:p>
        </p:txBody>
      </p:sp>
      <p:sp>
        <p:nvSpPr>
          <p:cNvPr id="401" name="テキスト ボックス 360">
            <a:extLst>
              <a:ext uri="{FF2B5EF4-FFF2-40B4-BE49-F238E27FC236}">
                <a16:creationId xmlns:a16="http://schemas.microsoft.com/office/drawing/2014/main" id="{882B2439-42CB-5BCE-C622-8A2D197E2B35}"/>
              </a:ext>
            </a:extLst>
          </p:cNvPr>
          <p:cNvSpPr txBox="1"/>
          <p:nvPr/>
        </p:nvSpPr>
        <p:spPr>
          <a:xfrm>
            <a:off x="3359436" y="8702166"/>
            <a:ext cx="326439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QTY</a:t>
            </a:r>
          </a:p>
        </p:txBody>
      </p:sp>
      <p:sp>
        <p:nvSpPr>
          <p:cNvPr id="402" name="Rectangle: Rounded Corners 401">
            <a:extLst>
              <a:ext uri="{FF2B5EF4-FFF2-40B4-BE49-F238E27FC236}">
                <a16:creationId xmlns:a16="http://schemas.microsoft.com/office/drawing/2014/main" id="{D9B43FC7-45B2-374C-95BB-875E6FDB4601}"/>
              </a:ext>
            </a:extLst>
          </p:cNvPr>
          <p:cNvSpPr/>
          <p:nvPr/>
        </p:nvSpPr>
        <p:spPr>
          <a:xfrm>
            <a:off x="3641924" y="8653429"/>
            <a:ext cx="311505" cy="130450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03" name="テキスト ボックス 360">
            <a:extLst>
              <a:ext uri="{FF2B5EF4-FFF2-40B4-BE49-F238E27FC236}">
                <a16:creationId xmlns:a16="http://schemas.microsoft.com/office/drawing/2014/main" id="{66E7EF87-F2AA-A871-F802-B090FE63A30E}"/>
              </a:ext>
            </a:extLst>
          </p:cNvPr>
          <p:cNvSpPr txBox="1"/>
          <p:nvPr/>
        </p:nvSpPr>
        <p:spPr>
          <a:xfrm>
            <a:off x="3993977" y="8687735"/>
            <a:ext cx="256858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/20 </a:t>
            </a:r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PCS</a:t>
            </a:r>
          </a:p>
        </p:txBody>
      </p:sp>
      <p:pic>
        <p:nvPicPr>
          <p:cNvPr id="404" name="図 358">
            <a:extLst>
              <a:ext uri="{FF2B5EF4-FFF2-40B4-BE49-F238E27FC236}">
                <a16:creationId xmlns:a16="http://schemas.microsoft.com/office/drawing/2014/main" id="{38B09C29-286C-5669-F1B2-4B444C693E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2249" y="8289714"/>
            <a:ext cx="1075165" cy="745191"/>
          </a:xfrm>
          <a:prstGeom prst="rect">
            <a:avLst/>
          </a:prstGeom>
        </p:spPr>
      </p:pic>
      <p:pic>
        <p:nvPicPr>
          <p:cNvPr id="405" name="図 359">
            <a:extLst>
              <a:ext uri="{FF2B5EF4-FFF2-40B4-BE49-F238E27FC236}">
                <a16:creationId xmlns:a16="http://schemas.microsoft.com/office/drawing/2014/main" id="{79F88002-8D50-81D5-98EE-1C25467BF8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88279" y="8676610"/>
            <a:ext cx="847293" cy="112175"/>
          </a:xfrm>
          <a:prstGeom prst="rect">
            <a:avLst/>
          </a:prstGeom>
        </p:spPr>
      </p:pic>
      <p:sp>
        <p:nvSpPr>
          <p:cNvPr id="406" name="テキスト ボックス 360">
            <a:extLst>
              <a:ext uri="{FF2B5EF4-FFF2-40B4-BE49-F238E27FC236}">
                <a16:creationId xmlns:a16="http://schemas.microsoft.com/office/drawing/2014/main" id="{C52E6FF2-1941-8EA7-417D-8EA4D42ECA41}"/>
              </a:ext>
            </a:extLst>
          </p:cNvPr>
          <p:cNvSpPr txBox="1"/>
          <p:nvPr/>
        </p:nvSpPr>
        <p:spPr>
          <a:xfrm>
            <a:off x="4888415" y="8639488"/>
            <a:ext cx="1202832" cy="1692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rgbClr val="FF7C80"/>
                </a:solidFill>
                <a:latin typeface="+mj-lt"/>
              </a:rPr>
              <a:t>Cannot enter the ZERO qty! </a:t>
            </a:r>
          </a:p>
        </p:txBody>
      </p:sp>
      <p:sp>
        <p:nvSpPr>
          <p:cNvPr id="407" name="四角形: 角を丸くする 28">
            <a:extLst>
              <a:ext uri="{FF2B5EF4-FFF2-40B4-BE49-F238E27FC236}">
                <a16:creationId xmlns:a16="http://schemas.microsoft.com/office/drawing/2014/main" id="{0CCD2B28-E27C-12AB-41DF-CF45C6D85640}"/>
              </a:ext>
            </a:extLst>
          </p:cNvPr>
          <p:cNvSpPr/>
          <p:nvPr/>
        </p:nvSpPr>
        <p:spPr>
          <a:xfrm>
            <a:off x="5332623" y="8806503"/>
            <a:ext cx="299171" cy="147225"/>
          </a:xfrm>
          <a:prstGeom prst="roundRect">
            <a:avLst/>
          </a:prstGeom>
          <a:solidFill>
            <a:srgbClr val="FF7C80"/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altLang="ja-JP" sz="500" kern="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NG</a:t>
            </a:r>
            <a:endParaRPr kumimoji="1" lang="ja-JP" altLang="en-US" sz="500" kern="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8" name="Picture 2" descr="info&quot; Icon - Download for free – Iconduck">
            <a:extLst>
              <a:ext uri="{FF2B5EF4-FFF2-40B4-BE49-F238E27FC236}">
                <a16:creationId xmlns:a16="http://schemas.microsoft.com/office/drawing/2014/main" id="{450FC15A-6B01-1136-22D5-CEB032543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827" y="8375223"/>
            <a:ext cx="184410" cy="1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" name="Picture 2" descr="info&quot; Icon - Download for free – Iconduck">
            <a:extLst>
              <a:ext uri="{FF2B5EF4-FFF2-40B4-BE49-F238E27FC236}">
                <a16:creationId xmlns:a16="http://schemas.microsoft.com/office/drawing/2014/main" id="{174D5555-1A7B-6B8A-6A7E-1E07BF534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827" y="7386128"/>
            <a:ext cx="184410" cy="1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" name="テキスト ボックス 300">
            <a:extLst>
              <a:ext uri="{FF2B5EF4-FFF2-40B4-BE49-F238E27FC236}">
                <a16:creationId xmlns:a16="http://schemas.microsoft.com/office/drawing/2014/main" id="{EEE2E06C-62B8-A687-6C16-EC41DC4FA2C3}"/>
              </a:ext>
            </a:extLst>
          </p:cNvPr>
          <p:cNvSpPr txBox="1"/>
          <p:nvPr/>
        </p:nvSpPr>
        <p:spPr>
          <a:xfrm>
            <a:off x="1877514" y="8531243"/>
            <a:ext cx="1129123" cy="553998"/>
          </a:xfrm>
          <a:prstGeom prst="rect">
            <a:avLst/>
          </a:prstGeom>
          <a:solidFill>
            <a:srgbClr val="FF7C8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+mj-lt"/>
              </a:rPr>
              <a:t>NG :</a:t>
            </a:r>
          </a:p>
          <a:p>
            <a:r>
              <a:rPr kumimoji="1" lang="en-US" altLang="ja-JP" sz="600" dirty="0">
                <a:latin typeface="+mj-lt"/>
              </a:rPr>
              <a:t>1. Exceed the total plan</a:t>
            </a:r>
          </a:p>
          <a:p>
            <a:r>
              <a:rPr kumimoji="1" lang="en-US" altLang="ja-JP" sz="600" dirty="0"/>
              <a:t>2. Exceed the suggest FIFO</a:t>
            </a:r>
          </a:p>
          <a:p>
            <a:r>
              <a:rPr kumimoji="1" lang="en-US" altLang="ja-JP" sz="600" dirty="0"/>
              <a:t>3. Enter zero/blank</a:t>
            </a:r>
            <a:endParaRPr kumimoji="1" lang="ja-JP" altLang="en-US" sz="600" dirty="0"/>
          </a:p>
        </p:txBody>
      </p:sp>
    </p:spTree>
    <p:extLst>
      <p:ext uri="{BB962C8B-B14F-4D97-AF65-F5344CB8AC3E}">
        <p14:creationId xmlns:p14="http://schemas.microsoft.com/office/powerpoint/2010/main" val="2449776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Handy terminal function Outbound</a:t>
            </a:r>
          </a:p>
          <a:p>
            <a:r>
              <a:rPr kumimoji="1" lang="en-US" altLang="ja-JP" sz="1100" b="1" dirty="0"/>
              <a:t>5-3-4. Outbound Detail for Work Outbound 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* Same as Delivery Outbound</a:t>
            </a: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B0DB2209-AF7F-5E51-02F2-454AC2001172}"/>
              </a:ext>
            </a:extLst>
          </p:cNvPr>
          <p:cNvSpPr txBox="1"/>
          <p:nvPr/>
        </p:nvSpPr>
        <p:spPr>
          <a:xfrm>
            <a:off x="989259" y="5624089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33A88918-7B8E-EBE6-A439-60B4D84FC7F4}"/>
              </a:ext>
            </a:extLst>
          </p:cNvPr>
          <p:cNvSpPr txBox="1"/>
          <p:nvPr/>
        </p:nvSpPr>
        <p:spPr>
          <a:xfrm>
            <a:off x="1810217" y="5844012"/>
            <a:ext cx="97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+mj-lt"/>
              </a:rPr>
              <a:t>DEMO-PARTS-</a:t>
            </a:r>
            <a:r>
              <a:rPr kumimoji="1" lang="en-US" altLang="ja-JP" sz="600" dirty="0" err="1">
                <a:latin typeface="+mj-lt"/>
              </a:rPr>
              <a:t>NO_B</a:t>
            </a:r>
            <a:endParaRPr kumimoji="1" lang="en-US" altLang="ja-JP" sz="600" dirty="0"/>
          </a:p>
          <a:p>
            <a:r>
              <a:rPr kumimoji="1" lang="en-US" altLang="ja-JP" sz="600" dirty="0"/>
              <a:t>Enter QTY = 10pcs</a:t>
            </a:r>
          </a:p>
          <a:p>
            <a:r>
              <a:rPr kumimoji="1" lang="en-US" altLang="ja-JP" sz="600" dirty="0"/>
              <a:t>Label 1 piece</a:t>
            </a:r>
          </a:p>
          <a:p>
            <a:r>
              <a:rPr kumimoji="1" lang="en-US" altLang="ja-JP" sz="600" dirty="0"/>
              <a:t>Lot 2023-09-10</a:t>
            </a:r>
            <a:endParaRPr kumimoji="1" lang="ja-JP" altLang="en-US" sz="600" dirty="0"/>
          </a:p>
        </p:txBody>
      </p:sp>
      <p:sp>
        <p:nvSpPr>
          <p:cNvPr id="90" name="矢印: 右 89">
            <a:extLst>
              <a:ext uri="{FF2B5EF4-FFF2-40B4-BE49-F238E27FC236}">
                <a16:creationId xmlns:a16="http://schemas.microsoft.com/office/drawing/2014/main" id="{761FFC5F-4DB6-86B2-B300-0DD3394D5043}"/>
              </a:ext>
            </a:extLst>
          </p:cNvPr>
          <p:cNvSpPr/>
          <p:nvPr/>
        </p:nvSpPr>
        <p:spPr>
          <a:xfrm>
            <a:off x="3049872" y="5480299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54" name="矢印: 右 153">
            <a:extLst>
              <a:ext uri="{FF2B5EF4-FFF2-40B4-BE49-F238E27FC236}">
                <a16:creationId xmlns:a16="http://schemas.microsoft.com/office/drawing/2014/main" id="{88E4469D-5D0D-4307-9A1A-E3A74219C560}"/>
              </a:ext>
            </a:extLst>
          </p:cNvPr>
          <p:cNvSpPr/>
          <p:nvPr/>
        </p:nvSpPr>
        <p:spPr>
          <a:xfrm>
            <a:off x="-1450220" y="6953409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6AD6B7FB-77E8-6166-5C21-86126BE3B8AA}"/>
              </a:ext>
            </a:extLst>
          </p:cNvPr>
          <p:cNvSpPr txBox="1"/>
          <p:nvPr/>
        </p:nvSpPr>
        <p:spPr>
          <a:xfrm>
            <a:off x="-1355099" y="7557586"/>
            <a:ext cx="1367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*3: When Parts No does not match the Plan.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OK button:</a:t>
            </a:r>
            <a:r>
              <a:rPr kumimoji="1" lang="en-US" altLang="ja-JP" sz="800" dirty="0">
                <a:latin typeface="+mj-lt"/>
              </a:rPr>
              <a:t> Close this screen. Return to the previous process.</a:t>
            </a:r>
          </a:p>
        </p:txBody>
      </p:sp>
      <p:pic>
        <p:nvPicPr>
          <p:cNvPr id="159" name="図 158">
            <a:extLst>
              <a:ext uri="{FF2B5EF4-FFF2-40B4-BE49-F238E27FC236}">
                <a16:creationId xmlns:a16="http://schemas.microsoft.com/office/drawing/2014/main" id="{947A55E7-7512-D4F2-3ED3-C25118E56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4577" y="6708074"/>
            <a:ext cx="1075165" cy="745191"/>
          </a:xfrm>
          <a:prstGeom prst="rect">
            <a:avLst/>
          </a:prstGeom>
        </p:spPr>
      </p:pic>
      <p:pic>
        <p:nvPicPr>
          <p:cNvPr id="160" name="図 159">
            <a:extLst>
              <a:ext uri="{FF2B5EF4-FFF2-40B4-BE49-F238E27FC236}">
                <a16:creationId xmlns:a16="http://schemas.microsoft.com/office/drawing/2014/main" id="{F24A6915-9AAF-87C0-D804-3093BF9A4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8721" y="7114259"/>
            <a:ext cx="847293" cy="112175"/>
          </a:xfrm>
          <a:prstGeom prst="rect">
            <a:avLst/>
          </a:prstGeom>
        </p:spPr>
      </p:pic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CC54BFC2-7738-4D0D-ADDF-E68392B9B061}"/>
              </a:ext>
            </a:extLst>
          </p:cNvPr>
          <p:cNvSpPr txBox="1"/>
          <p:nvPr/>
        </p:nvSpPr>
        <p:spPr>
          <a:xfrm>
            <a:off x="-1141585" y="7074956"/>
            <a:ext cx="107516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Parts No does not match Plan</a:t>
            </a:r>
          </a:p>
        </p:txBody>
      </p:sp>
      <p:pic>
        <p:nvPicPr>
          <p:cNvPr id="167" name="図 166">
            <a:extLst>
              <a:ext uri="{FF2B5EF4-FFF2-40B4-BE49-F238E27FC236}">
                <a16:creationId xmlns:a16="http://schemas.microsoft.com/office/drawing/2014/main" id="{9AA4F1DB-89CC-0538-F194-590485507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42" y="4952877"/>
            <a:ext cx="1358764" cy="2027693"/>
          </a:xfrm>
          <a:prstGeom prst="rect">
            <a:avLst/>
          </a:prstGeom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FBF27D86-DAFA-D209-86DB-915070C10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798" y="6248264"/>
            <a:ext cx="243861" cy="130125"/>
          </a:xfrm>
          <a:prstGeom prst="rect">
            <a:avLst/>
          </a:prstGeom>
        </p:spPr>
      </p:pic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92C2BECF-0F47-04D3-9393-EB62382EA58F}"/>
              </a:ext>
            </a:extLst>
          </p:cNvPr>
          <p:cNvSpPr txBox="1"/>
          <p:nvPr/>
        </p:nvSpPr>
        <p:spPr>
          <a:xfrm>
            <a:off x="1478376" y="6227305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70" name="図 169">
            <a:extLst>
              <a:ext uri="{FF2B5EF4-FFF2-40B4-BE49-F238E27FC236}">
                <a16:creationId xmlns:a16="http://schemas.microsoft.com/office/drawing/2014/main" id="{E3E96BAB-7AF3-B0BA-D2E6-373755333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129" y="5086957"/>
            <a:ext cx="805148" cy="123622"/>
          </a:xfrm>
          <a:prstGeom prst="rect">
            <a:avLst/>
          </a:prstGeom>
        </p:spPr>
      </p:pic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B9B80A21-535B-5F27-3E56-C6087AF5B3AD}"/>
              </a:ext>
            </a:extLst>
          </p:cNvPr>
          <p:cNvSpPr txBox="1"/>
          <p:nvPr/>
        </p:nvSpPr>
        <p:spPr>
          <a:xfrm>
            <a:off x="881410" y="5073534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72" name="図 171">
            <a:extLst>
              <a:ext uri="{FF2B5EF4-FFF2-40B4-BE49-F238E27FC236}">
                <a16:creationId xmlns:a16="http://schemas.microsoft.com/office/drawing/2014/main" id="{5BA2AE21-6961-7A78-F362-D419C8B7B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42" y="5972517"/>
            <a:ext cx="399116" cy="92870"/>
          </a:xfrm>
          <a:prstGeom prst="rect">
            <a:avLst/>
          </a:prstGeom>
        </p:spPr>
      </p:pic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51779FD2-1DC8-7EE0-CE55-55C7BB6AC17A}"/>
              </a:ext>
            </a:extLst>
          </p:cNvPr>
          <p:cNvSpPr txBox="1"/>
          <p:nvPr/>
        </p:nvSpPr>
        <p:spPr>
          <a:xfrm>
            <a:off x="551572" y="5922809"/>
            <a:ext cx="437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Box No</a:t>
            </a:r>
            <a:endParaRPr kumimoji="1" lang="ja-JP" altLang="en-US" sz="600" dirty="0"/>
          </a:p>
        </p:txBody>
      </p:sp>
      <p:pic>
        <p:nvPicPr>
          <p:cNvPr id="174" name="図 173">
            <a:extLst>
              <a:ext uri="{FF2B5EF4-FFF2-40B4-BE49-F238E27FC236}">
                <a16:creationId xmlns:a16="http://schemas.microsoft.com/office/drawing/2014/main" id="{1A900ED6-940C-EB54-EED9-E523DC798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383" y="6409628"/>
            <a:ext cx="234871" cy="129551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A2DECBAF-CDF6-C19B-66D1-0DADA4776A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801" y="6592879"/>
            <a:ext cx="234871" cy="129551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925455E7-DD8E-D0AB-8976-126E89E981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450" y="5959656"/>
            <a:ext cx="1334826" cy="298027"/>
          </a:xfrm>
          <a:prstGeom prst="rect">
            <a:avLst/>
          </a:prstGeom>
        </p:spPr>
      </p:pic>
      <p:sp>
        <p:nvSpPr>
          <p:cNvPr id="177" name="四角形: 角を丸くする 176">
            <a:extLst>
              <a:ext uri="{FF2B5EF4-FFF2-40B4-BE49-F238E27FC236}">
                <a16:creationId xmlns:a16="http://schemas.microsoft.com/office/drawing/2014/main" id="{808489C2-0E82-9779-7E2C-A7F3D31FCA39}"/>
              </a:ext>
            </a:extLst>
          </p:cNvPr>
          <p:cNvSpPr/>
          <p:nvPr/>
        </p:nvSpPr>
        <p:spPr>
          <a:xfrm>
            <a:off x="755729" y="6116687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A7A546F9-874F-CFAF-F1C0-5DBB99BE5DC0}"/>
              </a:ext>
            </a:extLst>
          </p:cNvPr>
          <p:cNvSpPr txBox="1"/>
          <p:nvPr/>
        </p:nvSpPr>
        <p:spPr>
          <a:xfrm>
            <a:off x="432022" y="6105448"/>
            <a:ext cx="38343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Box no</a:t>
            </a:r>
            <a:endParaRPr kumimoji="1" lang="ja-JP" altLang="en-US" sz="500" dirty="0"/>
          </a:p>
        </p:txBody>
      </p:sp>
      <p:sp>
        <p:nvSpPr>
          <p:cNvPr id="179" name="四角形: 角を丸くする 178">
            <a:extLst>
              <a:ext uri="{FF2B5EF4-FFF2-40B4-BE49-F238E27FC236}">
                <a16:creationId xmlns:a16="http://schemas.microsoft.com/office/drawing/2014/main" id="{97320A78-8F93-4BBF-1AAE-900BCE5BE16F}"/>
              </a:ext>
            </a:extLst>
          </p:cNvPr>
          <p:cNvSpPr/>
          <p:nvPr/>
        </p:nvSpPr>
        <p:spPr>
          <a:xfrm>
            <a:off x="1407665" y="6109293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7B5373D5-AD7C-5C3D-7D68-496B523F9153}"/>
              </a:ext>
            </a:extLst>
          </p:cNvPr>
          <p:cNvSpPr txBox="1"/>
          <p:nvPr/>
        </p:nvSpPr>
        <p:spPr>
          <a:xfrm>
            <a:off x="1088720" y="6090910"/>
            <a:ext cx="3722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Lot No</a:t>
            </a:r>
            <a:endParaRPr kumimoji="1" lang="ja-JP" altLang="en-US" sz="500" dirty="0"/>
          </a:p>
        </p:txBody>
      </p:sp>
      <p:pic>
        <p:nvPicPr>
          <p:cNvPr id="181" name="図 180">
            <a:extLst>
              <a:ext uri="{FF2B5EF4-FFF2-40B4-BE49-F238E27FC236}">
                <a16:creationId xmlns:a16="http://schemas.microsoft.com/office/drawing/2014/main" id="{CD8B6CF7-0D02-84D8-BF5D-E1ECD5650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171" y="5555235"/>
            <a:ext cx="1345035" cy="391873"/>
          </a:xfrm>
          <a:prstGeom prst="rect">
            <a:avLst/>
          </a:prstGeom>
        </p:spPr>
      </p:pic>
      <p:sp>
        <p:nvSpPr>
          <p:cNvPr id="182" name="四角形: 角を丸くする 181">
            <a:extLst>
              <a:ext uri="{FF2B5EF4-FFF2-40B4-BE49-F238E27FC236}">
                <a16:creationId xmlns:a16="http://schemas.microsoft.com/office/drawing/2014/main" id="{6B984EFE-1B65-370F-0E82-9710B6E1ABD1}"/>
              </a:ext>
            </a:extLst>
          </p:cNvPr>
          <p:cNvSpPr/>
          <p:nvPr/>
        </p:nvSpPr>
        <p:spPr>
          <a:xfrm>
            <a:off x="756323" y="5854516"/>
            <a:ext cx="373997" cy="249384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3" name="四角形: 角を丸くする 182">
            <a:extLst>
              <a:ext uri="{FF2B5EF4-FFF2-40B4-BE49-F238E27FC236}">
                <a16:creationId xmlns:a16="http://schemas.microsoft.com/office/drawing/2014/main" id="{E4C4227A-D36D-7DAD-DB45-1D367EDA14D5}"/>
              </a:ext>
            </a:extLst>
          </p:cNvPr>
          <p:cNvSpPr/>
          <p:nvPr/>
        </p:nvSpPr>
        <p:spPr>
          <a:xfrm>
            <a:off x="1401804" y="5859816"/>
            <a:ext cx="379858" cy="234262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A742ECD1-ED46-1A27-B090-8F3ABE9B35FB}"/>
              </a:ext>
            </a:extLst>
          </p:cNvPr>
          <p:cNvSpPr txBox="1"/>
          <p:nvPr/>
        </p:nvSpPr>
        <p:spPr>
          <a:xfrm>
            <a:off x="417772" y="5867310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Location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234EA6AD-411A-DA10-C412-008D25CBC32C}"/>
              </a:ext>
            </a:extLst>
          </p:cNvPr>
          <p:cNvSpPr txBox="1"/>
          <p:nvPr/>
        </p:nvSpPr>
        <p:spPr>
          <a:xfrm>
            <a:off x="1077902" y="5860590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Lot No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186" name="四角形: 角を丸くする 185">
            <a:extLst>
              <a:ext uri="{FF2B5EF4-FFF2-40B4-BE49-F238E27FC236}">
                <a16:creationId xmlns:a16="http://schemas.microsoft.com/office/drawing/2014/main" id="{C5F828EA-E2BE-5E44-A937-7665708AA239}"/>
              </a:ext>
            </a:extLst>
          </p:cNvPr>
          <p:cNvSpPr/>
          <p:nvPr/>
        </p:nvSpPr>
        <p:spPr>
          <a:xfrm>
            <a:off x="966129" y="5557006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EE8D89B3-4F59-A479-0708-11A1E8B54856}"/>
              </a:ext>
            </a:extLst>
          </p:cNvPr>
          <p:cNvSpPr txBox="1"/>
          <p:nvPr/>
        </p:nvSpPr>
        <p:spPr>
          <a:xfrm>
            <a:off x="432022" y="5545767"/>
            <a:ext cx="43313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No</a:t>
            </a:r>
            <a:endParaRPr kumimoji="1" lang="ja-JP" altLang="en-US" sz="500" dirty="0"/>
          </a:p>
        </p:txBody>
      </p:sp>
      <p:sp>
        <p:nvSpPr>
          <p:cNvPr id="188" name="四角形: 角を丸くする 187">
            <a:extLst>
              <a:ext uri="{FF2B5EF4-FFF2-40B4-BE49-F238E27FC236}">
                <a16:creationId xmlns:a16="http://schemas.microsoft.com/office/drawing/2014/main" id="{413B209F-27E8-9FC8-A92C-A20B0E3C4934}"/>
              </a:ext>
            </a:extLst>
          </p:cNvPr>
          <p:cNvSpPr/>
          <p:nvPr/>
        </p:nvSpPr>
        <p:spPr>
          <a:xfrm>
            <a:off x="968620" y="5703751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6A216E35-6241-EC76-488E-2967FE142D44}"/>
              </a:ext>
            </a:extLst>
          </p:cNvPr>
          <p:cNvSpPr txBox="1"/>
          <p:nvPr/>
        </p:nvSpPr>
        <p:spPr>
          <a:xfrm>
            <a:off x="434513" y="5692512"/>
            <a:ext cx="5212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Name</a:t>
            </a:r>
            <a:endParaRPr kumimoji="1" lang="ja-JP" altLang="en-US" sz="500" dirty="0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F2097BB0-E65A-03C1-7AEF-36DD5459E611}"/>
              </a:ext>
            </a:extLst>
          </p:cNvPr>
          <p:cNvSpPr txBox="1"/>
          <p:nvPr/>
        </p:nvSpPr>
        <p:spPr>
          <a:xfrm>
            <a:off x="992316" y="5540433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A3F7A92A-A93A-0CEB-5A4B-955B7A8EFCB4}"/>
              </a:ext>
            </a:extLst>
          </p:cNvPr>
          <p:cNvSpPr txBox="1"/>
          <p:nvPr/>
        </p:nvSpPr>
        <p:spPr>
          <a:xfrm>
            <a:off x="915723" y="5690539"/>
            <a:ext cx="94457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BF9B2728-AF87-DFB9-EBB0-4FF5A27CB201}"/>
              </a:ext>
            </a:extLst>
          </p:cNvPr>
          <p:cNvSpPr txBox="1"/>
          <p:nvPr/>
        </p:nvSpPr>
        <p:spPr>
          <a:xfrm>
            <a:off x="713686" y="5843047"/>
            <a:ext cx="3722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RD05</a:t>
            </a:r>
          </a:p>
          <a:p>
            <a:r>
              <a:rPr kumimoji="1" lang="en-US" altLang="ja-JP" sz="400" dirty="0">
                <a:latin typeface="+mj-lt"/>
              </a:rPr>
              <a:t>RD06</a:t>
            </a: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4E5E644C-E4FE-4B39-165C-7D86BF6BC820}"/>
              </a:ext>
            </a:extLst>
          </p:cNvPr>
          <p:cNvSpPr txBox="1"/>
          <p:nvPr/>
        </p:nvSpPr>
        <p:spPr>
          <a:xfrm>
            <a:off x="1368689" y="5846857"/>
            <a:ext cx="474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2023-09-10</a:t>
            </a:r>
          </a:p>
          <a:p>
            <a:r>
              <a:rPr kumimoji="1" lang="en-US" altLang="ja-JP" sz="400" dirty="0">
                <a:latin typeface="+mj-lt"/>
              </a:rPr>
              <a:t>2023-09-11</a:t>
            </a:r>
          </a:p>
        </p:txBody>
      </p:sp>
      <p:sp>
        <p:nvSpPr>
          <p:cNvPr id="78" name="矢印: 右 77">
            <a:extLst>
              <a:ext uri="{FF2B5EF4-FFF2-40B4-BE49-F238E27FC236}">
                <a16:creationId xmlns:a16="http://schemas.microsoft.com/office/drawing/2014/main" id="{FCCB0163-C1C7-5597-5C24-427199113865}"/>
              </a:ext>
            </a:extLst>
          </p:cNvPr>
          <p:cNvSpPr/>
          <p:nvPr/>
        </p:nvSpPr>
        <p:spPr>
          <a:xfrm>
            <a:off x="1663326" y="5416363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5AE5FB2C-D397-77D6-D1AD-74DFDB98D5E3}"/>
              </a:ext>
            </a:extLst>
          </p:cNvPr>
          <p:cNvSpPr txBox="1"/>
          <p:nvPr/>
        </p:nvSpPr>
        <p:spPr>
          <a:xfrm>
            <a:off x="5559476" y="5627072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pic>
        <p:nvPicPr>
          <p:cNvPr id="228" name="図 227">
            <a:extLst>
              <a:ext uri="{FF2B5EF4-FFF2-40B4-BE49-F238E27FC236}">
                <a16:creationId xmlns:a16="http://schemas.microsoft.com/office/drawing/2014/main" id="{A9817965-9169-390B-D351-ED6CC250F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659" y="4955860"/>
            <a:ext cx="1358764" cy="2027693"/>
          </a:xfrm>
          <a:prstGeom prst="rect">
            <a:avLst/>
          </a:prstGeom>
        </p:spPr>
      </p:pic>
      <p:pic>
        <p:nvPicPr>
          <p:cNvPr id="229" name="図 228">
            <a:extLst>
              <a:ext uri="{FF2B5EF4-FFF2-40B4-BE49-F238E27FC236}">
                <a16:creationId xmlns:a16="http://schemas.microsoft.com/office/drawing/2014/main" id="{F9F15F1D-CF3A-0386-8DFF-7D7DFF331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015" y="6251247"/>
            <a:ext cx="243861" cy="130125"/>
          </a:xfrm>
          <a:prstGeom prst="rect">
            <a:avLst/>
          </a:prstGeom>
        </p:spPr>
      </p:pic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74CEE19B-3851-CA66-F5C6-888BC70D00F2}"/>
              </a:ext>
            </a:extLst>
          </p:cNvPr>
          <p:cNvSpPr txBox="1"/>
          <p:nvPr/>
        </p:nvSpPr>
        <p:spPr>
          <a:xfrm>
            <a:off x="6048593" y="6230288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231" name="図 230">
            <a:extLst>
              <a:ext uri="{FF2B5EF4-FFF2-40B4-BE49-F238E27FC236}">
                <a16:creationId xmlns:a16="http://schemas.microsoft.com/office/drawing/2014/main" id="{1B0F0338-B8E3-3024-FAA7-ED087408F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6346" y="5089940"/>
            <a:ext cx="805148" cy="123622"/>
          </a:xfrm>
          <a:prstGeom prst="rect">
            <a:avLst/>
          </a:prstGeom>
        </p:spPr>
      </p:pic>
      <p:sp>
        <p:nvSpPr>
          <p:cNvPr id="232" name="テキスト ボックス 231">
            <a:extLst>
              <a:ext uri="{FF2B5EF4-FFF2-40B4-BE49-F238E27FC236}">
                <a16:creationId xmlns:a16="http://schemas.microsoft.com/office/drawing/2014/main" id="{6E5E85F7-6969-6331-73E7-7B6BCEB5C3FD}"/>
              </a:ext>
            </a:extLst>
          </p:cNvPr>
          <p:cNvSpPr txBox="1"/>
          <p:nvPr/>
        </p:nvSpPr>
        <p:spPr>
          <a:xfrm>
            <a:off x="5451627" y="5076517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233" name="図 232">
            <a:extLst>
              <a:ext uri="{FF2B5EF4-FFF2-40B4-BE49-F238E27FC236}">
                <a16:creationId xmlns:a16="http://schemas.microsoft.com/office/drawing/2014/main" id="{8E29A52F-D157-1F40-F54E-9E274FC7E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159" y="5975500"/>
            <a:ext cx="399116" cy="92870"/>
          </a:xfrm>
          <a:prstGeom prst="rect">
            <a:avLst/>
          </a:prstGeom>
        </p:spPr>
      </p:pic>
      <p:sp>
        <p:nvSpPr>
          <p:cNvPr id="234" name="テキスト ボックス 233">
            <a:extLst>
              <a:ext uri="{FF2B5EF4-FFF2-40B4-BE49-F238E27FC236}">
                <a16:creationId xmlns:a16="http://schemas.microsoft.com/office/drawing/2014/main" id="{2C26BDC1-F859-A18C-C965-73EF128E07F3}"/>
              </a:ext>
            </a:extLst>
          </p:cNvPr>
          <p:cNvSpPr txBox="1"/>
          <p:nvPr/>
        </p:nvSpPr>
        <p:spPr>
          <a:xfrm>
            <a:off x="5121789" y="5925792"/>
            <a:ext cx="437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Box No</a:t>
            </a:r>
            <a:endParaRPr kumimoji="1" lang="ja-JP" altLang="en-US" sz="600" dirty="0"/>
          </a:p>
        </p:txBody>
      </p:sp>
      <p:pic>
        <p:nvPicPr>
          <p:cNvPr id="235" name="図 234">
            <a:extLst>
              <a:ext uri="{FF2B5EF4-FFF2-40B4-BE49-F238E27FC236}">
                <a16:creationId xmlns:a16="http://schemas.microsoft.com/office/drawing/2014/main" id="{A829BB27-EC34-8B54-B3F1-838FAB2D0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600" y="6412611"/>
            <a:ext cx="234871" cy="129551"/>
          </a:xfrm>
          <a:prstGeom prst="rect">
            <a:avLst/>
          </a:prstGeom>
        </p:spPr>
      </p:pic>
      <p:pic>
        <p:nvPicPr>
          <p:cNvPr id="236" name="図 235">
            <a:extLst>
              <a:ext uri="{FF2B5EF4-FFF2-40B4-BE49-F238E27FC236}">
                <a16:creationId xmlns:a16="http://schemas.microsoft.com/office/drawing/2014/main" id="{F220A0B8-F5DD-0907-24F3-5259B2897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0018" y="6595862"/>
            <a:ext cx="234871" cy="129551"/>
          </a:xfrm>
          <a:prstGeom prst="rect">
            <a:avLst/>
          </a:prstGeom>
        </p:spPr>
      </p:pic>
      <p:pic>
        <p:nvPicPr>
          <p:cNvPr id="237" name="図 236">
            <a:extLst>
              <a:ext uri="{FF2B5EF4-FFF2-40B4-BE49-F238E27FC236}">
                <a16:creationId xmlns:a16="http://schemas.microsoft.com/office/drawing/2014/main" id="{AEAC844D-46FE-F7E4-5E1B-040B5C432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9667" y="5962639"/>
            <a:ext cx="1334826" cy="298027"/>
          </a:xfrm>
          <a:prstGeom prst="rect">
            <a:avLst/>
          </a:prstGeom>
        </p:spPr>
      </p:pic>
      <p:sp>
        <p:nvSpPr>
          <p:cNvPr id="238" name="四角形: 角を丸くする 237">
            <a:extLst>
              <a:ext uri="{FF2B5EF4-FFF2-40B4-BE49-F238E27FC236}">
                <a16:creationId xmlns:a16="http://schemas.microsoft.com/office/drawing/2014/main" id="{C3D778BC-CFED-C6CA-A0A6-C97736715D52}"/>
              </a:ext>
            </a:extLst>
          </p:cNvPr>
          <p:cNvSpPr/>
          <p:nvPr/>
        </p:nvSpPr>
        <p:spPr>
          <a:xfrm>
            <a:off x="5325946" y="6119670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39" name="四角形: 角を丸くする 238">
            <a:extLst>
              <a:ext uri="{FF2B5EF4-FFF2-40B4-BE49-F238E27FC236}">
                <a16:creationId xmlns:a16="http://schemas.microsoft.com/office/drawing/2014/main" id="{5B558949-BBD3-9C04-6B57-9AB23E6B4CBC}"/>
              </a:ext>
            </a:extLst>
          </p:cNvPr>
          <p:cNvSpPr/>
          <p:nvPr/>
        </p:nvSpPr>
        <p:spPr>
          <a:xfrm>
            <a:off x="5977882" y="6112276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0" name="テキスト ボックス 239">
            <a:extLst>
              <a:ext uri="{FF2B5EF4-FFF2-40B4-BE49-F238E27FC236}">
                <a16:creationId xmlns:a16="http://schemas.microsoft.com/office/drawing/2014/main" id="{DA6D98BC-26F3-A425-5A51-27F748C22B75}"/>
              </a:ext>
            </a:extLst>
          </p:cNvPr>
          <p:cNvSpPr txBox="1"/>
          <p:nvPr/>
        </p:nvSpPr>
        <p:spPr>
          <a:xfrm>
            <a:off x="5658937" y="6093893"/>
            <a:ext cx="3722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Lot No</a:t>
            </a:r>
            <a:endParaRPr kumimoji="1" lang="ja-JP" altLang="en-US" sz="500" dirty="0"/>
          </a:p>
        </p:txBody>
      </p:sp>
      <p:pic>
        <p:nvPicPr>
          <p:cNvPr id="241" name="図 240">
            <a:extLst>
              <a:ext uri="{FF2B5EF4-FFF2-40B4-BE49-F238E27FC236}">
                <a16:creationId xmlns:a16="http://schemas.microsoft.com/office/drawing/2014/main" id="{C9AD7658-E5AD-00E9-5087-3B7B2A9AE8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5388" y="5558218"/>
            <a:ext cx="1345035" cy="391873"/>
          </a:xfrm>
          <a:prstGeom prst="rect">
            <a:avLst/>
          </a:prstGeom>
        </p:spPr>
      </p:pic>
      <p:sp>
        <p:nvSpPr>
          <p:cNvPr id="242" name="四角形: 角を丸くする 241">
            <a:extLst>
              <a:ext uri="{FF2B5EF4-FFF2-40B4-BE49-F238E27FC236}">
                <a16:creationId xmlns:a16="http://schemas.microsoft.com/office/drawing/2014/main" id="{C39DF4BB-EEDB-BEBD-E896-98C1433362CA}"/>
              </a:ext>
            </a:extLst>
          </p:cNvPr>
          <p:cNvSpPr/>
          <p:nvPr/>
        </p:nvSpPr>
        <p:spPr>
          <a:xfrm>
            <a:off x="5326540" y="5857499"/>
            <a:ext cx="373997" cy="249384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3" name="四角形: 角を丸くする 242">
            <a:extLst>
              <a:ext uri="{FF2B5EF4-FFF2-40B4-BE49-F238E27FC236}">
                <a16:creationId xmlns:a16="http://schemas.microsoft.com/office/drawing/2014/main" id="{56C070EE-91B7-05E5-921B-417C4A555477}"/>
              </a:ext>
            </a:extLst>
          </p:cNvPr>
          <p:cNvSpPr/>
          <p:nvPr/>
        </p:nvSpPr>
        <p:spPr>
          <a:xfrm>
            <a:off x="5972021" y="5862799"/>
            <a:ext cx="379858" cy="234262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4" name="テキスト ボックス 243">
            <a:extLst>
              <a:ext uri="{FF2B5EF4-FFF2-40B4-BE49-F238E27FC236}">
                <a16:creationId xmlns:a16="http://schemas.microsoft.com/office/drawing/2014/main" id="{2E8BEED1-D9B5-3F40-E4DE-AB4528AC7161}"/>
              </a:ext>
            </a:extLst>
          </p:cNvPr>
          <p:cNvSpPr txBox="1"/>
          <p:nvPr/>
        </p:nvSpPr>
        <p:spPr>
          <a:xfrm>
            <a:off x="5648119" y="5863573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Lot No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245" name="四角形: 角を丸くする 244">
            <a:extLst>
              <a:ext uri="{FF2B5EF4-FFF2-40B4-BE49-F238E27FC236}">
                <a16:creationId xmlns:a16="http://schemas.microsoft.com/office/drawing/2014/main" id="{0BCCFC42-0C6C-6A2E-1564-5E1DEE558963}"/>
              </a:ext>
            </a:extLst>
          </p:cNvPr>
          <p:cNvSpPr/>
          <p:nvPr/>
        </p:nvSpPr>
        <p:spPr>
          <a:xfrm>
            <a:off x="5536346" y="5559989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6" name="四角形: 角を丸くする 245">
            <a:extLst>
              <a:ext uri="{FF2B5EF4-FFF2-40B4-BE49-F238E27FC236}">
                <a16:creationId xmlns:a16="http://schemas.microsoft.com/office/drawing/2014/main" id="{04C46BE0-46CA-85B3-8DB0-863CA8ACA94D}"/>
              </a:ext>
            </a:extLst>
          </p:cNvPr>
          <p:cNvSpPr/>
          <p:nvPr/>
        </p:nvSpPr>
        <p:spPr>
          <a:xfrm>
            <a:off x="5538837" y="5706734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7" name="テキスト ボックス 246">
            <a:extLst>
              <a:ext uri="{FF2B5EF4-FFF2-40B4-BE49-F238E27FC236}">
                <a16:creationId xmlns:a16="http://schemas.microsoft.com/office/drawing/2014/main" id="{4664A8B4-4193-B801-237D-F3078D3AE59F}"/>
              </a:ext>
            </a:extLst>
          </p:cNvPr>
          <p:cNvSpPr txBox="1"/>
          <p:nvPr/>
        </p:nvSpPr>
        <p:spPr>
          <a:xfrm>
            <a:off x="5004730" y="5695495"/>
            <a:ext cx="5212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Name</a:t>
            </a:r>
            <a:endParaRPr kumimoji="1" lang="ja-JP" altLang="en-US" sz="500" dirty="0"/>
          </a:p>
        </p:txBody>
      </p:sp>
      <p:sp>
        <p:nvSpPr>
          <p:cNvPr id="248" name="テキスト ボックス 247">
            <a:extLst>
              <a:ext uri="{FF2B5EF4-FFF2-40B4-BE49-F238E27FC236}">
                <a16:creationId xmlns:a16="http://schemas.microsoft.com/office/drawing/2014/main" id="{B96985B1-9C0A-A9FA-9AB4-30BA76AC1161}"/>
              </a:ext>
            </a:extLst>
          </p:cNvPr>
          <p:cNvSpPr txBox="1"/>
          <p:nvPr/>
        </p:nvSpPr>
        <p:spPr>
          <a:xfrm>
            <a:off x="5562533" y="5543416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249" name="テキスト ボックス 248">
            <a:extLst>
              <a:ext uri="{FF2B5EF4-FFF2-40B4-BE49-F238E27FC236}">
                <a16:creationId xmlns:a16="http://schemas.microsoft.com/office/drawing/2014/main" id="{31C1026B-8797-F44E-2E5D-FC831F0021AC}"/>
              </a:ext>
            </a:extLst>
          </p:cNvPr>
          <p:cNvSpPr txBox="1"/>
          <p:nvPr/>
        </p:nvSpPr>
        <p:spPr>
          <a:xfrm>
            <a:off x="5283903" y="5846030"/>
            <a:ext cx="3722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RD05</a:t>
            </a:r>
          </a:p>
          <a:p>
            <a:r>
              <a:rPr kumimoji="1" lang="en-US" altLang="ja-JP" sz="400" dirty="0">
                <a:latin typeface="+mj-lt"/>
              </a:rPr>
              <a:t>RD06</a:t>
            </a:r>
          </a:p>
        </p:txBody>
      </p:sp>
      <p:sp>
        <p:nvSpPr>
          <p:cNvPr id="250" name="テキスト ボックス 249">
            <a:extLst>
              <a:ext uri="{FF2B5EF4-FFF2-40B4-BE49-F238E27FC236}">
                <a16:creationId xmlns:a16="http://schemas.microsoft.com/office/drawing/2014/main" id="{BEEFB194-D2CF-B466-3F47-4D63120D849C}"/>
              </a:ext>
            </a:extLst>
          </p:cNvPr>
          <p:cNvSpPr txBox="1"/>
          <p:nvPr/>
        </p:nvSpPr>
        <p:spPr>
          <a:xfrm>
            <a:off x="5938906" y="5849840"/>
            <a:ext cx="474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2023-09-10</a:t>
            </a:r>
          </a:p>
          <a:p>
            <a:r>
              <a:rPr kumimoji="1" lang="en-US" altLang="ja-JP" sz="400" dirty="0">
                <a:latin typeface="+mj-lt"/>
              </a:rPr>
              <a:t>2023-09-11</a:t>
            </a:r>
          </a:p>
        </p:txBody>
      </p:sp>
      <p:sp>
        <p:nvSpPr>
          <p:cNvPr id="251" name="矢印: 右 250">
            <a:extLst>
              <a:ext uri="{FF2B5EF4-FFF2-40B4-BE49-F238E27FC236}">
                <a16:creationId xmlns:a16="http://schemas.microsoft.com/office/drawing/2014/main" id="{27D83BE8-84D2-FB33-9F37-877B7E31F18F}"/>
              </a:ext>
            </a:extLst>
          </p:cNvPr>
          <p:cNvSpPr/>
          <p:nvPr/>
        </p:nvSpPr>
        <p:spPr>
          <a:xfrm>
            <a:off x="4484175" y="5475960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52" name="テキスト ボックス 251">
            <a:extLst>
              <a:ext uri="{FF2B5EF4-FFF2-40B4-BE49-F238E27FC236}">
                <a16:creationId xmlns:a16="http://schemas.microsoft.com/office/drawing/2014/main" id="{85139602-6C97-DA09-3838-B61663A7E7A7}"/>
              </a:ext>
            </a:extLst>
          </p:cNvPr>
          <p:cNvSpPr txBox="1"/>
          <p:nvPr/>
        </p:nvSpPr>
        <p:spPr>
          <a:xfrm>
            <a:off x="5176588" y="6103573"/>
            <a:ext cx="66118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0001</a:t>
            </a:r>
          </a:p>
        </p:txBody>
      </p:sp>
      <p:sp>
        <p:nvSpPr>
          <p:cNvPr id="253" name="テキスト ボックス 252">
            <a:extLst>
              <a:ext uri="{FF2B5EF4-FFF2-40B4-BE49-F238E27FC236}">
                <a16:creationId xmlns:a16="http://schemas.microsoft.com/office/drawing/2014/main" id="{83286540-9BD1-2493-4F68-C4314D88390D}"/>
              </a:ext>
            </a:extLst>
          </p:cNvPr>
          <p:cNvSpPr txBox="1"/>
          <p:nvPr/>
        </p:nvSpPr>
        <p:spPr>
          <a:xfrm>
            <a:off x="5020995" y="6388086"/>
            <a:ext cx="521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</a:t>
            </a:r>
          </a:p>
        </p:txBody>
      </p:sp>
      <p:sp>
        <p:nvSpPr>
          <p:cNvPr id="254" name="テキスト ボックス 253">
            <a:extLst>
              <a:ext uri="{FF2B5EF4-FFF2-40B4-BE49-F238E27FC236}">
                <a16:creationId xmlns:a16="http://schemas.microsoft.com/office/drawing/2014/main" id="{A64F497D-DAAA-E990-8918-58AEF7E2D81C}"/>
              </a:ext>
            </a:extLst>
          </p:cNvPr>
          <p:cNvSpPr txBox="1"/>
          <p:nvPr/>
        </p:nvSpPr>
        <p:spPr>
          <a:xfrm>
            <a:off x="5471754" y="6379958"/>
            <a:ext cx="521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PCS</a:t>
            </a:r>
          </a:p>
        </p:txBody>
      </p:sp>
      <p:sp>
        <p:nvSpPr>
          <p:cNvPr id="255" name="テキスト ボックス 254">
            <a:extLst>
              <a:ext uri="{FF2B5EF4-FFF2-40B4-BE49-F238E27FC236}">
                <a16:creationId xmlns:a16="http://schemas.microsoft.com/office/drawing/2014/main" id="{C5380CD5-D6F1-E17B-D371-DD8D0FCA7156}"/>
              </a:ext>
            </a:extLst>
          </p:cNvPr>
          <p:cNvSpPr txBox="1"/>
          <p:nvPr/>
        </p:nvSpPr>
        <p:spPr>
          <a:xfrm>
            <a:off x="5876398" y="6385242"/>
            <a:ext cx="521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</a:t>
            </a:r>
          </a:p>
        </p:txBody>
      </p:sp>
      <p:sp>
        <p:nvSpPr>
          <p:cNvPr id="323" name="テキスト ボックス 322">
            <a:extLst>
              <a:ext uri="{FF2B5EF4-FFF2-40B4-BE49-F238E27FC236}">
                <a16:creationId xmlns:a16="http://schemas.microsoft.com/office/drawing/2014/main" id="{14651ADD-35B2-23D9-7939-8EC7F17DCCB4}"/>
              </a:ext>
            </a:extLst>
          </p:cNvPr>
          <p:cNvSpPr txBox="1"/>
          <p:nvPr/>
        </p:nvSpPr>
        <p:spPr>
          <a:xfrm>
            <a:off x="5821053" y="6096033"/>
            <a:ext cx="66118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2023-09-10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08D1755-EA31-0181-FA42-906A54D59703}"/>
              </a:ext>
            </a:extLst>
          </p:cNvPr>
          <p:cNvSpPr/>
          <p:nvPr/>
        </p:nvSpPr>
        <p:spPr>
          <a:xfrm>
            <a:off x="-1929839" y="2449939"/>
            <a:ext cx="1864907" cy="21348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220(Outbound QTY)</a:t>
            </a: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100 </a:t>
            </a:r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 SCAN (use an old label)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120</a:t>
            </a: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100 </a:t>
            </a:r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 SCAN (use an old label)</a:t>
            </a:r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20</a:t>
            </a: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100 </a:t>
            </a:r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 REPACK</a:t>
            </a:r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PRINT 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LABEL 1  80pcs (Force print)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LABEL 2  20pcs (YES/NO)</a:t>
            </a:r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667F2220-DC20-E7E2-276C-C48B9CDCAA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60" y="5851690"/>
            <a:ext cx="1328605" cy="88187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2ECBBF9-3C38-FE7B-C437-16DC4A191B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088" y="6572338"/>
            <a:ext cx="1254295" cy="169937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AF3774A8-12E5-226F-23D5-364430FB7D29}"/>
              </a:ext>
            </a:extLst>
          </p:cNvPr>
          <p:cNvSpPr txBox="1"/>
          <p:nvPr/>
        </p:nvSpPr>
        <p:spPr>
          <a:xfrm>
            <a:off x="1350425" y="6585634"/>
            <a:ext cx="47405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40/50</a:t>
            </a:r>
          </a:p>
        </p:txBody>
      </p:sp>
      <p:sp>
        <p:nvSpPr>
          <p:cNvPr id="101" name="テキスト ボックス 190">
            <a:extLst>
              <a:ext uri="{FF2B5EF4-FFF2-40B4-BE49-F238E27FC236}">
                <a16:creationId xmlns:a16="http://schemas.microsoft.com/office/drawing/2014/main" id="{B9D45C14-9403-A58C-A4EF-3DD3B260174A}"/>
              </a:ext>
            </a:extLst>
          </p:cNvPr>
          <p:cNvSpPr txBox="1"/>
          <p:nvPr/>
        </p:nvSpPr>
        <p:spPr>
          <a:xfrm>
            <a:off x="5503495" y="5698438"/>
            <a:ext cx="94457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BF60039-1A91-EBE4-F94D-1A9AAF08A75B}"/>
              </a:ext>
            </a:extLst>
          </p:cNvPr>
          <p:cNvGrpSpPr/>
          <p:nvPr/>
        </p:nvGrpSpPr>
        <p:grpSpPr>
          <a:xfrm>
            <a:off x="1881709" y="4944666"/>
            <a:ext cx="876357" cy="943344"/>
            <a:chOff x="1995262" y="3857012"/>
            <a:chExt cx="876357" cy="94334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5B32DAF-5ADA-53D3-2DEF-05394A075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95262" y="3857012"/>
              <a:ext cx="767534" cy="499641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C2BD0AD-3035-EBAD-ED3E-A347865903FE}"/>
                </a:ext>
              </a:extLst>
            </p:cNvPr>
            <p:cNvGrpSpPr/>
            <p:nvPr/>
          </p:nvGrpSpPr>
          <p:grpSpPr>
            <a:xfrm>
              <a:off x="2548777" y="4218954"/>
              <a:ext cx="322842" cy="581402"/>
              <a:chOff x="2281970" y="4924190"/>
              <a:chExt cx="322842" cy="581402"/>
            </a:xfrm>
          </p:grpSpPr>
          <p:pic>
            <p:nvPicPr>
              <p:cNvPr id="83" name="図 116">
                <a:extLst>
                  <a:ext uri="{FF2B5EF4-FFF2-40B4-BE49-F238E27FC236}">
                    <a16:creationId xmlns:a16="http://schemas.microsoft.com/office/drawing/2014/main" id="{5563845C-03EC-624A-81C3-5866A8BE78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81814">
                <a:off x="2410832" y="5083144"/>
                <a:ext cx="193980" cy="422448"/>
              </a:xfrm>
              <a:prstGeom prst="rect">
                <a:avLst/>
              </a:prstGeom>
            </p:spPr>
          </p:pic>
          <p:sp>
            <p:nvSpPr>
              <p:cNvPr id="84" name="台形 76">
                <a:extLst>
                  <a:ext uri="{FF2B5EF4-FFF2-40B4-BE49-F238E27FC236}">
                    <a16:creationId xmlns:a16="http://schemas.microsoft.com/office/drawing/2014/main" id="{7BBE0F41-497A-01C1-028A-34D29891352E}"/>
                  </a:ext>
                </a:extLst>
              </p:cNvPr>
              <p:cNvSpPr/>
              <p:nvPr/>
            </p:nvSpPr>
            <p:spPr>
              <a:xfrm rot="9223765">
                <a:off x="2281970" y="4924190"/>
                <a:ext cx="220531" cy="221214"/>
              </a:xfrm>
              <a:prstGeom prst="trapezoid">
                <a:avLst/>
              </a:prstGeom>
              <a:solidFill>
                <a:srgbClr val="FF0000">
                  <a:alpha val="31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l" defTabSz="914400"/>
                <a:endParaRPr kumimoji="1" lang="ja-JP" altLang="en-US" sz="700" kern="0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86" name="図 158">
            <a:extLst>
              <a:ext uri="{FF2B5EF4-FFF2-40B4-BE49-F238E27FC236}">
                <a16:creationId xmlns:a16="http://schemas.microsoft.com/office/drawing/2014/main" id="{A85927F3-6133-C996-C22A-26FB73F7D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0648" y="5358382"/>
            <a:ext cx="1075165" cy="745191"/>
          </a:xfrm>
          <a:prstGeom prst="rect">
            <a:avLst/>
          </a:prstGeom>
        </p:spPr>
      </p:pic>
      <p:pic>
        <p:nvPicPr>
          <p:cNvPr id="88" name="図 159">
            <a:extLst>
              <a:ext uri="{FF2B5EF4-FFF2-40B4-BE49-F238E27FC236}">
                <a16:creationId xmlns:a16="http://schemas.microsoft.com/office/drawing/2014/main" id="{1813E13B-3FF2-DC4C-6146-208B9D7E7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20" y="5734460"/>
            <a:ext cx="847293" cy="112175"/>
          </a:xfrm>
          <a:prstGeom prst="rect">
            <a:avLst/>
          </a:prstGeom>
        </p:spPr>
      </p:pic>
      <p:sp>
        <p:nvSpPr>
          <p:cNvPr id="92" name="テキスト ボックス 160">
            <a:extLst>
              <a:ext uri="{FF2B5EF4-FFF2-40B4-BE49-F238E27FC236}">
                <a16:creationId xmlns:a16="http://schemas.microsoft.com/office/drawing/2014/main" id="{34D026C6-8F15-0213-1EEC-809486BDAA61}"/>
              </a:ext>
            </a:extLst>
          </p:cNvPr>
          <p:cNvSpPr txBox="1"/>
          <p:nvPr/>
        </p:nvSpPr>
        <p:spPr>
          <a:xfrm>
            <a:off x="-1242384" y="5695157"/>
            <a:ext cx="107516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Parts No does not match Plan</a:t>
            </a:r>
          </a:p>
        </p:txBody>
      </p:sp>
      <p:sp>
        <p:nvSpPr>
          <p:cNvPr id="115" name="テキスト ボックス 360">
            <a:extLst>
              <a:ext uri="{FF2B5EF4-FFF2-40B4-BE49-F238E27FC236}">
                <a16:creationId xmlns:a16="http://schemas.microsoft.com/office/drawing/2014/main" id="{02E9A767-7FB0-DF5E-19DC-8C7485D67122}"/>
              </a:ext>
            </a:extLst>
          </p:cNvPr>
          <p:cNvSpPr txBox="1"/>
          <p:nvPr/>
        </p:nvSpPr>
        <p:spPr>
          <a:xfrm>
            <a:off x="-1316333" y="4997761"/>
            <a:ext cx="87155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Operation completed</a:t>
            </a:r>
          </a:p>
        </p:txBody>
      </p:sp>
      <p:pic>
        <p:nvPicPr>
          <p:cNvPr id="125" name="図 358">
            <a:extLst>
              <a:ext uri="{FF2B5EF4-FFF2-40B4-BE49-F238E27FC236}">
                <a16:creationId xmlns:a16="http://schemas.microsoft.com/office/drawing/2014/main" id="{D195AC12-C851-1664-CE1A-B55C3E567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603" y="5239658"/>
            <a:ext cx="1075165" cy="745191"/>
          </a:xfrm>
          <a:prstGeom prst="rect">
            <a:avLst/>
          </a:prstGeom>
        </p:spPr>
      </p:pic>
      <p:pic>
        <p:nvPicPr>
          <p:cNvPr id="126" name="図 359">
            <a:extLst>
              <a:ext uri="{FF2B5EF4-FFF2-40B4-BE49-F238E27FC236}">
                <a16:creationId xmlns:a16="http://schemas.microsoft.com/office/drawing/2014/main" id="{E9947F16-446C-E5A1-EFF6-78CA530CF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633" y="5626554"/>
            <a:ext cx="847293" cy="112175"/>
          </a:xfrm>
          <a:prstGeom prst="rect">
            <a:avLst/>
          </a:prstGeom>
        </p:spPr>
      </p:pic>
      <p:sp>
        <p:nvSpPr>
          <p:cNvPr id="127" name="テキスト ボックス 360">
            <a:extLst>
              <a:ext uri="{FF2B5EF4-FFF2-40B4-BE49-F238E27FC236}">
                <a16:creationId xmlns:a16="http://schemas.microsoft.com/office/drawing/2014/main" id="{40603C0C-1061-9A06-C41B-9A3F93EE884A}"/>
              </a:ext>
            </a:extLst>
          </p:cNvPr>
          <p:cNvSpPr txBox="1"/>
          <p:nvPr/>
        </p:nvSpPr>
        <p:spPr>
          <a:xfrm>
            <a:off x="3425613" y="5518101"/>
            <a:ext cx="871556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OUTBOUND QTY</a:t>
            </a:r>
          </a:p>
        </p:txBody>
      </p:sp>
      <p:sp>
        <p:nvSpPr>
          <p:cNvPr id="129" name="テキスト ボックス 360">
            <a:extLst>
              <a:ext uri="{FF2B5EF4-FFF2-40B4-BE49-F238E27FC236}">
                <a16:creationId xmlns:a16="http://schemas.microsoft.com/office/drawing/2014/main" id="{76CF09C6-CBEE-C4D9-8F5D-60F9344116AC}"/>
              </a:ext>
            </a:extLst>
          </p:cNvPr>
          <p:cNvSpPr txBox="1"/>
          <p:nvPr/>
        </p:nvSpPr>
        <p:spPr>
          <a:xfrm>
            <a:off x="3359308" y="5649184"/>
            <a:ext cx="326439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QTY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1C718397-9467-0959-9D4E-38351E0DAA55}"/>
              </a:ext>
            </a:extLst>
          </p:cNvPr>
          <p:cNvSpPr/>
          <p:nvPr/>
        </p:nvSpPr>
        <p:spPr>
          <a:xfrm>
            <a:off x="3641796" y="5600447"/>
            <a:ext cx="311505" cy="130450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131" name="テキスト ボックス 360">
            <a:extLst>
              <a:ext uri="{FF2B5EF4-FFF2-40B4-BE49-F238E27FC236}">
                <a16:creationId xmlns:a16="http://schemas.microsoft.com/office/drawing/2014/main" id="{AACE2DA4-6A82-3A7E-511B-45C6BF39E508}"/>
              </a:ext>
            </a:extLst>
          </p:cNvPr>
          <p:cNvSpPr txBox="1"/>
          <p:nvPr/>
        </p:nvSpPr>
        <p:spPr>
          <a:xfrm>
            <a:off x="3993849" y="5634753"/>
            <a:ext cx="256858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/10 </a:t>
            </a:r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PCS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B5B83E84-32D4-D1D6-0053-232CB2BC69B6}"/>
              </a:ext>
            </a:extLst>
          </p:cNvPr>
          <p:cNvSpPr/>
          <p:nvPr/>
        </p:nvSpPr>
        <p:spPr>
          <a:xfrm>
            <a:off x="5714851" y="6753593"/>
            <a:ext cx="673452" cy="199816"/>
          </a:xfrm>
          <a:prstGeom prst="roundRect">
            <a:avLst>
              <a:gd name="adj" fmla="val 37275"/>
            </a:avLst>
          </a:prstGeom>
          <a:solidFill>
            <a:srgbClr val="6CD506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600" b="1" kern="0" dirty="0">
                <a:solidFill>
                  <a:schemeClr val="bg1"/>
                </a:solidFill>
              </a:rPr>
              <a:t>Confirm[P4]</a:t>
            </a:r>
          </a:p>
        </p:txBody>
      </p:sp>
      <p:pic>
        <p:nvPicPr>
          <p:cNvPr id="331" name="図 358">
            <a:extLst>
              <a:ext uri="{FF2B5EF4-FFF2-40B4-BE49-F238E27FC236}">
                <a16:creationId xmlns:a16="http://schemas.microsoft.com/office/drawing/2014/main" id="{06C4BED3-3F03-1EE7-A7D7-B226E3E91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599" y="7403137"/>
            <a:ext cx="1075165" cy="745191"/>
          </a:xfrm>
          <a:prstGeom prst="rect">
            <a:avLst/>
          </a:prstGeom>
        </p:spPr>
      </p:pic>
      <p:pic>
        <p:nvPicPr>
          <p:cNvPr id="332" name="図 359">
            <a:extLst>
              <a:ext uri="{FF2B5EF4-FFF2-40B4-BE49-F238E27FC236}">
                <a16:creationId xmlns:a16="http://schemas.microsoft.com/office/drawing/2014/main" id="{41E15FE6-1828-7A7D-979C-95B7D18DF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629" y="7790033"/>
            <a:ext cx="847293" cy="112175"/>
          </a:xfrm>
          <a:prstGeom prst="rect">
            <a:avLst/>
          </a:prstGeom>
        </p:spPr>
      </p:pic>
      <p:sp>
        <p:nvSpPr>
          <p:cNvPr id="333" name="テキスト ボックス 360">
            <a:extLst>
              <a:ext uri="{FF2B5EF4-FFF2-40B4-BE49-F238E27FC236}">
                <a16:creationId xmlns:a16="http://schemas.microsoft.com/office/drawing/2014/main" id="{876E69DE-4DB0-074C-341E-165566B18D0B}"/>
              </a:ext>
            </a:extLst>
          </p:cNvPr>
          <p:cNvSpPr txBox="1"/>
          <p:nvPr/>
        </p:nvSpPr>
        <p:spPr>
          <a:xfrm>
            <a:off x="3413609" y="7681580"/>
            <a:ext cx="871556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INFORMATION</a:t>
            </a:r>
          </a:p>
        </p:txBody>
      </p:sp>
      <p:pic>
        <p:nvPicPr>
          <p:cNvPr id="334" name="Picture 2" descr="info&quot; Icon - Download for free – Iconduck">
            <a:extLst>
              <a:ext uri="{FF2B5EF4-FFF2-40B4-BE49-F238E27FC236}">
                <a16:creationId xmlns:a16="http://schemas.microsoft.com/office/drawing/2014/main" id="{693151ED-7D05-9931-5414-A8A1D149A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97" y="7485106"/>
            <a:ext cx="184410" cy="1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" name="テキスト ボックス 360">
            <a:extLst>
              <a:ext uri="{FF2B5EF4-FFF2-40B4-BE49-F238E27FC236}">
                <a16:creationId xmlns:a16="http://schemas.microsoft.com/office/drawing/2014/main" id="{369107AA-C7DB-8C8C-0717-C25C723CC862}"/>
              </a:ext>
            </a:extLst>
          </p:cNvPr>
          <p:cNvSpPr txBox="1"/>
          <p:nvPr/>
        </p:nvSpPr>
        <p:spPr>
          <a:xfrm>
            <a:off x="3457686" y="7793472"/>
            <a:ext cx="815088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 items completed!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01BB1C3-DF6B-E700-9AA3-07E8969E8B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3415" y="5851680"/>
            <a:ext cx="1322525" cy="57198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9473A08F-FC3B-4148-7EAA-3424913E10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48280" y="5860955"/>
            <a:ext cx="1334858" cy="88196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47DE5ACA-1BE5-70C2-1D96-4F642080E2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0877" y="6562647"/>
            <a:ext cx="1254295" cy="169937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990248E6-EF67-11A7-82DD-0FCC7460F69B}"/>
              </a:ext>
            </a:extLst>
          </p:cNvPr>
          <p:cNvSpPr txBox="1"/>
          <p:nvPr/>
        </p:nvSpPr>
        <p:spPr>
          <a:xfrm>
            <a:off x="5911214" y="6575943"/>
            <a:ext cx="47405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50/50</a:t>
            </a:r>
          </a:p>
        </p:txBody>
      </p: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D92A6554-8AC7-D23D-27A3-E3F67C970EE2}"/>
              </a:ext>
            </a:extLst>
          </p:cNvPr>
          <p:cNvGrpSpPr/>
          <p:nvPr/>
        </p:nvGrpSpPr>
        <p:grpSpPr>
          <a:xfrm>
            <a:off x="5696511" y="6740914"/>
            <a:ext cx="760431" cy="362173"/>
            <a:chOff x="1139385" y="5401772"/>
            <a:chExt cx="760431" cy="362173"/>
          </a:xfrm>
        </p:grpSpPr>
        <p:sp>
          <p:nvSpPr>
            <p:cNvPr id="340" name="正方形/長方形 40">
              <a:extLst>
                <a:ext uri="{FF2B5EF4-FFF2-40B4-BE49-F238E27FC236}">
                  <a16:creationId xmlns:a16="http://schemas.microsoft.com/office/drawing/2014/main" id="{B6EB9C89-4533-E68A-4360-5CEA1D816F32}"/>
                </a:ext>
              </a:extLst>
            </p:cNvPr>
            <p:cNvSpPr/>
            <p:nvPr/>
          </p:nvSpPr>
          <p:spPr>
            <a:xfrm>
              <a:off x="1139385" y="5401772"/>
              <a:ext cx="724987" cy="263708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341" name="グラフィックス 41" descr="右向き指示マーク">
              <a:extLst>
                <a:ext uri="{FF2B5EF4-FFF2-40B4-BE49-F238E27FC236}">
                  <a16:creationId xmlns:a16="http://schemas.microsoft.com/office/drawing/2014/main" id="{C2024E52-625E-3D57-8FB9-E3EA4742C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14754202">
              <a:off x="1663672" y="5527801"/>
              <a:ext cx="236144" cy="236144"/>
            </a:xfrm>
            <a:prstGeom prst="rect">
              <a:avLst/>
            </a:prstGeom>
          </p:spPr>
        </p:pic>
      </p:grpSp>
      <p:sp>
        <p:nvSpPr>
          <p:cNvPr id="141" name="テキスト ボックス 255">
            <a:extLst>
              <a:ext uri="{FF2B5EF4-FFF2-40B4-BE49-F238E27FC236}">
                <a16:creationId xmlns:a16="http://schemas.microsoft.com/office/drawing/2014/main" id="{1667E442-1379-F96C-6044-D510E6B52A50}"/>
              </a:ext>
            </a:extLst>
          </p:cNvPr>
          <p:cNvSpPr txBox="1"/>
          <p:nvPr/>
        </p:nvSpPr>
        <p:spPr>
          <a:xfrm>
            <a:off x="5618993" y="2256947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pic>
        <p:nvPicPr>
          <p:cNvPr id="147" name="図 256">
            <a:extLst>
              <a:ext uri="{FF2B5EF4-FFF2-40B4-BE49-F238E27FC236}">
                <a16:creationId xmlns:a16="http://schemas.microsoft.com/office/drawing/2014/main" id="{79318CF0-DCDE-4781-DFB0-77EE9885F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176" y="1585735"/>
            <a:ext cx="1358764" cy="2027693"/>
          </a:xfrm>
          <a:prstGeom prst="rect">
            <a:avLst/>
          </a:prstGeom>
        </p:spPr>
      </p:pic>
      <p:pic>
        <p:nvPicPr>
          <p:cNvPr id="152" name="図 257">
            <a:extLst>
              <a:ext uri="{FF2B5EF4-FFF2-40B4-BE49-F238E27FC236}">
                <a16:creationId xmlns:a16="http://schemas.microsoft.com/office/drawing/2014/main" id="{53D21646-43B3-A956-622F-B67621A6D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532" y="2881122"/>
            <a:ext cx="243861" cy="130125"/>
          </a:xfrm>
          <a:prstGeom prst="rect">
            <a:avLst/>
          </a:prstGeom>
        </p:spPr>
      </p:pic>
      <p:sp>
        <p:nvSpPr>
          <p:cNvPr id="153" name="テキスト ボックス 258">
            <a:extLst>
              <a:ext uri="{FF2B5EF4-FFF2-40B4-BE49-F238E27FC236}">
                <a16:creationId xmlns:a16="http://schemas.microsoft.com/office/drawing/2014/main" id="{71D07FA7-5298-4C76-F2C4-436174B66514}"/>
              </a:ext>
            </a:extLst>
          </p:cNvPr>
          <p:cNvSpPr txBox="1"/>
          <p:nvPr/>
        </p:nvSpPr>
        <p:spPr>
          <a:xfrm>
            <a:off x="6108110" y="2860163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55" name="図 259">
            <a:extLst>
              <a:ext uri="{FF2B5EF4-FFF2-40B4-BE49-F238E27FC236}">
                <a16:creationId xmlns:a16="http://schemas.microsoft.com/office/drawing/2014/main" id="{582E2FB6-A09F-318B-DD77-090A5A38C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5863" y="1719815"/>
            <a:ext cx="805148" cy="123622"/>
          </a:xfrm>
          <a:prstGeom prst="rect">
            <a:avLst/>
          </a:prstGeom>
        </p:spPr>
      </p:pic>
      <p:sp>
        <p:nvSpPr>
          <p:cNvPr id="157" name="テキスト ボックス 260">
            <a:extLst>
              <a:ext uri="{FF2B5EF4-FFF2-40B4-BE49-F238E27FC236}">
                <a16:creationId xmlns:a16="http://schemas.microsoft.com/office/drawing/2014/main" id="{8A34904B-A967-3141-F54C-9FBF3CCD2750}"/>
              </a:ext>
            </a:extLst>
          </p:cNvPr>
          <p:cNvSpPr txBox="1"/>
          <p:nvPr/>
        </p:nvSpPr>
        <p:spPr>
          <a:xfrm>
            <a:off x="5511144" y="1706392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63" name="図 261">
            <a:extLst>
              <a:ext uri="{FF2B5EF4-FFF2-40B4-BE49-F238E27FC236}">
                <a16:creationId xmlns:a16="http://schemas.microsoft.com/office/drawing/2014/main" id="{8CD8191F-00DD-B01A-BA9E-848FBA01F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676" y="2605375"/>
            <a:ext cx="399116" cy="92870"/>
          </a:xfrm>
          <a:prstGeom prst="rect">
            <a:avLst/>
          </a:prstGeom>
        </p:spPr>
      </p:pic>
      <p:sp>
        <p:nvSpPr>
          <p:cNvPr id="164" name="テキスト ボックス 262">
            <a:extLst>
              <a:ext uri="{FF2B5EF4-FFF2-40B4-BE49-F238E27FC236}">
                <a16:creationId xmlns:a16="http://schemas.microsoft.com/office/drawing/2014/main" id="{668ACD04-6CB0-9C1F-0BE2-966AEE90F48E}"/>
              </a:ext>
            </a:extLst>
          </p:cNvPr>
          <p:cNvSpPr txBox="1"/>
          <p:nvPr/>
        </p:nvSpPr>
        <p:spPr>
          <a:xfrm>
            <a:off x="5181306" y="2555667"/>
            <a:ext cx="437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Box No</a:t>
            </a:r>
            <a:endParaRPr kumimoji="1" lang="ja-JP" altLang="en-US" sz="600" dirty="0"/>
          </a:p>
        </p:txBody>
      </p:sp>
      <p:pic>
        <p:nvPicPr>
          <p:cNvPr id="165" name="図 263">
            <a:extLst>
              <a:ext uri="{FF2B5EF4-FFF2-40B4-BE49-F238E27FC236}">
                <a16:creationId xmlns:a16="http://schemas.microsoft.com/office/drawing/2014/main" id="{74FC3C00-E82B-3FC0-75AA-966DECF21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4117" y="3042486"/>
            <a:ext cx="234871" cy="129551"/>
          </a:xfrm>
          <a:prstGeom prst="rect">
            <a:avLst/>
          </a:prstGeom>
        </p:spPr>
      </p:pic>
      <p:pic>
        <p:nvPicPr>
          <p:cNvPr id="194" name="図 264">
            <a:extLst>
              <a:ext uri="{FF2B5EF4-FFF2-40B4-BE49-F238E27FC236}">
                <a16:creationId xmlns:a16="http://schemas.microsoft.com/office/drawing/2014/main" id="{0391774C-DBD3-2422-3EBD-A4BBD21B6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9535" y="3225737"/>
            <a:ext cx="234871" cy="129551"/>
          </a:xfrm>
          <a:prstGeom prst="rect">
            <a:avLst/>
          </a:prstGeom>
        </p:spPr>
      </p:pic>
      <p:pic>
        <p:nvPicPr>
          <p:cNvPr id="195" name="図 265">
            <a:extLst>
              <a:ext uri="{FF2B5EF4-FFF2-40B4-BE49-F238E27FC236}">
                <a16:creationId xmlns:a16="http://schemas.microsoft.com/office/drawing/2014/main" id="{9E0C4B22-8FFF-2D7A-8B1B-9DC258CB2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9184" y="2592514"/>
            <a:ext cx="1334826" cy="298027"/>
          </a:xfrm>
          <a:prstGeom prst="rect">
            <a:avLst/>
          </a:prstGeom>
        </p:spPr>
      </p:pic>
      <p:sp>
        <p:nvSpPr>
          <p:cNvPr id="196" name="四角形: 角を丸くする 266">
            <a:extLst>
              <a:ext uri="{FF2B5EF4-FFF2-40B4-BE49-F238E27FC236}">
                <a16:creationId xmlns:a16="http://schemas.microsoft.com/office/drawing/2014/main" id="{BC6E2C34-615C-A183-C15A-27170181D38E}"/>
              </a:ext>
            </a:extLst>
          </p:cNvPr>
          <p:cNvSpPr/>
          <p:nvPr/>
        </p:nvSpPr>
        <p:spPr>
          <a:xfrm>
            <a:off x="5385463" y="2749545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97" name="テキスト ボックス 267">
            <a:extLst>
              <a:ext uri="{FF2B5EF4-FFF2-40B4-BE49-F238E27FC236}">
                <a16:creationId xmlns:a16="http://schemas.microsoft.com/office/drawing/2014/main" id="{97C88C87-0A7F-F83F-BA67-336302A83C78}"/>
              </a:ext>
            </a:extLst>
          </p:cNvPr>
          <p:cNvSpPr txBox="1"/>
          <p:nvPr/>
        </p:nvSpPr>
        <p:spPr>
          <a:xfrm>
            <a:off x="5061756" y="2738306"/>
            <a:ext cx="38343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Box no</a:t>
            </a:r>
            <a:endParaRPr kumimoji="1" lang="ja-JP" altLang="en-US" sz="500" dirty="0"/>
          </a:p>
        </p:txBody>
      </p:sp>
      <p:sp>
        <p:nvSpPr>
          <p:cNvPr id="198" name="四角形: 角を丸くする 268">
            <a:extLst>
              <a:ext uri="{FF2B5EF4-FFF2-40B4-BE49-F238E27FC236}">
                <a16:creationId xmlns:a16="http://schemas.microsoft.com/office/drawing/2014/main" id="{D94F24C1-8947-542A-986A-0603F6C6C4BC}"/>
              </a:ext>
            </a:extLst>
          </p:cNvPr>
          <p:cNvSpPr/>
          <p:nvPr/>
        </p:nvSpPr>
        <p:spPr>
          <a:xfrm>
            <a:off x="6037399" y="2742151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99" name="テキスト ボックス 269">
            <a:extLst>
              <a:ext uri="{FF2B5EF4-FFF2-40B4-BE49-F238E27FC236}">
                <a16:creationId xmlns:a16="http://schemas.microsoft.com/office/drawing/2014/main" id="{7A73BC7C-1ACF-4DE5-9D77-D0E4C2933A3D}"/>
              </a:ext>
            </a:extLst>
          </p:cNvPr>
          <p:cNvSpPr txBox="1"/>
          <p:nvPr/>
        </p:nvSpPr>
        <p:spPr>
          <a:xfrm>
            <a:off x="5718454" y="2723768"/>
            <a:ext cx="3722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Lot No</a:t>
            </a:r>
            <a:endParaRPr kumimoji="1" lang="ja-JP" altLang="en-US" sz="500" dirty="0"/>
          </a:p>
        </p:txBody>
      </p:sp>
      <p:pic>
        <p:nvPicPr>
          <p:cNvPr id="200" name="図 270">
            <a:extLst>
              <a:ext uri="{FF2B5EF4-FFF2-40B4-BE49-F238E27FC236}">
                <a16:creationId xmlns:a16="http://schemas.microsoft.com/office/drawing/2014/main" id="{9C16F68F-85C2-4ED3-E91A-9E2D663CD0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4905" y="2188093"/>
            <a:ext cx="1345035" cy="391873"/>
          </a:xfrm>
          <a:prstGeom prst="rect">
            <a:avLst/>
          </a:prstGeom>
        </p:spPr>
      </p:pic>
      <p:sp>
        <p:nvSpPr>
          <p:cNvPr id="201" name="四角形: 角を丸くする 271">
            <a:extLst>
              <a:ext uri="{FF2B5EF4-FFF2-40B4-BE49-F238E27FC236}">
                <a16:creationId xmlns:a16="http://schemas.microsoft.com/office/drawing/2014/main" id="{C895DFC1-3A7F-39D4-36D6-2136542E62B1}"/>
              </a:ext>
            </a:extLst>
          </p:cNvPr>
          <p:cNvSpPr/>
          <p:nvPr/>
        </p:nvSpPr>
        <p:spPr>
          <a:xfrm>
            <a:off x="5386057" y="2487374"/>
            <a:ext cx="373997" cy="249384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02" name="四角形: 角を丸くする 272">
            <a:extLst>
              <a:ext uri="{FF2B5EF4-FFF2-40B4-BE49-F238E27FC236}">
                <a16:creationId xmlns:a16="http://schemas.microsoft.com/office/drawing/2014/main" id="{BBA9D229-CAAD-28C4-A149-6515EAE7DC9E}"/>
              </a:ext>
            </a:extLst>
          </p:cNvPr>
          <p:cNvSpPr/>
          <p:nvPr/>
        </p:nvSpPr>
        <p:spPr>
          <a:xfrm>
            <a:off x="6031538" y="2492674"/>
            <a:ext cx="379858" cy="234262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03" name="テキスト ボックス 273">
            <a:extLst>
              <a:ext uri="{FF2B5EF4-FFF2-40B4-BE49-F238E27FC236}">
                <a16:creationId xmlns:a16="http://schemas.microsoft.com/office/drawing/2014/main" id="{C73ADF56-00BC-855D-BFBE-AF754C65065C}"/>
              </a:ext>
            </a:extLst>
          </p:cNvPr>
          <p:cNvSpPr txBox="1"/>
          <p:nvPr/>
        </p:nvSpPr>
        <p:spPr>
          <a:xfrm>
            <a:off x="5047506" y="2500168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Location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204" name="テキスト ボックス 274">
            <a:extLst>
              <a:ext uri="{FF2B5EF4-FFF2-40B4-BE49-F238E27FC236}">
                <a16:creationId xmlns:a16="http://schemas.microsoft.com/office/drawing/2014/main" id="{4F570E0F-7F32-9FD1-DAFB-0FFB4AFA402A}"/>
              </a:ext>
            </a:extLst>
          </p:cNvPr>
          <p:cNvSpPr txBox="1"/>
          <p:nvPr/>
        </p:nvSpPr>
        <p:spPr>
          <a:xfrm>
            <a:off x="5707636" y="2493448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Lot No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205" name="四角形: 角を丸くする 275">
            <a:extLst>
              <a:ext uri="{FF2B5EF4-FFF2-40B4-BE49-F238E27FC236}">
                <a16:creationId xmlns:a16="http://schemas.microsoft.com/office/drawing/2014/main" id="{E2192D8B-EA69-9C8F-36B9-649D0E60AA36}"/>
              </a:ext>
            </a:extLst>
          </p:cNvPr>
          <p:cNvSpPr/>
          <p:nvPr/>
        </p:nvSpPr>
        <p:spPr>
          <a:xfrm>
            <a:off x="5595863" y="2189864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06" name="テキスト ボックス 276">
            <a:extLst>
              <a:ext uri="{FF2B5EF4-FFF2-40B4-BE49-F238E27FC236}">
                <a16:creationId xmlns:a16="http://schemas.microsoft.com/office/drawing/2014/main" id="{C599B2B3-2441-8D62-81DB-52F22E9342F6}"/>
              </a:ext>
            </a:extLst>
          </p:cNvPr>
          <p:cNvSpPr txBox="1"/>
          <p:nvPr/>
        </p:nvSpPr>
        <p:spPr>
          <a:xfrm>
            <a:off x="5061756" y="2178625"/>
            <a:ext cx="43313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No</a:t>
            </a:r>
            <a:endParaRPr kumimoji="1" lang="ja-JP" altLang="en-US" sz="500" dirty="0"/>
          </a:p>
        </p:txBody>
      </p:sp>
      <p:sp>
        <p:nvSpPr>
          <p:cNvPr id="207" name="四角形: 角を丸くする 277">
            <a:extLst>
              <a:ext uri="{FF2B5EF4-FFF2-40B4-BE49-F238E27FC236}">
                <a16:creationId xmlns:a16="http://schemas.microsoft.com/office/drawing/2014/main" id="{32622D3B-C808-CB57-A404-9CEE2CB4A0DB}"/>
              </a:ext>
            </a:extLst>
          </p:cNvPr>
          <p:cNvSpPr/>
          <p:nvPr/>
        </p:nvSpPr>
        <p:spPr>
          <a:xfrm>
            <a:off x="5598354" y="2336609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08" name="テキスト ボックス 278">
            <a:extLst>
              <a:ext uri="{FF2B5EF4-FFF2-40B4-BE49-F238E27FC236}">
                <a16:creationId xmlns:a16="http://schemas.microsoft.com/office/drawing/2014/main" id="{6C3664A4-4C50-A968-5009-2ADA60CF4554}"/>
              </a:ext>
            </a:extLst>
          </p:cNvPr>
          <p:cNvSpPr txBox="1"/>
          <p:nvPr/>
        </p:nvSpPr>
        <p:spPr>
          <a:xfrm>
            <a:off x="5064247" y="2325370"/>
            <a:ext cx="5212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Name</a:t>
            </a:r>
            <a:endParaRPr kumimoji="1" lang="ja-JP" altLang="en-US" sz="500" dirty="0"/>
          </a:p>
        </p:txBody>
      </p:sp>
      <p:sp>
        <p:nvSpPr>
          <p:cNvPr id="209" name="テキスト ボックス 279">
            <a:extLst>
              <a:ext uri="{FF2B5EF4-FFF2-40B4-BE49-F238E27FC236}">
                <a16:creationId xmlns:a16="http://schemas.microsoft.com/office/drawing/2014/main" id="{27BECBB2-05C5-3A01-3DA1-34DE99E40762}"/>
              </a:ext>
            </a:extLst>
          </p:cNvPr>
          <p:cNvSpPr txBox="1"/>
          <p:nvPr/>
        </p:nvSpPr>
        <p:spPr>
          <a:xfrm>
            <a:off x="5622050" y="2173291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210" name="テキスト ボックス 280">
            <a:extLst>
              <a:ext uri="{FF2B5EF4-FFF2-40B4-BE49-F238E27FC236}">
                <a16:creationId xmlns:a16="http://schemas.microsoft.com/office/drawing/2014/main" id="{4EBFBBD1-49E6-4C47-47B8-37115E24D705}"/>
              </a:ext>
            </a:extLst>
          </p:cNvPr>
          <p:cNvSpPr txBox="1"/>
          <p:nvPr/>
        </p:nvSpPr>
        <p:spPr>
          <a:xfrm>
            <a:off x="5343420" y="2475905"/>
            <a:ext cx="3722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RD05</a:t>
            </a:r>
          </a:p>
          <a:p>
            <a:r>
              <a:rPr kumimoji="1" lang="en-US" altLang="ja-JP" sz="400" dirty="0">
                <a:latin typeface="+mj-lt"/>
              </a:rPr>
              <a:t>RD06</a:t>
            </a:r>
          </a:p>
        </p:txBody>
      </p:sp>
      <p:sp>
        <p:nvSpPr>
          <p:cNvPr id="211" name="テキスト ボックス 281">
            <a:extLst>
              <a:ext uri="{FF2B5EF4-FFF2-40B4-BE49-F238E27FC236}">
                <a16:creationId xmlns:a16="http://schemas.microsoft.com/office/drawing/2014/main" id="{1820A1F9-CB7E-8CDA-2CEF-C6EBE7DA3279}"/>
              </a:ext>
            </a:extLst>
          </p:cNvPr>
          <p:cNvSpPr txBox="1"/>
          <p:nvPr/>
        </p:nvSpPr>
        <p:spPr>
          <a:xfrm>
            <a:off x="5998423" y="2479715"/>
            <a:ext cx="474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2023-09-10</a:t>
            </a:r>
          </a:p>
          <a:p>
            <a:r>
              <a:rPr kumimoji="1" lang="en-US" altLang="ja-JP" sz="400" dirty="0">
                <a:latin typeface="+mj-lt"/>
              </a:rPr>
              <a:t>2023-09-11</a:t>
            </a:r>
          </a:p>
        </p:txBody>
      </p:sp>
      <p:sp>
        <p:nvSpPr>
          <p:cNvPr id="212" name="テキスト ボックス 282">
            <a:extLst>
              <a:ext uri="{FF2B5EF4-FFF2-40B4-BE49-F238E27FC236}">
                <a16:creationId xmlns:a16="http://schemas.microsoft.com/office/drawing/2014/main" id="{A8A9AE05-7E41-4BE1-044C-9B764B15B3B4}"/>
              </a:ext>
            </a:extLst>
          </p:cNvPr>
          <p:cNvSpPr txBox="1"/>
          <p:nvPr/>
        </p:nvSpPr>
        <p:spPr>
          <a:xfrm>
            <a:off x="1029347" y="2256947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213" name="矢印: 右 287">
            <a:extLst>
              <a:ext uri="{FF2B5EF4-FFF2-40B4-BE49-F238E27FC236}">
                <a16:creationId xmlns:a16="http://schemas.microsoft.com/office/drawing/2014/main" id="{A05E5EA7-3776-32D6-784E-B9AF7E1DBD92}"/>
              </a:ext>
            </a:extLst>
          </p:cNvPr>
          <p:cNvSpPr/>
          <p:nvPr/>
        </p:nvSpPr>
        <p:spPr>
          <a:xfrm>
            <a:off x="4529558" y="2038487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14" name="図 289">
            <a:extLst>
              <a:ext uri="{FF2B5EF4-FFF2-40B4-BE49-F238E27FC236}">
                <a16:creationId xmlns:a16="http://schemas.microsoft.com/office/drawing/2014/main" id="{F7AB978A-479A-95E2-0AC3-5BB87B3FF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30" y="1585735"/>
            <a:ext cx="1358764" cy="2027693"/>
          </a:xfrm>
          <a:prstGeom prst="rect">
            <a:avLst/>
          </a:prstGeom>
        </p:spPr>
      </p:pic>
      <p:pic>
        <p:nvPicPr>
          <p:cNvPr id="215" name="図 290">
            <a:extLst>
              <a:ext uri="{FF2B5EF4-FFF2-40B4-BE49-F238E27FC236}">
                <a16:creationId xmlns:a16="http://schemas.microsoft.com/office/drawing/2014/main" id="{26FE2C5A-18D0-7005-4E93-50A0A2EC1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886" y="2881122"/>
            <a:ext cx="243861" cy="130125"/>
          </a:xfrm>
          <a:prstGeom prst="rect">
            <a:avLst/>
          </a:prstGeom>
        </p:spPr>
      </p:pic>
      <p:sp>
        <p:nvSpPr>
          <p:cNvPr id="216" name="テキスト ボックス 291">
            <a:extLst>
              <a:ext uri="{FF2B5EF4-FFF2-40B4-BE49-F238E27FC236}">
                <a16:creationId xmlns:a16="http://schemas.microsoft.com/office/drawing/2014/main" id="{1444EFE0-1B0A-2FC4-E0F7-432D37EBE54A}"/>
              </a:ext>
            </a:extLst>
          </p:cNvPr>
          <p:cNvSpPr txBox="1"/>
          <p:nvPr/>
        </p:nvSpPr>
        <p:spPr>
          <a:xfrm>
            <a:off x="1518464" y="2860163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217" name="図 292">
            <a:extLst>
              <a:ext uri="{FF2B5EF4-FFF2-40B4-BE49-F238E27FC236}">
                <a16:creationId xmlns:a16="http://schemas.microsoft.com/office/drawing/2014/main" id="{E9ED07FC-80D4-2910-7F3F-9B15FA2EA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217" y="1719815"/>
            <a:ext cx="805148" cy="123622"/>
          </a:xfrm>
          <a:prstGeom prst="rect">
            <a:avLst/>
          </a:prstGeom>
        </p:spPr>
      </p:pic>
      <p:sp>
        <p:nvSpPr>
          <p:cNvPr id="218" name="テキスト ボックス 293">
            <a:extLst>
              <a:ext uri="{FF2B5EF4-FFF2-40B4-BE49-F238E27FC236}">
                <a16:creationId xmlns:a16="http://schemas.microsoft.com/office/drawing/2014/main" id="{90F45D57-1BAC-35AB-3745-CFD521255464}"/>
              </a:ext>
            </a:extLst>
          </p:cNvPr>
          <p:cNvSpPr txBox="1"/>
          <p:nvPr/>
        </p:nvSpPr>
        <p:spPr>
          <a:xfrm>
            <a:off x="921498" y="1706392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219" name="図 294">
            <a:extLst>
              <a:ext uri="{FF2B5EF4-FFF2-40B4-BE49-F238E27FC236}">
                <a16:creationId xmlns:a16="http://schemas.microsoft.com/office/drawing/2014/main" id="{B9A99438-A810-D4F3-F7C4-483A7EBE1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30" y="2605375"/>
            <a:ext cx="399116" cy="92870"/>
          </a:xfrm>
          <a:prstGeom prst="rect">
            <a:avLst/>
          </a:prstGeom>
        </p:spPr>
      </p:pic>
      <p:sp>
        <p:nvSpPr>
          <p:cNvPr id="220" name="テキスト ボックス 295">
            <a:extLst>
              <a:ext uri="{FF2B5EF4-FFF2-40B4-BE49-F238E27FC236}">
                <a16:creationId xmlns:a16="http://schemas.microsoft.com/office/drawing/2014/main" id="{17424865-B0D9-2F4D-6B20-99D38C512C3E}"/>
              </a:ext>
            </a:extLst>
          </p:cNvPr>
          <p:cNvSpPr txBox="1"/>
          <p:nvPr/>
        </p:nvSpPr>
        <p:spPr>
          <a:xfrm>
            <a:off x="591660" y="2555667"/>
            <a:ext cx="437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Box No</a:t>
            </a:r>
            <a:endParaRPr kumimoji="1" lang="ja-JP" altLang="en-US" sz="600" dirty="0"/>
          </a:p>
        </p:txBody>
      </p:sp>
      <p:pic>
        <p:nvPicPr>
          <p:cNvPr id="221" name="図 296">
            <a:extLst>
              <a:ext uri="{FF2B5EF4-FFF2-40B4-BE49-F238E27FC236}">
                <a16:creationId xmlns:a16="http://schemas.microsoft.com/office/drawing/2014/main" id="{B774EF42-06E2-6271-ED43-F27A8F9432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471" y="3042486"/>
            <a:ext cx="234871" cy="129551"/>
          </a:xfrm>
          <a:prstGeom prst="rect">
            <a:avLst/>
          </a:prstGeom>
        </p:spPr>
      </p:pic>
      <p:pic>
        <p:nvPicPr>
          <p:cNvPr id="222" name="図 297">
            <a:extLst>
              <a:ext uri="{FF2B5EF4-FFF2-40B4-BE49-F238E27FC236}">
                <a16:creationId xmlns:a16="http://schemas.microsoft.com/office/drawing/2014/main" id="{0D24748E-658A-DFC7-9A4D-97C92B5EC0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889" y="3225737"/>
            <a:ext cx="234871" cy="129551"/>
          </a:xfrm>
          <a:prstGeom prst="rect">
            <a:avLst/>
          </a:prstGeom>
        </p:spPr>
      </p:pic>
      <p:pic>
        <p:nvPicPr>
          <p:cNvPr id="223" name="図 298">
            <a:extLst>
              <a:ext uri="{FF2B5EF4-FFF2-40B4-BE49-F238E27FC236}">
                <a16:creationId xmlns:a16="http://schemas.microsoft.com/office/drawing/2014/main" id="{0D733A9A-D363-9E13-A95C-1DEC312EC1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38" y="2592514"/>
            <a:ext cx="1334826" cy="298027"/>
          </a:xfrm>
          <a:prstGeom prst="rect">
            <a:avLst/>
          </a:prstGeom>
        </p:spPr>
      </p:pic>
      <p:sp>
        <p:nvSpPr>
          <p:cNvPr id="224" name="四角形: 角を丸くする 299">
            <a:extLst>
              <a:ext uri="{FF2B5EF4-FFF2-40B4-BE49-F238E27FC236}">
                <a16:creationId xmlns:a16="http://schemas.microsoft.com/office/drawing/2014/main" id="{6F3E9AC0-903C-5478-99A3-25C851F8A98B}"/>
              </a:ext>
            </a:extLst>
          </p:cNvPr>
          <p:cNvSpPr/>
          <p:nvPr/>
        </p:nvSpPr>
        <p:spPr>
          <a:xfrm>
            <a:off x="795817" y="2749545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25" name="テキスト ボックス 300">
            <a:extLst>
              <a:ext uri="{FF2B5EF4-FFF2-40B4-BE49-F238E27FC236}">
                <a16:creationId xmlns:a16="http://schemas.microsoft.com/office/drawing/2014/main" id="{D75C7944-FBC1-C6D1-D910-9B6408116E06}"/>
              </a:ext>
            </a:extLst>
          </p:cNvPr>
          <p:cNvSpPr txBox="1"/>
          <p:nvPr/>
        </p:nvSpPr>
        <p:spPr>
          <a:xfrm>
            <a:off x="472110" y="2738306"/>
            <a:ext cx="38343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Box no</a:t>
            </a:r>
            <a:endParaRPr kumimoji="1" lang="ja-JP" altLang="en-US" sz="500" dirty="0"/>
          </a:p>
        </p:txBody>
      </p:sp>
      <p:sp>
        <p:nvSpPr>
          <p:cNvPr id="226" name="四角形: 角を丸くする 301">
            <a:extLst>
              <a:ext uri="{FF2B5EF4-FFF2-40B4-BE49-F238E27FC236}">
                <a16:creationId xmlns:a16="http://schemas.microsoft.com/office/drawing/2014/main" id="{F0EB0CEC-7F24-BFB5-086D-F60476EF8DBF}"/>
              </a:ext>
            </a:extLst>
          </p:cNvPr>
          <p:cNvSpPr/>
          <p:nvPr/>
        </p:nvSpPr>
        <p:spPr>
          <a:xfrm>
            <a:off x="1447753" y="2742151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84" name="テキスト ボックス 302">
            <a:extLst>
              <a:ext uri="{FF2B5EF4-FFF2-40B4-BE49-F238E27FC236}">
                <a16:creationId xmlns:a16="http://schemas.microsoft.com/office/drawing/2014/main" id="{69D758D1-54B9-E516-A329-03A204E17DB7}"/>
              </a:ext>
            </a:extLst>
          </p:cNvPr>
          <p:cNvSpPr txBox="1"/>
          <p:nvPr/>
        </p:nvSpPr>
        <p:spPr>
          <a:xfrm>
            <a:off x="1128808" y="2723768"/>
            <a:ext cx="3722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Lot No</a:t>
            </a:r>
            <a:endParaRPr kumimoji="1" lang="ja-JP" altLang="en-US" sz="500" dirty="0"/>
          </a:p>
        </p:txBody>
      </p:sp>
      <p:pic>
        <p:nvPicPr>
          <p:cNvPr id="286" name="図 303">
            <a:extLst>
              <a:ext uri="{FF2B5EF4-FFF2-40B4-BE49-F238E27FC236}">
                <a16:creationId xmlns:a16="http://schemas.microsoft.com/office/drawing/2014/main" id="{750A8384-CE00-B9FE-21AC-AEA834622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259" y="2188093"/>
            <a:ext cx="1345035" cy="391873"/>
          </a:xfrm>
          <a:prstGeom prst="rect">
            <a:avLst/>
          </a:prstGeom>
        </p:spPr>
      </p:pic>
      <p:sp>
        <p:nvSpPr>
          <p:cNvPr id="287" name="四角形: 角を丸くする 304">
            <a:extLst>
              <a:ext uri="{FF2B5EF4-FFF2-40B4-BE49-F238E27FC236}">
                <a16:creationId xmlns:a16="http://schemas.microsoft.com/office/drawing/2014/main" id="{C12F9AE5-DB83-9D66-0F4A-6A3AA3B22EEA}"/>
              </a:ext>
            </a:extLst>
          </p:cNvPr>
          <p:cNvSpPr/>
          <p:nvPr/>
        </p:nvSpPr>
        <p:spPr>
          <a:xfrm>
            <a:off x="796411" y="2487374"/>
            <a:ext cx="373997" cy="249384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89" name="四角形: 角を丸くする 305">
            <a:extLst>
              <a:ext uri="{FF2B5EF4-FFF2-40B4-BE49-F238E27FC236}">
                <a16:creationId xmlns:a16="http://schemas.microsoft.com/office/drawing/2014/main" id="{FC969710-F285-0E45-EC9F-B786C8FB7A86}"/>
              </a:ext>
            </a:extLst>
          </p:cNvPr>
          <p:cNvSpPr/>
          <p:nvPr/>
        </p:nvSpPr>
        <p:spPr>
          <a:xfrm>
            <a:off x="1441892" y="2492674"/>
            <a:ext cx="379858" cy="234262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36" name="テキスト ボックス 306">
            <a:extLst>
              <a:ext uri="{FF2B5EF4-FFF2-40B4-BE49-F238E27FC236}">
                <a16:creationId xmlns:a16="http://schemas.microsoft.com/office/drawing/2014/main" id="{6D21F68C-B587-3FE7-E9AD-8EF2F5DDD0C2}"/>
              </a:ext>
            </a:extLst>
          </p:cNvPr>
          <p:cNvSpPr txBox="1"/>
          <p:nvPr/>
        </p:nvSpPr>
        <p:spPr>
          <a:xfrm>
            <a:off x="457860" y="2500168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Location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337" name="テキスト ボックス 307">
            <a:extLst>
              <a:ext uri="{FF2B5EF4-FFF2-40B4-BE49-F238E27FC236}">
                <a16:creationId xmlns:a16="http://schemas.microsoft.com/office/drawing/2014/main" id="{3AF31D44-8BDD-CE36-00CC-F23411E239F8}"/>
              </a:ext>
            </a:extLst>
          </p:cNvPr>
          <p:cNvSpPr txBox="1"/>
          <p:nvPr/>
        </p:nvSpPr>
        <p:spPr>
          <a:xfrm>
            <a:off x="1117990" y="2493448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Lot No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342" name="四角形: 角を丸くする 308">
            <a:extLst>
              <a:ext uri="{FF2B5EF4-FFF2-40B4-BE49-F238E27FC236}">
                <a16:creationId xmlns:a16="http://schemas.microsoft.com/office/drawing/2014/main" id="{EF2A7DCF-B162-7EB0-5482-8F5AADC745F7}"/>
              </a:ext>
            </a:extLst>
          </p:cNvPr>
          <p:cNvSpPr/>
          <p:nvPr/>
        </p:nvSpPr>
        <p:spPr>
          <a:xfrm>
            <a:off x="1006217" y="2189864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43" name="テキスト ボックス 309">
            <a:extLst>
              <a:ext uri="{FF2B5EF4-FFF2-40B4-BE49-F238E27FC236}">
                <a16:creationId xmlns:a16="http://schemas.microsoft.com/office/drawing/2014/main" id="{847A77FC-D2F1-CB1A-EA3A-6C72E1FA9B8A}"/>
              </a:ext>
            </a:extLst>
          </p:cNvPr>
          <p:cNvSpPr txBox="1"/>
          <p:nvPr/>
        </p:nvSpPr>
        <p:spPr>
          <a:xfrm>
            <a:off x="472110" y="2178625"/>
            <a:ext cx="43313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No</a:t>
            </a:r>
            <a:endParaRPr kumimoji="1" lang="ja-JP" altLang="en-US" sz="500" dirty="0"/>
          </a:p>
        </p:txBody>
      </p:sp>
      <p:sp>
        <p:nvSpPr>
          <p:cNvPr id="344" name="四角形: 角を丸くする 310">
            <a:extLst>
              <a:ext uri="{FF2B5EF4-FFF2-40B4-BE49-F238E27FC236}">
                <a16:creationId xmlns:a16="http://schemas.microsoft.com/office/drawing/2014/main" id="{1D988236-38AB-E757-EE14-7B8F53126951}"/>
              </a:ext>
            </a:extLst>
          </p:cNvPr>
          <p:cNvSpPr/>
          <p:nvPr/>
        </p:nvSpPr>
        <p:spPr>
          <a:xfrm>
            <a:off x="1008708" y="2336609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45" name="テキスト ボックス 311">
            <a:extLst>
              <a:ext uri="{FF2B5EF4-FFF2-40B4-BE49-F238E27FC236}">
                <a16:creationId xmlns:a16="http://schemas.microsoft.com/office/drawing/2014/main" id="{88AD8F39-CE75-F9A1-E301-BAD1BCCA1BD1}"/>
              </a:ext>
            </a:extLst>
          </p:cNvPr>
          <p:cNvSpPr txBox="1"/>
          <p:nvPr/>
        </p:nvSpPr>
        <p:spPr>
          <a:xfrm>
            <a:off x="474601" y="2325370"/>
            <a:ext cx="5212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Name</a:t>
            </a:r>
            <a:endParaRPr kumimoji="1" lang="ja-JP" altLang="en-US" sz="500" dirty="0"/>
          </a:p>
        </p:txBody>
      </p:sp>
      <p:sp>
        <p:nvSpPr>
          <p:cNvPr id="346" name="テキスト ボックス 312">
            <a:extLst>
              <a:ext uri="{FF2B5EF4-FFF2-40B4-BE49-F238E27FC236}">
                <a16:creationId xmlns:a16="http://schemas.microsoft.com/office/drawing/2014/main" id="{6D24ADC4-8655-10DD-A97A-A5EFE1424C2E}"/>
              </a:ext>
            </a:extLst>
          </p:cNvPr>
          <p:cNvSpPr txBox="1"/>
          <p:nvPr/>
        </p:nvSpPr>
        <p:spPr>
          <a:xfrm>
            <a:off x="1032404" y="2173291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347" name="テキスト ボックス 313">
            <a:extLst>
              <a:ext uri="{FF2B5EF4-FFF2-40B4-BE49-F238E27FC236}">
                <a16:creationId xmlns:a16="http://schemas.microsoft.com/office/drawing/2014/main" id="{8CCE687E-848A-07C7-1CEE-1E55B3FAA2AA}"/>
              </a:ext>
            </a:extLst>
          </p:cNvPr>
          <p:cNvSpPr txBox="1"/>
          <p:nvPr/>
        </p:nvSpPr>
        <p:spPr>
          <a:xfrm>
            <a:off x="955811" y="2323397"/>
            <a:ext cx="94457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348" name="テキスト ボックス 314">
            <a:extLst>
              <a:ext uri="{FF2B5EF4-FFF2-40B4-BE49-F238E27FC236}">
                <a16:creationId xmlns:a16="http://schemas.microsoft.com/office/drawing/2014/main" id="{21A167B8-A7DC-A384-61BE-A87E72BF9DAF}"/>
              </a:ext>
            </a:extLst>
          </p:cNvPr>
          <p:cNvSpPr txBox="1"/>
          <p:nvPr/>
        </p:nvSpPr>
        <p:spPr>
          <a:xfrm>
            <a:off x="753774" y="2475905"/>
            <a:ext cx="3722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RD05</a:t>
            </a:r>
          </a:p>
          <a:p>
            <a:r>
              <a:rPr kumimoji="1" lang="en-US" altLang="ja-JP" sz="400" dirty="0">
                <a:latin typeface="+mj-lt"/>
              </a:rPr>
              <a:t>RD06</a:t>
            </a:r>
          </a:p>
        </p:txBody>
      </p:sp>
      <p:sp>
        <p:nvSpPr>
          <p:cNvPr id="349" name="テキスト ボックス 315">
            <a:extLst>
              <a:ext uri="{FF2B5EF4-FFF2-40B4-BE49-F238E27FC236}">
                <a16:creationId xmlns:a16="http://schemas.microsoft.com/office/drawing/2014/main" id="{567806BA-B7BF-153A-206B-F5CFF51981F4}"/>
              </a:ext>
            </a:extLst>
          </p:cNvPr>
          <p:cNvSpPr txBox="1"/>
          <p:nvPr/>
        </p:nvSpPr>
        <p:spPr>
          <a:xfrm>
            <a:off x="1408777" y="2479715"/>
            <a:ext cx="474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2023-09-10</a:t>
            </a:r>
          </a:p>
          <a:p>
            <a:r>
              <a:rPr kumimoji="1" lang="en-US" altLang="ja-JP" sz="400" dirty="0">
                <a:latin typeface="+mj-lt"/>
              </a:rPr>
              <a:t>2023-09-11</a:t>
            </a:r>
          </a:p>
        </p:txBody>
      </p:sp>
      <p:sp>
        <p:nvSpPr>
          <p:cNvPr id="350" name="矢印: 右 316">
            <a:extLst>
              <a:ext uri="{FF2B5EF4-FFF2-40B4-BE49-F238E27FC236}">
                <a16:creationId xmlns:a16="http://schemas.microsoft.com/office/drawing/2014/main" id="{516139D2-744A-E951-1B9A-0D0BAA0FB254}"/>
              </a:ext>
            </a:extLst>
          </p:cNvPr>
          <p:cNvSpPr/>
          <p:nvPr/>
        </p:nvSpPr>
        <p:spPr>
          <a:xfrm>
            <a:off x="1703414" y="2049221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51" name="テキスト ボックス 317">
            <a:extLst>
              <a:ext uri="{FF2B5EF4-FFF2-40B4-BE49-F238E27FC236}">
                <a16:creationId xmlns:a16="http://schemas.microsoft.com/office/drawing/2014/main" id="{E23CA7CB-F6E4-CDD5-BEC0-974917AB099E}"/>
              </a:ext>
            </a:extLst>
          </p:cNvPr>
          <p:cNvSpPr txBox="1"/>
          <p:nvPr/>
        </p:nvSpPr>
        <p:spPr>
          <a:xfrm>
            <a:off x="5236105" y="2733448"/>
            <a:ext cx="66118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0001</a:t>
            </a:r>
          </a:p>
        </p:txBody>
      </p:sp>
      <p:sp>
        <p:nvSpPr>
          <p:cNvPr id="352" name="テキスト ボックス 318">
            <a:extLst>
              <a:ext uri="{FF2B5EF4-FFF2-40B4-BE49-F238E27FC236}">
                <a16:creationId xmlns:a16="http://schemas.microsoft.com/office/drawing/2014/main" id="{FA32B2D1-6AFC-C4A1-49ED-2EE0048B2443}"/>
              </a:ext>
            </a:extLst>
          </p:cNvPr>
          <p:cNvSpPr txBox="1"/>
          <p:nvPr/>
        </p:nvSpPr>
        <p:spPr>
          <a:xfrm>
            <a:off x="5902007" y="2733202"/>
            <a:ext cx="66118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2023-09-10</a:t>
            </a:r>
          </a:p>
        </p:txBody>
      </p:sp>
      <p:sp>
        <p:nvSpPr>
          <p:cNvPr id="353" name="テキスト ボックス 319">
            <a:extLst>
              <a:ext uri="{FF2B5EF4-FFF2-40B4-BE49-F238E27FC236}">
                <a16:creationId xmlns:a16="http://schemas.microsoft.com/office/drawing/2014/main" id="{54AC83F7-1A6E-3442-C860-C88EEBE6D0F6}"/>
              </a:ext>
            </a:extLst>
          </p:cNvPr>
          <p:cNvSpPr txBox="1"/>
          <p:nvPr/>
        </p:nvSpPr>
        <p:spPr>
          <a:xfrm>
            <a:off x="5080512" y="3017961"/>
            <a:ext cx="521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2023-09-10</a:t>
            </a:r>
          </a:p>
        </p:txBody>
      </p:sp>
      <p:sp>
        <p:nvSpPr>
          <p:cNvPr id="354" name="テキスト ボックス 320">
            <a:extLst>
              <a:ext uri="{FF2B5EF4-FFF2-40B4-BE49-F238E27FC236}">
                <a16:creationId xmlns:a16="http://schemas.microsoft.com/office/drawing/2014/main" id="{DCAAE6A3-1322-17FE-A485-1F10079040DE}"/>
              </a:ext>
            </a:extLst>
          </p:cNvPr>
          <p:cNvSpPr txBox="1"/>
          <p:nvPr/>
        </p:nvSpPr>
        <p:spPr>
          <a:xfrm>
            <a:off x="5531271" y="3009833"/>
            <a:ext cx="521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PCS</a:t>
            </a:r>
          </a:p>
        </p:txBody>
      </p:sp>
      <p:sp>
        <p:nvSpPr>
          <p:cNvPr id="355" name="テキスト ボックス 321">
            <a:extLst>
              <a:ext uri="{FF2B5EF4-FFF2-40B4-BE49-F238E27FC236}">
                <a16:creationId xmlns:a16="http://schemas.microsoft.com/office/drawing/2014/main" id="{07D8FACB-618B-9F92-1C44-AAAF238BAAFC}"/>
              </a:ext>
            </a:extLst>
          </p:cNvPr>
          <p:cNvSpPr txBox="1"/>
          <p:nvPr/>
        </p:nvSpPr>
        <p:spPr>
          <a:xfrm>
            <a:off x="5935915" y="3015117"/>
            <a:ext cx="521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10</a:t>
            </a:r>
          </a:p>
        </p:txBody>
      </p:sp>
      <p:sp>
        <p:nvSpPr>
          <p:cNvPr id="356" name="テキスト ボックス 190">
            <a:extLst>
              <a:ext uri="{FF2B5EF4-FFF2-40B4-BE49-F238E27FC236}">
                <a16:creationId xmlns:a16="http://schemas.microsoft.com/office/drawing/2014/main" id="{457BAE3F-D06F-B8C6-FA59-D6CE4C458134}"/>
              </a:ext>
            </a:extLst>
          </p:cNvPr>
          <p:cNvSpPr txBox="1"/>
          <p:nvPr/>
        </p:nvSpPr>
        <p:spPr>
          <a:xfrm>
            <a:off x="5563266" y="2324398"/>
            <a:ext cx="94457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pic>
        <p:nvPicPr>
          <p:cNvPr id="357" name="Picture 356">
            <a:extLst>
              <a:ext uri="{FF2B5EF4-FFF2-40B4-BE49-F238E27FC236}">
                <a16:creationId xmlns:a16="http://schemas.microsoft.com/office/drawing/2014/main" id="{D72D99D4-28F6-47D6-609F-536164771A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524" y="2483234"/>
            <a:ext cx="1328605" cy="881871"/>
          </a:xfrm>
          <a:prstGeom prst="rect">
            <a:avLst/>
          </a:prstGeom>
        </p:spPr>
      </p:pic>
      <p:pic>
        <p:nvPicPr>
          <p:cNvPr id="358" name="Picture 357">
            <a:extLst>
              <a:ext uri="{FF2B5EF4-FFF2-40B4-BE49-F238E27FC236}">
                <a16:creationId xmlns:a16="http://schemas.microsoft.com/office/drawing/2014/main" id="{9329C2B8-F47F-497B-2001-0BEA43F7EEC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07517" y="2485962"/>
            <a:ext cx="1337562" cy="893286"/>
          </a:xfrm>
          <a:prstGeom prst="rect">
            <a:avLst/>
          </a:prstGeom>
        </p:spPr>
      </p:pic>
      <p:pic>
        <p:nvPicPr>
          <p:cNvPr id="359" name="Picture 358">
            <a:extLst>
              <a:ext uri="{FF2B5EF4-FFF2-40B4-BE49-F238E27FC236}">
                <a16:creationId xmlns:a16="http://schemas.microsoft.com/office/drawing/2014/main" id="{EE159209-D5C5-56BD-27CB-404D154802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052" y="3203882"/>
            <a:ext cx="1254295" cy="169937"/>
          </a:xfrm>
          <a:prstGeom prst="rect">
            <a:avLst/>
          </a:prstGeom>
        </p:spPr>
      </p:pic>
      <p:sp>
        <p:nvSpPr>
          <p:cNvPr id="360" name="TextBox 359">
            <a:extLst>
              <a:ext uri="{FF2B5EF4-FFF2-40B4-BE49-F238E27FC236}">
                <a16:creationId xmlns:a16="http://schemas.microsoft.com/office/drawing/2014/main" id="{7401C522-25EB-E67A-A3EB-C4AE97EBDBE1}"/>
              </a:ext>
            </a:extLst>
          </p:cNvPr>
          <p:cNvSpPr txBox="1"/>
          <p:nvPr/>
        </p:nvSpPr>
        <p:spPr>
          <a:xfrm>
            <a:off x="1389389" y="3217178"/>
            <a:ext cx="47405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0/20</a:t>
            </a:r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id="{E32EAE74-FB09-30C0-D363-D6AAD9238F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0055" y="3194158"/>
            <a:ext cx="1254295" cy="169937"/>
          </a:xfrm>
          <a:prstGeom prst="rect">
            <a:avLst/>
          </a:prstGeom>
        </p:spPr>
      </p:pic>
      <p:sp>
        <p:nvSpPr>
          <p:cNvPr id="362" name="TextBox 361">
            <a:extLst>
              <a:ext uri="{FF2B5EF4-FFF2-40B4-BE49-F238E27FC236}">
                <a16:creationId xmlns:a16="http://schemas.microsoft.com/office/drawing/2014/main" id="{4733CA83-8719-81F7-2883-AF1EBE5207B3}"/>
              </a:ext>
            </a:extLst>
          </p:cNvPr>
          <p:cNvSpPr txBox="1"/>
          <p:nvPr/>
        </p:nvSpPr>
        <p:spPr>
          <a:xfrm>
            <a:off x="5990392" y="3207454"/>
            <a:ext cx="47405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10/50</a:t>
            </a:r>
          </a:p>
        </p:txBody>
      </p: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E021B989-22D2-D3AC-9D39-397B2244BF17}"/>
              </a:ext>
            </a:extLst>
          </p:cNvPr>
          <p:cNvGrpSpPr/>
          <p:nvPr/>
        </p:nvGrpSpPr>
        <p:grpSpPr>
          <a:xfrm>
            <a:off x="1916981" y="1599332"/>
            <a:ext cx="876357" cy="943344"/>
            <a:chOff x="1995262" y="3857012"/>
            <a:chExt cx="876357" cy="943344"/>
          </a:xfrm>
        </p:grpSpPr>
        <p:pic>
          <p:nvPicPr>
            <p:cNvPr id="364" name="Picture 363">
              <a:extLst>
                <a:ext uri="{FF2B5EF4-FFF2-40B4-BE49-F238E27FC236}">
                  <a16:creationId xmlns:a16="http://schemas.microsoft.com/office/drawing/2014/main" id="{21133E66-11F2-D43A-AB6A-2F3B48260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95262" y="3857012"/>
              <a:ext cx="767534" cy="499641"/>
            </a:xfrm>
            <a:prstGeom prst="rect">
              <a:avLst/>
            </a:prstGeom>
          </p:spPr>
        </p:pic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D2200728-EF16-A1DA-1235-9CF4E75949B7}"/>
                </a:ext>
              </a:extLst>
            </p:cNvPr>
            <p:cNvGrpSpPr/>
            <p:nvPr/>
          </p:nvGrpSpPr>
          <p:grpSpPr>
            <a:xfrm>
              <a:off x="2548777" y="4218954"/>
              <a:ext cx="322842" cy="581402"/>
              <a:chOff x="2281970" y="4924190"/>
              <a:chExt cx="322842" cy="581402"/>
            </a:xfrm>
          </p:grpSpPr>
          <p:pic>
            <p:nvPicPr>
              <p:cNvPr id="366" name="図 116">
                <a:extLst>
                  <a:ext uri="{FF2B5EF4-FFF2-40B4-BE49-F238E27FC236}">
                    <a16:creationId xmlns:a16="http://schemas.microsoft.com/office/drawing/2014/main" id="{3DA3B30D-66AF-9DAD-ADEC-6CBBB29F6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81814">
                <a:off x="2410832" y="5083144"/>
                <a:ext cx="193980" cy="422448"/>
              </a:xfrm>
              <a:prstGeom prst="rect">
                <a:avLst/>
              </a:prstGeom>
            </p:spPr>
          </p:pic>
          <p:sp>
            <p:nvSpPr>
              <p:cNvPr id="367" name="台形 76">
                <a:extLst>
                  <a:ext uri="{FF2B5EF4-FFF2-40B4-BE49-F238E27FC236}">
                    <a16:creationId xmlns:a16="http://schemas.microsoft.com/office/drawing/2014/main" id="{CDF0EB77-554D-13F0-9AEC-3B3F21D1C4B3}"/>
                  </a:ext>
                </a:extLst>
              </p:cNvPr>
              <p:cNvSpPr/>
              <p:nvPr/>
            </p:nvSpPr>
            <p:spPr>
              <a:xfrm rot="9223765">
                <a:off x="2281970" y="4924190"/>
                <a:ext cx="220531" cy="221214"/>
              </a:xfrm>
              <a:prstGeom prst="trapezoid">
                <a:avLst/>
              </a:prstGeom>
              <a:solidFill>
                <a:srgbClr val="FF0000">
                  <a:alpha val="31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l" defTabSz="914400"/>
                <a:endParaRPr kumimoji="1" lang="ja-JP" altLang="en-US" sz="700" kern="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68" name="矢印: 右 89">
            <a:extLst>
              <a:ext uri="{FF2B5EF4-FFF2-40B4-BE49-F238E27FC236}">
                <a16:creationId xmlns:a16="http://schemas.microsoft.com/office/drawing/2014/main" id="{2A7ADC20-B011-2D6F-750D-38719234E492}"/>
              </a:ext>
            </a:extLst>
          </p:cNvPr>
          <p:cNvSpPr/>
          <p:nvPr/>
        </p:nvSpPr>
        <p:spPr>
          <a:xfrm>
            <a:off x="3083628" y="2081038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69" name="図 358">
            <a:extLst>
              <a:ext uri="{FF2B5EF4-FFF2-40B4-BE49-F238E27FC236}">
                <a16:creationId xmlns:a16="http://schemas.microsoft.com/office/drawing/2014/main" id="{15D1B5D3-0C14-5B75-0D27-926DD41D1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359" y="1840397"/>
            <a:ext cx="1075165" cy="745191"/>
          </a:xfrm>
          <a:prstGeom prst="rect">
            <a:avLst/>
          </a:prstGeom>
        </p:spPr>
      </p:pic>
      <p:pic>
        <p:nvPicPr>
          <p:cNvPr id="370" name="図 359">
            <a:extLst>
              <a:ext uri="{FF2B5EF4-FFF2-40B4-BE49-F238E27FC236}">
                <a16:creationId xmlns:a16="http://schemas.microsoft.com/office/drawing/2014/main" id="{A7A308EC-3F56-D837-8AD0-5F6C40C50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389" y="2227293"/>
            <a:ext cx="847293" cy="112175"/>
          </a:xfrm>
          <a:prstGeom prst="rect">
            <a:avLst/>
          </a:prstGeom>
        </p:spPr>
      </p:pic>
      <p:sp>
        <p:nvSpPr>
          <p:cNvPr id="371" name="テキスト ボックス 360">
            <a:extLst>
              <a:ext uri="{FF2B5EF4-FFF2-40B4-BE49-F238E27FC236}">
                <a16:creationId xmlns:a16="http://schemas.microsoft.com/office/drawing/2014/main" id="{E805536E-918B-4150-EBEB-769BF6147EA5}"/>
              </a:ext>
            </a:extLst>
          </p:cNvPr>
          <p:cNvSpPr txBox="1"/>
          <p:nvPr/>
        </p:nvSpPr>
        <p:spPr>
          <a:xfrm>
            <a:off x="3459369" y="2118840"/>
            <a:ext cx="871556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OUTBOUND QTY</a:t>
            </a:r>
          </a:p>
        </p:txBody>
      </p:sp>
      <p:sp>
        <p:nvSpPr>
          <p:cNvPr id="372" name="テキスト ボックス 360">
            <a:extLst>
              <a:ext uri="{FF2B5EF4-FFF2-40B4-BE49-F238E27FC236}">
                <a16:creationId xmlns:a16="http://schemas.microsoft.com/office/drawing/2014/main" id="{6BF1A5E6-36D2-C551-60C3-E58E61AD0152}"/>
              </a:ext>
            </a:extLst>
          </p:cNvPr>
          <p:cNvSpPr txBox="1"/>
          <p:nvPr/>
        </p:nvSpPr>
        <p:spPr>
          <a:xfrm>
            <a:off x="3393064" y="2249923"/>
            <a:ext cx="326439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QTY</a:t>
            </a:r>
          </a:p>
        </p:txBody>
      </p:sp>
      <p:sp>
        <p:nvSpPr>
          <p:cNvPr id="373" name="Rectangle: Rounded Corners 372">
            <a:extLst>
              <a:ext uri="{FF2B5EF4-FFF2-40B4-BE49-F238E27FC236}">
                <a16:creationId xmlns:a16="http://schemas.microsoft.com/office/drawing/2014/main" id="{FAF4E306-9498-44FC-7C8F-DC92D133334B}"/>
              </a:ext>
            </a:extLst>
          </p:cNvPr>
          <p:cNvSpPr/>
          <p:nvPr/>
        </p:nvSpPr>
        <p:spPr>
          <a:xfrm>
            <a:off x="3675552" y="2201186"/>
            <a:ext cx="311505" cy="130450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374" name="テキスト ボックス 360">
            <a:extLst>
              <a:ext uri="{FF2B5EF4-FFF2-40B4-BE49-F238E27FC236}">
                <a16:creationId xmlns:a16="http://schemas.microsoft.com/office/drawing/2014/main" id="{AF362411-301C-32FB-F26D-418FDF169FA6}"/>
              </a:ext>
            </a:extLst>
          </p:cNvPr>
          <p:cNvSpPr txBox="1"/>
          <p:nvPr/>
        </p:nvSpPr>
        <p:spPr>
          <a:xfrm>
            <a:off x="4027605" y="2235492"/>
            <a:ext cx="256858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/20 </a:t>
            </a:r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PCS</a:t>
            </a:r>
          </a:p>
        </p:txBody>
      </p:sp>
      <p:sp>
        <p:nvSpPr>
          <p:cNvPr id="375" name="Rectangle: Rounded Corners 374">
            <a:extLst>
              <a:ext uri="{FF2B5EF4-FFF2-40B4-BE49-F238E27FC236}">
                <a16:creationId xmlns:a16="http://schemas.microsoft.com/office/drawing/2014/main" id="{912A56DF-E205-5980-263F-247329C63F7E}"/>
              </a:ext>
            </a:extLst>
          </p:cNvPr>
          <p:cNvSpPr/>
          <p:nvPr/>
        </p:nvSpPr>
        <p:spPr>
          <a:xfrm>
            <a:off x="5775043" y="3380574"/>
            <a:ext cx="673452" cy="199816"/>
          </a:xfrm>
          <a:prstGeom prst="roundRect">
            <a:avLst>
              <a:gd name="adj" fmla="val 37275"/>
            </a:avLst>
          </a:prstGeom>
          <a:solidFill>
            <a:srgbClr val="6CD506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600" b="1" kern="0" dirty="0">
                <a:solidFill>
                  <a:schemeClr val="bg1"/>
                </a:solidFill>
              </a:rPr>
              <a:t>Confirm[P4]</a:t>
            </a:r>
          </a:p>
        </p:txBody>
      </p: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175CE8A5-3871-DEB7-BF41-238B0024EAAE}"/>
              </a:ext>
            </a:extLst>
          </p:cNvPr>
          <p:cNvGrpSpPr/>
          <p:nvPr/>
        </p:nvGrpSpPr>
        <p:grpSpPr>
          <a:xfrm>
            <a:off x="2760953" y="3083943"/>
            <a:ext cx="499151" cy="536382"/>
            <a:chOff x="1978335" y="4279756"/>
            <a:chExt cx="701505" cy="794166"/>
          </a:xfrm>
        </p:grpSpPr>
        <p:pic>
          <p:nvPicPr>
            <p:cNvPr id="377" name="Picture 376">
              <a:extLst>
                <a:ext uri="{FF2B5EF4-FFF2-40B4-BE49-F238E27FC236}">
                  <a16:creationId xmlns:a16="http://schemas.microsoft.com/office/drawing/2014/main" id="{CEE666C9-E9EC-A8D3-6557-CCF00C42F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978335" y="4279756"/>
              <a:ext cx="701505" cy="634305"/>
            </a:xfrm>
            <a:prstGeom prst="rect">
              <a:avLst/>
            </a:prstGeom>
          </p:spPr>
        </p:pic>
        <p:pic>
          <p:nvPicPr>
            <p:cNvPr id="378" name="Picture 377">
              <a:extLst>
                <a:ext uri="{FF2B5EF4-FFF2-40B4-BE49-F238E27FC236}">
                  <a16:creationId xmlns:a16="http://schemas.microsoft.com/office/drawing/2014/main" id="{CD2169BC-252B-A3E8-0A18-215F302FE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928641">
              <a:off x="1932010" y="4739161"/>
              <a:ext cx="405532" cy="263990"/>
            </a:xfrm>
            <a:prstGeom prst="rect">
              <a:avLst/>
            </a:prstGeom>
          </p:spPr>
        </p:pic>
      </p:grpSp>
      <p:pic>
        <p:nvPicPr>
          <p:cNvPr id="379" name="図 358">
            <a:extLst>
              <a:ext uri="{FF2B5EF4-FFF2-40B4-BE49-F238E27FC236}">
                <a16:creationId xmlns:a16="http://schemas.microsoft.com/office/drawing/2014/main" id="{14A488E2-7262-E957-1F94-34E20561C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4" y="2844582"/>
            <a:ext cx="1075165" cy="745191"/>
          </a:xfrm>
          <a:prstGeom prst="rect">
            <a:avLst/>
          </a:prstGeom>
        </p:spPr>
      </p:pic>
      <p:pic>
        <p:nvPicPr>
          <p:cNvPr id="380" name="図 359">
            <a:extLst>
              <a:ext uri="{FF2B5EF4-FFF2-40B4-BE49-F238E27FC236}">
                <a16:creationId xmlns:a16="http://schemas.microsoft.com/office/drawing/2014/main" id="{D6572B7C-958A-9184-449B-CD0D81C68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884" y="3231478"/>
            <a:ext cx="847293" cy="112175"/>
          </a:xfrm>
          <a:prstGeom prst="rect">
            <a:avLst/>
          </a:prstGeom>
        </p:spPr>
      </p:pic>
      <p:sp>
        <p:nvSpPr>
          <p:cNvPr id="381" name="テキスト ボックス 360">
            <a:extLst>
              <a:ext uri="{FF2B5EF4-FFF2-40B4-BE49-F238E27FC236}">
                <a16:creationId xmlns:a16="http://schemas.microsoft.com/office/drawing/2014/main" id="{4681A2D8-A041-0243-69C9-9963D1B30207}"/>
              </a:ext>
            </a:extLst>
          </p:cNvPr>
          <p:cNvSpPr txBox="1"/>
          <p:nvPr/>
        </p:nvSpPr>
        <p:spPr>
          <a:xfrm>
            <a:off x="3461864" y="3123025"/>
            <a:ext cx="871556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PRINT LABEL</a:t>
            </a:r>
          </a:p>
        </p:txBody>
      </p:sp>
      <p:sp>
        <p:nvSpPr>
          <p:cNvPr id="382" name="テキスト ボックス 360">
            <a:extLst>
              <a:ext uri="{FF2B5EF4-FFF2-40B4-BE49-F238E27FC236}">
                <a16:creationId xmlns:a16="http://schemas.microsoft.com/office/drawing/2014/main" id="{153CF0E4-F24C-A64D-448B-0D49C0FA85C2}"/>
              </a:ext>
            </a:extLst>
          </p:cNvPr>
          <p:cNvSpPr txBox="1"/>
          <p:nvPr/>
        </p:nvSpPr>
        <p:spPr>
          <a:xfrm>
            <a:off x="3532174" y="3236411"/>
            <a:ext cx="785264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Print all remaining labels?</a:t>
            </a:r>
            <a:endParaRPr kumimoji="1" lang="en-US" altLang="ja-JP" sz="5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0FD59B18-C44A-5A8C-0255-220462B8E421}"/>
              </a:ext>
            </a:extLst>
          </p:cNvPr>
          <p:cNvSpPr/>
          <p:nvPr/>
        </p:nvSpPr>
        <p:spPr>
          <a:xfrm>
            <a:off x="3479699" y="3329734"/>
            <a:ext cx="898744" cy="182620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384" name="四角形: 角を丸くする 28">
            <a:extLst>
              <a:ext uri="{FF2B5EF4-FFF2-40B4-BE49-F238E27FC236}">
                <a16:creationId xmlns:a16="http://schemas.microsoft.com/office/drawing/2014/main" id="{77DBEE60-6027-C69F-EABF-AACAA05549AF}"/>
              </a:ext>
            </a:extLst>
          </p:cNvPr>
          <p:cNvSpPr/>
          <p:nvPr/>
        </p:nvSpPr>
        <p:spPr>
          <a:xfrm>
            <a:off x="3599275" y="3354391"/>
            <a:ext cx="299171" cy="147225"/>
          </a:xfrm>
          <a:prstGeom prst="roundRect">
            <a:avLst/>
          </a:prstGeom>
          <a:solidFill>
            <a:srgbClr val="6CD506"/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altLang="ja-JP" sz="500" b="1" kern="0" dirty="0">
                <a:solidFill>
                  <a:schemeClr val="bg1"/>
                </a:solidFill>
              </a:rPr>
              <a:t>YES</a:t>
            </a:r>
            <a:endParaRPr kumimoji="1" lang="ja-JP" altLang="en-US" sz="500" b="1" kern="0" dirty="0">
              <a:solidFill>
                <a:schemeClr val="bg1"/>
              </a:solidFill>
            </a:endParaRPr>
          </a:p>
        </p:txBody>
      </p:sp>
      <p:sp>
        <p:nvSpPr>
          <p:cNvPr id="385" name="四角形: 角を丸くする 28">
            <a:extLst>
              <a:ext uri="{FF2B5EF4-FFF2-40B4-BE49-F238E27FC236}">
                <a16:creationId xmlns:a16="http://schemas.microsoft.com/office/drawing/2014/main" id="{D2684E24-5D95-1723-2FC6-24F87BD0AAA8}"/>
              </a:ext>
            </a:extLst>
          </p:cNvPr>
          <p:cNvSpPr/>
          <p:nvPr/>
        </p:nvSpPr>
        <p:spPr>
          <a:xfrm>
            <a:off x="3933902" y="3354390"/>
            <a:ext cx="299171" cy="1472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altLang="ja-JP" sz="500" b="1" kern="0" dirty="0">
                <a:solidFill>
                  <a:schemeClr val="bg1"/>
                </a:solidFill>
              </a:rPr>
              <a:t>NO</a:t>
            </a:r>
            <a:endParaRPr kumimoji="1" lang="ja-JP" altLang="en-US" sz="500" b="1" kern="0" dirty="0">
              <a:solidFill>
                <a:schemeClr val="bg1"/>
              </a:solidFill>
            </a:endParaRPr>
          </a:p>
        </p:txBody>
      </p:sp>
      <p:sp>
        <p:nvSpPr>
          <p:cNvPr id="386" name="矢印: 右 287">
            <a:extLst>
              <a:ext uri="{FF2B5EF4-FFF2-40B4-BE49-F238E27FC236}">
                <a16:creationId xmlns:a16="http://schemas.microsoft.com/office/drawing/2014/main" id="{C2D32764-A844-2527-5D6A-A76E2D0C4820}"/>
              </a:ext>
            </a:extLst>
          </p:cNvPr>
          <p:cNvSpPr/>
          <p:nvPr/>
        </p:nvSpPr>
        <p:spPr>
          <a:xfrm rot="10800000">
            <a:off x="4535454" y="3082704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577AF76D-381A-7AD3-ED41-3D8C0DE45A71}"/>
              </a:ext>
            </a:extLst>
          </p:cNvPr>
          <p:cNvGrpSpPr/>
          <p:nvPr/>
        </p:nvGrpSpPr>
        <p:grpSpPr>
          <a:xfrm>
            <a:off x="5759459" y="3357716"/>
            <a:ext cx="760431" cy="362173"/>
            <a:chOff x="1139385" y="5401772"/>
            <a:chExt cx="760431" cy="362173"/>
          </a:xfrm>
        </p:grpSpPr>
        <p:sp>
          <p:nvSpPr>
            <p:cNvPr id="388" name="正方形/長方形 40">
              <a:extLst>
                <a:ext uri="{FF2B5EF4-FFF2-40B4-BE49-F238E27FC236}">
                  <a16:creationId xmlns:a16="http://schemas.microsoft.com/office/drawing/2014/main" id="{80020919-13E0-43D7-ED3A-41345938B6E0}"/>
                </a:ext>
              </a:extLst>
            </p:cNvPr>
            <p:cNvSpPr/>
            <p:nvPr/>
          </p:nvSpPr>
          <p:spPr>
            <a:xfrm>
              <a:off x="1139385" y="5401772"/>
              <a:ext cx="724987" cy="263708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389" name="グラフィックス 41" descr="右向き指示マーク">
              <a:extLst>
                <a:ext uri="{FF2B5EF4-FFF2-40B4-BE49-F238E27FC236}">
                  <a16:creationId xmlns:a16="http://schemas.microsoft.com/office/drawing/2014/main" id="{1886FB3D-EFE6-1E1E-8D0B-3EA6017F9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14754202">
              <a:off x="1663672" y="5527801"/>
              <a:ext cx="236144" cy="236144"/>
            </a:xfrm>
            <a:prstGeom prst="rect">
              <a:avLst/>
            </a:prstGeom>
          </p:spPr>
        </p:pic>
      </p:grpSp>
      <p:pic>
        <p:nvPicPr>
          <p:cNvPr id="390" name="Picture 2" descr="info&quot; Icon - Download for free – Iconduck">
            <a:extLst>
              <a:ext uri="{FF2B5EF4-FFF2-40B4-BE49-F238E27FC236}">
                <a16:creationId xmlns:a16="http://schemas.microsoft.com/office/drawing/2014/main" id="{C603A4F3-A71B-1670-34B9-4CFA487F9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06" y="1918939"/>
            <a:ext cx="184410" cy="1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1" name="テキスト ボックス 75">
            <a:extLst>
              <a:ext uri="{FF2B5EF4-FFF2-40B4-BE49-F238E27FC236}">
                <a16:creationId xmlns:a16="http://schemas.microsoft.com/office/drawing/2014/main" id="{B97B49D5-FE70-E7A0-1FF8-8C91136B4ECB}"/>
              </a:ext>
            </a:extLst>
          </p:cNvPr>
          <p:cNvSpPr txBox="1"/>
          <p:nvPr/>
        </p:nvSpPr>
        <p:spPr>
          <a:xfrm>
            <a:off x="1889138" y="2551406"/>
            <a:ext cx="97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+mj-lt"/>
              </a:rPr>
              <a:t>DEMO-PARTS-</a:t>
            </a:r>
            <a:r>
              <a:rPr kumimoji="1" lang="en-US" altLang="ja-JP" sz="600" dirty="0" err="1">
                <a:latin typeface="+mj-lt"/>
              </a:rPr>
              <a:t>NO_B</a:t>
            </a:r>
            <a:endParaRPr kumimoji="1" lang="en-US" altLang="ja-JP" sz="600" dirty="0"/>
          </a:p>
          <a:p>
            <a:r>
              <a:rPr kumimoji="1" lang="en-US" altLang="ja-JP" sz="600" dirty="0"/>
              <a:t>Enter QTY = 10pcs</a:t>
            </a:r>
          </a:p>
          <a:p>
            <a:r>
              <a:rPr kumimoji="1" lang="en-US" altLang="ja-JP" sz="600" dirty="0"/>
              <a:t>Label 1 piece</a:t>
            </a:r>
          </a:p>
          <a:p>
            <a:r>
              <a:rPr kumimoji="1" lang="en-US" altLang="ja-JP" sz="600" dirty="0"/>
              <a:t>Lot 2023-09-10</a:t>
            </a:r>
            <a:endParaRPr kumimoji="1" lang="ja-JP" altLang="en-US" sz="600" dirty="0"/>
          </a:p>
        </p:txBody>
      </p:sp>
      <p:pic>
        <p:nvPicPr>
          <p:cNvPr id="392" name="図 358">
            <a:extLst>
              <a:ext uri="{FF2B5EF4-FFF2-40B4-BE49-F238E27FC236}">
                <a16:creationId xmlns:a16="http://schemas.microsoft.com/office/drawing/2014/main" id="{AD4F7D55-0018-C6BD-3503-FFAA6E279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027" y="4014685"/>
            <a:ext cx="1075165" cy="745191"/>
          </a:xfrm>
          <a:prstGeom prst="rect">
            <a:avLst/>
          </a:prstGeom>
        </p:spPr>
      </p:pic>
      <p:pic>
        <p:nvPicPr>
          <p:cNvPr id="393" name="図 359">
            <a:extLst>
              <a:ext uri="{FF2B5EF4-FFF2-40B4-BE49-F238E27FC236}">
                <a16:creationId xmlns:a16="http://schemas.microsoft.com/office/drawing/2014/main" id="{212B918E-241A-642A-7743-0BDDB43A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057" y="4401581"/>
            <a:ext cx="847293" cy="112175"/>
          </a:xfrm>
          <a:prstGeom prst="rect">
            <a:avLst/>
          </a:prstGeom>
        </p:spPr>
      </p:pic>
      <p:sp>
        <p:nvSpPr>
          <p:cNvPr id="394" name="テキスト ボックス 360">
            <a:extLst>
              <a:ext uri="{FF2B5EF4-FFF2-40B4-BE49-F238E27FC236}">
                <a16:creationId xmlns:a16="http://schemas.microsoft.com/office/drawing/2014/main" id="{FC2C64F0-A140-322E-B991-67A228295434}"/>
              </a:ext>
            </a:extLst>
          </p:cNvPr>
          <p:cNvSpPr txBox="1"/>
          <p:nvPr/>
        </p:nvSpPr>
        <p:spPr>
          <a:xfrm>
            <a:off x="3463037" y="4293128"/>
            <a:ext cx="871556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INFORMATION</a:t>
            </a:r>
          </a:p>
        </p:txBody>
      </p:sp>
      <p:pic>
        <p:nvPicPr>
          <p:cNvPr id="395" name="Picture 2" descr="info&quot; Icon - Download for free – Iconduck">
            <a:extLst>
              <a:ext uri="{FF2B5EF4-FFF2-40B4-BE49-F238E27FC236}">
                <a16:creationId xmlns:a16="http://schemas.microsoft.com/office/drawing/2014/main" id="{CF3F45E5-D37D-80D2-BB92-46A147318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325" y="4096654"/>
            <a:ext cx="184410" cy="1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6" name="テキスト ボックス 360">
            <a:extLst>
              <a:ext uri="{FF2B5EF4-FFF2-40B4-BE49-F238E27FC236}">
                <a16:creationId xmlns:a16="http://schemas.microsoft.com/office/drawing/2014/main" id="{CC26F801-E5DF-70EC-CD0E-EFB7316F4054}"/>
              </a:ext>
            </a:extLst>
          </p:cNvPr>
          <p:cNvSpPr txBox="1"/>
          <p:nvPr/>
        </p:nvSpPr>
        <p:spPr>
          <a:xfrm>
            <a:off x="3507114" y="4405020"/>
            <a:ext cx="815088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Operation completed!</a:t>
            </a:r>
          </a:p>
        </p:txBody>
      </p:sp>
      <p:sp>
        <p:nvSpPr>
          <p:cNvPr id="397" name="矢印: 右 287">
            <a:extLst>
              <a:ext uri="{FF2B5EF4-FFF2-40B4-BE49-F238E27FC236}">
                <a16:creationId xmlns:a16="http://schemas.microsoft.com/office/drawing/2014/main" id="{5528612C-C422-C35E-A90B-67BE8961956D}"/>
              </a:ext>
            </a:extLst>
          </p:cNvPr>
          <p:cNvSpPr/>
          <p:nvPr/>
        </p:nvSpPr>
        <p:spPr>
          <a:xfrm rot="5400000">
            <a:off x="3762821" y="3694507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5F77257F-DD47-2EF2-4F92-305E9FD00075}"/>
              </a:ext>
            </a:extLst>
          </p:cNvPr>
          <p:cNvGrpSpPr/>
          <p:nvPr/>
        </p:nvGrpSpPr>
        <p:grpSpPr>
          <a:xfrm>
            <a:off x="2724702" y="6465365"/>
            <a:ext cx="499151" cy="536382"/>
            <a:chOff x="1978335" y="4279756"/>
            <a:chExt cx="701505" cy="794166"/>
          </a:xfrm>
        </p:grpSpPr>
        <p:pic>
          <p:nvPicPr>
            <p:cNvPr id="399" name="Picture 398">
              <a:extLst>
                <a:ext uri="{FF2B5EF4-FFF2-40B4-BE49-F238E27FC236}">
                  <a16:creationId xmlns:a16="http://schemas.microsoft.com/office/drawing/2014/main" id="{48C72CAB-C9A4-AF9D-04DB-1C0E9617F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978335" y="4279756"/>
              <a:ext cx="701505" cy="634305"/>
            </a:xfrm>
            <a:prstGeom prst="rect">
              <a:avLst/>
            </a:prstGeom>
          </p:spPr>
        </p:pic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BE1168C6-EFE6-3965-12DD-F3822676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928641">
              <a:off x="1932010" y="4739161"/>
              <a:ext cx="405532" cy="263990"/>
            </a:xfrm>
            <a:prstGeom prst="rect">
              <a:avLst/>
            </a:prstGeom>
          </p:spPr>
        </p:pic>
      </p:grpSp>
      <p:pic>
        <p:nvPicPr>
          <p:cNvPr id="401" name="図 358">
            <a:extLst>
              <a:ext uri="{FF2B5EF4-FFF2-40B4-BE49-F238E27FC236}">
                <a16:creationId xmlns:a16="http://schemas.microsoft.com/office/drawing/2014/main" id="{7182E159-BAEA-4CFC-F47D-EA5C0EF3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603" y="6226004"/>
            <a:ext cx="1075165" cy="745191"/>
          </a:xfrm>
          <a:prstGeom prst="rect">
            <a:avLst/>
          </a:prstGeom>
        </p:spPr>
      </p:pic>
      <p:pic>
        <p:nvPicPr>
          <p:cNvPr id="402" name="図 359">
            <a:extLst>
              <a:ext uri="{FF2B5EF4-FFF2-40B4-BE49-F238E27FC236}">
                <a16:creationId xmlns:a16="http://schemas.microsoft.com/office/drawing/2014/main" id="{E76A983B-93D2-9B12-52AC-D3918F963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633" y="6612900"/>
            <a:ext cx="847293" cy="112175"/>
          </a:xfrm>
          <a:prstGeom prst="rect">
            <a:avLst/>
          </a:prstGeom>
        </p:spPr>
      </p:pic>
      <p:sp>
        <p:nvSpPr>
          <p:cNvPr id="403" name="テキスト ボックス 360">
            <a:extLst>
              <a:ext uri="{FF2B5EF4-FFF2-40B4-BE49-F238E27FC236}">
                <a16:creationId xmlns:a16="http://schemas.microsoft.com/office/drawing/2014/main" id="{34751B24-A63F-F2C1-EE92-3803B7E19278}"/>
              </a:ext>
            </a:extLst>
          </p:cNvPr>
          <p:cNvSpPr txBox="1"/>
          <p:nvPr/>
        </p:nvSpPr>
        <p:spPr>
          <a:xfrm>
            <a:off x="3425613" y="6504447"/>
            <a:ext cx="871556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PRINT LABEL</a:t>
            </a:r>
          </a:p>
        </p:txBody>
      </p:sp>
      <p:sp>
        <p:nvSpPr>
          <p:cNvPr id="404" name="テキスト ボックス 360">
            <a:extLst>
              <a:ext uri="{FF2B5EF4-FFF2-40B4-BE49-F238E27FC236}">
                <a16:creationId xmlns:a16="http://schemas.microsoft.com/office/drawing/2014/main" id="{BDF805CD-948A-8373-DFAE-43F58B49EF91}"/>
              </a:ext>
            </a:extLst>
          </p:cNvPr>
          <p:cNvSpPr txBox="1"/>
          <p:nvPr/>
        </p:nvSpPr>
        <p:spPr>
          <a:xfrm>
            <a:off x="3495923" y="6617833"/>
            <a:ext cx="785264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Print all remaining labels?</a:t>
            </a:r>
            <a:endParaRPr kumimoji="1" lang="en-US" altLang="ja-JP" sz="5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3F1F5FCC-D491-CF4B-2ABC-27D4CE8FA160}"/>
              </a:ext>
            </a:extLst>
          </p:cNvPr>
          <p:cNvSpPr/>
          <p:nvPr/>
        </p:nvSpPr>
        <p:spPr>
          <a:xfrm>
            <a:off x="3443448" y="6711156"/>
            <a:ext cx="898744" cy="182620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406" name="四角形: 角を丸くする 28">
            <a:extLst>
              <a:ext uri="{FF2B5EF4-FFF2-40B4-BE49-F238E27FC236}">
                <a16:creationId xmlns:a16="http://schemas.microsoft.com/office/drawing/2014/main" id="{F2441F37-2CC7-2638-4A6E-743BA021E64F}"/>
              </a:ext>
            </a:extLst>
          </p:cNvPr>
          <p:cNvSpPr/>
          <p:nvPr/>
        </p:nvSpPr>
        <p:spPr>
          <a:xfrm>
            <a:off x="3563024" y="6735813"/>
            <a:ext cx="299171" cy="147225"/>
          </a:xfrm>
          <a:prstGeom prst="roundRect">
            <a:avLst/>
          </a:prstGeom>
          <a:solidFill>
            <a:srgbClr val="6CD506"/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altLang="ja-JP" sz="500" b="1" kern="0" dirty="0">
                <a:solidFill>
                  <a:schemeClr val="bg1"/>
                </a:solidFill>
              </a:rPr>
              <a:t>YES</a:t>
            </a:r>
            <a:endParaRPr kumimoji="1" lang="ja-JP" altLang="en-US" sz="500" b="1" kern="0" dirty="0">
              <a:solidFill>
                <a:schemeClr val="bg1"/>
              </a:solidFill>
            </a:endParaRPr>
          </a:p>
        </p:txBody>
      </p:sp>
      <p:sp>
        <p:nvSpPr>
          <p:cNvPr id="407" name="四角形: 角を丸くする 28">
            <a:extLst>
              <a:ext uri="{FF2B5EF4-FFF2-40B4-BE49-F238E27FC236}">
                <a16:creationId xmlns:a16="http://schemas.microsoft.com/office/drawing/2014/main" id="{4A8A87A8-AC05-FC33-65AD-21CF4989F355}"/>
              </a:ext>
            </a:extLst>
          </p:cNvPr>
          <p:cNvSpPr/>
          <p:nvPr/>
        </p:nvSpPr>
        <p:spPr>
          <a:xfrm>
            <a:off x="3897651" y="6735812"/>
            <a:ext cx="299171" cy="1472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altLang="ja-JP" sz="500" b="1" kern="0" dirty="0">
                <a:solidFill>
                  <a:schemeClr val="bg1"/>
                </a:solidFill>
              </a:rPr>
              <a:t>NO</a:t>
            </a:r>
            <a:endParaRPr kumimoji="1" lang="ja-JP" altLang="en-US" sz="500" b="1" kern="0" dirty="0">
              <a:solidFill>
                <a:schemeClr val="bg1"/>
              </a:solidFill>
            </a:endParaRPr>
          </a:p>
        </p:txBody>
      </p:sp>
      <p:sp>
        <p:nvSpPr>
          <p:cNvPr id="408" name="矢印: 右 287">
            <a:extLst>
              <a:ext uri="{FF2B5EF4-FFF2-40B4-BE49-F238E27FC236}">
                <a16:creationId xmlns:a16="http://schemas.microsoft.com/office/drawing/2014/main" id="{C630A70F-F439-8063-3894-F16249E1CAC7}"/>
              </a:ext>
            </a:extLst>
          </p:cNvPr>
          <p:cNvSpPr/>
          <p:nvPr/>
        </p:nvSpPr>
        <p:spPr>
          <a:xfrm rot="10800000">
            <a:off x="4499203" y="6464126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09" name="矢印: 右 287">
            <a:extLst>
              <a:ext uri="{FF2B5EF4-FFF2-40B4-BE49-F238E27FC236}">
                <a16:creationId xmlns:a16="http://schemas.microsoft.com/office/drawing/2014/main" id="{F7175D2B-95C2-A4A2-3B8D-5ADD9FAAA2DB}"/>
              </a:ext>
            </a:extLst>
          </p:cNvPr>
          <p:cNvSpPr/>
          <p:nvPr/>
        </p:nvSpPr>
        <p:spPr>
          <a:xfrm rot="5400000">
            <a:off x="3726570" y="7075929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F1283-F8AE-2C53-495D-9CCD91FFE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6803" y="3817779"/>
            <a:ext cx="767534" cy="499641"/>
          </a:xfrm>
          <a:prstGeom prst="rect">
            <a:avLst/>
          </a:prstGeom>
        </p:spPr>
      </p:pic>
      <p:sp>
        <p:nvSpPr>
          <p:cNvPr id="5" name="Callout: Bent Line 4">
            <a:extLst>
              <a:ext uri="{FF2B5EF4-FFF2-40B4-BE49-F238E27FC236}">
                <a16:creationId xmlns:a16="http://schemas.microsoft.com/office/drawing/2014/main" id="{11A576B7-49D2-14A8-B613-7EB0A7A1B38C}"/>
              </a:ext>
            </a:extLst>
          </p:cNvPr>
          <p:cNvSpPr/>
          <p:nvPr/>
        </p:nvSpPr>
        <p:spPr>
          <a:xfrm>
            <a:off x="501530" y="3953817"/>
            <a:ext cx="1380179" cy="439379"/>
          </a:xfrm>
          <a:prstGeom prst="borderCallout2">
            <a:avLst>
              <a:gd name="adj1" fmla="val -1863"/>
              <a:gd name="adj2" fmla="val 34513"/>
              <a:gd name="adj3" fmla="val -33349"/>
              <a:gd name="adj4" fmla="val 34258"/>
              <a:gd name="adj5" fmla="val -32523"/>
              <a:gd name="adj6" fmla="val 101832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b="1" dirty="0">
                <a:latin typeface="+mj-lt"/>
              </a:rPr>
              <a:t>2 Types printed label</a:t>
            </a:r>
          </a:p>
          <a:p>
            <a:r>
              <a:rPr kumimoji="1" lang="en-US" altLang="ja-JP" sz="700" b="1" dirty="0">
                <a:latin typeface="+mj-lt"/>
              </a:rPr>
              <a:t>New (black color)</a:t>
            </a:r>
          </a:p>
          <a:p>
            <a:r>
              <a:rPr kumimoji="1" lang="en-US" altLang="ja-JP" sz="700" b="1" dirty="0">
                <a:latin typeface="+mj-lt"/>
              </a:rPr>
              <a:t>Remaining/Old (white color)</a:t>
            </a:r>
            <a:endParaRPr kumimoji="1" lang="ja-JP" altLang="en-US" sz="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40C85-28B6-B16C-8017-677E8B3680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05314" y="3288026"/>
            <a:ext cx="754484" cy="491886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2007554A-3959-F878-70DD-C57F2D73E52B}"/>
              </a:ext>
            </a:extLst>
          </p:cNvPr>
          <p:cNvSpPr/>
          <p:nvPr/>
        </p:nvSpPr>
        <p:spPr>
          <a:xfrm>
            <a:off x="2261889" y="303703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A768988B-31C3-8063-F882-8C51AFE2A59F}"/>
              </a:ext>
            </a:extLst>
          </p:cNvPr>
          <p:cNvSpPr/>
          <p:nvPr/>
        </p:nvSpPr>
        <p:spPr>
          <a:xfrm>
            <a:off x="643037" y="7385376"/>
            <a:ext cx="2414183" cy="453400"/>
          </a:xfrm>
          <a:prstGeom prst="borderCallout2">
            <a:avLst>
              <a:gd name="adj1" fmla="val -1863"/>
              <a:gd name="adj2" fmla="val 34513"/>
              <a:gd name="adj3" fmla="val -33349"/>
              <a:gd name="adj4" fmla="val 34258"/>
              <a:gd name="adj5" fmla="val -364863"/>
              <a:gd name="adj6" fmla="val 125606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b="1" dirty="0">
                <a:latin typeface="+mj-lt"/>
              </a:rPr>
              <a:t>Qty (inside FIFO)</a:t>
            </a:r>
          </a:p>
          <a:p>
            <a:pPr marL="228600" indent="-228600">
              <a:buAutoNum type="arabicPeriod"/>
            </a:pPr>
            <a:r>
              <a:rPr kumimoji="1" lang="en-US" altLang="ja-JP" sz="700" b="1" dirty="0">
                <a:latin typeface="+mj-lt"/>
              </a:rPr>
              <a:t>Label Qty &lt; FIFO remaining Qty </a:t>
            </a:r>
            <a:r>
              <a:rPr kumimoji="1" lang="en-US" altLang="ja-JP" sz="700" b="1" dirty="0">
                <a:latin typeface="+mj-lt"/>
                <a:sym typeface="Wingdings" panose="05000000000000000000" pitchFamily="2" charset="2"/>
              </a:rPr>
              <a:t> Label Qty</a:t>
            </a:r>
          </a:p>
          <a:p>
            <a:pPr marL="228600" indent="-228600">
              <a:buAutoNum type="arabicPeriod"/>
            </a:pPr>
            <a:r>
              <a:rPr kumimoji="1" lang="en-US" altLang="ja-JP" sz="700" b="1" dirty="0">
                <a:latin typeface="+mj-lt"/>
                <a:sym typeface="Wingdings" panose="05000000000000000000" pitchFamily="2" charset="2"/>
              </a:rPr>
              <a:t>Otherwise  FIFO remaining Qty</a:t>
            </a:r>
            <a:endParaRPr kumimoji="1"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38653749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Handy terminal function Outbound</a:t>
            </a:r>
          </a:p>
          <a:p>
            <a:r>
              <a:rPr kumimoji="1" lang="en-US" altLang="ja-JP" sz="1100" b="1" dirty="0"/>
              <a:t>5-3-4. Outbound Detail for Work Outbound 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* Same as Delivery Outbound</a:t>
            </a: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B0DB2209-AF7F-5E51-02F2-454AC2001172}"/>
              </a:ext>
            </a:extLst>
          </p:cNvPr>
          <p:cNvSpPr txBox="1"/>
          <p:nvPr/>
        </p:nvSpPr>
        <p:spPr>
          <a:xfrm>
            <a:off x="974702" y="2388935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33A88918-7B8E-EBE6-A439-60B4D84FC7F4}"/>
              </a:ext>
            </a:extLst>
          </p:cNvPr>
          <p:cNvSpPr txBox="1"/>
          <p:nvPr/>
        </p:nvSpPr>
        <p:spPr>
          <a:xfrm>
            <a:off x="1795660" y="2608858"/>
            <a:ext cx="97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+mj-lt"/>
              </a:rPr>
              <a:t>DEMO-PARTS-</a:t>
            </a:r>
            <a:r>
              <a:rPr kumimoji="1" lang="en-US" altLang="ja-JP" sz="600" dirty="0" err="1">
                <a:latin typeface="+mj-lt"/>
              </a:rPr>
              <a:t>NO_B</a:t>
            </a:r>
            <a:endParaRPr kumimoji="1" lang="en-US" altLang="ja-JP" sz="600" dirty="0"/>
          </a:p>
          <a:p>
            <a:r>
              <a:rPr kumimoji="1" lang="en-US" altLang="ja-JP" sz="600" dirty="0"/>
              <a:t>Enter QTY = 10pcs</a:t>
            </a:r>
          </a:p>
          <a:p>
            <a:r>
              <a:rPr kumimoji="1" lang="en-US" altLang="ja-JP" sz="600" dirty="0"/>
              <a:t>Label 1 piece</a:t>
            </a:r>
          </a:p>
          <a:p>
            <a:r>
              <a:rPr kumimoji="1" lang="en-US" altLang="ja-JP" sz="600" dirty="0"/>
              <a:t>Lot 2024-10-12</a:t>
            </a:r>
            <a:endParaRPr kumimoji="1" lang="ja-JP" altLang="en-US" sz="600" dirty="0"/>
          </a:p>
        </p:txBody>
      </p:sp>
      <p:sp>
        <p:nvSpPr>
          <p:cNvPr id="90" name="矢印: 右 89">
            <a:extLst>
              <a:ext uri="{FF2B5EF4-FFF2-40B4-BE49-F238E27FC236}">
                <a16:creationId xmlns:a16="http://schemas.microsoft.com/office/drawing/2014/main" id="{761FFC5F-4DB6-86B2-B300-0DD3394D5043}"/>
              </a:ext>
            </a:extLst>
          </p:cNvPr>
          <p:cNvSpPr/>
          <p:nvPr/>
        </p:nvSpPr>
        <p:spPr>
          <a:xfrm>
            <a:off x="3035315" y="2245145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54" name="矢印: 右 153">
            <a:extLst>
              <a:ext uri="{FF2B5EF4-FFF2-40B4-BE49-F238E27FC236}">
                <a16:creationId xmlns:a16="http://schemas.microsoft.com/office/drawing/2014/main" id="{88E4469D-5D0D-4307-9A1A-E3A74219C560}"/>
              </a:ext>
            </a:extLst>
          </p:cNvPr>
          <p:cNvSpPr/>
          <p:nvPr/>
        </p:nvSpPr>
        <p:spPr>
          <a:xfrm>
            <a:off x="-1450220" y="6953409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6AD6B7FB-77E8-6166-5C21-86126BE3B8AA}"/>
              </a:ext>
            </a:extLst>
          </p:cNvPr>
          <p:cNvSpPr txBox="1"/>
          <p:nvPr/>
        </p:nvSpPr>
        <p:spPr>
          <a:xfrm>
            <a:off x="-1355099" y="7557586"/>
            <a:ext cx="1367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*3: When Parts No does not match the Plan.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OK button:</a:t>
            </a:r>
            <a:r>
              <a:rPr kumimoji="1" lang="en-US" altLang="ja-JP" sz="800" dirty="0">
                <a:latin typeface="+mj-lt"/>
              </a:rPr>
              <a:t> Close this screen. Return to the previous process.</a:t>
            </a:r>
          </a:p>
        </p:txBody>
      </p:sp>
      <p:pic>
        <p:nvPicPr>
          <p:cNvPr id="159" name="図 158">
            <a:extLst>
              <a:ext uri="{FF2B5EF4-FFF2-40B4-BE49-F238E27FC236}">
                <a16:creationId xmlns:a16="http://schemas.microsoft.com/office/drawing/2014/main" id="{947A55E7-7512-D4F2-3ED3-C25118E56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4577" y="6708074"/>
            <a:ext cx="1075165" cy="745191"/>
          </a:xfrm>
          <a:prstGeom prst="rect">
            <a:avLst/>
          </a:prstGeom>
        </p:spPr>
      </p:pic>
      <p:pic>
        <p:nvPicPr>
          <p:cNvPr id="160" name="図 159">
            <a:extLst>
              <a:ext uri="{FF2B5EF4-FFF2-40B4-BE49-F238E27FC236}">
                <a16:creationId xmlns:a16="http://schemas.microsoft.com/office/drawing/2014/main" id="{F24A6915-9AAF-87C0-D804-3093BF9A4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8721" y="7114259"/>
            <a:ext cx="847293" cy="112175"/>
          </a:xfrm>
          <a:prstGeom prst="rect">
            <a:avLst/>
          </a:prstGeom>
        </p:spPr>
      </p:pic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CC54BFC2-7738-4D0D-ADDF-E68392B9B061}"/>
              </a:ext>
            </a:extLst>
          </p:cNvPr>
          <p:cNvSpPr txBox="1"/>
          <p:nvPr/>
        </p:nvSpPr>
        <p:spPr>
          <a:xfrm>
            <a:off x="-1141585" y="7074956"/>
            <a:ext cx="107516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Parts No does not match Plan</a:t>
            </a:r>
          </a:p>
        </p:txBody>
      </p:sp>
      <p:pic>
        <p:nvPicPr>
          <p:cNvPr id="167" name="図 166">
            <a:extLst>
              <a:ext uri="{FF2B5EF4-FFF2-40B4-BE49-F238E27FC236}">
                <a16:creationId xmlns:a16="http://schemas.microsoft.com/office/drawing/2014/main" id="{9AA4F1DB-89CC-0538-F194-590485507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85" y="1717723"/>
            <a:ext cx="1358764" cy="2027693"/>
          </a:xfrm>
          <a:prstGeom prst="rect">
            <a:avLst/>
          </a:prstGeom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FBF27D86-DAFA-D209-86DB-915070C10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241" y="3013110"/>
            <a:ext cx="243861" cy="130125"/>
          </a:xfrm>
          <a:prstGeom prst="rect">
            <a:avLst/>
          </a:prstGeom>
        </p:spPr>
      </p:pic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92C2BECF-0F47-04D3-9393-EB62382EA58F}"/>
              </a:ext>
            </a:extLst>
          </p:cNvPr>
          <p:cNvSpPr txBox="1"/>
          <p:nvPr/>
        </p:nvSpPr>
        <p:spPr>
          <a:xfrm>
            <a:off x="1463819" y="2992151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70" name="図 169">
            <a:extLst>
              <a:ext uri="{FF2B5EF4-FFF2-40B4-BE49-F238E27FC236}">
                <a16:creationId xmlns:a16="http://schemas.microsoft.com/office/drawing/2014/main" id="{E3E96BAB-7AF3-B0BA-D2E6-373755333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72" y="1851803"/>
            <a:ext cx="805148" cy="123622"/>
          </a:xfrm>
          <a:prstGeom prst="rect">
            <a:avLst/>
          </a:prstGeom>
        </p:spPr>
      </p:pic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B9B80A21-535B-5F27-3E56-C6087AF5B3AD}"/>
              </a:ext>
            </a:extLst>
          </p:cNvPr>
          <p:cNvSpPr txBox="1"/>
          <p:nvPr/>
        </p:nvSpPr>
        <p:spPr>
          <a:xfrm>
            <a:off x="866853" y="1838380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72" name="図 171">
            <a:extLst>
              <a:ext uri="{FF2B5EF4-FFF2-40B4-BE49-F238E27FC236}">
                <a16:creationId xmlns:a16="http://schemas.microsoft.com/office/drawing/2014/main" id="{5BA2AE21-6961-7A78-F362-D419C8B7B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85" y="2737363"/>
            <a:ext cx="399116" cy="92870"/>
          </a:xfrm>
          <a:prstGeom prst="rect">
            <a:avLst/>
          </a:prstGeom>
        </p:spPr>
      </p:pic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51779FD2-1DC8-7EE0-CE55-55C7BB6AC17A}"/>
              </a:ext>
            </a:extLst>
          </p:cNvPr>
          <p:cNvSpPr txBox="1"/>
          <p:nvPr/>
        </p:nvSpPr>
        <p:spPr>
          <a:xfrm>
            <a:off x="537015" y="2687655"/>
            <a:ext cx="437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Box No</a:t>
            </a:r>
            <a:endParaRPr kumimoji="1" lang="ja-JP" altLang="en-US" sz="600" dirty="0"/>
          </a:p>
        </p:txBody>
      </p:sp>
      <p:pic>
        <p:nvPicPr>
          <p:cNvPr id="174" name="図 173">
            <a:extLst>
              <a:ext uri="{FF2B5EF4-FFF2-40B4-BE49-F238E27FC236}">
                <a16:creationId xmlns:a16="http://schemas.microsoft.com/office/drawing/2014/main" id="{1A900ED6-940C-EB54-EED9-E523DC798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826" y="3174474"/>
            <a:ext cx="234871" cy="129551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A2DECBAF-CDF6-C19B-66D1-0DADA4776A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244" y="3357725"/>
            <a:ext cx="234871" cy="129551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925455E7-DD8E-D0AB-8976-126E89E981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93" y="2724502"/>
            <a:ext cx="1334826" cy="298027"/>
          </a:xfrm>
          <a:prstGeom prst="rect">
            <a:avLst/>
          </a:prstGeom>
        </p:spPr>
      </p:pic>
      <p:sp>
        <p:nvSpPr>
          <p:cNvPr id="177" name="四角形: 角を丸くする 176">
            <a:extLst>
              <a:ext uri="{FF2B5EF4-FFF2-40B4-BE49-F238E27FC236}">
                <a16:creationId xmlns:a16="http://schemas.microsoft.com/office/drawing/2014/main" id="{808489C2-0E82-9779-7E2C-A7F3D31FCA39}"/>
              </a:ext>
            </a:extLst>
          </p:cNvPr>
          <p:cNvSpPr/>
          <p:nvPr/>
        </p:nvSpPr>
        <p:spPr>
          <a:xfrm>
            <a:off x="741172" y="2881533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A7A546F9-874F-CFAF-F1C0-5DBB99BE5DC0}"/>
              </a:ext>
            </a:extLst>
          </p:cNvPr>
          <p:cNvSpPr txBox="1"/>
          <p:nvPr/>
        </p:nvSpPr>
        <p:spPr>
          <a:xfrm>
            <a:off x="417465" y="2870294"/>
            <a:ext cx="38343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Box no</a:t>
            </a:r>
            <a:endParaRPr kumimoji="1" lang="ja-JP" altLang="en-US" sz="500" dirty="0"/>
          </a:p>
        </p:txBody>
      </p:sp>
      <p:sp>
        <p:nvSpPr>
          <p:cNvPr id="179" name="四角形: 角を丸くする 178">
            <a:extLst>
              <a:ext uri="{FF2B5EF4-FFF2-40B4-BE49-F238E27FC236}">
                <a16:creationId xmlns:a16="http://schemas.microsoft.com/office/drawing/2014/main" id="{97320A78-8F93-4BBF-1AAE-900BCE5BE16F}"/>
              </a:ext>
            </a:extLst>
          </p:cNvPr>
          <p:cNvSpPr/>
          <p:nvPr/>
        </p:nvSpPr>
        <p:spPr>
          <a:xfrm>
            <a:off x="1393108" y="2874139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7B5373D5-AD7C-5C3D-7D68-496B523F9153}"/>
              </a:ext>
            </a:extLst>
          </p:cNvPr>
          <p:cNvSpPr txBox="1"/>
          <p:nvPr/>
        </p:nvSpPr>
        <p:spPr>
          <a:xfrm>
            <a:off x="1074163" y="2855756"/>
            <a:ext cx="3722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Lot No</a:t>
            </a:r>
            <a:endParaRPr kumimoji="1" lang="ja-JP" altLang="en-US" sz="500" dirty="0"/>
          </a:p>
        </p:txBody>
      </p:sp>
      <p:pic>
        <p:nvPicPr>
          <p:cNvPr id="181" name="図 180">
            <a:extLst>
              <a:ext uri="{FF2B5EF4-FFF2-40B4-BE49-F238E27FC236}">
                <a16:creationId xmlns:a16="http://schemas.microsoft.com/office/drawing/2014/main" id="{CD8B6CF7-0D02-84D8-BF5D-E1ECD5650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614" y="2320081"/>
            <a:ext cx="1345035" cy="391873"/>
          </a:xfrm>
          <a:prstGeom prst="rect">
            <a:avLst/>
          </a:prstGeom>
        </p:spPr>
      </p:pic>
      <p:sp>
        <p:nvSpPr>
          <p:cNvPr id="182" name="四角形: 角を丸くする 181">
            <a:extLst>
              <a:ext uri="{FF2B5EF4-FFF2-40B4-BE49-F238E27FC236}">
                <a16:creationId xmlns:a16="http://schemas.microsoft.com/office/drawing/2014/main" id="{6B984EFE-1B65-370F-0E82-9710B6E1ABD1}"/>
              </a:ext>
            </a:extLst>
          </p:cNvPr>
          <p:cNvSpPr/>
          <p:nvPr/>
        </p:nvSpPr>
        <p:spPr>
          <a:xfrm>
            <a:off x="741766" y="2619362"/>
            <a:ext cx="373997" cy="249384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3" name="四角形: 角を丸くする 182">
            <a:extLst>
              <a:ext uri="{FF2B5EF4-FFF2-40B4-BE49-F238E27FC236}">
                <a16:creationId xmlns:a16="http://schemas.microsoft.com/office/drawing/2014/main" id="{E4C4227A-D36D-7DAD-DB45-1D367EDA14D5}"/>
              </a:ext>
            </a:extLst>
          </p:cNvPr>
          <p:cNvSpPr/>
          <p:nvPr/>
        </p:nvSpPr>
        <p:spPr>
          <a:xfrm>
            <a:off x="1387247" y="2624662"/>
            <a:ext cx="379858" cy="234262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A742ECD1-ED46-1A27-B090-8F3ABE9B35FB}"/>
              </a:ext>
            </a:extLst>
          </p:cNvPr>
          <p:cNvSpPr txBox="1"/>
          <p:nvPr/>
        </p:nvSpPr>
        <p:spPr>
          <a:xfrm>
            <a:off x="403215" y="2632156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Location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234EA6AD-411A-DA10-C412-008D25CBC32C}"/>
              </a:ext>
            </a:extLst>
          </p:cNvPr>
          <p:cNvSpPr txBox="1"/>
          <p:nvPr/>
        </p:nvSpPr>
        <p:spPr>
          <a:xfrm>
            <a:off x="1063345" y="2625436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Lot No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186" name="四角形: 角を丸くする 185">
            <a:extLst>
              <a:ext uri="{FF2B5EF4-FFF2-40B4-BE49-F238E27FC236}">
                <a16:creationId xmlns:a16="http://schemas.microsoft.com/office/drawing/2014/main" id="{C5F828EA-E2BE-5E44-A937-7665708AA239}"/>
              </a:ext>
            </a:extLst>
          </p:cNvPr>
          <p:cNvSpPr/>
          <p:nvPr/>
        </p:nvSpPr>
        <p:spPr>
          <a:xfrm>
            <a:off x="951572" y="2321852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EE8D89B3-4F59-A479-0708-11A1E8B54856}"/>
              </a:ext>
            </a:extLst>
          </p:cNvPr>
          <p:cNvSpPr txBox="1"/>
          <p:nvPr/>
        </p:nvSpPr>
        <p:spPr>
          <a:xfrm>
            <a:off x="417465" y="2310613"/>
            <a:ext cx="43313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No</a:t>
            </a:r>
            <a:endParaRPr kumimoji="1" lang="ja-JP" altLang="en-US" sz="500" dirty="0"/>
          </a:p>
        </p:txBody>
      </p:sp>
      <p:sp>
        <p:nvSpPr>
          <p:cNvPr id="188" name="四角形: 角を丸くする 187">
            <a:extLst>
              <a:ext uri="{FF2B5EF4-FFF2-40B4-BE49-F238E27FC236}">
                <a16:creationId xmlns:a16="http://schemas.microsoft.com/office/drawing/2014/main" id="{413B209F-27E8-9FC8-A92C-A20B0E3C4934}"/>
              </a:ext>
            </a:extLst>
          </p:cNvPr>
          <p:cNvSpPr/>
          <p:nvPr/>
        </p:nvSpPr>
        <p:spPr>
          <a:xfrm>
            <a:off x="954063" y="2468597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6A216E35-6241-EC76-488E-2967FE142D44}"/>
              </a:ext>
            </a:extLst>
          </p:cNvPr>
          <p:cNvSpPr txBox="1"/>
          <p:nvPr/>
        </p:nvSpPr>
        <p:spPr>
          <a:xfrm>
            <a:off x="419956" y="2457358"/>
            <a:ext cx="5212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Name</a:t>
            </a:r>
            <a:endParaRPr kumimoji="1" lang="ja-JP" altLang="en-US" sz="500" dirty="0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F2097BB0-E65A-03C1-7AEF-36DD5459E611}"/>
              </a:ext>
            </a:extLst>
          </p:cNvPr>
          <p:cNvSpPr txBox="1"/>
          <p:nvPr/>
        </p:nvSpPr>
        <p:spPr>
          <a:xfrm>
            <a:off x="977759" y="2305279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A3F7A92A-A93A-0CEB-5A4B-955B7A8EFCB4}"/>
              </a:ext>
            </a:extLst>
          </p:cNvPr>
          <p:cNvSpPr txBox="1"/>
          <p:nvPr/>
        </p:nvSpPr>
        <p:spPr>
          <a:xfrm>
            <a:off x="901166" y="2455385"/>
            <a:ext cx="94457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BF9B2728-AF87-DFB9-EBB0-4FF5A27CB201}"/>
              </a:ext>
            </a:extLst>
          </p:cNvPr>
          <p:cNvSpPr txBox="1"/>
          <p:nvPr/>
        </p:nvSpPr>
        <p:spPr>
          <a:xfrm>
            <a:off x="699129" y="2607893"/>
            <a:ext cx="3722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RD05</a:t>
            </a:r>
          </a:p>
          <a:p>
            <a:r>
              <a:rPr kumimoji="1" lang="en-US" altLang="ja-JP" sz="400" dirty="0">
                <a:latin typeface="+mj-lt"/>
              </a:rPr>
              <a:t>RD06</a:t>
            </a: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4E5E644C-E4FE-4B39-165C-7D86BF6BC820}"/>
              </a:ext>
            </a:extLst>
          </p:cNvPr>
          <p:cNvSpPr txBox="1"/>
          <p:nvPr/>
        </p:nvSpPr>
        <p:spPr>
          <a:xfrm>
            <a:off x="1354132" y="2611703"/>
            <a:ext cx="474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2023-09-10</a:t>
            </a:r>
          </a:p>
          <a:p>
            <a:r>
              <a:rPr kumimoji="1" lang="en-US" altLang="ja-JP" sz="400" dirty="0">
                <a:latin typeface="+mj-lt"/>
              </a:rPr>
              <a:t>2023-09-11</a:t>
            </a:r>
          </a:p>
        </p:txBody>
      </p:sp>
      <p:sp>
        <p:nvSpPr>
          <p:cNvPr id="78" name="矢印: 右 77">
            <a:extLst>
              <a:ext uri="{FF2B5EF4-FFF2-40B4-BE49-F238E27FC236}">
                <a16:creationId xmlns:a16="http://schemas.microsoft.com/office/drawing/2014/main" id="{FCCB0163-C1C7-5597-5C24-427199113865}"/>
              </a:ext>
            </a:extLst>
          </p:cNvPr>
          <p:cNvSpPr/>
          <p:nvPr/>
        </p:nvSpPr>
        <p:spPr>
          <a:xfrm>
            <a:off x="1648769" y="2181209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5AE5FB2C-D397-77D6-D1AD-74DFDB98D5E3}"/>
              </a:ext>
            </a:extLst>
          </p:cNvPr>
          <p:cNvSpPr txBox="1"/>
          <p:nvPr/>
        </p:nvSpPr>
        <p:spPr>
          <a:xfrm>
            <a:off x="5544919" y="2391918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pic>
        <p:nvPicPr>
          <p:cNvPr id="228" name="図 227">
            <a:extLst>
              <a:ext uri="{FF2B5EF4-FFF2-40B4-BE49-F238E27FC236}">
                <a16:creationId xmlns:a16="http://schemas.microsoft.com/office/drawing/2014/main" id="{A9817965-9169-390B-D351-ED6CC250F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02" y="1720706"/>
            <a:ext cx="1358764" cy="2027693"/>
          </a:xfrm>
          <a:prstGeom prst="rect">
            <a:avLst/>
          </a:prstGeom>
        </p:spPr>
      </p:pic>
      <p:pic>
        <p:nvPicPr>
          <p:cNvPr id="229" name="図 228">
            <a:extLst>
              <a:ext uri="{FF2B5EF4-FFF2-40B4-BE49-F238E27FC236}">
                <a16:creationId xmlns:a16="http://schemas.microsoft.com/office/drawing/2014/main" id="{F9F15F1D-CF3A-0386-8DFF-7D7DFF331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458" y="3016093"/>
            <a:ext cx="243861" cy="130125"/>
          </a:xfrm>
          <a:prstGeom prst="rect">
            <a:avLst/>
          </a:prstGeom>
        </p:spPr>
      </p:pic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74CEE19B-3851-CA66-F5C6-888BC70D00F2}"/>
              </a:ext>
            </a:extLst>
          </p:cNvPr>
          <p:cNvSpPr txBox="1"/>
          <p:nvPr/>
        </p:nvSpPr>
        <p:spPr>
          <a:xfrm>
            <a:off x="6034036" y="2995134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231" name="図 230">
            <a:extLst>
              <a:ext uri="{FF2B5EF4-FFF2-40B4-BE49-F238E27FC236}">
                <a16:creationId xmlns:a16="http://schemas.microsoft.com/office/drawing/2014/main" id="{1B0F0338-B8E3-3024-FAA7-ED087408F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1789" y="1854786"/>
            <a:ext cx="805148" cy="123622"/>
          </a:xfrm>
          <a:prstGeom prst="rect">
            <a:avLst/>
          </a:prstGeom>
        </p:spPr>
      </p:pic>
      <p:sp>
        <p:nvSpPr>
          <p:cNvPr id="232" name="テキスト ボックス 231">
            <a:extLst>
              <a:ext uri="{FF2B5EF4-FFF2-40B4-BE49-F238E27FC236}">
                <a16:creationId xmlns:a16="http://schemas.microsoft.com/office/drawing/2014/main" id="{6E5E85F7-6969-6331-73E7-7B6BCEB5C3FD}"/>
              </a:ext>
            </a:extLst>
          </p:cNvPr>
          <p:cNvSpPr txBox="1"/>
          <p:nvPr/>
        </p:nvSpPr>
        <p:spPr>
          <a:xfrm>
            <a:off x="5437070" y="1841363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233" name="図 232">
            <a:extLst>
              <a:ext uri="{FF2B5EF4-FFF2-40B4-BE49-F238E27FC236}">
                <a16:creationId xmlns:a16="http://schemas.microsoft.com/office/drawing/2014/main" id="{8E29A52F-D157-1F40-F54E-9E274FC7E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602" y="2740346"/>
            <a:ext cx="399116" cy="92870"/>
          </a:xfrm>
          <a:prstGeom prst="rect">
            <a:avLst/>
          </a:prstGeom>
        </p:spPr>
      </p:pic>
      <p:sp>
        <p:nvSpPr>
          <p:cNvPr id="234" name="テキスト ボックス 233">
            <a:extLst>
              <a:ext uri="{FF2B5EF4-FFF2-40B4-BE49-F238E27FC236}">
                <a16:creationId xmlns:a16="http://schemas.microsoft.com/office/drawing/2014/main" id="{2C26BDC1-F859-A18C-C965-73EF128E07F3}"/>
              </a:ext>
            </a:extLst>
          </p:cNvPr>
          <p:cNvSpPr txBox="1"/>
          <p:nvPr/>
        </p:nvSpPr>
        <p:spPr>
          <a:xfrm>
            <a:off x="5107232" y="2690638"/>
            <a:ext cx="437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Box No</a:t>
            </a:r>
            <a:endParaRPr kumimoji="1" lang="ja-JP" altLang="en-US" sz="600" dirty="0"/>
          </a:p>
        </p:txBody>
      </p:sp>
      <p:pic>
        <p:nvPicPr>
          <p:cNvPr id="235" name="図 234">
            <a:extLst>
              <a:ext uri="{FF2B5EF4-FFF2-40B4-BE49-F238E27FC236}">
                <a16:creationId xmlns:a16="http://schemas.microsoft.com/office/drawing/2014/main" id="{A829BB27-EC34-8B54-B3F1-838FAB2D0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0043" y="3177457"/>
            <a:ext cx="234871" cy="129551"/>
          </a:xfrm>
          <a:prstGeom prst="rect">
            <a:avLst/>
          </a:prstGeom>
        </p:spPr>
      </p:pic>
      <p:pic>
        <p:nvPicPr>
          <p:cNvPr id="236" name="図 235">
            <a:extLst>
              <a:ext uri="{FF2B5EF4-FFF2-40B4-BE49-F238E27FC236}">
                <a16:creationId xmlns:a16="http://schemas.microsoft.com/office/drawing/2014/main" id="{F220A0B8-F5DD-0907-24F3-5259B2897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5461" y="3360708"/>
            <a:ext cx="234871" cy="129551"/>
          </a:xfrm>
          <a:prstGeom prst="rect">
            <a:avLst/>
          </a:prstGeom>
        </p:spPr>
      </p:pic>
      <p:pic>
        <p:nvPicPr>
          <p:cNvPr id="237" name="図 236">
            <a:extLst>
              <a:ext uri="{FF2B5EF4-FFF2-40B4-BE49-F238E27FC236}">
                <a16:creationId xmlns:a16="http://schemas.microsoft.com/office/drawing/2014/main" id="{AEAC844D-46FE-F7E4-5E1B-040B5C432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5110" y="2727485"/>
            <a:ext cx="1334826" cy="298027"/>
          </a:xfrm>
          <a:prstGeom prst="rect">
            <a:avLst/>
          </a:prstGeom>
        </p:spPr>
      </p:pic>
      <p:sp>
        <p:nvSpPr>
          <p:cNvPr id="238" name="四角形: 角を丸くする 237">
            <a:extLst>
              <a:ext uri="{FF2B5EF4-FFF2-40B4-BE49-F238E27FC236}">
                <a16:creationId xmlns:a16="http://schemas.microsoft.com/office/drawing/2014/main" id="{C3D778BC-CFED-C6CA-A0A6-C97736715D52}"/>
              </a:ext>
            </a:extLst>
          </p:cNvPr>
          <p:cNvSpPr/>
          <p:nvPr/>
        </p:nvSpPr>
        <p:spPr>
          <a:xfrm>
            <a:off x="5311389" y="2884516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39" name="四角形: 角を丸くする 238">
            <a:extLst>
              <a:ext uri="{FF2B5EF4-FFF2-40B4-BE49-F238E27FC236}">
                <a16:creationId xmlns:a16="http://schemas.microsoft.com/office/drawing/2014/main" id="{5B558949-BBD3-9C04-6B57-9AB23E6B4CBC}"/>
              </a:ext>
            </a:extLst>
          </p:cNvPr>
          <p:cNvSpPr/>
          <p:nvPr/>
        </p:nvSpPr>
        <p:spPr>
          <a:xfrm>
            <a:off x="5963325" y="2877122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0" name="テキスト ボックス 239">
            <a:extLst>
              <a:ext uri="{FF2B5EF4-FFF2-40B4-BE49-F238E27FC236}">
                <a16:creationId xmlns:a16="http://schemas.microsoft.com/office/drawing/2014/main" id="{DA6D98BC-26F3-A425-5A51-27F748C22B75}"/>
              </a:ext>
            </a:extLst>
          </p:cNvPr>
          <p:cNvSpPr txBox="1"/>
          <p:nvPr/>
        </p:nvSpPr>
        <p:spPr>
          <a:xfrm>
            <a:off x="5644380" y="2858739"/>
            <a:ext cx="3722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Lot No</a:t>
            </a:r>
            <a:endParaRPr kumimoji="1" lang="ja-JP" altLang="en-US" sz="500" dirty="0"/>
          </a:p>
        </p:txBody>
      </p:sp>
      <p:pic>
        <p:nvPicPr>
          <p:cNvPr id="241" name="図 240">
            <a:extLst>
              <a:ext uri="{FF2B5EF4-FFF2-40B4-BE49-F238E27FC236}">
                <a16:creationId xmlns:a16="http://schemas.microsoft.com/office/drawing/2014/main" id="{C9AD7658-E5AD-00E9-5087-3B7B2A9AE8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0831" y="2323064"/>
            <a:ext cx="1345035" cy="391873"/>
          </a:xfrm>
          <a:prstGeom prst="rect">
            <a:avLst/>
          </a:prstGeom>
        </p:spPr>
      </p:pic>
      <p:sp>
        <p:nvSpPr>
          <p:cNvPr id="242" name="四角形: 角を丸くする 241">
            <a:extLst>
              <a:ext uri="{FF2B5EF4-FFF2-40B4-BE49-F238E27FC236}">
                <a16:creationId xmlns:a16="http://schemas.microsoft.com/office/drawing/2014/main" id="{C39DF4BB-EEDB-BEBD-E896-98C1433362CA}"/>
              </a:ext>
            </a:extLst>
          </p:cNvPr>
          <p:cNvSpPr/>
          <p:nvPr/>
        </p:nvSpPr>
        <p:spPr>
          <a:xfrm>
            <a:off x="5311983" y="2622345"/>
            <a:ext cx="373997" cy="249384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3" name="四角形: 角を丸くする 242">
            <a:extLst>
              <a:ext uri="{FF2B5EF4-FFF2-40B4-BE49-F238E27FC236}">
                <a16:creationId xmlns:a16="http://schemas.microsoft.com/office/drawing/2014/main" id="{56C070EE-91B7-05E5-921B-417C4A555477}"/>
              </a:ext>
            </a:extLst>
          </p:cNvPr>
          <p:cNvSpPr/>
          <p:nvPr/>
        </p:nvSpPr>
        <p:spPr>
          <a:xfrm>
            <a:off x="5957464" y="2627645"/>
            <a:ext cx="379858" cy="234262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4" name="テキスト ボックス 243">
            <a:extLst>
              <a:ext uri="{FF2B5EF4-FFF2-40B4-BE49-F238E27FC236}">
                <a16:creationId xmlns:a16="http://schemas.microsoft.com/office/drawing/2014/main" id="{2E8BEED1-D9B5-3F40-E4DE-AB4528AC7161}"/>
              </a:ext>
            </a:extLst>
          </p:cNvPr>
          <p:cNvSpPr txBox="1"/>
          <p:nvPr/>
        </p:nvSpPr>
        <p:spPr>
          <a:xfrm>
            <a:off x="5633562" y="2628419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Lot No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245" name="四角形: 角を丸くする 244">
            <a:extLst>
              <a:ext uri="{FF2B5EF4-FFF2-40B4-BE49-F238E27FC236}">
                <a16:creationId xmlns:a16="http://schemas.microsoft.com/office/drawing/2014/main" id="{0BCCFC42-0C6C-6A2E-1564-5E1DEE558963}"/>
              </a:ext>
            </a:extLst>
          </p:cNvPr>
          <p:cNvSpPr/>
          <p:nvPr/>
        </p:nvSpPr>
        <p:spPr>
          <a:xfrm>
            <a:off x="5521789" y="2324835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6" name="四角形: 角を丸くする 245">
            <a:extLst>
              <a:ext uri="{FF2B5EF4-FFF2-40B4-BE49-F238E27FC236}">
                <a16:creationId xmlns:a16="http://schemas.microsoft.com/office/drawing/2014/main" id="{04C46BE0-46CA-85B3-8DB0-863CA8ACA94D}"/>
              </a:ext>
            </a:extLst>
          </p:cNvPr>
          <p:cNvSpPr/>
          <p:nvPr/>
        </p:nvSpPr>
        <p:spPr>
          <a:xfrm>
            <a:off x="5524280" y="2471580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7" name="テキスト ボックス 246">
            <a:extLst>
              <a:ext uri="{FF2B5EF4-FFF2-40B4-BE49-F238E27FC236}">
                <a16:creationId xmlns:a16="http://schemas.microsoft.com/office/drawing/2014/main" id="{4664A8B4-4193-B801-237D-F3078D3AE59F}"/>
              </a:ext>
            </a:extLst>
          </p:cNvPr>
          <p:cNvSpPr txBox="1"/>
          <p:nvPr/>
        </p:nvSpPr>
        <p:spPr>
          <a:xfrm>
            <a:off x="4990173" y="2460341"/>
            <a:ext cx="5212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Name</a:t>
            </a:r>
            <a:endParaRPr kumimoji="1" lang="ja-JP" altLang="en-US" sz="500" dirty="0"/>
          </a:p>
        </p:txBody>
      </p:sp>
      <p:sp>
        <p:nvSpPr>
          <p:cNvPr id="248" name="テキスト ボックス 247">
            <a:extLst>
              <a:ext uri="{FF2B5EF4-FFF2-40B4-BE49-F238E27FC236}">
                <a16:creationId xmlns:a16="http://schemas.microsoft.com/office/drawing/2014/main" id="{B96985B1-9C0A-A9FA-9AB4-30BA76AC1161}"/>
              </a:ext>
            </a:extLst>
          </p:cNvPr>
          <p:cNvSpPr txBox="1"/>
          <p:nvPr/>
        </p:nvSpPr>
        <p:spPr>
          <a:xfrm>
            <a:off x="5547976" y="2308262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249" name="テキスト ボックス 248">
            <a:extLst>
              <a:ext uri="{FF2B5EF4-FFF2-40B4-BE49-F238E27FC236}">
                <a16:creationId xmlns:a16="http://schemas.microsoft.com/office/drawing/2014/main" id="{31C1026B-8797-F44E-2E5D-FC831F0021AC}"/>
              </a:ext>
            </a:extLst>
          </p:cNvPr>
          <p:cNvSpPr txBox="1"/>
          <p:nvPr/>
        </p:nvSpPr>
        <p:spPr>
          <a:xfrm>
            <a:off x="5269346" y="2610876"/>
            <a:ext cx="3722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RD05</a:t>
            </a:r>
          </a:p>
          <a:p>
            <a:r>
              <a:rPr kumimoji="1" lang="en-US" altLang="ja-JP" sz="400" dirty="0">
                <a:latin typeface="+mj-lt"/>
              </a:rPr>
              <a:t>RD06</a:t>
            </a:r>
          </a:p>
        </p:txBody>
      </p:sp>
      <p:sp>
        <p:nvSpPr>
          <p:cNvPr id="250" name="テキスト ボックス 249">
            <a:extLst>
              <a:ext uri="{FF2B5EF4-FFF2-40B4-BE49-F238E27FC236}">
                <a16:creationId xmlns:a16="http://schemas.microsoft.com/office/drawing/2014/main" id="{BEEFB194-D2CF-B466-3F47-4D63120D849C}"/>
              </a:ext>
            </a:extLst>
          </p:cNvPr>
          <p:cNvSpPr txBox="1"/>
          <p:nvPr/>
        </p:nvSpPr>
        <p:spPr>
          <a:xfrm>
            <a:off x="5924349" y="2614686"/>
            <a:ext cx="474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2023-09-10</a:t>
            </a:r>
          </a:p>
          <a:p>
            <a:r>
              <a:rPr kumimoji="1" lang="en-US" altLang="ja-JP" sz="400" dirty="0">
                <a:latin typeface="+mj-lt"/>
              </a:rPr>
              <a:t>2023-09-11</a:t>
            </a:r>
          </a:p>
        </p:txBody>
      </p:sp>
      <p:sp>
        <p:nvSpPr>
          <p:cNvPr id="251" name="矢印: 右 250">
            <a:extLst>
              <a:ext uri="{FF2B5EF4-FFF2-40B4-BE49-F238E27FC236}">
                <a16:creationId xmlns:a16="http://schemas.microsoft.com/office/drawing/2014/main" id="{27D83BE8-84D2-FB33-9F37-877B7E31F18F}"/>
              </a:ext>
            </a:extLst>
          </p:cNvPr>
          <p:cNvSpPr/>
          <p:nvPr/>
        </p:nvSpPr>
        <p:spPr>
          <a:xfrm>
            <a:off x="4469618" y="2240806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52" name="テキスト ボックス 251">
            <a:extLst>
              <a:ext uri="{FF2B5EF4-FFF2-40B4-BE49-F238E27FC236}">
                <a16:creationId xmlns:a16="http://schemas.microsoft.com/office/drawing/2014/main" id="{85139602-6C97-DA09-3838-B61663A7E7A7}"/>
              </a:ext>
            </a:extLst>
          </p:cNvPr>
          <p:cNvSpPr txBox="1"/>
          <p:nvPr/>
        </p:nvSpPr>
        <p:spPr>
          <a:xfrm>
            <a:off x="5162031" y="2868419"/>
            <a:ext cx="66118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0001</a:t>
            </a:r>
          </a:p>
        </p:txBody>
      </p:sp>
      <p:sp>
        <p:nvSpPr>
          <p:cNvPr id="253" name="テキスト ボックス 252">
            <a:extLst>
              <a:ext uri="{FF2B5EF4-FFF2-40B4-BE49-F238E27FC236}">
                <a16:creationId xmlns:a16="http://schemas.microsoft.com/office/drawing/2014/main" id="{83286540-9BD1-2493-4F68-C4314D88390D}"/>
              </a:ext>
            </a:extLst>
          </p:cNvPr>
          <p:cNvSpPr txBox="1"/>
          <p:nvPr/>
        </p:nvSpPr>
        <p:spPr>
          <a:xfrm>
            <a:off x="5006438" y="3152932"/>
            <a:ext cx="521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</a:t>
            </a:r>
          </a:p>
        </p:txBody>
      </p:sp>
      <p:sp>
        <p:nvSpPr>
          <p:cNvPr id="254" name="テキスト ボックス 253">
            <a:extLst>
              <a:ext uri="{FF2B5EF4-FFF2-40B4-BE49-F238E27FC236}">
                <a16:creationId xmlns:a16="http://schemas.microsoft.com/office/drawing/2014/main" id="{A64F497D-DAAA-E990-8918-58AEF7E2D81C}"/>
              </a:ext>
            </a:extLst>
          </p:cNvPr>
          <p:cNvSpPr txBox="1"/>
          <p:nvPr/>
        </p:nvSpPr>
        <p:spPr>
          <a:xfrm>
            <a:off x="5457197" y="3144804"/>
            <a:ext cx="521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PCS</a:t>
            </a:r>
          </a:p>
        </p:txBody>
      </p:sp>
      <p:sp>
        <p:nvSpPr>
          <p:cNvPr id="255" name="テキスト ボックス 254">
            <a:extLst>
              <a:ext uri="{FF2B5EF4-FFF2-40B4-BE49-F238E27FC236}">
                <a16:creationId xmlns:a16="http://schemas.microsoft.com/office/drawing/2014/main" id="{C5380CD5-D6F1-E17B-D371-DD8D0FCA7156}"/>
              </a:ext>
            </a:extLst>
          </p:cNvPr>
          <p:cNvSpPr txBox="1"/>
          <p:nvPr/>
        </p:nvSpPr>
        <p:spPr>
          <a:xfrm>
            <a:off x="5861841" y="3150088"/>
            <a:ext cx="521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</a:t>
            </a:r>
          </a:p>
        </p:txBody>
      </p:sp>
      <p:sp>
        <p:nvSpPr>
          <p:cNvPr id="323" name="テキスト ボックス 322">
            <a:extLst>
              <a:ext uri="{FF2B5EF4-FFF2-40B4-BE49-F238E27FC236}">
                <a16:creationId xmlns:a16="http://schemas.microsoft.com/office/drawing/2014/main" id="{14651ADD-35B2-23D9-7939-8EC7F17DCCB4}"/>
              </a:ext>
            </a:extLst>
          </p:cNvPr>
          <p:cNvSpPr txBox="1"/>
          <p:nvPr/>
        </p:nvSpPr>
        <p:spPr>
          <a:xfrm>
            <a:off x="5806496" y="2860879"/>
            <a:ext cx="66118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2023-09-10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08D1755-EA31-0181-FA42-906A54D59703}"/>
              </a:ext>
            </a:extLst>
          </p:cNvPr>
          <p:cNvSpPr/>
          <p:nvPr/>
        </p:nvSpPr>
        <p:spPr>
          <a:xfrm>
            <a:off x="-1929839" y="2449939"/>
            <a:ext cx="1864907" cy="21348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220(Outbound QTY)</a:t>
            </a: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100 </a:t>
            </a:r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 SCAN (use an old label)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120</a:t>
            </a: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100 </a:t>
            </a:r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 SCAN (use an old label)</a:t>
            </a:r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20</a:t>
            </a: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100 </a:t>
            </a:r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 REPACK</a:t>
            </a:r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PRINT 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LABEL 1  80pcs (Force print)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LABEL 2  20pcs (YES/NO)</a:t>
            </a:r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667F2220-DC20-E7E2-276C-C48B9CDCAA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003" y="2616536"/>
            <a:ext cx="1328605" cy="88187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2ECBBF9-3C38-FE7B-C437-16DC4A191B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531" y="3337184"/>
            <a:ext cx="1254295" cy="169937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AF3774A8-12E5-226F-23D5-364430FB7D29}"/>
              </a:ext>
            </a:extLst>
          </p:cNvPr>
          <p:cNvSpPr txBox="1"/>
          <p:nvPr/>
        </p:nvSpPr>
        <p:spPr>
          <a:xfrm>
            <a:off x="1335868" y="3350480"/>
            <a:ext cx="47405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40/50</a:t>
            </a:r>
          </a:p>
        </p:txBody>
      </p:sp>
      <p:sp>
        <p:nvSpPr>
          <p:cNvPr id="101" name="テキスト ボックス 190">
            <a:extLst>
              <a:ext uri="{FF2B5EF4-FFF2-40B4-BE49-F238E27FC236}">
                <a16:creationId xmlns:a16="http://schemas.microsoft.com/office/drawing/2014/main" id="{B9D45C14-9403-A58C-A4EF-3DD3B260174A}"/>
              </a:ext>
            </a:extLst>
          </p:cNvPr>
          <p:cNvSpPr txBox="1"/>
          <p:nvPr/>
        </p:nvSpPr>
        <p:spPr>
          <a:xfrm>
            <a:off x="5488938" y="2463284"/>
            <a:ext cx="94457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BF60039-1A91-EBE4-F94D-1A9AAF08A75B}"/>
              </a:ext>
            </a:extLst>
          </p:cNvPr>
          <p:cNvGrpSpPr/>
          <p:nvPr/>
        </p:nvGrpSpPr>
        <p:grpSpPr>
          <a:xfrm>
            <a:off x="1867152" y="1709512"/>
            <a:ext cx="876357" cy="943344"/>
            <a:chOff x="1995262" y="3857012"/>
            <a:chExt cx="876357" cy="94334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5B32DAF-5ADA-53D3-2DEF-05394A075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95262" y="3857012"/>
              <a:ext cx="767534" cy="499641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C2BD0AD-3035-EBAD-ED3E-A347865903FE}"/>
                </a:ext>
              </a:extLst>
            </p:cNvPr>
            <p:cNvGrpSpPr/>
            <p:nvPr/>
          </p:nvGrpSpPr>
          <p:grpSpPr>
            <a:xfrm>
              <a:off x="2548777" y="4218954"/>
              <a:ext cx="322842" cy="581402"/>
              <a:chOff x="2281970" y="4924190"/>
              <a:chExt cx="322842" cy="581402"/>
            </a:xfrm>
          </p:grpSpPr>
          <p:pic>
            <p:nvPicPr>
              <p:cNvPr id="83" name="図 116">
                <a:extLst>
                  <a:ext uri="{FF2B5EF4-FFF2-40B4-BE49-F238E27FC236}">
                    <a16:creationId xmlns:a16="http://schemas.microsoft.com/office/drawing/2014/main" id="{5563845C-03EC-624A-81C3-5866A8BE78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81814">
                <a:off x="2410832" y="5083144"/>
                <a:ext cx="193980" cy="422448"/>
              </a:xfrm>
              <a:prstGeom prst="rect">
                <a:avLst/>
              </a:prstGeom>
            </p:spPr>
          </p:pic>
          <p:sp>
            <p:nvSpPr>
              <p:cNvPr id="84" name="台形 76">
                <a:extLst>
                  <a:ext uri="{FF2B5EF4-FFF2-40B4-BE49-F238E27FC236}">
                    <a16:creationId xmlns:a16="http://schemas.microsoft.com/office/drawing/2014/main" id="{7BBE0F41-497A-01C1-028A-34D29891352E}"/>
                  </a:ext>
                </a:extLst>
              </p:cNvPr>
              <p:cNvSpPr/>
              <p:nvPr/>
            </p:nvSpPr>
            <p:spPr>
              <a:xfrm rot="9223765">
                <a:off x="2281970" y="4924190"/>
                <a:ext cx="220531" cy="221214"/>
              </a:xfrm>
              <a:prstGeom prst="trapezoid">
                <a:avLst/>
              </a:prstGeom>
              <a:solidFill>
                <a:srgbClr val="FF0000">
                  <a:alpha val="31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l" defTabSz="914400"/>
                <a:endParaRPr kumimoji="1" lang="ja-JP" altLang="en-US" sz="700" kern="0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86" name="図 158">
            <a:extLst>
              <a:ext uri="{FF2B5EF4-FFF2-40B4-BE49-F238E27FC236}">
                <a16:creationId xmlns:a16="http://schemas.microsoft.com/office/drawing/2014/main" id="{A85927F3-6133-C996-C22A-26FB73F7D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0648" y="5358382"/>
            <a:ext cx="1075165" cy="745191"/>
          </a:xfrm>
          <a:prstGeom prst="rect">
            <a:avLst/>
          </a:prstGeom>
        </p:spPr>
      </p:pic>
      <p:pic>
        <p:nvPicPr>
          <p:cNvPr id="88" name="図 159">
            <a:extLst>
              <a:ext uri="{FF2B5EF4-FFF2-40B4-BE49-F238E27FC236}">
                <a16:creationId xmlns:a16="http://schemas.microsoft.com/office/drawing/2014/main" id="{1813E13B-3FF2-DC4C-6146-208B9D7E7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20" y="5734460"/>
            <a:ext cx="847293" cy="112175"/>
          </a:xfrm>
          <a:prstGeom prst="rect">
            <a:avLst/>
          </a:prstGeom>
        </p:spPr>
      </p:pic>
      <p:sp>
        <p:nvSpPr>
          <p:cNvPr id="92" name="テキスト ボックス 160">
            <a:extLst>
              <a:ext uri="{FF2B5EF4-FFF2-40B4-BE49-F238E27FC236}">
                <a16:creationId xmlns:a16="http://schemas.microsoft.com/office/drawing/2014/main" id="{34D026C6-8F15-0213-1EEC-809486BDAA61}"/>
              </a:ext>
            </a:extLst>
          </p:cNvPr>
          <p:cNvSpPr txBox="1"/>
          <p:nvPr/>
        </p:nvSpPr>
        <p:spPr>
          <a:xfrm>
            <a:off x="-1242384" y="5695157"/>
            <a:ext cx="107516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Parts No does not match Plan</a:t>
            </a:r>
          </a:p>
        </p:txBody>
      </p:sp>
      <p:sp>
        <p:nvSpPr>
          <p:cNvPr id="115" name="テキスト ボックス 360">
            <a:extLst>
              <a:ext uri="{FF2B5EF4-FFF2-40B4-BE49-F238E27FC236}">
                <a16:creationId xmlns:a16="http://schemas.microsoft.com/office/drawing/2014/main" id="{02E9A767-7FB0-DF5E-19DC-8C7485D67122}"/>
              </a:ext>
            </a:extLst>
          </p:cNvPr>
          <p:cNvSpPr txBox="1"/>
          <p:nvPr/>
        </p:nvSpPr>
        <p:spPr>
          <a:xfrm>
            <a:off x="-1316333" y="4997761"/>
            <a:ext cx="87155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Operation completed</a:t>
            </a:r>
          </a:p>
        </p:txBody>
      </p:sp>
      <p:pic>
        <p:nvPicPr>
          <p:cNvPr id="125" name="図 358">
            <a:extLst>
              <a:ext uri="{FF2B5EF4-FFF2-40B4-BE49-F238E27FC236}">
                <a16:creationId xmlns:a16="http://schemas.microsoft.com/office/drawing/2014/main" id="{D195AC12-C851-1664-CE1A-B55C3E567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46" y="2004504"/>
            <a:ext cx="1075165" cy="745191"/>
          </a:xfrm>
          <a:prstGeom prst="rect">
            <a:avLst/>
          </a:prstGeom>
        </p:spPr>
      </p:pic>
      <p:pic>
        <p:nvPicPr>
          <p:cNvPr id="126" name="図 359">
            <a:extLst>
              <a:ext uri="{FF2B5EF4-FFF2-40B4-BE49-F238E27FC236}">
                <a16:creationId xmlns:a16="http://schemas.microsoft.com/office/drawing/2014/main" id="{E9947F16-446C-E5A1-EFF6-78CA530CF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076" y="2391400"/>
            <a:ext cx="847293" cy="112175"/>
          </a:xfrm>
          <a:prstGeom prst="rect">
            <a:avLst/>
          </a:prstGeom>
        </p:spPr>
      </p:pic>
      <p:sp>
        <p:nvSpPr>
          <p:cNvPr id="127" name="テキスト ボックス 360">
            <a:extLst>
              <a:ext uri="{FF2B5EF4-FFF2-40B4-BE49-F238E27FC236}">
                <a16:creationId xmlns:a16="http://schemas.microsoft.com/office/drawing/2014/main" id="{40603C0C-1061-9A06-C41B-9A3F93EE884A}"/>
              </a:ext>
            </a:extLst>
          </p:cNvPr>
          <p:cNvSpPr txBox="1"/>
          <p:nvPr/>
        </p:nvSpPr>
        <p:spPr>
          <a:xfrm>
            <a:off x="3411056" y="2282947"/>
            <a:ext cx="871556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OUTBOUND QTY</a:t>
            </a:r>
          </a:p>
        </p:txBody>
      </p:sp>
      <p:sp>
        <p:nvSpPr>
          <p:cNvPr id="129" name="テキスト ボックス 360">
            <a:extLst>
              <a:ext uri="{FF2B5EF4-FFF2-40B4-BE49-F238E27FC236}">
                <a16:creationId xmlns:a16="http://schemas.microsoft.com/office/drawing/2014/main" id="{76CF09C6-CBEE-C4D9-8F5D-60F9344116AC}"/>
              </a:ext>
            </a:extLst>
          </p:cNvPr>
          <p:cNvSpPr txBox="1"/>
          <p:nvPr/>
        </p:nvSpPr>
        <p:spPr>
          <a:xfrm>
            <a:off x="3344751" y="2414030"/>
            <a:ext cx="326439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QTY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1C718397-9467-0959-9D4E-38351E0DAA55}"/>
              </a:ext>
            </a:extLst>
          </p:cNvPr>
          <p:cNvSpPr/>
          <p:nvPr/>
        </p:nvSpPr>
        <p:spPr>
          <a:xfrm>
            <a:off x="3627239" y="2365293"/>
            <a:ext cx="311505" cy="130450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131" name="テキスト ボックス 360">
            <a:extLst>
              <a:ext uri="{FF2B5EF4-FFF2-40B4-BE49-F238E27FC236}">
                <a16:creationId xmlns:a16="http://schemas.microsoft.com/office/drawing/2014/main" id="{AACE2DA4-6A82-3A7E-511B-45C6BF39E508}"/>
              </a:ext>
            </a:extLst>
          </p:cNvPr>
          <p:cNvSpPr txBox="1"/>
          <p:nvPr/>
        </p:nvSpPr>
        <p:spPr>
          <a:xfrm>
            <a:off x="3979292" y="2399599"/>
            <a:ext cx="256858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/10 </a:t>
            </a:r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PCS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B5B83E84-32D4-D1D6-0053-232CB2BC69B6}"/>
              </a:ext>
            </a:extLst>
          </p:cNvPr>
          <p:cNvSpPr/>
          <p:nvPr/>
        </p:nvSpPr>
        <p:spPr>
          <a:xfrm>
            <a:off x="5700294" y="3518439"/>
            <a:ext cx="673452" cy="199816"/>
          </a:xfrm>
          <a:prstGeom prst="roundRect">
            <a:avLst>
              <a:gd name="adj" fmla="val 37275"/>
            </a:avLst>
          </a:prstGeom>
          <a:solidFill>
            <a:srgbClr val="6CD506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600" b="1" kern="0" dirty="0">
                <a:solidFill>
                  <a:schemeClr val="bg1"/>
                </a:solidFill>
              </a:rPr>
              <a:t>Confirm[P4]</a:t>
            </a:r>
          </a:p>
        </p:txBody>
      </p:sp>
      <p:pic>
        <p:nvPicPr>
          <p:cNvPr id="331" name="図 358">
            <a:extLst>
              <a:ext uri="{FF2B5EF4-FFF2-40B4-BE49-F238E27FC236}">
                <a16:creationId xmlns:a16="http://schemas.microsoft.com/office/drawing/2014/main" id="{06C4BED3-3F03-1EE7-A7D7-B226E3E91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042" y="4167983"/>
            <a:ext cx="1075165" cy="745191"/>
          </a:xfrm>
          <a:prstGeom prst="rect">
            <a:avLst/>
          </a:prstGeom>
        </p:spPr>
      </p:pic>
      <p:pic>
        <p:nvPicPr>
          <p:cNvPr id="332" name="図 359">
            <a:extLst>
              <a:ext uri="{FF2B5EF4-FFF2-40B4-BE49-F238E27FC236}">
                <a16:creationId xmlns:a16="http://schemas.microsoft.com/office/drawing/2014/main" id="{41E15FE6-1828-7A7D-979C-95B7D18DF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072" y="4554879"/>
            <a:ext cx="847293" cy="112175"/>
          </a:xfrm>
          <a:prstGeom prst="rect">
            <a:avLst/>
          </a:prstGeom>
        </p:spPr>
      </p:pic>
      <p:sp>
        <p:nvSpPr>
          <p:cNvPr id="333" name="テキスト ボックス 360">
            <a:extLst>
              <a:ext uri="{FF2B5EF4-FFF2-40B4-BE49-F238E27FC236}">
                <a16:creationId xmlns:a16="http://schemas.microsoft.com/office/drawing/2014/main" id="{876E69DE-4DB0-074C-341E-165566B18D0B}"/>
              </a:ext>
            </a:extLst>
          </p:cNvPr>
          <p:cNvSpPr txBox="1"/>
          <p:nvPr/>
        </p:nvSpPr>
        <p:spPr>
          <a:xfrm>
            <a:off x="3399052" y="4446426"/>
            <a:ext cx="871556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INFORMATION</a:t>
            </a:r>
          </a:p>
        </p:txBody>
      </p:sp>
      <p:pic>
        <p:nvPicPr>
          <p:cNvPr id="334" name="Picture 2" descr="info&quot; Icon - Download for free – Iconduck">
            <a:extLst>
              <a:ext uri="{FF2B5EF4-FFF2-40B4-BE49-F238E27FC236}">
                <a16:creationId xmlns:a16="http://schemas.microsoft.com/office/drawing/2014/main" id="{693151ED-7D05-9931-5414-A8A1D149A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340" y="4249952"/>
            <a:ext cx="184410" cy="1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" name="テキスト ボックス 360">
            <a:extLst>
              <a:ext uri="{FF2B5EF4-FFF2-40B4-BE49-F238E27FC236}">
                <a16:creationId xmlns:a16="http://schemas.microsoft.com/office/drawing/2014/main" id="{369107AA-C7DB-8C8C-0717-C25C723CC862}"/>
              </a:ext>
            </a:extLst>
          </p:cNvPr>
          <p:cNvSpPr txBox="1"/>
          <p:nvPr/>
        </p:nvSpPr>
        <p:spPr>
          <a:xfrm>
            <a:off x="3443129" y="4558318"/>
            <a:ext cx="815088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 items completed!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01BB1C3-DF6B-E700-9AA3-07E8969E8B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858" y="2616526"/>
            <a:ext cx="1322525" cy="571980"/>
          </a:xfrm>
          <a:prstGeom prst="rect">
            <a:avLst/>
          </a:prstGeom>
        </p:spPr>
      </p:pic>
      <p:grpSp>
        <p:nvGrpSpPr>
          <p:cNvPr id="398" name="Group 397">
            <a:extLst>
              <a:ext uri="{FF2B5EF4-FFF2-40B4-BE49-F238E27FC236}">
                <a16:creationId xmlns:a16="http://schemas.microsoft.com/office/drawing/2014/main" id="{5F77257F-DD47-2EF2-4F92-305E9FD00075}"/>
              </a:ext>
            </a:extLst>
          </p:cNvPr>
          <p:cNvGrpSpPr/>
          <p:nvPr/>
        </p:nvGrpSpPr>
        <p:grpSpPr>
          <a:xfrm>
            <a:off x="2710145" y="3230211"/>
            <a:ext cx="499151" cy="536382"/>
            <a:chOff x="1978335" y="4279756"/>
            <a:chExt cx="701505" cy="794166"/>
          </a:xfrm>
        </p:grpSpPr>
        <p:pic>
          <p:nvPicPr>
            <p:cNvPr id="399" name="Picture 398">
              <a:extLst>
                <a:ext uri="{FF2B5EF4-FFF2-40B4-BE49-F238E27FC236}">
                  <a16:creationId xmlns:a16="http://schemas.microsoft.com/office/drawing/2014/main" id="{48C72CAB-C9A4-AF9D-04DB-1C0E9617F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78335" y="4279756"/>
              <a:ext cx="701505" cy="634305"/>
            </a:xfrm>
            <a:prstGeom prst="rect">
              <a:avLst/>
            </a:prstGeom>
          </p:spPr>
        </p:pic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BE1168C6-EFE6-3965-12DD-F3822676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928641">
              <a:off x="1932010" y="4739161"/>
              <a:ext cx="405532" cy="263990"/>
            </a:xfrm>
            <a:prstGeom prst="rect">
              <a:avLst/>
            </a:prstGeom>
          </p:spPr>
        </p:pic>
      </p:grpSp>
      <p:pic>
        <p:nvPicPr>
          <p:cNvPr id="401" name="図 358">
            <a:extLst>
              <a:ext uri="{FF2B5EF4-FFF2-40B4-BE49-F238E27FC236}">
                <a16:creationId xmlns:a16="http://schemas.microsoft.com/office/drawing/2014/main" id="{7182E159-BAEA-4CFC-F47D-EA5C0EF3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46" y="2990850"/>
            <a:ext cx="1075165" cy="745191"/>
          </a:xfrm>
          <a:prstGeom prst="rect">
            <a:avLst/>
          </a:prstGeom>
        </p:spPr>
      </p:pic>
      <p:pic>
        <p:nvPicPr>
          <p:cNvPr id="402" name="図 359">
            <a:extLst>
              <a:ext uri="{FF2B5EF4-FFF2-40B4-BE49-F238E27FC236}">
                <a16:creationId xmlns:a16="http://schemas.microsoft.com/office/drawing/2014/main" id="{E76A983B-93D2-9B12-52AC-D3918F963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076" y="3377746"/>
            <a:ext cx="847293" cy="112175"/>
          </a:xfrm>
          <a:prstGeom prst="rect">
            <a:avLst/>
          </a:prstGeom>
        </p:spPr>
      </p:pic>
      <p:sp>
        <p:nvSpPr>
          <p:cNvPr id="403" name="テキスト ボックス 360">
            <a:extLst>
              <a:ext uri="{FF2B5EF4-FFF2-40B4-BE49-F238E27FC236}">
                <a16:creationId xmlns:a16="http://schemas.microsoft.com/office/drawing/2014/main" id="{34751B24-A63F-F2C1-EE92-3803B7E19278}"/>
              </a:ext>
            </a:extLst>
          </p:cNvPr>
          <p:cNvSpPr txBox="1"/>
          <p:nvPr/>
        </p:nvSpPr>
        <p:spPr>
          <a:xfrm>
            <a:off x="3411056" y="3269293"/>
            <a:ext cx="871556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PRINT LABEL</a:t>
            </a:r>
          </a:p>
        </p:txBody>
      </p:sp>
      <p:sp>
        <p:nvSpPr>
          <p:cNvPr id="404" name="テキスト ボックス 360">
            <a:extLst>
              <a:ext uri="{FF2B5EF4-FFF2-40B4-BE49-F238E27FC236}">
                <a16:creationId xmlns:a16="http://schemas.microsoft.com/office/drawing/2014/main" id="{BDF805CD-948A-8373-DFAE-43F58B49EF91}"/>
              </a:ext>
            </a:extLst>
          </p:cNvPr>
          <p:cNvSpPr txBox="1"/>
          <p:nvPr/>
        </p:nvSpPr>
        <p:spPr>
          <a:xfrm>
            <a:off x="3481366" y="3382679"/>
            <a:ext cx="785264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Print all remaining labels?</a:t>
            </a:r>
            <a:endParaRPr kumimoji="1" lang="en-US" altLang="ja-JP" sz="5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3F1F5FCC-D491-CF4B-2ABC-27D4CE8FA160}"/>
              </a:ext>
            </a:extLst>
          </p:cNvPr>
          <p:cNvSpPr/>
          <p:nvPr/>
        </p:nvSpPr>
        <p:spPr>
          <a:xfrm>
            <a:off x="3428891" y="3476002"/>
            <a:ext cx="898744" cy="182620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406" name="四角形: 角を丸くする 28">
            <a:extLst>
              <a:ext uri="{FF2B5EF4-FFF2-40B4-BE49-F238E27FC236}">
                <a16:creationId xmlns:a16="http://schemas.microsoft.com/office/drawing/2014/main" id="{F2441F37-2CC7-2638-4A6E-743BA021E64F}"/>
              </a:ext>
            </a:extLst>
          </p:cNvPr>
          <p:cNvSpPr/>
          <p:nvPr/>
        </p:nvSpPr>
        <p:spPr>
          <a:xfrm>
            <a:off x="3548467" y="3500659"/>
            <a:ext cx="299171" cy="147225"/>
          </a:xfrm>
          <a:prstGeom prst="roundRect">
            <a:avLst/>
          </a:prstGeom>
          <a:solidFill>
            <a:srgbClr val="6CD506"/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altLang="ja-JP" sz="500" b="1" kern="0" dirty="0">
                <a:solidFill>
                  <a:schemeClr val="bg1"/>
                </a:solidFill>
              </a:rPr>
              <a:t>YES</a:t>
            </a:r>
            <a:endParaRPr kumimoji="1" lang="ja-JP" altLang="en-US" sz="500" b="1" kern="0" dirty="0">
              <a:solidFill>
                <a:schemeClr val="bg1"/>
              </a:solidFill>
            </a:endParaRPr>
          </a:p>
        </p:txBody>
      </p:sp>
      <p:sp>
        <p:nvSpPr>
          <p:cNvPr id="407" name="四角形: 角を丸くする 28">
            <a:extLst>
              <a:ext uri="{FF2B5EF4-FFF2-40B4-BE49-F238E27FC236}">
                <a16:creationId xmlns:a16="http://schemas.microsoft.com/office/drawing/2014/main" id="{4A8A87A8-AC05-FC33-65AD-21CF4989F355}"/>
              </a:ext>
            </a:extLst>
          </p:cNvPr>
          <p:cNvSpPr/>
          <p:nvPr/>
        </p:nvSpPr>
        <p:spPr>
          <a:xfrm>
            <a:off x="3883094" y="3500658"/>
            <a:ext cx="299171" cy="1472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altLang="ja-JP" sz="500" b="1" kern="0" dirty="0">
                <a:solidFill>
                  <a:schemeClr val="bg1"/>
                </a:solidFill>
              </a:rPr>
              <a:t>NO</a:t>
            </a:r>
            <a:endParaRPr kumimoji="1" lang="ja-JP" altLang="en-US" sz="500" b="1" kern="0" dirty="0">
              <a:solidFill>
                <a:schemeClr val="bg1"/>
              </a:solidFill>
            </a:endParaRPr>
          </a:p>
        </p:txBody>
      </p:sp>
      <p:sp>
        <p:nvSpPr>
          <p:cNvPr id="408" name="矢印: 右 287">
            <a:extLst>
              <a:ext uri="{FF2B5EF4-FFF2-40B4-BE49-F238E27FC236}">
                <a16:creationId xmlns:a16="http://schemas.microsoft.com/office/drawing/2014/main" id="{C630A70F-F439-8063-3894-F16249E1CAC7}"/>
              </a:ext>
            </a:extLst>
          </p:cNvPr>
          <p:cNvSpPr/>
          <p:nvPr/>
        </p:nvSpPr>
        <p:spPr>
          <a:xfrm rot="10800000">
            <a:off x="4484646" y="3228972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09" name="矢印: 右 287">
            <a:extLst>
              <a:ext uri="{FF2B5EF4-FFF2-40B4-BE49-F238E27FC236}">
                <a16:creationId xmlns:a16="http://schemas.microsoft.com/office/drawing/2014/main" id="{F7175D2B-95C2-A4A2-3B8D-5ADD9FAAA2DB}"/>
              </a:ext>
            </a:extLst>
          </p:cNvPr>
          <p:cNvSpPr/>
          <p:nvPr/>
        </p:nvSpPr>
        <p:spPr>
          <a:xfrm rot="5400000">
            <a:off x="3712013" y="3840775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411" name="Picture 410">
            <a:extLst>
              <a:ext uri="{FF2B5EF4-FFF2-40B4-BE49-F238E27FC236}">
                <a16:creationId xmlns:a16="http://schemas.microsoft.com/office/drawing/2014/main" id="{6901917D-EFB0-226B-825A-7B357F0E04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34653" y="2473574"/>
            <a:ext cx="1333659" cy="10219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EDD16-4699-2685-5954-D89A3E993C26}"/>
              </a:ext>
            </a:extLst>
          </p:cNvPr>
          <p:cNvGrpSpPr/>
          <p:nvPr/>
        </p:nvGrpSpPr>
        <p:grpSpPr>
          <a:xfrm>
            <a:off x="5036320" y="3327493"/>
            <a:ext cx="1334395" cy="182573"/>
            <a:chOff x="5050877" y="6562647"/>
            <a:chExt cx="1334395" cy="182573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47DE5ACA-1BE5-70C2-1D96-4F642080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50877" y="6562647"/>
              <a:ext cx="1254295" cy="169937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90248E6-EF67-11A7-82DD-0FCC7460F69B}"/>
                </a:ext>
              </a:extLst>
            </p:cNvPr>
            <p:cNvSpPr txBox="1"/>
            <p:nvPr/>
          </p:nvSpPr>
          <p:spPr>
            <a:xfrm>
              <a:off x="5911214" y="6575943"/>
              <a:ext cx="474058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00" dirty="0"/>
                <a:t>50/50</a:t>
              </a:r>
            </a:p>
          </p:txBody>
        </p: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D92A6554-8AC7-D23D-27A3-E3F67C970EE2}"/>
              </a:ext>
            </a:extLst>
          </p:cNvPr>
          <p:cNvGrpSpPr/>
          <p:nvPr/>
        </p:nvGrpSpPr>
        <p:grpSpPr>
          <a:xfrm>
            <a:off x="5681954" y="3505760"/>
            <a:ext cx="760431" cy="362173"/>
            <a:chOff x="1139385" y="5401772"/>
            <a:chExt cx="760431" cy="362173"/>
          </a:xfrm>
        </p:grpSpPr>
        <p:sp>
          <p:nvSpPr>
            <p:cNvPr id="340" name="正方形/長方形 40">
              <a:extLst>
                <a:ext uri="{FF2B5EF4-FFF2-40B4-BE49-F238E27FC236}">
                  <a16:creationId xmlns:a16="http://schemas.microsoft.com/office/drawing/2014/main" id="{B6EB9C89-4533-E68A-4360-5CEA1D816F32}"/>
                </a:ext>
              </a:extLst>
            </p:cNvPr>
            <p:cNvSpPr/>
            <p:nvPr/>
          </p:nvSpPr>
          <p:spPr>
            <a:xfrm>
              <a:off x="1139385" y="5401772"/>
              <a:ext cx="724987" cy="263708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341" name="グラフィックス 41" descr="右向き指示マーク">
              <a:extLst>
                <a:ext uri="{FF2B5EF4-FFF2-40B4-BE49-F238E27FC236}">
                  <a16:creationId xmlns:a16="http://schemas.microsoft.com/office/drawing/2014/main" id="{C2024E52-625E-3D57-8FB9-E3EA4742C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4754202">
              <a:off x="1663672" y="5527801"/>
              <a:ext cx="236144" cy="236144"/>
            </a:xfrm>
            <a:prstGeom prst="rect">
              <a:avLst/>
            </a:prstGeom>
          </p:spPr>
        </p:pic>
      </p:grpSp>
      <p:sp>
        <p:nvSpPr>
          <p:cNvPr id="4" name="テキスト ボックス 300">
            <a:extLst>
              <a:ext uri="{FF2B5EF4-FFF2-40B4-BE49-F238E27FC236}">
                <a16:creationId xmlns:a16="http://schemas.microsoft.com/office/drawing/2014/main" id="{B8F77476-CD6B-D120-4576-3CCDB6F5DF82}"/>
              </a:ext>
            </a:extLst>
          </p:cNvPr>
          <p:cNvSpPr txBox="1"/>
          <p:nvPr/>
        </p:nvSpPr>
        <p:spPr>
          <a:xfrm>
            <a:off x="453790" y="1366261"/>
            <a:ext cx="97492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600" b="1" dirty="0">
                <a:latin typeface="+mj-lt"/>
              </a:rPr>
              <a:t>* Scan the other items not included in the FIFO plan</a:t>
            </a:r>
            <a:endParaRPr kumimoji="1" lang="ja-JP" altLang="en-US" sz="600" dirty="0"/>
          </a:p>
        </p:txBody>
      </p:sp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F33C47FA-A381-D4E9-AFC6-B06E676C9A3C}"/>
              </a:ext>
            </a:extLst>
          </p:cNvPr>
          <p:cNvSpPr/>
          <p:nvPr/>
        </p:nvSpPr>
        <p:spPr>
          <a:xfrm>
            <a:off x="4469618" y="3826758"/>
            <a:ext cx="1156198" cy="641328"/>
          </a:xfrm>
          <a:prstGeom prst="borderCallout2">
            <a:avLst>
              <a:gd name="adj1" fmla="val -1863"/>
              <a:gd name="adj2" fmla="val 34513"/>
              <a:gd name="adj3" fmla="val -33349"/>
              <a:gd name="adj4" fmla="val 34258"/>
              <a:gd name="adj5" fmla="val -175894"/>
              <a:gd name="adj6" fmla="val 147527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b="1" dirty="0">
                <a:latin typeface="+mj-lt"/>
              </a:rPr>
              <a:t>* All status should be changed to OK while the outbound items have already completed</a:t>
            </a:r>
            <a:endParaRPr kumimoji="1" lang="ja-JP" altLang="en-US" sz="700" dirty="0"/>
          </a:p>
        </p:txBody>
      </p:sp>
      <p:sp>
        <p:nvSpPr>
          <p:cNvPr id="7" name="正方形/長方形 40">
            <a:extLst>
              <a:ext uri="{FF2B5EF4-FFF2-40B4-BE49-F238E27FC236}">
                <a16:creationId xmlns:a16="http://schemas.microsoft.com/office/drawing/2014/main" id="{71D6CCC1-F64B-802E-7F99-10B4E35512A7}"/>
              </a:ext>
            </a:extLst>
          </p:cNvPr>
          <p:cNvSpPr/>
          <p:nvPr/>
        </p:nvSpPr>
        <p:spPr>
          <a:xfrm>
            <a:off x="5022424" y="2810978"/>
            <a:ext cx="1374415" cy="97541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" name="Callout: Bent Line 4">
            <a:extLst>
              <a:ext uri="{FF2B5EF4-FFF2-40B4-BE49-F238E27FC236}">
                <a16:creationId xmlns:a16="http://schemas.microsoft.com/office/drawing/2014/main" id="{DD9199F4-0951-B48D-D116-7A8304233322}"/>
              </a:ext>
            </a:extLst>
          </p:cNvPr>
          <p:cNvSpPr/>
          <p:nvPr/>
        </p:nvSpPr>
        <p:spPr>
          <a:xfrm>
            <a:off x="609907" y="4130689"/>
            <a:ext cx="2414183" cy="453400"/>
          </a:xfrm>
          <a:prstGeom prst="borderCallout2">
            <a:avLst>
              <a:gd name="adj1" fmla="val -1863"/>
              <a:gd name="adj2" fmla="val 34513"/>
              <a:gd name="adj3" fmla="val -33349"/>
              <a:gd name="adj4" fmla="val 34258"/>
              <a:gd name="adj5" fmla="val -364863"/>
              <a:gd name="adj6" fmla="val 125606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b="1" dirty="0">
                <a:latin typeface="+mj-lt"/>
              </a:rPr>
              <a:t>Qty (outside FIFO)</a:t>
            </a:r>
          </a:p>
          <a:p>
            <a:pPr marL="228600" indent="-228600">
              <a:buAutoNum type="arabicPeriod"/>
            </a:pPr>
            <a:r>
              <a:rPr kumimoji="1" lang="en-US" altLang="ja-JP" sz="700" b="1" dirty="0">
                <a:latin typeface="+mj-lt"/>
              </a:rPr>
              <a:t>Label Qty &lt; Total remaining Qty </a:t>
            </a:r>
            <a:r>
              <a:rPr kumimoji="1" lang="en-US" altLang="ja-JP" sz="700" b="1" dirty="0">
                <a:latin typeface="+mj-lt"/>
                <a:sym typeface="Wingdings" panose="05000000000000000000" pitchFamily="2" charset="2"/>
              </a:rPr>
              <a:t> Label Qty</a:t>
            </a:r>
          </a:p>
          <a:p>
            <a:pPr marL="228600" indent="-228600">
              <a:buAutoNum type="arabicPeriod"/>
            </a:pPr>
            <a:r>
              <a:rPr kumimoji="1" lang="en-US" altLang="ja-JP" sz="700" b="1" dirty="0">
                <a:latin typeface="+mj-lt"/>
                <a:sym typeface="Wingdings" panose="05000000000000000000" pitchFamily="2" charset="2"/>
              </a:rPr>
              <a:t>Otherwise  Total remaining Qty</a:t>
            </a:r>
            <a:endParaRPr kumimoji="1" lang="ja-JP" altLang="en-US" sz="700" dirty="0"/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076D7808-9BA6-769C-00AA-2FB31DD8AF9C}"/>
              </a:ext>
            </a:extLst>
          </p:cNvPr>
          <p:cNvSpPr/>
          <p:nvPr/>
        </p:nvSpPr>
        <p:spPr>
          <a:xfrm>
            <a:off x="2677478" y="1510503"/>
            <a:ext cx="1156198" cy="430887"/>
          </a:xfrm>
          <a:prstGeom prst="borderCallout2">
            <a:avLst>
              <a:gd name="adj1" fmla="val 102101"/>
              <a:gd name="adj2" fmla="val 62852"/>
              <a:gd name="adj3" fmla="val 101507"/>
              <a:gd name="adj4" fmla="val 117629"/>
              <a:gd name="adj5" fmla="val 201983"/>
              <a:gd name="adj6" fmla="val 117540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b="1" dirty="0">
                <a:latin typeface="+mj-lt"/>
              </a:rPr>
              <a:t>* Show total of label qty in case of manual outbound</a:t>
            </a:r>
            <a:endParaRPr kumimoji="1" lang="ja-JP" altLang="en-US" sz="700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D2C27A0-14C2-2AF9-211F-72E942F6B50A}"/>
              </a:ext>
            </a:extLst>
          </p:cNvPr>
          <p:cNvSpPr/>
          <p:nvPr/>
        </p:nvSpPr>
        <p:spPr>
          <a:xfrm>
            <a:off x="2140177" y="385780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26250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Handy terminal function Outbound</a:t>
            </a:r>
          </a:p>
          <a:p>
            <a:r>
              <a:rPr kumimoji="1" lang="en-US" altLang="ja-JP" sz="1100" b="1" dirty="0"/>
              <a:t>5-3-5. Outbound Detail for INJECTION Work Outbound</a:t>
            </a:r>
            <a:endParaRPr kumimoji="1" lang="en-US" altLang="ja-JP" sz="1100" b="1" dirty="0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0C66DC9-B014-3FF2-47E1-69B77B263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89" y="1530698"/>
            <a:ext cx="1355770" cy="201914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944EEA8-550C-4E5B-043A-C7F4A8F0A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27" y="1659843"/>
            <a:ext cx="805148" cy="12362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CA37CC6-CCF7-C27F-4A6C-16FB804D50AC}"/>
              </a:ext>
            </a:extLst>
          </p:cNvPr>
          <p:cNvSpPr txBox="1"/>
          <p:nvPr/>
        </p:nvSpPr>
        <p:spPr>
          <a:xfrm>
            <a:off x="927308" y="1646420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Work Outbound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AB5714B-8A21-1CD2-157D-334DEDCD0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64" y="2154461"/>
            <a:ext cx="1289035" cy="21211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7920971-2705-1A45-C531-C1EA72649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94" y="2557841"/>
            <a:ext cx="981060" cy="2209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5710904-C684-872E-EDF1-D46C999C8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507" y="2249149"/>
            <a:ext cx="1313642" cy="8948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F52DC54-D64E-E248-CCEE-19EFCB5553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651" y="1830020"/>
            <a:ext cx="1313642" cy="434647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CE6468D-B0A7-9D57-2E38-6479F338316A}"/>
              </a:ext>
            </a:extLst>
          </p:cNvPr>
          <p:cNvSpPr/>
          <p:nvPr/>
        </p:nvSpPr>
        <p:spPr>
          <a:xfrm>
            <a:off x="758950" y="1856619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21E0BB65-1B91-FC55-C8F6-5F521F7A8BF4}"/>
              </a:ext>
            </a:extLst>
          </p:cNvPr>
          <p:cNvSpPr/>
          <p:nvPr/>
        </p:nvSpPr>
        <p:spPr>
          <a:xfrm>
            <a:off x="1392955" y="1852809"/>
            <a:ext cx="473962" cy="16253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E96DCB2-BCB9-A2F3-C888-C753AC99F4BD}"/>
              </a:ext>
            </a:extLst>
          </p:cNvPr>
          <p:cNvSpPr txBox="1"/>
          <p:nvPr/>
        </p:nvSpPr>
        <p:spPr>
          <a:xfrm>
            <a:off x="511340" y="1827025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Date</a:t>
            </a:r>
          </a:p>
          <a:p>
            <a:r>
              <a:rPr kumimoji="1" lang="en-US" altLang="ja-JP" sz="400" dirty="0">
                <a:latin typeface="+mj-lt"/>
              </a:rPr>
              <a:t>From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56FDC3C-6323-5281-6BD0-960F08A55297}"/>
              </a:ext>
            </a:extLst>
          </p:cNvPr>
          <p:cNvSpPr txBox="1"/>
          <p:nvPr/>
        </p:nvSpPr>
        <p:spPr>
          <a:xfrm>
            <a:off x="1160132" y="1828512"/>
            <a:ext cx="328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" dirty="0">
                <a:latin typeface="+mj-lt"/>
              </a:rPr>
              <a:t>Date</a:t>
            </a:r>
          </a:p>
          <a:p>
            <a:pPr algn="ctr"/>
            <a:r>
              <a:rPr kumimoji="1" lang="en-US" altLang="ja-JP" sz="400" dirty="0">
                <a:latin typeface="+mj-lt"/>
              </a:rPr>
              <a:t>To</a:t>
            </a:r>
          </a:p>
        </p:txBody>
      </p:sp>
      <p:pic>
        <p:nvPicPr>
          <p:cNvPr id="15" name="グラフィックス 14" descr="日毎カレンダー">
            <a:extLst>
              <a:ext uri="{FF2B5EF4-FFF2-40B4-BE49-F238E27FC236}">
                <a16:creationId xmlns:a16="http://schemas.microsoft.com/office/drawing/2014/main" id="{DE26C320-6519-52B8-964A-AEE6EB9BD4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1552" y="1865994"/>
            <a:ext cx="137160" cy="137160"/>
          </a:xfrm>
          <a:prstGeom prst="rect">
            <a:avLst/>
          </a:prstGeom>
        </p:spPr>
      </p:pic>
      <p:pic>
        <p:nvPicPr>
          <p:cNvPr id="16" name="グラフィックス 15" descr="日毎カレンダー">
            <a:extLst>
              <a:ext uri="{FF2B5EF4-FFF2-40B4-BE49-F238E27FC236}">
                <a16:creationId xmlns:a16="http://schemas.microsoft.com/office/drawing/2014/main" id="{7369BFDA-574A-21D9-CD17-3CC725B035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31560" y="1856921"/>
            <a:ext cx="137160" cy="13716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ECDE8DC-59FE-F0E7-34AC-895A1F0CB25A}"/>
              </a:ext>
            </a:extLst>
          </p:cNvPr>
          <p:cNvSpPr txBox="1"/>
          <p:nvPr/>
        </p:nvSpPr>
        <p:spPr>
          <a:xfrm>
            <a:off x="604312" y="2049123"/>
            <a:ext cx="76202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Except complete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D286B93-F81E-0631-4516-5A0303788ECA}"/>
              </a:ext>
            </a:extLst>
          </p:cNvPr>
          <p:cNvSpPr/>
          <p:nvPr/>
        </p:nvSpPr>
        <p:spPr>
          <a:xfrm>
            <a:off x="605101" y="2064300"/>
            <a:ext cx="119811" cy="10871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1F77D95-4D92-9CD4-5340-9642C70CF3C3}"/>
              </a:ext>
            </a:extLst>
          </p:cNvPr>
          <p:cNvSpPr txBox="1"/>
          <p:nvPr/>
        </p:nvSpPr>
        <p:spPr>
          <a:xfrm>
            <a:off x="709750" y="1859615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7A0ADF5-0917-DE7B-820D-9341F12C15BD}"/>
              </a:ext>
            </a:extLst>
          </p:cNvPr>
          <p:cNvSpPr txBox="1"/>
          <p:nvPr/>
        </p:nvSpPr>
        <p:spPr>
          <a:xfrm>
            <a:off x="1348545" y="1853054"/>
            <a:ext cx="50162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07/Oct/2023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96A9BFB0-428D-B236-ADE7-D1F2D16C1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14" y="2297706"/>
            <a:ext cx="1289035" cy="37043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776F055-1ED3-FE66-5722-735E66B5E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30" y="2728823"/>
            <a:ext cx="1279444" cy="376415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1F21DC1-F3AE-41A7-DCD7-0B7AA6134020}"/>
              </a:ext>
            </a:extLst>
          </p:cNvPr>
          <p:cNvSpPr txBox="1"/>
          <p:nvPr/>
        </p:nvSpPr>
        <p:spPr>
          <a:xfrm>
            <a:off x="541231" y="2252002"/>
            <a:ext cx="1381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DEMO-ORDER-NO-A</a:t>
            </a:r>
          </a:p>
          <a:p>
            <a:r>
              <a:rPr kumimoji="1" lang="en-US" altLang="ja-JP" sz="400" dirty="0">
                <a:latin typeface="+mj-lt"/>
              </a:rPr>
              <a:t>Parts No : DEMO-PARTS-NO_A</a:t>
            </a:r>
          </a:p>
          <a:p>
            <a:r>
              <a:rPr kumimoji="1" lang="en-US" altLang="ja-JP" sz="400" dirty="0">
                <a:latin typeface="+mj-lt"/>
              </a:rPr>
              <a:t>Parts Name : </a:t>
            </a:r>
            <a:r>
              <a:rPr kumimoji="1" lang="en-US" altLang="ja-JP" sz="400" dirty="0" err="1">
                <a:latin typeface="+mj-lt"/>
              </a:rPr>
              <a:t>DEMO_PARTS_NAME_A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Lot No : 20230910</a:t>
            </a:r>
          </a:p>
          <a:p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code : RD07/RD08        500.00/500.00PCS 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B6ED3CD-DC06-6BF1-FF01-57B91B020C75}"/>
              </a:ext>
            </a:extLst>
          </p:cNvPr>
          <p:cNvSpPr txBox="1"/>
          <p:nvPr/>
        </p:nvSpPr>
        <p:spPr>
          <a:xfrm>
            <a:off x="527707" y="2671410"/>
            <a:ext cx="140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Order No : DEMO-ORDER-NO-B</a:t>
            </a:r>
          </a:p>
          <a:p>
            <a:r>
              <a:rPr kumimoji="1" lang="en-US" altLang="ja-JP" sz="400" dirty="0">
                <a:latin typeface="+mj-lt"/>
              </a:rPr>
              <a:t>Parts No : DEMO-PARTS-NO_B</a:t>
            </a:r>
          </a:p>
          <a:p>
            <a:r>
              <a:rPr kumimoji="1" lang="en-US" altLang="ja-JP" sz="400" dirty="0">
                <a:latin typeface="+mj-lt"/>
              </a:rPr>
              <a:t>Parts Name : </a:t>
            </a:r>
            <a:r>
              <a:rPr kumimoji="1" lang="en-US" altLang="ja-JP" sz="400" dirty="0" err="1">
                <a:latin typeface="+mj-lt"/>
              </a:rPr>
              <a:t>DEMO_PARTS_NAME_B</a:t>
            </a:r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Lot No : 20230910 / 20230911</a:t>
            </a:r>
          </a:p>
          <a:p>
            <a:endParaRPr kumimoji="1" lang="en-US" altLang="ja-JP" sz="400" dirty="0">
              <a:latin typeface="+mj-lt"/>
            </a:endParaRPr>
          </a:p>
          <a:p>
            <a:r>
              <a:rPr kumimoji="1" lang="en-US" altLang="ja-JP" sz="400" dirty="0">
                <a:latin typeface="+mj-lt"/>
              </a:rPr>
              <a:t>Location code : RD05/RD06           0.00/600.00PCS 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41038742-EA6E-BC66-E0F9-CB0696656BCD}"/>
              </a:ext>
            </a:extLst>
          </p:cNvPr>
          <p:cNvSpPr txBox="1"/>
          <p:nvPr/>
        </p:nvSpPr>
        <p:spPr>
          <a:xfrm>
            <a:off x="3539758" y="1354680"/>
            <a:ext cx="29206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order information from Outbound item.</a:t>
            </a:r>
          </a:p>
          <a:p>
            <a:r>
              <a:rPr kumimoji="1" lang="en-US" altLang="ja-JP" sz="800" b="1" dirty="0">
                <a:latin typeface="+mj-lt"/>
              </a:rPr>
              <a:t>Date : </a:t>
            </a:r>
            <a:r>
              <a:rPr kumimoji="1" lang="en-US" altLang="ja-JP" sz="800" dirty="0">
                <a:latin typeface="Arial 本文"/>
              </a:rPr>
              <a:t>Today’s date</a:t>
            </a:r>
            <a:endParaRPr kumimoji="1" lang="en-US" altLang="ja-JP" sz="800" b="1" dirty="0">
              <a:latin typeface="+mj-lt"/>
            </a:endParaRPr>
          </a:p>
          <a:p>
            <a:r>
              <a:rPr kumimoji="1" lang="en-US" altLang="ja-JP" sz="800" b="1" dirty="0">
                <a:latin typeface="Arial 本文"/>
              </a:rPr>
              <a:t>Part No.</a:t>
            </a:r>
            <a:r>
              <a:rPr kumimoji="1" lang="en-US" altLang="ja-JP" sz="800" dirty="0">
                <a:latin typeface="Arial 本文"/>
              </a:rPr>
              <a:t>: PART NUMBER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Arial 本文"/>
              </a:rPr>
              <a:t>Part Name</a:t>
            </a:r>
            <a:r>
              <a:rPr kumimoji="1" lang="en-US" altLang="ja-JP" sz="800" dirty="0">
                <a:latin typeface="Arial 本文"/>
              </a:rPr>
              <a:t> : PART NAME</a:t>
            </a:r>
          </a:p>
          <a:p>
            <a:r>
              <a:rPr kumimoji="1" lang="en-US" altLang="ja-JP" sz="800" b="1" dirty="0">
                <a:latin typeface="Arial 本文"/>
              </a:rPr>
              <a:t>Use Crusher </a:t>
            </a:r>
            <a:r>
              <a:rPr kumimoji="1" lang="en-US" altLang="ja-JP" sz="800" dirty="0">
                <a:latin typeface="Arial 本文"/>
              </a:rPr>
              <a:t>: Enable/Disable to picking the crusher as percentage.</a:t>
            </a:r>
          </a:p>
          <a:p>
            <a:r>
              <a:rPr kumimoji="1" lang="en-US" altLang="ja-JP" sz="800" b="1" dirty="0">
                <a:latin typeface="Arial 本文"/>
              </a:rPr>
              <a:t>Location Plan :</a:t>
            </a:r>
            <a:r>
              <a:rPr kumimoji="1" lang="en-US" altLang="ja-JP" sz="800" dirty="0">
                <a:solidFill>
                  <a:srgbClr val="FF0000"/>
                </a:solidFill>
                <a:latin typeface="+mj-lt"/>
              </a:rPr>
              <a:t>*Display assigned location information. If there are multiple items, display multiple items.</a:t>
            </a:r>
            <a:endParaRPr kumimoji="1" lang="en-US" altLang="ja-JP" sz="800" b="1" dirty="0">
              <a:latin typeface="Arial 本文"/>
            </a:endParaRPr>
          </a:p>
          <a:p>
            <a:r>
              <a:rPr kumimoji="1" lang="en-US" altLang="ja-JP" sz="800" b="1" dirty="0">
                <a:latin typeface="Arial 本文"/>
              </a:rPr>
              <a:t>Lot Plan :</a:t>
            </a:r>
            <a:r>
              <a:rPr kumimoji="1" lang="en-US" altLang="ja-JP" sz="800" dirty="0">
                <a:solidFill>
                  <a:srgbClr val="FF0000"/>
                </a:solidFill>
                <a:latin typeface="+mj-lt"/>
              </a:rPr>
              <a:t>*Displays a list of Lot no that are recommended for picking after reservation. If there are multiple items, display multiple items.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Lot No:</a:t>
            </a:r>
            <a:r>
              <a:rPr kumimoji="1" lang="en-US" altLang="ja-JP" sz="800" dirty="0">
                <a:latin typeface="+mj-lt"/>
              </a:rPr>
              <a:t> </a:t>
            </a:r>
            <a:r>
              <a:rPr kumimoji="1" lang="en-US" altLang="ja-JP" sz="800" dirty="0">
                <a:latin typeface="Arial 本文"/>
              </a:rPr>
              <a:t>No initial value information 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Scan QR data or Can be changed manually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Package Qty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No initial value information 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Scan QR data or Can be changed manually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Package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No initial value information 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Scan QR data or Can be changed manually</a:t>
            </a:r>
          </a:p>
          <a:p>
            <a:r>
              <a:rPr kumimoji="1" lang="en-US" altLang="ja-JP" sz="800" b="1" dirty="0">
                <a:latin typeface="+mj-lt"/>
              </a:rPr>
              <a:t>Sum Qty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No initial value information 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Scan QR data or Can be changed manually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Location</a:t>
            </a:r>
            <a:r>
              <a:rPr kumimoji="1" lang="en-US" altLang="ja-JP" sz="800" dirty="0">
                <a:latin typeface="+mj-lt"/>
              </a:rPr>
              <a:t>: The initial value is referenced from the Location master. </a:t>
            </a:r>
            <a:r>
              <a:rPr kumimoji="1" lang="en-US" altLang="ja-JP" sz="800" dirty="0">
                <a:latin typeface="Arial 本文"/>
              </a:rPr>
              <a:t>No initial value information. If there is no link, display blank.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Scan QR data or Can be changed manually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Clear[P3]</a:t>
            </a:r>
            <a:r>
              <a:rPr kumimoji="1" lang="en-US" altLang="ja-JP" sz="800" dirty="0">
                <a:latin typeface="+mj-lt"/>
              </a:rPr>
              <a:t>: Reset to the initial data</a:t>
            </a:r>
          </a:p>
          <a:p>
            <a:r>
              <a:rPr kumimoji="1" lang="en-US" altLang="ja-JP" sz="800" b="1" dirty="0">
                <a:latin typeface="+mj-lt"/>
              </a:rPr>
              <a:t>Confirm[P4]</a:t>
            </a:r>
            <a:r>
              <a:rPr kumimoji="1" lang="en-US" altLang="ja-JP" sz="800" dirty="0">
                <a:latin typeface="+mj-lt"/>
              </a:rPr>
              <a:t>: Confirmation processing. Normal end: Completion of registration *1. Warning: Warning screen display *2</a:t>
            </a: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EB663806-3F9C-2D22-8814-1E998D95CBB0}"/>
              </a:ext>
            </a:extLst>
          </p:cNvPr>
          <p:cNvSpPr/>
          <p:nvPr/>
        </p:nvSpPr>
        <p:spPr>
          <a:xfrm>
            <a:off x="619371" y="2731695"/>
            <a:ext cx="1105864" cy="297912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56" name="グラフィックス 55" descr="右向き指示マーク">
            <a:extLst>
              <a:ext uri="{FF2B5EF4-FFF2-40B4-BE49-F238E27FC236}">
                <a16:creationId xmlns:a16="http://schemas.microsoft.com/office/drawing/2014/main" id="{5CFE2516-20DB-D8B2-A369-9F68C71054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4754202">
            <a:off x="1650060" y="2923618"/>
            <a:ext cx="236144" cy="236144"/>
          </a:xfrm>
          <a:prstGeom prst="rect">
            <a:avLst/>
          </a:prstGeom>
        </p:spPr>
      </p:pic>
      <p:sp>
        <p:nvSpPr>
          <p:cNvPr id="54" name="矢印: 右 53">
            <a:extLst>
              <a:ext uri="{FF2B5EF4-FFF2-40B4-BE49-F238E27FC236}">
                <a16:creationId xmlns:a16="http://schemas.microsoft.com/office/drawing/2014/main" id="{CEBE0F17-8375-511F-3CF5-C7F16A029CEA}"/>
              </a:ext>
            </a:extLst>
          </p:cNvPr>
          <p:cNvSpPr/>
          <p:nvPr/>
        </p:nvSpPr>
        <p:spPr>
          <a:xfrm>
            <a:off x="1900894" y="2633921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B0DB2209-AF7F-5E51-02F2-454AC2001172}"/>
              </a:ext>
            </a:extLst>
          </p:cNvPr>
          <p:cNvSpPr txBox="1"/>
          <p:nvPr/>
        </p:nvSpPr>
        <p:spPr>
          <a:xfrm>
            <a:off x="989259" y="5624089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33A88918-7B8E-EBE6-A439-60B4D84FC7F4}"/>
              </a:ext>
            </a:extLst>
          </p:cNvPr>
          <p:cNvSpPr txBox="1"/>
          <p:nvPr/>
        </p:nvSpPr>
        <p:spPr>
          <a:xfrm>
            <a:off x="6946649" y="9279645"/>
            <a:ext cx="97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+mj-lt"/>
              </a:rPr>
              <a:t>DEMO-PARTS-</a:t>
            </a:r>
            <a:r>
              <a:rPr kumimoji="1" lang="en-US" altLang="ja-JP" sz="600" dirty="0" err="1">
                <a:latin typeface="+mj-lt"/>
              </a:rPr>
              <a:t>NO_B</a:t>
            </a:r>
            <a:endParaRPr kumimoji="1" lang="en-US" altLang="ja-JP" sz="600" dirty="0"/>
          </a:p>
          <a:p>
            <a:r>
              <a:rPr kumimoji="1" lang="en-US" altLang="ja-JP" sz="600" dirty="0"/>
              <a:t>Enter QTY = 20pcs</a:t>
            </a:r>
          </a:p>
          <a:p>
            <a:r>
              <a:rPr kumimoji="1" lang="en-US" altLang="ja-JP" sz="600" dirty="0"/>
              <a:t>Label 1 piece</a:t>
            </a:r>
          </a:p>
          <a:p>
            <a:r>
              <a:rPr kumimoji="1" lang="en-US" altLang="ja-JP" sz="600" dirty="0"/>
              <a:t>Lot 2023-09-10</a:t>
            </a:r>
            <a:endParaRPr kumimoji="1" lang="ja-JP" altLang="en-US" sz="600" dirty="0"/>
          </a:p>
        </p:txBody>
      </p:sp>
      <p:sp>
        <p:nvSpPr>
          <p:cNvPr id="90" name="矢印: 右 89">
            <a:extLst>
              <a:ext uri="{FF2B5EF4-FFF2-40B4-BE49-F238E27FC236}">
                <a16:creationId xmlns:a16="http://schemas.microsoft.com/office/drawing/2014/main" id="{761FFC5F-4DB6-86B2-B300-0DD3394D5043}"/>
              </a:ext>
            </a:extLst>
          </p:cNvPr>
          <p:cNvSpPr/>
          <p:nvPr/>
        </p:nvSpPr>
        <p:spPr>
          <a:xfrm>
            <a:off x="8220411" y="8845927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54" name="矢印: 右 153">
            <a:extLst>
              <a:ext uri="{FF2B5EF4-FFF2-40B4-BE49-F238E27FC236}">
                <a16:creationId xmlns:a16="http://schemas.microsoft.com/office/drawing/2014/main" id="{88E4469D-5D0D-4307-9A1A-E3A74219C560}"/>
              </a:ext>
            </a:extLst>
          </p:cNvPr>
          <p:cNvSpPr/>
          <p:nvPr/>
        </p:nvSpPr>
        <p:spPr>
          <a:xfrm>
            <a:off x="-1450220" y="6953409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6AD6B7FB-77E8-6166-5C21-86126BE3B8AA}"/>
              </a:ext>
            </a:extLst>
          </p:cNvPr>
          <p:cNvSpPr txBox="1"/>
          <p:nvPr/>
        </p:nvSpPr>
        <p:spPr>
          <a:xfrm>
            <a:off x="-1355099" y="7557586"/>
            <a:ext cx="1367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*3: When Parts No does not match the Plan.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OK button:</a:t>
            </a:r>
            <a:r>
              <a:rPr kumimoji="1" lang="en-US" altLang="ja-JP" sz="800" dirty="0">
                <a:latin typeface="+mj-lt"/>
              </a:rPr>
              <a:t> Close this screen. Return to the previous process.</a:t>
            </a:r>
          </a:p>
        </p:txBody>
      </p:sp>
      <p:pic>
        <p:nvPicPr>
          <p:cNvPr id="159" name="図 158">
            <a:extLst>
              <a:ext uri="{FF2B5EF4-FFF2-40B4-BE49-F238E27FC236}">
                <a16:creationId xmlns:a16="http://schemas.microsoft.com/office/drawing/2014/main" id="{947A55E7-7512-D4F2-3ED3-C25118E568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54577" y="6708074"/>
            <a:ext cx="1075165" cy="745191"/>
          </a:xfrm>
          <a:prstGeom prst="rect">
            <a:avLst/>
          </a:prstGeom>
        </p:spPr>
      </p:pic>
      <p:pic>
        <p:nvPicPr>
          <p:cNvPr id="160" name="図 159">
            <a:extLst>
              <a:ext uri="{FF2B5EF4-FFF2-40B4-BE49-F238E27FC236}">
                <a16:creationId xmlns:a16="http://schemas.microsoft.com/office/drawing/2014/main" id="{F24A6915-9AAF-87C0-D804-3093BF9A43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78721" y="7114259"/>
            <a:ext cx="847293" cy="112175"/>
          </a:xfrm>
          <a:prstGeom prst="rect">
            <a:avLst/>
          </a:prstGeom>
        </p:spPr>
      </p:pic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CC54BFC2-7738-4D0D-ADDF-E68392B9B061}"/>
              </a:ext>
            </a:extLst>
          </p:cNvPr>
          <p:cNvSpPr txBox="1"/>
          <p:nvPr/>
        </p:nvSpPr>
        <p:spPr>
          <a:xfrm>
            <a:off x="-1141585" y="7074956"/>
            <a:ext cx="107516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Parts No does not match Plan</a:t>
            </a:r>
          </a:p>
        </p:txBody>
      </p:sp>
      <p:pic>
        <p:nvPicPr>
          <p:cNvPr id="167" name="図 166">
            <a:extLst>
              <a:ext uri="{FF2B5EF4-FFF2-40B4-BE49-F238E27FC236}">
                <a16:creationId xmlns:a16="http://schemas.microsoft.com/office/drawing/2014/main" id="{9AA4F1DB-89CC-0538-F194-590485507D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442" y="4952877"/>
            <a:ext cx="1358764" cy="2027693"/>
          </a:xfrm>
          <a:prstGeom prst="rect">
            <a:avLst/>
          </a:prstGeom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FBF27D86-DAFA-D209-86DB-915070C100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54798" y="6248264"/>
            <a:ext cx="243861" cy="130125"/>
          </a:xfrm>
          <a:prstGeom prst="rect">
            <a:avLst/>
          </a:prstGeom>
        </p:spPr>
      </p:pic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92C2BECF-0F47-04D3-9393-EB62382EA58F}"/>
              </a:ext>
            </a:extLst>
          </p:cNvPr>
          <p:cNvSpPr txBox="1"/>
          <p:nvPr/>
        </p:nvSpPr>
        <p:spPr>
          <a:xfrm>
            <a:off x="1478376" y="6227305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70" name="図 169">
            <a:extLst>
              <a:ext uri="{FF2B5EF4-FFF2-40B4-BE49-F238E27FC236}">
                <a16:creationId xmlns:a16="http://schemas.microsoft.com/office/drawing/2014/main" id="{E3E96BAB-7AF3-B0BA-D2E6-373755333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29" y="5086957"/>
            <a:ext cx="805148" cy="123622"/>
          </a:xfrm>
          <a:prstGeom prst="rect">
            <a:avLst/>
          </a:prstGeom>
        </p:spPr>
      </p:pic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B9B80A21-535B-5F27-3E56-C6087AF5B3AD}"/>
              </a:ext>
            </a:extLst>
          </p:cNvPr>
          <p:cNvSpPr txBox="1"/>
          <p:nvPr/>
        </p:nvSpPr>
        <p:spPr>
          <a:xfrm>
            <a:off x="881410" y="5073534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72" name="図 171">
            <a:extLst>
              <a:ext uri="{FF2B5EF4-FFF2-40B4-BE49-F238E27FC236}">
                <a16:creationId xmlns:a16="http://schemas.microsoft.com/office/drawing/2014/main" id="{5BA2AE21-6961-7A78-F362-D419C8B7B3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5942" y="5972517"/>
            <a:ext cx="399116" cy="92870"/>
          </a:xfrm>
          <a:prstGeom prst="rect">
            <a:avLst/>
          </a:prstGeom>
        </p:spPr>
      </p:pic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51779FD2-1DC8-7EE0-CE55-55C7BB6AC17A}"/>
              </a:ext>
            </a:extLst>
          </p:cNvPr>
          <p:cNvSpPr txBox="1"/>
          <p:nvPr/>
        </p:nvSpPr>
        <p:spPr>
          <a:xfrm>
            <a:off x="551572" y="5922809"/>
            <a:ext cx="437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Box No</a:t>
            </a:r>
            <a:endParaRPr kumimoji="1" lang="ja-JP" altLang="en-US" sz="600" dirty="0"/>
          </a:p>
        </p:txBody>
      </p:sp>
      <p:pic>
        <p:nvPicPr>
          <p:cNvPr id="174" name="図 173">
            <a:extLst>
              <a:ext uri="{FF2B5EF4-FFF2-40B4-BE49-F238E27FC236}">
                <a16:creationId xmlns:a16="http://schemas.microsoft.com/office/drawing/2014/main" id="{1A900ED6-940C-EB54-EED9-E523DC7982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4383" y="6409628"/>
            <a:ext cx="234871" cy="129551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A2DECBAF-CDF6-C19B-66D1-0DADA4776A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9801" y="6592879"/>
            <a:ext cx="234871" cy="129551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925455E7-DD8E-D0AB-8976-126E89E981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9450" y="5959656"/>
            <a:ext cx="1334826" cy="298027"/>
          </a:xfrm>
          <a:prstGeom prst="rect">
            <a:avLst/>
          </a:prstGeom>
        </p:spPr>
      </p:pic>
      <p:sp>
        <p:nvSpPr>
          <p:cNvPr id="177" name="四角形: 角を丸くする 176">
            <a:extLst>
              <a:ext uri="{FF2B5EF4-FFF2-40B4-BE49-F238E27FC236}">
                <a16:creationId xmlns:a16="http://schemas.microsoft.com/office/drawing/2014/main" id="{808489C2-0E82-9779-7E2C-A7F3D31FCA39}"/>
              </a:ext>
            </a:extLst>
          </p:cNvPr>
          <p:cNvSpPr/>
          <p:nvPr/>
        </p:nvSpPr>
        <p:spPr>
          <a:xfrm>
            <a:off x="755729" y="6116687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A7A546F9-874F-CFAF-F1C0-5DBB99BE5DC0}"/>
              </a:ext>
            </a:extLst>
          </p:cNvPr>
          <p:cNvSpPr txBox="1"/>
          <p:nvPr/>
        </p:nvSpPr>
        <p:spPr>
          <a:xfrm>
            <a:off x="432022" y="6105448"/>
            <a:ext cx="38343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Box no</a:t>
            </a:r>
            <a:endParaRPr kumimoji="1" lang="ja-JP" altLang="en-US" sz="500" dirty="0"/>
          </a:p>
        </p:txBody>
      </p:sp>
      <p:sp>
        <p:nvSpPr>
          <p:cNvPr id="179" name="四角形: 角を丸くする 178">
            <a:extLst>
              <a:ext uri="{FF2B5EF4-FFF2-40B4-BE49-F238E27FC236}">
                <a16:creationId xmlns:a16="http://schemas.microsoft.com/office/drawing/2014/main" id="{97320A78-8F93-4BBF-1AAE-900BCE5BE16F}"/>
              </a:ext>
            </a:extLst>
          </p:cNvPr>
          <p:cNvSpPr/>
          <p:nvPr/>
        </p:nvSpPr>
        <p:spPr>
          <a:xfrm>
            <a:off x="1407665" y="6109293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7B5373D5-AD7C-5C3D-7D68-496B523F9153}"/>
              </a:ext>
            </a:extLst>
          </p:cNvPr>
          <p:cNvSpPr txBox="1"/>
          <p:nvPr/>
        </p:nvSpPr>
        <p:spPr>
          <a:xfrm>
            <a:off x="1088720" y="6090910"/>
            <a:ext cx="3722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Lot No</a:t>
            </a:r>
            <a:endParaRPr kumimoji="1" lang="ja-JP" altLang="en-US" sz="500" dirty="0"/>
          </a:p>
        </p:txBody>
      </p:sp>
      <p:pic>
        <p:nvPicPr>
          <p:cNvPr id="181" name="図 180">
            <a:extLst>
              <a:ext uri="{FF2B5EF4-FFF2-40B4-BE49-F238E27FC236}">
                <a16:creationId xmlns:a16="http://schemas.microsoft.com/office/drawing/2014/main" id="{CD8B6CF7-0D02-84D8-BF5D-E1ECD5650C9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3303" y="5542674"/>
            <a:ext cx="1345035" cy="391873"/>
          </a:xfrm>
          <a:prstGeom prst="rect">
            <a:avLst/>
          </a:prstGeom>
        </p:spPr>
      </p:pic>
      <p:sp>
        <p:nvSpPr>
          <p:cNvPr id="186" name="四角形: 角を丸くする 185">
            <a:extLst>
              <a:ext uri="{FF2B5EF4-FFF2-40B4-BE49-F238E27FC236}">
                <a16:creationId xmlns:a16="http://schemas.microsoft.com/office/drawing/2014/main" id="{C5F828EA-E2BE-5E44-A937-7665708AA239}"/>
              </a:ext>
            </a:extLst>
          </p:cNvPr>
          <p:cNvSpPr/>
          <p:nvPr/>
        </p:nvSpPr>
        <p:spPr>
          <a:xfrm>
            <a:off x="966129" y="5557006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EE8D89B3-4F59-A479-0708-11A1E8B54856}"/>
              </a:ext>
            </a:extLst>
          </p:cNvPr>
          <p:cNvSpPr txBox="1"/>
          <p:nvPr/>
        </p:nvSpPr>
        <p:spPr>
          <a:xfrm>
            <a:off x="432022" y="5545767"/>
            <a:ext cx="43313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No</a:t>
            </a:r>
            <a:endParaRPr kumimoji="1" lang="ja-JP" altLang="en-US" sz="500" dirty="0"/>
          </a:p>
        </p:txBody>
      </p:sp>
      <p:sp>
        <p:nvSpPr>
          <p:cNvPr id="188" name="四角形: 角を丸くする 187">
            <a:extLst>
              <a:ext uri="{FF2B5EF4-FFF2-40B4-BE49-F238E27FC236}">
                <a16:creationId xmlns:a16="http://schemas.microsoft.com/office/drawing/2014/main" id="{413B209F-27E8-9FC8-A92C-A20B0E3C4934}"/>
              </a:ext>
            </a:extLst>
          </p:cNvPr>
          <p:cNvSpPr/>
          <p:nvPr/>
        </p:nvSpPr>
        <p:spPr>
          <a:xfrm>
            <a:off x="968620" y="5703751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6A216E35-6241-EC76-488E-2967FE142D44}"/>
              </a:ext>
            </a:extLst>
          </p:cNvPr>
          <p:cNvSpPr txBox="1"/>
          <p:nvPr/>
        </p:nvSpPr>
        <p:spPr>
          <a:xfrm>
            <a:off x="434513" y="5692512"/>
            <a:ext cx="5212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Name</a:t>
            </a:r>
            <a:endParaRPr kumimoji="1" lang="ja-JP" altLang="en-US" sz="500" dirty="0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F2097BB0-E65A-03C1-7AEF-36DD5459E611}"/>
              </a:ext>
            </a:extLst>
          </p:cNvPr>
          <p:cNvSpPr txBox="1"/>
          <p:nvPr/>
        </p:nvSpPr>
        <p:spPr>
          <a:xfrm>
            <a:off x="992316" y="5540433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A3F7A92A-A93A-0CEB-5A4B-955B7A8EFCB4}"/>
              </a:ext>
            </a:extLst>
          </p:cNvPr>
          <p:cNvSpPr txBox="1"/>
          <p:nvPr/>
        </p:nvSpPr>
        <p:spPr>
          <a:xfrm>
            <a:off x="915723" y="5690539"/>
            <a:ext cx="94457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78" name="矢印: 右 77">
            <a:extLst>
              <a:ext uri="{FF2B5EF4-FFF2-40B4-BE49-F238E27FC236}">
                <a16:creationId xmlns:a16="http://schemas.microsoft.com/office/drawing/2014/main" id="{FCCB0163-C1C7-5597-5C24-427199113865}"/>
              </a:ext>
            </a:extLst>
          </p:cNvPr>
          <p:cNvSpPr/>
          <p:nvPr/>
        </p:nvSpPr>
        <p:spPr>
          <a:xfrm>
            <a:off x="1932800" y="5821897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5AE5FB2C-D397-77D6-D1AD-74DFDB98D5E3}"/>
              </a:ext>
            </a:extLst>
          </p:cNvPr>
          <p:cNvSpPr txBox="1"/>
          <p:nvPr/>
        </p:nvSpPr>
        <p:spPr>
          <a:xfrm>
            <a:off x="7490577" y="6787899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pic>
        <p:nvPicPr>
          <p:cNvPr id="228" name="図 227">
            <a:extLst>
              <a:ext uri="{FF2B5EF4-FFF2-40B4-BE49-F238E27FC236}">
                <a16:creationId xmlns:a16="http://schemas.microsoft.com/office/drawing/2014/main" id="{A9817965-9169-390B-D351-ED6CC250F4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2760" y="6116687"/>
            <a:ext cx="1358764" cy="2027693"/>
          </a:xfrm>
          <a:prstGeom prst="rect">
            <a:avLst/>
          </a:prstGeom>
        </p:spPr>
      </p:pic>
      <p:pic>
        <p:nvPicPr>
          <p:cNvPr id="229" name="図 228">
            <a:extLst>
              <a:ext uri="{FF2B5EF4-FFF2-40B4-BE49-F238E27FC236}">
                <a16:creationId xmlns:a16="http://schemas.microsoft.com/office/drawing/2014/main" id="{F9F15F1D-CF3A-0386-8DFF-7D7DFF3311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6116" y="7412074"/>
            <a:ext cx="243861" cy="130125"/>
          </a:xfrm>
          <a:prstGeom prst="rect">
            <a:avLst/>
          </a:prstGeom>
        </p:spPr>
      </p:pic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74CEE19B-3851-CA66-F5C6-888BC70D00F2}"/>
              </a:ext>
            </a:extLst>
          </p:cNvPr>
          <p:cNvSpPr txBox="1"/>
          <p:nvPr/>
        </p:nvSpPr>
        <p:spPr>
          <a:xfrm>
            <a:off x="7979694" y="7391115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231" name="図 230">
            <a:extLst>
              <a:ext uri="{FF2B5EF4-FFF2-40B4-BE49-F238E27FC236}">
                <a16:creationId xmlns:a16="http://schemas.microsoft.com/office/drawing/2014/main" id="{1B0F0338-B8E3-3024-FAA7-ED087408F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447" y="6250767"/>
            <a:ext cx="805148" cy="123622"/>
          </a:xfrm>
          <a:prstGeom prst="rect">
            <a:avLst/>
          </a:prstGeom>
        </p:spPr>
      </p:pic>
      <p:sp>
        <p:nvSpPr>
          <p:cNvPr id="232" name="テキスト ボックス 231">
            <a:extLst>
              <a:ext uri="{FF2B5EF4-FFF2-40B4-BE49-F238E27FC236}">
                <a16:creationId xmlns:a16="http://schemas.microsoft.com/office/drawing/2014/main" id="{6E5E85F7-6969-6331-73E7-7B6BCEB5C3FD}"/>
              </a:ext>
            </a:extLst>
          </p:cNvPr>
          <p:cNvSpPr txBox="1"/>
          <p:nvPr/>
        </p:nvSpPr>
        <p:spPr>
          <a:xfrm>
            <a:off x="7382728" y="6237344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233" name="図 232">
            <a:extLst>
              <a:ext uri="{FF2B5EF4-FFF2-40B4-BE49-F238E27FC236}">
                <a16:creationId xmlns:a16="http://schemas.microsoft.com/office/drawing/2014/main" id="{8E29A52F-D157-1F40-F54E-9E274FC7E8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17260" y="7136327"/>
            <a:ext cx="399116" cy="92870"/>
          </a:xfrm>
          <a:prstGeom prst="rect">
            <a:avLst/>
          </a:prstGeom>
        </p:spPr>
      </p:pic>
      <p:sp>
        <p:nvSpPr>
          <p:cNvPr id="234" name="テキスト ボックス 233">
            <a:extLst>
              <a:ext uri="{FF2B5EF4-FFF2-40B4-BE49-F238E27FC236}">
                <a16:creationId xmlns:a16="http://schemas.microsoft.com/office/drawing/2014/main" id="{2C26BDC1-F859-A18C-C965-73EF128E07F3}"/>
              </a:ext>
            </a:extLst>
          </p:cNvPr>
          <p:cNvSpPr txBox="1"/>
          <p:nvPr/>
        </p:nvSpPr>
        <p:spPr>
          <a:xfrm>
            <a:off x="7052890" y="7086619"/>
            <a:ext cx="437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Box No</a:t>
            </a:r>
            <a:endParaRPr kumimoji="1" lang="ja-JP" altLang="en-US" sz="600" dirty="0"/>
          </a:p>
        </p:txBody>
      </p:sp>
      <p:pic>
        <p:nvPicPr>
          <p:cNvPr id="235" name="図 234">
            <a:extLst>
              <a:ext uri="{FF2B5EF4-FFF2-40B4-BE49-F238E27FC236}">
                <a16:creationId xmlns:a16="http://schemas.microsoft.com/office/drawing/2014/main" id="{A829BB27-EC34-8B54-B3F1-838FAB2D0B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65701" y="7573438"/>
            <a:ext cx="234871" cy="129551"/>
          </a:xfrm>
          <a:prstGeom prst="rect">
            <a:avLst/>
          </a:prstGeom>
        </p:spPr>
      </p:pic>
      <p:pic>
        <p:nvPicPr>
          <p:cNvPr id="236" name="図 235">
            <a:extLst>
              <a:ext uri="{FF2B5EF4-FFF2-40B4-BE49-F238E27FC236}">
                <a16:creationId xmlns:a16="http://schemas.microsoft.com/office/drawing/2014/main" id="{F220A0B8-F5DD-0907-24F3-5259B28979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01119" y="7756689"/>
            <a:ext cx="234871" cy="129551"/>
          </a:xfrm>
          <a:prstGeom prst="rect">
            <a:avLst/>
          </a:prstGeom>
        </p:spPr>
      </p:pic>
      <p:pic>
        <p:nvPicPr>
          <p:cNvPr id="237" name="図 236">
            <a:extLst>
              <a:ext uri="{FF2B5EF4-FFF2-40B4-BE49-F238E27FC236}">
                <a16:creationId xmlns:a16="http://schemas.microsoft.com/office/drawing/2014/main" id="{AEAC844D-46FE-F7E4-5E1B-040B5C432C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80768" y="7123466"/>
            <a:ext cx="1334826" cy="298027"/>
          </a:xfrm>
          <a:prstGeom prst="rect">
            <a:avLst/>
          </a:prstGeom>
        </p:spPr>
      </p:pic>
      <p:sp>
        <p:nvSpPr>
          <p:cNvPr id="238" name="四角形: 角を丸くする 237">
            <a:extLst>
              <a:ext uri="{FF2B5EF4-FFF2-40B4-BE49-F238E27FC236}">
                <a16:creationId xmlns:a16="http://schemas.microsoft.com/office/drawing/2014/main" id="{C3D778BC-CFED-C6CA-A0A6-C97736715D52}"/>
              </a:ext>
            </a:extLst>
          </p:cNvPr>
          <p:cNvSpPr/>
          <p:nvPr/>
        </p:nvSpPr>
        <p:spPr>
          <a:xfrm>
            <a:off x="7257047" y="7280497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39" name="四角形: 角を丸くする 238">
            <a:extLst>
              <a:ext uri="{FF2B5EF4-FFF2-40B4-BE49-F238E27FC236}">
                <a16:creationId xmlns:a16="http://schemas.microsoft.com/office/drawing/2014/main" id="{5B558949-BBD3-9C04-6B57-9AB23E6B4CBC}"/>
              </a:ext>
            </a:extLst>
          </p:cNvPr>
          <p:cNvSpPr/>
          <p:nvPr/>
        </p:nvSpPr>
        <p:spPr>
          <a:xfrm>
            <a:off x="7908983" y="7273103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0" name="テキスト ボックス 239">
            <a:extLst>
              <a:ext uri="{FF2B5EF4-FFF2-40B4-BE49-F238E27FC236}">
                <a16:creationId xmlns:a16="http://schemas.microsoft.com/office/drawing/2014/main" id="{DA6D98BC-26F3-A425-5A51-27F748C22B75}"/>
              </a:ext>
            </a:extLst>
          </p:cNvPr>
          <p:cNvSpPr txBox="1"/>
          <p:nvPr/>
        </p:nvSpPr>
        <p:spPr>
          <a:xfrm>
            <a:off x="7590038" y="7254720"/>
            <a:ext cx="3722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Lot No</a:t>
            </a:r>
            <a:endParaRPr kumimoji="1" lang="ja-JP" altLang="en-US" sz="500" dirty="0"/>
          </a:p>
        </p:txBody>
      </p:sp>
      <p:pic>
        <p:nvPicPr>
          <p:cNvPr id="241" name="図 240">
            <a:extLst>
              <a:ext uri="{FF2B5EF4-FFF2-40B4-BE49-F238E27FC236}">
                <a16:creationId xmlns:a16="http://schemas.microsoft.com/office/drawing/2014/main" id="{C9AD7658-E5AD-00E9-5087-3B7B2A9AE8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76489" y="6719045"/>
            <a:ext cx="1345035" cy="391873"/>
          </a:xfrm>
          <a:prstGeom prst="rect">
            <a:avLst/>
          </a:prstGeom>
        </p:spPr>
      </p:pic>
      <p:sp>
        <p:nvSpPr>
          <p:cNvPr id="242" name="四角形: 角を丸くする 241">
            <a:extLst>
              <a:ext uri="{FF2B5EF4-FFF2-40B4-BE49-F238E27FC236}">
                <a16:creationId xmlns:a16="http://schemas.microsoft.com/office/drawing/2014/main" id="{C39DF4BB-EEDB-BEBD-E896-98C1433362CA}"/>
              </a:ext>
            </a:extLst>
          </p:cNvPr>
          <p:cNvSpPr/>
          <p:nvPr/>
        </p:nvSpPr>
        <p:spPr>
          <a:xfrm>
            <a:off x="7257641" y="7018326"/>
            <a:ext cx="373997" cy="249384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3" name="四角形: 角を丸くする 242">
            <a:extLst>
              <a:ext uri="{FF2B5EF4-FFF2-40B4-BE49-F238E27FC236}">
                <a16:creationId xmlns:a16="http://schemas.microsoft.com/office/drawing/2014/main" id="{56C070EE-91B7-05E5-921B-417C4A555477}"/>
              </a:ext>
            </a:extLst>
          </p:cNvPr>
          <p:cNvSpPr/>
          <p:nvPr/>
        </p:nvSpPr>
        <p:spPr>
          <a:xfrm>
            <a:off x="7903122" y="7023626"/>
            <a:ext cx="379858" cy="234262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4" name="テキスト ボックス 243">
            <a:extLst>
              <a:ext uri="{FF2B5EF4-FFF2-40B4-BE49-F238E27FC236}">
                <a16:creationId xmlns:a16="http://schemas.microsoft.com/office/drawing/2014/main" id="{2E8BEED1-D9B5-3F40-E4DE-AB4528AC7161}"/>
              </a:ext>
            </a:extLst>
          </p:cNvPr>
          <p:cNvSpPr txBox="1"/>
          <p:nvPr/>
        </p:nvSpPr>
        <p:spPr>
          <a:xfrm>
            <a:off x="7579220" y="7024400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00" dirty="0"/>
              <a:t>Lot No</a:t>
            </a:r>
          </a:p>
          <a:p>
            <a:pPr algn="ctr"/>
            <a:r>
              <a:rPr kumimoji="1" lang="en-US" altLang="ja-JP" sz="500" dirty="0"/>
              <a:t>Plan</a:t>
            </a:r>
            <a:endParaRPr kumimoji="1" lang="ja-JP" altLang="en-US" sz="500" dirty="0"/>
          </a:p>
        </p:txBody>
      </p:sp>
      <p:sp>
        <p:nvSpPr>
          <p:cNvPr id="245" name="四角形: 角を丸くする 244">
            <a:extLst>
              <a:ext uri="{FF2B5EF4-FFF2-40B4-BE49-F238E27FC236}">
                <a16:creationId xmlns:a16="http://schemas.microsoft.com/office/drawing/2014/main" id="{0BCCFC42-0C6C-6A2E-1564-5E1DEE558963}"/>
              </a:ext>
            </a:extLst>
          </p:cNvPr>
          <p:cNvSpPr/>
          <p:nvPr/>
        </p:nvSpPr>
        <p:spPr>
          <a:xfrm>
            <a:off x="7467447" y="6720816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6" name="四角形: 角を丸くする 245">
            <a:extLst>
              <a:ext uri="{FF2B5EF4-FFF2-40B4-BE49-F238E27FC236}">
                <a16:creationId xmlns:a16="http://schemas.microsoft.com/office/drawing/2014/main" id="{04C46BE0-46CA-85B3-8DB0-863CA8ACA94D}"/>
              </a:ext>
            </a:extLst>
          </p:cNvPr>
          <p:cNvSpPr/>
          <p:nvPr/>
        </p:nvSpPr>
        <p:spPr>
          <a:xfrm>
            <a:off x="7469938" y="6867561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7" name="テキスト ボックス 246">
            <a:extLst>
              <a:ext uri="{FF2B5EF4-FFF2-40B4-BE49-F238E27FC236}">
                <a16:creationId xmlns:a16="http://schemas.microsoft.com/office/drawing/2014/main" id="{4664A8B4-4193-B801-237D-F3078D3AE59F}"/>
              </a:ext>
            </a:extLst>
          </p:cNvPr>
          <p:cNvSpPr txBox="1"/>
          <p:nvPr/>
        </p:nvSpPr>
        <p:spPr>
          <a:xfrm>
            <a:off x="6935831" y="6856322"/>
            <a:ext cx="5212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Name</a:t>
            </a:r>
            <a:endParaRPr kumimoji="1" lang="ja-JP" altLang="en-US" sz="500" dirty="0"/>
          </a:p>
        </p:txBody>
      </p:sp>
      <p:sp>
        <p:nvSpPr>
          <p:cNvPr id="248" name="テキスト ボックス 247">
            <a:extLst>
              <a:ext uri="{FF2B5EF4-FFF2-40B4-BE49-F238E27FC236}">
                <a16:creationId xmlns:a16="http://schemas.microsoft.com/office/drawing/2014/main" id="{B96985B1-9C0A-A9FA-9AB4-30BA76AC1161}"/>
              </a:ext>
            </a:extLst>
          </p:cNvPr>
          <p:cNvSpPr txBox="1"/>
          <p:nvPr/>
        </p:nvSpPr>
        <p:spPr>
          <a:xfrm>
            <a:off x="7493634" y="6704243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249" name="テキスト ボックス 248">
            <a:extLst>
              <a:ext uri="{FF2B5EF4-FFF2-40B4-BE49-F238E27FC236}">
                <a16:creationId xmlns:a16="http://schemas.microsoft.com/office/drawing/2014/main" id="{31C1026B-8797-F44E-2E5D-FC831F0021AC}"/>
              </a:ext>
            </a:extLst>
          </p:cNvPr>
          <p:cNvSpPr txBox="1"/>
          <p:nvPr/>
        </p:nvSpPr>
        <p:spPr>
          <a:xfrm>
            <a:off x="7215004" y="7006857"/>
            <a:ext cx="3722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RD05</a:t>
            </a:r>
          </a:p>
          <a:p>
            <a:r>
              <a:rPr kumimoji="1" lang="en-US" altLang="ja-JP" sz="400" dirty="0">
                <a:latin typeface="+mj-lt"/>
              </a:rPr>
              <a:t>RD06</a:t>
            </a:r>
          </a:p>
        </p:txBody>
      </p:sp>
      <p:sp>
        <p:nvSpPr>
          <p:cNvPr id="250" name="テキスト ボックス 249">
            <a:extLst>
              <a:ext uri="{FF2B5EF4-FFF2-40B4-BE49-F238E27FC236}">
                <a16:creationId xmlns:a16="http://schemas.microsoft.com/office/drawing/2014/main" id="{BEEFB194-D2CF-B466-3F47-4D63120D849C}"/>
              </a:ext>
            </a:extLst>
          </p:cNvPr>
          <p:cNvSpPr txBox="1"/>
          <p:nvPr/>
        </p:nvSpPr>
        <p:spPr>
          <a:xfrm>
            <a:off x="7870007" y="7010667"/>
            <a:ext cx="474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+mj-lt"/>
              </a:rPr>
              <a:t>2023-09-10</a:t>
            </a:r>
          </a:p>
          <a:p>
            <a:r>
              <a:rPr kumimoji="1" lang="en-US" altLang="ja-JP" sz="400" dirty="0">
                <a:latin typeface="+mj-lt"/>
              </a:rPr>
              <a:t>2023-09-11</a:t>
            </a:r>
          </a:p>
        </p:txBody>
      </p:sp>
      <p:sp>
        <p:nvSpPr>
          <p:cNvPr id="251" name="矢印: 右 250">
            <a:extLst>
              <a:ext uri="{FF2B5EF4-FFF2-40B4-BE49-F238E27FC236}">
                <a16:creationId xmlns:a16="http://schemas.microsoft.com/office/drawing/2014/main" id="{27D83BE8-84D2-FB33-9F37-877B7E31F18F}"/>
              </a:ext>
            </a:extLst>
          </p:cNvPr>
          <p:cNvSpPr/>
          <p:nvPr/>
        </p:nvSpPr>
        <p:spPr>
          <a:xfrm>
            <a:off x="7391998" y="5388998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52" name="テキスト ボックス 251">
            <a:extLst>
              <a:ext uri="{FF2B5EF4-FFF2-40B4-BE49-F238E27FC236}">
                <a16:creationId xmlns:a16="http://schemas.microsoft.com/office/drawing/2014/main" id="{85139602-6C97-DA09-3838-B61663A7E7A7}"/>
              </a:ext>
            </a:extLst>
          </p:cNvPr>
          <p:cNvSpPr txBox="1"/>
          <p:nvPr/>
        </p:nvSpPr>
        <p:spPr>
          <a:xfrm>
            <a:off x="7107689" y="7264400"/>
            <a:ext cx="66118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0001</a:t>
            </a:r>
          </a:p>
        </p:txBody>
      </p:sp>
      <p:sp>
        <p:nvSpPr>
          <p:cNvPr id="253" name="テキスト ボックス 252">
            <a:extLst>
              <a:ext uri="{FF2B5EF4-FFF2-40B4-BE49-F238E27FC236}">
                <a16:creationId xmlns:a16="http://schemas.microsoft.com/office/drawing/2014/main" id="{83286540-9BD1-2493-4F68-C4314D88390D}"/>
              </a:ext>
            </a:extLst>
          </p:cNvPr>
          <p:cNvSpPr txBox="1"/>
          <p:nvPr/>
        </p:nvSpPr>
        <p:spPr>
          <a:xfrm>
            <a:off x="6952096" y="7548913"/>
            <a:ext cx="521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</a:t>
            </a:r>
          </a:p>
        </p:txBody>
      </p:sp>
      <p:sp>
        <p:nvSpPr>
          <p:cNvPr id="254" name="テキスト ボックス 253">
            <a:extLst>
              <a:ext uri="{FF2B5EF4-FFF2-40B4-BE49-F238E27FC236}">
                <a16:creationId xmlns:a16="http://schemas.microsoft.com/office/drawing/2014/main" id="{A64F497D-DAAA-E990-8918-58AEF7E2D81C}"/>
              </a:ext>
            </a:extLst>
          </p:cNvPr>
          <p:cNvSpPr txBox="1"/>
          <p:nvPr/>
        </p:nvSpPr>
        <p:spPr>
          <a:xfrm>
            <a:off x="7402855" y="7540785"/>
            <a:ext cx="521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PCS</a:t>
            </a:r>
          </a:p>
        </p:txBody>
      </p:sp>
      <p:sp>
        <p:nvSpPr>
          <p:cNvPr id="255" name="テキスト ボックス 254">
            <a:extLst>
              <a:ext uri="{FF2B5EF4-FFF2-40B4-BE49-F238E27FC236}">
                <a16:creationId xmlns:a16="http://schemas.microsoft.com/office/drawing/2014/main" id="{C5380CD5-D6F1-E17B-D371-DD8D0FCA7156}"/>
              </a:ext>
            </a:extLst>
          </p:cNvPr>
          <p:cNvSpPr txBox="1"/>
          <p:nvPr/>
        </p:nvSpPr>
        <p:spPr>
          <a:xfrm>
            <a:off x="7807499" y="7546069"/>
            <a:ext cx="5217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</a:t>
            </a:r>
          </a:p>
        </p:txBody>
      </p:sp>
      <p:sp>
        <p:nvSpPr>
          <p:cNvPr id="323" name="テキスト ボックス 322">
            <a:extLst>
              <a:ext uri="{FF2B5EF4-FFF2-40B4-BE49-F238E27FC236}">
                <a16:creationId xmlns:a16="http://schemas.microsoft.com/office/drawing/2014/main" id="{14651ADD-35B2-23D9-7939-8EC7F17DCCB4}"/>
              </a:ext>
            </a:extLst>
          </p:cNvPr>
          <p:cNvSpPr txBox="1"/>
          <p:nvPr/>
        </p:nvSpPr>
        <p:spPr>
          <a:xfrm>
            <a:off x="7752154" y="7256860"/>
            <a:ext cx="66118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+mj-lt"/>
              </a:rPr>
              <a:t>2023-09-10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08D1755-EA31-0181-FA42-906A54D59703}"/>
              </a:ext>
            </a:extLst>
          </p:cNvPr>
          <p:cNvSpPr/>
          <p:nvPr/>
        </p:nvSpPr>
        <p:spPr>
          <a:xfrm>
            <a:off x="-1929839" y="2449939"/>
            <a:ext cx="1864907" cy="213487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220(Outbound QTY)</a:t>
            </a: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100 </a:t>
            </a:r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 SCAN (use an old label)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120</a:t>
            </a: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100 </a:t>
            </a:r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 SCAN (use an old label)</a:t>
            </a:r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20</a:t>
            </a: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100 </a:t>
            </a:r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 REPACK</a:t>
            </a:r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PRINT 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LABEL 1  80pcs (Force print)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  <a:sym typeface="Wingdings" panose="05000000000000000000" pitchFamily="2" charset="2"/>
              </a:rPr>
              <a:t>LABEL 2  20pcs (YES/NO)</a:t>
            </a:r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CB95CF8-DDB5-E27D-00A3-88687F50A4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82818" y="7017316"/>
            <a:ext cx="1338306" cy="88522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47DE5ACA-1BE5-70C2-1D96-4F642080E2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81978" y="7723474"/>
            <a:ext cx="1254295" cy="169937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990248E6-EF67-11A7-82DD-0FCC7460F69B}"/>
              </a:ext>
            </a:extLst>
          </p:cNvPr>
          <p:cNvSpPr txBox="1"/>
          <p:nvPr/>
        </p:nvSpPr>
        <p:spPr>
          <a:xfrm>
            <a:off x="7842315" y="7736770"/>
            <a:ext cx="47405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20/50</a:t>
            </a:r>
          </a:p>
        </p:txBody>
      </p:sp>
      <p:sp>
        <p:nvSpPr>
          <p:cNvPr id="101" name="テキスト ボックス 190">
            <a:extLst>
              <a:ext uri="{FF2B5EF4-FFF2-40B4-BE49-F238E27FC236}">
                <a16:creationId xmlns:a16="http://schemas.microsoft.com/office/drawing/2014/main" id="{B9D45C14-9403-A58C-A4EF-3DD3B260174A}"/>
              </a:ext>
            </a:extLst>
          </p:cNvPr>
          <p:cNvSpPr txBox="1"/>
          <p:nvPr/>
        </p:nvSpPr>
        <p:spPr>
          <a:xfrm>
            <a:off x="7434596" y="6859265"/>
            <a:ext cx="94457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BF60039-1A91-EBE4-F94D-1A9AAF08A75B}"/>
              </a:ext>
            </a:extLst>
          </p:cNvPr>
          <p:cNvGrpSpPr/>
          <p:nvPr/>
        </p:nvGrpSpPr>
        <p:grpSpPr>
          <a:xfrm>
            <a:off x="7052248" y="8310294"/>
            <a:ext cx="876357" cy="943344"/>
            <a:chOff x="1995262" y="3857012"/>
            <a:chExt cx="876357" cy="94334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5B32DAF-5ADA-53D3-2DEF-05394A075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995262" y="3857012"/>
              <a:ext cx="767534" cy="499641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C2BD0AD-3035-EBAD-ED3E-A347865903FE}"/>
                </a:ext>
              </a:extLst>
            </p:cNvPr>
            <p:cNvGrpSpPr/>
            <p:nvPr/>
          </p:nvGrpSpPr>
          <p:grpSpPr>
            <a:xfrm>
              <a:off x="2548777" y="4218954"/>
              <a:ext cx="322842" cy="581402"/>
              <a:chOff x="2281970" y="4924190"/>
              <a:chExt cx="322842" cy="581402"/>
            </a:xfrm>
          </p:grpSpPr>
          <p:pic>
            <p:nvPicPr>
              <p:cNvPr id="83" name="図 116">
                <a:extLst>
                  <a:ext uri="{FF2B5EF4-FFF2-40B4-BE49-F238E27FC236}">
                    <a16:creationId xmlns:a16="http://schemas.microsoft.com/office/drawing/2014/main" id="{5563845C-03EC-624A-81C3-5866A8BE78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81814">
                <a:off x="2410832" y="5083144"/>
                <a:ext cx="193980" cy="422448"/>
              </a:xfrm>
              <a:prstGeom prst="rect">
                <a:avLst/>
              </a:prstGeom>
            </p:spPr>
          </p:pic>
          <p:sp>
            <p:nvSpPr>
              <p:cNvPr id="84" name="台形 76">
                <a:extLst>
                  <a:ext uri="{FF2B5EF4-FFF2-40B4-BE49-F238E27FC236}">
                    <a16:creationId xmlns:a16="http://schemas.microsoft.com/office/drawing/2014/main" id="{7BBE0F41-497A-01C1-028A-34D29891352E}"/>
                  </a:ext>
                </a:extLst>
              </p:cNvPr>
              <p:cNvSpPr/>
              <p:nvPr/>
            </p:nvSpPr>
            <p:spPr>
              <a:xfrm rot="9223765">
                <a:off x="2281970" y="4924190"/>
                <a:ext cx="220531" cy="221214"/>
              </a:xfrm>
              <a:prstGeom prst="trapezoid">
                <a:avLst/>
              </a:prstGeom>
              <a:solidFill>
                <a:srgbClr val="FF0000">
                  <a:alpha val="31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l" defTabSz="914400"/>
                <a:endParaRPr kumimoji="1" lang="ja-JP" altLang="en-US" sz="700" kern="0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86" name="図 158">
            <a:extLst>
              <a:ext uri="{FF2B5EF4-FFF2-40B4-BE49-F238E27FC236}">
                <a16:creationId xmlns:a16="http://schemas.microsoft.com/office/drawing/2014/main" id="{A85927F3-6133-C996-C22A-26FB73F7DD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20648" y="5358382"/>
            <a:ext cx="1075165" cy="745191"/>
          </a:xfrm>
          <a:prstGeom prst="rect">
            <a:avLst/>
          </a:prstGeom>
        </p:spPr>
      </p:pic>
      <p:pic>
        <p:nvPicPr>
          <p:cNvPr id="88" name="図 159">
            <a:extLst>
              <a:ext uri="{FF2B5EF4-FFF2-40B4-BE49-F238E27FC236}">
                <a16:creationId xmlns:a16="http://schemas.microsoft.com/office/drawing/2014/main" id="{1813E13B-3FF2-DC4C-6146-208B9D7E7D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79520" y="5734460"/>
            <a:ext cx="847293" cy="112175"/>
          </a:xfrm>
          <a:prstGeom prst="rect">
            <a:avLst/>
          </a:prstGeom>
        </p:spPr>
      </p:pic>
      <p:sp>
        <p:nvSpPr>
          <p:cNvPr id="92" name="テキスト ボックス 160">
            <a:extLst>
              <a:ext uri="{FF2B5EF4-FFF2-40B4-BE49-F238E27FC236}">
                <a16:creationId xmlns:a16="http://schemas.microsoft.com/office/drawing/2014/main" id="{34D026C6-8F15-0213-1EEC-809486BDAA61}"/>
              </a:ext>
            </a:extLst>
          </p:cNvPr>
          <p:cNvSpPr txBox="1"/>
          <p:nvPr/>
        </p:nvSpPr>
        <p:spPr>
          <a:xfrm>
            <a:off x="-1242384" y="5695157"/>
            <a:ext cx="107516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Parts No does not match Plan</a:t>
            </a:r>
          </a:p>
        </p:txBody>
      </p:sp>
      <p:sp>
        <p:nvSpPr>
          <p:cNvPr id="115" name="テキスト ボックス 360">
            <a:extLst>
              <a:ext uri="{FF2B5EF4-FFF2-40B4-BE49-F238E27FC236}">
                <a16:creationId xmlns:a16="http://schemas.microsoft.com/office/drawing/2014/main" id="{02E9A767-7FB0-DF5E-19DC-8C7485D67122}"/>
              </a:ext>
            </a:extLst>
          </p:cNvPr>
          <p:cNvSpPr txBox="1"/>
          <p:nvPr/>
        </p:nvSpPr>
        <p:spPr>
          <a:xfrm>
            <a:off x="-1316333" y="4997761"/>
            <a:ext cx="87155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Operation completed</a:t>
            </a:r>
          </a:p>
        </p:txBody>
      </p:sp>
      <p:pic>
        <p:nvPicPr>
          <p:cNvPr id="126" name="図 359">
            <a:extLst>
              <a:ext uri="{FF2B5EF4-FFF2-40B4-BE49-F238E27FC236}">
                <a16:creationId xmlns:a16="http://schemas.microsoft.com/office/drawing/2014/main" id="{E9947F16-446C-E5A1-EFF6-78CA530CF0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316333" y="4746753"/>
            <a:ext cx="847293" cy="112175"/>
          </a:xfrm>
          <a:prstGeom prst="rect">
            <a:avLst/>
          </a:prstGeom>
        </p:spPr>
      </p:pic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B5B83E84-32D4-D1D6-0053-232CB2BC69B6}"/>
              </a:ext>
            </a:extLst>
          </p:cNvPr>
          <p:cNvSpPr/>
          <p:nvPr/>
        </p:nvSpPr>
        <p:spPr>
          <a:xfrm>
            <a:off x="7645952" y="7914420"/>
            <a:ext cx="673452" cy="199816"/>
          </a:xfrm>
          <a:prstGeom prst="roundRect">
            <a:avLst>
              <a:gd name="adj" fmla="val 37275"/>
            </a:avLst>
          </a:prstGeom>
          <a:solidFill>
            <a:srgbClr val="6CD506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600" b="1" kern="0" dirty="0">
                <a:solidFill>
                  <a:schemeClr val="bg1"/>
                </a:solidFill>
              </a:rPr>
              <a:t>Confirm[P4]</a:t>
            </a:r>
          </a:p>
        </p:txBody>
      </p:sp>
      <p:pic>
        <p:nvPicPr>
          <p:cNvPr id="331" name="図 358">
            <a:extLst>
              <a:ext uri="{FF2B5EF4-FFF2-40B4-BE49-F238E27FC236}">
                <a16:creationId xmlns:a16="http://schemas.microsoft.com/office/drawing/2014/main" id="{06C4BED3-3F03-1EE7-A7D7-B226E3E91F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53909" y="8706174"/>
            <a:ext cx="1075165" cy="745191"/>
          </a:xfrm>
          <a:prstGeom prst="rect">
            <a:avLst/>
          </a:prstGeom>
        </p:spPr>
      </p:pic>
      <p:pic>
        <p:nvPicPr>
          <p:cNvPr id="332" name="図 359">
            <a:extLst>
              <a:ext uri="{FF2B5EF4-FFF2-40B4-BE49-F238E27FC236}">
                <a16:creationId xmlns:a16="http://schemas.microsoft.com/office/drawing/2014/main" id="{41E15FE6-1828-7A7D-979C-95B7D18DFA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317879" y="9093070"/>
            <a:ext cx="847293" cy="112175"/>
          </a:xfrm>
          <a:prstGeom prst="rect">
            <a:avLst/>
          </a:prstGeom>
        </p:spPr>
      </p:pic>
      <p:sp>
        <p:nvSpPr>
          <p:cNvPr id="333" name="テキスト ボックス 360">
            <a:extLst>
              <a:ext uri="{FF2B5EF4-FFF2-40B4-BE49-F238E27FC236}">
                <a16:creationId xmlns:a16="http://schemas.microsoft.com/office/drawing/2014/main" id="{876E69DE-4DB0-074C-341E-165566B18D0B}"/>
              </a:ext>
            </a:extLst>
          </p:cNvPr>
          <p:cNvSpPr txBox="1"/>
          <p:nvPr/>
        </p:nvSpPr>
        <p:spPr>
          <a:xfrm>
            <a:off x="-1363899" y="8984617"/>
            <a:ext cx="871556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INFORMATION</a:t>
            </a:r>
          </a:p>
        </p:txBody>
      </p:sp>
      <p:pic>
        <p:nvPicPr>
          <p:cNvPr id="334" name="Picture 2" descr="info&quot; Icon - Download for free – Iconduck">
            <a:extLst>
              <a:ext uri="{FF2B5EF4-FFF2-40B4-BE49-F238E27FC236}">
                <a16:creationId xmlns:a16="http://schemas.microsoft.com/office/drawing/2014/main" id="{693151ED-7D05-9931-5414-A8A1D149A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4611" y="8788143"/>
            <a:ext cx="184410" cy="1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" name="テキスト ボックス 360">
            <a:extLst>
              <a:ext uri="{FF2B5EF4-FFF2-40B4-BE49-F238E27FC236}">
                <a16:creationId xmlns:a16="http://schemas.microsoft.com/office/drawing/2014/main" id="{369107AA-C7DB-8C8C-0717-C25C723CC862}"/>
              </a:ext>
            </a:extLst>
          </p:cNvPr>
          <p:cNvSpPr txBox="1"/>
          <p:nvPr/>
        </p:nvSpPr>
        <p:spPr>
          <a:xfrm>
            <a:off x="-1319822" y="9096509"/>
            <a:ext cx="815088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Operation completed!</a:t>
            </a:r>
          </a:p>
        </p:txBody>
      </p:sp>
      <p:sp>
        <p:nvSpPr>
          <p:cNvPr id="338" name="矢印: 右 287">
            <a:extLst>
              <a:ext uri="{FF2B5EF4-FFF2-40B4-BE49-F238E27FC236}">
                <a16:creationId xmlns:a16="http://schemas.microsoft.com/office/drawing/2014/main" id="{0448584A-CAA3-4D09-B876-EB9897805F25}"/>
              </a:ext>
            </a:extLst>
          </p:cNvPr>
          <p:cNvSpPr/>
          <p:nvPr/>
        </p:nvSpPr>
        <p:spPr>
          <a:xfrm rot="10800000">
            <a:off x="-306941" y="8905591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D92A6554-8AC7-D23D-27A3-E3F67C970EE2}"/>
              </a:ext>
            </a:extLst>
          </p:cNvPr>
          <p:cNvGrpSpPr/>
          <p:nvPr/>
        </p:nvGrpSpPr>
        <p:grpSpPr>
          <a:xfrm>
            <a:off x="7627612" y="7901741"/>
            <a:ext cx="760431" cy="362173"/>
            <a:chOff x="1139385" y="5401772"/>
            <a:chExt cx="760431" cy="362173"/>
          </a:xfrm>
        </p:grpSpPr>
        <p:sp>
          <p:nvSpPr>
            <p:cNvPr id="340" name="正方形/長方形 40">
              <a:extLst>
                <a:ext uri="{FF2B5EF4-FFF2-40B4-BE49-F238E27FC236}">
                  <a16:creationId xmlns:a16="http://schemas.microsoft.com/office/drawing/2014/main" id="{B6EB9C89-4533-E68A-4360-5CEA1D816F32}"/>
                </a:ext>
              </a:extLst>
            </p:cNvPr>
            <p:cNvSpPr/>
            <p:nvPr/>
          </p:nvSpPr>
          <p:spPr>
            <a:xfrm>
              <a:off x="1139385" y="5401772"/>
              <a:ext cx="724987" cy="263708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341" name="グラフィックス 41" descr="右向き指示マーク">
              <a:extLst>
                <a:ext uri="{FF2B5EF4-FFF2-40B4-BE49-F238E27FC236}">
                  <a16:creationId xmlns:a16="http://schemas.microsoft.com/office/drawing/2014/main" id="{C2024E52-625E-3D57-8FB9-E3EA4742C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4754202">
              <a:off x="1663672" y="5527801"/>
              <a:ext cx="236144" cy="236144"/>
            </a:xfrm>
            <a:prstGeom prst="rect">
              <a:avLst/>
            </a:prstGeom>
          </p:spPr>
        </p:pic>
      </p:grp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B7A9625-1073-EB52-5A72-2307641BB514}"/>
              </a:ext>
            </a:extLst>
          </p:cNvPr>
          <p:cNvSpPr/>
          <p:nvPr/>
        </p:nvSpPr>
        <p:spPr>
          <a:xfrm>
            <a:off x="4362900" y="96688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EB8784D3-0DD7-1422-C9E7-835EC2B69F0C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33431"/>
          <a:stretch/>
        </p:blipFill>
        <p:spPr>
          <a:xfrm>
            <a:off x="498413" y="6051950"/>
            <a:ext cx="1314813" cy="68847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AF3774A8-12E5-226F-23D5-364430FB7D29}"/>
              </a:ext>
            </a:extLst>
          </p:cNvPr>
          <p:cNvSpPr txBox="1"/>
          <p:nvPr/>
        </p:nvSpPr>
        <p:spPr>
          <a:xfrm>
            <a:off x="1350425" y="6585634"/>
            <a:ext cx="474058" cy="169277"/>
          </a:xfrm>
          <a:prstGeom prst="rect">
            <a:avLst/>
          </a:prstGeom>
          <a:noFill/>
        </p:spPr>
        <p:txBody>
          <a:bodyPr wrap="square" lIns="0" rIns="45720" rtlCol="0">
            <a:spAutoFit/>
          </a:bodyPr>
          <a:lstStyle/>
          <a:p>
            <a:pPr algn="r"/>
            <a:r>
              <a:rPr lang="en-US" sz="500" dirty="0"/>
              <a:t>Total   </a:t>
            </a:r>
            <a:r>
              <a:rPr lang="en-US" sz="500" dirty="0">
                <a:highlight>
                  <a:srgbClr val="C0C0C0"/>
                </a:highlight>
              </a:rPr>
              <a:t>     0/50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B88CF43-76F6-7A56-0EF3-1CCCA6931DDF}"/>
              </a:ext>
            </a:extLst>
          </p:cNvPr>
          <p:cNvGrpSpPr/>
          <p:nvPr/>
        </p:nvGrpSpPr>
        <p:grpSpPr>
          <a:xfrm>
            <a:off x="6978887" y="3868199"/>
            <a:ext cx="1075165" cy="1125349"/>
            <a:chOff x="3320278" y="5026090"/>
            <a:chExt cx="1075165" cy="1125349"/>
          </a:xfrm>
        </p:grpSpPr>
        <p:pic>
          <p:nvPicPr>
            <p:cNvPr id="125" name="図 358">
              <a:extLst>
                <a:ext uri="{FF2B5EF4-FFF2-40B4-BE49-F238E27FC236}">
                  <a16:creationId xmlns:a16="http://schemas.microsoft.com/office/drawing/2014/main" id="{D195AC12-C851-1664-CE1A-B55C3E567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20278" y="5026090"/>
              <a:ext cx="1075165" cy="112534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B7560A-FF42-18DB-AC18-899DEE4B88B0}"/>
                </a:ext>
              </a:extLst>
            </p:cNvPr>
            <p:cNvSpPr/>
            <p:nvPr/>
          </p:nvSpPr>
          <p:spPr>
            <a:xfrm>
              <a:off x="3376063" y="5122090"/>
              <a:ext cx="986020" cy="967238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en-US" sz="700" kern="0" dirty="0">
                <a:solidFill>
                  <a:prstClr val="black"/>
                </a:solidFill>
              </a:endParaRPr>
            </a:p>
          </p:txBody>
        </p:sp>
      </p:grpSp>
      <p:pic>
        <p:nvPicPr>
          <p:cNvPr id="87" name="Picture 2" descr="info&quot; Icon - Download for free – Iconduck">
            <a:extLst>
              <a:ext uri="{FF2B5EF4-FFF2-40B4-BE49-F238E27FC236}">
                <a16:creationId xmlns:a16="http://schemas.microsoft.com/office/drawing/2014/main" id="{DD48D711-8CCA-329A-F198-118F0A6B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112" y="3957480"/>
            <a:ext cx="184410" cy="1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テキスト ボックス 360">
            <a:extLst>
              <a:ext uri="{FF2B5EF4-FFF2-40B4-BE49-F238E27FC236}">
                <a16:creationId xmlns:a16="http://schemas.microsoft.com/office/drawing/2014/main" id="{40603C0C-1061-9A06-C41B-9A3F93EE884A}"/>
              </a:ext>
            </a:extLst>
          </p:cNvPr>
          <p:cNvSpPr txBox="1"/>
          <p:nvPr/>
        </p:nvSpPr>
        <p:spPr>
          <a:xfrm>
            <a:off x="7200710" y="4156814"/>
            <a:ext cx="705142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OUTBOUND QTY</a:t>
            </a:r>
          </a:p>
        </p:txBody>
      </p:sp>
      <p:sp>
        <p:nvSpPr>
          <p:cNvPr id="97" name="テキスト ボックス 360">
            <a:extLst>
              <a:ext uri="{FF2B5EF4-FFF2-40B4-BE49-F238E27FC236}">
                <a16:creationId xmlns:a16="http://schemas.microsoft.com/office/drawing/2014/main" id="{76CF09C6-CBEE-C4D9-8F5D-60F9344116AC}"/>
              </a:ext>
            </a:extLst>
          </p:cNvPr>
          <p:cNvSpPr txBox="1"/>
          <p:nvPr/>
        </p:nvSpPr>
        <p:spPr>
          <a:xfrm>
            <a:off x="7060938" y="4502506"/>
            <a:ext cx="186645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QTY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510A01D5-7A20-9EAC-CD02-F070F1682F49}"/>
              </a:ext>
            </a:extLst>
          </p:cNvPr>
          <p:cNvSpPr/>
          <p:nvPr/>
        </p:nvSpPr>
        <p:spPr>
          <a:xfrm>
            <a:off x="1534089" y="5881505"/>
            <a:ext cx="239411" cy="130450"/>
          </a:xfrm>
          <a:prstGeom prst="roundRect">
            <a:avLst/>
          </a:prstGeom>
          <a:solidFill>
            <a:schemeClr val="bg2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600" kern="0" dirty="0">
                <a:solidFill>
                  <a:schemeClr val="bg2">
                    <a:lumMod val="75000"/>
                  </a:schemeClr>
                </a:solidFill>
              </a:rPr>
              <a:t>20%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F301489-48CE-82C7-CC03-65FAF5262305}"/>
              </a:ext>
            </a:extLst>
          </p:cNvPr>
          <p:cNvSpPr/>
          <p:nvPr/>
        </p:nvSpPr>
        <p:spPr>
          <a:xfrm>
            <a:off x="7383966" y="4467697"/>
            <a:ext cx="311505" cy="130450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11" name="テキスト ボックス 360">
            <a:extLst>
              <a:ext uri="{FF2B5EF4-FFF2-40B4-BE49-F238E27FC236}">
                <a16:creationId xmlns:a16="http://schemas.microsoft.com/office/drawing/2014/main" id="{DEEDDB26-75CC-F98B-63D0-85F149C463C2}"/>
              </a:ext>
            </a:extLst>
          </p:cNvPr>
          <p:cNvSpPr txBox="1"/>
          <p:nvPr/>
        </p:nvSpPr>
        <p:spPr>
          <a:xfrm>
            <a:off x="7717435" y="4499427"/>
            <a:ext cx="256858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/20 </a:t>
            </a:r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KGS</a:t>
            </a: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6B363AB6-9746-8177-7CA4-A406B1590F8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349602" y="4671673"/>
            <a:ext cx="344704" cy="166409"/>
          </a:xfrm>
          <a:prstGeom prst="rect">
            <a:avLst/>
          </a:prstGeom>
        </p:spPr>
      </p:pic>
      <p:sp>
        <p:nvSpPr>
          <p:cNvPr id="118" name="テキスト ボックス 188">
            <a:extLst>
              <a:ext uri="{FF2B5EF4-FFF2-40B4-BE49-F238E27FC236}">
                <a16:creationId xmlns:a16="http://schemas.microsoft.com/office/drawing/2014/main" id="{37A771F5-074F-7A5E-5A00-2D8400B05DF8}"/>
              </a:ext>
            </a:extLst>
          </p:cNvPr>
          <p:cNvSpPr txBox="1"/>
          <p:nvPr/>
        </p:nvSpPr>
        <p:spPr>
          <a:xfrm>
            <a:off x="522903" y="5840574"/>
            <a:ext cx="449803" cy="1692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kumimoji="1" lang="en-US" altLang="ja-JP" sz="500" dirty="0"/>
              <a:t>Use Crusher</a:t>
            </a:r>
            <a:endParaRPr kumimoji="1" lang="ja-JP" altLang="en-US" sz="500" dirty="0"/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4517E362-256C-C71A-0B87-5BEE318B0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7386" y="5893296"/>
            <a:ext cx="160671" cy="102245"/>
          </a:xfrm>
          <a:prstGeom prst="rect">
            <a:avLst/>
          </a:prstGeom>
        </p:spPr>
      </p:pic>
      <p:sp>
        <p:nvSpPr>
          <p:cNvPr id="121" name="テキスト ボックス 189">
            <a:extLst>
              <a:ext uri="{FF2B5EF4-FFF2-40B4-BE49-F238E27FC236}">
                <a16:creationId xmlns:a16="http://schemas.microsoft.com/office/drawing/2014/main" id="{67EF3E1A-CAC4-15CF-3302-2C134B53DFCD}"/>
              </a:ext>
            </a:extLst>
          </p:cNvPr>
          <p:cNvSpPr txBox="1"/>
          <p:nvPr/>
        </p:nvSpPr>
        <p:spPr>
          <a:xfrm>
            <a:off x="525106" y="5914638"/>
            <a:ext cx="679384" cy="15388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kumimoji="1" lang="en-US" altLang="ja-JP" sz="400" dirty="0"/>
              <a:t>Crusher-parts-no-xx</a:t>
            </a:r>
            <a:endParaRPr kumimoji="1" lang="ja-JP" altLang="en-US" sz="400" dirty="0"/>
          </a:p>
        </p:txBody>
      </p:sp>
      <p:sp>
        <p:nvSpPr>
          <p:cNvPr id="123" name="テキスト ボックス 72">
            <a:extLst>
              <a:ext uri="{FF2B5EF4-FFF2-40B4-BE49-F238E27FC236}">
                <a16:creationId xmlns:a16="http://schemas.microsoft.com/office/drawing/2014/main" id="{667024F0-A682-5009-FFAE-C8A9D7AECCDD}"/>
              </a:ext>
            </a:extLst>
          </p:cNvPr>
          <p:cNvSpPr txBox="1"/>
          <p:nvPr/>
        </p:nvSpPr>
        <p:spPr>
          <a:xfrm>
            <a:off x="2707599" y="2197614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pic>
        <p:nvPicPr>
          <p:cNvPr id="124" name="図 166">
            <a:extLst>
              <a:ext uri="{FF2B5EF4-FFF2-40B4-BE49-F238E27FC236}">
                <a16:creationId xmlns:a16="http://schemas.microsoft.com/office/drawing/2014/main" id="{D4956E51-BF9A-E430-050C-7BC8F2BD8C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9782" y="1526402"/>
            <a:ext cx="1358764" cy="2027693"/>
          </a:xfrm>
          <a:prstGeom prst="rect">
            <a:avLst/>
          </a:prstGeom>
        </p:spPr>
      </p:pic>
      <p:pic>
        <p:nvPicPr>
          <p:cNvPr id="128" name="図 167">
            <a:extLst>
              <a:ext uri="{FF2B5EF4-FFF2-40B4-BE49-F238E27FC236}">
                <a16:creationId xmlns:a16="http://schemas.microsoft.com/office/drawing/2014/main" id="{AD7BB892-07BE-79D8-6B83-1D444D607F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73138" y="2821789"/>
            <a:ext cx="243861" cy="130125"/>
          </a:xfrm>
          <a:prstGeom prst="rect">
            <a:avLst/>
          </a:prstGeom>
        </p:spPr>
      </p:pic>
      <p:sp>
        <p:nvSpPr>
          <p:cNvPr id="132" name="テキスト ボックス 168">
            <a:extLst>
              <a:ext uri="{FF2B5EF4-FFF2-40B4-BE49-F238E27FC236}">
                <a16:creationId xmlns:a16="http://schemas.microsoft.com/office/drawing/2014/main" id="{9714A5F4-F356-F063-37DF-1F3D0A434CAD}"/>
              </a:ext>
            </a:extLst>
          </p:cNvPr>
          <p:cNvSpPr txBox="1"/>
          <p:nvPr/>
        </p:nvSpPr>
        <p:spPr>
          <a:xfrm>
            <a:off x="3196716" y="2800830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33" name="図 169">
            <a:extLst>
              <a:ext uri="{FF2B5EF4-FFF2-40B4-BE49-F238E27FC236}">
                <a16:creationId xmlns:a16="http://schemas.microsoft.com/office/drawing/2014/main" id="{4B096A22-878F-65C9-B90B-1E94F7295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469" y="1660482"/>
            <a:ext cx="805148" cy="123622"/>
          </a:xfrm>
          <a:prstGeom prst="rect">
            <a:avLst/>
          </a:prstGeom>
        </p:spPr>
      </p:pic>
      <p:sp>
        <p:nvSpPr>
          <p:cNvPr id="134" name="テキスト ボックス 170">
            <a:extLst>
              <a:ext uri="{FF2B5EF4-FFF2-40B4-BE49-F238E27FC236}">
                <a16:creationId xmlns:a16="http://schemas.microsoft.com/office/drawing/2014/main" id="{A529E48A-5C70-DBC3-CFAA-DEA24BF2F8F5}"/>
              </a:ext>
            </a:extLst>
          </p:cNvPr>
          <p:cNvSpPr txBox="1"/>
          <p:nvPr/>
        </p:nvSpPr>
        <p:spPr>
          <a:xfrm>
            <a:off x="2599750" y="1647059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35" name="図 171">
            <a:extLst>
              <a:ext uri="{FF2B5EF4-FFF2-40B4-BE49-F238E27FC236}">
                <a16:creationId xmlns:a16="http://schemas.microsoft.com/office/drawing/2014/main" id="{A8D07845-A431-2903-73A9-9821FE4E9F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34282" y="2546042"/>
            <a:ext cx="399116" cy="92870"/>
          </a:xfrm>
          <a:prstGeom prst="rect">
            <a:avLst/>
          </a:prstGeom>
        </p:spPr>
      </p:pic>
      <p:sp>
        <p:nvSpPr>
          <p:cNvPr id="136" name="テキスト ボックス 172">
            <a:extLst>
              <a:ext uri="{FF2B5EF4-FFF2-40B4-BE49-F238E27FC236}">
                <a16:creationId xmlns:a16="http://schemas.microsoft.com/office/drawing/2014/main" id="{27253AA7-CDE9-7A61-7F59-26098127CCC3}"/>
              </a:ext>
            </a:extLst>
          </p:cNvPr>
          <p:cNvSpPr txBox="1"/>
          <p:nvPr/>
        </p:nvSpPr>
        <p:spPr>
          <a:xfrm>
            <a:off x="2269912" y="2496334"/>
            <a:ext cx="437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Box No</a:t>
            </a:r>
            <a:endParaRPr kumimoji="1" lang="ja-JP" altLang="en-US" sz="600" dirty="0"/>
          </a:p>
        </p:txBody>
      </p:sp>
      <p:pic>
        <p:nvPicPr>
          <p:cNvPr id="137" name="図 173">
            <a:extLst>
              <a:ext uri="{FF2B5EF4-FFF2-40B4-BE49-F238E27FC236}">
                <a16:creationId xmlns:a16="http://schemas.microsoft.com/office/drawing/2014/main" id="{B22B1036-74C9-6EC8-9D23-DA8AFA703D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2723" y="2983153"/>
            <a:ext cx="234871" cy="129551"/>
          </a:xfrm>
          <a:prstGeom prst="rect">
            <a:avLst/>
          </a:prstGeom>
        </p:spPr>
      </p:pic>
      <p:pic>
        <p:nvPicPr>
          <p:cNvPr id="138" name="図 174">
            <a:extLst>
              <a:ext uri="{FF2B5EF4-FFF2-40B4-BE49-F238E27FC236}">
                <a16:creationId xmlns:a16="http://schemas.microsoft.com/office/drawing/2014/main" id="{C0AA92BD-0E9C-3935-22B6-022E8F0790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18141" y="3166404"/>
            <a:ext cx="234871" cy="129551"/>
          </a:xfrm>
          <a:prstGeom prst="rect">
            <a:avLst/>
          </a:prstGeom>
        </p:spPr>
      </p:pic>
      <p:pic>
        <p:nvPicPr>
          <p:cNvPr id="139" name="図 175">
            <a:extLst>
              <a:ext uri="{FF2B5EF4-FFF2-40B4-BE49-F238E27FC236}">
                <a16:creationId xmlns:a16="http://schemas.microsoft.com/office/drawing/2014/main" id="{EA038ACD-7B42-908B-DA78-0380A2D5C1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97790" y="2533181"/>
            <a:ext cx="1334826" cy="298027"/>
          </a:xfrm>
          <a:prstGeom prst="rect">
            <a:avLst/>
          </a:prstGeom>
        </p:spPr>
      </p:pic>
      <p:sp>
        <p:nvSpPr>
          <p:cNvPr id="140" name="四角形: 角を丸くする 176">
            <a:extLst>
              <a:ext uri="{FF2B5EF4-FFF2-40B4-BE49-F238E27FC236}">
                <a16:creationId xmlns:a16="http://schemas.microsoft.com/office/drawing/2014/main" id="{E8B64DB8-B123-5CC1-0FBE-399ACD3562D2}"/>
              </a:ext>
            </a:extLst>
          </p:cNvPr>
          <p:cNvSpPr/>
          <p:nvPr/>
        </p:nvSpPr>
        <p:spPr>
          <a:xfrm>
            <a:off x="2474069" y="2690212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1" name="テキスト ボックス 177">
            <a:extLst>
              <a:ext uri="{FF2B5EF4-FFF2-40B4-BE49-F238E27FC236}">
                <a16:creationId xmlns:a16="http://schemas.microsoft.com/office/drawing/2014/main" id="{28B59A5A-AF60-B713-F030-174B6CF48ADB}"/>
              </a:ext>
            </a:extLst>
          </p:cNvPr>
          <p:cNvSpPr txBox="1"/>
          <p:nvPr/>
        </p:nvSpPr>
        <p:spPr>
          <a:xfrm>
            <a:off x="2150362" y="2678973"/>
            <a:ext cx="38343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Box no</a:t>
            </a:r>
            <a:endParaRPr kumimoji="1" lang="ja-JP" altLang="en-US" sz="500" dirty="0"/>
          </a:p>
        </p:txBody>
      </p:sp>
      <p:sp>
        <p:nvSpPr>
          <p:cNvPr id="142" name="四角形: 角を丸くする 178">
            <a:extLst>
              <a:ext uri="{FF2B5EF4-FFF2-40B4-BE49-F238E27FC236}">
                <a16:creationId xmlns:a16="http://schemas.microsoft.com/office/drawing/2014/main" id="{91C5AAEC-8989-8673-9255-65A09FA4A561}"/>
              </a:ext>
            </a:extLst>
          </p:cNvPr>
          <p:cNvSpPr/>
          <p:nvPr/>
        </p:nvSpPr>
        <p:spPr>
          <a:xfrm>
            <a:off x="3126005" y="2682818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3" name="テキスト ボックス 179">
            <a:extLst>
              <a:ext uri="{FF2B5EF4-FFF2-40B4-BE49-F238E27FC236}">
                <a16:creationId xmlns:a16="http://schemas.microsoft.com/office/drawing/2014/main" id="{0037CFED-97E5-952F-60AA-AEDD23B502E0}"/>
              </a:ext>
            </a:extLst>
          </p:cNvPr>
          <p:cNvSpPr txBox="1"/>
          <p:nvPr/>
        </p:nvSpPr>
        <p:spPr>
          <a:xfrm>
            <a:off x="2807060" y="2664435"/>
            <a:ext cx="3722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Lot No</a:t>
            </a:r>
            <a:endParaRPr kumimoji="1" lang="ja-JP" altLang="en-US" sz="500" dirty="0"/>
          </a:p>
        </p:txBody>
      </p:sp>
      <p:pic>
        <p:nvPicPr>
          <p:cNvPr id="144" name="図 180">
            <a:extLst>
              <a:ext uri="{FF2B5EF4-FFF2-40B4-BE49-F238E27FC236}">
                <a16:creationId xmlns:a16="http://schemas.microsoft.com/office/drawing/2014/main" id="{B2F58220-BF2C-730D-669C-63F2BE4156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01643" y="2116199"/>
            <a:ext cx="1345035" cy="391873"/>
          </a:xfrm>
          <a:prstGeom prst="rect">
            <a:avLst/>
          </a:prstGeom>
        </p:spPr>
      </p:pic>
      <p:sp>
        <p:nvSpPr>
          <p:cNvPr id="146" name="四角形: 角を丸くする 185">
            <a:extLst>
              <a:ext uri="{FF2B5EF4-FFF2-40B4-BE49-F238E27FC236}">
                <a16:creationId xmlns:a16="http://schemas.microsoft.com/office/drawing/2014/main" id="{5BC6A328-9A76-D51A-0727-09BC2C716AD2}"/>
              </a:ext>
            </a:extLst>
          </p:cNvPr>
          <p:cNvSpPr/>
          <p:nvPr/>
        </p:nvSpPr>
        <p:spPr>
          <a:xfrm>
            <a:off x="2684469" y="2130531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7" name="テキスト ボックス 186">
            <a:extLst>
              <a:ext uri="{FF2B5EF4-FFF2-40B4-BE49-F238E27FC236}">
                <a16:creationId xmlns:a16="http://schemas.microsoft.com/office/drawing/2014/main" id="{D63B2504-6D8A-2FD0-1478-EED05AA036C1}"/>
              </a:ext>
            </a:extLst>
          </p:cNvPr>
          <p:cNvSpPr txBox="1"/>
          <p:nvPr/>
        </p:nvSpPr>
        <p:spPr>
          <a:xfrm>
            <a:off x="2150362" y="2119292"/>
            <a:ext cx="43313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No</a:t>
            </a:r>
            <a:endParaRPr kumimoji="1" lang="ja-JP" altLang="en-US" sz="500" dirty="0"/>
          </a:p>
        </p:txBody>
      </p:sp>
      <p:sp>
        <p:nvSpPr>
          <p:cNvPr id="148" name="四角形: 角を丸くする 187">
            <a:extLst>
              <a:ext uri="{FF2B5EF4-FFF2-40B4-BE49-F238E27FC236}">
                <a16:creationId xmlns:a16="http://schemas.microsoft.com/office/drawing/2014/main" id="{FC0AFE48-D18A-A585-F571-2AE37B1249CC}"/>
              </a:ext>
            </a:extLst>
          </p:cNvPr>
          <p:cNvSpPr/>
          <p:nvPr/>
        </p:nvSpPr>
        <p:spPr>
          <a:xfrm>
            <a:off x="2686960" y="2277276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9" name="テキスト ボックス 188">
            <a:extLst>
              <a:ext uri="{FF2B5EF4-FFF2-40B4-BE49-F238E27FC236}">
                <a16:creationId xmlns:a16="http://schemas.microsoft.com/office/drawing/2014/main" id="{20174422-5075-185A-E589-5B8337A9A6F9}"/>
              </a:ext>
            </a:extLst>
          </p:cNvPr>
          <p:cNvSpPr txBox="1"/>
          <p:nvPr/>
        </p:nvSpPr>
        <p:spPr>
          <a:xfrm>
            <a:off x="2152853" y="2266037"/>
            <a:ext cx="5212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Name</a:t>
            </a:r>
            <a:endParaRPr kumimoji="1" lang="ja-JP" altLang="en-US" sz="500" dirty="0"/>
          </a:p>
        </p:txBody>
      </p:sp>
      <p:sp>
        <p:nvSpPr>
          <p:cNvPr id="150" name="テキスト ボックス 189">
            <a:extLst>
              <a:ext uri="{FF2B5EF4-FFF2-40B4-BE49-F238E27FC236}">
                <a16:creationId xmlns:a16="http://schemas.microsoft.com/office/drawing/2014/main" id="{D371C4BB-8FB2-30B2-95C3-FEF6E4D597BD}"/>
              </a:ext>
            </a:extLst>
          </p:cNvPr>
          <p:cNvSpPr txBox="1"/>
          <p:nvPr/>
        </p:nvSpPr>
        <p:spPr>
          <a:xfrm>
            <a:off x="2710656" y="2113958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151" name="テキスト ボックス 190">
            <a:extLst>
              <a:ext uri="{FF2B5EF4-FFF2-40B4-BE49-F238E27FC236}">
                <a16:creationId xmlns:a16="http://schemas.microsoft.com/office/drawing/2014/main" id="{72964A63-D686-3BBA-2B9C-50D90311ED38}"/>
              </a:ext>
            </a:extLst>
          </p:cNvPr>
          <p:cNvSpPr txBox="1"/>
          <p:nvPr/>
        </p:nvSpPr>
        <p:spPr>
          <a:xfrm>
            <a:off x="2634063" y="2264064"/>
            <a:ext cx="94457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156" name="テキスト ボックス 188">
            <a:extLst>
              <a:ext uri="{FF2B5EF4-FFF2-40B4-BE49-F238E27FC236}">
                <a16:creationId xmlns:a16="http://schemas.microsoft.com/office/drawing/2014/main" id="{5B5C0F58-CBA9-324C-E8D5-8F8F8DADDBDE}"/>
              </a:ext>
            </a:extLst>
          </p:cNvPr>
          <p:cNvSpPr txBox="1"/>
          <p:nvPr/>
        </p:nvSpPr>
        <p:spPr>
          <a:xfrm>
            <a:off x="2241243" y="2414099"/>
            <a:ext cx="449803" cy="1692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kumimoji="1" lang="en-US" altLang="ja-JP" sz="500" dirty="0"/>
              <a:t>Use Crusher</a:t>
            </a:r>
            <a:endParaRPr kumimoji="1" lang="ja-JP" altLang="en-US" sz="500" dirty="0"/>
          </a:p>
        </p:txBody>
      </p:sp>
      <p:sp>
        <p:nvSpPr>
          <p:cNvPr id="162" name="テキスト ボックス 189">
            <a:extLst>
              <a:ext uri="{FF2B5EF4-FFF2-40B4-BE49-F238E27FC236}">
                <a16:creationId xmlns:a16="http://schemas.microsoft.com/office/drawing/2014/main" id="{5A951BA5-7063-DCAA-FA24-43D7EE0EE44C}"/>
              </a:ext>
            </a:extLst>
          </p:cNvPr>
          <p:cNvSpPr txBox="1"/>
          <p:nvPr/>
        </p:nvSpPr>
        <p:spPr>
          <a:xfrm>
            <a:off x="2243446" y="2488163"/>
            <a:ext cx="679384" cy="15388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kumimoji="1" lang="en-US" altLang="ja-JP" sz="400" dirty="0"/>
              <a:t>Crusher-parts-no-xx</a:t>
            </a:r>
            <a:endParaRPr kumimoji="1" lang="ja-JP" altLang="en-US" sz="400" dirty="0"/>
          </a:p>
        </p:txBody>
      </p:sp>
      <p:sp>
        <p:nvSpPr>
          <p:cNvPr id="163" name="テキスト ボックス 72">
            <a:extLst>
              <a:ext uri="{FF2B5EF4-FFF2-40B4-BE49-F238E27FC236}">
                <a16:creationId xmlns:a16="http://schemas.microsoft.com/office/drawing/2014/main" id="{5819A9B8-F8C9-9185-8A23-8A6357015B87}"/>
              </a:ext>
            </a:extLst>
          </p:cNvPr>
          <p:cNvSpPr txBox="1"/>
          <p:nvPr/>
        </p:nvSpPr>
        <p:spPr>
          <a:xfrm>
            <a:off x="2827958" y="5629469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pic>
        <p:nvPicPr>
          <p:cNvPr id="164" name="図 166">
            <a:extLst>
              <a:ext uri="{FF2B5EF4-FFF2-40B4-BE49-F238E27FC236}">
                <a16:creationId xmlns:a16="http://schemas.microsoft.com/office/drawing/2014/main" id="{FB6D65A2-9F1C-B266-FB18-E5EC050DDD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0141" y="4958257"/>
            <a:ext cx="1358764" cy="2027693"/>
          </a:xfrm>
          <a:prstGeom prst="rect">
            <a:avLst/>
          </a:prstGeom>
        </p:spPr>
      </p:pic>
      <p:pic>
        <p:nvPicPr>
          <p:cNvPr id="165" name="図 167">
            <a:extLst>
              <a:ext uri="{FF2B5EF4-FFF2-40B4-BE49-F238E27FC236}">
                <a16:creationId xmlns:a16="http://schemas.microsoft.com/office/drawing/2014/main" id="{2285066F-EB92-47E0-D741-2C3202898E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93497" y="6253644"/>
            <a:ext cx="243861" cy="130125"/>
          </a:xfrm>
          <a:prstGeom prst="rect">
            <a:avLst/>
          </a:prstGeom>
        </p:spPr>
      </p:pic>
      <p:sp>
        <p:nvSpPr>
          <p:cNvPr id="166" name="テキスト ボックス 168">
            <a:extLst>
              <a:ext uri="{FF2B5EF4-FFF2-40B4-BE49-F238E27FC236}">
                <a16:creationId xmlns:a16="http://schemas.microsoft.com/office/drawing/2014/main" id="{802CEB2F-5BA5-A26C-7463-155C944AD946}"/>
              </a:ext>
            </a:extLst>
          </p:cNvPr>
          <p:cNvSpPr txBox="1"/>
          <p:nvPr/>
        </p:nvSpPr>
        <p:spPr>
          <a:xfrm>
            <a:off x="3317075" y="6232685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94" name="図 169">
            <a:extLst>
              <a:ext uri="{FF2B5EF4-FFF2-40B4-BE49-F238E27FC236}">
                <a16:creationId xmlns:a16="http://schemas.microsoft.com/office/drawing/2014/main" id="{47BD164B-79CA-9EBB-4B7D-DC768A94F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828" y="5092337"/>
            <a:ext cx="805148" cy="123622"/>
          </a:xfrm>
          <a:prstGeom prst="rect">
            <a:avLst/>
          </a:prstGeom>
        </p:spPr>
      </p:pic>
      <p:sp>
        <p:nvSpPr>
          <p:cNvPr id="195" name="テキスト ボックス 170">
            <a:extLst>
              <a:ext uri="{FF2B5EF4-FFF2-40B4-BE49-F238E27FC236}">
                <a16:creationId xmlns:a16="http://schemas.microsoft.com/office/drawing/2014/main" id="{AE086102-95D0-5BE8-6C75-F59581E15E82}"/>
              </a:ext>
            </a:extLst>
          </p:cNvPr>
          <p:cNvSpPr txBox="1"/>
          <p:nvPr/>
        </p:nvSpPr>
        <p:spPr>
          <a:xfrm>
            <a:off x="2720109" y="5078914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196" name="図 171">
            <a:extLst>
              <a:ext uri="{FF2B5EF4-FFF2-40B4-BE49-F238E27FC236}">
                <a16:creationId xmlns:a16="http://schemas.microsoft.com/office/drawing/2014/main" id="{06596371-8B08-4A1B-A575-BAF4F755DF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54641" y="5977897"/>
            <a:ext cx="399116" cy="92870"/>
          </a:xfrm>
          <a:prstGeom prst="rect">
            <a:avLst/>
          </a:prstGeom>
        </p:spPr>
      </p:pic>
      <p:sp>
        <p:nvSpPr>
          <p:cNvPr id="197" name="テキスト ボックス 172">
            <a:extLst>
              <a:ext uri="{FF2B5EF4-FFF2-40B4-BE49-F238E27FC236}">
                <a16:creationId xmlns:a16="http://schemas.microsoft.com/office/drawing/2014/main" id="{DBBE95AF-52E9-599C-AD27-BA28465FBF98}"/>
              </a:ext>
            </a:extLst>
          </p:cNvPr>
          <p:cNvSpPr txBox="1"/>
          <p:nvPr/>
        </p:nvSpPr>
        <p:spPr>
          <a:xfrm>
            <a:off x="2390271" y="5928189"/>
            <a:ext cx="437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Box No</a:t>
            </a:r>
            <a:endParaRPr kumimoji="1" lang="ja-JP" altLang="en-US" sz="600" dirty="0"/>
          </a:p>
        </p:txBody>
      </p:sp>
      <p:pic>
        <p:nvPicPr>
          <p:cNvPr id="198" name="図 173">
            <a:extLst>
              <a:ext uri="{FF2B5EF4-FFF2-40B4-BE49-F238E27FC236}">
                <a16:creationId xmlns:a16="http://schemas.microsoft.com/office/drawing/2014/main" id="{D5E538A6-993E-B34D-4DB6-1DEA2B1F15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03082" y="6415008"/>
            <a:ext cx="234871" cy="129551"/>
          </a:xfrm>
          <a:prstGeom prst="rect">
            <a:avLst/>
          </a:prstGeom>
        </p:spPr>
      </p:pic>
      <p:pic>
        <p:nvPicPr>
          <p:cNvPr id="199" name="図 174">
            <a:extLst>
              <a:ext uri="{FF2B5EF4-FFF2-40B4-BE49-F238E27FC236}">
                <a16:creationId xmlns:a16="http://schemas.microsoft.com/office/drawing/2014/main" id="{B73D44A9-62FD-8586-2824-10A759D3DAA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38500" y="6598259"/>
            <a:ext cx="234871" cy="129551"/>
          </a:xfrm>
          <a:prstGeom prst="rect">
            <a:avLst/>
          </a:prstGeom>
        </p:spPr>
      </p:pic>
      <p:pic>
        <p:nvPicPr>
          <p:cNvPr id="200" name="図 175">
            <a:extLst>
              <a:ext uri="{FF2B5EF4-FFF2-40B4-BE49-F238E27FC236}">
                <a16:creationId xmlns:a16="http://schemas.microsoft.com/office/drawing/2014/main" id="{1CD39432-E65D-BC78-041B-18C095AC4E9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18149" y="5965036"/>
            <a:ext cx="1334826" cy="298027"/>
          </a:xfrm>
          <a:prstGeom prst="rect">
            <a:avLst/>
          </a:prstGeom>
        </p:spPr>
      </p:pic>
      <p:sp>
        <p:nvSpPr>
          <p:cNvPr id="201" name="四角形: 角を丸くする 176">
            <a:extLst>
              <a:ext uri="{FF2B5EF4-FFF2-40B4-BE49-F238E27FC236}">
                <a16:creationId xmlns:a16="http://schemas.microsoft.com/office/drawing/2014/main" id="{E8B77F84-6375-D8B6-E4BF-FA0517E9FC8B}"/>
              </a:ext>
            </a:extLst>
          </p:cNvPr>
          <p:cNvSpPr/>
          <p:nvPr/>
        </p:nvSpPr>
        <p:spPr>
          <a:xfrm>
            <a:off x="2594428" y="6122067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02" name="テキスト ボックス 177">
            <a:extLst>
              <a:ext uri="{FF2B5EF4-FFF2-40B4-BE49-F238E27FC236}">
                <a16:creationId xmlns:a16="http://schemas.microsoft.com/office/drawing/2014/main" id="{C308F4BD-9BE7-8D8D-A4D3-36ABF67A8619}"/>
              </a:ext>
            </a:extLst>
          </p:cNvPr>
          <p:cNvSpPr txBox="1"/>
          <p:nvPr/>
        </p:nvSpPr>
        <p:spPr>
          <a:xfrm>
            <a:off x="2270721" y="6110828"/>
            <a:ext cx="38343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Box no</a:t>
            </a:r>
            <a:endParaRPr kumimoji="1" lang="ja-JP" altLang="en-US" sz="500" dirty="0"/>
          </a:p>
        </p:txBody>
      </p:sp>
      <p:sp>
        <p:nvSpPr>
          <p:cNvPr id="203" name="四角形: 角を丸くする 178">
            <a:extLst>
              <a:ext uri="{FF2B5EF4-FFF2-40B4-BE49-F238E27FC236}">
                <a16:creationId xmlns:a16="http://schemas.microsoft.com/office/drawing/2014/main" id="{46CCF979-48E9-5DA5-1F9A-41CF730CDCB9}"/>
              </a:ext>
            </a:extLst>
          </p:cNvPr>
          <p:cNvSpPr/>
          <p:nvPr/>
        </p:nvSpPr>
        <p:spPr>
          <a:xfrm>
            <a:off x="3246364" y="6114673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04" name="テキスト ボックス 179">
            <a:extLst>
              <a:ext uri="{FF2B5EF4-FFF2-40B4-BE49-F238E27FC236}">
                <a16:creationId xmlns:a16="http://schemas.microsoft.com/office/drawing/2014/main" id="{DA17D014-1743-9CDD-7009-0F249E8A4462}"/>
              </a:ext>
            </a:extLst>
          </p:cNvPr>
          <p:cNvSpPr txBox="1"/>
          <p:nvPr/>
        </p:nvSpPr>
        <p:spPr>
          <a:xfrm>
            <a:off x="2927419" y="6096290"/>
            <a:ext cx="3722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Lot No</a:t>
            </a:r>
            <a:endParaRPr kumimoji="1" lang="ja-JP" altLang="en-US" sz="500" dirty="0"/>
          </a:p>
        </p:txBody>
      </p:sp>
      <p:pic>
        <p:nvPicPr>
          <p:cNvPr id="205" name="図 180">
            <a:extLst>
              <a:ext uri="{FF2B5EF4-FFF2-40B4-BE49-F238E27FC236}">
                <a16:creationId xmlns:a16="http://schemas.microsoft.com/office/drawing/2014/main" id="{6767089C-7902-CCA7-F2FF-47459B4D17F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22002" y="5548054"/>
            <a:ext cx="1345035" cy="391873"/>
          </a:xfrm>
          <a:prstGeom prst="rect">
            <a:avLst/>
          </a:prstGeom>
        </p:spPr>
      </p:pic>
      <p:sp>
        <p:nvSpPr>
          <p:cNvPr id="206" name="四角形: 角を丸くする 185">
            <a:extLst>
              <a:ext uri="{FF2B5EF4-FFF2-40B4-BE49-F238E27FC236}">
                <a16:creationId xmlns:a16="http://schemas.microsoft.com/office/drawing/2014/main" id="{5B65060D-4F35-ED5C-152B-F69664BC54B8}"/>
              </a:ext>
            </a:extLst>
          </p:cNvPr>
          <p:cNvSpPr/>
          <p:nvPr/>
        </p:nvSpPr>
        <p:spPr>
          <a:xfrm>
            <a:off x="2804828" y="5562386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07" name="テキスト ボックス 186">
            <a:extLst>
              <a:ext uri="{FF2B5EF4-FFF2-40B4-BE49-F238E27FC236}">
                <a16:creationId xmlns:a16="http://schemas.microsoft.com/office/drawing/2014/main" id="{19D5E50C-0344-0AE4-4419-EA267871B752}"/>
              </a:ext>
            </a:extLst>
          </p:cNvPr>
          <p:cNvSpPr txBox="1"/>
          <p:nvPr/>
        </p:nvSpPr>
        <p:spPr>
          <a:xfrm>
            <a:off x="2270721" y="5551147"/>
            <a:ext cx="43313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No</a:t>
            </a:r>
            <a:endParaRPr kumimoji="1" lang="ja-JP" altLang="en-US" sz="500" dirty="0"/>
          </a:p>
        </p:txBody>
      </p:sp>
      <p:sp>
        <p:nvSpPr>
          <p:cNvPr id="208" name="四角形: 角を丸くする 187">
            <a:extLst>
              <a:ext uri="{FF2B5EF4-FFF2-40B4-BE49-F238E27FC236}">
                <a16:creationId xmlns:a16="http://schemas.microsoft.com/office/drawing/2014/main" id="{6DD87340-75BD-BA3D-CE31-51E31703432E}"/>
              </a:ext>
            </a:extLst>
          </p:cNvPr>
          <p:cNvSpPr/>
          <p:nvPr/>
        </p:nvSpPr>
        <p:spPr>
          <a:xfrm>
            <a:off x="2807319" y="5709131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09" name="テキスト ボックス 188">
            <a:extLst>
              <a:ext uri="{FF2B5EF4-FFF2-40B4-BE49-F238E27FC236}">
                <a16:creationId xmlns:a16="http://schemas.microsoft.com/office/drawing/2014/main" id="{E16C25E3-0FD0-68F9-C9CF-0A663D07C15F}"/>
              </a:ext>
            </a:extLst>
          </p:cNvPr>
          <p:cNvSpPr txBox="1"/>
          <p:nvPr/>
        </p:nvSpPr>
        <p:spPr>
          <a:xfrm>
            <a:off x="2273212" y="5697892"/>
            <a:ext cx="5212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Name</a:t>
            </a:r>
            <a:endParaRPr kumimoji="1" lang="ja-JP" altLang="en-US" sz="500" dirty="0"/>
          </a:p>
        </p:txBody>
      </p:sp>
      <p:sp>
        <p:nvSpPr>
          <p:cNvPr id="210" name="テキスト ボックス 189">
            <a:extLst>
              <a:ext uri="{FF2B5EF4-FFF2-40B4-BE49-F238E27FC236}">
                <a16:creationId xmlns:a16="http://schemas.microsoft.com/office/drawing/2014/main" id="{E16FC0A7-8A6F-1B13-FD84-284B2FFEEB9A}"/>
              </a:ext>
            </a:extLst>
          </p:cNvPr>
          <p:cNvSpPr txBox="1"/>
          <p:nvPr/>
        </p:nvSpPr>
        <p:spPr>
          <a:xfrm>
            <a:off x="2831015" y="5545813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211" name="テキスト ボックス 190">
            <a:extLst>
              <a:ext uri="{FF2B5EF4-FFF2-40B4-BE49-F238E27FC236}">
                <a16:creationId xmlns:a16="http://schemas.microsoft.com/office/drawing/2014/main" id="{0C2182F4-1D5B-2A45-4F27-5A204A4ADD91}"/>
              </a:ext>
            </a:extLst>
          </p:cNvPr>
          <p:cNvSpPr txBox="1"/>
          <p:nvPr/>
        </p:nvSpPr>
        <p:spPr>
          <a:xfrm>
            <a:off x="2754422" y="5695919"/>
            <a:ext cx="94457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03989C68-6D6B-E8EE-EE7C-EB9BB972C444}"/>
              </a:ext>
            </a:extLst>
          </p:cNvPr>
          <p:cNvSpPr/>
          <p:nvPr/>
        </p:nvSpPr>
        <p:spPr>
          <a:xfrm>
            <a:off x="3372788" y="5886885"/>
            <a:ext cx="239411" cy="130450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600" kern="0" dirty="0"/>
              <a:t>20%</a:t>
            </a:r>
          </a:p>
        </p:txBody>
      </p:sp>
      <p:sp>
        <p:nvSpPr>
          <p:cNvPr id="215" name="テキスト ボックス 188">
            <a:extLst>
              <a:ext uri="{FF2B5EF4-FFF2-40B4-BE49-F238E27FC236}">
                <a16:creationId xmlns:a16="http://schemas.microsoft.com/office/drawing/2014/main" id="{37D4052E-C32E-D44C-EDD6-0F9B5AC45E11}"/>
              </a:ext>
            </a:extLst>
          </p:cNvPr>
          <p:cNvSpPr txBox="1"/>
          <p:nvPr/>
        </p:nvSpPr>
        <p:spPr>
          <a:xfrm>
            <a:off x="2361602" y="5845954"/>
            <a:ext cx="449803" cy="1692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kumimoji="1" lang="en-US" altLang="ja-JP" sz="500" dirty="0"/>
              <a:t>Use Crusher</a:t>
            </a:r>
            <a:endParaRPr kumimoji="1" lang="ja-JP" altLang="en-US" sz="500" dirty="0"/>
          </a:p>
        </p:txBody>
      </p:sp>
      <p:sp>
        <p:nvSpPr>
          <p:cNvPr id="217" name="テキスト ボックス 189">
            <a:extLst>
              <a:ext uri="{FF2B5EF4-FFF2-40B4-BE49-F238E27FC236}">
                <a16:creationId xmlns:a16="http://schemas.microsoft.com/office/drawing/2014/main" id="{D9B2CAD4-4C8E-E87B-6D17-40A18BA9CD6E}"/>
              </a:ext>
            </a:extLst>
          </p:cNvPr>
          <p:cNvSpPr txBox="1"/>
          <p:nvPr/>
        </p:nvSpPr>
        <p:spPr>
          <a:xfrm>
            <a:off x="2363805" y="5920018"/>
            <a:ext cx="679384" cy="15388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kumimoji="1" lang="en-US" altLang="ja-JP" sz="400" dirty="0"/>
              <a:t>Crusher-parts-no-xx</a:t>
            </a:r>
            <a:endParaRPr kumimoji="1" lang="ja-JP" altLang="en-US" sz="400" dirty="0"/>
          </a:p>
        </p:txBody>
      </p:sp>
      <p:pic>
        <p:nvPicPr>
          <p:cNvPr id="218" name="Picture 217">
            <a:extLst>
              <a:ext uri="{FF2B5EF4-FFF2-40B4-BE49-F238E27FC236}">
                <a16:creationId xmlns:a16="http://schemas.microsoft.com/office/drawing/2014/main" id="{288F207A-E329-23FA-46E8-5577A46057E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140052" y="5893125"/>
            <a:ext cx="187341" cy="122492"/>
          </a:xfrm>
          <a:prstGeom prst="rect">
            <a:avLst/>
          </a:prstGeom>
        </p:spPr>
      </p:pic>
      <p:pic>
        <p:nvPicPr>
          <p:cNvPr id="220" name="Picture 219">
            <a:extLst>
              <a:ext uri="{FF2B5EF4-FFF2-40B4-BE49-F238E27FC236}">
                <a16:creationId xmlns:a16="http://schemas.microsoft.com/office/drawing/2014/main" id="{61E91E71-5DF5-226F-F1C0-71CB0A55B8F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322275" y="6039358"/>
            <a:ext cx="1338003" cy="701062"/>
          </a:xfrm>
          <a:prstGeom prst="rect">
            <a:avLst/>
          </a:prstGeom>
        </p:spPr>
      </p:pic>
      <p:sp>
        <p:nvSpPr>
          <p:cNvPr id="221" name="TextBox 220">
            <a:extLst>
              <a:ext uri="{FF2B5EF4-FFF2-40B4-BE49-F238E27FC236}">
                <a16:creationId xmlns:a16="http://schemas.microsoft.com/office/drawing/2014/main" id="{FBDA3146-9763-C452-DC6E-ABF02B73CC39}"/>
              </a:ext>
            </a:extLst>
          </p:cNvPr>
          <p:cNvSpPr txBox="1"/>
          <p:nvPr/>
        </p:nvSpPr>
        <p:spPr>
          <a:xfrm>
            <a:off x="3189124" y="6591014"/>
            <a:ext cx="474058" cy="169277"/>
          </a:xfrm>
          <a:prstGeom prst="rect">
            <a:avLst/>
          </a:prstGeom>
          <a:noFill/>
        </p:spPr>
        <p:txBody>
          <a:bodyPr wrap="square" lIns="0" rIns="45720" rtlCol="0">
            <a:spAutoFit/>
          </a:bodyPr>
          <a:lstStyle/>
          <a:p>
            <a:pPr algn="r"/>
            <a:r>
              <a:rPr lang="en-US" sz="500" dirty="0"/>
              <a:t>Total   </a:t>
            </a:r>
            <a:r>
              <a:rPr lang="en-US" sz="500" dirty="0">
                <a:highlight>
                  <a:srgbClr val="C0C0C0"/>
                </a:highlight>
              </a:rPr>
              <a:t>     0/45</a:t>
            </a:r>
          </a:p>
        </p:txBody>
      </p:sp>
      <p:sp>
        <p:nvSpPr>
          <p:cNvPr id="223" name="正方形/長方形 40">
            <a:extLst>
              <a:ext uri="{FF2B5EF4-FFF2-40B4-BE49-F238E27FC236}">
                <a16:creationId xmlns:a16="http://schemas.microsoft.com/office/drawing/2014/main" id="{116413F6-A8E1-E639-FE4E-4372D7F5654D}"/>
              </a:ext>
            </a:extLst>
          </p:cNvPr>
          <p:cNvSpPr/>
          <p:nvPr/>
        </p:nvSpPr>
        <p:spPr>
          <a:xfrm>
            <a:off x="2320589" y="5867258"/>
            <a:ext cx="1342166" cy="898436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43" name="矢印: 右 77">
            <a:extLst>
              <a:ext uri="{FF2B5EF4-FFF2-40B4-BE49-F238E27FC236}">
                <a16:creationId xmlns:a16="http://schemas.microsoft.com/office/drawing/2014/main" id="{3580DFE1-84E7-731C-28D6-792CEE23A6F3}"/>
              </a:ext>
            </a:extLst>
          </p:cNvPr>
          <p:cNvSpPr/>
          <p:nvPr/>
        </p:nvSpPr>
        <p:spPr>
          <a:xfrm>
            <a:off x="4075577" y="5848595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344" name="図 289">
            <a:extLst>
              <a:ext uri="{FF2B5EF4-FFF2-40B4-BE49-F238E27FC236}">
                <a16:creationId xmlns:a16="http://schemas.microsoft.com/office/drawing/2014/main" id="{EAEE5A6B-F6DE-98AD-0CF8-9FA04158F7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08897" y="4977644"/>
            <a:ext cx="1358764" cy="2027693"/>
          </a:xfrm>
          <a:prstGeom prst="rect">
            <a:avLst/>
          </a:prstGeom>
        </p:spPr>
      </p:pic>
      <p:pic>
        <p:nvPicPr>
          <p:cNvPr id="345" name="図 292">
            <a:extLst>
              <a:ext uri="{FF2B5EF4-FFF2-40B4-BE49-F238E27FC236}">
                <a16:creationId xmlns:a16="http://schemas.microsoft.com/office/drawing/2014/main" id="{81B01918-FFBE-3B5B-DC00-E4C6032C2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584" y="5111724"/>
            <a:ext cx="805148" cy="123622"/>
          </a:xfrm>
          <a:prstGeom prst="rect">
            <a:avLst/>
          </a:prstGeom>
        </p:spPr>
      </p:pic>
      <p:sp>
        <p:nvSpPr>
          <p:cNvPr id="411" name="テキスト ボックス 293">
            <a:extLst>
              <a:ext uri="{FF2B5EF4-FFF2-40B4-BE49-F238E27FC236}">
                <a16:creationId xmlns:a16="http://schemas.microsoft.com/office/drawing/2014/main" id="{F0DCD2D4-7B65-09F8-2FDD-9BED0C4F66EE}"/>
              </a:ext>
            </a:extLst>
          </p:cNvPr>
          <p:cNvSpPr txBox="1"/>
          <p:nvPr/>
        </p:nvSpPr>
        <p:spPr>
          <a:xfrm>
            <a:off x="4828865" y="5098301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412" name="図 297">
            <a:extLst>
              <a:ext uri="{FF2B5EF4-FFF2-40B4-BE49-F238E27FC236}">
                <a16:creationId xmlns:a16="http://schemas.microsoft.com/office/drawing/2014/main" id="{DFBB4297-75F7-75C4-0216-BD92E09601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47256" y="6617646"/>
            <a:ext cx="234871" cy="129551"/>
          </a:xfrm>
          <a:prstGeom prst="rect">
            <a:avLst/>
          </a:prstGeom>
        </p:spPr>
      </p:pic>
      <p:pic>
        <p:nvPicPr>
          <p:cNvPr id="413" name="図 180">
            <a:extLst>
              <a:ext uri="{FF2B5EF4-FFF2-40B4-BE49-F238E27FC236}">
                <a16:creationId xmlns:a16="http://schemas.microsoft.com/office/drawing/2014/main" id="{2544CA67-EC88-378A-2F54-49B4DA1B13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18739" y="5579734"/>
            <a:ext cx="1345035" cy="1192021"/>
          </a:xfrm>
          <a:prstGeom prst="rect">
            <a:avLst/>
          </a:prstGeom>
        </p:spPr>
      </p:pic>
      <p:sp>
        <p:nvSpPr>
          <p:cNvPr id="414" name="四角形: 角を丸くする 308">
            <a:extLst>
              <a:ext uri="{FF2B5EF4-FFF2-40B4-BE49-F238E27FC236}">
                <a16:creationId xmlns:a16="http://schemas.microsoft.com/office/drawing/2014/main" id="{84344160-5416-A2CD-F87E-0262FD4F9D4A}"/>
              </a:ext>
            </a:extLst>
          </p:cNvPr>
          <p:cNvSpPr/>
          <p:nvPr/>
        </p:nvSpPr>
        <p:spPr>
          <a:xfrm>
            <a:off x="4910028" y="5747754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15" name="テキスト ボックス 309">
            <a:extLst>
              <a:ext uri="{FF2B5EF4-FFF2-40B4-BE49-F238E27FC236}">
                <a16:creationId xmlns:a16="http://schemas.microsoft.com/office/drawing/2014/main" id="{0E96DB2A-E7DE-2437-0B3B-0A13C51FF293}"/>
              </a:ext>
            </a:extLst>
          </p:cNvPr>
          <p:cNvSpPr txBox="1"/>
          <p:nvPr/>
        </p:nvSpPr>
        <p:spPr>
          <a:xfrm>
            <a:off x="4375921" y="5736515"/>
            <a:ext cx="57099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Crusher P/No</a:t>
            </a:r>
            <a:endParaRPr kumimoji="1" lang="ja-JP" altLang="en-US" sz="500" dirty="0"/>
          </a:p>
        </p:txBody>
      </p:sp>
      <p:sp>
        <p:nvSpPr>
          <p:cNvPr id="416" name="テキスト ボックス 312">
            <a:extLst>
              <a:ext uri="{FF2B5EF4-FFF2-40B4-BE49-F238E27FC236}">
                <a16:creationId xmlns:a16="http://schemas.microsoft.com/office/drawing/2014/main" id="{28F5ED9A-8F78-C3A8-BDFE-D4622124962D}"/>
              </a:ext>
            </a:extLst>
          </p:cNvPr>
          <p:cNvSpPr txBox="1"/>
          <p:nvPr/>
        </p:nvSpPr>
        <p:spPr>
          <a:xfrm>
            <a:off x="4936215" y="5731181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Crusher-part-no-xxx</a:t>
            </a:r>
            <a:endParaRPr kumimoji="1" lang="ja-JP" altLang="en-US" sz="500" dirty="0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1CB7A70B-3BF5-3D61-8292-E235D4E08273}"/>
              </a:ext>
            </a:extLst>
          </p:cNvPr>
          <p:cNvSpPr/>
          <p:nvPr/>
        </p:nvSpPr>
        <p:spPr>
          <a:xfrm>
            <a:off x="4431904" y="5586166"/>
            <a:ext cx="1325649" cy="130018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2E76BA35-ADC7-C563-0B85-30D63C6AD631}"/>
              </a:ext>
            </a:extLst>
          </p:cNvPr>
          <p:cNvSpPr txBox="1"/>
          <p:nvPr/>
        </p:nvSpPr>
        <p:spPr>
          <a:xfrm>
            <a:off x="5292544" y="5579733"/>
            <a:ext cx="474058" cy="169277"/>
          </a:xfrm>
          <a:prstGeom prst="rect">
            <a:avLst/>
          </a:prstGeom>
          <a:noFill/>
        </p:spPr>
        <p:txBody>
          <a:bodyPr wrap="square" lIns="0" rIns="45720" rtlCol="0">
            <a:spAutoFit/>
          </a:bodyPr>
          <a:lstStyle/>
          <a:p>
            <a:pPr algn="r"/>
            <a:r>
              <a:rPr lang="en-US" sz="500" dirty="0"/>
              <a:t>Total   </a:t>
            </a:r>
            <a:r>
              <a:rPr lang="en-US" sz="500" dirty="0">
                <a:highlight>
                  <a:srgbClr val="C0C0C0"/>
                </a:highlight>
              </a:rPr>
              <a:t>     0/45</a:t>
            </a:r>
          </a:p>
        </p:txBody>
      </p:sp>
      <p:pic>
        <p:nvPicPr>
          <p:cNvPr id="424" name="Picture 423">
            <a:extLst>
              <a:ext uri="{FF2B5EF4-FFF2-40B4-BE49-F238E27FC236}">
                <a16:creationId xmlns:a16="http://schemas.microsoft.com/office/drawing/2014/main" id="{4C91E2DE-1DD6-EA93-98C1-C9BC6AF8E71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413174" y="5925735"/>
            <a:ext cx="1350405" cy="671060"/>
          </a:xfrm>
          <a:prstGeom prst="rect">
            <a:avLst/>
          </a:prstGeom>
        </p:spPr>
      </p:pic>
      <p:sp>
        <p:nvSpPr>
          <p:cNvPr id="425" name="TextBox 424">
            <a:extLst>
              <a:ext uri="{FF2B5EF4-FFF2-40B4-BE49-F238E27FC236}">
                <a16:creationId xmlns:a16="http://schemas.microsoft.com/office/drawing/2014/main" id="{CEA8E96D-E025-7EEE-FCF9-F7A88C9644F9}"/>
              </a:ext>
            </a:extLst>
          </p:cNvPr>
          <p:cNvSpPr txBox="1"/>
          <p:nvPr/>
        </p:nvSpPr>
        <p:spPr>
          <a:xfrm>
            <a:off x="5294265" y="6451734"/>
            <a:ext cx="474058" cy="169277"/>
          </a:xfrm>
          <a:prstGeom prst="rect">
            <a:avLst/>
          </a:prstGeom>
          <a:noFill/>
        </p:spPr>
        <p:txBody>
          <a:bodyPr wrap="square" lIns="0" rIns="45720" rtlCol="0">
            <a:spAutoFit/>
          </a:bodyPr>
          <a:lstStyle/>
          <a:p>
            <a:pPr algn="r"/>
            <a:r>
              <a:rPr lang="en-US" sz="500" dirty="0"/>
              <a:t>Total   </a:t>
            </a:r>
            <a:r>
              <a:rPr lang="en-US" sz="500" dirty="0">
                <a:highlight>
                  <a:srgbClr val="C0C0C0"/>
                </a:highlight>
              </a:rPr>
              <a:t>     0/5</a:t>
            </a:r>
          </a:p>
        </p:txBody>
      </p:sp>
      <p:sp>
        <p:nvSpPr>
          <p:cNvPr id="426" name="Callout: Line 425">
            <a:extLst>
              <a:ext uri="{FF2B5EF4-FFF2-40B4-BE49-F238E27FC236}">
                <a16:creationId xmlns:a16="http://schemas.microsoft.com/office/drawing/2014/main" id="{11BBA7BA-B83A-16C4-220C-983528B155A2}"/>
              </a:ext>
            </a:extLst>
          </p:cNvPr>
          <p:cNvSpPr/>
          <p:nvPr/>
        </p:nvSpPr>
        <p:spPr>
          <a:xfrm>
            <a:off x="3212407" y="5067846"/>
            <a:ext cx="1121865" cy="625569"/>
          </a:xfrm>
          <a:prstGeom prst="borderCallout1">
            <a:avLst>
              <a:gd name="adj1" fmla="val 74782"/>
              <a:gd name="adj2" fmla="val -1880"/>
              <a:gd name="adj3" fmla="val 128335"/>
              <a:gd name="adj4" fmla="val -23730"/>
            </a:avLst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The FIFO and outbound details will recalculate while user uses the crusher.</a:t>
            </a:r>
          </a:p>
        </p:txBody>
      </p:sp>
      <p:sp>
        <p:nvSpPr>
          <p:cNvPr id="427" name="Callout: Line 426">
            <a:extLst>
              <a:ext uri="{FF2B5EF4-FFF2-40B4-BE49-F238E27FC236}">
                <a16:creationId xmlns:a16="http://schemas.microsoft.com/office/drawing/2014/main" id="{093C4350-2841-1DFB-1B79-617F2318DF3E}"/>
              </a:ext>
            </a:extLst>
          </p:cNvPr>
          <p:cNvSpPr/>
          <p:nvPr/>
        </p:nvSpPr>
        <p:spPr>
          <a:xfrm>
            <a:off x="5031135" y="4959927"/>
            <a:ext cx="1121865" cy="451280"/>
          </a:xfrm>
          <a:prstGeom prst="borderCallout1">
            <a:avLst>
              <a:gd name="adj1" fmla="val 98237"/>
              <a:gd name="adj2" fmla="val -1880"/>
              <a:gd name="adj3" fmla="val 140497"/>
              <a:gd name="adj4" fmla="val -12862"/>
            </a:avLst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Swipe up the screen to process the crusher outbound list items.</a:t>
            </a:r>
          </a:p>
        </p:txBody>
      </p:sp>
      <p:sp>
        <p:nvSpPr>
          <p:cNvPr id="428" name="正方形/長方形 40">
            <a:extLst>
              <a:ext uri="{FF2B5EF4-FFF2-40B4-BE49-F238E27FC236}">
                <a16:creationId xmlns:a16="http://schemas.microsoft.com/office/drawing/2014/main" id="{F6E0597A-3D17-75E6-FECC-F5A0CA2E407F}"/>
              </a:ext>
            </a:extLst>
          </p:cNvPr>
          <p:cNvSpPr/>
          <p:nvPr/>
        </p:nvSpPr>
        <p:spPr>
          <a:xfrm>
            <a:off x="4415387" y="5574247"/>
            <a:ext cx="1342166" cy="117295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29" name="テキスト ボックス 72">
            <a:extLst>
              <a:ext uri="{FF2B5EF4-FFF2-40B4-BE49-F238E27FC236}">
                <a16:creationId xmlns:a16="http://schemas.microsoft.com/office/drawing/2014/main" id="{F4D4C2F5-3515-E296-AED0-CB337E048040}"/>
              </a:ext>
            </a:extLst>
          </p:cNvPr>
          <p:cNvSpPr txBox="1"/>
          <p:nvPr/>
        </p:nvSpPr>
        <p:spPr>
          <a:xfrm>
            <a:off x="988569" y="7779950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pic>
        <p:nvPicPr>
          <p:cNvPr id="430" name="図 166">
            <a:extLst>
              <a:ext uri="{FF2B5EF4-FFF2-40B4-BE49-F238E27FC236}">
                <a16:creationId xmlns:a16="http://schemas.microsoft.com/office/drawing/2014/main" id="{B12DE834-3320-0EBA-4782-C25EBFB8AA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0752" y="7108738"/>
            <a:ext cx="1358764" cy="2027693"/>
          </a:xfrm>
          <a:prstGeom prst="rect">
            <a:avLst/>
          </a:prstGeom>
        </p:spPr>
      </p:pic>
      <p:pic>
        <p:nvPicPr>
          <p:cNvPr id="431" name="図 167">
            <a:extLst>
              <a:ext uri="{FF2B5EF4-FFF2-40B4-BE49-F238E27FC236}">
                <a16:creationId xmlns:a16="http://schemas.microsoft.com/office/drawing/2014/main" id="{9384A40E-91E5-95E9-711D-06FEA912E9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54108" y="8404125"/>
            <a:ext cx="243861" cy="130125"/>
          </a:xfrm>
          <a:prstGeom prst="rect">
            <a:avLst/>
          </a:prstGeom>
        </p:spPr>
      </p:pic>
      <p:sp>
        <p:nvSpPr>
          <p:cNvPr id="432" name="テキスト ボックス 168">
            <a:extLst>
              <a:ext uri="{FF2B5EF4-FFF2-40B4-BE49-F238E27FC236}">
                <a16:creationId xmlns:a16="http://schemas.microsoft.com/office/drawing/2014/main" id="{4C71518B-95D7-79E1-CAFE-7C3EE7554062}"/>
              </a:ext>
            </a:extLst>
          </p:cNvPr>
          <p:cNvSpPr txBox="1"/>
          <p:nvPr/>
        </p:nvSpPr>
        <p:spPr>
          <a:xfrm>
            <a:off x="1477686" y="8383166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433" name="図 169">
            <a:extLst>
              <a:ext uri="{FF2B5EF4-FFF2-40B4-BE49-F238E27FC236}">
                <a16:creationId xmlns:a16="http://schemas.microsoft.com/office/drawing/2014/main" id="{B8023867-F88E-0926-28AF-EDFE990F9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39" y="7242818"/>
            <a:ext cx="805148" cy="123622"/>
          </a:xfrm>
          <a:prstGeom prst="rect">
            <a:avLst/>
          </a:prstGeom>
        </p:spPr>
      </p:pic>
      <p:sp>
        <p:nvSpPr>
          <p:cNvPr id="434" name="テキスト ボックス 170">
            <a:extLst>
              <a:ext uri="{FF2B5EF4-FFF2-40B4-BE49-F238E27FC236}">
                <a16:creationId xmlns:a16="http://schemas.microsoft.com/office/drawing/2014/main" id="{C9B60698-DF6D-AA37-FD2D-27192B82D6FA}"/>
              </a:ext>
            </a:extLst>
          </p:cNvPr>
          <p:cNvSpPr txBox="1"/>
          <p:nvPr/>
        </p:nvSpPr>
        <p:spPr>
          <a:xfrm>
            <a:off x="880720" y="7229395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435" name="図 171">
            <a:extLst>
              <a:ext uri="{FF2B5EF4-FFF2-40B4-BE49-F238E27FC236}">
                <a16:creationId xmlns:a16="http://schemas.microsoft.com/office/drawing/2014/main" id="{BCEC656E-2039-4AE3-D9F8-DA537F7883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5252" y="8128378"/>
            <a:ext cx="399116" cy="92870"/>
          </a:xfrm>
          <a:prstGeom prst="rect">
            <a:avLst/>
          </a:prstGeom>
        </p:spPr>
      </p:pic>
      <p:sp>
        <p:nvSpPr>
          <p:cNvPr id="436" name="テキスト ボックス 172">
            <a:extLst>
              <a:ext uri="{FF2B5EF4-FFF2-40B4-BE49-F238E27FC236}">
                <a16:creationId xmlns:a16="http://schemas.microsoft.com/office/drawing/2014/main" id="{D2B9CC10-F8A5-7624-61BC-72AAA37A8EF6}"/>
              </a:ext>
            </a:extLst>
          </p:cNvPr>
          <p:cNvSpPr txBox="1"/>
          <p:nvPr/>
        </p:nvSpPr>
        <p:spPr>
          <a:xfrm>
            <a:off x="550882" y="8078670"/>
            <a:ext cx="437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Box No</a:t>
            </a:r>
            <a:endParaRPr kumimoji="1" lang="ja-JP" altLang="en-US" sz="600" dirty="0"/>
          </a:p>
        </p:txBody>
      </p:sp>
      <p:pic>
        <p:nvPicPr>
          <p:cNvPr id="437" name="図 173">
            <a:extLst>
              <a:ext uri="{FF2B5EF4-FFF2-40B4-BE49-F238E27FC236}">
                <a16:creationId xmlns:a16="http://schemas.microsoft.com/office/drawing/2014/main" id="{7F11F95C-270F-87AA-F932-33A2E68B2F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3693" y="8565489"/>
            <a:ext cx="234871" cy="129551"/>
          </a:xfrm>
          <a:prstGeom prst="rect">
            <a:avLst/>
          </a:prstGeom>
        </p:spPr>
      </p:pic>
      <p:pic>
        <p:nvPicPr>
          <p:cNvPr id="438" name="図 174">
            <a:extLst>
              <a:ext uri="{FF2B5EF4-FFF2-40B4-BE49-F238E27FC236}">
                <a16:creationId xmlns:a16="http://schemas.microsoft.com/office/drawing/2014/main" id="{E75DB6E6-44D1-2C28-929C-61B44EF6E1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9111" y="8748740"/>
            <a:ext cx="234871" cy="129551"/>
          </a:xfrm>
          <a:prstGeom prst="rect">
            <a:avLst/>
          </a:prstGeom>
        </p:spPr>
      </p:pic>
      <p:pic>
        <p:nvPicPr>
          <p:cNvPr id="439" name="図 175">
            <a:extLst>
              <a:ext uri="{FF2B5EF4-FFF2-40B4-BE49-F238E27FC236}">
                <a16:creationId xmlns:a16="http://schemas.microsoft.com/office/drawing/2014/main" id="{631ADFD3-CA45-8C00-45B6-FBD118A8C8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8760" y="8115517"/>
            <a:ext cx="1334826" cy="298027"/>
          </a:xfrm>
          <a:prstGeom prst="rect">
            <a:avLst/>
          </a:prstGeom>
        </p:spPr>
      </p:pic>
      <p:sp>
        <p:nvSpPr>
          <p:cNvPr id="440" name="四角形: 角を丸くする 176">
            <a:extLst>
              <a:ext uri="{FF2B5EF4-FFF2-40B4-BE49-F238E27FC236}">
                <a16:creationId xmlns:a16="http://schemas.microsoft.com/office/drawing/2014/main" id="{C511F6AC-640C-C0E1-3B01-DE21C9616AD1}"/>
              </a:ext>
            </a:extLst>
          </p:cNvPr>
          <p:cNvSpPr/>
          <p:nvPr/>
        </p:nvSpPr>
        <p:spPr>
          <a:xfrm>
            <a:off x="755039" y="8272548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41" name="テキスト ボックス 177">
            <a:extLst>
              <a:ext uri="{FF2B5EF4-FFF2-40B4-BE49-F238E27FC236}">
                <a16:creationId xmlns:a16="http://schemas.microsoft.com/office/drawing/2014/main" id="{9AC5DDF9-5147-9721-DB85-6DFA440E5E9A}"/>
              </a:ext>
            </a:extLst>
          </p:cNvPr>
          <p:cNvSpPr txBox="1"/>
          <p:nvPr/>
        </p:nvSpPr>
        <p:spPr>
          <a:xfrm>
            <a:off x="431332" y="8261309"/>
            <a:ext cx="38343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Box no</a:t>
            </a:r>
            <a:endParaRPr kumimoji="1" lang="ja-JP" altLang="en-US" sz="500" dirty="0"/>
          </a:p>
        </p:txBody>
      </p:sp>
      <p:sp>
        <p:nvSpPr>
          <p:cNvPr id="442" name="四角形: 角を丸くする 178">
            <a:extLst>
              <a:ext uri="{FF2B5EF4-FFF2-40B4-BE49-F238E27FC236}">
                <a16:creationId xmlns:a16="http://schemas.microsoft.com/office/drawing/2014/main" id="{A542FC66-9E51-C026-210F-849A2415DCA3}"/>
              </a:ext>
            </a:extLst>
          </p:cNvPr>
          <p:cNvSpPr/>
          <p:nvPr/>
        </p:nvSpPr>
        <p:spPr>
          <a:xfrm>
            <a:off x="1406975" y="8265154"/>
            <a:ext cx="373997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43" name="テキスト ボックス 179">
            <a:extLst>
              <a:ext uri="{FF2B5EF4-FFF2-40B4-BE49-F238E27FC236}">
                <a16:creationId xmlns:a16="http://schemas.microsoft.com/office/drawing/2014/main" id="{E9BB16AE-33AC-3C22-E50B-9C0CF3AFCCB4}"/>
              </a:ext>
            </a:extLst>
          </p:cNvPr>
          <p:cNvSpPr txBox="1"/>
          <p:nvPr/>
        </p:nvSpPr>
        <p:spPr>
          <a:xfrm>
            <a:off x="1088030" y="8246771"/>
            <a:ext cx="3722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Lot No</a:t>
            </a:r>
            <a:endParaRPr kumimoji="1" lang="ja-JP" altLang="en-US" sz="500" dirty="0"/>
          </a:p>
        </p:txBody>
      </p:sp>
      <p:pic>
        <p:nvPicPr>
          <p:cNvPr id="444" name="図 180">
            <a:extLst>
              <a:ext uri="{FF2B5EF4-FFF2-40B4-BE49-F238E27FC236}">
                <a16:creationId xmlns:a16="http://schemas.microsoft.com/office/drawing/2014/main" id="{10AD7AA7-3F5C-CF4F-6D0E-3F4DB6AB5E6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613" y="7698535"/>
            <a:ext cx="1345035" cy="391873"/>
          </a:xfrm>
          <a:prstGeom prst="rect">
            <a:avLst/>
          </a:prstGeom>
        </p:spPr>
      </p:pic>
      <p:sp>
        <p:nvSpPr>
          <p:cNvPr id="445" name="四角形: 角を丸くする 185">
            <a:extLst>
              <a:ext uri="{FF2B5EF4-FFF2-40B4-BE49-F238E27FC236}">
                <a16:creationId xmlns:a16="http://schemas.microsoft.com/office/drawing/2014/main" id="{C240DA4B-B27F-55E2-3B3A-480BA60115F6}"/>
              </a:ext>
            </a:extLst>
          </p:cNvPr>
          <p:cNvSpPr/>
          <p:nvPr/>
        </p:nvSpPr>
        <p:spPr>
          <a:xfrm>
            <a:off x="965439" y="7712867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46" name="テキスト ボックス 186">
            <a:extLst>
              <a:ext uri="{FF2B5EF4-FFF2-40B4-BE49-F238E27FC236}">
                <a16:creationId xmlns:a16="http://schemas.microsoft.com/office/drawing/2014/main" id="{E9A60383-ED28-38E8-1B09-25D2C3A75842}"/>
              </a:ext>
            </a:extLst>
          </p:cNvPr>
          <p:cNvSpPr txBox="1"/>
          <p:nvPr/>
        </p:nvSpPr>
        <p:spPr>
          <a:xfrm>
            <a:off x="431332" y="7701628"/>
            <a:ext cx="43313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No</a:t>
            </a:r>
            <a:endParaRPr kumimoji="1" lang="ja-JP" altLang="en-US" sz="500" dirty="0"/>
          </a:p>
        </p:txBody>
      </p:sp>
      <p:sp>
        <p:nvSpPr>
          <p:cNvPr id="447" name="四角形: 角を丸くする 187">
            <a:extLst>
              <a:ext uri="{FF2B5EF4-FFF2-40B4-BE49-F238E27FC236}">
                <a16:creationId xmlns:a16="http://schemas.microsoft.com/office/drawing/2014/main" id="{42D731EB-6EA4-2D61-26EA-8CABC9CA17DC}"/>
              </a:ext>
            </a:extLst>
          </p:cNvPr>
          <p:cNvSpPr/>
          <p:nvPr/>
        </p:nvSpPr>
        <p:spPr>
          <a:xfrm>
            <a:off x="967930" y="7859612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48" name="テキスト ボックス 188">
            <a:extLst>
              <a:ext uri="{FF2B5EF4-FFF2-40B4-BE49-F238E27FC236}">
                <a16:creationId xmlns:a16="http://schemas.microsoft.com/office/drawing/2014/main" id="{EE7BBEF9-2C41-886A-AA20-4FE2148F13D7}"/>
              </a:ext>
            </a:extLst>
          </p:cNvPr>
          <p:cNvSpPr txBox="1"/>
          <p:nvPr/>
        </p:nvSpPr>
        <p:spPr>
          <a:xfrm>
            <a:off x="433823" y="7848373"/>
            <a:ext cx="52129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Parts Name</a:t>
            </a:r>
            <a:endParaRPr kumimoji="1" lang="ja-JP" altLang="en-US" sz="500" dirty="0"/>
          </a:p>
        </p:txBody>
      </p:sp>
      <p:sp>
        <p:nvSpPr>
          <p:cNvPr id="449" name="テキスト ボックス 189">
            <a:extLst>
              <a:ext uri="{FF2B5EF4-FFF2-40B4-BE49-F238E27FC236}">
                <a16:creationId xmlns:a16="http://schemas.microsoft.com/office/drawing/2014/main" id="{D61D1728-1E8B-30B9-6FB0-479AF16D1A53}"/>
              </a:ext>
            </a:extLst>
          </p:cNvPr>
          <p:cNvSpPr txBox="1"/>
          <p:nvPr/>
        </p:nvSpPr>
        <p:spPr>
          <a:xfrm>
            <a:off x="991626" y="7696294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ja-JP" altLang="en-US" sz="500" dirty="0"/>
          </a:p>
        </p:txBody>
      </p:sp>
      <p:sp>
        <p:nvSpPr>
          <p:cNvPr id="450" name="テキスト ボックス 190">
            <a:extLst>
              <a:ext uri="{FF2B5EF4-FFF2-40B4-BE49-F238E27FC236}">
                <a16:creationId xmlns:a16="http://schemas.microsoft.com/office/drawing/2014/main" id="{E1C90BAB-BB0E-A98E-71D9-BF3F771E790C}"/>
              </a:ext>
            </a:extLst>
          </p:cNvPr>
          <p:cNvSpPr txBox="1"/>
          <p:nvPr/>
        </p:nvSpPr>
        <p:spPr>
          <a:xfrm>
            <a:off x="915033" y="7846400"/>
            <a:ext cx="94457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 err="1">
                <a:latin typeface="+mj-lt"/>
              </a:rPr>
              <a:t>DEMO_PARTS_NAME_B</a:t>
            </a:r>
            <a:endParaRPr kumimoji="1" lang="en-US" altLang="ja-JP" sz="500" dirty="0">
              <a:latin typeface="+mj-lt"/>
            </a:endParaRPr>
          </a:p>
        </p:txBody>
      </p:sp>
      <p:sp>
        <p:nvSpPr>
          <p:cNvPr id="451" name="Rectangle: Rounded Corners 450">
            <a:extLst>
              <a:ext uri="{FF2B5EF4-FFF2-40B4-BE49-F238E27FC236}">
                <a16:creationId xmlns:a16="http://schemas.microsoft.com/office/drawing/2014/main" id="{ED83BCC8-8D0D-A95B-A8E3-E2AE0606DD7E}"/>
              </a:ext>
            </a:extLst>
          </p:cNvPr>
          <p:cNvSpPr/>
          <p:nvPr/>
        </p:nvSpPr>
        <p:spPr>
          <a:xfrm>
            <a:off x="1533399" y="8037366"/>
            <a:ext cx="239411" cy="130450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600" kern="0" dirty="0"/>
              <a:t>20%</a:t>
            </a:r>
          </a:p>
        </p:txBody>
      </p:sp>
      <p:sp>
        <p:nvSpPr>
          <p:cNvPr id="452" name="テキスト ボックス 188">
            <a:extLst>
              <a:ext uri="{FF2B5EF4-FFF2-40B4-BE49-F238E27FC236}">
                <a16:creationId xmlns:a16="http://schemas.microsoft.com/office/drawing/2014/main" id="{C4F5C1FE-F361-A4AF-55F6-7E52F83A7143}"/>
              </a:ext>
            </a:extLst>
          </p:cNvPr>
          <p:cNvSpPr txBox="1"/>
          <p:nvPr/>
        </p:nvSpPr>
        <p:spPr>
          <a:xfrm>
            <a:off x="522213" y="7996435"/>
            <a:ext cx="449803" cy="1692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kumimoji="1" lang="en-US" altLang="ja-JP" sz="500" dirty="0"/>
              <a:t>Use Crusher</a:t>
            </a:r>
            <a:endParaRPr kumimoji="1" lang="ja-JP" altLang="en-US" sz="500" dirty="0"/>
          </a:p>
        </p:txBody>
      </p:sp>
      <p:sp>
        <p:nvSpPr>
          <p:cNvPr id="453" name="テキスト ボックス 189">
            <a:extLst>
              <a:ext uri="{FF2B5EF4-FFF2-40B4-BE49-F238E27FC236}">
                <a16:creationId xmlns:a16="http://schemas.microsoft.com/office/drawing/2014/main" id="{9D0E4C2D-3BC9-E195-23FC-57B3CF498FCC}"/>
              </a:ext>
            </a:extLst>
          </p:cNvPr>
          <p:cNvSpPr txBox="1"/>
          <p:nvPr/>
        </p:nvSpPr>
        <p:spPr>
          <a:xfrm>
            <a:off x="524416" y="8070499"/>
            <a:ext cx="679384" cy="15388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kumimoji="1" lang="en-US" altLang="ja-JP" sz="400" dirty="0"/>
              <a:t>Crusher-parts-no-xx</a:t>
            </a:r>
            <a:endParaRPr kumimoji="1" lang="ja-JP" altLang="en-US" sz="400" dirty="0"/>
          </a:p>
        </p:txBody>
      </p:sp>
      <p:pic>
        <p:nvPicPr>
          <p:cNvPr id="454" name="Picture 453">
            <a:extLst>
              <a:ext uri="{FF2B5EF4-FFF2-40B4-BE49-F238E27FC236}">
                <a16:creationId xmlns:a16="http://schemas.microsoft.com/office/drawing/2014/main" id="{521B4685-F087-7D65-A201-3F8516B8B8D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00663" y="8043606"/>
            <a:ext cx="187341" cy="122492"/>
          </a:xfrm>
          <a:prstGeom prst="rect">
            <a:avLst/>
          </a:prstGeom>
        </p:spPr>
      </p:pic>
      <p:sp>
        <p:nvSpPr>
          <p:cNvPr id="458" name="矢印: 右 77">
            <a:extLst>
              <a:ext uri="{FF2B5EF4-FFF2-40B4-BE49-F238E27FC236}">
                <a16:creationId xmlns:a16="http://schemas.microsoft.com/office/drawing/2014/main" id="{CB07A219-5F8B-E8C1-995B-C7447BEA7BF1}"/>
              </a:ext>
            </a:extLst>
          </p:cNvPr>
          <p:cNvSpPr/>
          <p:nvPr/>
        </p:nvSpPr>
        <p:spPr>
          <a:xfrm>
            <a:off x="1924122" y="8104239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459" name="図 289">
            <a:extLst>
              <a:ext uri="{FF2B5EF4-FFF2-40B4-BE49-F238E27FC236}">
                <a16:creationId xmlns:a16="http://schemas.microsoft.com/office/drawing/2014/main" id="{12903424-CAAA-81A3-8104-AD99C912ED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2627" y="7119483"/>
            <a:ext cx="1358764" cy="2027693"/>
          </a:xfrm>
          <a:prstGeom prst="rect">
            <a:avLst/>
          </a:prstGeom>
        </p:spPr>
      </p:pic>
      <p:pic>
        <p:nvPicPr>
          <p:cNvPr id="460" name="図 292">
            <a:extLst>
              <a:ext uri="{FF2B5EF4-FFF2-40B4-BE49-F238E27FC236}">
                <a16:creationId xmlns:a16="http://schemas.microsoft.com/office/drawing/2014/main" id="{B7791BD5-ACCF-7956-4710-5B1086821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314" y="7253563"/>
            <a:ext cx="805148" cy="123622"/>
          </a:xfrm>
          <a:prstGeom prst="rect">
            <a:avLst/>
          </a:prstGeom>
        </p:spPr>
      </p:pic>
      <p:sp>
        <p:nvSpPr>
          <p:cNvPr id="461" name="テキスト ボックス 293">
            <a:extLst>
              <a:ext uri="{FF2B5EF4-FFF2-40B4-BE49-F238E27FC236}">
                <a16:creationId xmlns:a16="http://schemas.microsoft.com/office/drawing/2014/main" id="{0F5E820D-D0D3-5623-DCC3-472E477EF3FA}"/>
              </a:ext>
            </a:extLst>
          </p:cNvPr>
          <p:cNvSpPr txBox="1"/>
          <p:nvPr/>
        </p:nvSpPr>
        <p:spPr>
          <a:xfrm>
            <a:off x="2722595" y="7240140"/>
            <a:ext cx="8743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solidFill>
                  <a:schemeClr val="bg1"/>
                </a:solidFill>
              </a:rPr>
              <a:t>Outbound Detail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pic>
        <p:nvPicPr>
          <p:cNvPr id="462" name="図 297">
            <a:extLst>
              <a:ext uri="{FF2B5EF4-FFF2-40B4-BE49-F238E27FC236}">
                <a16:creationId xmlns:a16="http://schemas.microsoft.com/office/drawing/2014/main" id="{2B4C4A0B-6B6F-177A-7C3B-253D7CF02B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0986" y="8759485"/>
            <a:ext cx="234871" cy="129551"/>
          </a:xfrm>
          <a:prstGeom prst="rect">
            <a:avLst/>
          </a:prstGeom>
        </p:spPr>
      </p:pic>
      <p:pic>
        <p:nvPicPr>
          <p:cNvPr id="463" name="図 180">
            <a:extLst>
              <a:ext uri="{FF2B5EF4-FFF2-40B4-BE49-F238E27FC236}">
                <a16:creationId xmlns:a16="http://schemas.microsoft.com/office/drawing/2014/main" id="{3AB6A068-35FE-09F3-7145-B7F22390C9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12469" y="7721573"/>
            <a:ext cx="1345035" cy="1192021"/>
          </a:xfrm>
          <a:prstGeom prst="rect">
            <a:avLst/>
          </a:prstGeom>
        </p:spPr>
      </p:pic>
      <p:sp>
        <p:nvSpPr>
          <p:cNvPr id="464" name="四角形: 角を丸くする 308">
            <a:extLst>
              <a:ext uri="{FF2B5EF4-FFF2-40B4-BE49-F238E27FC236}">
                <a16:creationId xmlns:a16="http://schemas.microsoft.com/office/drawing/2014/main" id="{6BD6B877-8E10-C395-BDBD-52E7A3F5E174}"/>
              </a:ext>
            </a:extLst>
          </p:cNvPr>
          <p:cNvSpPr/>
          <p:nvPr/>
        </p:nvSpPr>
        <p:spPr>
          <a:xfrm>
            <a:off x="2803758" y="7889593"/>
            <a:ext cx="824483" cy="137776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65" name="テキスト ボックス 309">
            <a:extLst>
              <a:ext uri="{FF2B5EF4-FFF2-40B4-BE49-F238E27FC236}">
                <a16:creationId xmlns:a16="http://schemas.microsoft.com/office/drawing/2014/main" id="{903732EF-999F-4749-89EC-6D31E8DD8F3B}"/>
              </a:ext>
            </a:extLst>
          </p:cNvPr>
          <p:cNvSpPr txBox="1"/>
          <p:nvPr/>
        </p:nvSpPr>
        <p:spPr>
          <a:xfrm>
            <a:off x="2269651" y="7878354"/>
            <a:ext cx="57099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Crusher P/No</a:t>
            </a:r>
            <a:endParaRPr kumimoji="1" lang="ja-JP" altLang="en-US" sz="500" dirty="0"/>
          </a:p>
        </p:txBody>
      </p:sp>
      <p:sp>
        <p:nvSpPr>
          <p:cNvPr id="466" name="テキスト ボックス 312">
            <a:extLst>
              <a:ext uri="{FF2B5EF4-FFF2-40B4-BE49-F238E27FC236}">
                <a16:creationId xmlns:a16="http://schemas.microsoft.com/office/drawing/2014/main" id="{D808C0F8-17E7-075A-6CC0-A77C06BCEEB2}"/>
              </a:ext>
            </a:extLst>
          </p:cNvPr>
          <p:cNvSpPr txBox="1"/>
          <p:nvPr/>
        </p:nvSpPr>
        <p:spPr>
          <a:xfrm>
            <a:off x="2829945" y="7873020"/>
            <a:ext cx="8405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Crusher-part-no-xxx</a:t>
            </a:r>
            <a:endParaRPr kumimoji="1" lang="ja-JP" altLang="en-US" sz="500" dirty="0"/>
          </a:p>
        </p:txBody>
      </p:sp>
      <p:sp>
        <p:nvSpPr>
          <p:cNvPr id="467" name="Rectangle 466">
            <a:extLst>
              <a:ext uri="{FF2B5EF4-FFF2-40B4-BE49-F238E27FC236}">
                <a16:creationId xmlns:a16="http://schemas.microsoft.com/office/drawing/2014/main" id="{330FA9B9-3975-0C78-1109-1099A2A504EC}"/>
              </a:ext>
            </a:extLst>
          </p:cNvPr>
          <p:cNvSpPr/>
          <p:nvPr/>
        </p:nvSpPr>
        <p:spPr>
          <a:xfrm>
            <a:off x="2325634" y="7728005"/>
            <a:ext cx="1325649" cy="130018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52A02897-D5C8-1A09-1E29-0A1AE26DDDEC}"/>
              </a:ext>
            </a:extLst>
          </p:cNvPr>
          <p:cNvSpPr txBox="1"/>
          <p:nvPr/>
        </p:nvSpPr>
        <p:spPr>
          <a:xfrm>
            <a:off x="3068765" y="7721572"/>
            <a:ext cx="591567" cy="169277"/>
          </a:xfrm>
          <a:prstGeom prst="rect">
            <a:avLst/>
          </a:prstGeom>
          <a:noFill/>
        </p:spPr>
        <p:txBody>
          <a:bodyPr wrap="square" lIns="0" rIns="45720" rtlCol="0">
            <a:spAutoFit/>
          </a:bodyPr>
          <a:lstStyle/>
          <a:p>
            <a:pPr algn="r"/>
            <a:r>
              <a:rPr lang="en-US" sz="500" dirty="0"/>
              <a:t>Total   </a:t>
            </a:r>
            <a:r>
              <a:rPr lang="en-US" sz="500" dirty="0">
                <a:highlight>
                  <a:srgbClr val="C0C0C0"/>
                </a:highlight>
              </a:rPr>
              <a:t>     45/45</a:t>
            </a:r>
          </a:p>
        </p:txBody>
      </p:sp>
      <p:sp>
        <p:nvSpPr>
          <p:cNvPr id="473" name="Rectangle: Rounded Corners 472">
            <a:extLst>
              <a:ext uri="{FF2B5EF4-FFF2-40B4-BE49-F238E27FC236}">
                <a16:creationId xmlns:a16="http://schemas.microsoft.com/office/drawing/2014/main" id="{1A198A9B-BBAC-9D5C-C819-85AE4E1C6162}"/>
              </a:ext>
            </a:extLst>
          </p:cNvPr>
          <p:cNvSpPr/>
          <p:nvPr/>
        </p:nvSpPr>
        <p:spPr>
          <a:xfrm>
            <a:off x="2990064" y="8918297"/>
            <a:ext cx="673452" cy="199816"/>
          </a:xfrm>
          <a:prstGeom prst="roundRect">
            <a:avLst>
              <a:gd name="adj" fmla="val 37275"/>
            </a:avLst>
          </a:prstGeom>
          <a:solidFill>
            <a:srgbClr val="6CD506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600" b="1" kern="0" dirty="0">
                <a:solidFill>
                  <a:schemeClr val="bg1"/>
                </a:solidFill>
              </a:rPr>
              <a:t>Confirm[P4]</a:t>
            </a:r>
          </a:p>
        </p:txBody>
      </p: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CC120583-959D-F945-F7CF-950F5DDBD50E}"/>
              </a:ext>
            </a:extLst>
          </p:cNvPr>
          <p:cNvGrpSpPr/>
          <p:nvPr/>
        </p:nvGrpSpPr>
        <p:grpSpPr>
          <a:xfrm>
            <a:off x="2971724" y="8905618"/>
            <a:ext cx="760431" cy="362173"/>
            <a:chOff x="1139385" y="5401772"/>
            <a:chExt cx="760431" cy="362173"/>
          </a:xfrm>
        </p:grpSpPr>
        <p:sp>
          <p:nvSpPr>
            <p:cNvPr id="475" name="正方形/長方形 40">
              <a:extLst>
                <a:ext uri="{FF2B5EF4-FFF2-40B4-BE49-F238E27FC236}">
                  <a16:creationId xmlns:a16="http://schemas.microsoft.com/office/drawing/2014/main" id="{927E0D8D-8E41-BFE7-30E1-0F3DBAE7616B}"/>
                </a:ext>
              </a:extLst>
            </p:cNvPr>
            <p:cNvSpPr/>
            <p:nvPr/>
          </p:nvSpPr>
          <p:spPr>
            <a:xfrm>
              <a:off x="1139385" y="5401772"/>
              <a:ext cx="724987" cy="263708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l" defTabSz="914400"/>
              <a:endParaRPr kumimoji="1" lang="ja-JP" altLang="en-US" sz="700" kern="0" dirty="0">
                <a:solidFill>
                  <a:prstClr val="black"/>
                </a:solidFill>
              </a:endParaRPr>
            </a:p>
          </p:txBody>
        </p:sp>
        <p:pic>
          <p:nvPicPr>
            <p:cNvPr id="476" name="グラフィックス 41" descr="右向き指示マーク">
              <a:extLst>
                <a:ext uri="{FF2B5EF4-FFF2-40B4-BE49-F238E27FC236}">
                  <a16:creationId xmlns:a16="http://schemas.microsoft.com/office/drawing/2014/main" id="{DC0B4378-975A-A68D-029A-C71BD0DF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4754202">
              <a:off x="1663672" y="5527801"/>
              <a:ext cx="236144" cy="236144"/>
            </a:xfrm>
            <a:prstGeom prst="rect">
              <a:avLst/>
            </a:prstGeom>
          </p:spPr>
        </p:pic>
      </p:grpSp>
      <p:pic>
        <p:nvPicPr>
          <p:cNvPr id="483" name="Picture 482">
            <a:extLst>
              <a:ext uri="{FF2B5EF4-FFF2-40B4-BE49-F238E27FC236}">
                <a16:creationId xmlns:a16="http://schemas.microsoft.com/office/drawing/2014/main" id="{36982062-287D-B417-E03E-585BBEBA909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90385" y="8237119"/>
            <a:ext cx="1324615" cy="650118"/>
          </a:xfrm>
          <a:prstGeom prst="rect">
            <a:avLst/>
          </a:prstGeom>
        </p:spPr>
      </p:pic>
      <p:sp>
        <p:nvSpPr>
          <p:cNvPr id="484" name="TextBox 483">
            <a:extLst>
              <a:ext uri="{FF2B5EF4-FFF2-40B4-BE49-F238E27FC236}">
                <a16:creationId xmlns:a16="http://schemas.microsoft.com/office/drawing/2014/main" id="{DC55F489-146C-FE6F-80C4-B84E6102A33B}"/>
              </a:ext>
            </a:extLst>
          </p:cNvPr>
          <p:cNvSpPr txBox="1"/>
          <p:nvPr/>
        </p:nvSpPr>
        <p:spPr>
          <a:xfrm>
            <a:off x="1228712" y="8741495"/>
            <a:ext cx="595081" cy="169277"/>
          </a:xfrm>
          <a:prstGeom prst="rect">
            <a:avLst/>
          </a:prstGeom>
          <a:noFill/>
        </p:spPr>
        <p:txBody>
          <a:bodyPr wrap="square" lIns="0" rIns="45720" rtlCol="0">
            <a:spAutoFit/>
          </a:bodyPr>
          <a:lstStyle/>
          <a:p>
            <a:pPr algn="r"/>
            <a:r>
              <a:rPr lang="en-US" sz="500" dirty="0"/>
              <a:t>Total   </a:t>
            </a:r>
            <a:r>
              <a:rPr lang="en-US" sz="500" dirty="0">
                <a:highlight>
                  <a:srgbClr val="C0C0C0"/>
                </a:highlight>
              </a:rPr>
              <a:t>     45/45</a:t>
            </a:r>
          </a:p>
        </p:txBody>
      </p:sp>
      <p:pic>
        <p:nvPicPr>
          <p:cNvPr id="486" name="Picture 485">
            <a:extLst>
              <a:ext uri="{FF2B5EF4-FFF2-40B4-BE49-F238E27FC236}">
                <a16:creationId xmlns:a16="http://schemas.microsoft.com/office/drawing/2014/main" id="{E501789E-2B35-89F0-EC27-A037D3F7246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18149" y="8044582"/>
            <a:ext cx="1322795" cy="723071"/>
          </a:xfrm>
          <a:prstGeom prst="rect">
            <a:avLst/>
          </a:prstGeom>
        </p:spPr>
      </p:pic>
      <p:sp>
        <p:nvSpPr>
          <p:cNvPr id="487" name="TextBox 486">
            <a:extLst>
              <a:ext uri="{FF2B5EF4-FFF2-40B4-BE49-F238E27FC236}">
                <a16:creationId xmlns:a16="http://schemas.microsoft.com/office/drawing/2014/main" id="{3B580F8E-BFFB-1ADB-04D9-D59674461FFB}"/>
              </a:ext>
            </a:extLst>
          </p:cNvPr>
          <p:cNvSpPr txBox="1"/>
          <p:nvPr/>
        </p:nvSpPr>
        <p:spPr>
          <a:xfrm>
            <a:off x="3187995" y="8593573"/>
            <a:ext cx="474058" cy="169277"/>
          </a:xfrm>
          <a:prstGeom prst="rect">
            <a:avLst/>
          </a:prstGeom>
          <a:noFill/>
        </p:spPr>
        <p:txBody>
          <a:bodyPr wrap="square" lIns="0" rIns="45720" rtlCol="0">
            <a:spAutoFit/>
          </a:bodyPr>
          <a:lstStyle/>
          <a:p>
            <a:pPr algn="r"/>
            <a:r>
              <a:rPr lang="en-US" sz="500" dirty="0"/>
              <a:t>Total   </a:t>
            </a:r>
            <a:r>
              <a:rPr lang="en-US" sz="500" dirty="0">
                <a:highlight>
                  <a:srgbClr val="C0C0C0"/>
                </a:highlight>
              </a:rPr>
              <a:t>     5/5</a:t>
            </a:r>
          </a:p>
        </p:txBody>
      </p:sp>
      <p:sp>
        <p:nvSpPr>
          <p:cNvPr id="488" name="Callout: Line 487">
            <a:extLst>
              <a:ext uri="{FF2B5EF4-FFF2-40B4-BE49-F238E27FC236}">
                <a16:creationId xmlns:a16="http://schemas.microsoft.com/office/drawing/2014/main" id="{8B752AC6-29A6-C778-B391-C1111F273C1A}"/>
              </a:ext>
            </a:extLst>
          </p:cNvPr>
          <p:cNvSpPr/>
          <p:nvPr/>
        </p:nvSpPr>
        <p:spPr>
          <a:xfrm>
            <a:off x="3832904" y="7989852"/>
            <a:ext cx="1207046" cy="741428"/>
          </a:xfrm>
          <a:prstGeom prst="borderCallout1">
            <a:avLst>
              <a:gd name="adj1" fmla="val 74782"/>
              <a:gd name="adj2" fmla="val -1880"/>
              <a:gd name="adj3" fmla="val 128335"/>
              <a:gd name="adj4" fmla="val -23730"/>
            </a:avLst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It need to be process an outbound.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The Handy will allow to confirm only when the crusher item has been picked.</a:t>
            </a:r>
          </a:p>
        </p:txBody>
      </p:sp>
      <p:sp>
        <p:nvSpPr>
          <p:cNvPr id="489" name="正方形/長方形 40">
            <a:extLst>
              <a:ext uri="{FF2B5EF4-FFF2-40B4-BE49-F238E27FC236}">
                <a16:creationId xmlns:a16="http://schemas.microsoft.com/office/drawing/2014/main" id="{A537E5E9-F0DC-72A2-2642-DA0F30F79E30}"/>
              </a:ext>
            </a:extLst>
          </p:cNvPr>
          <p:cNvSpPr/>
          <p:nvPr/>
        </p:nvSpPr>
        <p:spPr>
          <a:xfrm>
            <a:off x="2309117" y="8107504"/>
            <a:ext cx="1342166" cy="13713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90" name="正方形/長方形 40">
            <a:extLst>
              <a:ext uri="{FF2B5EF4-FFF2-40B4-BE49-F238E27FC236}">
                <a16:creationId xmlns:a16="http://schemas.microsoft.com/office/drawing/2014/main" id="{1D335F48-EC70-8C82-BB4B-DF4CD4D3A875}"/>
              </a:ext>
            </a:extLst>
          </p:cNvPr>
          <p:cNvSpPr/>
          <p:nvPr/>
        </p:nvSpPr>
        <p:spPr>
          <a:xfrm>
            <a:off x="481200" y="8218947"/>
            <a:ext cx="1342166" cy="372442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91" name="Rectangle: Rounded Corners 490">
            <a:extLst>
              <a:ext uri="{FF2B5EF4-FFF2-40B4-BE49-F238E27FC236}">
                <a16:creationId xmlns:a16="http://schemas.microsoft.com/office/drawing/2014/main" id="{E5A1E8B2-9B20-A781-A5A2-9DEC696750D6}"/>
              </a:ext>
            </a:extLst>
          </p:cNvPr>
          <p:cNvSpPr/>
          <p:nvPr/>
        </p:nvSpPr>
        <p:spPr>
          <a:xfrm>
            <a:off x="3271821" y="2448257"/>
            <a:ext cx="239411" cy="130450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600" kern="0" dirty="0"/>
              <a:t>20%</a:t>
            </a:r>
          </a:p>
        </p:txBody>
      </p:sp>
      <p:pic>
        <p:nvPicPr>
          <p:cNvPr id="492" name="Picture 491">
            <a:extLst>
              <a:ext uri="{FF2B5EF4-FFF2-40B4-BE49-F238E27FC236}">
                <a16:creationId xmlns:a16="http://schemas.microsoft.com/office/drawing/2014/main" id="{B453040D-9E3E-356F-520D-3D07C63197A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039085" y="2454497"/>
            <a:ext cx="187341" cy="122492"/>
          </a:xfrm>
          <a:prstGeom prst="rect">
            <a:avLst/>
          </a:prstGeom>
        </p:spPr>
      </p:pic>
      <p:pic>
        <p:nvPicPr>
          <p:cNvPr id="493" name="Picture 492">
            <a:extLst>
              <a:ext uri="{FF2B5EF4-FFF2-40B4-BE49-F238E27FC236}">
                <a16:creationId xmlns:a16="http://schemas.microsoft.com/office/drawing/2014/main" id="{8700A580-CD5B-E6BF-FF72-154675EFBDD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94304" y="2618545"/>
            <a:ext cx="1338003" cy="701062"/>
          </a:xfrm>
          <a:prstGeom prst="rect">
            <a:avLst/>
          </a:prstGeom>
        </p:spPr>
      </p:pic>
      <p:sp>
        <p:nvSpPr>
          <p:cNvPr id="494" name="TextBox 493">
            <a:extLst>
              <a:ext uri="{FF2B5EF4-FFF2-40B4-BE49-F238E27FC236}">
                <a16:creationId xmlns:a16="http://schemas.microsoft.com/office/drawing/2014/main" id="{31767817-648F-A3BF-FC40-656E43DC4E96}"/>
              </a:ext>
            </a:extLst>
          </p:cNvPr>
          <p:cNvSpPr txBox="1"/>
          <p:nvPr/>
        </p:nvSpPr>
        <p:spPr>
          <a:xfrm>
            <a:off x="3061153" y="3170201"/>
            <a:ext cx="474058" cy="169277"/>
          </a:xfrm>
          <a:prstGeom prst="rect">
            <a:avLst/>
          </a:prstGeom>
          <a:noFill/>
        </p:spPr>
        <p:txBody>
          <a:bodyPr wrap="square" lIns="0" rIns="45720" rtlCol="0">
            <a:spAutoFit/>
          </a:bodyPr>
          <a:lstStyle/>
          <a:p>
            <a:pPr algn="r"/>
            <a:r>
              <a:rPr lang="en-US" sz="500" dirty="0"/>
              <a:t>Total   </a:t>
            </a:r>
            <a:r>
              <a:rPr lang="en-US" sz="500" dirty="0">
                <a:highlight>
                  <a:srgbClr val="C0C0C0"/>
                </a:highlight>
              </a:rPr>
              <a:t>     0/45</a:t>
            </a: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C14C292A-DB61-52A6-4751-E0BD5E630E25}"/>
              </a:ext>
            </a:extLst>
          </p:cNvPr>
          <p:cNvSpPr/>
          <p:nvPr/>
        </p:nvSpPr>
        <p:spPr>
          <a:xfrm>
            <a:off x="3848061" y="7203707"/>
            <a:ext cx="2414183" cy="520587"/>
          </a:xfrm>
          <a:prstGeom prst="borderCallout2">
            <a:avLst>
              <a:gd name="adj1" fmla="val -1863"/>
              <a:gd name="adj2" fmla="val 34513"/>
              <a:gd name="adj3" fmla="val -33349"/>
              <a:gd name="adj4" fmla="val 34258"/>
              <a:gd name="adj5" fmla="val -231688"/>
              <a:gd name="adj6" fmla="val -18007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b="1" dirty="0">
                <a:latin typeface="+mj-lt"/>
              </a:rPr>
              <a:t>Show confirmation dialog about Reset all data if user change the ratio percentage or disable/enable.</a:t>
            </a:r>
          </a:p>
          <a:p>
            <a:r>
              <a:rPr kumimoji="1" lang="en-US" altLang="ja-JP" sz="700" b="1" dirty="0">
                <a:latin typeface="+mj-lt"/>
              </a:rPr>
              <a:t>It can be 5/10/15/20/25 which set in config file.</a:t>
            </a:r>
          </a:p>
          <a:p>
            <a:r>
              <a:rPr kumimoji="1" lang="en-US" altLang="ja-JP" sz="700" b="1" dirty="0">
                <a:latin typeface="+mj-lt"/>
              </a:rPr>
              <a:t>Referred to page 64.</a:t>
            </a:r>
            <a:endParaRPr kumimoji="1" lang="ja-JP" altLang="en-US" sz="700" dirty="0"/>
          </a:p>
        </p:txBody>
      </p:sp>
      <p:pic>
        <p:nvPicPr>
          <p:cNvPr id="24" name="図 358">
            <a:extLst>
              <a:ext uri="{FF2B5EF4-FFF2-40B4-BE49-F238E27FC236}">
                <a16:creationId xmlns:a16="http://schemas.microsoft.com/office/drawing/2014/main" id="{23C16D48-5685-2FE1-9AC1-DFE1E05713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87511" y="7764261"/>
            <a:ext cx="1075165" cy="745191"/>
          </a:xfrm>
          <a:prstGeom prst="rect">
            <a:avLst/>
          </a:prstGeom>
        </p:spPr>
      </p:pic>
      <p:pic>
        <p:nvPicPr>
          <p:cNvPr id="29" name="図 359">
            <a:extLst>
              <a:ext uri="{FF2B5EF4-FFF2-40B4-BE49-F238E27FC236}">
                <a16:creationId xmlns:a16="http://schemas.microsoft.com/office/drawing/2014/main" id="{747F3F6C-12F0-2FB5-4371-44581C0E35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23541" y="8151157"/>
            <a:ext cx="847293" cy="112175"/>
          </a:xfrm>
          <a:prstGeom prst="rect">
            <a:avLst/>
          </a:prstGeom>
        </p:spPr>
      </p:pic>
      <p:sp>
        <p:nvSpPr>
          <p:cNvPr id="30" name="テキスト ボックス 360">
            <a:extLst>
              <a:ext uri="{FF2B5EF4-FFF2-40B4-BE49-F238E27FC236}">
                <a16:creationId xmlns:a16="http://schemas.microsoft.com/office/drawing/2014/main" id="{ED521687-684A-201B-B3D1-720F19A46E22}"/>
              </a:ext>
            </a:extLst>
          </p:cNvPr>
          <p:cNvSpPr txBox="1"/>
          <p:nvPr/>
        </p:nvSpPr>
        <p:spPr>
          <a:xfrm>
            <a:off x="5292544" y="8054134"/>
            <a:ext cx="1041040" cy="769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CRUSHER changed detect</a:t>
            </a:r>
          </a:p>
        </p:txBody>
      </p:sp>
      <p:sp>
        <p:nvSpPr>
          <p:cNvPr id="31" name="テキスト ボックス 360">
            <a:extLst>
              <a:ext uri="{FF2B5EF4-FFF2-40B4-BE49-F238E27FC236}">
                <a16:creationId xmlns:a16="http://schemas.microsoft.com/office/drawing/2014/main" id="{1767637B-2611-DEA1-9610-E42F13BE6C16}"/>
              </a:ext>
            </a:extLst>
          </p:cNvPr>
          <p:cNvSpPr txBox="1"/>
          <p:nvPr/>
        </p:nvSpPr>
        <p:spPr>
          <a:xfrm>
            <a:off x="5423541" y="8156090"/>
            <a:ext cx="809554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Click “YES” to clear all data?</a:t>
            </a:r>
            <a:endParaRPr kumimoji="1" lang="en-US" altLang="ja-JP" sz="5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3F89D8-A4BE-9F85-699C-D1B85A108000}"/>
              </a:ext>
            </a:extLst>
          </p:cNvPr>
          <p:cNvSpPr/>
          <p:nvPr/>
        </p:nvSpPr>
        <p:spPr>
          <a:xfrm>
            <a:off x="5395356" y="8249413"/>
            <a:ext cx="898744" cy="182620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33" name="四角形: 角を丸くする 28">
            <a:extLst>
              <a:ext uri="{FF2B5EF4-FFF2-40B4-BE49-F238E27FC236}">
                <a16:creationId xmlns:a16="http://schemas.microsoft.com/office/drawing/2014/main" id="{C1C171CE-9DD8-0DE1-C11F-2EE0FF32EC8B}"/>
              </a:ext>
            </a:extLst>
          </p:cNvPr>
          <p:cNvSpPr/>
          <p:nvPr/>
        </p:nvSpPr>
        <p:spPr>
          <a:xfrm>
            <a:off x="5514932" y="8274070"/>
            <a:ext cx="299171" cy="147225"/>
          </a:xfrm>
          <a:prstGeom prst="roundRect">
            <a:avLst/>
          </a:prstGeom>
          <a:solidFill>
            <a:srgbClr val="6CD506"/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altLang="ja-JP" sz="500" b="1" kern="0" dirty="0">
                <a:solidFill>
                  <a:schemeClr val="bg1"/>
                </a:solidFill>
              </a:rPr>
              <a:t>YES</a:t>
            </a:r>
            <a:endParaRPr kumimoji="1" lang="ja-JP" altLang="en-US" sz="500" b="1" kern="0" dirty="0">
              <a:solidFill>
                <a:schemeClr val="bg1"/>
              </a:solidFill>
            </a:endParaRPr>
          </a:p>
        </p:txBody>
      </p:sp>
      <p:sp>
        <p:nvSpPr>
          <p:cNvPr id="34" name="四角形: 角を丸くする 28">
            <a:extLst>
              <a:ext uri="{FF2B5EF4-FFF2-40B4-BE49-F238E27FC236}">
                <a16:creationId xmlns:a16="http://schemas.microsoft.com/office/drawing/2014/main" id="{4E048760-2837-DAC1-7C0D-2680D1FA9544}"/>
              </a:ext>
            </a:extLst>
          </p:cNvPr>
          <p:cNvSpPr/>
          <p:nvPr/>
        </p:nvSpPr>
        <p:spPr>
          <a:xfrm>
            <a:off x="5849559" y="8274069"/>
            <a:ext cx="299171" cy="1472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altLang="ja-JP" sz="500" b="1" kern="0" dirty="0">
                <a:solidFill>
                  <a:schemeClr val="bg1"/>
                </a:solidFill>
              </a:rPr>
              <a:t>NO</a:t>
            </a:r>
            <a:endParaRPr kumimoji="1" lang="ja-JP" altLang="en-US" sz="500" b="1" kern="0" dirty="0">
              <a:solidFill>
                <a:schemeClr val="bg1"/>
              </a:solidFill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FA3F48B8-5B81-775A-173C-769AC896115A}"/>
              </a:ext>
            </a:extLst>
          </p:cNvPr>
          <p:cNvSpPr/>
          <p:nvPr/>
        </p:nvSpPr>
        <p:spPr>
          <a:xfrm>
            <a:off x="5998264" y="700533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127364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Handy terminal function Stock Management</a:t>
            </a:r>
          </a:p>
          <a:p>
            <a:r>
              <a:rPr kumimoji="1" lang="en-US" altLang="ja-JP" sz="1100" b="1" dirty="0"/>
              <a:t>5-4-1. Stock management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F7E3C89-7438-56B6-90FE-F4CE243E4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29" y="1508379"/>
            <a:ext cx="1378354" cy="204013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6F907C9-AEFB-FC49-F038-0FC1D9E310E8}"/>
              </a:ext>
            </a:extLst>
          </p:cNvPr>
          <p:cNvSpPr/>
          <p:nvPr/>
        </p:nvSpPr>
        <p:spPr>
          <a:xfrm>
            <a:off x="561274" y="2783935"/>
            <a:ext cx="1211323" cy="31996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0" name="グラフィックス 9" descr="右向き指示マーク">
            <a:extLst>
              <a:ext uri="{FF2B5EF4-FFF2-40B4-BE49-F238E27FC236}">
                <a16:creationId xmlns:a16="http://schemas.microsoft.com/office/drawing/2014/main" id="{2CC08CB5-C323-9B48-988B-3E4CF78F9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754202">
            <a:off x="1587633" y="2977624"/>
            <a:ext cx="253626" cy="25362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C55BA5B-0B20-4BBD-1255-FEED2CC6ABF8}"/>
              </a:ext>
            </a:extLst>
          </p:cNvPr>
          <p:cNvSpPr txBox="1"/>
          <p:nvPr/>
        </p:nvSpPr>
        <p:spPr>
          <a:xfrm>
            <a:off x="3499137" y="1508379"/>
            <a:ext cx="3024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Stock management from Main menu.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Stock Check button: </a:t>
            </a:r>
            <a:r>
              <a:rPr kumimoji="1" lang="en-US" altLang="ja-JP" sz="800" dirty="0">
                <a:latin typeface="+mj-lt"/>
              </a:rPr>
              <a:t>Transitions to the Stock Check screen.</a:t>
            </a:r>
          </a:p>
          <a:p>
            <a:r>
              <a:rPr kumimoji="1" lang="en-US" altLang="ja-JP" sz="800" b="1" dirty="0">
                <a:latin typeface="+mj-lt"/>
              </a:rPr>
              <a:t>Stocktaking button</a:t>
            </a:r>
            <a:r>
              <a:rPr kumimoji="1" lang="en-US" altLang="ja-JP" sz="800" dirty="0">
                <a:latin typeface="+mj-lt"/>
              </a:rPr>
              <a:t>: Transitions to the Stocktaking screen.</a:t>
            </a:r>
          </a:p>
          <a:p>
            <a:r>
              <a:rPr kumimoji="1" lang="en-US" altLang="ja-JP" sz="800" b="1" dirty="0">
                <a:latin typeface="+mj-lt"/>
              </a:rPr>
              <a:t>Change Location button</a:t>
            </a:r>
            <a:r>
              <a:rPr kumimoji="1" lang="en-US" altLang="ja-JP" sz="800" dirty="0">
                <a:latin typeface="+mj-lt"/>
              </a:rPr>
              <a:t>: Transitions to the Change Location screen.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C1A9D62-C11B-86F8-BFFB-B6D238B82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003" y="1508379"/>
            <a:ext cx="1349747" cy="2014238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E3738884-0D60-D972-7B55-E17E6C44DD29}"/>
              </a:ext>
            </a:extLst>
          </p:cNvPr>
          <p:cNvSpPr/>
          <p:nvPr/>
        </p:nvSpPr>
        <p:spPr>
          <a:xfrm>
            <a:off x="1796523" y="2444918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4" name="図 210">
            <a:extLst>
              <a:ext uri="{FF2B5EF4-FFF2-40B4-BE49-F238E27FC236}">
                <a16:creationId xmlns:a16="http://schemas.microsoft.com/office/drawing/2014/main" id="{0DA31F0D-4940-1D12-212E-8C0BE4B2D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8258" y="3107257"/>
            <a:ext cx="1098342" cy="329435"/>
          </a:xfrm>
          <a:prstGeom prst="rect">
            <a:avLst/>
          </a:prstGeom>
        </p:spPr>
      </p:pic>
      <p:sp>
        <p:nvSpPr>
          <p:cNvPr id="5" name="テキスト ボックス 218">
            <a:extLst>
              <a:ext uri="{FF2B5EF4-FFF2-40B4-BE49-F238E27FC236}">
                <a16:creationId xmlns:a16="http://schemas.microsoft.com/office/drawing/2014/main" id="{85F4CC5F-D989-BBCC-1C32-2170792F34ED}"/>
              </a:ext>
            </a:extLst>
          </p:cNvPr>
          <p:cNvSpPr txBox="1"/>
          <p:nvPr/>
        </p:nvSpPr>
        <p:spPr>
          <a:xfrm>
            <a:off x="2269113" y="3184558"/>
            <a:ext cx="916631" cy="1846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Label For Return</a:t>
            </a:r>
            <a:endParaRPr kumimoji="1" lang="ja-JP" altLang="en-US" sz="600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C568614-DD05-C0AB-92AF-1A026C524DEB}"/>
              </a:ext>
            </a:extLst>
          </p:cNvPr>
          <p:cNvSpPr/>
          <p:nvPr/>
        </p:nvSpPr>
        <p:spPr>
          <a:xfrm>
            <a:off x="2112944" y="310540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テキスト ボックス 218">
            <a:extLst>
              <a:ext uri="{FF2B5EF4-FFF2-40B4-BE49-F238E27FC236}">
                <a16:creationId xmlns:a16="http://schemas.microsoft.com/office/drawing/2014/main" id="{29C82C78-B406-67CB-70BA-9D45681C847F}"/>
              </a:ext>
            </a:extLst>
          </p:cNvPr>
          <p:cNvSpPr txBox="1"/>
          <p:nvPr/>
        </p:nvSpPr>
        <p:spPr>
          <a:xfrm>
            <a:off x="2230082" y="3168272"/>
            <a:ext cx="916631" cy="1846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Label For Return</a:t>
            </a:r>
            <a:endParaRPr kumimoji="1" lang="ja-JP" altLang="en-US" sz="600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64EE344-A8A5-FDC2-C9A8-47D82C245E23}"/>
              </a:ext>
            </a:extLst>
          </p:cNvPr>
          <p:cNvSpPr/>
          <p:nvPr/>
        </p:nvSpPr>
        <p:spPr>
          <a:xfrm>
            <a:off x="2073913" y="308911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386285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Handy terminal function Stock Management</a:t>
            </a:r>
          </a:p>
          <a:p>
            <a:r>
              <a:rPr kumimoji="1" lang="en-US" altLang="ja-JP" sz="1100" b="1" dirty="0"/>
              <a:t>5-4-2. Stock Check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C55BA5B-0B20-4BBD-1255-FEED2CC6ABF8}"/>
              </a:ext>
            </a:extLst>
          </p:cNvPr>
          <p:cNvSpPr txBox="1"/>
          <p:nvPr/>
        </p:nvSpPr>
        <p:spPr>
          <a:xfrm>
            <a:off x="3499137" y="1508379"/>
            <a:ext cx="30243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Stock check from Stock management menu.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Parts No:</a:t>
            </a:r>
            <a:r>
              <a:rPr kumimoji="1" lang="en-US" altLang="ja-JP" sz="800" dirty="0">
                <a:latin typeface="Arial 本文"/>
              </a:rPr>
              <a:t> No initial value information, List selection from Item master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Can be changed manually or scan label</a:t>
            </a:r>
          </a:p>
          <a:p>
            <a:r>
              <a:rPr kumimoji="1" lang="en-US" altLang="ja-JP" sz="800" b="1" dirty="0">
                <a:latin typeface="+mj-lt"/>
              </a:rPr>
              <a:t>Lot No:</a:t>
            </a:r>
            <a:r>
              <a:rPr kumimoji="1" lang="en-US" altLang="ja-JP" sz="800" dirty="0">
                <a:latin typeface="Arial 本文"/>
              </a:rPr>
              <a:t> No initial value information.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Can be changed manually or scan label</a:t>
            </a:r>
          </a:p>
          <a:p>
            <a:r>
              <a:rPr kumimoji="1" lang="en-US" altLang="ja-JP" sz="800" b="1" dirty="0">
                <a:latin typeface="+mj-lt"/>
              </a:rPr>
              <a:t>Location : </a:t>
            </a:r>
            <a:r>
              <a:rPr kumimoji="1" lang="en-US" altLang="ja-JP" sz="800" dirty="0">
                <a:latin typeface="Arial 本文"/>
              </a:rPr>
              <a:t>No initial value information</a:t>
            </a:r>
            <a:endParaRPr kumimoji="1" lang="en-US" altLang="ja-JP" sz="800" b="1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Qty Box :</a:t>
            </a:r>
            <a:r>
              <a:rPr kumimoji="1" lang="en-US" altLang="ja-JP" sz="800" dirty="0">
                <a:latin typeface="Arial 本文"/>
              </a:rPr>
              <a:t> No initial value information</a:t>
            </a:r>
            <a:endParaRPr kumimoji="1" lang="en-US" altLang="ja-JP" sz="800" b="1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Qty : </a:t>
            </a:r>
            <a:r>
              <a:rPr kumimoji="1" lang="en-US" altLang="ja-JP" sz="800" dirty="0">
                <a:latin typeface="Arial 本文"/>
              </a:rPr>
              <a:t>No initial value information</a:t>
            </a:r>
          </a:p>
          <a:p>
            <a:r>
              <a:rPr kumimoji="1" lang="en-US" altLang="ja-JP" sz="800" b="1" dirty="0">
                <a:latin typeface="Arial 本文"/>
              </a:rPr>
              <a:t>Total : </a:t>
            </a:r>
            <a:r>
              <a:rPr kumimoji="1" lang="en-US" altLang="ja-JP" sz="800" dirty="0">
                <a:latin typeface="Arial 本文"/>
              </a:rPr>
              <a:t>No initial value information</a:t>
            </a:r>
            <a:endParaRPr kumimoji="1" lang="en-US" altLang="ja-JP" sz="800" b="1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Clear[P3]</a:t>
            </a:r>
            <a:r>
              <a:rPr kumimoji="1" lang="en-US" altLang="ja-JP" sz="800" dirty="0">
                <a:latin typeface="+mj-lt"/>
              </a:rPr>
              <a:t>: Clear input contents</a:t>
            </a:r>
          </a:p>
          <a:p>
            <a:r>
              <a:rPr kumimoji="1" lang="en-US" altLang="ja-JP" sz="800" b="1" dirty="0">
                <a:latin typeface="+mj-lt"/>
              </a:rPr>
              <a:t>OK[P4]</a:t>
            </a:r>
            <a:r>
              <a:rPr kumimoji="1" lang="en-US" altLang="ja-JP" sz="800" dirty="0">
                <a:latin typeface="+mj-lt"/>
              </a:rPr>
              <a:t>: Confirmation processing. Search data.</a:t>
            </a: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57A976D-B4B2-745A-67C4-65E548FBC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9" y="1508379"/>
            <a:ext cx="1349747" cy="20142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74C9745-8B8A-B798-97AF-39BE164AB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143" y="1478366"/>
            <a:ext cx="1358721" cy="202769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54CB137-67F9-2BFD-8042-8827ECF26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12" y="2382767"/>
            <a:ext cx="225389" cy="7048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40EBCF-8E57-7459-0FD6-B28562EECED5}"/>
              </a:ext>
            </a:extLst>
          </p:cNvPr>
          <p:cNvSpPr txBox="1"/>
          <p:nvPr/>
        </p:nvSpPr>
        <p:spPr>
          <a:xfrm>
            <a:off x="2819762" y="2317706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6C1C20A-6E69-FDC2-9C08-6C2E95722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525" y="2382767"/>
            <a:ext cx="303288" cy="7048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3BE8E5D-E0F1-C391-663D-F9C9CB72623E}"/>
              </a:ext>
            </a:extLst>
          </p:cNvPr>
          <p:cNvSpPr txBox="1"/>
          <p:nvPr/>
        </p:nvSpPr>
        <p:spPr>
          <a:xfrm>
            <a:off x="2384305" y="2325676"/>
            <a:ext cx="41229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Lot No</a:t>
            </a:r>
            <a:endParaRPr kumimoji="1" lang="ja-JP" altLang="en-US" sz="6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6F907C9-AEFB-FC49-F038-0FC1D9E310E8}"/>
              </a:ext>
            </a:extLst>
          </p:cNvPr>
          <p:cNvSpPr/>
          <p:nvPr/>
        </p:nvSpPr>
        <p:spPr>
          <a:xfrm>
            <a:off x="567991" y="2053094"/>
            <a:ext cx="1211323" cy="31996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0" name="グラフィックス 9" descr="右向き指示マーク">
            <a:extLst>
              <a:ext uri="{FF2B5EF4-FFF2-40B4-BE49-F238E27FC236}">
                <a16:creationId xmlns:a16="http://schemas.microsoft.com/office/drawing/2014/main" id="{2CC08CB5-C323-9B48-988B-3E4CF78F95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754202">
            <a:off x="1590465" y="2255954"/>
            <a:ext cx="253626" cy="253626"/>
          </a:xfrm>
          <a:prstGeom prst="rect">
            <a:avLst/>
          </a:prstGeom>
        </p:spPr>
      </p:pic>
      <p:sp>
        <p:nvSpPr>
          <p:cNvPr id="18" name="矢印: 右 17">
            <a:extLst>
              <a:ext uri="{FF2B5EF4-FFF2-40B4-BE49-F238E27FC236}">
                <a16:creationId xmlns:a16="http://schemas.microsoft.com/office/drawing/2014/main" id="{1E68E08E-BA9A-4E63-CA8D-75BCCFCA31EA}"/>
              </a:ext>
            </a:extLst>
          </p:cNvPr>
          <p:cNvSpPr/>
          <p:nvPr/>
        </p:nvSpPr>
        <p:spPr>
          <a:xfrm>
            <a:off x="1741353" y="2490840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2BB0118A-CDF1-96CD-2275-3949378B0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3592" y="2460309"/>
            <a:ext cx="1297391" cy="64311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28CBD5E-7F2E-40B0-96E8-261958FE49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6860" y="2362766"/>
            <a:ext cx="213781" cy="97543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EB23313-44D5-4E87-8871-8D6C6D45C1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1481" y="3347558"/>
            <a:ext cx="417974" cy="11763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A46A0DB-C1F7-4569-EDE7-BF43BBF19B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9169" y="1855362"/>
            <a:ext cx="350550" cy="72867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E5D3B945-EB57-776B-59B1-BBFE26B888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4385" y="1981086"/>
            <a:ext cx="1326256" cy="194424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0D0D21A2-7505-D8BD-2340-B8ED47D6D8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5199" y="3878712"/>
            <a:ext cx="1075165" cy="745191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7629C55-F29A-E2B8-46A0-0DB097B478F1}"/>
              </a:ext>
            </a:extLst>
          </p:cNvPr>
          <p:cNvSpPr txBox="1"/>
          <p:nvPr/>
        </p:nvSpPr>
        <p:spPr>
          <a:xfrm>
            <a:off x="4866696" y="3855571"/>
            <a:ext cx="1367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*2: Display screen when information is incorrect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OK button:</a:t>
            </a:r>
            <a:r>
              <a:rPr kumimoji="1" lang="en-US" altLang="ja-JP" sz="800" dirty="0">
                <a:latin typeface="+mj-lt"/>
              </a:rPr>
              <a:t> Close this screen. Return to the previous process.</a:t>
            </a: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B159E322-D814-A1E8-9498-65EBA7206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26" y="3649501"/>
            <a:ext cx="1358721" cy="2027693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A3699339-AD9D-620D-37DD-D91E0B87F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095" y="4553902"/>
            <a:ext cx="225389" cy="70485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F607233-69AF-6DAE-148F-0DF423BAA333}"/>
              </a:ext>
            </a:extLst>
          </p:cNvPr>
          <p:cNvSpPr txBox="1"/>
          <p:nvPr/>
        </p:nvSpPr>
        <p:spPr>
          <a:xfrm>
            <a:off x="1320145" y="4488841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903ACB33-D2AD-D945-6D05-14C85BC5B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08" y="4553902"/>
            <a:ext cx="303288" cy="70485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BCEC231E-36E9-0037-5890-AA0290D13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975" y="4631444"/>
            <a:ext cx="1297391" cy="643111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3B6398D0-19E8-3A97-8F58-21FB01C29B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7243" y="4533901"/>
            <a:ext cx="213781" cy="97543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1B7E0DCC-4809-FECF-17BA-4607F686F0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1864" y="5518693"/>
            <a:ext cx="417974" cy="117638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EBA3AF74-F886-4753-6497-4BD7DA6B74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9552" y="4026497"/>
            <a:ext cx="350550" cy="72867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DD926F88-CFA6-6DCC-30C2-AE16590222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768" y="4152221"/>
            <a:ext cx="1312320" cy="194424"/>
          </a:xfrm>
          <a:prstGeom prst="rect">
            <a:avLst/>
          </a:prstGeom>
        </p:spPr>
      </p:pic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6D57F768-9945-69DB-27D1-074719482D1C}"/>
              </a:ext>
            </a:extLst>
          </p:cNvPr>
          <p:cNvSpPr/>
          <p:nvPr/>
        </p:nvSpPr>
        <p:spPr>
          <a:xfrm>
            <a:off x="1134434" y="4294152"/>
            <a:ext cx="724814" cy="2321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50" name="グラフィックス 49" descr="右向き指示マーク">
            <a:extLst>
              <a:ext uri="{FF2B5EF4-FFF2-40B4-BE49-F238E27FC236}">
                <a16:creationId xmlns:a16="http://schemas.microsoft.com/office/drawing/2014/main" id="{AC351FE7-FDB7-D225-18A3-72C7F0A21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754202">
            <a:off x="1774857" y="4427521"/>
            <a:ext cx="253626" cy="253626"/>
          </a:xfrm>
          <a:prstGeom prst="rect">
            <a:avLst/>
          </a:prstGeom>
        </p:spPr>
      </p:pic>
      <p:sp>
        <p:nvSpPr>
          <p:cNvPr id="51" name="矢印: 右 50">
            <a:extLst>
              <a:ext uri="{FF2B5EF4-FFF2-40B4-BE49-F238E27FC236}">
                <a16:creationId xmlns:a16="http://schemas.microsoft.com/office/drawing/2014/main" id="{78655471-526D-C0E7-502F-5D0AA5A36C99}"/>
              </a:ext>
            </a:extLst>
          </p:cNvPr>
          <p:cNvSpPr/>
          <p:nvPr/>
        </p:nvSpPr>
        <p:spPr>
          <a:xfrm>
            <a:off x="2140828" y="4110679"/>
            <a:ext cx="1414410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00CB3D84-3CB6-B5B4-1855-2F1B4DD4F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19" y="5730051"/>
            <a:ext cx="1358721" cy="2027693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57C72FE4-7CD8-C18F-A308-B8E5AFEF6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388" y="6634452"/>
            <a:ext cx="225389" cy="70485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4876EA95-D1EB-7B25-9D04-E25962993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201" y="6634452"/>
            <a:ext cx="303288" cy="70485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38ECAA5E-0C18-448D-B6BC-FF788AE4A3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536" y="6614451"/>
            <a:ext cx="213781" cy="97543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B92EE95A-A159-095B-854E-8DDB6312AE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845" y="6107047"/>
            <a:ext cx="350550" cy="72867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F475D86F-347B-7F05-18F2-5DF3979493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7061" y="6232771"/>
            <a:ext cx="1326256" cy="194424"/>
          </a:xfrm>
          <a:prstGeom prst="rect">
            <a:avLst/>
          </a:prstGeom>
        </p:spPr>
      </p:pic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09921C5C-7432-B805-487B-F272E91BAD6E}"/>
              </a:ext>
            </a:extLst>
          </p:cNvPr>
          <p:cNvSpPr txBox="1"/>
          <p:nvPr/>
        </p:nvSpPr>
        <p:spPr>
          <a:xfrm>
            <a:off x="1956642" y="6882953"/>
            <a:ext cx="97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+mj-lt"/>
              </a:rPr>
              <a:t>DEMO-PARTS-</a:t>
            </a:r>
            <a:r>
              <a:rPr kumimoji="1" lang="en-US" altLang="ja-JP" sz="600" dirty="0" err="1">
                <a:latin typeface="+mj-lt"/>
              </a:rPr>
              <a:t>NO_B</a:t>
            </a:r>
            <a:endParaRPr kumimoji="1" lang="en-US" altLang="ja-JP" sz="600" dirty="0"/>
          </a:p>
          <a:p>
            <a:r>
              <a:rPr kumimoji="1" lang="en-US" altLang="ja-JP" sz="600" dirty="0"/>
              <a:t>Qty per box = 10pcs</a:t>
            </a:r>
          </a:p>
          <a:p>
            <a:r>
              <a:rPr kumimoji="1" lang="en-US" altLang="ja-JP" sz="600" dirty="0"/>
              <a:t>Label 1 piece</a:t>
            </a:r>
          </a:p>
          <a:p>
            <a:r>
              <a:rPr kumimoji="1" lang="en-US" altLang="ja-JP" sz="600" dirty="0"/>
              <a:t>Lot 2023-09-09</a:t>
            </a:r>
            <a:endParaRPr kumimoji="1" lang="ja-JP" altLang="en-US" sz="600" dirty="0"/>
          </a:p>
        </p:txBody>
      </p:sp>
      <p:sp>
        <p:nvSpPr>
          <p:cNvPr id="72" name="矢印: 右 71">
            <a:extLst>
              <a:ext uri="{FF2B5EF4-FFF2-40B4-BE49-F238E27FC236}">
                <a16:creationId xmlns:a16="http://schemas.microsoft.com/office/drawing/2014/main" id="{A01BAA24-672F-8AB1-6BD0-BA4EF505FD47}"/>
              </a:ext>
            </a:extLst>
          </p:cNvPr>
          <p:cNvSpPr/>
          <p:nvPr/>
        </p:nvSpPr>
        <p:spPr>
          <a:xfrm>
            <a:off x="1819736" y="6050397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43EBBD-2823-E1B6-5740-CA96EE7DAA17}"/>
              </a:ext>
            </a:extLst>
          </p:cNvPr>
          <p:cNvGrpSpPr/>
          <p:nvPr/>
        </p:nvGrpSpPr>
        <p:grpSpPr>
          <a:xfrm>
            <a:off x="2081040" y="5772350"/>
            <a:ext cx="876357" cy="943344"/>
            <a:chOff x="1995262" y="3857012"/>
            <a:chExt cx="876357" cy="9433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6BAE28-B9F8-D311-DD0C-19B45D435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95262" y="3857012"/>
              <a:ext cx="767534" cy="499641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7CD2787-030A-2F90-9B77-0ADF74737192}"/>
                </a:ext>
              </a:extLst>
            </p:cNvPr>
            <p:cNvGrpSpPr/>
            <p:nvPr/>
          </p:nvGrpSpPr>
          <p:grpSpPr>
            <a:xfrm>
              <a:off x="2548777" y="4218954"/>
              <a:ext cx="322842" cy="581402"/>
              <a:chOff x="2281970" y="4924190"/>
              <a:chExt cx="322842" cy="581402"/>
            </a:xfrm>
          </p:grpSpPr>
          <p:pic>
            <p:nvPicPr>
              <p:cNvPr id="19" name="図 116">
                <a:extLst>
                  <a:ext uri="{FF2B5EF4-FFF2-40B4-BE49-F238E27FC236}">
                    <a16:creationId xmlns:a16="http://schemas.microsoft.com/office/drawing/2014/main" id="{296C52B5-A144-7096-64D8-CF520E54A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81814">
                <a:off x="2410832" y="5083144"/>
                <a:ext cx="193980" cy="422448"/>
              </a:xfrm>
              <a:prstGeom prst="rect">
                <a:avLst/>
              </a:prstGeom>
            </p:spPr>
          </p:pic>
          <p:sp>
            <p:nvSpPr>
              <p:cNvPr id="20" name="台形 76">
                <a:extLst>
                  <a:ext uri="{FF2B5EF4-FFF2-40B4-BE49-F238E27FC236}">
                    <a16:creationId xmlns:a16="http://schemas.microsoft.com/office/drawing/2014/main" id="{02909D26-00C8-7DF1-E955-E2D175CD453D}"/>
                  </a:ext>
                </a:extLst>
              </p:cNvPr>
              <p:cNvSpPr/>
              <p:nvPr/>
            </p:nvSpPr>
            <p:spPr>
              <a:xfrm rot="9223765">
                <a:off x="2281970" y="4924190"/>
                <a:ext cx="220531" cy="221214"/>
              </a:xfrm>
              <a:prstGeom prst="trapezoid">
                <a:avLst/>
              </a:prstGeom>
              <a:solidFill>
                <a:srgbClr val="FF0000">
                  <a:alpha val="31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l" defTabSz="914400"/>
                <a:endParaRPr kumimoji="1" lang="ja-JP" altLang="en-US" sz="700" kern="0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36BE10C-0955-B5E1-B800-115091E23A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2569" y="6593646"/>
            <a:ext cx="1319075" cy="915864"/>
          </a:xfrm>
          <a:prstGeom prst="rect">
            <a:avLst/>
          </a:prstGeom>
        </p:spPr>
      </p:pic>
      <p:sp>
        <p:nvSpPr>
          <p:cNvPr id="48" name="テキスト ボックス 40">
            <a:extLst>
              <a:ext uri="{FF2B5EF4-FFF2-40B4-BE49-F238E27FC236}">
                <a16:creationId xmlns:a16="http://schemas.microsoft.com/office/drawing/2014/main" id="{2F2517DC-1A1B-B251-6BB9-C8B8BA70022F}"/>
              </a:ext>
            </a:extLst>
          </p:cNvPr>
          <p:cNvSpPr txBox="1"/>
          <p:nvPr/>
        </p:nvSpPr>
        <p:spPr>
          <a:xfrm>
            <a:off x="1374806" y="7621964"/>
            <a:ext cx="359325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kumimoji="1" lang="ja-JP" altLang="en-US" sz="600" dirty="0"/>
          </a:p>
        </p:txBody>
      </p:sp>
      <p:pic>
        <p:nvPicPr>
          <p:cNvPr id="52" name="図 53">
            <a:extLst>
              <a:ext uri="{FF2B5EF4-FFF2-40B4-BE49-F238E27FC236}">
                <a16:creationId xmlns:a16="http://schemas.microsoft.com/office/drawing/2014/main" id="{016133FC-F99B-69FD-1D71-B8A791502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988" y="5730051"/>
            <a:ext cx="1358721" cy="2027693"/>
          </a:xfrm>
          <a:prstGeom prst="rect">
            <a:avLst/>
          </a:prstGeom>
        </p:spPr>
      </p:pic>
      <p:pic>
        <p:nvPicPr>
          <p:cNvPr id="53" name="図 54">
            <a:extLst>
              <a:ext uri="{FF2B5EF4-FFF2-40B4-BE49-F238E27FC236}">
                <a16:creationId xmlns:a16="http://schemas.microsoft.com/office/drawing/2014/main" id="{86EE0B64-1B80-5692-25BB-944DDC5E5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557" y="6634452"/>
            <a:ext cx="225389" cy="70485"/>
          </a:xfrm>
          <a:prstGeom prst="rect">
            <a:avLst/>
          </a:prstGeom>
        </p:spPr>
      </p:pic>
      <p:pic>
        <p:nvPicPr>
          <p:cNvPr id="65" name="図 56">
            <a:extLst>
              <a:ext uri="{FF2B5EF4-FFF2-40B4-BE49-F238E27FC236}">
                <a16:creationId xmlns:a16="http://schemas.microsoft.com/office/drawing/2014/main" id="{5B0F6004-E7F1-EC8D-5D18-02680B5F7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370" y="6634452"/>
            <a:ext cx="303288" cy="70485"/>
          </a:xfrm>
          <a:prstGeom prst="rect">
            <a:avLst/>
          </a:prstGeom>
        </p:spPr>
      </p:pic>
      <p:pic>
        <p:nvPicPr>
          <p:cNvPr id="66" name="図 59">
            <a:extLst>
              <a:ext uri="{FF2B5EF4-FFF2-40B4-BE49-F238E27FC236}">
                <a16:creationId xmlns:a16="http://schemas.microsoft.com/office/drawing/2014/main" id="{57429DD2-D39B-E903-C007-CA5EACC935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2705" y="6614451"/>
            <a:ext cx="213781" cy="97543"/>
          </a:xfrm>
          <a:prstGeom prst="rect">
            <a:avLst/>
          </a:prstGeom>
        </p:spPr>
      </p:pic>
      <p:pic>
        <p:nvPicPr>
          <p:cNvPr id="67" name="図 61">
            <a:extLst>
              <a:ext uri="{FF2B5EF4-FFF2-40B4-BE49-F238E27FC236}">
                <a16:creationId xmlns:a16="http://schemas.microsoft.com/office/drawing/2014/main" id="{0D84C731-E854-A36C-8E6E-C3F1662D60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5014" y="6107047"/>
            <a:ext cx="350550" cy="72867"/>
          </a:xfrm>
          <a:prstGeom prst="rect">
            <a:avLst/>
          </a:prstGeom>
        </p:spPr>
      </p:pic>
      <p:pic>
        <p:nvPicPr>
          <p:cNvPr id="78" name="図 62">
            <a:extLst>
              <a:ext uri="{FF2B5EF4-FFF2-40B4-BE49-F238E27FC236}">
                <a16:creationId xmlns:a16="http://schemas.microsoft.com/office/drawing/2014/main" id="{06DECA67-0081-C980-F814-16F5EE4904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00230" y="6232771"/>
            <a:ext cx="1325140" cy="194424"/>
          </a:xfrm>
          <a:prstGeom prst="rect">
            <a:avLst/>
          </a:prstGeom>
        </p:spPr>
      </p:pic>
      <p:sp>
        <p:nvSpPr>
          <p:cNvPr id="116" name="テキスト ボックス 40">
            <a:extLst>
              <a:ext uri="{FF2B5EF4-FFF2-40B4-BE49-F238E27FC236}">
                <a16:creationId xmlns:a16="http://schemas.microsoft.com/office/drawing/2014/main" id="{7CA70B94-D70E-71C8-C6C6-549AB6217EF2}"/>
              </a:ext>
            </a:extLst>
          </p:cNvPr>
          <p:cNvSpPr txBox="1"/>
          <p:nvPr/>
        </p:nvSpPr>
        <p:spPr>
          <a:xfrm>
            <a:off x="4127975" y="7621964"/>
            <a:ext cx="359325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600" dirty="0"/>
              <a:t>6,850</a:t>
            </a:r>
            <a:endParaRPr kumimoji="1" lang="ja-JP" altLang="en-US" sz="600" dirty="0"/>
          </a:p>
        </p:txBody>
      </p:sp>
      <p:sp>
        <p:nvSpPr>
          <p:cNvPr id="120" name="矢印: 右 71">
            <a:extLst>
              <a:ext uri="{FF2B5EF4-FFF2-40B4-BE49-F238E27FC236}">
                <a16:creationId xmlns:a16="http://schemas.microsoft.com/office/drawing/2014/main" id="{70712B7F-F9E8-E3CD-1C72-0AE4E3D7580E}"/>
              </a:ext>
            </a:extLst>
          </p:cNvPr>
          <p:cNvSpPr/>
          <p:nvPr/>
        </p:nvSpPr>
        <p:spPr>
          <a:xfrm>
            <a:off x="2974919" y="6050397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21" name="矢印: 右 71">
            <a:extLst>
              <a:ext uri="{FF2B5EF4-FFF2-40B4-BE49-F238E27FC236}">
                <a16:creationId xmlns:a16="http://schemas.microsoft.com/office/drawing/2014/main" id="{2860A63D-81EF-C938-E559-B7C1F7F0905B}"/>
              </a:ext>
            </a:extLst>
          </p:cNvPr>
          <p:cNvSpPr/>
          <p:nvPr/>
        </p:nvSpPr>
        <p:spPr>
          <a:xfrm>
            <a:off x="4767821" y="6050397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22" name="図 53">
            <a:extLst>
              <a:ext uri="{FF2B5EF4-FFF2-40B4-BE49-F238E27FC236}">
                <a16:creationId xmlns:a16="http://schemas.microsoft.com/office/drawing/2014/main" id="{DF0B6A93-B529-D14E-7AB1-2F85D9E59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066" y="5730051"/>
            <a:ext cx="1358721" cy="2027693"/>
          </a:xfrm>
          <a:prstGeom prst="rect">
            <a:avLst/>
          </a:prstGeom>
        </p:spPr>
      </p:pic>
      <p:pic>
        <p:nvPicPr>
          <p:cNvPr id="123" name="図 54">
            <a:extLst>
              <a:ext uri="{FF2B5EF4-FFF2-40B4-BE49-F238E27FC236}">
                <a16:creationId xmlns:a16="http://schemas.microsoft.com/office/drawing/2014/main" id="{963FD2EB-AE63-839D-E22C-32ABF4121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635" y="6634452"/>
            <a:ext cx="225389" cy="70485"/>
          </a:xfrm>
          <a:prstGeom prst="rect">
            <a:avLst/>
          </a:prstGeom>
        </p:spPr>
      </p:pic>
      <p:pic>
        <p:nvPicPr>
          <p:cNvPr id="124" name="図 56">
            <a:extLst>
              <a:ext uri="{FF2B5EF4-FFF2-40B4-BE49-F238E27FC236}">
                <a16:creationId xmlns:a16="http://schemas.microsoft.com/office/drawing/2014/main" id="{A4F47CC2-1D8D-1CDE-9D51-2D58C6F85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448" y="6634452"/>
            <a:ext cx="303288" cy="70485"/>
          </a:xfrm>
          <a:prstGeom prst="rect">
            <a:avLst/>
          </a:prstGeom>
        </p:spPr>
      </p:pic>
      <p:pic>
        <p:nvPicPr>
          <p:cNvPr id="125" name="図 59">
            <a:extLst>
              <a:ext uri="{FF2B5EF4-FFF2-40B4-BE49-F238E27FC236}">
                <a16:creationId xmlns:a16="http://schemas.microsoft.com/office/drawing/2014/main" id="{53B8B65A-1998-A3FC-3B50-CD44F1F3F1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6783" y="6614451"/>
            <a:ext cx="213781" cy="97543"/>
          </a:xfrm>
          <a:prstGeom prst="rect">
            <a:avLst/>
          </a:prstGeom>
        </p:spPr>
      </p:pic>
      <p:pic>
        <p:nvPicPr>
          <p:cNvPr id="126" name="図 61">
            <a:extLst>
              <a:ext uri="{FF2B5EF4-FFF2-40B4-BE49-F238E27FC236}">
                <a16:creationId xmlns:a16="http://schemas.microsoft.com/office/drawing/2014/main" id="{26BC934D-8271-740B-4118-644E1774B4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9092" y="6107047"/>
            <a:ext cx="350550" cy="72867"/>
          </a:xfrm>
          <a:prstGeom prst="rect">
            <a:avLst/>
          </a:prstGeom>
        </p:spPr>
      </p:pic>
      <p:pic>
        <p:nvPicPr>
          <p:cNvPr id="127" name="図 62">
            <a:extLst>
              <a:ext uri="{FF2B5EF4-FFF2-40B4-BE49-F238E27FC236}">
                <a16:creationId xmlns:a16="http://schemas.microsoft.com/office/drawing/2014/main" id="{D309321E-AD02-97FD-300B-B89E59F07F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4308" y="6232771"/>
            <a:ext cx="1319075" cy="194424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C4160024-70E3-01D9-27C3-D2E1E07254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29816" y="6593646"/>
            <a:ext cx="1319075" cy="915864"/>
          </a:xfrm>
          <a:prstGeom prst="rect">
            <a:avLst/>
          </a:prstGeom>
        </p:spPr>
      </p:pic>
      <p:sp>
        <p:nvSpPr>
          <p:cNvPr id="131" name="テキスト ボックス 40">
            <a:extLst>
              <a:ext uri="{FF2B5EF4-FFF2-40B4-BE49-F238E27FC236}">
                <a16:creationId xmlns:a16="http://schemas.microsoft.com/office/drawing/2014/main" id="{AE081A24-8A4F-E3A0-D5A6-9D5F1A9B8040}"/>
              </a:ext>
            </a:extLst>
          </p:cNvPr>
          <p:cNvSpPr txBox="1"/>
          <p:nvPr/>
        </p:nvSpPr>
        <p:spPr>
          <a:xfrm>
            <a:off x="5952053" y="7621964"/>
            <a:ext cx="359325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600" dirty="0"/>
              <a:t>6,860</a:t>
            </a:r>
            <a:endParaRPr kumimoji="1" lang="ja-JP" altLang="en-US" sz="600" dirty="0"/>
          </a:p>
        </p:txBody>
      </p:sp>
      <p:sp>
        <p:nvSpPr>
          <p:cNvPr id="132" name="テキスト ボックス 87">
            <a:extLst>
              <a:ext uri="{FF2B5EF4-FFF2-40B4-BE49-F238E27FC236}">
                <a16:creationId xmlns:a16="http://schemas.microsoft.com/office/drawing/2014/main" id="{59A34B77-8E3E-2AA2-694E-54E534BC3DD8}"/>
              </a:ext>
            </a:extLst>
          </p:cNvPr>
          <p:cNvSpPr txBox="1"/>
          <p:nvPr/>
        </p:nvSpPr>
        <p:spPr>
          <a:xfrm>
            <a:off x="3624998" y="6061725"/>
            <a:ext cx="98853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500" dirty="0"/>
          </a:p>
        </p:txBody>
      </p:sp>
      <p:sp>
        <p:nvSpPr>
          <p:cNvPr id="134" name="テキスト ボックス 87">
            <a:extLst>
              <a:ext uri="{FF2B5EF4-FFF2-40B4-BE49-F238E27FC236}">
                <a16:creationId xmlns:a16="http://schemas.microsoft.com/office/drawing/2014/main" id="{BC15C3B6-CDC2-742E-4C04-10E218E3BD24}"/>
              </a:ext>
            </a:extLst>
          </p:cNvPr>
          <p:cNvSpPr txBox="1"/>
          <p:nvPr/>
        </p:nvSpPr>
        <p:spPr>
          <a:xfrm>
            <a:off x="5411584" y="6058841"/>
            <a:ext cx="98853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500" dirty="0"/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DB65C2E7-6862-212D-C447-072E7CFF00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98492" y="6597457"/>
            <a:ext cx="1326878" cy="935244"/>
          </a:xfrm>
          <a:prstGeom prst="rect">
            <a:avLst/>
          </a:prstGeom>
        </p:spPr>
      </p:pic>
      <p:pic>
        <p:nvPicPr>
          <p:cNvPr id="140" name="図 41">
            <a:extLst>
              <a:ext uri="{FF2B5EF4-FFF2-40B4-BE49-F238E27FC236}">
                <a16:creationId xmlns:a16="http://schemas.microsoft.com/office/drawing/2014/main" id="{B07BD910-BC9F-A41E-55F2-CACF76E9CE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691" y="6742567"/>
            <a:ext cx="1297391" cy="643111"/>
          </a:xfrm>
          <a:prstGeom prst="rect">
            <a:avLst/>
          </a:prstGeom>
        </p:spPr>
      </p:pic>
      <p:sp>
        <p:nvSpPr>
          <p:cNvPr id="141" name="正方形/長方形 48">
            <a:extLst>
              <a:ext uri="{FF2B5EF4-FFF2-40B4-BE49-F238E27FC236}">
                <a16:creationId xmlns:a16="http://schemas.microsoft.com/office/drawing/2014/main" id="{1EF27866-8EA8-D594-8C02-3F4CE47C27B6}"/>
              </a:ext>
            </a:extLst>
          </p:cNvPr>
          <p:cNvSpPr/>
          <p:nvPr/>
        </p:nvSpPr>
        <p:spPr>
          <a:xfrm>
            <a:off x="3941418" y="6399735"/>
            <a:ext cx="724814" cy="2321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42" name="グラフィックス 49" descr="右向き指示マーク">
            <a:extLst>
              <a:ext uri="{FF2B5EF4-FFF2-40B4-BE49-F238E27FC236}">
                <a16:creationId xmlns:a16="http://schemas.microsoft.com/office/drawing/2014/main" id="{D4A5F00A-55C8-0E14-2413-FDE075A61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754202">
            <a:off x="4581841" y="6525484"/>
            <a:ext cx="253626" cy="253626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B63452DA-A3B6-6B98-38CD-3BEDB4E2E8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575" y="4533902"/>
            <a:ext cx="1319075" cy="915864"/>
          </a:xfrm>
          <a:prstGeom prst="rect">
            <a:avLst/>
          </a:prstGeom>
        </p:spPr>
      </p:pic>
      <p:pic>
        <p:nvPicPr>
          <p:cNvPr id="148" name="図 41">
            <a:extLst>
              <a:ext uri="{FF2B5EF4-FFF2-40B4-BE49-F238E27FC236}">
                <a16:creationId xmlns:a16="http://schemas.microsoft.com/office/drawing/2014/main" id="{D6275901-36E8-5E86-885B-B4199A374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697" y="4682823"/>
            <a:ext cx="1297391" cy="643111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C490548A-F9C4-9FFD-54D6-898F905F0F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7756" y="2347224"/>
            <a:ext cx="1319075" cy="915864"/>
          </a:xfrm>
          <a:prstGeom prst="rect">
            <a:avLst/>
          </a:prstGeom>
        </p:spPr>
      </p:pic>
      <p:pic>
        <p:nvPicPr>
          <p:cNvPr id="150" name="図 41">
            <a:extLst>
              <a:ext uri="{FF2B5EF4-FFF2-40B4-BE49-F238E27FC236}">
                <a16:creationId xmlns:a16="http://schemas.microsoft.com/office/drawing/2014/main" id="{DC8483D2-77CF-90E2-B81C-F712912596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0023" y="2499741"/>
            <a:ext cx="1297391" cy="643111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3A03BB3-E2D2-B17E-9086-829719C47929}"/>
              </a:ext>
            </a:extLst>
          </p:cNvPr>
          <p:cNvSpPr/>
          <p:nvPr/>
        </p:nvSpPr>
        <p:spPr>
          <a:xfrm>
            <a:off x="3256277" y="195273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6" name="図 210">
            <a:extLst>
              <a:ext uri="{FF2B5EF4-FFF2-40B4-BE49-F238E27FC236}">
                <a16:creationId xmlns:a16="http://schemas.microsoft.com/office/drawing/2014/main" id="{ECB82850-F75B-7412-5BDA-F307F02C94B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9783" y="3139241"/>
            <a:ext cx="1098342" cy="329435"/>
          </a:xfrm>
          <a:prstGeom prst="rect">
            <a:avLst/>
          </a:prstGeom>
        </p:spPr>
      </p:pic>
      <p:sp>
        <p:nvSpPr>
          <p:cNvPr id="23" name="テキスト ボックス 218">
            <a:extLst>
              <a:ext uri="{FF2B5EF4-FFF2-40B4-BE49-F238E27FC236}">
                <a16:creationId xmlns:a16="http://schemas.microsoft.com/office/drawing/2014/main" id="{037D9706-341D-C9C2-543C-D0C9A0287A76}"/>
              </a:ext>
            </a:extLst>
          </p:cNvPr>
          <p:cNvSpPr txBox="1"/>
          <p:nvPr/>
        </p:nvSpPr>
        <p:spPr>
          <a:xfrm>
            <a:off x="671607" y="3200256"/>
            <a:ext cx="916631" cy="1846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Label For Return</a:t>
            </a:r>
            <a:endParaRPr kumimoji="1" lang="ja-JP" altLang="en-US" sz="600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4031A80E-1F5C-B413-B579-CB7F2439C491}"/>
              </a:ext>
            </a:extLst>
          </p:cNvPr>
          <p:cNvSpPr/>
          <p:nvPr/>
        </p:nvSpPr>
        <p:spPr>
          <a:xfrm>
            <a:off x="515438" y="31211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624543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Handy terminal function Stock Management</a:t>
            </a:r>
          </a:p>
          <a:p>
            <a:r>
              <a:rPr kumimoji="1" lang="en-US" altLang="ja-JP" sz="1100" b="1" dirty="0"/>
              <a:t>5-4-3. Stocktaking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C55BA5B-0B20-4BBD-1255-FEED2CC6ABF8}"/>
              </a:ext>
            </a:extLst>
          </p:cNvPr>
          <p:cNvSpPr txBox="1"/>
          <p:nvPr/>
        </p:nvSpPr>
        <p:spPr>
          <a:xfrm>
            <a:off x="3499137" y="1508379"/>
            <a:ext cx="30243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Stocktaking from Stock management menu.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Parts No:</a:t>
            </a:r>
            <a:r>
              <a:rPr kumimoji="1" lang="en-US" altLang="ja-JP" sz="800" dirty="0">
                <a:latin typeface="Arial 本文"/>
              </a:rPr>
              <a:t> No initial value information, List selection from Item master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Can be changed manually or scan label</a:t>
            </a:r>
          </a:p>
          <a:p>
            <a:r>
              <a:rPr kumimoji="1" lang="en-US" altLang="ja-JP" sz="800" b="1" dirty="0">
                <a:latin typeface="+mj-lt"/>
              </a:rPr>
              <a:t>Lot No:</a:t>
            </a:r>
            <a:r>
              <a:rPr kumimoji="1" lang="en-US" altLang="ja-JP" sz="800" dirty="0">
                <a:latin typeface="Arial 本文"/>
              </a:rPr>
              <a:t> No initial value information.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Can be changed manually or scan label</a:t>
            </a:r>
          </a:p>
          <a:p>
            <a:r>
              <a:rPr kumimoji="1" lang="en-US" altLang="ja-JP" sz="800" b="1" dirty="0">
                <a:latin typeface="+mj-lt"/>
              </a:rPr>
              <a:t>Location : </a:t>
            </a:r>
            <a:r>
              <a:rPr kumimoji="1" lang="en-US" altLang="ja-JP" sz="800" dirty="0">
                <a:latin typeface="Arial 本文"/>
              </a:rPr>
              <a:t>No initial value information .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Can be changed manually or scan label</a:t>
            </a:r>
            <a:endParaRPr kumimoji="1" lang="en-US" altLang="ja-JP" sz="800" b="1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Qty : </a:t>
            </a:r>
            <a:r>
              <a:rPr kumimoji="1" lang="en-US" altLang="ja-JP" sz="800" dirty="0">
                <a:solidFill>
                  <a:srgbClr val="FF0000"/>
                </a:solidFill>
                <a:latin typeface="+mj-lt"/>
              </a:rPr>
              <a:t>System quantity, 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No initial value information *The quantity in the system will be displayed.</a:t>
            </a:r>
          </a:p>
          <a:p>
            <a:r>
              <a:rPr kumimoji="1" lang="en-US" altLang="ja-JP" sz="800" b="1" dirty="0">
                <a:latin typeface="+mj-lt"/>
              </a:rPr>
              <a:t>Act </a:t>
            </a:r>
            <a:r>
              <a:rPr kumimoji="1" lang="th-TH" altLang="ja-JP" sz="800" b="1" dirty="0">
                <a:latin typeface="+mj-lt"/>
              </a:rPr>
              <a:t>ถ</a:t>
            </a:r>
            <a:r>
              <a:rPr kumimoji="1" lang="en-US" altLang="ja-JP" sz="800" b="1" dirty="0">
                <a:latin typeface="+mj-lt"/>
              </a:rPr>
              <a:t>ty : </a:t>
            </a:r>
            <a:r>
              <a:rPr kumimoji="1" lang="en-US" altLang="ja-JP" sz="800" dirty="0">
                <a:latin typeface="+mj-lt"/>
              </a:rPr>
              <a:t>Actual quantity, </a:t>
            </a:r>
            <a:r>
              <a:rPr kumimoji="1" lang="en-US" altLang="ja-JP" sz="800" dirty="0">
                <a:latin typeface="Arial 本文"/>
              </a:rPr>
              <a:t>No initial value information</a:t>
            </a:r>
          </a:p>
          <a:p>
            <a:endParaRPr kumimoji="1" lang="en-US" altLang="ja-JP" sz="800" b="1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Clear[P3]</a:t>
            </a:r>
            <a:r>
              <a:rPr kumimoji="1" lang="en-US" altLang="ja-JP" sz="800" dirty="0">
                <a:latin typeface="+mj-lt"/>
              </a:rPr>
              <a:t>: Clear input contents</a:t>
            </a:r>
          </a:p>
          <a:p>
            <a:r>
              <a:rPr kumimoji="1" lang="en-US" altLang="ja-JP" sz="800" b="1" dirty="0">
                <a:latin typeface="+mj-lt"/>
              </a:rPr>
              <a:t>Confirm[P4]</a:t>
            </a:r>
            <a:r>
              <a:rPr kumimoji="1" lang="en-US" altLang="ja-JP" sz="800" dirty="0">
                <a:latin typeface="+mj-lt"/>
              </a:rPr>
              <a:t>: Confirmation processing. </a:t>
            </a: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57A976D-B4B2-745A-67C4-65E548FBC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9" y="1508379"/>
            <a:ext cx="1349747" cy="201423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6F907C9-AEFB-FC49-F038-0FC1D9E310E8}"/>
              </a:ext>
            </a:extLst>
          </p:cNvPr>
          <p:cNvSpPr/>
          <p:nvPr/>
        </p:nvSpPr>
        <p:spPr>
          <a:xfrm>
            <a:off x="584949" y="2432077"/>
            <a:ext cx="1211323" cy="31996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0" name="グラフィックス 9" descr="右向き指示マーク">
            <a:extLst>
              <a:ext uri="{FF2B5EF4-FFF2-40B4-BE49-F238E27FC236}">
                <a16:creationId xmlns:a16="http://schemas.microsoft.com/office/drawing/2014/main" id="{2CC08CB5-C323-9B48-988B-3E4CF78F9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754202">
            <a:off x="1607423" y="2634937"/>
            <a:ext cx="253626" cy="253626"/>
          </a:xfrm>
          <a:prstGeom prst="rect">
            <a:avLst/>
          </a:prstGeom>
        </p:spPr>
      </p:pic>
      <p:sp>
        <p:nvSpPr>
          <p:cNvPr id="18" name="矢印: 右 17">
            <a:extLst>
              <a:ext uri="{FF2B5EF4-FFF2-40B4-BE49-F238E27FC236}">
                <a16:creationId xmlns:a16="http://schemas.microsoft.com/office/drawing/2014/main" id="{1E68E08E-BA9A-4E63-CA8D-75BCCFCA31EA}"/>
              </a:ext>
            </a:extLst>
          </p:cNvPr>
          <p:cNvSpPr/>
          <p:nvPr/>
        </p:nvSpPr>
        <p:spPr>
          <a:xfrm>
            <a:off x="1741353" y="2490840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09921C5C-7432-B805-487B-F272E91BAD6E}"/>
              </a:ext>
            </a:extLst>
          </p:cNvPr>
          <p:cNvSpPr txBox="1"/>
          <p:nvPr/>
        </p:nvSpPr>
        <p:spPr>
          <a:xfrm>
            <a:off x="2207787" y="5269324"/>
            <a:ext cx="97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+mj-lt"/>
              </a:rPr>
              <a:t>808-0210031-00</a:t>
            </a:r>
            <a:endParaRPr kumimoji="1" lang="en-US" altLang="ja-JP" sz="600" dirty="0"/>
          </a:p>
          <a:p>
            <a:r>
              <a:rPr kumimoji="1" lang="en-US" altLang="ja-JP" sz="600" dirty="0"/>
              <a:t>Label 1 piece</a:t>
            </a:r>
          </a:p>
          <a:p>
            <a:r>
              <a:rPr kumimoji="1" lang="en-US" altLang="ja-JP" sz="600" dirty="0"/>
              <a:t>Lot 2024-02-03</a:t>
            </a:r>
            <a:endParaRPr kumimoji="1" lang="ja-JP" altLang="en-US" sz="600" dirty="0"/>
          </a:p>
        </p:txBody>
      </p:sp>
      <p:sp>
        <p:nvSpPr>
          <p:cNvPr id="72" name="矢印: 右 71">
            <a:extLst>
              <a:ext uri="{FF2B5EF4-FFF2-40B4-BE49-F238E27FC236}">
                <a16:creationId xmlns:a16="http://schemas.microsoft.com/office/drawing/2014/main" id="{A01BAA24-672F-8AB1-6BD0-BA4EF505FD47}"/>
              </a:ext>
            </a:extLst>
          </p:cNvPr>
          <p:cNvSpPr/>
          <p:nvPr/>
        </p:nvSpPr>
        <p:spPr>
          <a:xfrm>
            <a:off x="1996374" y="4556690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EE39DBA2-9E4B-C37A-9E59-9B196BE77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582" y="1973637"/>
            <a:ext cx="436337" cy="106315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4C532488-A39B-B1B2-85EB-FDABCCA9B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213" y="2165354"/>
            <a:ext cx="436337" cy="1063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0B2662D-580C-9DCF-4AEE-EF5306C0ED21}"/>
              </a:ext>
            </a:extLst>
          </p:cNvPr>
          <p:cNvGrpSpPr/>
          <p:nvPr/>
        </p:nvGrpSpPr>
        <p:grpSpPr>
          <a:xfrm>
            <a:off x="2257678" y="4278643"/>
            <a:ext cx="876357" cy="943344"/>
            <a:chOff x="1995262" y="3857012"/>
            <a:chExt cx="876357" cy="94334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3B076B6-0CE7-BD26-019F-0D0AC17E1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95262" y="3857012"/>
              <a:ext cx="767534" cy="499641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1D49C1C-B47E-4A70-5165-189FDDBDEFFA}"/>
                </a:ext>
              </a:extLst>
            </p:cNvPr>
            <p:cNvGrpSpPr/>
            <p:nvPr/>
          </p:nvGrpSpPr>
          <p:grpSpPr>
            <a:xfrm>
              <a:off x="2548777" y="4218954"/>
              <a:ext cx="322842" cy="581402"/>
              <a:chOff x="2281970" y="4924190"/>
              <a:chExt cx="322842" cy="581402"/>
            </a:xfrm>
          </p:grpSpPr>
          <p:pic>
            <p:nvPicPr>
              <p:cNvPr id="25" name="図 116">
                <a:extLst>
                  <a:ext uri="{FF2B5EF4-FFF2-40B4-BE49-F238E27FC236}">
                    <a16:creationId xmlns:a16="http://schemas.microsoft.com/office/drawing/2014/main" id="{9FD4569E-7DE8-4D3A-BDED-4CA7D6E9C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81814">
                <a:off x="2410832" y="5083144"/>
                <a:ext cx="193980" cy="422448"/>
              </a:xfrm>
              <a:prstGeom prst="rect">
                <a:avLst/>
              </a:prstGeom>
            </p:spPr>
          </p:pic>
          <p:sp>
            <p:nvSpPr>
              <p:cNvPr id="27" name="台形 76">
                <a:extLst>
                  <a:ext uri="{FF2B5EF4-FFF2-40B4-BE49-F238E27FC236}">
                    <a16:creationId xmlns:a16="http://schemas.microsoft.com/office/drawing/2014/main" id="{09AA25BA-6FE8-C071-7BD8-0059AFB59A24}"/>
                  </a:ext>
                </a:extLst>
              </p:cNvPr>
              <p:cNvSpPr/>
              <p:nvPr/>
            </p:nvSpPr>
            <p:spPr>
              <a:xfrm rot="9223765">
                <a:off x="2281970" y="4924190"/>
                <a:ext cx="220531" cy="221214"/>
              </a:xfrm>
              <a:prstGeom prst="trapezoid">
                <a:avLst/>
              </a:prstGeom>
              <a:solidFill>
                <a:srgbClr val="FF0000">
                  <a:alpha val="31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l" defTabSz="914400"/>
                <a:endParaRPr kumimoji="1" lang="ja-JP" altLang="en-US" sz="700" kern="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8" name="矢印: 右 71">
            <a:extLst>
              <a:ext uri="{FF2B5EF4-FFF2-40B4-BE49-F238E27FC236}">
                <a16:creationId xmlns:a16="http://schemas.microsoft.com/office/drawing/2014/main" id="{B1A8C483-C84A-2A0B-5D45-646A2E8B5990}"/>
              </a:ext>
            </a:extLst>
          </p:cNvPr>
          <p:cNvSpPr/>
          <p:nvPr/>
        </p:nvSpPr>
        <p:spPr>
          <a:xfrm>
            <a:off x="3085983" y="4556690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5" name="矢印: 右 287">
            <a:extLst>
              <a:ext uri="{FF2B5EF4-FFF2-40B4-BE49-F238E27FC236}">
                <a16:creationId xmlns:a16="http://schemas.microsoft.com/office/drawing/2014/main" id="{48C974BC-3004-BD8B-40EC-58777109C475}"/>
              </a:ext>
            </a:extLst>
          </p:cNvPr>
          <p:cNvSpPr/>
          <p:nvPr/>
        </p:nvSpPr>
        <p:spPr>
          <a:xfrm>
            <a:off x="4991347" y="4565918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" name="Callout: Line 1">
            <a:extLst>
              <a:ext uri="{FF2B5EF4-FFF2-40B4-BE49-F238E27FC236}">
                <a16:creationId xmlns:a16="http://schemas.microsoft.com/office/drawing/2014/main" id="{22A62F71-5A86-3865-B737-528FC4D340AB}"/>
              </a:ext>
            </a:extLst>
          </p:cNvPr>
          <p:cNvSpPr/>
          <p:nvPr/>
        </p:nvSpPr>
        <p:spPr>
          <a:xfrm>
            <a:off x="552193" y="6606528"/>
            <a:ext cx="2311312" cy="1325835"/>
          </a:xfrm>
          <a:prstGeom prst="borderCallout1">
            <a:avLst>
              <a:gd name="adj1" fmla="val -1055"/>
              <a:gd name="adj2" fmla="val 45234"/>
              <a:gd name="adj3" fmla="val -79991"/>
              <a:gd name="adj4" fmla="val 12494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sz="800" dirty="0">
                <a:solidFill>
                  <a:schemeClr val="tx1"/>
                </a:solidFill>
              </a:rPr>
              <a:t>Instructions</a:t>
            </a:r>
          </a:p>
          <a:p>
            <a:pPr marL="228600" indent="-228600">
              <a:buAutoNum type="arabicPeriod"/>
            </a:pPr>
            <a:r>
              <a:rPr kumimoji="1" lang="en-US" sz="800" dirty="0">
                <a:solidFill>
                  <a:schemeClr val="tx1"/>
                </a:solidFill>
              </a:rPr>
              <a:t>Scan location</a:t>
            </a:r>
          </a:p>
          <a:p>
            <a:pPr marL="228600" indent="-228600">
              <a:buFontTx/>
              <a:buAutoNum type="arabicPeriod"/>
            </a:pPr>
            <a:r>
              <a:rPr kumimoji="1" lang="en-US" sz="800" dirty="0">
                <a:solidFill>
                  <a:schemeClr val="tx1"/>
                </a:solidFill>
              </a:rPr>
              <a:t>Scan label</a:t>
            </a:r>
          </a:p>
          <a:p>
            <a:pPr marL="228600" indent="-228600">
              <a:buAutoNum type="arabicPeriod"/>
            </a:pPr>
            <a:r>
              <a:rPr kumimoji="1" lang="en-US" sz="800" dirty="0">
                <a:solidFill>
                  <a:schemeClr val="tx1"/>
                </a:solidFill>
              </a:rPr>
              <a:t>Current stock information will be shown on screen.</a:t>
            </a:r>
          </a:p>
          <a:p>
            <a:pPr marL="228600" indent="-228600">
              <a:buAutoNum type="arabicPeriod"/>
            </a:pPr>
            <a:r>
              <a:rPr kumimoji="1" lang="en-US" sz="800" dirty="0">
                <a:solidFill>
                  <a:schemeClr val="tx1"/>
                </a:solidFill>
              </a:rPr>
              <a:t>Click “Confirm” to apply the information.</a:t>
            </a:r>
            <a:endParaRPr kumimoji="1" lang="th-TH" sz="800" dirty="0">
              <a:solidFill>
                <a:schemeClr val="tx1"/>
              </a:solidFill>
            </a:endParaRPr>
          </a:p>
          <a:p>
            <a:pPr marL="228600" indent="-228600">
              <a:buAutoNum type="arabicPeriod"/>
            </a:pPr>
            <a:r>
              <a:rPr kumimoji="1" lang="en-US" sz="800" dirty="0">
                <a:solidFill>
                  <a:schemeClr val="tx1"/>
                </a:solidFill>
              </a:rPr>
              <a:t>In the case of NG, the item was rescanned.</a:t>
            </a:r>
          </a:p>
          <a:p>
            <a:pPr marL="228600" indent="-228600">
              <a:buAutoNum type="arabicPeriod"/>
            </a:pPr>
            <a:r>
              <a:rPr kumimoji="1" lang="en-US" sz="800" dirty="0">
                <a:solidFill>
                  <a:schemeClr val="tx1"/>
                </a:solidFill>
              </a:rPr>
              <a:t>Success dialog will show if the data saving completed.</a:t>
            </a:r>
          </a:p>
          <a:p>
            <a:endParaRPr kumimoji="1" lang="en-US" sz="800" dirty="0">
              <a:solidFill>
                <a:schemeClr val="tx1"/>
              </a:solidFill>
            </a:endParaRPr>
          </a:p>
          <a:p>
            <a:endParaRPr kumimoji="1" lang="en-US" sz="8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5C675-9575-7875-D2A4-08231EA7E5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1428" y="4256776"/>
            <a:ext cx="1423080" cy="2013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72C2B6-4082-DFEF-DD8C-A33769C7DA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16" t="26813" r="2811" b="26902"/>
          <a:stretch/>
        </p:blipFill>
        <p:spPr>
          <a:xfrm>
            <a:off x="5298344" y="4256775"/>
            <a:ext cx="1158816" cy="810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7695BB-CCB8-5D06-A799-C99FAD77B4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9919" y="6855994"/>
            <a:ext cx="1278844" cy="1827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40EDD5-154A-A02B-E938-349F7F887C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7492" y="6855994"/>
            <a:ext cx="1278844" cy="18325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A5F53E-F4BA-4E42-0C30-B7C538B250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6799" y="1509480"/>
            <a:ext cx="1410645" cy="20131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15D414-2941-5AD5-1833-C18FFBB2BB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065" y="4256775"/>
            <a:ext cx="1410645" cy="2013138"/>
          </a:xfrm>
          <a:prstGeom prst="rect">
            <a:avLst/>
          </a:prstGeom>
        </p:spPr>
      </p:pic>
      <p:sp>
        <p:nvSpPr>
          <p:cNvPr id="23" name="正方形/長方形 48">
            <a:extLst>
              <a:ext uri="{FF2B5EF4-FFF2-40B4-BE49-F238E27FC236}">
                <a16:creationId xmlns:a16="http://schemas.microsoft.com/office/drawing/2014/main" id="{6D57F768-9945-69DB-27D1-074719482D1C}"/>
              </a:ext>
            </a:extLst>
          </p:cNvPr>
          <p:cNvSpPr/>
          <p:nvPr/>
        </p:nvSpPr>
        <p:spPr>
          <a:xfrm>
            <a:off x="4112678" y="6047759"/>
            <a:ext cx="724814" cy="2321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4" name="グラフィックス 49" descr="右向き指示マーク">
            <a:extLst>
              <a:ext uri="{FF2B5EF4-FFF2-40B4-BE49-F238E27FC236}">
                <a16:creationId xmlns:a16="http://schemas.microsoft.com/office/drawing/2014/main" id="{AC351FE7-FDB7-D225-18A3-72C7F0A21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754202">
            <a:off x="4753101" y="6173508"/>
            <a:ext cx="253626" cy="253626"/>
          </a:xfrm>
          <a:prstGeom prst="rect">
            <a:avLst/>
          </a:prstGeom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B4AC6E3-AF6C-734E-F1C8-8FC1421AB325}"/>
              </a:ext>
            </a:extLst>
          </p:cNvPr>
          <p:cNvSpPr/>
          <p:nvPr/>
        </p:nvSpPr>
        <p:spPr>
          <a:xfrm>
            <a:off x="3521997" y="122846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5" name="図 210">
            <a:extLst>
              <a:ext uri="{FF2B5EF4-FFF2-40B4-BE49-F238E27FC236}">
                <a16:creationId xmlns:a16="http://schemas.microsoft.com/office/drawing/2014/main" id="{221D2443-DB4F-8C1A-9F33-B7F7E8CB5C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236" y="3119953"/>
            <a:ext cx="1098342" cy="329435"/>
          </a:xfrm>
          <a:prstGeom prst="rect">
            <a:avLst/>
          </a:prstGeom>
        </p:spPr>
      </p:pic>
      <p:sp>
        <p:nvSpPr>
          <p:cNvPr id="6" name="テキスト ボックス 218">
            <a:extLst>
              <a:ext uri="{FF2B5EF4-FFF2-40B4-BE49-F238E27FC236}">
                <a16:creationId xmlns:a16="http://schemas.microsoft.com/office/drawing/2014/main" id="{BBBF346A-7DF9-9FB1-64FD-0A11BF507D81}"/>
              </a:ext>
            </a:extLst>
          </p:cNvPr>
          <p:cNvSpPr txBox="1"/>
          <p:nvPr/>
        </p:nvSpPr>
        <p:spPr>
          <a:xfrm>
            <a:off x="683060" y="3180968"/>
            <a:ext cx="916631" cy="1846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Label For Return</a:t>
            </a:r>
            <a:endParaRPr kumimoji="1" lang="ja-JP" altLang="en-US" sz="600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C121E5AC-03FC-B5CD-8D6B-4E13CA3F33FF}"/>
              </a:ext>
            </a:extLst>
          </p:cNvPr>
          <p:cNvSpPr/>
          <p:nvPr/>
        </p:nvSpPr>
        <p:spPr>
          <a:xfrm>
            <a:off x="526891" y="310181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561969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Handy terminal function Stock Management</a:t>
            </a:r>
          </a:p>
          <a:p>
            <a:r>
              <a:rPr kumimoji="1" lang="en-US" altLang="ja-JP" sz="1100" b="1" dirty="0"/>
              <a:t>5-4-4. Change Location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C55BA5B-0B20-4BBD-1255-FEED2CC6ABF8}"/>
              </a:ext>
            </a:extLst>
          </p:cNvPr>
          <p:cNvSpPr txBox="1"/>
          <p:nvPr/>
        </p:nvSpPr>
        <p:spPr>
          <a:xfrm>
            <a:off x="3499137" y="1508379"/>
            <a:ext cx="302432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Change Location  from Stock management menu.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Parts No:</a:t>
            </a:r>
            <a:r>
              <a:rPr kumimoji="1" lang="en-US" altLang="ja-JP" sz="800" dirty="0">
                <a:latin typeface="Arial 本文"/>
              </a:rPr>
              <a:t> No initial value information, List selection from Item master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Can be changed manually or scan label</a:t>
            </a:r>
          </a:p>
          <a:p>
            <a:r>
              <a:rPr kumimoji="1" lang="en-US" altLang="ja-JP" sz="800" b="1" dirty="0">
                <a:latin typeface="+mj-lt"/>
              </a:rPr>
              <a:t>Lot No:</a:t>
            </a:r>
            <a:r>
              <a:rPr kumimoji="1" lang="en-US" altLang="ja-JP" sz="800" dirty="0">
                <a:latin typeface="Arial 本文"/>
              </a:rPr>
              <a:t> No initial value information.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Can be changed manually or scan label</a:t>
            </a:r>
          </a:p>
          <a:p>
            <a:r>
              <a:rPr kumimoji="1" lang="en-US" altLang="ja-JP" sz="800" b="1" dirty="0">
                <a:latin typeface="+mj-lt"/>
              </a:rPr>
              <a:t>Qty : 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No initial value information Can be changed manually or scan label</a:t>
            </a:r>
          </a:p>
          <a:p>
            <a:r>
              <a:rPr kumimoji="1" lang="en-US" altLang="ja-JP" sz="800" b="1" dirty="0">
                <a:latin typeface="+mj-lt"/>
              </a:rPr>
              <a:t>Old Location : </a:t>
            </a:r>
            <a:r>
              <a:rPr kumimoji="1" lang="en-US" altLang="ja-JP" sz="800" dirty="0">
                <a:latin typeface="Arial 本文"/>
              </a:rPr>
              <a:t>No initial value information .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Can be changed scan label</a:t>
            </a:r>
            <a:endParaRPr kumimoji="1" lang="en-US" altLang="ja-JP" sz="800" b="1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New Location : </a:t>
            </a:r>
            <a:r>
              <a:rPr kumimoji="1" lang="en-US" altLang="ja-JP" sz="800" dirty="0">
                <a:latin typeface="Arial 本文"/>
              </a:rPr>
              <a:t>No initial value information .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Can be changed manually or scan label</a:t>
            </a:r>
            <a:endParaRPr kumimoji="1" lang="en-US" altLang="ja-JP" sz="800" b="1" dirty="0">
              <a:latin typeface="+mj-lt"/>
            </a:endParaRPr>
          </a:p>
          <a:p>
            <a:endParaRPr kumimoji="1" lang="en-US" altLang="ja-JP" sz="800" b="1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Clear[P3]</a:t>
            </a:r>
            <a:r>
              <a:rPr kumimoji="1" lang="en-US" altLang="ja-JP" sz="800" dirty="0">
                <a:latin typeface="+mj-lt"/>
              </a:rPr>
              <a:t>: Clear input contents</a:t>
            </a:r>
          </a:p>
          <a:p>
            <a:r>
              <a:rPr kumimoji="1" lang="en-US" altLang="ja-JP" sz="800" b="1" dirty="0">
                <a:latin typeface="+mj-lt"/>
              </a:rPr>
              <a:t>Confirm[P4]</a:t>
            </a:r>
            <a:r>
              <a:rPr kumimoji="1" lang="en-US" altLang="ja-JP" sz="800" dirty="0">
                <a:latin typeface="+mj-lt"/>
              </a:rPr>
              <a:t>: Confirmation processing. </a:t>
            </a: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57A976D-B4B2-745A-67C4-65E548FBC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9" y="1508379"/>
            <a:ext cx="1349747" cy="201423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6F907C9-AEFB-FC49-F038-0FC1D9E310E8}"/>
              </a:ext>
            </a:extLst>
          </p:cNvPr>
          <p:cNvSpPr/>
          <p:nvPr/>
        </p:nvSpPr>
        <p:spPr>
          <a:xfrm>
            <a:off x="565327" y="2824190"/>
            <a:ext cx="1211323" cy="31996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1E68E08E-BA9A-4E63-CA8D-75BCCFCA31EA}"/>
              </a:ext>
            </a:extLst>
          </p:cNvPr>
          <p:cNvSpPr/>
          <p:nvPr/>
        </p:nvSpPr>
        <p:spPr>
          <a:xfrm>
            <a:off x="1741353" y="2490840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7B28A8A-BCD0-2237-77D2-F094DA14F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375" y="2437276"/>
            <a:ext cx="381033" cy="11237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66601DA-F930-C0A9-EF4C-8D16B3EED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360" y="2199975"/>
            <a:ext cx="381033" cy="11237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F6774D3-D644-F54B-4259-49F268538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872" y="1996948"/>
            <a:ext cx="381033" cy="112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6ADA11-A3C6-48F3-152D-ACF8335FE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607" y="1682199"/>
            <a:ext cx="1470530" cy="1624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37EC1D-7035-BD34-F268-0CB7F4431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897" y="3999613"/>
            <a:ext cx="1410356" cy="1624046"/>
          </a:xfrm>
          <a:prstGeom prst="rect">
            <a:avLst/>
          </a:prstGeom>
        </p:spPr>
      </p:pic>
      <p:sp>
        <p:nvSpPr>
          <p:cNvPr id="19" name="テキスト ボックス 68">
            <a:extLst>
              <a:ext uri="{FF2B5EF4-FFF2-40B4-BE49-F238E27FC236}">
                <a16:creationId xmlns:a16="http://schemas.microsoft.com/office/drawing/2014/main" id="{9F7D0B3C-0631-5936-37BB-EF7C66BBCCAC}"/>
              </a:ext>
            </a:extLst>
          </p:cNvPr>
          <p:cNvSpPr txBox="1"/>
          <p:nvPr/>
        </p:nvSpPr>
        <p:spPr>
          <a:xfrm>
            <a:off x="621605" y="5066765"/>
            <a:ext cx="97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+mj-lt"/>
              </a:rPr>
              <a:t>DEMO-PARTS-NO_B</a:t>
            </a:r>
          </a:p>
          <a:p>
            <a:r>
              <a:rPr kumimoji="1" lang="en-US" altLang="ja-JP" sz="600" dirty="0"/>
              <a:t>Label 1 piece</a:t>
            </a:r>
          </a:p>
          <a:p>
            <a:r>
              <a:rPr kumimoji="1" lang="en-US" altLang="ja-JP" sz="600" dirty="0"/>
              <a:t>Lot 2023-09-09</a:t>
            </a:r>
            <a:endParaRPr kumimoji="1" lang="ja-JP" altLang="en-US" sz="600" dirty="0"/>
          </a:p>
        </p:txBody>
      </p:sp>
      <p:sp>
        <p:nvSpPr>
          <p:cNvPr id="24" name="矢印: 右 117">
            <a:extLst>
              <a:ext uri="{FF2B5EF4-FFF2-40B4-BE49-F238E27FC236}">
                <a16:creationId xmlns:a16="http://schemas.microsoft.com/office/drawing/2014/main" id="{4FC08BF7-5B2F-184A-FB6E-1345FCF25832}"/>
              </a:ext>
            </a:extLst>
          </p:cNvPr>
          <p:cNvSpPr/>
          <p:nvPr/>
        </p:nvSpPr>
        <p:spPr>
          <a:xfrm>
            <a:off x="1572381" y="4281929"/>
            <a:ext cx="315381" cy="232592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854A0F-6A5D-3532-39BB-0CEC13F5EB84}"/>
              </a:ext>
            </a:extLst>
          </p:cNvPr>
          <p:cNvSpPr/>
          <p:nvPr/>
        </p:nvSpPr>
        <p:spPr>
          <a:xfrm>
            <a:off x="2509838" y="4991098"/>
            <a:ext cx="266700" cy="112156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F7BDE30-62D1-61E7-8595-8CD8676D0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50" y="3999613"/>
            <a:ext cx="1410356" cy="1624046"/>
          </a:xfrm>
          <a:prstGeom prst="rect">
            <a:avLst/>
          </a:prstGeom>
        </p:spPr>
      </p:pic>
      <p:sp>
        <p:nvSpPr>
          <p:cNvPr id="38" name="テキスト ボックス 68">
            <a:extLst>
              <a:ext uri="{FF2B5EF4-FFF2-40B4-BE49-F238E27FC236}">
                <a16:creationId xmlns:a16="http://schemas.microsoft.com/office/drawing/2014/main" id="{FC3F4C30-D65D-8BE8-2FC4-D1DACB1AEEC4}"/>
              </a:ext>
            </a:extLst>
          </p:cNvPr>
          <p:cNvSpPr txBox="1"/>
          <p:nvPr/>
        </p:nvSpPr>
        <p:spPr>
          <a:xfrm>
            <a:off x="3582966" y="5090935"/>
            <a:ext cx="9749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+mj-lt"/>
              </a:rPr>
              <a:t>DEMO-PARTS-NO_B</a:t>
            </a:r>
          </a:p>
          <a:p>
            <a:r>
              <a:rPr kumimoji="1" lang="en-US" altLang="ja-JP" sz="600" dirty="0"/>
              <a:t>Label 1 piece</a:t>
            </a:r>
          </a:p>
          <a:p>
            <a:r>
              <a:rPr kumimoji="1" lang="en-US" altLang="ja-JP" sz="600" dirty="0"/>
              <a:t>Lot 2023-09-09</a:t>
            </a:r>
          </a:p>
          <a:p>
            <a:endParaRPr kumimoji="1" lang="en-US" altLang="ja-JP" sz="600" dirty="0"/>
          </a:p>
          <a:p>
            <a:r>
              <a:rPr kumimoji="1" lang="en-US" altLang="ja-JP" sz="600" dirty="0">
                <a:solidFill>
                  <a:srgbClr val="FF0000"/>
                </a:solidFill>
              </a:rPr>
              <a:t>* Scan the same label</a:t>
            </a:r>
            <a:endParaRPr kumimoji="1" lang="ja-JP" altLang="en-US" sz="600" dirty="0">
              <a:solidFill>
                <a:srgbClr val="FF0000"/>
              </a:solidFill>
            </a:endParaRPr>
          </a:p>
        </p:txBody>
      </p:sp>
      <p:sp>
        <p:nvSpPr>
          <p:cNvPr id="42" name="矢印: 右 117">
            <a:extLst>
              <a:ext uri="{FF2B5EF4-FFF2-40B4-BE49-F238E27FC236}">
                <a16:creationId xmlns:a16="http://schemas.microsoft.com/office/drawing/2014/main" id="{3044FE92-2A49-B28E-832A-B4D35497CCA6}"/>
              </a:ext>
            </a:extLst>
          </p:cNvPr>
          <p:cNvSpPr/>
          <p:nvPr/>
        </p:nvSpPr>
        <p:spPr>
          <a:xfrm>
            <a:off x="4471234" y="4281929"/>
            <a:ext cx="315381" cy="232592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5" name="矢印: 右 117">
            <a:extLst>
              <a:ext uri="{FF2B5EF4-FFF2-40B4-BE49-F238E27FC236}">
                <a16:creationId xmlns:a16="http://schemas.microsoft.com/office/drawing/2014/main" id="{AE644EE2-9AB2-78FD-9149-8F8CC6ED29FB}"/>
              </a:ext>
            </a:extLst>
          </p:cNvPr>
          <p:cNvSpPr/>
          <p:nvPr/>
        </p:nvSpPr>
        <p:spPr>
          <a:xfrm>
            <a:off x="3311973" y="4271490"/>
            <a:ext cx="315381" cy="232592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6" name="テキスト ボックス 91">
            <a:extLst>
              <a:ext uri="{FF2B5EF4-FFF2-40B4-BE49-F238E27FC236}">
                <a16:creationId xmlns:a16="http://schemas.microsoft.com/office/drawing/2014/main" id="{610DAAA0-B11B-101C-0D6A-659F3654FA35}"/>
              </a:ext>
            </a:extLst>
          </p:cNvPr>
          <p:cNvSpPr txBox="1"/>
          <p:nvPr/>
        </p:nvSpPr>
        <p:spPr>
          <a:xfrm>
            <a:off x="2478917" y="4302823"/>
            <a:ext cx="696727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47" name="テキスト ボックス 92">
            <a:extLst>
              <a:ext uri="{FF2B5EF4-FFF2-40B4-BE49-F238E27FC236}">
                <a16:creationId xmlns:a16="http://schemas.microsoft.com/office/drawing/2014/main" id="{4D57B8EB-037C-D0DE-1531-E0883118B5A1}"/>
              </a:ext>
            </a:extLst>
          </p:cNvPr>
          <p:cNvSpPr txBox="1"/>
          <p:nvPr/>
        </p:nvSpPr>
        <p:spPr>
          <a:xfrm>
            <a:off x="1925516" y="4475126"/>
            <a:ext cx="986410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DEMO_PARTS_NAME_B</a:t>
            </a:r>
          </a:p>
        </p:txBody>
      </p:sp>
      <p:sp>
        <p:nvSpPr>
          <p:cNvPr id="48" name="テキスト ボックス 93">
            <a:extLst>
              <a:ext uri="{FF2B5EF4-FFF2-40B4-BE49-F238E27FC236}">
                <a16:creationId xmlns:a16="http://schemas.microsoft.com/office/drawing/2014/main" id="{79C996A5-D05E-2070-D878-637349D1CC0A}"/>
              </a:ext>
            </a:extLst>
          </p:cNvPr>
          <p:cNvSpPr txBox="1"/>
          <p:nvPr/>
        </p:nvSpPr>
        <p:spPr>
          <a:xfrm>
            <a:off x="2570316" y="4654877"/>
            <a:ext cx="522092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2023-09-09</a:t>
            </a:r>
          </a:p>
        </p:txBody>
      </p:sp>
      <p:sp>
        <p:nvSpPr>
          <p:cNvPr id="49" name="テキスト ボックス 91">
            <a:extLst>
              <a:ext uri="{FF2B5EF4-FFF2-40B4-BE49-F238E27FC236}">
                <a16:creationId xmlns:a16="http://schemas.microsoft.com/office/drawing/2014/main" id="{C8E6BBB1-F994-B10D-0166-A18888B5F159}"/>
              </a:ext>
            </a:extLst>
          </p:cNvPr>
          <p:cNvSpPr txBox="1"/>
          <p:nvPr/>
        </p:nvSpPr>
        <p:spPr>
          <a:xfrm>
            <a:off x="5380732" y="4308819"/>
            <a:ext cx="696727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52" name="テキスト ボックス 92">
            <a:extLst>
              <a:ext uri="{FF2B5EF4-FFF2-40B4-BE49-F238E27FC236}">
                <a16:creationId xmlns:a16="http://schemas.microsoft.com/office/drawing/2014/main" id="{69EFC622-0B6F-0C66-0605-3B06CED8D720}"/>
              </a:ext>
            </a:extLst>
          </p:cNvPr>
          <p:cNvSpPr txBox="1"/>
          <p:nvPr/>
        </p:nvSpPr>
        <p:spPr>
          <a:xfrm>
            <a:off x="4827331" y="4481122"/>
            <a:ext cx="986410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DEMO_PARTS_NAME_B</a:t>
            </a:r>
          </a:p>
        </p:txBody>
      </p:sp>
      <p:sp>
        <p:nvSpPr>
          <p:cNvPr id="53" name="テキスト ボックス 93">
            <a:extLst>
              <a:ext uri="{FF2B5EF4-FFF2-40B4-BE49-F238E27FC236}">
                <a16:creationId xmlns:a16="http://schemas.microsoft.com/office/drawing/2014/main" id="{FB623A45-C25F-46F4-48C7-DE61F3035B66}"/>
              </a:ext>
            </a:extLst>
          </p:cNvPr>
          <p:cNvSpPr txBox="1"/>
          <p:nvPr/>
        </p:nvSpPr>
        <p:spPr>
          <a:xfrm>
            <a:off x="5472131" y="4660873"/>
            <a:ext cx="522092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2023-09-09</a:t>
            </a:r>
          </a:p>
        </p:txBody>
      </p:sp>
      <p:sp>
        <p:nvSpPr>
          <p:cNvPr id="54" name="正方形/長方形 78">
            <a:extLst>
              <a:ext uri="{FF2B5EF4-FFF2-40B4-BE49-F238E27FC236}">
                <a16:creationId xmlns:a16="http://schemas.microsoft.com/office/drawing/2014/main" id="{3DF6CB14-C8CA-B189-DFCA-007057EF3B72}"/>
              </a:ext>
            </a:extLst>
          </p:cNvPr>
          <p:cNvSpPr/>
          <p:nvPr/>
        </p:nvSpPr>
        <p:spPr>
          <a:xfrm>
            <a:off x="5527328" y="5318003"/>
            <a:ext cx="636483" cy="225451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55" name="グラフィックス 49" descr="右向き指示マーク">
            <a:extLst>
              <a:ext uri="{FF2B5EF4-FFF2-40B4-BE49-F238E27FC236}">
                <a16:creationId xmlns:a16="http://schemas.microsoft.com/office/drawing/2014/main" id="{8A5CFDC8-160F-1BE3-5667-90E3CAE3DC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754202">
            <a:off x="6092163" y="5307170"/>
            <a:ext cx="253626" cy="25362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E40FB81-1342-357F-8043-6056974C2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617" y="6013449"/>
            <a:ext cx="1410356" cy="1624046"/>
          </a:xfrm>
          <a:prstGeom prst="rect">
            <a:avLst/>
          </a:prstGeom>
        </p:spPr>
      </p:pic>
      <p:sp>
        <p:nvSpPr>
          <p:cNvPr id="66" name="テキスト ボックス 68">
            <a:extLst>
              <a:ext uri="{FF2B5EF4-FFF2-40B4-BE49-F238E27FC236}">
                <a16:creationId xmlns:a16="http://schemas.microsoft.com/office/drawing/2014/main" id="{E8010778-D233-BE48-746F-5ED3E779BC3F}"/>
              </a:ext>
            </a:extLst>
          </p:cNvPr>
          <p:cNvSpPr txBox="1"/>
          <p:nvPr/>
        </p:nvSpPr>
        <p:spPr>
          <a:xfrm>
            <a:off x="650536" y="7022849"/>
            <a:ext cx="97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+mj-lt"/>
              </a:rPr>
              <a:t>DEMO-PARTS-NO_B</a:t>
            </a:r>
            <a:endParaRPr kumimoji="1" lang="en-US" altLang="ja-JP" sz="600" dirty="0"/>
          </a:p>
          <a:p>
            <a:r>
              <a:rPr kumimoji="1" lang="en-US" altLang="ja-JP" sz="600" dirty="0"/>
              <a:t>Label 1 piece</a:t>
            </a:r>
          </a:p>
          <a:p>
            <a:r>
              <a:rPr kumimoji="1" lang="en-US" altLang="ja-JP" sz="600" dirty="0"/>
              <a:t>Lot 2023-09-09</a:t>
            </a:r>
          </a:p>
          <a:p>
            <a:r>
              <a:rPr kumimoji="1" lang="en-US" altLang="ja-JP" sz="600" dirty="0"/>
              <a:t>Serial 0001</a:t>
            </a:r>
            <a:endParaRPr kumimoji="1" lang="ja-JP" altLang="en-US" sz="600" dirty="0"/>
          </a:p>
        </p:txBody>
      </p:sp>
      <p:sp>
        <p:nvSpPr>
          <p:cNvPr id="69" name="矢印: 右 117">
            <a:extLst>
              <a:ext uri="{FF2B5EF4-FFF2-40B4-BE49-F238E27FC236}">
                <a16:creationId xmlns:a16="http://schemas.microsoft.com/office/drawing/2014/main" id="{EBCF1E67-071E-6501-02E3-D1A397F95B66}"/>
              </a:ext>
            </a:extLst>
          </p:cNvPr>
          <p:cNvSpPr/>
          <p:nvPr/>
        </p:nvSpPr>
        <p:spPr>
          <a:xfrm>
            <a:off x="1579101" y="6295765"/>
            <a:ext cx="315381" cy="232592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B08D2A7-4132-5AC1-9E0A-A5426254616B}"/>
              </a:ext>
            </a:extLst>
          </p:cNvPr>
          <p:cNvSpPr/>
          <p:nvPr/>
        </p:nvSpPr>
        <p:spPr>
          <a:xfrm>
            <a:off x="2516557" y="7008146"/>
            <a:ext cx="364559" cy="108943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500" kern="0" dirty="0">
              <a:solidFill>
                <a:prstClr val="black"/>
              </a:solidFill>
            </a:endParaRPr>
          </a:p>
        </p:txBody>
      </p:sp>
      <p:sp>
        <p:nvSpPr>
          <p:cNvPr id="72" name="矢印: 右 117">
            <a:extLst>
              <a:ext uri="{FF2B5EF4-FFF2-40B4-BE49-F238E27FC236}">
                <a16:creationId xmlns:a16="http://schemas.microsoft.com/office/drawing/2014/main" id="{552D6695-DC80-1934-2744-C91E85F704A1}"/>
              </a:ext>
            </a:extLst>
          </p:cNvPr>
          <p:cNvSpPr/>
          <p:nvPr/>
        </p:nvSpPr>
        <p:spPr>
          <a:xfrm>
            <a:off x="3318693" y="6285326"/>
            <a:ext cx="315381" cy="232592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0" name="テキスト ボックス 91">
            <a:extLst>
              <a:ext uri="{FF2B5EF4-FFF2-40B4-BE49-F238E27FC236}">
                <a16:creationId xmlns:a16="http://schemas.microsoft.com/office/drawing/2014/main" id="{6997D34A-34CD-1EBA-5490-2310E7BAA43A}"/>
              </a:ext>
            </a:extLst>
          </p:cNvPr>
          <p:cNvSpPr txBox="1"/>
          <p:nvPr/>
        </p:nvSpPr>
        <p:spPr>
          <a:xfrm>
            <a:off x="2485637" y="6316659"/>
            <a:ext cx="696727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81" name="テキスト ボックス 92">
            <a:extLst>
              <a:ext uri="{FF2B5EF4-FFF2-40B4-BE49-F238E27FC236}">
                <a16:creationId xmlns:a16="http://schemas.microsoft.com/office/drawing/2014/main" id="{141BB135-F5BD-8433-CACF-A74A2F248BD4}"/>
              </a:ext>
            </a:extLst>
          </p:cNvPr>
          <p:cNvSpPr txBox="1"/>
          <p:nvPr/>
        </p:nvSpPr>
        <p:spPr>
          <a:xfrm>
            <a:off x="1932236" y="6488962"/>
            <a:ext cx="986410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DEMO_PARTS_NAME_B</a:t>
            </a:r>
          </a:p>
        </p:txBody>
      </p:sp>
      <p:sp>
        <p:nvSpPr>
          <p:cNvPr id="82" name="テキスト ボックス 93">
            <a:extLst>
              <a:ext uri="{FF2B5EF4-FFF2-40B4-BE49-F238E27FC236}">
                <a16:creationId xmlns:a16="http://schemas.microsoft.com/office/drawing/2014/main" id="{EE859613-F20D-41F3-5013-3CC455CCBB05}"/>
              </a:ext>
            </a:extLst>
          </p:cNvPr>
          <p:cNvSpPr txBox="1"/>
          <p:nvPr/>
        </p:nvSpPr>
        <p:spPr>
          <a:xfrm>
            <a:off x="2577036" y="6668713"/>
            <a:ext cx="522092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2023-09-09</a:t>
            </a:r>
          </a:p>
        </p:txBody>
      </p:sp>
      <p:sp>
        <p:nvSpPr>
          <p:cNvPr id="84" name="テキスト ボックス 68">
            <a:extLst>
              <a:ext uri="{FF2B5EF4-FFF2-40B4-BE49-F238E27FC236}">
                <a16:creationId xmlns:a16="http://schemas.microsoft.com/office/drawing/2014/main" id="{20A810E3-81A8-BADC-7A69-AD71161D08C1}"/>
              </a:ext>
            </a:extLst>
          </p:cNvPr>
          <p:cNvSpPr txBox="1"/>
          <p:nvPr/>
        </p:nvSpPr>
        <p:spPr>
          <a:xfrm>
            <a:off x="3375522" y="8461274"/>
            <a:ext cx="9749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+mj-lt"/>
              </a:rPr>
              <a:t>DEMO-PARTS-NO_B</a:t>
            </a:r>
          </a:p>
          <a:p>
            <a:r>
              <a:rPr kumimoji="1" lang="en-US" altLang="ja-JP" sz="600" dirty="0"/>
              <a:t>Label 1 piece</a:t>
            </a:r>
          </a:p>
          <a:p>
            <a:r>
              <a:rPr kumimoji="1" lang="en-US" altLang="ja-JP" sz="600" dirty="0"/>
              <a:t>Lot 2023-09-09</a:t>
            </a:r>
          </a:p>
          <a:p>
            <a:r>
              <a:rPr kumimoji="1" lang="en-US" altLang="ja-JP" sz="600" dirty="0"/>
              <a:t>Location: LO01</a:t>
            </a:r>
          </a:p>
          <a:p>
            <a:r>
              <a:rPr kumimoji="1" lang="en-US" altLang="ja-JP" sz="600" dirty="0"/>
              <a:t>Serial </a:t>
            </a:r>
            <a:r>
              <a:rPr kumimoji="1" lang="en-US" altLang="ja-JP" sz="600" dirty="0">
                <a:solidFill>
                  <a:srgbClr val="FF0000"/>
                </a:solidFill>
              </a:rPr>
              <a:t>0002(new serial)</a:t>
            </a:r>
            <a:endParaRPr kumimoji="1" lang="ja-JP" altLang="en-US" sz="600" dirty="0">
              <a:solidFill>
                <a:srgbClr val="FF0000"/>
              </a:solidFill>
            </a:endParaRPr>
          </a:p>
        </p:txBody>
      </p:sp>
      <p:sp>
        <p:nvSpPr>
          <p:cNvPr id="87" name="矢印: 右 117">
            <a:extLst>
              <a:ext uri="{FF2B5EF4-FFF2-40B4-BE49-F238E27FC236}">
                <a16:creationId xmlns:a16="http://schemas.microsoft.com/office/drawing/2014/main" id="{961A0D75-BEFC-7979-EFE8-C4900060B9EA}"/>
              </a:ext>
            </a:extLst>
          </p:cNvPr>
          <p:cNvSpPr/>
          <p:nvPr/>
        </p:nvSpPr>
        <p:spPr>
          <a:xfrm rot="5400000">
            <a:off x="3670016" y="7675742"/>
            <a:ext cx="315381" cy="232592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9E8619CC-88F8-6194-EE89-61734C485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720" y="5989350"/>
            <a:ext cx="1410356" cy="1624046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94694EF1-7C7F-D7EE-9F17-88585F9BC7D8}"/>
              </a:ext>
            </a:extLst>
          </p:cNvPr>
          <p:cNvSpPr/>
          <p:nvPr/>
        </p:nvSpPr>
        <p:spPr>
          <a:xfrm>
            <a:off x="4262661" y="6980834"/>
            <a:ext cx="352202" cy="124479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500" kern="0" dirty="0">
                <a:solidFill>
                  <a:prstClr val="black"/>
                </a:solidFill>
              </a:rPr>
              <a:t>120</a:t>
            </a:r>
          </a:p>
        </p:txBody>
      </p:sp>
      <p:sp>
        <p:nvSpPr>
          <p:cNvPr id="91" name="テキスト ボックス 91">
            <a:extLst>
              <a:ext uri="{FF2B5EF4-FFF2-40B4-BE49-F238E27FC236}">
                <a16:creationId xmlns:a16="http://schemas.microsoft.com/office/drawing/2014/main" id="{66C382F5-6845-E746-937E-62D48045CED3}"/>
              </a:ext>
            </a:extLst>
          </p:cNvPr>
          <p:cNvSpPr txBox="1"/>
          <p:nvPr/>
        </p:nvSpPr>
        <p:spPr>
          <a:xfrm>
            <a:off x="4231740" y="6292560"/>
            <a:ext cx="696727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DEMO-PARTS-</a:t>
            </a:r>
            <a:r>
              <a:rPr kumimoji="1" lang="en-US" altLang="ja-JP" sz="500" dirty="0" err="1">
                <a:latin typeface="+mj-lt"/>
              </a:rPr>
              <a:t>NO_B</a:t>
            </a:r>
            <a:endParaRPr kumimoji="1" lang="en-US" altLang="ja-JP" sz="600" dirty="0">
              <a:latin typeface="+mj-lt"/>
            </a:endParaRPr>
          </a:p>
        </p:txBody>
      </p:sp>
      <p:sp>
        <p:nvSpPr>
          <p:cNvPr id="92" name="テキスト ボックス 92">
            <a:extLst>
              <a:ext uri="{FF2B5EF4-FFF2-40B4-BE49-F238E27FC236}">
                <a16:creationId xmlns:a16="http://schemas.microsoft.com/office/drawing/2014/main" id="{E7382DE1-C17D-10D2-C557-D7A53F0B191E}"/>
              </a:ext>
            </a:extLst>
          </p:cNvPr>
          <p:cNvSpPr txBox="1"/>
          <p:nvPr/>
        </p:nvSpPr>
        <p:spPr>
          <a:xfrm>
            <a:off x="3678339" y="6464863"/>
            <a:ext cx="986410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DEMO_PARTS_NAME_B</a:t>
            </a:r>
          </a:p>
        </p:txBody>
      </p:sp>
      <p:sp>
        <p:nvSpPr>
          <p:cNvPr id="93" name="テキスト ボックス 93">
            <a:extLst>
              <a:ext uri="{FF2B5EF4-FFF2-40B4-BE49-F238E27FC236}">
                <a16:creationId xmlns:a16="http://schemas.microsoft.com/office/drawing/2014/main" id="{7F51E019-13D2-0188-B20D-8178070DEC8C}"/>
              </a:ext>
            </a:extLst>
          </p:cNvPr>
          <p:cNvSpPr txBox="1"/>
          <p:nvPr/>
        </p:nvSpPr>
        <p:spPr>
          <a:xfrm>
            <a:off x="4323139" y="6644614"/>
            <a:ext cx="522092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2023-09-09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3938D08-EAAC-1612-FD4D-BC46BCBB033C}"/>
              </a:ext>
            </a:extLst>
          </p:cNvPr>
          <p:cNvSpPr/>
          <p:nvPr/>
        </p:nvSpPr>
        <p:spPr>
          <a:xfrm>
            <a:off x="5416370" y="4833176"/>
            <a:ext cx="302843" cy="98728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500" kern="0" dirty="0">
                <a:solidFill>
                  <a:prstClr val="black"/>
                </a:solidFill>
              </a:rPr>
              <a:t>200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AF7C065-EA12-5787-31E0-8827B6D29B29}"/>
              </a:ext>
            </a:extLst>
          </p:cNvPr>
          <p:cNvSpPr/>
          <p:nvPr/>
        </p:nvSpPr>
        <p:spPr>
          <a:xfrm>
            <a:off x="2559953" y="4827180"/>
            <a:ext cx="302843" cy="98728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500" kern="0" dirty="0">
                <a:solidFill>
                  <a:prstClr val="black"/>
                </a:solidFill>
              </a:rPr>
              <a:t>200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1BD5C3A-E9DB-2560-6897-1B72FF5D4D52}"/>
              </a:ext>
            </a:extLst>
          </p:cNvPr>
          <p:cNvSpPr/>
          <p:nvPr/>
        </p:nvSpPr>
        <p:spPr>
          <a:xfrm>
            <a:off x="4267538" y="6816917"/>
            <a:ext cx="302843" cy="98728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500" kern="0" dirty="0">
                <a:solidFill>
                  <a:prstClr val="black"/>
                </a:solidFill>
              </a:rPr>
              <a:t>200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ACACD1A-9DC7-5CF4-AAFE-280DEEB7C3A1}"/>
              </a:ext>
            </a:extLst>
          </p:cNvPr>
          <p:cNvSpPr/>
          <p:nvPr/>
        </p:nvSpPr>
        <p:spPr>
          <a:xfrm>
            <a:off x="2521203" y="6846920"/>
            <a:ext cx="302843" cy="98728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500" kern="0" dirty="0">
                <a:solidFill>
                  <a:prstClr val="black"/>
                </a:solidFill>
              </a:rPr>
              <a:t>200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7236BD9-3243-E5E7-9FA8-FAB68A821491}"/>
              </a:ext>
            </a:extLst>
          </p:cNvPr>
          <p:cNvSpPr/>
          <p:nvPr/>
        </p:nvSpPr>
        <p:spPr>
          <a:xfrm>
            <a:off x="5416370" y="5004526"/>
            <a:ext cx="302843" cy="98728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500" kern="0" dirty="0">
                <a:solidFill>
                  <a:prstClr val="black"/>
                </a:solidFill>
              </a:rPr>
              <a:t>200</a:t>
            </a:r>
          </a:p>
        </p:txBody>
      </p:sp>
      <p:sp>
        <p:nvSpPr>
          <p:cNvPr id="100" name="テキスト ボックス 68">
            <a:extLst>
              <a:ext uri="{FF2B5EF4-FFF2-40B4-BE49-F238E27FC236}">
                <a16:creationId xmlns:a16="http://schemas.microsoft.com/office/drawing/2014/main" id="{BE871E86-B2E1-DE2B-0463-AEFB2B5106E8}"/>
              </a:ext>
            </a:extLst>
          </p:cNvPr>
          <p:cNvSpPr txBox="1"/>
          <p:nvPr/>
        </p:nvSpPr>
        <p:spPr>
          <a:xfrm>
            <a:off x="4317338" y="8461274"/>
            <a:ext cx="9749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+mj-lt"/>
              </a:rPr>
              <a:t>DEMO-PARTS-NO_B</a:t>
            </a:r>
            <a:endParaRPr kumimoji="1" lang="en-US" altLang="ja-JP" sz="600" dirty="0"/>
          </a:p>
          <a:p>
            <a:r>
              <a:rPr kumimoji="1" lang="en-US" altLang="ja-JP" sz="600" dirty="0"/>
              <a:t>Label 1 piece</a:t>
            </a:r>
          </a:p>
          <a:p>
            <a:r>
              <a:rPr kumimoji="1" lang="en-US" altLang="ja-JP" sz="600" dirty="0"/>
              <a:t>Lot 2023-09-09</a:t>
            </a:r>
          </a:p>
          <a:p>
            <a:r>
              <a:rPr kumimoji="1" lang="en-US" altLang="ja-JP" sz="600" dirty="0"/>
              <a:t>Location: </a:t>
            </a:r>
            <a:r>
              <a:rPr kumimoji="1" lang="en-US" altLang="ja-JP" sz="600" dirty="0">
                <a:solidFill>
                  <a:srgbClr val="FF0000"/>
                </a:solidFill>
              </a:rPr>
              <a:t>LO01-A</a:t>
            </a:r>
          </a:p>
          <a:p>
            <a:r>
              <a:rPr kumimoji="1" lang="en-US" altLang="ja-JP" sz="600" dirty="0"/>
              <a:t>Serial </a:t>
            </a:r>
            <a:r>
              <a:rPr kumimoji="1" lang="en-US" altLang="ja-JP" sz="600" dirty="0">
                <a:solidFill>
                  <a:srgbClr val="FF0000"/>
                </a:solidFill>
              </a:rPr>
              <a:t>0003(new serial)</a:t>
            </a:r>
            <a:endParaRPr kumimoji="1" lang="ja-JP" altLang="en-US" sz="600" dirty="0">
              <a:solidFill>
                <a:srgbClr val="FF0000"/>
              </a:solidFill>
            </a:endParaRPr>
          </a:p>
        </p:txBody>
      </p:sp>
      <p:sp>
        <p:nvSpPr>
          <p:cNvPr id="101" name="矢印: 右 117">
            <a:extLst>
              <a:ext uri="{FF2B5EF4-FFF2-40B4-BE49-F238E27FC236}">
                <a16:creationId xmlns:a16="http://schemas.microsoft.com/office/drawing/2014/main" id="{0C892CE6-6723-95EF-1224-6F76F80FE35B}"/>
              </a:ext>
            </a:extLst>
          </p:cNvPr>
          <p:cNvSpPr/>
          <p:nvPr/>
        </p:nvSpPr>
        <p:spPr>
          <a:xfrm rot="5400000">
            <a:off x="4622054" y="7675743"/>
            <a:ext cx="315381" cy="232592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2" name="正方形/長方形 78">
            <a:extLst>
              <a:ext uri="{FF2B5EF4-FFF2-40B4-BE49-F238E27FC236}">
                <a16:creationId xmlns:a16="http://schemas.microsoft.com/office/drawing/2014/main" id="{BCE51F11-B441-E108-AAFD-F962329F0353}"/>
              </a:ext>
            </a:extLst>
          </p:cNvPr>
          <p:cNvSpPr/>
          <p:nvPr/>
        </p:nvSpPr>
        <p:spPr>
          <a:xfrm>
            <a:off x="4364914" y="7318023"/>
            <a:ext cx="636483" cy="225451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03" name="グラフィックス 49" descr="右向き指示マーク">
            <a:extLst>
              <a:ext uri="{FF2B5EF4-FFF2-40B4-BE49-F238E27FC236}">
                <a16:creationId xmlns:a16="http://schemas.microsoft.com/office/drawing/2014/main" id="{A838012B-D762-5FFC-136B-298498E26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754202">
            <a:off x="4929749" y="7307190"/>
            <a:ext cx="253626" cy="2536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57664344-E5A6-2663-9940-EE91BCA64367}"/>
              </a:ext>
            </a:extLst>
          </p:cNvPr>
          <p:cNvSpPr txBox="1"/>
          <p:nvPr/>
        </p:nvSpPr>
        <p:spPr>
          <a:xfrm>
            <a:off x="803096" y="3666109"/>
            <a:ext cx="1707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All pack change location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66C2B881-0651-C844-5CB8-062901821BCC}"/>
              </a:ext>
            </a:extLst>
          </p:cNvPr>
          <p:cNvSpPr/>
          <p:nvPr/>
        </p:nvSpPr>
        <p:spPr>
          <a:xfrm>
            <a:off x="579170" y="3658632"/>
            <a:ext cx="261610" cy="261610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02468F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1000" b="1" kern="0" dirty="0">
                <a:solidFill>
                  <a:srgbClr val="02468F"/>
                </a:solidFill>
              </a:rPr>
              <a:t>1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BED78C34-752F-A2E6-77E9-7777347800BE}"/>
              </a:ext>
            </a:extLst>
          </p:cNvPr>
          <p:cNvSpPr/>
          <p:nvPr/>
        </p:nvSpPr>
        <p:spPr>
          <a:xfrm>
            <a:off x="573892" y="5740305"/>
            <a:ext cx="261610" cy="261610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02468F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1000" b="1" kern="0" dirty="0">
                <a:solidFill>
                  <a:srgbClr val="02468F"/>
                </a:solidFill>
              </a:rPr>
              <a:t>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09EB321-DB31-4393-128E-8D33ED6DA3CF}"/>
              </a:ext>
            </a:extLst>
          </p:cNvPr>
          <p:cNvSpPr txBox="1"/>
          <p:nvPr/>
        </p:nvSpPr>
        <p:spPr>
          <a:xfrm>
            <a:off x="790060" y="5747055"/>
            <a:ext cx="16129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Partial change location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23DB89-459B-8253-F316-F9E4BC78C620}"/>
              </a:ext>
            </a:extLst>
          </p:cNvPr>
          <p:cNvGrpSpPr/>
          <p:nvPr/>
        </p:nvGrpSpPr>
        <p:grpSpPr>
          <a:xfrm>
            <a:off x="716444" y="4067409"/>
            <a:ext cx="876357" cy="943344"/>
            <a:chOff x="1995262" y="3857012"/>
            <a:chExt cx="876357" cy="9433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E92DE9-04D1-6ABE-6F48-2F235BDC0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95262" y="3857012"/>
              <a:ext cx="767534" cy="499641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12F44BB-6238-AEE3-0470-067906A26E85}"/>
                </a:ext>
              </a:extLst>
            </p:cNvPr>
            <p:cNvGrpSpPr/>
            <p:nvPr/>
          </p:nvGrpSpPr>
          <p:grpSpPr>
            <a:xfrm>
              <a:off x="2548777" y="4218954"/>
              <a:ext cx="322842" cy="581402"/>
              <a:chOff x="2281970" y="4924190"/>
              <a:chExt cx="322842" cy="581402"/>
            </a:xfrm>
          </p:grpSpPr>
          <p:pic>
            <p:nvPicPr>
              <p:cNvPr id="14" name="図 116">
                <a:extLst>
                  <a:ext uri="{FF2B5EF4-FFF2-40B4-BE49-F238E27FC236}">
                    <a16:creationId xmlns:a16="http://schemas.microsoft.com/office/drawing/2014/main" id="{0E405764-C9BF-1E43-B3D4-89A54E928E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81814">
                <a:off x="2410832" y="5083144"/>
                <a:ext cx="193980" cy="422448"/>
              </a:xfrm>
              <a:prstGeom prst="rect">
                <a:avLst/>
              </a:prstGeom>
            </p:spPr>
          </p:pic>
          <p:sp>
            <p:nvSpPr>
              <p:cNvPr id="27" name="台形 76">
                <a:extLst>
                  <a:ext uri="{FF2B5EF4-FFF2-40B4-BE49-F238E27FC236}">
                    <a16:creationId xmlns:a16="http://schemas.microsoft.com/office/drawing/2014/main" id="{398A7845-6D7F-D7F5-F95F-8A0538C47A99}"/>
                  </a:ext>
                </a:extLst>
              </p:cNvPr>
              <p:cNvSpPr/>
              <p:nvPr/>
            </p:nvSpPr>
            <p:spPr>
              <a:xfrm rot="9223765">
                <a:off x="2281970" y="4924190"/>
                <a:ext cx="220531" cy="221214"/>
              </a:xfrm>
              <a:prstGeom prst="trapezoid">
                <a:avLst/>
              </a:prstGeom>
              <a:solidFill>
                <a:srgbClr val="FF0000">
                  <a:alpha val="31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l" defTabSz="914400"/>
                <a:endParaRPr kumimoji="1" lang="ja-JP" altLang="en-US" sz="700" kern="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4DE789-F618-16F7-9737-AF591DB662B3}"/>
              </a:ext>
            </a:extLst>
          </p:cNvPr>
          <p:cNvGrpSpPr/>
          <p:nvPr/>
        </p:nvGrpSpPr>
        <p:grpSpPr>
          <a:xfrm>
            <a:off x="3677007" y="4073798"/>
            <a:ext cx="876357" cy="943344"/>
            <a:chOff x="1995262" y="3857012"/>
            <a:chExt cx="876357" cy="94334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A645632-5DFE-682C-20CE-13370D5EB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95262" y="3857012"/>
              <a:ext cx="767534" cy="499641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2CE3056-FF6E-0AFF-82A9-116803A2804C}"/>
                </a:ext>
              </a:extLst>
            </p:cNvPr>
            <p:cNvGrpSpPr/>
            <p:nvPr/>
          </p:nvGrpSpPr>
          <p:grpSpPr>
            <a:xfrm>
              <a:off x="2548777" y="4218954"/>
              <a:ext cx="322842" cy="581402"/>
              <a:chOff x="2281970" y="4924190"/>
              <a:chExt cx="322842" cy="581402"/>
            </a:xfrm>
          </p:grpSpPr>
          <p:pic>
            <p:nvPicPr>
              <p:cNvPr id="33" name="図 116">
                <a:extLst>
                  <a:ext uri="{FF2B5EF4-FFF2-40B4-BE49-F238E27FC236}">
                    <a16:creationId xmlns:a16="http://schemas.microsoft.com/office/drawing/2014/main" id="{F49647D2-8EC7-7EB1-6FE4-F2F28002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81814">
                <a:off x="2410832" y="5083144"/>
                <a:ext cx="193980" cy="422448"/>
              </a:xfrm>
              <a:prstGeom prst="rect">
                <a:avLst/>
              </a:prstGeom>
            </p:spPr>
          </p:pic>
          <p:sp>
            <p:nvSpPr>
              <p:cNvPr id="34" name="台形 76">
                <a:extLst>
                  <a:ext uri="{FF2B5EF4-FFF2-40B4-BE49-F238E27FC236}">
                    <a16:creationId xmlns:a16="http://schemas.microsoft.com/office/drawing/2014/main" id="{ED4EC072-FD7A-A5A1-073F-026C80D8EA8F}"/>
                  </a:ext>
                </a:extLst>
              </p:cNvPr>
              <p:cNvSpPr/>
              <p:nvPr/>
            </p:nvSpPr>
            <p:spPr>
              <a:xfrm rot="9223765">
                <a:off x="2281970" y="4924190"/>
                <a:ext cx="220531" cy="221214"/>
              </a:xfrm>
              <a:prstGeom prst="trapezoid">
                <a:avLst/>
              </a:prstGeom>
              <a:solidFill>
                <a:srgbClr val="FF0000">
                  <a:alpha val="31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l" defTabSz="914400"/>
                <a:endParaRPr kumimoji="1" lang="ja-JP" altLang="en-US" sz="700" kern="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C1665B-FD66-A965-C0A4-4C3541A74B3B}"/>
              </a:ext>
            </a:extLst>
          </p:cNvPr>
          <p:cNvGrpSpPr/>
          <p:nvPr/>
        </p:nvGrpSpPr>
        <p:grpSpPr>
          <a:xfrm>
            <a:off x="732809" y="6105726"/>
            <a:ext cx="876357" cy="943344"/>
            <a:chOff x="1995262" y="3857012"/>
            <a:chExt cx="876357" cy="94334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E185DE3-5E05-3FEE-97B7-FA1B02FF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95262" y="3857012"/>
              <a:ext cx="767534" cy="499641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2654672-5F03-01BF-79BE-72A94C255F0C}"/>
                </a:ext>
              </a:extLst>
            </p:cNvPr>
            <p:cNvGrpSpPr/>
            <p:nvPr/>
          </p:nvGrpSpPr>
          <p:grpSpPr>
            <a:xfrm>
              <a:off x="2548777" y="4218954"/>
              <a:ext cx="322842" cy="581402"/>
              <a:chOff x="2281970" y="4924190"/>
              <a:chExt cx="322842" cy="581402"/>
            </a:xfrm>
          </p:grpSpPr>
          <p:pic>
            <p:nvPicPr>
              <p:cNvPr id="43" name="図 116">
                <a:extLst>
                  <a:ext uri="{FF2B5EF4-FFF2-40B4-BE49-F238E27FC236}">
                    <a16:creationId xmlns:a16="http://schemas.microsoft.com/office/drawing/2014/main" id="{BCB7F8AC-A61A-C196-E967-59980D3943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81814">
                <a:off x="2410832" y="5083144"/>
                <a:ext cx="193980" cy="422448"/>
              </a:xfrm>
              <a:prstGeom prst="rect">
                <a:avLst/>
              </a:prstGeom>
            </p:spPr>
          </p:pic>
          <p:sp>
            <p:nvSpPr>
              <p:cNvPr id="44" name="台形 76">
                <a:extLst>
                  <a:ext uri="{FF2B5EF4-FFF2-40B4-BE49-F238E27FC236}">
                    <a16:creationId xmlns:a16="http://schemas.microsoft.com/office/drawing/2014/main" id="{5547FACF-F29D-A0A6-1F96-6F4D98CC7027}"/>
                  </a:ext>
                </a:extLst>
              </p:cNvPr>
              <p:cNvSpPr/>
              <p:nvPr/>
            </p:nvSpPr>
            <p:spPr>
              <a:xfrm rot="9223765">
                <a:off x="2281970" y="4924190"/>
                <a:ext cx="220531" cy="221214"/>
              </a:xfrm>
              <a:prstGeom prst="trapezoid">
                <a:avLst/>
              </a:prstGeom>
              <a:solidFill>
                <a:srgbClr val="FF0000">
                  <a:alpha val="31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l" defTabSz="914400"/>
                <a:endParaRPr kumimoji="1" lang="ja-JP" altLang="en-US" sz="700" kern="0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07CCC696-1FF1-3D5D-7825-04E4FA457D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8635" y="7985522"/>
            <a:ext cx="767534" cy="49964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662CDF4-E998-DBA7-4FDE-E6660E410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5977" y="7974531"/>
            <a:ext cx="767534" cy="499641"/>
          </a:xfrm>
          <a:prstGeom prst="rect">
            <a:avLst/>
          </a:prstGeom>
        </p:spPr>
      </p:pic>
      <p:pic>
        <p:nvPicPr>
          <p:cNvPr id="2" name="図 210">
            <a:extLst>
              <a:ext uri="{FF2B5EF4-FFF2-40B4-BE49-F238E27FC236}">
                <a16:creationId xmlns:a16="http://schemas.microsoft.com/office/drawing/2014/main" id="{315A5E7A-5415-AD29-8941-E8AB299BF1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961" y="3178984"/>
            <a:ext cx="1098342" cy="329435"/>
          </a:xfrm>
          <a:prstGeom prst="rect">
            <a:avLst/>
          </a:prstGeom>
        </p:spPr>
      </p:pic>
      <p:sp>
        <p:nvSpPr>
          <p:cNvPr id="13" name="テキスト ボックス 218">
            <a:extLst>
              <a:ext uri="{FF2B5EF4-FFF2-40B4-BE49-F238E27FC236}">
                <a16:creationId xmlns:a16="http://schemas.microsoft.com/office/drawing/2014/main" id="{852DE1D8-2390-5180-80EF-3C1E027FE993}"/>
              </a:ext>
            </a:extLst>
          </p:cNvPr>
          <p:cNvSpPr txBox="1"/>
          <p:nvPr/>
        </p:nvSpPr>
        <p:spPr>
          <a:xfrm>
            <a:off x="647785" y="3239999"/>
            <a:ext cx="916631" cy="1846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Label For Return</a:t>
            </a:r>
            <a:endParaRPr kumimoji="1" lang="ja-JP" altLang="en-US" sz="600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9E1832AF-7DCE-944C-6E09-8008894BD7CD}"/>
              </a:ext>
            </a:extLst>
          </p:cNvPr>
          <p:cNvSpPr/>
          <p:nvPr/>
        </p:nvSpPr>
        <p:spPr>
          <a:xfrm>
            <a:off x="491616" y="316084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10" name="グラフィックス 9" descr="右向き指示マーク">
            <a:extLst>
              <a:ext uri="{FF2B5EF4-FFF2-40B4-BE49-F238E27FC236}">
                <a16:creationId xmlns:a16="http://schemas.microsoft.com/office/drawing/2014/main" id="{2CC08CB5-C323-9B48-988B-3E4CF78F95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754202">
            <a:off x="1587801" y="3027050"/>
            <a:ext cx="253626" cy="25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16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61728-C506-3821-5159-B4F8C3180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EB88F6E-C011-4F10-A028-DCA3230FD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6F1E17-7A5E-E1D4-97CE-4387012F33C4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90BB942-EAAF-C93F-458C-B5B7DCC6E32D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B34A147-83CD-FFD7-AD73-4B3DEB2969F3}"/>
              </a:ext>
            </a:extLst>
          </p:cNvPr>
          <p:cNvSpPr txBox="1"/>
          <p:nvPr/>
        </p:nvSpPr>
        <p:spPr>
          <a:xfrm>
            <a:off x="406396" y="8802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Handy terminal function Stock Management</a:t>
            </a:r>
          </a:p>
          <a:p>
            <a:r>
              <a:rPr kumimoji="1" lang="en-US" altLang="ja-JP" sz="1100" b="1" dirty="0"/>
              <a:t>5-4-5. Label For Return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83BB8ED-6A95-7A07-788D-7D8AFFE740EA}"/>
              </a:ext>
            </a:extLst>
          </p:cNvPr>
          <p:cNvSpPr txBox="1"/>
          <p:nvPr/>
        </p:nvSpPr>
        <p:spPr>
          <a:xfrm>
            <a:off x="3499137" y="1508379"/>
            <a:ext cx="302432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</a:t>
            </a:r>
            <a:r>
              <a:rPr kumimoji="1" lang="en-US" altLang="ja-JP" sz="700" dirty="0"/>
              <a:t>Label For Return</a:t>
            </a:r>
            <a:endParaRPr kumimoji="1" lang="ja-JP" altLang="en-US" sz="700" dirty="0"/>
          </a:p>
          <a:p>
            <a:r>
              <a:rPr kumimoji="1" lang="en-US" altLang="ja-JP" sz="800" dirty="0">
                <a:latin typeface="+mj-lt"/>
              </a:rPr>
              <a:t>from Stock management menu.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Parts No:</a:t>
            </a:r>
            <a:r>
              <a:rPr kumimoji="1" lang="en-US" altLang="ja-JP" sz="800" dirty="0">
                <a:latin typeface="Arial 本文"/>
              </a:rPr>
              <a:t> No initial value information, List selection from Item master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* Can be changed manually or scan label</a:t>
            </a:r>
          </a:p>
          <a:p>
            <a:r>
              <a:rPr kumimoji="1" lang="en-US" altLang="ja-JP" sz="800" b="1" dirty="0">
                <a:latin typeface="+mj-lt"/>
              </a:rPr>
              <a:t>Lot No:</a:t>
            </a:r>
            <a:r>
              <a:rPr kumimoji="1" lang="en-US" altLang="ja-JP" sz="800" dirty="0">
                <a:latin typeface="Arial 本文"/>
              </a:rPr>
              <a:t> No initial value information.</a:t>
            </a:r>
            <a:r>
              <a:rPr kumimoji="1" lang="en-US" altLang="ja-JP" sz="800" dirty="0">
                <a:solidFill>
                  <a:srgbClr val="FF0000"/>
                </a:solidFill>
                <a:latin typeface="Arial 本文"/>
              </a:rPr>
              <a:t> </a:t>
            </a:r>
            <a:r>
              <a:rPr kumimoji="1" lang="en-US" altLang="ja-JP" sz="800" b="1" dirty="0">
                <a:latin typeface="+mj-lt"/>
              </a:rPr>
              <a:t>Location : </a:t>
            </a:r>
            <a:r>
              <a:rPr kumimoji="1" lang="en-US" altLang="ja-JP" sz="800" dirty="0">
                <a:latin typeface="Arial 本文"/>
              </a:rPr>
              <a:t>No initial value information</a:t>
            </a:r>
            <a:endParaRPr kumimoji="1" lang="en-US" altLang="ja-JP" sz="800" b="1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Qty Box :</a:t>
            </a:r>
            <a:r>
              <a:rPr kumimoji="1" lang="en-US" altLang="ja-JP" sz="800" dirty="0">
                <a:latin typeface="Arial 本文"/>
              </a:rPr>
              <a:t> No initial value information</a:t>
            </a:r>
            <a:endParaRPr kumimoji="1" lang="en-US" altLang="ja-JP" sz="800" b="1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Qty : </a:t>
            </a:r>
            <a:r>
              <a:rPr kumimoji="1" lang="en-US" altLang="ja-JP" sz="800" dirty="0">
                <a:latin typeface="Arial 本文"/>
              </a:rPr>
              <a:t>No initial value information</a:t>
            </a:r>
          </a:p>
          <a:p>
            <a:r>
              <a:rPr kumimoji="1" lang="en-US" altLang="ja-JP" sz="800" b="1" dirty="0">
                <a:latin typeface="Arial 本文"/>
              </a:rPr>
              <a:t>Total : </a:t>
            </a:r>
            <a:r>
              <a:rPr kumimoji="1" lang="en-US" altLang="ja-JP" sz="800" dirty="0">
                <a:latin typeface="Arial 本文"/>
              </a:rPr>
              <a:t>No initial value information</a:t>
            </a:r>
            <a:endParaRPr kumimoji="1" lang="en-US" altLang="ja-JP" sz="800" b="1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Clear[P3]</a:t>
            </a:r>
            <a:r>
              <a:rPr kumimoji="1" lang="en-US" altLang="ja-JP" sz="800" dirty="0">
                <a:latin typeface="+mj-lt"/>
              </a:rPr>
              <a:t>: Clear input contents</a:t>
            </a:r>
          </a:p>
          <a:p>
            <a:r>
              <a:rPr kumimoji="1" lang="en-US" altLang="ja-JP" sz="800" b="1" dirty="0">
                <a:latin typeface="+mj-lt"/>
              </a:rPr>
              <a:t>OK[P4]</a:t>
            </a:r>
            <a:r>
              <a:rPr kumimoji="1" lang="en-US" altLang="ja-JP" sz="800" dirty="0">
                <a:latin typeface="+mj-lt"/>
              </a:rPr>
              <a:t>: Confirmation processing. Search data.</a:t>
            </a:r>
          </a:p>
          <a:p>
            <a:r>
              <a:rPr kumimoji="1" lang="en-US" altLang="ja-JP" sz="800" b="1" dirty="0">
                <a:latin typeface="+mj-lt"/>
              </a:rPr>
              <a:t>&lt; (P1): </a:t>
            </a:r>
            <a:r>
              <a:rPr kumimoji="1" lang="en-US" altLang="ja-JP" sz="800" dirty="0">
                <a:latin typeface="+mj-lt"/>
              </a:rPr>
              <a:t>Back to Main menu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B8DA391-4C19-6FA2-AF69-27204F42E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4" y="1492622"/>
            <a:ext cx="1349747" cy="20142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08208EA-CD38-D2BD-6B95-6720464E2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143" y="1478366"/>
            <a:ext cx="1358721" cy="20276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C18AA7D-554B-40FB-6AE2-DEED3866B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12" y="2382767"/>
            <a:ext cx="225389" cy="7048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0F38EEC-B726-783B-9FEC-8CC39C0CC67E}"/>
              </a:ext>
            </a:extLst>
          </p:cNvPr>
          <p:cNvSpPr txBox="1"/>
          <p:nvPr/>
        </p:nvSpPr>
        <p:spPr>
          <a:xfrm>
            <a:off x="2819762" y="2317706"/>
            <a:ext cx="3032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Qty</a:t>
            </a:r>
            <a:endParaRPr kumimoji="1" lang="ja-JP" altLang="en-US" sz="600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9235827-0B0B-66F7-B0F1-595ADC5F4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525" y="2382767"/>
            <a:ext cx="303288" cy="7048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7227F65-1950-C10A-AF2F-C8AA9C159A97}"/>
              </a:ext>
            </a:extLst>
          </p:cNvPr>
          <p:cNvSpPr txBox="1"/>
          <p:nvPr/>
        </p:nvSpPr>
        <p:spPr>
          <a:xfrm>
            <a:off x="2384305" y="2325676"/>
            <a:ext cx="41229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Lot No</a:t>
            </a:r>
            <a:endParaRPr kumimoji="1" lang="ja-JP" altLang="en-US" sz="600" dirty="0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9E288198-7667-9320-DA9A-0CAA0A41E81B}"/>
              </a:ext>
            </a:extLst>
          </p:cNvPr>
          <p:cNvSpPr/>
          <p:nvPr/>
        </p:nvSpPr>
        <p:spPr>
          <a:xfrm>
            <a:off x="1741353" y="2490840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9269F7C-B7EC-B8DA-4C32-CCB97BB16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592" y="2460309"/>
            <a:ext cx="1297391" cy="64311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FB64CF1-8EA1-9820-081C-36388679F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6860" y="2362766"/>
            <a:ext cx="213781" cy="97543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CC360DA3-01B5-D50C-D5C0-E0D7504D01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1481" y="3347558"/>
            <a:ext cx="417974" cy="11763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9DABCAE-9546-2BFE-D2EE-0C38DEEB7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9169" y="1855362"/>
            <a:ext cx="350550" cy="72867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0EEDF117-0E7C-B322-8709-4C4D93FE48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4385" y="1981086"/>
            <a:ext cx="1326256" cy="194424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824A11FB-D99F-25EF-487B-29737BEFA7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5199" y="3878712"/>
            <a:ext cx="1075165" cy="745191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A59CF46-C57C-16A1-1EB6-AC3E661B899D}"/>
              </a:ext>
            </a:extLst>
          </p:cNvPr>
          <p:cNvSpPr txBox="1"/>
          <p:nvPr/>
        </p:nvSpPr>
        <p:spPr>
          <a:xfrm>
            <a:off x="4866696" y="3855571"/>
            <a:ext cx="1367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*2: Display screen when information is incorrect</a:t>
            </a:r>
          </a:p>
          <a:p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OK button:</a:t>
            </a:r>
            <a:r>
              <a:rPr kumimoji="1" lang="en-US" altLang="ja-JP" sz="800" dirty="0">
                <a:latin typeface="+mj-lt"/>
              </a:rPr>
              <a:t> Close this screen. Return to the previous process.</a:t>
            </a: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B5791599-E93E-5C30-AF7C-7718D4FBD5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1864" y="5518693"/>
            <a:ext cx="417974" cy="117638"/>
          </a:xfrm>
          <a:prstGeom prst="rect">
            <a:avLst/>
          </a:prstGeom>
        </p:spPr>
      </p:pic>
      <p:sp>
        <p:nvSpPr>
          <p:cNvPr id="51" name="矢印: 右 50">
            <a:extLst>
              <a:ext uri="{FF2B5EF4-FFF2-40B4-BE49-F238E27FC236}">
                <a16:creationId xmlns:a16="http://schemas.microsoft.com/office/drawing/2014/main" id="{B54B5D13-C97D-950C-24AB-7513BDE3C015}"/>
              </a:ext>
            </a:extLst>
          </p:cNvPr>
          <p:cNvSpPr/>
          <p:nvPr/>
        </p:nvSpPr>
        <p:spPr>
          <a:xfrm>
            <a:off x="2140828" y="4110679"/>
            <a:ext cx="1414410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2" name="矢印: 右 71">
            <a:extLst>
              <a:ext uri="{FF2B5EF4-FFF2-40B4-BE49-F238E27FC236}">
                <a16:creationId xmlns:a16="http://schemas.microsoft.com/office/drawing/2014/main" id="{871B743D-F5E0-87A1-C5C7-793D5A81E716}"/>
              </a:ext>
            </a:extLst>
          </p:cNvPr>
          <p:cNvSpPr/>
          <p:nvPr/>
        </p:nvSpPr>
        <p:spPr>
          <a:xfrm>
            <a:off x="1819736" y="6050397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6EF357-FC1C-C978-18CB-D37201BB67E5}"/>
              </a:ext>
            </a:extLst>
          </p:cNvPr>
          <p:cNvGrpSpPr/>
          <p:nvPr/>
        </p:nvGrpSpPr>
        <p:grpSpPr>
          <a:xfrm>
            <a:off x="2081040" y="5772350"/>
            <a:ext cx="876357" cy="943344"/>
            <a:chOff x="1995262" y="3857012"/>
            <a:chExt cx="876357" cy="9433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57390A-5FDC-59C4-6E87-A8483058C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95262" y="3857012"/>
              <a:ext cx="767534" cy="499641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067ACCE-C0CC-3B6D-754E-4FA5BFEAF6BF}"/>
                </a:ext>
              </a:extLst>
            </p:cNvPr>
            <p:cNvGrpSpPr/>
            <p:nvPr/>
          </p:nvGrpSpPr>
          <p:grpSpPr>
            <a:xfrm>
              <a:off x="2548777" y="4218954"/>
              <a:ext cx="322842" cy="581402"/>
              <a:chOff x="2281970" y="4924190"/>
              <a:chExt cx="322842" cy="581402"/>
            </a:xfrm>
          </p:grpSpPr>
          <p:pic>
            <p:nvPicPr>
              <p:cNvPr id="19" name="図 116">
                <a:extLst>
                  <a:ext uri="{FF2B5EF4-FFF2-40B4-BE49-F238E27FC236}">
                    <a16:creationId xmlns:a16="http://schemas.microsoft.com/office/drawing/2014/main" id="{DF749B87-79BB-6BF3-0D4C-596B754F88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81814">
                <a:off x="2410832" y="5083144"/>
                <a:ext cx="193980" cy="422448"/>
              </a:xfrm>
              <a:prstGeom prst="rect">
                <a:avLst/>
              </a:prstGeom>
            </p:spPr>
          </p:pic>
          <p:sp>
            <p:nvSpPr>
              <p:cNvPr id="20" name="台形 76">
                <a:extLst>
                  <a:ext uri="{FF2B5EF4-FFF2-40B4-BE49-F238E27FC236}">
                    <a16:creationId xmlns:a16="http://schemas.microsoft.com/office/drawing/2014/main" id="{F9C66BBA-CE51-7370-1879-F654142F1EDD}"/>
                  </a:ext>
                </a:extLst>
              </p:cNvPr>
              <p:cNvSpPr/>
              <p:nvPr/>
            </p:nvSpPr>
            <p:spPr>
              <a:xfrm rot="9223765">
                <a:off x="2281970" y="4924190"/>
                <a:ext cx="220531" cy="221214"/>
              </a:xfrm>
              <a:prstGeom prst="trapezoid">
                <a:avLst/>
              </a:prstGeom>
              <a:solidFill>
                <a:srgbClr val="FF0000">
                  <a:alpha val="31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l" defTabSz="914400"/>
                <a:endParaRPr kumimoji="1" lang="ja-JP" altLang="en-US" sz="700" kern="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20" name="矢印: 右 71">
            <a:extLst>
              <a:ext uri="{FF2B5EF4-FFF2-40B4-BE49-F238E27FC236}">
                <a16:creationId xmlns:a16="http://schemas.microsoft.com/office/drawing/2014/main" id="{9406EB8F-8BB9-41FD-0ED8-7A053AE387FA}"/>
              </a:ext>
            </a:extLst>
          </p:cNvPr>
          <p:cNvSpPr/>
          <p:nvPr/>
        </p:nvSpPr>
        <p:spPr>
          <a:xfrm>
            <a:off x="2905162" y="6039575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21" name="矢印: 右 71">
            <a:extLst>
              <a:ext uri="{FF2B5EF4-FFF2-40B4-BE49-F238E27FC236}">
                <a16:creationId xmlns:a16="http://schemas.microsoft.com/office/drawing/2014/main" id="{580E5E88-6662-15EA-6F68-790F2C51DB79}"/>
              </a:ext>
            </a:extLst>
          </p:cNvPr>
          <p:cNvSpPr/>
          <p:nvPr/>
        </p:nvSpPr>
        <p:spPr>
          <a:xfrm>
            <a:off x="4464843" y="6329407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37C27235-5FC6-914D-1F70-3ED52FE5A9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17756" y="2347224"/>
            <a:ext cx="1319075" cy="915864"/>
          </a:xfrm>
          <a:prstGeom prst="rect">
            <a:avLst/>
          </a:prstGeom>
        </p:spPr>
      </p:pic>
      <p:pic>
        <p:nvPicPr>
          <p:cNvPr id="150" name="図 41">
            <a:extLst>
              <a:ext uri="{FF2B5EF4-FFF2-40B4-BE49-F238E27FC236}">
                <a16:creationId xmlns:a16="http://schemas.microsoft.com/office/drawing/2014/main" id="{4F3815A3-CF19-8865-DCB9-717BC3E00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0023" y="2499741"/>
            <a:ext cx="1297391" cy="992544"/>
          </a:xfrm>
          <a:prstGeom prst="rect">
            <a:avLst/>
          </a:prstGeom>
        </p:spPr>
      </p:pic>
      <p:pic>
        <p:nvPicPr>
          <p:cNvPr id="16" name="図 210">
            <a:extLst>
              <a:ext uri="{FF2B5EF4-FFF2-40B4-BE49-F238E27FC236}">
                <a16:creationId xmlns:a16="http://schemas.microsoft.com/office/drawing/2014/main" id="{F17FCEEA-C2FD-2ADF-7503-3183C1D474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9783" y="3139241"/>
            <a:ext cx="1098342" cy="329435"/>
          </a:xfrm>
          <a:prstGeom prst="rect">
            <a:avLst/>
          </a:prstGeom>
        </p:spPr>
      </p:pic>
      <p:sp>
        <p:nvSpPr>
          <p:cNvPr id="23" name="テキスト ボックス 218">
            <a:extLst>
              <a:ext uri="{FF2B5EF4-FFF2-40B4-BE49-F238E27FC236}">
                <a16:creationId xmlns:a16="http://schemas.microsoft.com/office/drawing/2014/main" id="{98BF1220-BDD9-27C1-D1C8-2F8D1D4DB043}"/>
              </a:ext>
            </a:extLst>
          </p:cNvPr>
          <p:cNvSpPr txBox="1"/>
          <p:nvPr/>
        </p:nvSpPr>
        <p:spPr>
          <a:xfrm>
            <a:off x="707961" y="3211838"/>
            <a:ext cx="916631" cy="1846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/>
              <a:t>Label For Return</a:t>
            </a:r>
            <a:endParaRPr kumimoji="1" lang="ja-JP" altLang="en-US" sz="600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75E704F1-74D8-3F45-5424-412744FB9ABF}"/>
              </a:ext>
            </a:extLst>
          </p:cNvPr>
          <p:cNvSpPr/>
          <p:nvPr/>
        </p:nvSpPr>
        <p:spPr>
          <a:xfrm>
            <a:off x="6295133" y="1095725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6" name="テキスト ボックス 218">
            <a:extLst>
              <a:ext uri="{FF2B5EF4-FFF2-40B4-BE49-F238E27FC236}">
                <a16:creationId xmlns:a16="http://schemas.microsoft.com/office/drawing/2014/main" id="{26C89E72-A34F-7219-9BAB-46622A9C4206}"/>
              </a:ext>
            </a:extLst>
          </p:cNvPr>
          <p:cNvSpPr txBox="1"/>
          <p:nvPr/>
        </p:nvSpPr>
        <p:spPr>
          <a:xfrm>
            <a:off x="2338281" y="1604574"/>
            <a:ext cx="916631" cy="184666"/>
          </a:xfrm>
          <a:prstGeom prst="rect">
            <a:avLst/>
          </a:prstGeom>
          <a:solidFill>
            <a:srgbClr val="02468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" dirty="0">
                <a:solidFill>
                  <a:schemeClr val="bg1"/>
                </a:solidFill>
              </a:rPr>
              <a:t>Label For Return</a:t>
            </a:r>
            <a:endParaRPr kumimoji="1" lang="ja-JP" altLang="en-US" sz="600" dirty="0">
              <a:solidFill>
                <a:schemeClr val="bg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D073DDC-0728-93D2-332B-A3302919D7ED}"/>
              </a:ext>
            </a:extLst>
          </p:cNvPr>
          <p:cNvSpPr/>
          <p:nvPr/>
        </p:nvSpPr>
        <p:spPr>
          <a:xfrm>
            <a:off x="536737" y="3140911"/>
            <a:ext cx="1211323" cy="31996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0" name="グラフィックス 9" descr="右向き指示マーク">
            <a:extLst>
              <a:ext uri="{FF2B5EF4-FFF2-40B4-BE49-F238E27FC236}">
                <a16:creationId xmlns:a16="http://schemas.microsoft.com/office/drawing/2014/main" id="{B6045E95-9C06-1C1B-D8E9-25C0957335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4754202">
            <a:off x="1553358" y="3295260"/>
            <a:ext cx="253626" cy="253626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2CCA994-B105-AE49-3E2A-431E3A5E8402}"/>
              </a:ext>
            </a:extLst>
          </p:cNvPr>
          <p:cNvSpPr/>
          <p:nvPr/>
        </p:nvSpPr>
        <p:spPr>
          <a:xfrm>
            <a:off x="2025738" y="3347324"/>
            <a:ext cx="1300010" cy="134311"/>
          </a:xfrm>
          <a:prstGeom prst="roundRect">
            <a:avLst>
              <a:gd name="adj" fmla="val 35106"/>
            </a:avLst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Print label [P</a:t>
            </a:r>
            <a:r>
              <a:rPr kumimoji="1" lang="th-TH" sz="600" b="1" kern="0" dirty="0">
                <a:solidFill>
                  <a:schemeClr val="bg1"/>
                </a:solidFill>
              </a:rPr>
              <a:t>2</a:t>
            </a:r>
            <a:r>
              <a:rPr kumimoji="1" lang="en-US" sz="600" b="1" kern="0" dirty="0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2BE965E-1AB9-285C-EB0D-395674880F3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8855" b="4061"/>
          <a:stretch/>
        </p:blipFill>
        <p:spPr>
          <a:xfrm>
            <a:off x="2502463" y="3177061"/>
            <a:ext cx="806877" cy="15706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B04B65F-A220-B291-7E55-DCF2D1953E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2580" y="3737531"/>
            <a:ext cx="1300511" cy="1820715"/>
          </a:xfrm>
          <a:prstGeom prst="rect">
            <a:avLst/>
          </a:prstGeom>
        </p:spPr>
      </p:pic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57A25374-3FD6-6065-CDA4-EFA2839DC47E}"/>
              </a:ext>
            </a:extLst>
          </p:cNvPr>
          <p:cNvSpPr/>
          <p:nvPr/>
        </p:nvSpPr>
        <p:spPr>
          <a:xfrm>
            <a:off x="1216660" y="4275248"/>
            <a:ext cx="603076" cy="19769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50" name="グラフィックス 49" descr="右向き指示マーク">
            <a:extLst>
              <a:ext uri="{FF2B5EF4-FFF2-40B4-BE49-F238E27FC236}">
                <a16:creationId xmlns:a16="http://schemas.microsoft.com/office/drawing/2014/main" id="{6DA566AE-E648-383E-6E7B-7615B7B9D3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4754202">
            <a:off x="1630367" y="4346130"/>
            <a:ext cx="253626" cy="25362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079CB6A-8DF6-9F41-3474-1074EC8DDDC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8092" y="5688795"/>
            <a:ext cx="1300511" cy="182071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AA4CDA6-F87F-B014-2412-686F1F9284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64332" y="5636331"/>
            <a:ext cx="1300511" cy="1820715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CBF3836A-7264-1AFB-ED7D-808BD4E6FAC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18780"/>
          <a:stretch/>
        </p:blipFill>
        <p:spPr>
          <a:xfrm>
            <a:off x="3174652" y="6359042"/>
            <a:ext cx="1245024" cy="6541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6461E6A-D19C-5581-421A-6B860A716BF4}"/>
              </a:ext>
            </a:extLst>
          </p:cNvPr>
          <p:cNvSpPr txBox="1"/>
          <p:nvPr/>
        </p:nvSpPr>
        <p:spPr>
          <a:xfrm>
            <a:off x="3216120" y="6769472"/>
            <a:ext cx="12600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700" dirty="0">
                <a:solidFill>
                  <a:srgbClr val="FF0000"/>
                </a:solidFill>
              </a:rPr>
              <a:t>*</a:t>
            </a:r>
            <a:r>
              <a:rPr lang="en-US" sz="700" dirty="0">
                <a:solidFill>
                  <a:srgbClr val="FF0000"/>
                </a:solidFill>
              </a:rPr>
              <a:t>Show only items in </a:t>
            </a:r>
            <a:endParaRPr lang="th-TH" sz="700" dirty="0">
              <a:solidFill>
                <a:srgbClr val="FF0000"/>
              </a:solidFill>
            </a:endParaRPr>
          </a:p>
          <a:p>
            <a:pPr algn="ctr"/>
            <a:r>
              <a:rPr lang="en-US" sz="700" dirty="0">
                <a:solidFill>
                  <a:srgbClr val="FF0000"/>
                </a:solidFill>
              </a:rPr>
              <a:t>your own department.</a:t>
            </a:r>
          </a:p>
        </p:txBody>
      </p:sp>
      <p:sp>
        <p:nvSpPr>
          <p:cNvPr id="116" name="テキスト ボックス 40">
            <a:extLst>
              <a:ext uri="{FF2B5EF4-FFF2-40B4-BE49-F238E27FC236}">
                <a16:creationId xmlns:a16="http://schemas.microsoft.com/office/drawing/2014/main" id="{9E0FC4BB-D78B-B76A-B742-A03E991B961E}"/>
              </a:ext>
            </a:extLst>
          </p:cNvPr>
          <p:cNvSpPr txBox="1"/>
          <p:nvPr/>
        </p:nvSpPr>
        <p:spPr>
          <a:xfrm>
            <a:off x="3931772" y="7163097"/>
            <a:ext cx="359325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600" dirty="0"/>
              <a:t>6,850</a:t>
            </a:r>
            <a:endParaRPr kumimoji="1" lang="ja-JP" altLang="en-US" sz="600" dirty="0"/>
          </a:p>
        </p:txBody>
      </p:sp>
      <p:sp>
        <p:nvSpPr>
          <p:cNvPr id="64" name="テキスト ボックス 87">
            <a:extLst>
              <a:ext uri="{FF2B5EF4-FFF2-40B4-BE49-F238E27FC236}">
                <a16:creationId xmlns:a16="http://schemas.microsoft.com/office/drawing/2014/main" id="{39C9922C-AC22-6C17-5E9E-B950E48B24A6}"/>
              </a:ext>
            </a:extLst>
          </p:cNvPr>
          <p:cNvSpPr txBox="1"/>
          <p:nvPr/>
        </p:nvSpPr>
        <p:spPr>
          <a:xfrm>
            <a:off x="3548001" y="5828409"/>
            <a:ext cx="98853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30-002863-00-00</a:t>
            </a:r>
            <a:endParaRPr kumimoji="1" lang="en-US" altLang="ja-JP" sz="500" dirty="0"/>
          </a:p>
        </p:txBody>
      </p:sp>
      <p:sp>
        <p:nvSpPr>
          <p:cNvPr id="68" name="正方形/長方形 48">
            <a:extLst>
              <a:ext uri="{FF2B5EF4-FFF2-40B4-BE49-F238E27FC236}">
                <a16:creationId xmlns:a16="http://schemas.microsoft.com/office/drawing/2014/main" id="{DE4B0698-E154-05C2-B1C0-E423CFAA8BC8}"/>
              </a:ext>
            </a:extLst>
          </p:cNvPr>
          <p:cNvSpPr/>
          <p:nvPr/>
        </p:nvSpPr>
        <p:spPr>
          <a:xfrm>
            <a:off x="3175018" y="7287197"/>
            <a:ext cx="1244658" cy="13641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70" name="グラフィックス 49" descr="右向き指示マーク">
            <a:extLst>
              <a:ext uri="{FF2B5EF4-FFF2-40B4-BE49-F238E27FC236}">
                <a16:creationId xmlns:a16="http://schemas.microsoft.com/office/drawing/2014/main" id="{955A8A09-7537-94A6-7264-3616434DF5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4754202">
            <a:off x="4130986" y="7338565"/>
            <a:ext cx="253626" cy="25362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9A5DFCB-317E-62A6-FC89-9C3D985F4AF0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21859"/>
          <a:stretch/>
        </p:blipFill>
        <p:spPr>
          <a:xfrm>
            <a:off x="4780012" y="5912429"/>
            <a:ext cx="1430416" cy="92525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016847E-75F8-FC90-EB3D-ED0B7A81F34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55700" y="5018913"/>
            <a:ext cx="602762" cy="870025"/>
          </a:xfrm>
          <a:prstGeom prst="rect">
            <a:avLst/>
          </a:prstGeom>
        </p:spPr>
      </p:pic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26681EB1-EE3D-8342-C285-45AD5E4CDC30}"/>
              </a:ext>
            </a:extLst>
          </p:cNvPr>
          <p:cNvCxnSpPr>
            <a:cxnSpLocks/>
          </p:cNvCxnSpPr>
          <p:nvPr/>
        </p:nvCxnSpPr>
        <p:spPr>
          <a:xfrm flipH="1" flipV="1">
            <a:off x="5682873" y="5544218"/>
            <a:ext cx="468279" cy="1167845"/>
          </a:xfrm>
          <a:prstGeom prst="bentConnector3">
            <a:avLst>
              <a:gd name="adj1" fmla="val -48817"/>
            </a:avLst>
          </a:prstGeom>
          <a:ln w="1270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7746F5D-609C-8A3E-068C-F416D8022BA8}"/>
              </a:ext>
            </a:extLst>
          </p:cNvPr>
          <p:cNvSpPr/>
          <p:nvPr/>
        </p:nvSpPr>
        <p:spPr>
          <a:xfrm>
            <a:off x="2328121" y="1981086"/>
            <a:ext cx="998550" cy="168720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0CED468-78C2-2DFA-0D3F-E8F3E935B102}"/>
              </a:ext>
            </a:extLst>
          </p:cNvPr>
          <p:cNvSpPr txBox="1"/>
          <p:nvPr/>
        </p:nvSpPr>
        <p:spPr>
          <a:xfrm>
            <a:off x="1974754" y="1958959"/>
            <a:ext cx="47498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Name :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2E6ED3A6-5382-EEC7-4885-8432D358E138}"/>
              </a:ext>
            </a:extLst>
          </p:cNvPr>
          <p:cNvSpPr/>
          <p:nvPr/>
        </p:nvSpPr>
        <p:spPr>
          <a:xfrm>
            <a:off x="867478" y="4107710"/>
            <a:ext cx="952258" cy="152460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64BE2FA-61DF-C37F-686C-1424A70FE54D}"/>
              </a:ext>
            </a:extLst>
          </p:cNvPr>
          <p:cNvSpPr txBox="1"/>
          <p:nvPr/>
        </p:nvSpPr>
        <p:spPr>
          <a:xfrm>
            <a:off x="518903" y="4086403"/>
            <a:ext cx="47498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Name :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0CF05889-F6DF-8B67-6454-9022B21D9719}"/>
              </a:ext>
            </a:extLst>
          </p:cNvPr>
          <p:cNvSpPr/>
          <p:nvPr/>
        </p:nvSpPr>
        <p:spPr>
          <a:xfrm>
            <a:off x="772045" y="6058207"/>
            <a:ext cx="952258" cy="152460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A904F73-3455-1DC3-C641-7D13202D45B8}"/>
              </a:ext>
            </a:extLst>
          </p:cNvPr>
          <p:cNvSpPr txBox="1"/>
          <p:nvPr/>
        </p:nvSpPr>
        <p:spPr>
          <a:xfrm>
            <a:off x="423470" y="6036900"/>
            <a:ext cx="47498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Name :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DE0A066-0CB2-F6D9-0735-ACD40E55498A}"/>
              </a:ext>
            </a:extLst>
          </p:cNvPr>
          <p:cNvSpPr/>
          <p:nvPr/>
        </p:nvSpPr>
        <p:spPr>
          <a:xfrm>
            <a:off x="3467418" y="6009459"/>
            <a:ext cx="952258" cy="152460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FDF786E-9A15-C752-657F-2161DC2013EB}"/>
              </a:ext>
            </a:extLst>
          </p:cNvPr>
          <p:cNvSpPr txBox="1"/>
          <p:nvPr/>
        </p:nvSpPr>
        <p:spPr>
          <a:xfrm>
            <a:off x="3118843" y="5988152"/>
            <a:ext cx="47498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Name :</a:t>
            </a:r>
          </a:p>
        </p:txBody>
      </p:sp>
      <p:sp>
        <p:nvSpPr>
          <p:cNvPr id="100" name="テキスト ボックス 87">
            <a:extLst>
              <a:ext uri="{FF2B5EF4-FFF2-40B4-BE49-F238E27FC236}">
                <a16:creationId xmlns:a16="http://schemas.microsoft.com/office/drawing/2014/main" id="{FBA587B1-8055-AFDE-E0D9-6A5395486F5D}"/>
              </a:ext>
            </a:extLst>
          </p:cNvPr>
          <p:cNvSpPr txBox="1"/>
          <p:nvPr/>
        </p:nvSpPr>
        <p:spPr>
          <a:xfrm>
            <a:off x="3428210" y="6008329"/>
            <a:ext cx="108212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>
                <a:latin typeface="+mj-lt"/>
              </a:rPr>
              <a:t>CONTACT TREATMENT OIL...</a:t>
            </a:r>
            <a:endParaRPr kumimoji="1" lang="en-US" altLang="ja-JP" sz="500" dirty="0"/>
          </a:p>
        </p:txBody>
      </p:sp>
      <p:sp>
        <p:nvSpPr>
          <p:cNvPr id="104" name="テキスト ボックス 40">
            <a:extLst>
              <a:ext uri="{FF2B5EF4-FFF2-40B4-BE49-F238E27FC236}">
                <a16:creationId xmlns:a16="http://schemas.microsoft.com/office/drawing/2014/main" id="{ED265573-9BBB-ACE3-5702-1AFC084ABEF3}"/>
              </a:ext>
            </a:extLst>
          </p:cNvPr>
          <p:cNvSpPr txBox="1"/>
          <p:nvPr/>
        </p:nvSpPr>
        <p:spPr>
          <a:xfrm>
            <a:off x="5317602" y="6403887"/>
            <a:ext cx="359325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600" dirty="0"/>
              <a:t>6,850</a:t>
            </a:r>
            <a:endParaRPr kumimoji="1" lang="ja-JP" altLang="en-US" sz="600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6E59DFA-BCA9-3584-7FE9-C97A9E6DED76}"/>
              </a:ext>
            </a:extLst>
          </p:cNvPr>
          <p:cNvGrpSpPr/>
          <p:nvPr/>
        </p:nvGrpSpPr>
        <p:grpSpPr>
          <a:xfrm>
            <a:off x="5224210" y="7720456"/>
            <a:ext cx="499151" cy="536382"/>
            <a:chOff x="1978335" y="4279756"/>
            <a:chExt cx="701505" cy="794166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92465A9F-7339-37C7-EBCB-EDA5921FE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978335" y="4279756"/>
              <a:ext cx="701505" cy="634305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1CF832ED-9BD4-8F7A-72A2-770829AFD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928641">
              <a:off x="1932010" y="4739161"/>
              <a:ext cx="405532" cy="263990"/>
            </a:xfrm>
            <a:prstGeom prst="rect">
              <a:avLst/>
            </a:prstGeom>
          </p:spPr>
        </p:pic>
      </p:grpSp>
      <p:sp>
        <p:nvSpPr>
          <p:cNvPr id="110" name="矢印: 右 71">
            <a:extLst>
              <a:ext uri="{FF2B5EF4-FFF2-40B4-BE49-F238E27FC236}">
                <a16:creationId xmlns:a16="http://schemas.microsoft.com/office/drawing/2014/main" id="{5DB91C1C-0815-087B-15B2-0225C218BF2C}"/>
              </a:ext>
            </a:extLst>
          </p:cNvPr>
          <p:cNvSpPr/>
          <p:nvPr/>
        </p:nvSpPr>
        <p:spPr>
          <a:xfrm rot="5400000">
            <a:off x="5392167" y="7447231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4D52EF45-8650-3B57-4FC3-EFA349CF55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9163" y="8285159"/>
            <a:ext cx="767534" cy="499641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FC383F17-7572-3ADF-1CB8-988849456CE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78606"/>
          <a:stretch/>
        </p:blipFill>
        <p:spPr>
          <a:xfrm>
            <a:off x="4780012" y="7104457"/>
            <a:ext cx="1430416" cy="253323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453D41B7-4EAC-7A27-402D-9D02F7DC2130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54930" b="21859"/>
          <a:stretch/>
        </p:blipFill>
        <p:spPr>
          <a:xfrm>
            <a:off x="4778852" y="6820437"/>
            <a:ext cx="1430416" cy="274833"/>
          </a:xfrm>
          <a:prstGeom prst="rect">
            <a:avLst/>
          </a:prstGeom>
        </p:spPr>
      </p:pic>
      <p:sp>
        <p:nvSpPr>
          <p:cNvPr id="114" name="テキスト ボックス 40">
            <a:extLst>
              <a:ext uri="{FF2B5EF4-FFF2-40B4-BE49-F238E27FC236}">
                <a16:creationId xmlns:a16="http://schemas.microsoft.com/office/drawing/2014/main" id="{7C46895C-08C8-07AD-B6F7-91109EDFF643}"/>
              </a:ext>
            </a:extLst>
          </p:cNvPr>
          <p:cNvSpPr txBox="1"/>
          <p:nvPr/>
        </p:nvSpPr>
        <p:spPr>
          <a:xfrm>
            <a:off x="4866696" y="6911686"/>
            <a:ext cx="359325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600" dirty="0"/>
              <a:t>Location</a:t>
            </a:r>
            <a:endParaRPr kumimoji="1" lang="ja-JP" altLang="en-US" sz="600" dirty="0"/>
          </a:p>
        </p:txBody>
      </p:sp>
      <p:sp>
        <p:nvSpPr>
          <p:cNvPr id="115" name="テキスト ボックス 40">
            <a:extLst>
              <a:ext uri="{FF2B5EF4-FFF2-40B4-BE49-F238E27FC236}">
                <a16:creationId xmlns:a16="http://schemas.microsoft.com/office/drawing/2014/main" id="{52705C83-E3FF-1698-8D05-21BDDA3CC0FC}"/>
              </a:ext>
            </a:extLst>
          </p:cNvPr>
          <p:cNvSpPr txBox="1"/>
          <p:nvPr/>
        </p:nvSpPr>
        <p:spPr>
          <a:xfrm>
            <a:off x="5338822" y="6868136"/>
            <a:ext cx="790147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kumimoji="1" lang="en-US" altLang="ja-JP" sz="300" dirty="0"/>
          </a:p>
          <a:p>
            <a:pPr algn="ctr"/>
            <a:r>
              <a:rPr kumimoji="1" lang="en-US" altLang="ja-JP" sz="600" dirty="0"/>
              <a:t>A001</a:t>
            </a:r>
          </a:p>
          <a:p>
            <a:pPr algn="ctr"/>
            <a:endParaRPr kumimoji="1" lang="ja-JP" altLang="en-US" sz="200" dirty="0"/>
          </a:p>
        </p:txBody>
      </p:sp>
      <p:sp>
        <p:nvSpPr>
          <p:cNvPr id="105" name="正方形/長方形 48">
            <a:extLst>
              <a:ext uri="{FF2B5EF4-FFF2-40B4-BE49-F238E27FC236}">
                <a16:creationId xmlns:a16="http://schemas.microsoft.com/office/drawing/2014/main" id="{1DBDEF13-25FD-0D37-6C5C-50ABE74308EC}"/>
              </a:ext>
            </a:extLst>
          </p:cNvPr>
          <p:cNvSpPr/>
          <p:nvPr/>
        </p:nvSpPr>
        <p:spPr>
          <a:xfrm>
            <a:off x="5543002" y="7129352"/>
            <a:ext cx="558479" cy="20493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F0788BB-0A3B-4AB6-F2C5-94FC741F038C}"/>
              </a:ext>
            </a:extLst>
          </p:cNvPr>
          <p:cNvSpPr txBox="1"/>
          <p:nvPr/>
        </p:nvSpPr>
        <p:spPr>
          <a:xfrm>
            <a:off x="5494060" y="5342802"/>
            <a:ext cx="13487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Can edit lot number</a:t>
            </a:r>
          </a:p>
        </p:txBody>
      </p:sp>
      <p:sp>
        <p:nvSpPr>
          <p:cNvPr id="118" name="Isosceles Triangle 117">
            <a:extLst>
              <a:ext uri="{FF2B5EF4-FFF2-40B4-BE49-F238E27FC236}">
                <a16:creationId xmlns:a16="http://schemas.microsoft.com/office/drawing/2014/main" id="{9F8F238B-5315-8319-4FF0-77150BD72F75}"/>
              </a:ext>
            </a:extLst>
          </p:cNvPr>
          <p:cNvSpPr/>
          <p:nvPr/>
        </p:nvSpPr>
        <p:spPr>
          <a:xfrm rot="10800000">
            <a:off x="6002655" y="6943725"/>
            <a:ext cx="66675" cy="45719"/>
          </a:xfrm>
          <a:prstGeom prst="triangle">
            <a:avLst/>
          </a:prstGeom>
          <a:solidFill>
            <a:schemeClr val="bg2">
              <a:lumMod val="75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07144AC-1867-3D90-C35E-27BDA17B347D}"/>
              </a:ext>
            </a:extLst>
          </p:cNvPr>
          <p:cNvSpPr txBox="1"/>
          <p:nvPr/>
        </p:nvSpPr>
        <p:spPr>
          <a:xfrm>
            <a:off x="5744570" y="6910077"/>
            <a:ext cx="8831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Scan or select</a:t>
            </a:r>
          </a:p>
        </p:txBody>
      </p:sp>
      <p:pic>
        <p:nvPicPr>
          <p:cNvPr id="106" name="グラフィックス 49" descr="右向き指示マーク">
            <a:extLst>
              <a:ext uri="{FF2B5EF4-FFF2-40B4-BE49-F238E27FC236}">
                <a16:creationId xmlns:a16="http://schemas.microsoft.com/office/drawing/2014/main" id="{4205ACA6-4972-71B8-B7DA-5A6C74B76F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4754202">
            <a:off x="5862967" y="7238641"/>
            <a:ext cx="253626" cy="25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97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17180B30-499B-6945-4DE1-1ED81D962704}"/>
              </a:ext>
            </a:extLst>
          </p:cNvPr>
          <p:cNvCxnSpPr>
            <a:cxnSpLocks/>
            <a:stCxn id="4" idx="3"/>
            <a:endCxn id="35" idx="0"/>
          </p:cNvCxnSpPr>
          <p:nvPr/>
        </p:nvCxnSpPr>
        <p:spPr>
          <a:xfrm flipH="1">
            <a:off x="2965270" y="4405225"/>
            <a:ext cx="9974" cy="713402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BB3865C1-75B2-4279-A206-D537FC580716}"/>
              </a:ext>
            </a:extLst>
          </p:cNvPr>
          <p:cNvSpPr/>
          <p:nvPr/>
        </p:nvSpPr>
        <p:spPr>
          <a:xfrm>
            <a:off x="532220" y="3154808"/>
            <a:ext cx="3930856" cy="13942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2. Overall configuration diagram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7E3F70-2A0C-4693-B7A3-2F0C925AAAE7}"/>
              </a:ext>
            </a:extLst>
          </p:cNvPr>
          <p:cNvSpPr/>
          <p:nvPr/>
        </p:nvSpPr>
        <p:spPr>
          <a:xfrm>
            <a:off x="406400" y="1092830"/>
            <a:ext cx="6117062" cy="808856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フローチャート: 磁気ディスク 3">
            <a:extLst>
              <a:ext uri="{FF2B5EF4-FFF2-40B4-BE49-F238E27FC236}">
                <a16:creationId xmlns:a16="http://schemas.microsoft.com/office/drawing/2014/main" id="{B513C674-2760-4A3F-A0A8-3E4F9C7D53DC}"/>
              </a:ext>
            </a:extLst>
          </p:cNvPr>
          <p:cNvSpPr/>
          <p:nvPr/>
        </p:nvSpPr>
        <p:spPr>
          <a:xfrm>
            <a:off x="2479944" y="3562098"/>
            <a:ext cx="990600" cy="843127"/>
          </a:xfrm>
          <a:prstGeom prst="flowChartMagneticDisk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Pegasus</a:t>
            </a:r>
          </a:p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server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28BC77B6-A72F-423E-BE2E-9A22B6F717F6}"/>
              </a:ext>
            </a:extLst>
          </p:cNvPr>
          <p:cNvSpPr/>
          <p:nvPr/>
        </p:nvSpPr>
        <p:spPr>
          <a:xfrm>
            <a:off x="2728270" y="6280705"/>
            <a:ext cx="815340" cy="32938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Handy terminal#1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7EAA3B7F-1988-4A22-AC06-70D6469DB04E}"/>
              </a:ext>
            </a:extLst>
          </p:cNvPr>
          <p:cNvSpPr/>
          <p:nvPr/>
        </p:nvSpPr>
        <p:spPr>
          <a:xfrm>
            <a:off x="532220" y="4600650"/>
            <a:ext cx="5854292" cy="44741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F8358342-E7F9-4476-B44A-7F5B2CCC3605}"/>
              </a:ext>
            </a:extLst>
          </p:cNvPr>
          <p:cNvCxnSpPr>
            <a:cxnSpLocks/>
          </p:cNvCxnSpPr>
          <p:nvPr/>
        </p:nvCxnSpPr>
        <p:spPr>
          <a:xfrm>
            <a:off x="4760643" y="3351388"/>
            <a:ext cx="258081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A99CF50-377A-48F3-A242-54CAD267ABCB}"/>
              </a:ext>
            </a:extLst>
          </p:cNvPr>
          <p:cNvCxnSpPr>
            <a:cxnSpLocks/>
          </p:cNvCxnSpPr>
          <p:nvPr/>
        </p:nvCxnSpPr>
        <p:spPr>
          <a:xfrm>
            <a:off x="4769617" y="3605178"/>
            <a:ext cx="249107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46821916-99FF-47CA-96A6-72D38CFACAF7}"/>
              </a:ext>
            </a:extLst>
          </p:cNvPr>
          <p:cNvSpPr txBox="1"/>
          <p:nvPr/>
        </p:nvSpPr>
        <p:spPr>
          <a:xfrm>
            <a:off x="5080096" y="3241120"/>
            <a:ext cx="10111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Lan cable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1470DFBE-6680-4515-9C31-AF052AA50A8B}"/>
              </a:ext>
            </a:extLst>
          </p:cNvPr>
          <p:cNvSpPr txBox="1"/>
          <p:nvPr/>
        </p:nvSpPr>
        <p:spPr>
          <a:xfrm>
            <a:off x="5080096" y="3504821"/>
            <a:ext cx="10111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Wi-Fi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CF77E42F-C721-4F63-B6DD-CA1CBD40FBE5}"/>
              </a:ext>
            </a:extLst>
          </p:cNvPr>
          <p:cNvSpPr/>
          <p:nvPr/>
        </p:nvSpPr>
        <p:spPr>
          <a:xfrm>
            <a:off x="4582454" y="3168506"/>
            <a:ext cx="1794330" cy="88964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9D412604-00FB-4ED8-BC2C-44CEFDAA2989}"/>
              </a:ext>
            </a:extLst>
          </p:cNvPr>
          <p:cNvSpPr txBox="1"/>
          <p:nvPr/>
        </p:nvSpPr>
        <p:spPr>
          <a:xfrm>
            <a:off x="406400" y="831220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Network diagram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EA69A683-EDE4-4BE6-A244-F2C4EA44C94C}"/>
              </a:ext>
            </a:extLst>
          </p:cNvPr>
          <p:cNvSpPr/>
          <p:nvPr/>
        </p:nvSpPr>
        <p:spPr>
          <a:xfrm>
            <a:off x="2206967" y="3210027"/>
            <a:ext cx="1790169" cy="2511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>
                <a:solidFill>
                  <a:schemeClr val="tx1"/>
                </a:solidFill>
              </a:rPr>
              <a:t>YAMATO office</a:t>
            </a:r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AAC3B509-7E5E-4961-852F-BE339887FC36}"/>
              </a:ext>
            </a:extLst>
          </p:cNvPr>
          <p:cNvSpPr/>
          <p:nvPr/>
        </p:nvSpPr>
        <p:spPr>
          <a:xfrm>
            <a:off x="2256737" y="8771929"/>
            <a:ext cx="1790169" cy="2511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>
                <a:solidFill>
                  <a:schemeClr val="tx1"/>
                </a:solidFill>
              </a:rPr>
              <a:t>YAMATO Warehouse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BAE6847F-5925-41C2-A43E-A15A935D0CA7}"/>
              </a:ext>
            </a:extLst>
          </p:cNvPr>
          <p:cNvSpPr/>
          <p:nvPr/>
        </p:nvSpPr>
        <p:spPr>
          <a:xfrm>
            <a:off x="1810545" y="7351911"/>
            <a:ext cx="815340" cy="32938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Label printer #1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C23A4901-91DF-4895-BCEE-15353B8D514C}"/>
              </a:ext>
            </a:extLst>
          </p:cNvPr>
          <p:cNvSpPr/>
          <p:nvPr/>
        </p:nvSpPr>
        <p:spPr>
          <a:xfrm>
            <a:off x="2567126" y="4704783"/>
            <a:ext cx="815340" cy="32938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Switching hub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F75DCCF1-D6E7-AFC0-4672-4058EE3DF591}"/>
              </a:ext>
            </a:extLst>
          </p:cNvPr>
          <p:cNvSpPr/>
          <p:nvPr/>
        </p:nvSpPr>
        <p:spPr>
          <a:xfrm>
            <a:off x="3620436" y="3820821"/>
            <a:ext cx="815340" cy="32938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Client pc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3237305F-4599-865F-3A8B-3963955918D2}"/>
              </a:ext>
            </a:extLst>
          </p:cNvPr>
          <p:cNvCxnSpPr>
            <a:cxnSpLocks/>
            <a:stCxn id="4" idx="4"/>
            <a:endCxn id="31" idx="1"/>
          </p:cNvCxnSpPr>
          <p:nvPr/>
        </p:nvCxnSpPr>
        <p:spPr>
          <a:xfrm>
            <a:off x="3470544" y="3983662"/>
            <a:ext cx="149892" cy="1849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A64B018-350E-9599-A3F6-23FAB639A755}"/>
              </a:ext>
            </a:extLst>
          </p:cNvPr>
          <p:cNvSpPr/>
          <p:nvPr/>
        </p:nvSpPr>
        <p:spPr>
          <a:xfrm>
            <a:off x="2557600" y="5118627"/>
            <a:ext cx="815340" cy="32938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Access Point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D7465099-BEE7-F27B-787D-C04BD90F4620}"/>
              </a:ext>
            </a:extLst>
          </p:cNvPr>
          <p:cNvSpPr/>
          <p:nvPr/>
        </p:nvSpPr>
        <p:spPr>
          <a:xfrm>
            <a:off x="3589815" y="6280705"/>
            <a:ext cx="815340" cy="32938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Handy terminal#</a:t>
            </a:r>
            <a:r>
              <a:rPr kumimoji="1" lang="th-TH" altLang="ja-JP" sz="800" b="1" dirty="0">
                <a:solidFill>
                  <a:srgbClr val="FF0000"/>
                </a:solidFill>
              </a:rPr>
              <a:t>10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50" name="矢印: 右 49">
            <a:extLst>
              <a:ext uri="{FF2B5EF4-FFF2-40B4-BE49-F238E27FC236}">
                <a16:creationId xmlns:a16="http://schemas.microsoft.com/office/drawing/2014/main" id="{4A494E9B-CDBC-15C1-F527-9B1BD40C4457}"/>
              </a:ext>
            </a:extLst>
          </p:cNvPr>
          <p:cNvSpPr/>
          <p:nvPr/>
        </p:nvSpPr>
        <p:spPr>
          <a:xfrm>
            <a:off x="3506381" y="6407071"/>
            <a:ext cx="152753" cy="76200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6DCF896D-D58E-C353-6642-D428FAB6D676}"/>
              </a:ext>
            </a:extLst>
          </p:cNvPr>
          <p:cNvCxnSpPr>
            <a:cxnSpLocks/>
            <a:stCxn id="36" idx="0"/>
            <a:endCxn id="35" idx="2"/>
          </p:cNvCxnSpPr>
          <p:nvPr/>
        </p:nvCxnSpPr>
        <p:spPr>
          <a:xfrm rot="16200000" flipV="1">
            <a:off x="2634256" y="5779021"/>
            <a:ext cx="832698" cy="170670"/>
          </a:xfrm>
          <a:prstGeom prst="bentConnector3">
            <a:avLst>
              <a:gd name="adj1" fmla="val 50915"/>
            </a:avLst>
          </a:prstGeom>
          <a:ln w="6350" cmpd="sng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コネクタ: カギ線 88">
            <a:extLst>
              <a:ext uri="{FF2B5EF4-FFF2-40B4-BE49-F238E27FC236}">
                <a16:creationId xmlns:a16="http://schemas.microsoft.com/office/drawing/2014/main" id="{3B12C265-7A65-025C-C02F-68EAA70086D3}"/>
              </a:ext>
            </a:extLst>
          </p:cNvPr>
          <p:cNvCxnSpPr>
            <a:cxnSpLocks/>
            <a:stCxn id="45" idx="0"/>
          </p:cNvCxnSpPr>
          <p:nvPr/>
        </p:nvCxnSpPr>
        <p:spPr>
          <a:xfrm rot="16200000" flipV="1">
            <a:off x="3353264" y="5636483"/>
            <a:ext cx="426899" cy="861545"/>
          </a:xfrm>
          <a:prstGeom prst="bentConnector2">
            <a:avLst/>
          </a:prstGeom>
          <a:ln w="6350" cmpd="sng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オブジェクト 30">
            <a:extLst>
              <a:ext uri="{FF2B5EF4-FFF2-40B4-BE49-F238E27FC236}">
                <a16:creationId xmlns:a16="http://schemas.microsoft.com/office/drawing/2014/main" id="{1CF4415D-299A-A516-BF64-E30CD9FB5F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360905"/>
              </p:ext>
            </p:extLst>
          </p:nvPr>
        </p:nvGraphicFramePr>
        <p:xfrm>
          <a:off x="549729" y="1188215"/>
          <a:ext cx="5901871" cy="183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448406" imgH="1836172" progId="Excel.Sheet.12">
                  <p:embed/>
                </p:oleObj>
              </mc:Choice>
              <mc:Fallback>
                <p:oleObj name="Worksheet" r:id="rId2" imgW="5448406" imgH="1836172" progId="Excel.Sheet.12">
                  <p:embed/>
                  <p:pic>
                    <p:nvPicPr>
                      <p:cNvPr id="2" name="オブジェクト 30">
                        <a:extLst>
                          <a:ext uri="{FF2B5EF4-FFF2-40B4-BE49-F238E27FC236}">
                            <a16:creationId xmlns:a16="http://schemas.microsoft.com/office/drawing/2014/main" id="{1CF4415D-299A-A516-BF64-E30CD9FB5F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9729" y="1188215"/>
                        <a:ext cx="5901871" cy="183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正方形/長方形 84">
            <a:extLst>
              <a:ext uri="{FF2B5EF4-FFF2-40B4-BE49-F238E27FC236}">
                <a16:creationId xmlns:a16="http://schemas.microsoft.com/office/drawing/2014/main" id="{0E7B3B40-BEF8-D17B-38E5-98A532447BF2}"/>
              </a:ext>
            </a:extLst>
          </p:cNvPr>
          <p:cNvSpPr/>
          <p:nvPr/>
        </p:nvSpPr>
        <p:spPr>
          <a:xfrm>
            <a:off x="2675415" y="7351077"/>
            <a:ext cx="815340" cy="32938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Label printer #2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6" name="正方形/長方形 84">
            <a:extLst>
              <a:ext uri="{FF2B5EF4-FFF2-40B4-BE49-F238E27FC236}">
                <a16:creationId xmlns:a16="http://schemas.microsoft.com/office/drawing/2014/main" id="{CF6917A1-08A9-FA21-803C-D1C9529C04B8}"/>
              </a:ext>
            </a:extLst>
          </p:cNvPr>
          <p:cNvSpPr/>
          <p:nvPr/>
        </p:nvSpPr>
        <p:spPr>
          <a:xfrm>
            <a:off x="3540285" y="7351077"/>
            <a:ext cx="815340" cy="32938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Label printer #3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7" name="正方形/長方形 84">
            <a:extLst>
              <a:ext uri="{FF2B5EF4-FFF2-40B4-BE49-F238E27FC236}">
                <a16:creationId xmlns:a16="http://schemas.microsoft.com/office/drawing/2014/main" id="{A919BC14-4955-D906-D9C4-56993AE57718}"/>
              </a:ext>
            </a:extLst>
          </p:cNvPr>
          <p:cNvSpPr/>
          <p:nvPr/>
        </p:nvSpPr>
        <p:spPr>
          <a:xfrm>
            <a:off x="4582454" y="6816945"/>
            <a:ext cx="815340" cy="32938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Mobile printer #1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cxnSp>
        <p:nvCxnSpPr>
          <p:cNvPr id="11" name="直線コネクタ 23">
            <a:extLst>
              <a:ext uri="{FF2B5EF4-FFF2-40B4-BE49-F238E27FC236}">
                <a16:creationId xmlns:a16="http://schemas.microsoft.com/office/drawing/2014/main" id="{75E51BB3-0219-D6B7-CD88-C32D74D86060}"/>
              </a:ext>
            </a:extLst>
          </p:cNvPr>
          <p:cNvCxnSpPr>
            <a:cxnSpLocks/>
          </p:cNvCxnSpPr>
          <p:nvPr/>
        </p:nvCxnSpPr>
        <p:spPr>
          <a:xfrm>
            <a:off x="4769617" y="3866822"/>
            <a:ext cx="249107" cy="0"/>
          </a:xfrm>
          <a:prstGeom prst="line">
            <a:avLst/>
          </a:prstGeom>
          <a:ln w="15875" cmpd="sng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77">
            <a:extLst>
              <a:ext uri="{FF2B5EF4-FFF2-40B4-BE49-F238E27FC236}">
                <a16:creationId xmlns:a16="http://schemas.microsoft.com/office/drawing/2014/main" id="{965ED360-23A2-E095-BF84-7469976651CC}"/>
              </a:ext>
            </a:extLst>
          </p:cNvPr>
          <p:cNvSpPr txBox="1"/>
          <p:nvPr/>
        </p:nvSpPr>
        <p:spPr>
          <a:xfrm>
            <a:off x="5080096" y="3756097"/>
            <a:ext cx="10111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Bluetooth</a:t>
            </a:r>
          </a:p>
        </p:txBody>
      </p:sp>
      <p:cxnSp>
        <p:nvCxnSpPr>
          <p:cNvPr id="14" name="直線コネクタ 23">
            <a:extLst>
              <a:ext uri="{FF2B5EF4-FFF2-40B4-BE49-F238E27FC236}">
                <a16:creationId xmlns:a16="http://schemas.microsoft.com/office/drawing/2014/main" id="{7993310D-FDA1-620C-C98B-E6519277514C}"/>
              </a:ext>
            </a:extLst>
          </p:cNvPr>
          <p:cNvCxnSpPr>
            <a:cxnSpLocks/>
            <a:stCxn id="85" idx="0"/>
            <a:endCxn id="130" idx="1"/>
          </p:cNvCxnSpPr>
          <p:nvPr/>
        </p:nvCxnSpPr>
        <p:spPr>
          <a:xfrm rot="5400000" flipH="1" flipV="1">
            <a:off x="1151451" y="5936237"/>
            <a:ext cx="2482438" cy="348911"/>
          </a:xfrm>
          <a:prstGeom prst="bentConnector2">
            <a:avLst/>
          </a:prstGeom>
          <a:ln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直線コネクタ 23">
            <a:extLst>
              <a:ext uri="{FF2B5EF4-FFF2-40B4-BE49-F238E27FC236}">
                <a16:creationId xmlns:a16="http://schemas.microsoft.com/office/drawing/2014/main" id="{E2D8E768-67A9-F998-4DBA-97469919CB4B}"/>
              </a:ext>
            </a:extLst>
          </p:cNvPr>
          <p:cNvCxnSpPr>
            <a:cxnSpLocks/>
            <a:stCxn id="5" idx="0"/>
            <a:endCxn id="130" idx="1"/>
          </p:cNvCxnSpPr>
          <p:nvPr/>
        </p:nvCxnSpPr>
        <p:spPr>
          <a:xfrm rot="16200000" flipV="1">
            <a:off x="1584304" y="5852295"/>
            <a:ext cx="2481604" cy="515959"/>
          </a:xfrm>
          <a:prstGeom prst="bentConnector4">
            <a:avLst>
              <a:gd name="adj1" fmla="val 14543"/>
              <a:gd name="adj2" fmla="val 166951"/>
            </a:avLst>
          </a:prstGeom>
          <a:ln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直線コネクタ 23">
            <a:extLst>
              <a:ext uri="{FF2B5EF4-FFF2-40B4-BE49-F238E27FC236}">
                <a16:creationId xmlns:a16="http://schemas.microsoft.com/office/drawing/2014/main" id="{46408388-B19D-9902-7C0B-C7CD38CBDACC}"/>
              </a:ext>
            </a:extLst>
          </p:cNvPr>
          <p:cNvCxnSpPr>
            <a:cxnSpLocks/>
            <a:stCxn id="6" idx="0"/>
            <a:endCxn id="130" idx="1"/>
          </p:cNvCxnSpPr>
          <p:nvPr/>
        </p:nvCxnSpPr>
        <p:spPr>
          <a:xfrm rot="16200000" flipV="1">
            <a:off x="2016739" y="5419860"/>
            <a:ext cx="2481604" cy="1380829"/>
          </a:xfrm>
          <a:prstGeom prst="bentConnector4">
            <a:avLst>
              <a:gd name="adj1" fmla="val 14543"/>
              <a:gd name="adj2" fmla="val 125017"/>
            </a:avLst>
          </a:prstGeom>
          <a:ln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コネクタ: カギ線 88">
            <a:extLst>
              <a:ext uri="{FF2B5EF4-FFF2-40B4-BE49-F238E27FC236}">
                <a16:creationId xmlns:a16="http://schemas.microsoft.com/office/drawing/2014/main" id="{56B8ACFD-0A00-93EA-33B9-4111A7653555}"/>
              </a:ext>
            </a:extLst>
          </p:cNvPr>
          <p:cNvCxnSpPr>
            <a:cxnSpLocks/>
            <a:stCxn id="7" idx="0"/>
          </p:cNvCxnSpPr>
          <p:nvPr/>
        </p:nvCxnSpPr>
        <p:spPr>
          <a:xfrm rot="16200000" flipV="1">
            <a:off x="4012060" y="5838881"/>
            <a:ext cx="963140" cy="992988"/>
          </a:xfrm>
          <a:prstGeom prst="bentConnector2">
            <a:avLst/>
          </a:prstGeom>
          <a:ln w="6350" cmpd="sng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8B215DC4-4190-475C-F4EA-30C39A0FA920}"/>
              </a:ext>
            </a:extLst>
          </p:cNvPr>
          <p:cNvSpPr/>
          <p:nvPr/>
        </p:nvSpPr>
        <p:spPr>
          <a:xfrm>
            <a:off x="4676130" y="611027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268870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5-5. PC operation flow basic</a:t>
            </a:r>
          </a:p>
          <a:p>
            <a:r>
              <a:rPr kumimoji="1" lang="en-US" altLang="ja-JP" sz="1100" b="1" dirty="0"/>
              <a:t>5-5-1. Login-Menu</a:t>
            </a:r>
          </a:p>
        </p:txBody>
      </p:sp>
      <p:pic>
        <p:nvPicPr>
          <p:cNvPr id="155" name="Picture 1">
            <a:extLst>
              <a:ext uri="{FF2B5EF4-FFF2-40B4-BE49-F238E27FC236}">
                <a16:creationId xmlns:a16="http://schemas.microsoft.com/office/drawing/2014/main" id="{F9D38755-CF94-457D-B07C-B5C7FA61F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958" y="1532803"/>
            <a:ext cx="2679557" cy="2938490"/>
          </a:xfrm>
          <a:prstGeom prst="rect">
            <a:avLst/>
          </a:prstGeom>
        </p:spPr>
      </p:pic>
      <p:sp>
        <p:nvSpPr>
          <p:cNvPr id="2" name="吹き出し: 四角形 1">
            <a:extLst>
              <a:ext uri="{FF2B5EF4-FFF2-40B4-BE49-F238E27FC236}">
                <a16:creationId xmlns:a16="http://schemas.microsoft.com/office/drawing/2014/main" id="{23E13C1B-DADE-4FE9-9F61-90DC4183F113}"/>
              </a:ext>
            </a:extLst>
          </p:cNvPr>
          <p:cNvSpPr/>
          <p:nvPr/>
        </p:nvSpPr>
        <p:spPr>
          <a:xfrm>
            <a:off x="4255828" y="2188967"/>
            <a:ext cx="2092960" cy="975360"/>
          </a:xfrm>
          <a:prstGeom prst="wedgeRectCallout">
            <a:avLst>
              <a:gd name="adj1" fmla="val -73746"/>
              <a:gd name="adj2" fmla="val 31250"/>
            </a:avLst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Prepare user ID and password for YAMATO.</a:t>
            </a:r>
          </a:p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Please log in with  YAMATO user ID and password.</a:t>
            </a:r>
          </a:p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Username: admin</a:t>
            </a:r>
          </a:p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Pass: 1234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682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4F117F3-6D2A-17ED-DF9F-973C08AF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26" y="1582846"/>
            <a:ext cx="5983802" cy="2644223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65027" y="1498088"/>
            <a:ext cx="6058432" cy="786173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5-5. PC operation flow basic </a:t>
            </a:r>
          </a:p>
          <a:p>
            <a:r>
              <a:rPr kumimoji="1" lang="en-US" altLang="ja-JP" sz="1100" b="1" dirty="0"/>
              <a:t>5-5-2. Main-Menu</a:t>
            </a:r>
          </a:p>
        </p:txBody>
      </p:sp>
      <p:sp>
        <p:nvSpPr>
          <p:cNvPr id="2" name="吹き出し: 四角形 1">
            <a:extLst>
              <a:ext uri="{FF2B5EF4-FFF2-40B4-BE49-F238E27FC236}">
                <a16:creationId xmlns:a16="http://schemas.microsoft.com/office/drawing/2014/main" id="{23E13C1B-DADE-4FE9-9F61-90DC4183F113}"/>
              </a:ext>
            </a:extLst>
          </p:cNvPr>
          <p:cNvSpPr/>
          <p:nvPr/>
        </p:nvSpPr>
        <p:spPr>
          <a:xfrm>
            <a:off x="1679268" y="1772491"/>
            <a:ext cx="2092960" cy="975360"/>
          </a:xfrm>
          <a:prstGeom prst="wedgeRectCallout">
            <a:avLst>
              <a:gd name="adj1" fmla="val -70833"/>
              <a:gd name="adj2" fmla="val 16875"/>
            </a:avLst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[Schedule]</a:t>
            </a:r>
          </a:p>
          <a:p>
            <a:pPr defTabSz="914400"/>
            <a:r>
              <a:rPr kumimoji="1" lang="en-US" altLang="ja-JP" sz="700" kern="0" dirty="0">
                <a:solidFill>
                  <a:prstClr val="black"/>
                </a:solidFill>
              </a:rPr>
              <a:t>[Inbound]</a:t>
            </a:r>
          </a:p>
          <a:p>
            <a:pPr defTabSz="914400"/>
            <a:r>
              <a:rPr kumimoji="1" lang="en-US" altLang="ja-JP" sz="700" kern="0" dirty="0">
                <a:solidFill>
                  <a:prstClr val="black"/>
                </a:solidFill>
              </a:rPr>
              <a:t>[Outbound]</a:t>
            </a:r>
          </a:p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[Stock Management]</a:t>
            </a:r>
          </a:p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[Master Management]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F2C73D9-335B-4A1C-B78C-F5FCC1218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24" y="4355171"/>
            <a:ext cx="1523619" cy="212537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ABA6EAB-D422-4E0E-920B-7E2116252234}"/>
              </a:ext>
            </a:extLst>
          </p:cNvPr>
          <p:cNvSpPr txBox="1"/>
          <p:nvPr/>
        </p:nvSpPr>
        <p:spPr>
          <a:xfrm>
            <a:off x="812967" y="4379848"/>
            <a:ext cx="150647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Inbound Schedule Material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1AE2A44F-872B-4FF8-94BD-3E0C6B555003}"/>
              </a:ext>
            </a:extLst>
          </p:cNvPr>
          <p:cNvSpPr/>
          <p:nvPr/>
        </p:nvSpPr>
        <p:spPr>
          <a:xfrm>
            <a:off x="785468" y="4335187"/>
            <a:ext cx="1536092" cy="99978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8B05662C-B132-4626-9E24-C3054579C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44" y="7245881"/>
            <a:ext cx="911865" cy="293831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7F1B44A-694A-4837-88D2-039405FC2729}"/>
              </a:ext>
            </a:extLst>
          </p:cNvPr>
          <p:cNvSpPr txBox="1"/>
          <p:nvPr/>
        </p:nvSpPr>
        <p:spPr>
          <a:xfrm>
            <a:off x="844099" y="7281487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Stock Maintenance Inquiry / Report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cxnSp>
        <p:nvCxnSpPr>
          <p:cNvPr id="15" name="コネクタ: カギ線 14">
            <a:extLst>
              <a:ext uri="{FF2B5EF4-FFF2-40B4-BE49-F238E27FC236}">
                <a16:creationId xmlns:a16="http://schemas.microsoft.com/office/drawing/2014/main" id="{28DEE305-AC3D-4C2D-9F4D-55E6F2CD8473}"/>
              </a:ext>
            </a:extLst>
          </p:cNvPr>
          <p:cNvCxnSpPr>
            <a:cxnSpLocks/>
            <a:stCxn id="56" idx="1"/>
            <a:endCxn id="41" idx="1"/>
          </p:cNvCxnSpPr>
          <p:nvPr/>
        </p:nvCxnSpPr>
        <p:spPr>
          <a:xfrm rot="10800000" flipH="1" flipV="1">
            <a:off x="476760" y="1772492"/>
            <a:ext cx="308707" cy="3062586"/>
          </a:xfrm>
          <a:prstGeom prst="bentConnector3">
            <a:avLst>
              <a:gd name="adj1" fmla="val -74051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コネクタ: カギ線 54">
            <a:extLst>
              <a:ext uri="{FF2B5EF4-FFF2-40B4-BE49-F238E27FC236}">
                <a16:creationId xmlns:a16="http://schemas.microsoft.com/office/drawing/2014/main" id="{ADF2C08C-35EC-4D49-A5B5-7BB74C531724}"/>
              </a:ext>
            </a:extLst>
          </p:cNvPr>
          <p:cNvCxnSpPr>
            <a:cxnSpLocks/>
            <a:stCxn id="28" idx="1"/>
            <a:endCxn id="95" idx="1"/>
          </p:cNvCxnSpPr>
          <p:nvPr/>
        </p:nvCxnSpPr>
        <p:spPr>
          <a:xfrm rot="10800000" flipH="1" flipV="1">
            <a:off x="467400" y="2058014"/>
            <a:ext cx="318068" cy="5643328"/>
          </a:xfrm>
          <a:prstGeom prst="bentConnector3">
            <a:avLst>
              <a:gd name="adj1" fmla="val -71871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コネクタ: カギ線 63">
            <a:extLst>
              <a:ext uri="{FF2B5EF4-FFF2-40B4-BE49-F238E27FC236}">
                <a16:creationId xmlns:a16="http://schemas.microsoft.com/office/drawing/2014/main" id="{672FD6D1-F83F-42EF-83B9-0A5A3E71802F}"/>
              </a:ext>
            </a:extLst>
          </p:cNvPr>
          <p:cNvCxnSpPr>
            <a:cxnSpLocks/>
            <a:stCxn id="41" idx="3"/>
            <a:endCxn id="67" idx="2"/>
          </p:cNvCxnSpPr>
          <p:nvPr/>
        </p:nvCxnSpPr>
        <p:spPr>
          <a:xfrm flipV="1">
            <a:off x="2321560" y="4438038"/>
            <a:ext cx="2326566" cy="39704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楕円 66">
            <a:extLst>
              <a:ext uri="{FF2B5EF4-FFF2-40B4-BE49-F238E27FC236}">
                <a16:creationId xmlns:a16="http://schemas.microsoft.com/office/drawing/2014/main" id="{FAC82798-BDD8-4B88-AF68-B2C911F208B8}"/>
              </a:ext>
            </a:extLst>
          </p:cNvPr>
          <p:cNvSpPr/>
          <p:nvPr/>
        </p:nvSpPr>
        <p:spPr>
          <a:xfrm>
            <a:off x="4648126" y="4335187"/>
            <a:ext cx="1579904" cy="205702"/>
          </a:xfrm>
          <a:prstGeom prst="ellips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Schedule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72" name="コネクタ: カギ線 71">
            <a:extLst>
              <a:ext uri="{FF2B5EF4-FFF2-40B4-BE49-F238E27FC236}">
                <a16:creationId xmlns:a16="http://schemas.microsoft.com/office/drawing/2014/main" id="{F461CA09-AA60-432F-B74D-C4367D586030}"/>
              </a:ext>
            </a:extLst>
          </p:cNvPr>
          <p:cNvCxnSpPr>
            <a:cxnSpLocks/>
            <a:stCxn id="95" idx="3"/>
            <a:endCxn id="73" idx="2"/>
          </p:cNvCxnSpPr>
          <p:nvPr/>
        </p:nvCxnSpPr>
        <p:spPr>
          <a:xfrm>
            <a:off x="1789923" y="7701342"/>
            <a:ext cx="1385186" cy="126585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楕円 72">
            <a:extLst>
              <a:ext uri="{FF2B5EF4-FFF2-40B4-BE49-F238E27FC236}">
                <a16:creationId xmlns:a16="http://schemas.microsoft.com/office/drawing/2014/main" id="{EA5B4825-839C-4102-BD07-CE5E015FF385}"/>
              </a:ext>
            </a:extLst>
          </p:cNvPr>
          <p:cNvSpPr/>
          <p:nvPr/>
        </p:nvSpPr>
        <p:spPr>
          <a:xfrm>
            <a:off x="3175109" y="8750462"/>
            <a:ext cx="1579904" cy="433467"/>
          </a:xfrm>
          <a:prstGeom prst="ellips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1000" kern="0" dirty="0">
                <a:solidFill>
                  <a:prstClr val="black"/>
                </a:solidFill>
              </a:rPr>
              <a:t>Stock management</a:t>
            </a:r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6" name="楕円 75">
            <a:extLst>
              <a:ext uri="{FF2B5EF4-FFF2-40B4-BE49-F238E27FC236}">
                <a16:creationId xmlns:a16="http://schemas.microsoft.com/office/drawing/2014/main" id="{3FA18765-ED96-4399-B03E-1EBCFF2B6CCF}"/>
              </a:ext>
            </a:extLst>
          </p:cNvPr>
          <p:cNvSpPr/>
          <p:nvPr/>
        </p:nvSpPr>
        <p:spPr>
          <a:xfrm>
            <a:off x="4871696" y="8751264"/>
            <a:ext cx="1579904" cy="433467"/>
          </a:xfrm>
          <a:prstGeom prst="ellips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1000" kern="0" dirty="0">
                <a:solidFill>
                  <a:prstClr val="black"/>
                </a:solidFill>
              </a:rPr>
              <a:t>Master management</a:t>
            </a:r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A51756C-E936-48E1-B2F7-EA62BA369328}"/>
              </a:ext>
            </a:extLst>
          </p:cNvPr>
          <p:cNvSpPr/>
          <p:nvPr/>
        </p:nvSpPr>
        <p:spPr>
          <a:xfrm>
            <a:off x="467400" y="1864406"/>
            <a:ext cx="431232" cy="10982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FBCFBBD6-4E3F-482D-8837-4DEA5B21CAC7}"/>
              </a:ext>
            </a:extLst>
          </p:cNvPr>
          <p:cNvSpPr/>
          <p:nvPr/>
        </p:nvSpPr>
        <p:spPr>
          <a:xfrm>
            <a:off x="467400" y="2003413"/>
            <a:ext cx="431232" cy="10920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D71B4905-53EE-4422-9496-3795ACFACB98}"/>
              </a:ext>
            </a:extLst>
          </p:cNvPr>
          <p:cNvSpPr/>
          <p:nvPr/>
        </p:nvSpPr>
        <p:spPr>
          <a:xfrm>
            <a:off x="987452" y="1824104"/>
            <a:ext cx="147347" cy="14734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2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0235B992-2A1A-45F9-A5A3-CEF9DB0CC88C}"/>
              </a:ext>
            </a:extLst>
          </p:cNvPr>
          <p:cNvSpPr/>
          <p:nvPr/>
        </p:nvSpPr>
        <p:spPr>
          <a:xfrm>
            <a:off x="987452" y="1996479"/>
            <a:ext cx="147347" cy="14734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3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97AA8675-9109-4278-B2C8-76D3EEA094E4}"/>
              </a:ext>
            </a:extLst>
          </p:cNvPr>
          <p:cNvSpPr/>
          <p:nvPr/>
        </p:nvSpPr>
        <p:spPr>
          <a:xfrm>
            <a:off x="476761" y="1712434"/>
            <a:ext cx="421870" cy="12011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57" name="楕円 56">
            <a:extLst>
              <a:ext uri="{FF2B5EF4-FFF2-40B4-BE49-F238E27FC236}">
                <a16:creationId xmlns:a16="http://schemas.microsoft.com/office/drawing/2014/main" id="{044A416D-4787-4427-B2F6-6BA137F5208C}"/>
              </a:ext>
            </a:extLst>
          </p:cNvPr>
          <p:cNvSpPr/>
          <p:nvPr/>
        </p:nvSpPr>
        <p:spPr>
          <a:xfrm>
            <a:off x="987452" y="1654098"/>
            <a:ext cx="147347" cy="14734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1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40131488-045F-43F0-8E03-A44FB7A9349C}"/>
              </a:ext>
            </a:extLst>
          </p:cNvPr>
          <p:cNvSpPr/>
          <p:nvPr/>
        </p:nvSpPr>
        <p:spPr>
          <a:xfrm>
            <a:off x="465028" y="2144092"/>
            <a:ext cx="431233" cy="11290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6B1FE2C8-AECC-4504-A607-F725FFE440D5}"/>
              </a:ext>
            </a:extLst>
          </p:cNvPr>
          <p:cNvSpPr/>
          <p:nvPr/>
        </p:nvSpPr>
        <p:spPr>
          <a:xfrm>
            <a:off x="985493" y="2174038"/>
            <a:ext cx="147347" cy="14734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4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C090A79A-8C68-4A18-928E-A31B8558D1B1}"/>
              </a:ext>
            </a:extLst>
          </p:cNvPr>
          <p:cNvSpPr/>
          <p:nvPr/>
        </p:nvSpPr>
        <p:spPr>
          <a:xfrm>
            <a:off x="985493" y="2356855"/>
            <a:ext cx="147347" cy="14734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5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cxnSp>
        <p:nvCxnSpPr>
          <p:cNvPr id="69" name="コネクタ: カギ線 68">
            <a:extLst>
              <a:ext uri="{FF2B5EF4-FFF2-40B4-BE49-F238E27FC236}">
                <a16:creationId xmlns:a16="http://schemas.microsoft.com/office/drawing/2014/main" id="{779047FF-1C5E-47DA-8B64-8D976FFEC647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465028" y="2195464"/>
            <a:ext cx="4359878" cy="6249153"/>
          </a:xfrm>
          <a:prstGeom prst="bentConnector4">
            <a:avLst>
              <a:gd name="adj1" fmla="val -5243"/>
              <a:gd name="adj2" fmla="val 113155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図 81">
            <a:extLst>
              <a:ext uri="{FF2B5EF4-FFF2-40B4-BE49-F238E27FC236}">
                <a16:creationId xmlns:a16="http://schemas.microsoft.com/office/drawing/2014/main" id="{5C99A4AE-3897-4437-A1A1-14CE3D020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07" y="6909315"/>
            <a:ext cx="911865" cy="293831"/>
          </a:xfrm>
          <a:prstGeom prst="rect">
            <a:avLst/>
          </a:prstGeom>
        </p:spPr>
      </p:pic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C56BC994-1C28-4E98-8A6B-1047F4A40CCA}"/>
              </a:ext>
            </a:extLst>
          </p:cNvPr>
          <p:cNvSpPr txBox="1"/>
          <p:nvPr/>
        </p:nvSpPr>
        <p:spPr>
          <a:xfrm>
            <a:off x="850562" y="6971591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Stocktaking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91" name="図 90">
            <a:extLst>
              <a:ext uri="{FF2B5EF4-FFF2-40B4-BE49-F238E27FC236}">
                <a16:creationId xmlns:a16="http://schemas.microsoft.com/office/drawing/2014/main" id="{987D8FF8-66D9-4594-B5D4-B4183240F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44" y="6260767"/>
            <a:ext cx="911865" cy="293831"/>
          </a:xfrm>
          <a:prstGeom prst="rect">
            <a:avLst/>
          </a:prstGeom>
        </p:spPr>
      </p:pic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5765C124-9BFD-42B3-B29A-0CFF9E6E97DE}"/>
              </a:ext>
            </a:extLst>
          </p:cNvPr>
          <p:cNvSpPr txBox="1"/>
          <p:nvPr/>
        </p:nvSpPr>
        <p:spPr>
          <a:xfrm>
            <a:off x="844099" y="6323043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Stock Inquiry / report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93" name="図 92">
            <a:extLst>
              <a:ext uri="{FF2B5EF4-FFF2-40B4-BE49-F238E27FC236}">
                <a16:creationId xmlns:a16="http://schemas.microsoft.com/office/drawing/2014/main" id="{9B027EB1-1C14-4226-905F-4498DFDD9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44" y="6586942"/>
            <a:ext cx="911865" cy="293831"/>
          </a:xfrm>
          <a:prstGeom prst="rect">
            <a:avLst/>
          </a:prstGeom>
        </p:spPr>
      </p:pic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DA7B4B2B-3BEE-410F-8732-29A6A9FDE78D}"/>
              </a:ext>
            </a:extLst>
          </p:cNvPr>
          <p:cNvSpPr txBox="1"/>
          <p:nvPr/>
        </p:nvSpPr>
        <p:spPr>
          <a:xfrm>
            <a:off x="844099" y="6649218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Stock Maintenance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A4407D55-A9D4-4371-AFD2-D3A91C4957F8}"/>
              </a:ext>
            </a:extLst>
          </p:cNvPr>
          <p:cNvSpPr/>
          <p:nvPr/>
        </p:nvSpPr>
        <p:spPr>
          <a:xfrm>
            <a:off x="785468" y="6221287"/>
            <a:ext cx="1004455" cy="296011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pic>
        <p:nvPicPr>
          <p:cNvPr id="99" name="図 98">
            <a:extLst>
              <a:ext uri="{FF2B5EF4-FFF2-40B4-BE49-F238E27FC236}">
                <a16:creationId xmlns:a16="http://schemas.microsoft.com/office/drawing/2014/main" id="{588B6212-9BC1-430B-8D22-3AA9F32FC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137" y="6809476"/>
            <a:ext cx="911865" cy="293831"/>
          </a:xfrm>
          <a:prstGeom prst="rect">
            <a:avLst/>
          </a:prstGeom>
        </p:spPr>
      </p:pic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CBDE3BCC-C2A7-4D4A-B961-65FE2A49D12C}"/>
              </a:ext>
            </a:extLst>
          </p:cNvPr>
          <p:cNvSpPr txBox="1"/>
          <p:nvPr/>
        </p:nvSpPr>
        <p:spPr>
          <a:xfrm>
            <a:off x="3921492" y="6871752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Supplier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03" name="図 102">
            <a:extLst>
              <a:ext uri="{FF2B5EF4-FFF2-40B4-BE49-F238E27FC236}">
                <a16:creationId xmlns:a16="http://schemas.microsoft.com/office/drawing/2014/main" id="{E302E4BF-21FB-4352-88C2-3B255222A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545" y="7439604"/>
            <a:ext cx="911865" cy="293831"/>
          </a:xfrm>
          <a:prstGeom prst="rect">
            <a:avLst/>
          </a:prstGeom>
        </p:spPr>
      </p:pic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A850098F-250D-40CB-91A9-53820A08E36C}"/>
              </a:ext>
            </a:extLst>
          </p:cNvPr>
          <p:cNvSpPr txBox="1"/>
          <p:nvPr/>
        </p:nvSpPr>
        <p:spPr>
          <a:xfrm>
            <a:off x="3918900" y="7471400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User credential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05" name="図 104">
            <a:extLst>
              <a:ext uri="{FF2B5EF4-FFF2-40B4-BE49-F238E27FC236}">
                <a16:creationId xmlns:a16="http://schemas.microsoft.com/office/drawing/2014/main" id="{859F363E-0E41-47B1-AB44-1E17FDBA3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861" y="6185841"/>
            <a:ext cx="911865" cy="293831"/>
          </a:xfrm>
          <a:prstGeom prst="rect">
            <a:avLst/>
          </a:prstGeom>
        </p:spPr>
      </p:pic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5249793C-2FEB-4E73-93DC-33DF9F55DD84}"/>
              </a:ext>
            </a:extLst>
          </p:cNvPr>
          <p:cNvSpPr txBox="1"/>
          <p:nvPr/>
        </p:nvSpPr>
        <p:spPr>
          <a:xfrm>
            <a:off x="3922216" y="6248117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Customer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07" name="図 106">
            <a:extLst>
              <a:ext uri="{FF2B5EF4-FFF2-40B4-BE49-F238E27FC236}">
                <a16:creationId xmlns:a16="http://schemas.microsoft.com/office/drawing/2014/main" id="{4365F0A8-52DE-48E0-97CC-74B15DD5D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645" y="7124540"/>
            <a:ext cx="911865" cy="293831"/>
          </a:xfrm>
          <a:prstGeom prst="rect">
            <a:avLst/>
          </a:prstGeom>
        </p:spPr>
      </p:pic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158CF1CE-06C8-49E7-8EC6-488EC96066F4}"/>
              </a:ext>
            </a:extLst>
          </p:cNvPr>
          <p:cNvSpPr txBox="1"/>
          <p:nvPr/>
        </p:nvSpPr>
        <p:spPr>
          <a:xfrm>
            <a:off x="3922000" y="7186816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Location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09" name="図 108">
            <a:extLst>
              <a:ext uri="{FF2B5EF4-FFF2-40B4-BE49-F238E27FC236}">
                <a16:creationId xmlns:a16="http://schemas.microsoft.com/office/drawing/2014/main" id="{DB48A1AE-90F3-4E8C-84E5-F66DD17E6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795" y="7752991"/>
            <a:ext cx="911865" cy="293831"/>
          </a:xfrm>
          <a:prstGeom prst="rect">
            <a:avLst/>
          </a:prstGeom>
        </p:spPr>
      </p:pic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B8D6606F-3CA1-4692-B87F-12E320844083}"/>
              </a:ext>
            </a:extLst>
          </p:cNvPr>
          <p:cNvSpPr txBox="1"/>
          <p:nvPr/>
        </p:nvSpPr>
        <p:spPr>
          <a:xfrm>
            <a:off x="3918150" y="7815267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User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17" name="図 116">
            <a:extLst>
              <a:ext uri="{FF2B5EF4-FFF2-40B4-BE49-F238E27FC236}">
                <a16:creationId xmlns:a16="http://schemas.microsoft.com/office/drawing/2014/main" id="{27F87F66-6023-4AE3-81C2-380E7979D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035" y="6498919"/>
            <a:ext cx="911865" cy="293831"/>
          </a:xfrm>
          <a:prstGeom prst="rect">
            <a:avLst/>
          </a:prstGeom>
        </p:spPr>
      </p:pic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58A65484-26DF-404A-B451-7934C3DB18F0}"/>
              </a:ext>
            </a:extLst>
          </p:cNvPr>
          <p:cNvSpPr txBox="1"/>
          <p:nvPr/>
        </p:nvSpPr>
        <p:spPr>
          <a:xfrm>
            <a:off x="4883533" y="6553958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Supplier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19" name="図 118">
            <a:extLst>
              <a:ext uri="{FF2B5EF4-FFF2-40B4-BE49-F238E27FC236}">
                <a16:creationId xmlns:a16="http://schemas.microsoft.com/office/drawing/2014/main" id="{0A2912D1-931D-435E-944B-4FE9F90E1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035" y="6183002"/>
            <a:ext cx="911865" cy="293831"/>
          </a:xfrm>
          <a:prstGeom prst="rect">
            <a:avLst/>
          </a:prstGeom>
        </p:spPr>
      </p:pic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7442881C-B9E4-4F8A-B217-FDD6E6E73B67}"/>
              </a:ext>
            </a:extLst>
          </p:cNvPr>
          <p:cNvSpPr txBox="1"/>
          <p:nvPr/>
        </p:nvSpPr>
        <p:spPr>
          <a:xfrm>
            <a:off x="4863390" y="6222418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Packing Standard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24" name="正方形/長方形 123">
            <a:extLst>
              <a:ext uri="{FF2B5EF4-FFF2-40B4-BE49-F238E27FC236}">
                <a16:creationId xmlns:a16="http://schemas.microsoft.com/office/drawing/2014/main" id="{25AAEB85-8082-436C-BC3F-A9301DD915CA}"/>
              </a:ext>
            </a:extLst>
          </p:cNvPr>
          <p:cNvSpPr/>
          <p:nvPr/>
        </p:nvSpPr>
        <p:spPr>
          <a:xfrm>
            <a:off x="3772229" y="6138190"/>
            <a:ext cx="2070026" cy="229446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cxnSp>
        <p:nvCxnSpPr>
          <p:cNvPr id="126" name="コネクタ: カギ線 125">
            <a:extLst>
              <a:ext uri="{FF2B5EF4-FFF2-40B4-BE49-F238E27FC236}">
                <a16:creationId xmlns:a16="http://schemas.microsoft.com/office/drawing/2014/main" id="{13316A1E-8D14-4AE2-A721-8583814FAA0A}"/>
              </a:ext>
            </a:extLst>
          </p:cNvPr>
          <p:cNvCxnSpPr>
            <a:cxnSpLocks/>
            <a:stCxn id="124" idx="3"/>
            <a:endCxn id="76" idx="0"/>
          </p:cNvCxnSpPr>
          <p:nvPr/>
        </p:nvCxnSpPr>
        <p:spPr>
          <a:xfrm flipH="1">
            <a:off x="5661648" y="7285424"/>
            <a:ext cx="180607" cy="1465840"/>
          </a:xfrm>
          <a:prstGeom prst="bentConnector4">
            <a:avLst>
              <a:gd name="adj1" fmla="val -126573"/>
              <a:gd name="adj2" fmla="val 89132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B4B4DEDA-3076-4F4E-F484-4E22289072DC}"/>
              </a:ext>
            </a:extLst>
          </p:cNvPr>
          <p:cNvSpPr/>
          <p:nvPr/>
        </p:nvSpPr>
        <p:spPr>
          <a:xfrm>
            <a:off x="465028" y="2288475"/>
            <a:ext cx="431233" cy="11290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cxnSp>
        <p:nvCxnSpPr>
          <p:cNvPr id="35" name="コネクタ: カギ線 34">
            <a:extLst>
              <a:ext uri="{FF2B5EF4-FFF2-40B4-BE49-F238E27FC236}">
                <a16:creationId xmlns:a16="http://schemas.microsoft.com/office/drawing/2014/main" id="{6CBF6E45-E0CA-91FB-CC8B-CCD990231388}"/>
              </a:ext>
            </a:extLst>
          </p:cNvPr>
          <p:cNvCxnSpPr>
            <a:cxnSpLocks/>
            <a:stCxn id="33" idx="1"/>
            <a:endCxn id="124" idx="0"/>
          </p:cNvCxnSpPr>
          <p:nvPr/>
        </p:nvCxnSpPr>
        <p:spPr>
          <a:xfrm rot="10800000" flipH="1" flipV="1">
            <a:off x="465028" y="2344928"/>
            <a:ext cx="4342214" cy="3793262"/>
          </a:xfrm>
          <a:prstGeom prst="bentConnector4">
            <a:avLst>
              <a:gd name="adj1" fmla="val -5265"/>
              <a:gd name="adj2" fmla="val 50744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図 60">
            <a:extLst>
              <a:ext uri="{FF2B5EF4-FFF2-40B4-BE49-F238E27FC236}">
                <a16:creationId xmlns:a16="http://schemas.microsoft.com/office/drawing/2014/main" id="{F9004F37-6AF7-A265-B064-DDAF3DF0E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93" y="5460592"/>
            <a:ext cx="911865" cy="293831"/>
          </a:xfrm>
          <a:prstGeom prst="rect">
            <a:avLst/>
          </a:prstGeom>
        </p:spPr>
      </p:pic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2FA6F378-4499-4B38-BE1D-0FE20DFFB4BB}"/>
              </a:ext>
            </a:extLst>
          </p:cNvPr>
          <p:cNvSpPr txBox="1"/>
          <p:nvPr/>
        </p:nvSpPr>
        <p:spPr>
          <a:xfrm>
            <a:off x="705435" y="5541148"/>
            <a:ext cx="1040637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Inbound Inquiry Report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E1783B51-56CF-314E-F0B1-81F23E591EFA}"/>
              </a:ext>
            </a:extLst>
          </p:cNvPr>
          <p:cNvSpPr/>
          <p:nvPr/>
        </p:nvSpPr>
        <p:spPr>
          <a:xfrm>
            <a:off x="759891" y="5513392"/>
            <a:ext cx="946467" cy="20570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pic>
        <p:nvPicPr>
          <p:cNvPr id="86" name="図 85">
            <a:extLst>
              <a:ext uri="{FF2B5EF4-FFF2-40B4-BE49-F238E27FC236}">
                <a16:creationId xmlns:a16="http://schemas.microsoft.com/office/drawing/2014/main" id="{A277CEF2-4C7A-8EBF-D782-8496DE9C3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67" y="5768043"/>
            <a:ext cx="911865" cy="293831"/>
          </a:xfrm>
          <a:prstGeom prst="rect">
            <a:avLst/>
          </a:prstGeom>
        </p:spPr>
      </p:pic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A92807EE-02C8-5E32-68DA-2DF9809C1433}"/>
              </a:ext>
            </a:extLst>
          </p:cNvPr>
          <p:cNvSpPr txBox="1"/>
          <p:nvPr/>
        </p:nvSpPr>
        <p:spPr>
          <a:xfrm>
            <a:off x="678849" y="5848599"/>
            <a:ext cx="1112943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Outbound Inquiry Report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CA9519B9-E9F4-5003-F7ED-9794F45FA227}"/>
              </a:ext>
            </a:extLst>
          </p:cNvPr>
          <p:cNvSpPr/>
          <p:nvPr/>
        </p:nvSpPr>
        <p:spPr>
          <a:xfrm>
            <a:off x="756165" y="5820843"/>
            <a:ext cx="946467" cy="20570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98" name="楕円 97">
            <a:extLst>
              <a:ext uri="{FF2B5EF4-FFF2-40B4-BE49-F238E27FC236}">
                <a16:creationId xmlns:a16="http://schemas.microsoft.com/office/drawing/2014/main" id="{FDC8778A-12EE-3C94-FBCC-14F28360A24E}"/>
              </a:ext>
            </a:extLst>
          </p:cNvPr>
          <p:cNvSpPr/>
          <p:nvPr/>
        </p:nvSpPr>
        <p:spPr>
          <a:xfrm>
            <a:off x="4568826" y="5077158"/>
            <a:ext cx="1659204" cy="205702"/>
          </a:xfrm>
          <a:prstGeom prst="ellips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Inbound</a:t>
            </a:r>
          </a:p>
        </p:txBody>
      </p:sp>
      <p:sp>
        <p:nvSpPr>
          <p:cNvPr id="101" name="楕円 100">
            <a:extLst>
              <a:ext uri="{FF2B5EF4-FFF2-40B4-BE49-F238E27FC236}">
                <a16:creationId xmlns:a16="http://schemas.microsoft.com/office/drawing/2014/main" id="{19E0B8F9-25C4-997E-73C3-BD2649D81B38}"/>
              </a:ext>
            </a:extLst>
          </p:cNvPr>
          <p:cNvSpPr/>
          <p:nvPr/>
        </p:nvSpPr>
        <p:spPr>
          <a:xfrm>
            <a:off x="4581016" y="5495189"/>
            <a:ext cx="1647014" cy="205702"/>
          </a:xfrm>
          <a:prstGeom prst="ellips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Outbound</a:t>
            </a:r>
          </a:p>
        </p:txBody>
      </p:sp>
      <p:cxnSp>
        <p:nvCxnSpPr>
          <p:cNvPr id="102" name="コネクタ: カギ線 101">
            <a:extLst>
              <a:ext uri="{FF2B5EF4-FFF2-40B4-BE49-F238E27FC236}">
                <a16:creationId xmlns:a16="http://schemas.microsoft.com/office/drawing/2014/main" id="{E972ABEF-9185-B9B4-3563-C99456001214}"/>
              </a:ext>
            </a:extLst>
          </p:cNvPr>
          <p:cNvCxnSpPr>
            <a:cxnSpLocks/>
            <a:stCxn id="68" idx="3"/>
            <a:endCxn id="98" idx="2"/>
          </p:cNvCxnSpPr>
          <p:nvPr/>
        </p:nvCxnSpPr>
        <p:spPr>
          <a:xfrm flipV="1">
            <a:off x="1746072" y="5180009"/>
            <a:ext cx="2822754" cy="44577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コネクタ: カギ線 126">
            <a:extLst>
              <a:ext uri="{FF2B5EF4-FFF2-40B4-BE49-F238E27FC236}">
                <a16:creationId xmlns:a16="http://schemas.microsoft.com/office/drawing/2014/main" id="{AEC729D6-2DF8-C365-F9D7-29E94750E9CC}"/>
              </a:ext>
            </a:extLst>
          </p:cNvPr>
          <p:cNvCxnSpPr>
            <a:cxnSpLocks/>
            <a:stCxn id="90" idx="3"/>
            <a:endCxn id="101" idx="2"/>
          </p:cNvCxnSpPr>
          <p:nvPr/>
        </p:nvCxnSpPr>
        <p:spPr>
          <a:xfrm flipV="1">
            <a:off x="1702632" y="5598040"/>
            <a:ext cx="2878384" cy="32565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図 70">
            <a:extLst>
              <a:ext uri="{FF2B5EF4-FFF2-40B4-BE49-F238E27FC236}">
                <a16:creationId xmlns:a16="http://schemas.microsoft.com/office/drawing/2014/main" id="{A0CF2F8C-0EBD-426C-04B0-36B5888D5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934" y="6495289"/>
            <a:ext cx="911865" cy="293831"/>
          </a:xfrm>
          <a:prstGeom prst="rect">
            <a:avLst/>
          </a:prstGeom>
        </p:spPr>
      </p:pic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53F24EE4-2B1D-024C-178A-BB172EFE9268}"/>
              </a:ext>
            </a:extLst>
          </p:cNvPr>
          <p:cNvSpPr txBox="1"/>
          <p:nvPr/>
        </p:nvSpPr>
        <p:spPr>
          <a:xfrm>
            <a:off x="3901049" y="6563282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Item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9" name="図 116">
            <a:extLst>
              <a:ext uri="{FF2B5EF4-FFF2-40B4-BE49-F238E27FC236}">
                <a16:creationId xmlns:a16="http://schemas.microsoft.com/office/drawing/2014/main" id="{BEDE2A88-A147-88C8-7255-E61A79D52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914" y="6809472"/>
            <a:ext cx="911865" cy="293831"/>
          </a:xfrm>
          <a:prstGeom prst="rect">
            <a:avLst/>
          </a:prstGeom>
        </p:spPr>
      </p:pic>
      <p:sp>
        <p:nvSpPr>
          <p:cNvPr id="20" name="テキスト ボックス 117">
            <a:extLst>
              <a:ext uri="{FF2B5EF4-FFF2-40B4-BE49-F238E27FC236}">
                <a16:creationId xmlns:a16="http://schemas.microsoft.com/office/drawing/2014/main" id="{221E5AC9-7E2C-A8D0-4A83-3360C8A05031}"/>
              </a:ext>
            </a:extLst>
          </p:cNvPr>
          <p:cNvSpPr txBox="1"/>
          <p:nvPr/>
        </p:nvSpPr>
        <p:spPr>
          <a:xfrm>
            <a:off x="4880412" y="6864511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Customer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21" name="図 116">
            <a:extLst>
              <a:ext uri="{FF2B5EF4-FFF2-40B4-BE49-F238E27FC236}">
                <a16:creationId xmlns:a16="http://schemas.microsoft.com/office/drawing/2014/main" id="{653D2707-A43B-CEDB-C371-18DFA5D87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035" y="7127463"/>
            <a:ext cx="911865" cy="293831"/>
          </a:xfrm>
          <a:prstGeom prst="rect">
            <a:avLst/>
          </a:prstGeom>
        </p:spPr>
      </p:pic>
      <p:sp>
        <p:nvSpPr>
          <p:cNvPr id="23" name="テキスト ボックス 117">
            <a:extLst>
              <a:ext uri="{FF2B5EF4-FFF2-40B4-BE49-F238E27FC236}">
                <a16:creationId xmlns:a16="http://schemas.microsoft.com/office/drawing/2014/main" id="{41047F53-6FA3-B940-D254-AB55CED4C79A}"/>
              </a:ext>
            </a:extLst>
          </p:cNvPr>
          <p:cNvSpPr txBox="1"/>
          <p:nvPr/>
        </p:nvSpPr>
        <p:spPr>
          <a:xfrm>
            <a:off x="4883533" y="7182502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Department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36" name="図 42">
            <a:extLst>
              <a:ext uri="{FF2B5EF4-FFF2-40B4-BE49-F238E27FC236}">
                <a16:creationId xmlns:a16="http://schemas.microsoft.com/office/drawing/2014/main" id="{C3966EAC-3AB7-998D-89FB-60FA43DE4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44" y="7582447"/>
            <a:ext cx="911865" cy="218375"/>
          </a:xfrm>
          <a:prstGeom prst="rect">
            <a:avLst/>
          </a:prstGeom>
        </p:spPr>
      </p:pic>
      <p:sp>
        <p:nvSpPr>
          <p:cNvPr id="37" name="テキスト ボックス 43">
            <a:extLst>
              <a:ext uri="{FF2B5EF4-FFF2-40B4-BE49-F238E27FC236}">
                <a16:creationId xmlns:a16="http://schemas.microsoft.com/office/drawing/2014/main" id="{4E047751-58DA-B698-4733-7F981812572A}"/>
              </a:ext>
            </a:extLst>
          </p:cNvPr>
          <p:cNvSpPr txBox="1"/>
          <p:nvPr/>
        </p:nvSpPr>
        <p:spPr>
          <a:xfrm>
            <a:off x="844099" y="7618053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Purchase Instructions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4" name="図 116">
            <a:extLst>
              <a:ext uri="{FF2B5EF4-FFF2-40B4-BE49-F238E27FC236}">
                <a16:creationId xmlns:a16="http://schemas.microsoft.com/office/drawing/2014/main" id="{9EC3F818-8649-8D10-E1AA-2088D306A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118" y="7443218"/>
            <a:ext cx="911865" cy="293831"/>
          </a:xfrm>
          <a:prstGeom prst="rect">
            <a:avLst/>
          </a:prstGeom>
        </p:spPr>
      </p:pic>
      <p:sp>
        <p:nvSpPr>
          <p:cNvPr id="5" name="テキスト ボックス 117">
            <a:extLst>
              <a:ext uri="{FF2B5EF4-FFF2-40B4-BE49-F238E27FC236}">
                <a16:creationId xmlns:a16="http://schemas.microsoft.com/office/drawing/2014/main" id="{D38CE21D-4181-6288-A724-0FAC3B5CB8D3}"/>
              </a:ext>
            </a:extLst>
          </p:cNvPr>
          <p:cNvSpPr txBox="1"/>
          <p:nvPr/>
        </p:nvSpPr>
        <p:spPr>
          <a:xfrm>
            <a:off x="4863389" y="7491981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Bill Of Material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7" name="図 116">
            <a:extLst>
              <a:ext uri="{FF2B5EF4-FFF2-40B4-BE49-F238E27FC236}">
                <a16:creationId xmlns:a16="http://schemas.microsoft.com/office/drawing/2014/main" id="{4230403C-4B33-3E5B-5185-D7EB50A2A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400" y="7758291"/>
            <a:ext cx="911865" cy="293831"/>
          </a:xfrm>
          <a:prstGeom prst="rect">
            <a:avLst/>
          </a:prstGeom>
        </p:spPr>
      </p:pic>
      <p:sp>
        <p:nvSpPr>
          <p:cNvPr id="8" name="テキスト ボックス 117">
            <a:extLst>
              <a:ext uri="{FF2B5EF4-FFF2-40B4-BE49-F238E27FC236}">
                <a16:creationId xmlns:a16="http://schemas.microsoft.com/office/drawing/2014/main" id="{6AAA51BF-8EBC-0758-8EB4-B8E32DA81FD8}"/>
              </a:ext>
            </a:extLst>
          </p:cNvPr>
          <p:cNvSpPr txBox="1"/>
          <p:nvPr/>
        </p:nvSpPr>
        <p:spPr>
          <a:xfrm>
            <a:off x="4862671" y="7807054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</a:rPr>
              <a:t>Crusher Ratio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6524ADAD-19AD-826E-9627-F5DD99FDAC7C}"/>
              </a:ext>
            </a:extLst>
          </p:cNvPr>
          <p:cNvSpPr/>
          <p:nvPr/>
        </p:nvSpPr>
        <p:spPr>
          <a:xfrm>
            <a:off x="1822798" y="755584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E4637CB-D99C-4E16-042E-EFAB62E0D99A}"/>
              </a:ext>
            </a:extLst>
          </p:cNvPr>
          <p:cNvSpPr/>
          <p:nvPr/>
        </p:nvSpPr>
        <p:spPr>
          <a:xfrm>
            <a:off x="5769759" y="779250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A4A452-2B6F-E46D-9448-1725C425D50B}"/>
              </a:ext>
            </a:extLst>
          </p:cNvPr>
          <p:cNvSpPr txBox="1"/>
          <p:nvPr/>
        </p:nvSpPr>
        <p:spPr>
          <a:xfrm>
            <a:off x="827744" y="7841774"/>
            <a:ext cx="911086" cy="246221"/>
          </a:xfrm>
          <a:prstGeom prst="rect">
            <a:avLst/>
          </a:prstGeom>
          <a:solidFill>
            <a:srgbClr val="80808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500" b="1" dirty="0">
                <a:solidFill>
                  <a:schemeClr val="bg1"/>
                </a:solidFill>
              </a:rPr>
              <a:t>Stock Inventory </a:t>
            </a:r>
          </a:p>
          <a:p>
            <a:pPr algn="ctr"/>
            <a:r>
              <a:rPr lang="en-US" sz="500" b="1" dirty="0">
                <a:solidFill>
                  <a:schemeClr val="bg1"/>
                </a:solidFill>
              </a:rPr>
              <a:t>Report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0BFF8B-8D9E-1B25-1434-4843E3733282}"/>
              </a:ext>
            </a:extLst>
          </p:cNvPr>
          <p:cNvSpPr/>
          <p:nvPr/>
        </p:nvSpPr>
        <p:spPr>
          <a:xfrm>
            <a:off x="1840237" y="7849246"/>
            <a:ext cx="201923" cy="197797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2" name="Isosceles Triangle 6">
            <a:extLst>
              <a:ext uri="{FF2B5EF4-FFF2-40B4-BE49-F238E27FC236}">
                <a16:creationId xmlns:a16="http://schemas.microsoft.com/office/drawing/2014/main" id="{5972E5B0-CC67-A866-44BC-5571A58F837C}"/>
              </a:ext>
            </a:extLst>
          </p:cNvPr>
          <p:cNvSpPr/>
          <p:nvPr/>
        </p:nvSpPr>
        <p:spPr>
          <a:xfrm>
            <a:off x="1843473" y="812478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53" name="図 81">
            <a:extLst>
              <a:ext uri="{FF2B5EF4-FFF2-40B4-BE49-F238E27FC236}">
                <a16:creationId xmlns:a16="http://schemas.microsoft.com/office/drawing/2014/main" id="{0B90A928-7B14-F99F-ED30-2A599AA22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19" y="8128325"/>
            <a:ext cx="911865" cy="225143"/>
          </a:xfrm>
          <a:prstGeom prst="rect">
            <a:avLst/>
          </a:prstGeom>
        </p:spPr>
      </p:pic>
      <p:sp>
        <p:nvSpPr>
          <p:cNvPr id="54" name="テキスト ボックス 82">
            <a:extLst>
              <a:ext uri="{FF2B5EF4-FFF2-40B4-BE49-F238E27FC236}">
                <a16:creationId xmlns:a16="http://schemas.microsoft.com/office/drawing/2014/main" id="{765A99B8-E56C-F019-549E-8F95D953B80B}"/>
              </a:ext>
            </a:extLst>
          </p:cNvPr>
          <p:cNvSpPr txBox="1"/>
          <p:nvPr/>
        </p:nvSpPr>
        <p:spPr>
          <a:xfrm>
            <a:off x="850562" y="8164501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" b="1" dirty="0">
                <a:solidFill>
                  <a:schemeClr val="bg1"/>
                </a:solidFill>
              </a:rPr>
              <a:t>Stock Monthly Report</a:t>
            </a:r>
          </a:p>
        </p:txBody>
      </p:sp>
      <p:pic>
        <p:nvPicPr>
          <p:cNvPr id="14" name="図 81">
            <a:extLst>
              <a:ext uri="{FF2B5EF4-FFF2-40B4-BE49-F238E27FC236}">
                <a16:creationId xmlns:a16="http://schemas.microsoft.com/office/drawing/2014/main" id="{32FDD2E5-2684-8375-A87E-EE8EB9132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50" y="8393784"/>
            <a:ext cx="911865" cy="225143"/>
          </a:xfrm>
          <a:prstGeom prst="rect">
            <a:avLst/>
          </a:prstGeom>
        </p:spPr>
      </p:pic>
      <p:sp>
        <p:nvSpPr>
          <p:cNvPr id="24" name="テキスト ボックス 82">
            <a:extLst>
              <a:ext uri="{FF2B5EF4-FFF2-40B4-BE49-F238E27FC236}">
                <a16:creationId xmlns:a16="http://schemas.microsoft.com/office/drawing/2014/main" id="{9661BDCF-EAA6-971F-C187-9D2BADF22A1E}"/>
              </a:ext>
            </a:extLst>
          </p:cNvPr>
          <p:cNvSpPr txBox="1"/>
          <p:nvPr/>
        </p:nvSpPr>
        <p:spPr>
          <a:xfrm>
            <a:off x="827744" y="8429960"/>
            <a:ext cx="89077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" b="1" dirty="0">
                <a:solidFill>
                  <a:schemeClr val="bg1"/>
                </a:solidFill>
              </a:rPr>
              <a:t>Weekly Delivery Report</a:t>
            </a:r>
          </a:p>
        </p:txBody>
      </p:sp>
      <p:pic>
        <p:nvPicPr>
          <p:cNvPr id="25" name="図 81">
            <a:extLst>
              <a:ext uri="{FF2B5EF4-FFF2-40B4-BE49-F238E27FC236}">
                <a16:creationId xmlns:a16="http://schemas.microsoft.com/office/drawing/2014/main" id="{7722871E-68EC-111D-2E58-9E622B880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35" y="8657663"/>
            <a:ext cx="911865" cy="225143"/>
          </a:xfrm>
          <a:prstGeom prst="rect">
            <a:avLst/>
          </a:prstGeom>
        </p:spPr>
      </p:pic>
      <p:sp>
        <p:nvSpPr>
          <p:cNvPr id="32" name="テキスト ボックス 82">
            <a:extLst>
              <a:ext uri="{FF2B5EF4-FFF2-40B4-BE49-F238E27FC236}">
                <a16:creationId xmlns:a16="http://schemas.microsoft.com/office/drawing/2014/main" id="{F37EB7DA-3812-6FE8-8E87-C89205D67D3C}"/>
              </a:ext>
            </a:extLst>
          </p:cNvPr>
          <p:cNvSpPr txBox="1"/>
          <p:nvPr/>
        </p:nvSpPr>
        <p:spPr>
          <a:xfrm>
            <a:off x="850778" y="8693839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" b="1" dirty="0">
                <a:solidFill>
                  <a:schemeClr val="bg1"/>
                </a:solidFill>
              </a:rPr>
              <a:t>Stock Card Report</a:t>
            </a:r>
          </a:p>
        </p:txBody>
      </p:sp>
      <p:pic>
        <p:nvPicPr>
          <p:cNvPr id="42" name="図 81">
            <a:extLst>
              <a:ext uri="{FF2B5EF4-FFF2-40B4-BE49-F238E27FC236}">
                <a16:creationId xmlns:a16="http://schemas.microsoft.com/office/drawing/2014/main" id="{70011C8D-B73A-71D6-2046-62330F398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19" y="8915940"/>
            <a:ext cx="911865" cy="225143"/>
          </a:xfrm>
          <a:prstGeom prst="rect">
            <a:avLst/>
          </a:prstGeom>
        </p:spPr>
      </p:pic>
      <p:sp>
        <p:nvSpPr>
          <p:cNvPr id="45" name="テキスト ボックス 82">
            <a:extLst>
              <a:ext uri="{FF2B5EF4-FFF2-40B4-BE49-F238E27FC236}">
                <a16:creationId xmlns:a16="http://schemas.microsoft.com/office/drawing/2014/main" id="{423782EB-AC6D-B901-0816-C3261542D52D}"/>
              </a:ext>
            </a:extLst>
          </p:cNvPr>
          <p:cNvSpPr txBox="1"/>
          <p:nvPr/>
        </p:nvSpPr>
        <p:spPr>
          <a:xfrm>
            <a:off x="792438" y="8952116"/>
            <a:ext cx="92744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" b="1" dirty="0">
                <a:solidFill>
                  <a:schemeClr val="bg1"/>
                </a:solidFill>
              </a:rPr>
              <a:t>Delivery Monthly Report</a:t>
            </a:r>
          </a:p>
        </p:txBody>
      </p:sp>
      <p:sp>
        <p:nvSpPr>
          <p:cNvPr id="46" name="Isosceles Triangle 6">
            <a:extLst>
              <a:ext uri="{FF2B5EF4-FFF2-40B4-BE49-F238E27FC236}">
                <a16:creationId xmlns:a16="http://schemas.microsoft.com/office/drawing/2014/main" id="{101407DC-2E84-4889-7FF1-88DD38336214}"/>
              </a:ext>
            </a:extLst>
          </p:cNvPr>
          <p:cNvSpPr/>
          <p:nvPr/>
        </p:nvSpPr>
        <p:spPr>
          <a:xfrm>
            <a:off x="1840237" y="839149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7" name="Isosceles Triangle 6">
            <a:extLst>
              <a:ext uri="{FF2B5EF4-FFF2-40B4-BE49-F238E27FC236}">
                <a16:creationId xmlns:a16="http://schemas.microsoft.com/office/drawing/2014/main" id="{35DC02F8-4A19-985E-AADC-368BF6AC28B4}"/>
              </a:ext>
            </a:extLst>
          </p:cNvPr>
          <p:cNvSpPr/>
          <p:nvPr/>
        </p:nvSpPr>
        <p:spPr>
          <a:xfrm>
            <a:off x="1840237" y="866427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8" name="Isosceles Triangle 6">
            <a:extLst>
              <a:ext uri="{FF2B5EF4-FFF2-40B4-BE49-F238E27FC236}">
                <a16:creationId xmlns:a16="http://schemas.microsoft.com/office/drawing/2014/main" id="{C288CD84-3DFF-32A3-61BF-E50160498B80}"/>
              </a:ext>
            </a:extLst>
          </p:cNvPr>
          <p:cNvSpPr/>
          <p:nvPr/>
        </p:nvSpPr>
        <p:spPr>
          <a:xfrm>
            <a:off x="1840237" y="894331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70" name="図 108">
            <a:extLst>
              <a:ext uri="{FF2B5EF4-FFF2-40B4-BE49-F238E27FC236}">
                <a16:creationId xmlns:a16="http://schemas.microsoft.com/office/drawing/2014/main" id="{2EAC40BE-D1B8-677F-6AC9-8305761CD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362" y="8081594"/>
            <a:ext cx="911865" cy="293831"/>
          </a:xfrm>
          <a:prstGeom prst="rect">
            <a:avLst/>
          </a:prstGeom>
        </p:spPr>
      </p:pic>
      <p:sp>
        <p:nvSpPr>
          <p:cNvPr id="77" name="テキスト ボックス 109">
            <a:extLst>
              <a:ext uri="{FF2B5EF4-FFF2-40B4-BE49-F238E27FC236}">
                <a16:creationId xmlns:a16="http://schemas.microsoft.com/office/drawing/2014/main" id="{365FBA06-C480-1F3F-FA00-46EC71A6A71C}"/>
              </a:ext>
            </a:extLst>
          </p:cNvPr>
          <p:cNvSpPr txBox="1"/>
          <p:nvPr/>
        </p:nvSpPr>
        <p:spPr>
          <a:xfrm>
            <a:off x="3910717" y="8143870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</a:rPr>
              <a:t>Calendar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78" name="Isosceles Triangle 6">
            <a:extLst>
              <a:ext uri="{FF2B5EF4-FFF2-40B4-BE49-F238E27FC236}">
                <a16:creationId xmlns:a16="http://schemas.microsoft.com/office/drawing/2014/main" id="{A5D2EC14-1F16-3F29-C80B-76F8D6479D2E}"/>
              </a:ext>
            </a:extLst>
          </p:cNvPr>
          <p:cNvSpPr/>
          <p:nvPr/>
        </p:nvSpPr>
        <p:spPr>
          <a:xfrm>
            <a:off x="3655187" y="812478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9" name="Isosceles Triangle 6">
            <a:extLst>
              <a:ext uri="{FF2B5EF4-FFF2-40B4-BE49-F238E27FC236}">
                <a16:creationId xmlns:a16="http://schemas.microsoft.com/office/drawing/2014/main" id="{71FF06CE-772A-FB6C-B738-5AF960E68637}"/>
              </a:ext>
            </a:extLst>
          </p:cNvPr>
          <p:cNvSpPr/>
          <p:nvPr/>
        </p:nvSpPr>
        <p:spPr>
          <a:xfrm>
            <a:off x="3657466" y="683556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0" name="Isosceles Triangle 6">
            <a:extLst>
              <a:ext uri="{FF2B5EF4-FFF2-40B4-BE49-F238E27FC236}">
                <a16:creationId xmlns:a16="http://schemas.microsoft.com/office/drawing/2014/main" id="{C00F8DFE-3206-9542-5046-1E089BA7CDDD}"/>
              </a:ext>
            </a:extLst>
          </p:cNvPr>
          <p:cNvSpPr/>
          <p:nvPr/>
        </p:nvSpPr>
        <p:spPr>
          <a:xfrm>
            <a:off x="3650754" y="622839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81" name="図 104">
            <a:extLst>
              <a:ext uri="{FF2B5EF4-FFF2-40B4-BE49-F238E27FC236}">
                <a16:creationId xmlns:a16="http://schemas.microsoft.com/office/drawing/2014/main" id="{AA25DCB2-7F6C-ADC3-89A7-3FC7089E6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035" y="8082969"/>
            <a:ext cx="911865" cy="293831"/>
          </a:xfrm>
          <a:prstGeom prst="rect">
            <a:avLst/>
          </a:prstGeom>
        </p:spPr>
      </p:pic>
      <p:sp>
        <p:nvSpPr>
          <p:cNvPr id="84" name="テキスト ボックス 105">
            <a:extLst>
              <a:ext uri="{FF2B5EF4-FFF2-40B4-BE49-F238E27FC236}">
                <a16:creationId xmlns:a16="http://schemas.microsoft.com/office/drawing/2014/main" id="{E6EA3A34-0837-3CAC-90BD-A42F7FCEE43A}"/>
              </a:ext>
            </a:extLst>
          </p:cNvPr>
          <p:cNvSpPr txBox="1"/>
          <p:nvPr/>
        </p:nvSpPr>
        <p:spPr>
          <a:xfrm>
            <a:off x="4863390" y="8145245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Department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85" name="Isosceles Triangle 6">
            <a:extLst>
              <a:ext uri="{FF2B5EF4-FFF2-40B4-BE49-F238E27FC236}">
                <a16:creationId xmlns:a16="http://schemas.microsoft.com/office/drawing/2014/main" id="{8ACC2735-33F1-4BD8-E6D1-0A720C0B0543}"/>
              </a:ext>
            </a:extLst>
          </p:cNvPr>
          <p:cNvSpPr/>
          <p:nvPr/>
        </p:nvSpPr>
        <p:spPr>
          <a:xfrm>
            <a:off x="5758900" y="807933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12" name="テキスト ボックス 38">
            <a:extLst>
              <a:ext uri="{FF2B5EF4-FFF2-40B4-BE49-F238E27FC236}">
                <a16:creationId xmlns:a16="http://schemas.microsoft.com/office/drawing/2014/main" id="{0D1FFED0-7BCE-B9A7-7F64-4F2C27B2DED7}"/>
              </a:ext>
            </a:extLst>
          </p:cNvPr>
          <p:cNvSpPr txBox="1"/>
          <p:nvPr/>
        </p:nvSpPr>
        <p:spPr>
          <a:xfrm>
            <a:off x="2458585" y="4532566"/>
            <a:ext cx="150647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Inbound Schedule Material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21" name="図 12">
            <a:extLst>
              <a:ext uri="{FF2B5EF4-FFF2-40B4-BE49-F238E27FC236}">
                <a16:creationId xmlns:a16="http://schemas.microsoft.com/office/drawing/2014/main" id="{C45A3E7E-55FC-C832-E648-0892BC0AD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64" y="4606159"/>
            <a:ext cx="1523619" cy="212537"/>
          </a:xfrm>
          <a:prstGeom prst="rect">
            <a:avLst/>
          </a:prstGeom>
        </p:spPr>
      </p:pic>
      <p:sp>
        <p:nvSpPr>
          <p:cNvPr id="122" name="テキスト ボックス 38">
            <a:extLst>
              <a:ext uri="{FF2B5EF4-FFF2-40B4-BE49-F238E27FC236}">
                <a16:creationId xmlns:a16="http://schemas.microsoft.com/office/drawing/2014/main" id="{3E093272-C172-7C60-5828-32CFBEE98E42}"/>
              </a:ext>
            </a:extLst>
          </p:cNvPr>
          <p:cNvSpPr txBox="1"/>
          <p:nvPr/>
        </p:nvSpPr>
        <p:spPr>
          <a:xfrm>
            <a:off x="816507" y="4616812"/>
            <a:ext cx="150647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Inbound Schedule Production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23" name="図 12">
            <a:extLst>
              <a:ext uri="{FF2B5EF4-FFF2-40B4-BE49-F238E27FC236}">
                <a16:creationId xmlns:a16="http://schemas.microsoft.com/office/drawing/2014/main" id="{D6CBEFCB-4F6B-5F75-00E8-750C2A763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24" y="4864520"/>
            <a:ext cx="1523619" cy="212537"/>
          </a:xfrm>
          <a:prstGeom prst="rect">
            <a:avLst/>
          </a:prstGeom>
        </p:spPr>
      </p:pic>
      <p:sp>
        <p:nvSpPr>
          <p:cNvPr id="125" name="テキスト ボックス 38">
            <a:extLst>
              <a:ext uri="{FF2B5EF4-FFF2-40B4-BE49-F238E27FC236}">
                <a16:creationId xmlns:a16="http://schemas.microsoft.com/office/drawing/2014/main" id="{F07B14EE-A783-B076-31E2-5BBB4BC7BF25}"/>
              </a:ext>
            </a:extLst>
          </p:cNvPr>
          <p:cNvSpPr txBox="1"/>
          <p:nvPr/>
        </p:nvSpPr>
        <p:spPr>
          <a:xfrm>
            <a:off x="812967" y="4893119"/>
            <a:ext cx="150647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Outbound Schedule Material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28" name="図 12">
            <a:extLst>
              <a:ext uri="{FF2B5EF4-FFF2-40B4-BE49-F238E27FC236}">
                <a16:creationId xmlns:a16="http://schemas.microsoft.com/office/drawing/2014/main" id="{B4891ED3-513B-A12C-984A-42167F030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24" y="5111726"/>
            <a:ext cx="1523619" cy="212537"/>
          </a:xfrm>
          <a:prstGeom prst="rect">
            <a:avLst/>
          </a:prstGeom>
        </p:spPr>
      </p:pic>
      <p:sp>
        <p:nvSpPr>
          <p:cNvPr id="129" name="テキスト ボックス 38">
            <a:extLst>
              <a:ext uri="{FF2B5EF4-FFF2-40B4-BE49-F238E27FC236}">
                <a16:creationId xmlns:a16="http://schemas.microsoft.com/office/drawing/2014/main" id="{D899A219-761D-ED56-2CB1-7C976E8BD673}"/>
              </a:ext>
            </a:extLst>
          </p:cNvPr>
          <p:cNvSpPr txBox="1"/>
          <p:nvPr/>
        </p:nvSpPr>
        <p:spPr>
          <a:xfrm>
            <a:off x="812967" y="5136403"/>
            <a:ext cx="150647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Outbound Schedule Delivery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34" name="Isosceles Triangle 6">
            <a:extLst>
              <a:ext uri="{FF2B5EF4-FFF2-40B4-BE49-F238E27FC236}">
                <a16:creationId xmlns:a16="http://schemas.microsoft.com/office/drawing/2014/main" id="{C51E1DF7-C5B4-0799-AB2B-4F5B29DEE792}"/>
              </a:ext>
            </a:extLst>
          </p:cNvPr>
          <p:cNvSpPr/>
          <p:nvPr/>
        </p:nvSpPr>
        <p:spPr>
          <a:xfrm>
            <a:off x="2353237" y="462453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291185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5-6. PC operation flow Schedule </a:t>
            </a:r>
          </a:p>
          <a:p>
            <a:r>
              <a:rPr kumimoji="1" lang="en-US" altLang="ja-JP" sz="1100" b="1" dirty="0"/>
              <a:t>5-6-1. Inbound Schedule Material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D806C27-C83A-87D7-4284-759D0B454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856" y="1459111"/>
            <a:ext cx="5923022" cy="2811875"/>
          </a:xfrm>
          <a:prstGeom prst="rect">
            <a:avLst/>
          </a:prstGeom>
        </p:spPr>
      </p:pic>
      <p:sp>
        <p:nvSpPr>
          <p:cNvPr id="13" name="正方形/長方形 70">
            <a:extLst>
              <a:ext uri="{FF2B5EF4-FFF2-40B4-BE49-F238E27FC236}">
                <a16:creationId xmlns:a16="http://schemas.microsoft.com/office/drawing/2014/main" id="{C077695C-594A-3FAC-281B-F856F1183CA4}"/>
              </a:ext>
            </a:extLst>
          </p:cNvPr>
          <p:cNvSpPr/>
          <p:nvPr/>
        </p:nvSpPr>
        <p:spPr>
          <a:xfrm>
            <a:off x="515856" y="4548801"/>
            <a:ext cx="5915023" cy="3363865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Cancel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It can change the status to Cancel.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It can import CSV files manually.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Add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It can register as many schedules as it manually select.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Status management </a:t>
            </a: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49" name="正方形/長方形 71">
            <a:extLst>
              <a:ext uri="{FF2B5EF4-FFF2-40B4-BE49-F238E27FC236}">
                <a16:creationId xmlns:a16="http://schemas.microsoft.com/office/drawing/2014/main" id="{5F430252-0BBC-B674-0FBC-C8FF59AC96DD}"/>
              </a:ext>
            </a:extLst>
          </p:cNvPr>
          <p:cNvSpPr/>
          <p:nvPr/>
        </p:nvSpPr>
        <p:spPr>
          <a:xfrm>
            <a:off x="721655" y="5790444"/>
            <a:ext cx="3708400" cy="194700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9" name="矢印: 右 79">
            <a:extLst>
              <a:ext uri="{FF2B5EF4-FFF2-40B4-BE49-F238E27FC236}">
                <a16:creationId xmlns:a16="http://schemas.microsoft.com/office/drawing/2014/main" id="{4C4F0214-994E-BFB0-2E7A-D1B3F5FEDD32}"/>
              </a:ext>
            </a:extLst>
          </p:cNvPr>
          <p:cNvSpPr/>
          <p:nvPr/>
        </p:nvSpPr>
        <p:spPr>
          <a:xfrm rot="5400000">
            <a:off x="1123873" y="6662345"/>
            <a:ext cx="1770331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2" name="正方形/長方形 80">
            <a:extLst>
              <a:ext uri="{FF2B5EF4-FFF2-40B4-BE49-F238E27FC236}">
                <a16:creationId xmlns:a16="http://schemas.microsoft.com/office/drawing/2014/main" id="{3C07F87C-0B63-DABE-BB02-9D5BD7DDF8AB}"/>
              </a:ext>
            </a:extLst>
          </p:cNvPr>
          <p:cNvSpPr/>
          <p:nvPr/>
        </p:nvSpPr>
        <p:spPr>
          <a:xfrm>
            <a:off x="4772856" y="7054257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Cancel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1" name="正方形/長方形 81">
            <a:extLst>
              <a:ext uri="{FF2B5EF4-FFF2-40B4-BE49-F238E27FC236}">
                <a16:creationId xmlns:a16="http://schemas.microsoft.com/office/drawing/2014/main" id="{DC05E5DF-49AE-7627-07B6-1AB5B317756D}"/>
              </a:ext>
            </a:extLst>
          </p:cNvPr>
          <p:cNvSpPr/>
          <p:nvPr/>
        </p:nvSpPr>
        <p:spPr>
          <a:xfrm>
            <a:off x="1435025" y="6554269"/>
            <a:ext cx="1099371" cy="17178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Inbound Completed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2" name="正方形/長方形 82">
            <a:extLst>
              <a:ext uri="{FF2B5EF4-FFF2-40B4-BE49-F238E27FC236}">
                <a16:creationId xmlns:a16="http://schemas.microsoft.com/office/drawing/2014/main" id="{C9AD8C67-AF92-A590-69D0-CFD53D651060}"/>
              </a:ext>
            </a:extLst>
          </p:cNvPr>
          <p:cNvSpPr/>
          <p:nvPr/>
        </p:nvSpPr>
        <p:spPr>
          <a:xfrm>
            <a:off x="1435025" y="6032454"/>
            <a:ext cx="1099371" cy="17178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Schedule registered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7" name="正方形/長方形 85">
            <a:extLst>
              <a:ext uri="{FF2B5EF4-FFF2-40B4-BE49-F238E27FC236}">
                <a16:creationId xmlns:a16="http://schemas.microsoft.com/office/drawing/2014/main" id="{9C5C3B35-1453-99D6-FE94-4852DF67DFB0}"/>
              </a:ext>
            </a:extLst>
          </p:cNvPr>
          <p:cNvSpPr/>
          <p:nvPr/>
        </p:nvSpPr>
        <p:spPr>
          <a:xfrm>
            <a:off x="1435025" y="6298692"/>
            <a:ext cx="1099371" cy="17178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Inbound working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88" name="直線矢印コネクタ 86">
            <a:extLst>
              <a:ext uri="{FF2B5EF4-FFF2-40B4-BE49-F238E27FC236}">
                <a16:creationId xmlns:a16="http://schemas.microsoft.com/office/drawing/2014/main" id="{215E26FB-222D-9F36-504E-09AAD9E7237B}"/>
              </a:ext>
            </a:extLst>
          </p:cNvPr>
          <p:cNvCxnSpPr>
            <a:cxnSpLocks/>
          </p:cNvCxnSpPr>
          <p:nvPr/>
        </p:nvCxnSpPr>
        <p:spPr>
          <a:xfrm>
            <a:off x="4430055" y="7159091"/>
            <a:ext cx="342801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吹き出し: 四角形 83">
            <a:extLst>
              <a:ext uri="{FF2B5EF4-FFF2-40B4-BE49-F238E27FC236}">
                <a16:creationId xmlns:a16="http://schemas.microsoft.com/office/drawing/2014/main" id="{715B2C19-6CB9-42A3-C454-2951B1AE23FD}"/>
              </a:ext>
            </a:extLst>
          </p:cNvPr>
          <p:cNvSpPr/>
          <p:nvPr/>
        </p:nvSpPr>
        <p:spPr>
          <a:xfrm>
            <a:off x="4220907" y="4096347"/>
            <a:ext cx="2203267" cy="384808"/>
          </a:xfrm>
          <a:prstGeom prst="wedgeRectCallout">
            <a:avLst>
              <a:gd name="adj1" fmla="val 28209"/>
              <a:gd name="adj2" fmla="val -120706"/>
            </a:avLst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Show the clicked link if there are already process.</a:t>
            </a:r>
          </a:p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It will open the history preview web page.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024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0781E-654B-5D4D-19CD-9820CE0B3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1BB28B2-3A52-425B-9E40-66FB7E43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262E6B2-7BF7-DCF7-4172-8F26A72481F3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CF38147-0975-9C7E-3016-9E458E0740CE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E3748F3-22E1-97F7-0EC9-EB7F92F9592B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5-6. PC operation flow Schedule </a:t>
            </a:r>
          </a:p>
          <a:p>
            <a:r>
              <a:rPr kumimoji="1" lang="en-US" altLang="ja-JP" sz="1100" b="1" dirty="0"/>
              <a:t>5-6-2. Inbound Schedule Production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E9BA99C-9B16-4B5D-8F32-829E63292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856" y="1481202"/>
            <a:ext cx="5923022" cy="2767692"/>
          </a:xfrm>
          <a:prstGeom prst="rect">
            <a:avLst/>
          </a:prstGeom>
        </p:spPr>
      </p:pic>
      <p:sp>
        <p:nvSpPr>
          <p:cNvPr id="13" name="正方形/長方形 70">
            <a:extLst>
              <a:ext uri="{FF2B5EF4-FFF2-40B4-BE49-F238E27FC236}">
                <a16:creationId xmlns:a16="http://schemas.microsoft.com/office/drawing/2014/main" id="{4CC5AF14-F8D2-2CDE-4858-377324E0411C}"/>
              </a:ext>
            </a:extLst>
          </p:cNvPr>
          <p:cNvSpPr/>
          <p:nvPr/>
        </p:nvSpPr>
        <p:spPr>
          <a:xfrm>
            <a:off x="523855" y="4616759"/>
            <a:ext cx="5915023" cy="3363865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Cancel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It can change the status to Cancel.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It can import CSV files manually.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Add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It can register as many schedules as it manually select.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Status management </a:t>
            </a: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49" name="正方形/長方形 71">
            <a:extLst>
              <a:ext uri="{FF2B5EF4-FFF2-40B4-BE49-F238E27FC236}">
                <a16:creationId xmlns:a16="http://schemas.microsoft.com/office/drawing/2014/main" id="{F8E399AA-F7D6-B367-4DEB-F1C51FD27F55}"/>
              </a:ext>
            </a:extLst>
          </p:cNvPr>
          <p:cNvSpPr/>
          <p:nvPr/>
        </p:nvSpPr>
        <p:spPr>
          <a:xfrm>
            <a:off x="721655" y="5790444"/>
            <a:ext cx="3708400" cy="194700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9" name="矢印: 右 79">
            <a:extLst>
              <a:ext uri="{FF2B5EF4-FFF2-40B4-BE49-F238E27FC236}">
                <a16:creationId xmlns:a16="http://schemas.microsoft.com/office/drawing/2014/main" id="{5D4CB5A4-7308-BED3-0F9B-35027ACD1E7C}"/>
              </a:ext>
            </a:extLst>
          </p:cNvPr>
          <p:cNvSpPr/>
          <p:nvPr/>
        </p:nvSpPr>
        <p:spPr>
          <a:xfrm rot="5400000">
            <a:off x="1123873" y="6662345"/>
            <a:ext cx="1770331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2" name="正方形/長方形 80">
            <a:extLst>
              <a:ext uri="{FF2B5EF4-FFF2-40B4-BE49-F238E27FC236}">
                <a16:creationId xmlns:a16="http://schemas.microsoft.com/office/drawing/2014/main" id="{AF438A67-8645-2130-C3E5-03CCDD88A4B6}"/>
              </a:ext>
            </a:extLst>
          </p:cNvPr>
          <p:cNvSpPr/>
          <p:nvPr/>
        </p:nvSpPr>
        <p:spPr>
          <a:xfrm>
            <a:off x="4772856" y="7054257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Cancel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1" name="正方形/長方形 81">
            <a:extLst>
              <a:ext uri="{FF2B5EF4-FFF2-40B4-BE49-F238E27FC236}">
                <a16:creationId xmlns:a16="http://schemas.microsoft.com/office/drawing/2014/main" id="{558EF7E9-A8CA-D1D8-2041-7C69CD3E104F}"/>
              </a:ext>
            </a:extLst>
          </p:cNvPr>
          <p:cNvSpPr/>
          <p:nvPr/>
        </p:nvSpPr>
        <p:spPr>
          <a:xfrm>
            <a:off x="1435025" y="6554269"/>
            <a:ext cx="1099371" cy="17178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Inbound Completed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2" name="正方形/長方形 82">
            <a:extLst>
              <a:ext uri="{FF2B5EF4-FFF2-40B4-BE49-F238E27FC236}">
                <a16:creationId xmlns:a16="http://schemas.microsoft.com/office/drawing/2014/main" id="{0B54EAFF-2C4B-6E5A-7F03-4938A3FAA536}"/>
              </a:ext>
            </a:extLst>
          </p:cNvPr>
          <p:cNvSpPr/>
          <p:nvPr/>
        </p:nvSpPr>
        <p:spPr>
          <a:xfrm>
            <a:off x="1435025" y="6032454"/>
            <a:ext cx="1099371" cy="17178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Schedule registered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7" name="正方形/長方形 85">
            <a:extLst>
              <a:ext uri="{FF2B5EF4-FFF2-40B4-BE49-F238E27FC236}">
                <a16:creationId xmlns:a16="http://schemas.microsoft.com/office/drawing/2014/main" id="{21251FAF-148C-EB6F-3290-E303D2B49DA5}"/>
              </a:ext>
            </a:extLst>
          </p:cNvPr>
          <p:cNvSpPr/>
          <p:nvPr/>
        </p:nvSpPr>
        <p:spPr>
          <a:xfrm>
            <a:off x="1435025" y="6298692"/>
            <a:ext cx="1099371" cy="17178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Inbound working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88" name="直線矢印コネクタ 86">
            <a:extLst>
              <a:ext uri="{FF2B5EF4-FFF2-40B4-BE49-F238E27FC236}">
                <a16:creationId xmlns:a16="http://schemas.microsoft.com/office/drawing/2014/main" id="{B0D6547B-1904-43E1-0594-468756F9F9D6}"/>
              </a:ext>
            </a:extLst>
          </p:cNvPr>
          <p:cNvCxnSpPr>
            <a:cxnSpLocks/>
          </p:cNvCxnSpPr>
          <p:nvPr/>
        </p:nvCxnSpPr>
        <p:spPr>
          <a:xfrm>
            <a:off x="4430055" y="7159091"/>
            <a:ext cx="342801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吹き出し: 四角形 83">
            <a:extLst>
              <a:ext uri="{FF2B5EF4-FFF2-40B4-BE49-F238E27FC236}">
                <a16:creationId xmlns:a16="http://schemas.microsoft.com/office/drawing/2014/main" id="{B7670D91-30E4-5F93-2611-CB4BDCEAFBF2}"/>
              </a:ext>
            </a:extLst>
          </p:cNvPr>
          <p:cNvSpPr/>
          <p:nvPr/>
        </p:nvSpPr>
        <p:spPr>
          <a:xfrm>
            <a:off x="4048188" y="4152908"/>
            <a:ext cx="2203267" cy="384808"/>
          </a:xfrm>
          <a:prstGeom prst="wedgeRectCallout">
            <a:avLst>
              <a:gd name="adj1" fmla="val 28209"/>
              <a:gd name="adj2" fmla="val -120706"/>
            </a:avLst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Show the clicked link if there are already process.</a:t>
            </a:r>
          </a:p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It will open the history preview web page.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347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F624E-46D0-FE9D-999D-801012CFF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FC22EAD-C6C3-CCA7-A9E5-F9744803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99D0CD3-9665-DDA4-D1BA-18003FA75ECE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CFEE4E9-C92E-2171-FAB7-4A76181C9A73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1A59AAF-1A62-6C3B-EC4D-6E5402B5A109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5-6. PC operation flow Schedule </a:t>
            </a:r>
          </a:p>
          <a:p>
            <a:r>
              <a:rPr kumimoji="1" lang="en-US" altLang="ja-JP" sz="1100" b="1" dirty="0"/>
              <a:t>5-6-3. Outbound Schedule Material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AE0870E-CAF3-37EB-68DC-C4FAB2C1E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577" y="1458453"/>
            <a:ext cx="5928302" cy="2586693"/>
          </a:xfrm>
          <a:prstGeom prst="rect">
            <a:avLst/>
          </a:prstGeom>
        </p:spPr>
      </p:pic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4DF835E3-28F4-EAAD-47AF-3DB83218C95B}"/>
              </a:ext>
            </a:extLst>
          </p:cNvPr>
          <p:cNvSpPr/>
          <p:nvPr/>
        </p:nvSpPr>
        <p:spPr>
          <a:xfrm>
            <a:off x="502577" y="4535350"/>
            <a:ext cx="5928302" cy="355226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Cancel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It can change the status to Cancel.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It can import CSV files manually.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Add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It can register as many schedules as it manually select.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Status management </a:t>
            </a: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ECAA01F0-B686-7DE1-52B1-9AA635B7C376}"/>
              </a:ext>
            </a:extLst>
          </p:cNvPr>
          <p:cNvSpPr/>
          <p:nvPr/>
        </p:nvSpPr>
        <p:spPr>
          <a:xfrm>
            <a:off x="721655" y="5931414"/>
            <a:ext cx="3708400" cy="194700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0" name="矢印: 右 79">
            <a:extLst>
              <a:ext uri="{FF2B5EF4-FFF2-40B4-BE49-F238E27FC236}">
                <a16:creationId xmlns:a16="http://schemas.microsoft.com/office/drawing/2014/main" id="{1E586FDF-9644-9479-A496-A44A93D7858E}"/>
              </a:ext>
            </a:extLst>
          </p:cNvPr>
          <p:cNvSpPr/>
          <p:nvPr/>
        </p:nvSpPr>
        <p:spPr>
          <a:xfrm rot="5400000">
            <a:off x="1123873" y="6803315"/>
            <a:ext cx="1770331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6C967CBA-76F5-DE32-84DE-E8748447B8D5}"/>
              </a:ext>
            </a:extLst>
          </p:cNvPr>
          <p:cNvSpPr/>
          <p:nvPr/>
        </p:nvSpPr>
        <p:spPr>
          <a:xfrm>
            <a:off x="4772856" y="7195227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Cancel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944F3912-5F30-7711-7BE0-9D13CA812DBC}"/>
              </a:ext>
            </a:extLst>
          </p:cNvPr>
          <p:cNvSpPr/>
          <p:nvPr/>
        </p:nvSpPr>
        <p:spPr>
          <a:xfrm>
            <a:off x="1435025" y="6695239"/>
            <a:ext cx="1099371" cy="17178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Outbound Completed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C56643B0-824D-C552-ED6B-3A3D15D9AEC7}"/>
              </a:ext>
            </a:extLst>
          </p:cNvPr>
          <p:cNvSpPr/>
          <p:nvPr/>
        </p:nvSpPr>
        <p:spPr>
          <a:xfrm>
            <a:off x="1435025" y="6173424"/>
            <a:ext cx="1099371" cy="17178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Schedule registered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34C870C7-5AAA-F86C-E271-0067D9481EAF}"/>
              </a:ext>
            </a:extLst>
          </p:cNvPr>
          <p:cNvSpPr/>
          <p:nvPr/>
        </p:nvSpPr>
        <p:spPr>
          <a:xfrm>
            <a:off x="1435025" y="6439662"/>
            <a:ext cx="1099371" cy="17178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Outbound working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87" name="直線矢印コネクタ 86">
            <a:extLst>
              <a:ext uri="{FF2B5EF4-FFF2-40B4-BE49-F238E27FC236}">
                <a16:creationId xmlns:a16="http://schemas.microsoft.com/office/drawing/2014/main" id="{CE9AD00E-EEC0-B1F1-8F2D-7222B472C82B}"/>
              </a:ext>
            </a:extLst>
          </p:cNvPr>
          <p:cNvCxnSpPr>
            <a:cxnSpLocks/>
          </p:cNvCxnSpPr>
          <p:nvPr/>
        </p:nvCxnSpPr>
        <p:spPr>
          <a:xfrm>
            <a:off x="4430055" y="7300061"/>
            <a:ext cx="342801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吹き出し: 四角形 83">
            <a:extLst>
              <a:ext uri="{FF2B5EF4-FFF2-40B4-BE49-F238E27FC236}">
                <a16:creationId xmlns:a16="http://schemas.microsoft.com/office/drawing/2014/main" id="{795329E5-F314-79C4-795D-6E5AB1563D97}"/>
              </a:ext>
            </a:extLst>
          </p:cNvPr>
          <p:cNvSpPr/>
          <p:nvPr/>
        </p:nvSpPr>
        <p:spPr>
          <a:xfrm>
            <a:off x="3990771" y="4037125"/>
            <a:ext cx="2203267" cy="384808"/>
          </a:xfrm>
          <a:prstGeom prst="wedgeRectCallout">
            <a:avLst>
              <a:gd name="adj1" fmla="val 28209"/>
              <a:gd name="adj2" fmla="val -120706"/>
            </a:avLst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Show the clicked link if there are already process.</a:t>
            </a:r>
          </a:p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It will open the history preview web page.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1052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D37E2-4D30-8675-78B6-102D2E077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590C40F-630D-5A93-3A22-608354EC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6614299-4E47-F1EF-31B2-4AA07689FA95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1887F0E-2A7E-47DE-7C3B-6859039F9DBE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4E144C8-4A12-82B5-2321-8527C53424A5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5-6. PC operation flow Schedule </a:t>
            </a:r>
          </a:p>
          <a:p>
            <a:r>
              <a:rPr kumimoji="1" lang="en-US" altLang="ja-JP" sz="1100" b="1" dirty="0"/>
              <a:t>5-6-3. Outbound Schedule Delivery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92262F-FD9C-32E5-D026-EFA6E8ACC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577" y="1470886"/>
            <a:ext cx="5928302" cy="1129735"/>
          </a:xfrm>
          <a:prstGeom prst="rect">
            <a:avLst/>
          </a:prstGeom>
        </p:spPr>
      </p:pic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522FD968-77E2-00EF-A330-190EF671ABB9}"/>
              </a:ext>
            </a:extLst>
          </p:cNvPr>
          <p:cNvSpPr/>
          <p:nvPr/>
        </p:nvSpPr>
        <p:spPr>
          <a:xfrm>
            <a:off x="523298" y="3176869"/>
            <a:ext cx="5928302" cy="355226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Cancel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It can change the status to Cancel.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It can import CSV files manually.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Add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It can register as many schedules as it manually select.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Status management </a:t>
            </a: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algn="l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48805629-DD80-88C0-3FD9-19A290F3EA91}"/>
              </a:ext>
            </a:extLst>
          </p:cNvPr>
          <p:cNvSpPr/>
          <p:nvPr/>
        </p:nvSpPr>
        <p:spPr>
          <a:xfrm>
            <a:off x="742376" y="4572933"/>
            <a:ext cx="3708400" cy="194700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0" name="矢印: 右 79">
            <a:extLst>
              <a:ext uri="{FF2B5EF4-FFF2-40B4-BE49-F238E27FC236}">
                <a16:creationId xmlns:a16="http://schemas.microsoft.com/office/drawing/2014/main" id="{0AD9625C-CB09-E9FC-A0EB-BAA1DC3CCFB7}"/>
              </a:ext>
            </a:extLst>
          </p:cNvPr>
          <p:cNvSpPr/>
          <p:nvPr/>
        </p:nvSpPr>
        <p:spPr>
          <a:xfrm rot="5400000">
            <a:off x="1144594" y="5444834"/>
            <a:ext cx="1770331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EA9C2B46-DBC4-182C-5D68-5E4B1E67F124}"/>
              </a:ext>
            </a:extLst>
          </p:cNvPr>
          <p:cNvSpPr/>
          <p:nvPr/>
        </p:nvSpPr>
        <p:spPr>
          <a:xfrm>
            <a:off x="4793577" y="583674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Cancel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51C27BCA-C239-CA4B-4841-5D460CC58DAC}"/>
              </a:ext>
            </a:extLst>
          </p:cNvPr>
          <p:cNvSpPr/>
          <p:nvPr/>
        </p:nvSpPr>
        <p:spPr>
          <a:xfrm>
            <a:off x="1455746" y="5336758"/>
            <a:ext cx="1099371" cy="17178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Outbound Completed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68DE5254-A433-5028-9CD3-09FE07DC16DB}"/>
              </a:ext>
            </a:extLst>
          </p:cNvPr>
          <p:cNvSpPr/>
          <p:nvPr/>
        </p:nvSpPr>
        <p:spPr>
          <a:xfrm>
            <a:off x="1455746" y="4814943"/>
            <a:ext cx="1099371" cy="17178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Schedule registered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5C3EDF27-88BD-9A90-B1C6-4AA6058FD0B8}"/>
              </a:ext>
            </a:extLst>
          </p:cNvPr>
          <p:cNvSpPr/>
          <p:nvPr/>
        </p:nvSpPr>
        <p:spPr>
          <a:xfrm>
            <a:off x="1455746" y="5081181"/>
            <a:ext cx="1099371" cy="17178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Outbound working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87" name="直線矢印コネクタ 86">
            <a:extLst>
              <a:ext uri="{FF2B5EF4-FFF2-40B4-BE49-F238E27FC236}">
                <a16:creationId xmlns:a16="http://schemas.microsoft.com/office/drawing/2014/main" id="{DF4BE94C-8398-7B5F-CC67-4085EBE09818}"/>
              </a:ext>
            </a:extLst>
          </p:cNvPr>
          <p:cNvCxnSpPr>
            <a:cxnSpLocks/>
          </p:cNvCxnSpPr>
          <p:nvPr/>
        </p:nvCxnSpPr>
        <p:spPr>
          <a:xfrm>
            <a:off x="4450776" y="5941580"/>
            <a:ext cx="342801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吹き出し: 四角形 83">
            <a:extLst>
              <a:ext uri="{FF2B5EF4-FFF2-40B4-BE49-F238E27FC236}">
                <a16:creationId xmlns:a16="http://schemas.microsoft.com/office/drawing/2014/main" id="{2E87E7DC-2F0F-F77C-8FE0-5901F6C66AAC}"/>
              </a:ext>
            </a:extLst>
          </p:cNvPr>
          <p:cNvSpPr/>
          <p:nvPr/>
        </p:nvSpPr>
        <p:spPr>
          <a:xfrm>
            <a:off x="4227612" y="2671918"/>
            <a:ext cx="2203267" cy="384808"/>
          </a:xfrm>
          <a:prstGeom prst="wedgeRectCallout">
            <a:avLst>
              <a:gd name="adj1" fmla="val 28209"/>
              <a:gd name="adj2" fmla="val -120706"/>
            </a:avLst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Show the clicked link if there are already process.</a:t>
            </a:r>
          </a:p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It will open the history preview web page.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521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5-7. PC operation flow Inbound </a:t>
            </a:r>
          </a:p>
          <a:p>
            <a:r>
              <a:rPr kumimoji="1" lang="en-US" altLang="ja-JP" sz="1100" b="1" dirty="0"/>
              <a:t>5-7-1. Inbound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41A7779-23E8-15C3-07A2-15A9E38D00E4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B316C70-F54F-E2CE-30A7-AF00DF1A6FF2}"/>
              </a:ext>
            </a:extLst>
          </p:cNvPr>
          <p:cNvSpPr/>
          <p:nvPr/>
        </p:nvSpPr>
        <p:spPr>
          <a:xfrm>
            <a:off x="487368" y="4498467"/>
            <a:ext cx="5964232" cy="13063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PDF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  <a:endParaRPr kumimoji="1" lang="en-US" altLang="ja-JP" sz="1000" b="1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E8B88B4-61CE-1491-DF16-0FDEE58D2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68" y="1458861"/>
            <a:ext cx="5964232" cy="29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535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5-8. PC operation flow  Outbound</a:t>
            </a:r>
          </a:p>
          <a:p>
            <a:r>
              <a:rPr kumimoji="1" lang="en-US" altLang="ja-JP" sz="1100" b="1" dirty="0"/>
              <a:t>5-8-1. Outbound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BA15497-66B1-09ED-D22F-B620C21A0DDE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96B9423-44B8-9C57-6865-9BC73E5319C9}"/>
              </a:ext>
            </a:extLst>
          </p:cNvPr>
          <p:cNvSpPr/>
          <p:nvPr/>
        </p:nvSpPr>
        <p:spPr>
          <a:xfrm>
            <a:off x="487368" y="3879643"/>
            <a:ext cx="5947573" cy="13063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PDF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  <a:endParaRPr kumimoji="1" lang="en-US" altLang="ja-JP" sz="1000" b="1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FDA8658D-F7D4-2F24-1F3C-19860DD19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68" y="1458861"/>
            <a:ext cx="5947573" cy="22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509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5-9. PC operation flow Stock management </a:t>
            </a:r>
          </a:p>
          <a:p>
            <a:r>
              <a:rPr kumimoji="1" lang="en-US" altLang="ja-JP" sz="1100" b="1" dirty="0"/>
              <a:t>5-9-1. Stock Inquiry Report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400141E-10C8-2A08-1645-C627623DED28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C48BC9B-EEEB-8AE3-D350-7AC108389A77}"/>
              </a:ext>
            </a:extLst>
          </p:cNvPr>
          <p:cNvSpPr/>
          <p:nvPr/>
        </p:nvSpPr>
        <p:spPr>
          <a:xfrm>
            <a:off x="498313" y="4336310"/>
            <a:ext cx="5915023" cy="13063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PDF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  <a:endParaRPr kumimoji="1" lang="en-US" altLang="ja-JP" sz="1000" b="1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422AF5-E63D-2E2B-76FF-26E0C3FC2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031" y="1458860"/>
            <a:ext cx="5909305" cy="2732139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DB2F426A-378B-50A7-B28B-A4587CBE2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313" y="5983671"/>
            <a:ext cx="3470614" cy="273182"/>
          </a:xfrm>
          <a:prstGeom prst="rect">
            <a:avLst/>
          </a:prstGeom>
        </p:spPr>
      </p:pic>
      <p:sp>
        <p:nvSpPr>
          <p:cNvPr id="16" name="Isosceles Triangle 6">
            <a:extLst>
              <a:ext uri="{FF2B5EF4-FFF2-40B4-BE49-F238E27FC236}">
                <a16:creationId xmlns:a16="http://schemas.microsoft.com/office/drawing/2014/main" id="{E3AA77FE-164B-D471-F76D-6D74B7511B41}"/>
              </a:ext>
            </a:extLst>
          </p:cNvPr>
          <p:cNvSpPr/>
          <p:nvPr/>
        </p:nvSpPr>
        <p:spPr>
          <a:xfrm>
            <a:off x="3968927" y="602107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1260024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5-9. PC operation flow Stock management</a:t>
            </a:r>
          </a:p>
          <a:p>
            <a:r>
              <a:rPr kumimoji="1" lang="en-US" altLang="ja-JP" sz="1100" b="1" dirty="0"/>
              <a:t>5-9-2. Stock Maintenance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D15E65C-B665-3EA9-6192-C73F0DAEE56D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D5FF2D0-8EA8-A04F-4CFB-0FF2AB92EEBE}"/>
              </a:ext>
            </a:extLst>
          </p:cNvPr>
          <p:cNvSpPr/>
          <p:nvPr/>
        </p:nvSpPr>
        <p:spPr>
          <a:xfrm>
            <a:off x="492492" y="3148222"/>
            <a:ext cx="5944870" cy="133233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Register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Register input data.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Remove Zero Qty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Remove all zero qty records.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Add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Add the blank record for input the new data.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15438-BD12-A099-C2FE-A9D22C0FE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492" y="1458861"/>
            <a:ext cx="5944870" cy="15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61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2. Overall configuration diagram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9D412604-00FB-4ED8-BC2C-44CEFDAA2989}"/>
              </a:ext>
            </a:extLst>
          </p:cNvPr>
          <p:cNvSpPr txBox="1"/>
          <p:nvPr/>
        </p:nvSpPr>
        <p:spPr>
          <a:xfrm>
            <a:off x="406400" y="831220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Hardware diagram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A5215D0-E60A-3E74-9956-8B76764118A9}"/>
              </a:ext>
            </a:extLst>
          </p:cNvPr>
          <p:cNvCxnSpPr>
            <a:cxnSpLocks/>
            <a:stCxn id="8" idx="3"/>
            <a:endCxn id="35" idx="0"/>
          </p:cNvCxnSpPr>
          <p:nvPr/>
        </p:nvCxnSpPr>
        <p:spPr>
          <a:xfrm flipH="1">
            <a:off x="2965270" y="4405225"/>
            <a:ext cx="9974" cy="713402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DCA8569-C3A5-EE24-D084-C2C8EB946013}"/>
              </a:ext>
            </a:extLst>
          </p:cNvPr>
          <p:cNvSpPr/>
          <p:nvPr/>
        </p:nvSpPr>
        <p:spPr>
          <a:xfrm>
            <a:off x="532220" y="3154808"/>
            <a:ext cx="3930856" cy="13942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D3A88FC-669E-1F60-6831-AC254D386BF6}"/>
              </a:ext>
            </a:extLst>
          </p:cNvPr>
          <p:cNvSpPr/>
          <p:nvPr/>
        </p:nvSpPr>
        <p:spPr>
          <a:xfrm>
            <a:off x="406400" y="1092830"/>
            <a:ext cx="6117062" cy="808856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8" name="フローチャート: 磁気ディスク 7">
            <a:extLst>
              <a:ext uri="{FF2B5EF4-FFF2-40B4-BE49-F238E27FC236}">
                <a16:creationId xmlns:a16="http://schemas.microsoft.com/office/drawing/2014/main" id="{7C9661C2-51E2-9F26-75CD-0DD854CF0C7B}"/>
              </a:ext>
            </a:extLst>
          </p:cNvPr>
          <p:cNvSpPr/>
          <p:nvPr/>
        </p:nvSpPr>
        <p:spPr>
          <a:xfrm>
            <a:off x="2479944" y="3562098"/>
            <a:ext cx="990600" cy="843127"/>
          </a:xfrm>
          <a:prstGeom prst="flowChartMagneticDisk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Pegasus</a:t>
            </a:r>
          </a:p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server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0B96391-4C5E-2E68-66E1-12EE9417BEDB}"/>
              </a:ext>
            </a:extLst>
          </p:cNvPr>
          <p:cNvSpPr/>
          <p:nvPr/>
        </p:nvSpPr>
        <p:spPr>
          <a:xfrm>
            <a:off x="2743510" y="6280705"/>
            <a:ext cx="815340" cy="32938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Handy terminal#1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B51DCF9-9375-D45B-B5B1-82E83B88E896}"/>
              </a:ext>
            </a:extLst>
          </p:cNvPr>
          <p:cNvSpPr/>
          <p:nvPr/>
        </p:nvSpPr>
        <p:spPr>
          <a:xfrm>
            <a:off x="532220" y="4600650"/>
            <a:ext cx="5854292" cy="44741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DAD4E2E-E0DE-8BFA-6683-361FC902DCCE}"/>
              </a:ext>
            </a:extLst>
          </p:cNvPr>
          <p:cNvSpPr/>
          <p:nvPr/>
        </p:nvSpPr>
        <p:spPr>
          <a:xfrm>
            <a:off x="4582454" y="3168506"/>
            <a:ext cx="1794330" cy="88964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F1FCEBEE-D77F-59F9-449C-A48C183723D4}"/>
              </a:ext>
            </a:extLst>
          </p:cNvPr>
          <p:cNvSpPr/>
          <p:nvPr/>
        </p:nvSpPr>
        <p:spPr>
          <a:xfrm>
            <a:off x="2206967" y="3210027"/>
            <a:ext cx="1790169" cy="2511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>
                <a:solidFill>
                  <a:schemeClr val="tx1"/>
                </a:solidFill>
              </a:rPr>
              <a:t>YAMATO office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4C8EE6C-6B93-D8D1-3141-10A75B762B67}"/>
              </a:ext>
            </a:extLst>
          </p:cNvPr>
          <p:cNvSpPr/>
          <p:nvPr/>
        </p:nvSpPr>
        <p:spPr>
          <a:xfrm>
            <a:off x="2256737" y="8771929"/>
            <a:ext cx="1790169" cy="2511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>
                <a:solidFill>
                  <a:schemeClr val="tx1"/>
                </a:solidFill>
              </a:rPr>
              <a:t>YAMATO Warehouse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graphicFrame>
        <p:nvGraphicFramePr>
          <p:cNvPr id="31" name="オブジェクト 30">
            <a:extLst>
              <a:ext uri="{FF2B5EF4-FFF2-40B4-BE49-F238E27FC236}">
                <a16:creationId xmlns:a16="http://schemas.microsoft.com/office/drawing/2014/main" id="{73DF3522-E355-B61B-3F18-59A72904B0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910146"/>
              </p:ext>
            </p:extLst>
          </p:nvPr>
        </p:nvGraphicFramePr>
        <p:xfrm>
          <a:off x="549729" y="1188215"/>
          <a:ext cx="5901871" cy="183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448406" imgH="1836172" progId="Excel.Sheet.12">
                  <p:embed/>
                </p:oleObj>
              </mc:Choice>
              <mc:Fallback>
                <p:oleObj name="Worksheet" r:id="rId2" imgW="5448406" imgH="1836172" progId="Excel.Sheet.12">
                  <p:embed/>
                  <p:pic>
                    <p:nvPicPr>
                      <p:cNvPr id="31" name="オブジェクト 30">
                        <a:extLst>
                          <a:ext uri="{FF2B5EF4-FFF2-40B4-BE49-F238E27FC236}">
                            <a16:creationId xmlns:a16="http://schemas.microsoft.com/office/drawing/2014/main" id="{73DF3522-E355-B61B-3F18-59A72904B0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9729" y="1188215"/>
                        <a:ext cx="5901871" cy="183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245EAD81-F3B6-426E-ABF1-AF722AF00F26}"/>
              </a:ext>
            </a:extLst>
          </p:cNvPr>
          <p:cNvSpPr/>
          <p:nvPr/>
        </p:nvSpPr>
        <p:spPr>
          <a:xfrm>
            <a:off x="2567126" y="4704783"/>
            <a:ext cx="815340" cy="32938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Switching hub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32D7B24D-C355-4253-73FD-A6AA3B7F8928}"/>
              </a:ext>
            </a:extLst>
          </p:cNvPr>
          <p:cNvSpPr/>
          <p:nvPr/>
        </p:nvSpPr>
        <p:spPr>
          <a:xfrm>
            <a:off x="3620436" y="3820821"/>
            <a:ext cx="815340" cy="32938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Client pc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868777F6-6244-B988-E7EF-256E864EE9AF}"/>
              </a:ext>
            </a:extLst>
          </p:cNvPr>
          <p:cNvCxnSpPr>
            <a:cxnSpLocks/>
            <a:stCxn id="8" idx="4"/>
            <a:endCxn id="33" idx="1"/>
          </p:cNvCxnSpPr>
          <p:nvPr/>
        </p:nvCxnSpPr>
        <p:spPr>
          <a:xfrm>
            <a:off x="3470544" y="3983662"/>
            <a:ext cx="149892" cy="1849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40338ED1-89B2-85F0-5857-6BFF0E3A54D0}"/>
              </a:ext>
            </a:extLst>
          </p:cNvPr>
          <p:cNvSpPr/>
          <p:nvPr/>
        </p:nvSpPr>
        <p:spPr>
          <a:xfrm>
            <a:off x="2557600" y="5118627"/>
            <a:ext cx="815340" cy="32938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Access Point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98DE7B33-DAB4-3987-BB82-867803E9F635}"/>
              </a:ext>
            </a:extLst>
          </p:cNvPr>
          <p:cNvSpPr/>
          <p:nvPr/>
        </p:nvSpPr>
        <p:spPr>
          <a:xfrm>
            <a:off x="3605055" y="6280705"/>
            <a:ext cx="815340" cy="32938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Handy terminal#</a:t>
            </a:r>
            <a:r>
              <a:rPr kumimoji="1" lang="th-TH" altLang="ja-JP" sz="800" b="1" dirty="0">
                <a:solidFill>
                  <a:srgbClr val="FF0000"/>
                </a:solidFill>
              </a:rPr>
              <a:t>10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42" name="矢印: 右 41">
            <a:extLst>
              <a:ext uri="{FF2B5EF4-FFF2-40B4-BE49-F238E27FC236}">
                <a16:creationId xmlns:a16="http://schemas.microsoft.com/office/drawing/2014/main" id="{A8234E75-0716-3C3A-4038-4036059A74C9}"/>
              </a:ext>
            </a:extLst>
          </p:cNvPr>
          <p:cNvSpPr/>
          <p:nvPr/>
        </p:nvSpPr>
        <p:spPr>
          <a:xfrm>
            <a:off x="3521621" y="6407071"/>
            <a:ext cx="152753" cy="76200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cxnSp>
        <p:nvCxnSpPr>
          <p:cNvPr id="46" name="コネクタ: カギ線 45">
            <a:extLst>
              <a:ext uri="{FF2B5EF4-FFF2-40B4-BE49-F238E27FC236}">
                <a16:creationId xmlns:a16="http://schemas.microsoft.com/office/drawing/2014/main" id="{49774CFD-5475-FF56-D422-B45A53D689FF}"/>
              </a:ext>
            </a:extLst>
          </p:cNvPr>
          <p:cNvCxnSpPr>
            <a:cxnSpLocks/>
            <a:stCxn id="10" idx="0"/>
            <a:endCxn id="35" idx="2"/>
          </p:cNvCxnSpPr>
          <p:nvPr/>
        </p:nvCxnSpPr>
        <p:spPr>
          <a:xfrm rot="16200000" flipV="1">
            <a:off x="2641876" y="5771401"/>
            <a:ext cx="832698" cy="18591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101AC1-7315-0640-FF8E-162D654B8913}"/>
              </a:ext>
            </a:extLst>
          </p:cNvPr>
          <p:cNvSpPr/>
          <p:nvPr/>
        </p:nvSpPr>
        <p:spPr>
          <a:xfrm>
            <a:off x="3250486" y="4290212"/>
            <a:ext cx="428888" cy="11887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" dirty="0">
                <a:solidFill>
                  <a:schemeClr val="tx1"/>
                </a:solidFill>
              </a:rPr>
              <a:t>AC220V*1</a:t>
            </a:r>
            <a:endParaRPr kumimoji="1" lang="ja-JP" altLang="en-US" sz="4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4361F52D-748B-7423-056B-68239CA05B4E}"/>
              </a:ext>
            </a:extLst>
          </p:cNvPr>
          <p:cNvSpPr/>
          <p:nvPr/>
        </p:nvSpPr>
        <p:spPr>
          <a:xfrm>
            <a:off x="2596846" y="6135198"/>
            <a:ext cx="428888" cy="11887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" dirty="0">
                <a:solidFill>
                  <a:schemeClr val="tx1"/>
                </a:solidFill>
              </a:rPr>
              <a:t>AC220V*1</a:t>
            </a:r>
            <a:endParaRPr kumimoji="1" lang="ja-JP" altLang="en-US" sz="400" dirty="0">
              <a:solidFill>
                <a:schemeClr val="tx1"/>
              </a:solidFill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50D61E98-FF6F-2B1C-A6E4-45832575588D}"/>
              </a:ext>
            </a:extLst>
          </p:cNvPr>
          <p:cNvSpPr/>
          <p:nvPr/>
        </p:nvSpPr>
        <p:spPr>
          <a:xfrm>
            <a:off x="2743932" y="6635703"/>
            <a:ext cx="815340" cy="32938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Charger #1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0EDF0956-D778-1915-56D8-0A42B82AB122}"/>
              </a:ext>
            </a:extLst>
          </p:cNvPr>
          <p:cNvSpPr/>
          <p:nvPr/>
        </p:nvSpPr>
        <p:spPr>
          <a:xfrm>
            <a:off x="3604347" y="6633861"/>
            <a:ext cx="815340" cy="32938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Charger #</a:t>
            </a:r>
            <a:r>
              <a:rPr kumimoji="1" lang="th-TH" altLang="ja-JP" sz="800" b="1" dirty="0">
                <a:solidFill>
                  <a:srgbClr val="FF0000"/>
                </a:solidFill>
              </a:rPr>
              <a:t>10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53" name="矢印: 右 52">
            <a:extLst>
              <a:ext uri="{FF2B5EF4-FFF2-40B4-BE49-F238E27FC236}">
                <a16:creationId xmlns:a16="http://schemas.microsoft.com/office/drawing/2014/main" id="{AA3585B5-18E4-1213-3FA7-A618F45BD5A5}"/>
              </a:ext>
            </a:extLst>
          </p:cNvPr>
          <p:cNvSpPr/>
          <p:nvPr/>
        </p:nvSpPr>
        <p:spPr>
          <a:xfrm>
            <a:off x="3521620" y="6772766"/>
            <a:ext cx="152753" cy="76200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63D63EB5-2B8A-313C-532F-388531EC24DE}"/>
              </a:ext>
            </a:extLst>
          </p:cNvPr>
          <p:cNvSpPr/>
          <p:nvPr/>
        </p:nvSpPr>
        <p:spPr>
          <a:xfrm>
            <a:off x="4091954" y="6935071"/>
            <a:ext cx="495907" cy="11887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" dirty="0">
                <a:solidFill>
                  <a:schemeClr val="tx1"/>
                </a:solidFill>
              </a:rPr>
              <a:t>AC220V*10</a:t>
            </a:r>
            <a:endParaRPr kumimoji="1" lang="ja-JP" altLang="en-US" sz="400" dirty="0">
              <a:solidFill>
                <a:schemeClr val="tx1"/>
              </a:solidFill>
            </a:endParaRPr>
          </a:p>
        </p:txBody>
      </p:sp>
      <p:sp>
        <p:nvSpPr>
          <p:cNvPr id="16" name="正方形/長方形 84">
            <a:extLst>
              <a:ext uri="{FF2B5EF4-FFF2-40B4-BE49-F238E27FC236}">
                <a16:creationId xmlns:a16="http://schemas.microsoft.com/office/drawing/2014/main" id="{F61DC68F-6375-190F-290D-B453B56FD450}"/>
              </a:ext>
            </a:extLst>
          </p:cNvPr>
          <p:cNvSpPr/>
          <p:nvPr/>
        </p:nvSpPr>
        <p:spPr>
          <a:xfrm>
            <a:off x="1829110" y="7719730"/>
            <a:ext cx="815340" cy="32938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Label printer #1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8" name="正方形/長方形 84">
            <a:extLst>
              <a:ext uri="{FF2B5EF4-FFF2-40B4-BE49-F238E27FC236}">
                <a16:creationId xmlns:a16="http://schemas.microsoft.com/office/drawing/2014/main" id="{ADD9765E-5EF3-B314-F3B9-69DD8155BFB7}"/>
              </a:ext>
            </a:extLst>
          </p:cNvPr>
          <p:cNvSpPr/>
          <p:nvPr/>
        </p:nvSpPr>
        <p:spPr>
          <a:xfrm>
            <a:off x="2693980" y="7718896"/>
            <a:ext cx="815340" cy="32938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Label printer #2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20" name="正方形/長方形 84">
            <a:extLst>
              <a:ext uri="{FF2B5EF4-FFF2-40B4-BE49-F238E27FC236}">
                <a16:creationId xmlns:a16="http://schemas.microsoft.com/office/drawing/2014/main" id="{EE4EDEE2-16FF-99FE-BAD2-C42C1110F180}"/>
              </a:ext>
            </a:extLst>
          </p:cNvPr>
          <p:cNvSpPr/>
          <p:nvPr/>
        </p:nvSpPr>
        <p:spPr>
          <a:xfrm>
            <a:off x="3558850" y="7718896"/>
            <a:ext cx="815340" cy="32938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Label printer #3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1B39092-6624-F784-0495-7EF4E62B9167}"/>
              </a:ext>
            </a:extLst>
          </p:cNvPr>
          <p:cNvCxnSpPr>
            <a:cxnSpLocks/>
            <a:stCxn id="16" idx="0"/>
            <a:endCxn id="32" idx="1"/>
          </p:cNvCxnSpPr>
          <p:nvPr/>
        </p:nvCxnSpPr>
        <p:spPr>
          <a:xfrm rot="5400000" flipH="1" flipV="1">
            <a:off x="976825" y="6129429"/>
            <a:ext cx="2850257" cy="330346"/>
          </a:xfrm>
          <a:prstGeom prst="bentConnector2">
            <a:avLst/>
          </a:prstGeom>
          <a:ln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3">
            <a:extLst>
              <a:ext uri="{FF2B5EF4-FFF2-40B4-BE49-F238E27FC236}">
                <a16:creationId xmlns:a16="http://schemas.microsoft.com/office/drawing/2014/main" id="{C3A82203-BC4F-DFAE-5C3B-9CBF537F85E4}"/>
              </a:ext>
            </a:extLst>
          </p:cNvPr>
          <p:cNvCxnSpPr>
            <a:cxnSpLocks/>
            <a:stCxn id="18" idx="0"/>
            <a:endCxn id="32" idx="1"/>
          </p:cNvCxnSpPr>
          <p:nvPr/>
        </p:nvCxnSpPr>
        <p:spPr>
          <a:xfrm rot="16200000" flipV="1">
            <a:off x="1409677" y="6026923"/>
            <a:ext cx="2849423" cy="534524"/>
          </a:xfrm>
          <a:prstGeom prst="bentConnector4">
            <a:avLst>
              <a:gd name="adj1" fmla="val 13415"/>
              <a:gd name="adj2" fmla="val 161775"/>
            </a:avLst>
          </a:prstGeom>
          <a:ln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直線コネクタ 23">
            <a:extLst>
              <a:ext uri="{FF2B5EF4-FFF2-40B4-BE49-F238E27FC236}">
                <a16:creationId xmlns:a16="http://schemas.microsoft.com/office/drawing/2014/main" id="{3FA44865-65E7-EDC5-BDFD-4BA3EC85E9ED}"/>
              </a:ext>
            </a:extLst>
          </p:cNvPr>
          <p:cNvCxnSpPr>
            <a:cxnSpLocks/>
            <a:stCxn id="20" idx="0"/>
            <a:endCxn id="32" idx="1"/>
          </p:cNvCxnSpPr>
          <p:nvPr/>
        </p:nvCxnSpPr>
        <p:spPr>
          <a:xfrm rot="16200000" flipV="1">
            <a:off x="1842112" y="5594488"/>
            <a:ext cx="2849423" cy="1399394"/>
          </a:xfrm>
          <a:prstGeom prst="bentConnector4">
            <a:avLst>
              <a:gd name="adj1" fmla="val 13236"/>
              <a:gd name="adj2" fmla="val 123959"/>
            </a:avLst>
          </a:prstGeom>
          <a:ln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直線矢印コネクタ 61">
            <a:extLst>
              <a:ext uri="{FF2B5EF4-FFF2-40B4-BE49-F238E27FC236}">
                <a16:creationId xmlns:a16="http://schemas.microsoft.com/office/drawing/2014/main" id="{54E787B0-1B65-353E-796F-EAC24F1BA6CE}"/>
              </a:ext>
            </a:extLst>
          </p:cNvPr>
          <p:cNvCxnSpPr>
            <a:cxnSpLocks/>
          </p:cNvCxnSpPr>
          <p:nvPr/>
        </p:nvCxnSpPr>
        <p:spPr>
          <a:xfrm>
            <a:off x="4760643" y="3351388"/>
            <a:ext cx="258081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23">
            <a:extLst>
              <a:ext uri="{FF2B5EF4-FFF2-40B4-BE49-F238E27FC236}">
                <a16:creationId xmlns:a16="http://schemas.microsoft.com/office/drawing/2014/main" id="{B464F445-44C2-2BB4-7491-B4006CE37A47}"/>
              </a:ext>
            </a:extLst>
          </p:cNvPr>
          <p:cNvCxnSpPr>
            <a:cxnSpLocks/>
          </p:cNvCxnSpPr>
          <p:nvPr/>
        </p:nvCxnSpPr>
        <p:spPr>
          <a:xfrm>
            <a:off x="4769617" y="3605178"/>
            <a:ext cx="249107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76">
            <a:extLst>
              <a:ext uri="{FF2B5EF4-FFF2-40B4-BE49-F238E27FC236}">
                <a16:creationId xmlns:a16="http://schemas.microsoft.com/office/drawing/2014/main" id="{14A973A4-0CD5-597C-4403-8FE48410D823}"/>
              </a:ext>
            </a:extLst>
          </p:cNvPr>
          <p:cNvSpPr txBox="1"/>
          <p:nvPr/>
        </p:nvSpPr>
        <p:spPr>
          <a:xfrm>
            <a:off x="5080096" y="3241120"/>
            <a:ext cx="10111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Lan cable</a:t>
            </a:r>
          </a:p>
        </p:txBody>
      </p:sp>
      <p:sp>
        <p:nvSpPr>
          <p:cNvPr id="39" name="テキスト ボックス 77">
            <a:extLst>
              <a:ext uri="{FF2B5EF4-FFF2-40B4-BE49-F238E27FC236}">
                <a16:creationId xmlns:a16="http://schemas.microsoft.com/office/drawing/2014/main" id="{46D53AA4-04E8-C028-5046-9C2E261CA396}"/>
              </a:ext>
            </a:extLst>
          </p:cNvPr>
          <p:cNvSpPr txBox="1"/>
          <p:nvPr/>
        </p:nvSpPr>
        <p:spPr>
          <a:xfrm>
            <a:off x="5080096" y="3504821"/>
            <a:ext cx="10111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Wi-Fi</a:t>
            </a:r>
          </a:p>
        </p:txBody>
      </p:sp>
      <p:cxnSp>
        <p:nvCxnSpPr>
          <p:cNvPr id="40" name="直線コネクタ 23">
            <a:extLst>
              <a:ext uri="{FF2B5EF4-FFF2-40B4-BE49-F238E27FC236}">
                <a16:creationId xmlns:a16="http://schemas.microsoft.com/office/drawing/2014/main" id="{6B469B5C-B890-F797-3C12-FE0696B0E043}"/>
              </a:ext>
            </a:extLst>
          </p:cNvPr>
          <p:cNvCxnSpPr>
            <a:cxnSpLocks/>
          </p:cNvCxnSpPr>
          <p:nvPr/>
        </p:nvCxnSpPr>
        <p:spPr>
          <a:xfrm>
            <a:off x="4769617" y="3866822"/>
            <a:ext cx="249107" cy="0"/>
          </a:xfrm>
          <a:prstGeom prst="line">
            <a:avLst/>
          </a:prstGeom>
          <a:ln w="15875" cmpd="sng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77">
            <a:extLst>
              <a:ext uri="{FF2B5EF4-FFF2-40B4-BE49-F238E27FC236}">
                <a16:creationId xmlns:a16="http://schemas.microsoft.com/office/drawing/2014/main" id="{285279D7-2E7B-CD87-92B8-097CB073C11F}"/>
              </a:ext>
            </a:extLst>
          </p:cNvPr>
          <p:cNvSpPr txBox="1"/>
          <p:nvPr/>
        </p:nvSpPr>
        <p:spPr>
          <a:xfrm>
            <a:off x="5080096" y="3756097"/>
            <a:ext cx="10111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Bluetooth</a:t>
            </a:r>
          </a:p>
        </p:txBody>
      </p:sp>
      <p:sp>
        <p:nvSpPr>
          <p:cNvPr id="43" name="正方形/長方形 47">
            <a:extLst>
              <a:ext uri="{FF2B5EF4-FFF2-40B4-BE49-F238E27FC236}">
                <a16:creationId xmlns:a16="http://schemas.microsoft.com/office/drawing/2014/main" id="{F888695B-51E1-BE8A-D2EE-20CB43A0E28E}"/>
              </a:ext>
            </a:extLst>
          </p:cNvPr>
          <p:cNvSpPr/>
          <p:nvPr/>
        </p:nvSpPr>
        <p:spPr>
          <a:xfrm>
            <a:off x="2185762" y="8028114"/>
            <a:ext cx="428888" cy="11887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" dirty="0">
                <a:solidFill>
                  <a:schemeClr val="tx1"/>
                </a:solidFill>
              </a:rPr>
              <a:t>AC220V*1</a:t>
            </a:r>
            <a:endParaRPr kumimoji="1" lang="ja-JP" altLang="en-US" sz="400" dirty="0">
              <a:solidFill>
                <a:schemeClr val="tx1"/>
              </a:solidFill>
            </a:endParaRPr>
          </a:p>
        </p:txBody>
      </p:sp>
      <p:sp>
        <p:nvSpPr>
          <p:cNvPr id="44" name="正方形/長方形 47">
            <a:extLst>
              <a:ext uri="{FF2B5EF4-FFF2-40B4-BE49-F238E27FC236}">
                <a16:creationId xmlns:a16="http://schemas.microsoft.com/office/drawing/2014/main" id="{06D50393-43AD-E94D-7A12-C6B7DA49DCAC}"/>
              </a:ext>
            </a:extLst>
          </p:cNvPr>
          <p:cNvSpPr/>
          <p:nvPr/>
        </p:nvSpPr>
        <p:spPr>
          <a:xfrm>
            <a:off x="3049299" y="8021286"/>
            <a:ext cx="428888" cy="11887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" dirty="0">
                <a:solidFill>
                  <a:schemeClr val="tx1"/>
                </a:solidFill>
              </a:rPr>
              <a:t>AC220V*1</a:t>
            </a:r>
            <a:endParaRPr kumimoji="1" lang="ja-JP" altLang="en-US" sz="400" dirty="0">
              <a:solidFill>
                <a:schemeClr val="tx1"/>
              </a:solidFill>
            </a:endParaRPr>
          </a:p>
        </p:txBody>
      </p:sp>
      <p:sp>
        <p:nvSpPr>
          <p:cNvPr id="45" name="正方形/長方形 47">
            <a:extLst>
              <a:ext uri="{FF2B5EF4-FFF2-40B4-BE49-F238E27FC236}">
                <a16:creationId xmlns:a16="http://schemas.microsoft.com/office/drawing/2014/main" id="{5EB4582A-1EAB-6E2A-AC99-B75EA17F03EE}"/>
              </a:ext>
            </a:extLst>
          </p:cNvPr>
          <p:cNvSpPr/>
          <p:nvPr/>
        </p:nvSpPr>
        <p:spPr>
          <a:xfrm>
            <a:off x="3918836" y="8020930"/>
            <a:ext cx="428888" cy="11887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" dirty="0">
                <a:solidFill>
                  <a:schemeClr val="tx1"/>
                </a:solidFill>
              </a:rPr>
              <a:t>AC220V*1</a:t>
            </a:r>
            <a:endParaRPr kumimoji="1" lang="ja-JP" altLang="en-US" sz="400" dirty="0">
              <a:solidFill>
                <a:schemeClr val="tx1"/>
              </a:solidFill>
            </a:endParaRPr>
          </a:p>
        </p:txBody>
      </p:sp>
      <p:sp>
        <p:nvSpPr>
          <p:cNvPr id="4" name="正方形/長方形 37">
            <a:extLst>
              <a:ext uri="{FF2B5EF4-FFF2-40B4-BE49-F238E27FC236}">
                <a16:creationId xmlns:a16="http://schemas.microsoft.com/office/drawing/2014/main" id="{1BFF8D55-1A7E-0E75-AEB5-F83E79699775}"/>
              </a:ext>
            </a:extLst>
          </p:cNvPr>
          <p:cNvSpPr/>
          <p:nvPr/>
        </p:nvSpPr>
        <p:spPr>
          <a:xfrm>
            <a:off x="4744927" y="7255982"/>
            <a:ext cx="815340" cy="32938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Mobile printer#</a:t>
            </a:r>
            <a:r>
              <a:rPr kumimoji="1" lang="th-TH" altLang="ja-JP" sz="800" b="1" dirty="0">
                <a:solidFill>
                  <a:srgbClr val="FF0000"/>
                </a:solidFill>
              </a:rPr>
              <a:t>1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cxnSp>
        <p:nvCxnSpPr>
          <p:cNvPr id="9" name="コネクタ: カギ線 46">
            <a:extLst>
              <a:ext uri="{FF2B5EF4-FFF2-40B4-BE49-F238E27FC236}">
                <a16:creationId xmlns:a16="http://schemas.microsoft.com/office/drawing/2014/main" id="{1B0352E4-114C-A3AE-A6AD-6838604651DE}"/>
              </a:ext>
            </a:extLst>
          </p:cNvPr>
          <p:cNvCxnSpPr>
            <a:cxnSpLocks/>
            <a:stCxn id="4" idx="0"/>
          </p:cNvCxnSpPr>
          <p:nvPr/>
        </p:nvCxnSpPr>
        <p:spPr>
          <a:xfrm rot="16200000" flipV="1">
            <a:off x="3464745" y="5568129"/>
            <a:ext cx="1374288" cy="2001417"/>
          </a:xfrm>
          <a:prstGeom prst="bentConnector2">
            <a:avLst/>
          </a:prstGeom>
          <a:ln w="6350" cmpd="sng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51">
            <a:extLst>
              <a:ext uri="{FF2B5EF4-FFF2-40B4-BE49-F238E27FC236}">
                <a16:creationId xmlns:a16="http://schemas.microsoft.com/office/drawing/2014/main" id="{476BF1D0-EFC1-9AE0-CF7C-0DEF909350B1}"/>
              </a:ext>
            </a:extLst>
          </p:cNvPr>
          <p:cNvSpPr/>
          <p:nvPr/>
        </p:nvSpPr>
        <p:spPr>
          <a:xfrm>
            <a:off x="4744219" y="7609138"/>
            <a:ext cx="815340" cy="32938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Charger #</a:t>
            </a:r>
            <a:r>
              <a:rPr kumimoji="1" lang="th-TH" altLang="ja-JP" sz="800" b="1" dirty="0">
                <a:solidFill>
                  <a:srgbClr val="FF0000"/>
                </a:solidFill>
              </a:rPr>
              <a:t>1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3" name="正方形/長方形 48">
            <a:extLst>
              <a:ext uri="{FF2B5EF4-FFF2-40B4-BE49-F238E27FC236}">
                <a16:creationId xmlns:a16="http://schemas.microsoft.com/office/drawing/2014/main" id="{1D4A604D-FFDC-440F-AA4A-4A07ABA0CFCC}"/>
              </a:ext>
            </a:extLst>
          </p:cNvPr>
          <p:cNvSpPr/>
          <p:nvPr/>
        </p:nvSpPr>
        <p:spPr>
          <a:xfrm>
            <a:off x="5231826" y="7910348"/>
            <a:ext cx="495907" cy="11887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" dirty="0">
                <a:solidFill>
                  <a:schemeClr val="tx1"/>
                </a:solidFill>
              </a:rPr>
              <a:t>AC220V*1</a:t>
            </a:r>
            <a:endParaRPr kumimoji="1" lang="ja-JP" altLang="en-US" sz="400" dirty="0">
              <a:solidFill>
                <a:schemeClr val="tx1"/>
              </a:solidFill>
            </a:endParaRPr>
          </a:p>
        </p:txBody>
      </p:sp>
      <p:cxnSp>
        <p:nvCxnSpPr>
          <p:cNvPr id="17" name="コネクタ: カギ線 46">
            <a:extLst>
              <a:ext uri="{FF2B5EF4-FFF2-40B4-BE49-F238E27FC236}">
                <a16:creationId xmlns:a16="http://schemas.microsoft.com/office/drawing/2014/main" id="{EECC3F23-705E-53EC-9375-8F1BE85C96A1}"/>
              </a:ext>
            </a:extLst>
          </p:cNvPr>
          <p:cNvCxnSpPr>
            <a:cxnSpLocks/>
            <a:stCxn id="38" idx="0"/>
          </p:cNvCxnSpPr>
          <p:nvPr/>
        </p:nvCxnSpPr>
        <p:spPr>
          <a:xfrm rot="16200000" flipV="1">
            <a:off x="3371186" y="5639166"/>
            <a:ext cx="402927" cy="880152"/>
          </a:xfrm>
          <a:prstGeom prst="bentConnector2">
            <a:avLst/>
          </a:prstGeom>
          <a:ln w="6350" cmpd="sng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138C9E5E-7644-D682-FCE2-890FF664B201}"/>
              </a:ext>
            </a:extLst>
          </p:cNvPr>
          <p:cNvSpPr/>
          <p:nvPr/>
        </p:nvSpPr>
        <p:spPr>
          <a:xfrm>
            <a:off x="5258136" y="694653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125454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5-9. PC operation flow Stock management</a:t>
            </a:r>
          </a:p>
          <a:p>
            <a:r>
              <a:rPr kumimoji="1" lang="en-US" altLang="ja-JP" sz="1100" b="1" dirty="0"/>
              <a:t>5-9-3. Stocktaking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8DAEDAE-2E53-65F0-9093-DCC12250283F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BADAA92-1E94-BFC9-B635-A411F2696481}"/>
              </a:ext>
            </a:extLst>
          </p:cNvPr>
          <p:cNvSpPr/>
          <p:nvPr/>
        </p:nvSpPr>
        <p:spPr>
          <a:xfrm>
            <a:off x="536577" y="4611162"/>
            <a:ext cx="5915023" cy="167533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Save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Register input data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Confirm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Confirm the current input data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Delete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Delete selected records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Recheck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Change the status to RECHECK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Start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Initial data for current month (start the new data record)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Output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the CSV file</a:t>
            </a:r>
          </a:p>
          <a:p>
            <a:pPr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544799-98C0-881D-CC01-01A4ED41C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" y="1457389"/>
            <a:ext cx="5956300" cy="269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165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5-9. PC operation flow Stock management</a:t>
            </a:r>
          </a:p>
          <a:p>
            <a:r>
              <a:rPr kumimoji="1" lang="en-US" altLang="ja-JP" sz="1100" b="1" dirty="0"/>
              <a:t>5-9-5. Stock Maintenance Inquiry / Report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A7796F4-774A-5B55-2561-9C25C6279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415" y="1476065"/>
            <a:ext cx="5915023" cy="326108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83AD714-154B-0C5E-CEE7-9542449F8B43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23C9C00-7D5A-6A70-6659-614B2AFC06A7}"/>
              </a:ext>
            </a:extLst>
          </p:cNvPr>
          <p:cNvSpPr/>
          <p:nvPr/>
        </p:nvSpPr>
        <p:spPr>
          <a:xfrm>
            <a:off x="507415" y="4855750"/>
            <a:ext cx="5915023" cy="13063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PDF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  <a:endParaRPr kumimoji="1" lang="en-US" altLang="ja-JP" sz="1000" b="1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</p:spTree>
    <p:extLst>
      <p:ext uri="{BB962C8B-B14F-4D97-AF65-F5344CB8AC3E}">
        <p14:creationId xmlns:p14="http://schemas.microsoft.com/office/powerpoint/2010/main" val="2352921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5-9. PC operation flow Stock management</a:t>
            </a:r>
          </a:p>
          <a:p>
            <a:r>
              <a:rPr kumimoji="1" lang="en-US" altLang="ja-JP" sz="1100" b="1" dirty="0"/>
              <a:t>5-9-6. Purchase Instructions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A7796F4-774A-5B55-2561-9C25C6279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284" y="1553528"/>
            <a:ext cx="5735503" cy="292031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23C9C00-7D5A-6A70-6659-614B2AFC06A7}"/>
              </a:ext>
            </a:extLst>
          </p:cNvPr>
          <p:cNvSpPr/>
          <p:nvPr/>
        </p:nvSpPr>
        <p:spPr>
          <a:xfrm>
            <a:off x="507415" y="7378556"/>
            <a:ext cx="5915023" cy="83956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PDF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  <a:endParaRPr kumimoji="1" lang="en-US" altLang="ja-JP" sz="1000" b="1" kern="0" dirty="0">
              <a:solidFill>
                <a:prstClr val="black"/>
              </a:solidFill>
            </a:endParaRP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709B91-D4E9-98A4-65BE-438FE21F4EF7}"/>
              </a:ext>
            </a:extLst>
          </p:cNvPr>
          <p:cNvSpPr txBox="1"/>
          <p:nvPr/>
        </p:nvSpPr>
        <p:spPr>
          <a:xfrm>
            <a:off x="585215" y="8288232"/>
            <a:ext cx="2954655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The system will keep the data everyday.</a:t>
            </a:r>
          </a:p>
          <a:p>
            <a:pPr marL="342900" indent="-342900">
              <a:buAutoNum type="arabicPeriod"/>
            </a:pPr>
            <a:r>
              <a:rPr lang="en-US" sz="1000" dirty="0"/>
              <a:t>Shipment plan (-)</a:t>
            </a:r>
          </a:p>
          <a:p>
            <a:pPr marL="342900" indent="-342900">
              <a:buAutoNum type="arabicPeriod"/>
            </a:pPr>
            <a:r>
              <a:rPr lang="en-US" sz="1000" dirty="0"/>
              <a:t>Remain PO (actual data) (inbound mat) (+)</a:t>
            </a:r>
          </a:p>
          <a:p>
            <a:pPr marL="342900" indent="-342900">
              <a:buAutoNum type="arabicPeriod"/>
            </a:pPr>
            <a:r>
              <a:rPr lang="en-US" sz="1000" dirty="0"/>
              <a:t>Item master e.g. RM-Leadtime</a:t>
            </a:r>
          </a:p>
          <a:p>
            <a:pPr marL="342900" indent="-342900">
              <a:buAutoNum type="arabicPeriod"/>
            </a:pPr>
            <a:r>
              <a:rPr lang="en-US" sz="1000" dirty="0" err="1"/>
              <a:t>Stockcard</a:t>
            </a:r>
            <a:r>
              <a:rPr lang="en-US" sz="1000" dirty="0"/>
              <a:t> data (+)</a:t>
            </a: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ACB685D1-31D8-E820-A1AF-DC74F9532256}"/>
              </a:ext>
            </a:extLst>
          </p:cNvPr>
          <p:cNvSpPr/>
          <p:nvPr/>
        </p:nvSpPr>
        <p:spPr>
          <a:xfrm>
            <a:off x="3598117" y="98204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8B2CBF5C-ECD6-5D0A-7CA7-C77E7BBE3225}"/>
              </a:ext>
            </a:extLst>
          </p:cNvPr>
          <p:cNvSpPr/>
          <p:nvPr/>
        </p:nvSpPr>
        <p:spPr>
          <a:xfrm>
            <a:off x="4378848" y="8414843"/>
            <a:ext cx="1236140" cy="422910"/>
          </a:xfrm>
          <a:prstGeom prst="borderCallout1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Import PO plan</a:t>
            </a: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Will increase the delivery date with lead time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F839EB0-7549-5314-A5EC-6B7A21B42B00}"/>
              </a:ext>
            </a:extLst>
          </p:cNvPr>
          <p:cNvSpPr/>
          <p:nvPr/>
        </p:nvSpPr>
        <p:spPr>
          <a:xfrm>
            <a:off x="5613082" y="1865540"/>
            <a:ext cx="773430" cy="289560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Able to scroll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A3F893F2-2E33-DF2B-5491-5C9041BD44B8}"/>
              </a:ext>
            </a:extLst>
          </p:cNvPr>
          <p:cNvSpPr/>
          <p:nvPr/>
        </p:nvSpPr>
        <p:spPr>
          <a:xfrm>
            <a:off x="6143013" y="119415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781A45E9-3277-DF44-1896-5D539DDFDBD3}"/>
              </a:ext>
            </a:extLst>
          </p:cNvPr>
          <p:cNvSpPr/>
          <p:nvPr/>
        </p:nvSpPr>
        <p:spPr>
          <a:xfrm>
            <a:off x="4688093" y="1137780"/>
            <a:ext cx="1380179" cy="439379"/>
          </a:xfrm>
          <a:prstGeom prst="borderCallout2">
            <a:avLst>
              <a:gd name="adj1" fmla="val 109130"/>
              <a:gd name="adj2" fmla="val 73823"/>
              <a:gd name="adj3" fmla="val 117416"/>
              <a:gd name="adj4" fmla="val 88438"/>
              <a:gd name="adj5" fmla="val 181833"/>
              <a:gd name="adj6" fmla="val 102347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en-US" sz="800" dirty="0"/>
              <a:t>Show information for every day in the next 3 months.</a:t>
            </a:r>
            <a:endParaRPr kumimoji="1" lang="ja-JP" altLang="en-US" sz="7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6E56B3-92D2-D8C0-C247-F3603C8A0A7A}"/>
              </a:ext>
            </a:extLst>
          </p:cNvPr>
          <p:cNvSpPr/>
          <p:nvPr/>
        </p:nvSpPr>
        <p:spPr>
          <a:xfrm>
            <a:off x="4812348" y="708145"/>
            <a:ext cx="1639252" cy="338476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Link this page to notification dialog at home page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06424B-F182-D953-C10E-6118F1F6F5BC}"/>
              </a:ext>
            </a:extLst>
          </p:cNvPr>
          <p:cNvSpPr txBox="1"/>
          <p:nvPr/>
        </p:nvSpPr>
        <p:spPr>
          <a:xfrm>
            <a:off x="3973830" y="3579169"/>
            <a:ext cx="1382110" cy="20005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700" dirty="0"/>
              <a:t>Must be enter after PO issued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CBA743E-63B5-657E-93F9-2BE322AE7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69" y="3897328"/>
            <a:ext cx="2965868" cy="30301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1" name="吹き出し: 四角形 16">
            <a:extLst>
              <a:ext uri="{FF2B5EF4-FFF2-40B4-BE49-F238E27FC236}">
                <a16:creationId xmlns:a16="http://schemas.microsoft.com/office/drawing/2014/main" id="{39C37989-D91A-4967-A6E2-CC8B021E70B5}"/>
              </a:ext>
            </a:extLst>
          </p:cNvPr>
          <p:cNvSpPr/>
          <p:nvPr/>
        </p:nvSpPr>
        <p:spPr>
          <a:xfrm>
            <a:off x="4619604" y="4788814"/>
            <a:ext cx="1981039" cy="1058266"/>
          </a:xfrm>
          <a:prstGeom prst="wedgeRectCallout">
            <a:avLst>
              <a:gd name="adj1" fmla="val -71481"/>
              <a:gd name="adj2" fmla="val 12382"/>
            </a:avLst>
          </a:prstGeom>
          <a:solidFill>
            <a:sysClr val="window" lastClr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288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8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Status</a:t>
            </a:r>
            <a:r>
              <a:rPr lang="en-US" altLang="ja-JP" sz="8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: </a:t>
            </a:r>
          </a:p>
          <a:p>
            <a:r>
              <a:rPr lang="en-US" altLang="ja-JP" sz="800" b="1" dirty="0">
                <a:solidFill>
                  <a:schemeClr val="bg1"/>
                </a:solidFill>
                <a:highlight>
                  <a:srgbClr val="FF0000"/>
                </a:highlight>
              </a:rPr>
              <a:t>1. Start</a:t>
            </a:r>
            <a:endParaRPr lang="en-US" altLang="ja-JP" sz="800" dirty="0">
              <a:solidFill>
                <a:schemeClr val="bg1"/>
              </a:solidFill>
              <a:effectLst/>
              <a:highlight>
                <a:srgbClr val="FF0000"/>
              </a:highlight>
              <a:latin typeface="+mn-lt"/>
              <a:ea typeface="+mn-ea"/>
              <a:cs typeface="+mn-cs"/>
            </a:endParaRPr>
          </a:p>
          <a:p>
            <a:r>
              <a:rPr lang="en-US" altLang="ja-JP" sz="800" b="1" dirty="0"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2. Temporary PO</a:t>
            </a:r>
            <a:endParaRPr lang="en-US" altLang="ja-JP" sz="800" dirty="0">
              <a:solidFill>
                <a:sysClr val="windowText" lastClr="000000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endParaRPr lang="en-US" altLang="ja-JP" sz="800" b="1" dirty="0">
              <a:solidFill>
                <a:sysClr val="windowText" lastClr="000000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r>
              <a:rPr lang="en-US" altLang="ja-JP" sz="800" b="1" dirty="0"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3. PO issued - Inbound date not</a:t>
            </a:r>
            <a:r>
              <a:rPr lang="en-US" altLang="ja-JP" sz="800" b="1" baseline="0" dirty="0"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yet</a:t>
            </a:r>
          </a:p>
          <a:p>
            <a:endParaRPr lang="en-US" altLang="ja-JP" sz="800" b="1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800" b="1" dirty="0">
                <a:solidFill>
                  <a:sysClr val="windowText" lastClr="000000"/>
                </a:solidFill>
                <a:effectLst/>
                <a:highlight>
                  <a:srgbClr val="6CD506"/>
                </a:highlight>
                <a:latin typeface="+mn-lt"/>
                <a:ea typeface="+mn-ea"/>
                <a:cs typeface="+mn-cs"/>
              </a:rPr>
              <a:t>4. PO issued - Inbound date answered</a:t>
            </a:r>
          </a:p>
        </p:txBody>
      </p:sp>
      <p:sp>
        <p:nvSpPr>
          <p:cNvPr id="70" name="Callout: Bent Line 69">
            <a:extLst>
              <a:ext uri="{FF2B5EF4-FFF2-40B4-BE49-F238E27FC236}">
                <a16:creationId xmlns:a16="http://schemas.microsoft.com/office/drawing/2014/main" id="{81C219AD-36C7-BC89-BF28-BC4B47EBDE27}"/>
              </a:ext>
            </a:extLst>
          </p:cNvPr>
          <p:cNvSpPr/>
          <p:nvPr/>
        </p:nvSpPr>
        <p:spPr>
          <a:xfrm>
            <a:off x="-104875" y="5563704"/>
            <a:ext cx="1380179" cy="851574"/>
          </a:xfrm>
          <a:prstGeom prst="borderCallout2">
            <a:avLst>
              <a:gd name="adj1" fmla="val -4638"/>
              <a:gd name="adj2" fmla="val 72056"/>
              <a:gd name="adj3" fmla="val -13001"/>
              <a:gd name="adj4" fmla="val 94622"/>
              <a:gd name="adj5" fmla="val -240599"/>
              <a:gd name="adj6" fmla="val 160428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dirty="0"/>
              <a:t>Background color :</a:t>
            </a:r>
          </a:p>
          <a:p>
            <a:r>
              <a:rPr kumimoji="1" lang="en-US" altLang="ja-JP" sz="700" dirty="0"/>
              <a:t>RED : Start</a:t>
            </a:r>
          </a:p>
          <a:p>
            <a:r>
              <a:rPr kumimoji="1" lang="en-US" altLang="ja-JP" sz="700" dirty="0"/>
              <a:t>YELLOW : Temporary PO / PO issued</a:t>
            </a:r>
          </a:p>
          <a:p>
            <a:r>
              <a:rPr kumimoji="1" lang="en-US" altLang="ja-JP" sz="700" dirty="0"/>
              <a:t>GREEN : PO issued – date answered</a:t>
            </a:r>
            <a:endParaRPr kumimoji="1" lang="ja-JP" altLang="en-US" sz="7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AC7127-F946-E4AF-0D67-52CED37780B7}"/>
              </a:ext>
            </a:extLst>
          </p:cNvPr>
          <p:cNvSpPr/>
          <p:nvPr/>
        </p:nvSpPr>
        <p:spPr>
          <a:xfrm>
            <a:off x="2759674" y="3920469"/>
            <a:ext cx="261656" cy="261656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800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FB9E1D-7EF2-3839-703E-0390855CFE4D}"/>
              </a:ext>
            </a:extLst>
          </p:cNvPr>
          <p:cNvSpPr/>
          <p:nvPr/>
        </p:nvSpPr>
        <p:spPr>
          <a:xfrm>
            <a:off x="2759674" y="5012862"/>
            <a:ext cx="261656" cy="261656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800" kern="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8EC0483-7D71-3208-399C-3A79F9289C92}"/>
              </a:ext>
            </a:extLst>
          </p:cNvPr>
          <p:cNvSpPr/>
          <p:nvPr/>
        </p:nvSpPr>
        <p:spPr>
          <a:xfrm>
            <a:off x="2759674" y="4535782"/>
            <a:ext cx="261656" cy="261656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sz="800" kern="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1484B0CA-E148-8527-E05F-01C9E894D0AB}"/>
              </a:ext>
            </a:extLst>
          </p:cNvPr>
          <p:cNvSpPr/>
          <p:nvPr/>
        </p:nvSpPr>
        <p:spPr>
          <a:xfrm>
            <a:off x="2799847" y="877142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1EFAE1-DBAC-25E7-167C-32F3377DFB5E}"/>
              </a:ext>
            </a:extLst>
          </p:cNvPr>
          <p:cNvSpPr/>
          <p:nvPr/>
        </p:nvSpPr>
        <p:spPr>
          <a:xfrm>
            <a:off x="3088640" y="4582160"/>
            <a:ext cx="748032" cy="17526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100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3C9CB6-CA71-559E-DB1D-621338867DD0}"/>
              </a:ext>
            </a:extLst>
          </p:cNvPr>
          <p:cNvSpPr txBox="1"/>
          <p:nvPr/>
        </p:nvSpPr>
        <p:spPr>
          <a:xfrm>
            <a:off x="3783296" y="4572204"/>
            <a:ext cx="7489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/Total 200 pcs</a:t>
            </a:r>
          </a:p>
        </p:txBody>
      </p:sp>
      <p:sp>
        <p:nvSpPr>
          <p:cNvPr id="21" name="Callout: Bent Line 20">
            <a:extLst>
              <a:ext uri="{FF2B5EF4-FFF2-40B4-BE49-F238E27FC236}">
                <a16:creationId xmlns:a16="http://schemas.microsoft.com/office/drawing/2014/main" id="{335C1650-FC28-ECB5-68B9-9C218E661364}"/>
              </a:ext>
            </a:extLst>
          </p:cNvPr>
          <p:cNvSpPr/>
          <p:nvPr/>
        </p:nvSpPr>
        <p:spPr>
          <a:xfrm>
            <a:off x="4574503" y="4340236"/>
            <a:ext cx="1380179" cy="373010"/>
          </a:xfrm>
          <a:prstGeom prst="borderCallout2">
            <a:avLst>
              <a:gd name="adj1" fmla="val 15110"/>
              <a:gd name="adj2" fmla="val -2294"/>
              <a:gd name="adj3" fmla="val 21047"/>
              <a:gd name="adj4" fmla="val -10462"/>
              <a:gd name="adj5" fmla="val 78765"/>
              <a:gd name="adj6" fmla="val -23606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dirty="0"/>
              <a:t>Sum all need qty in selected date range</a:t>
            </a:r>
            <a:endParaRPr kumimoji="1" lang="ja-JP" altLang="en-US" sz="700" dirty="0"/>
          </a:p>
        </p:txBody>
      </p:sp>
      <p:sp>
        <p:nvSpPr>
          <p:cNvPr id="24" name="Callout: Bent Line 20">
            <a:extLst>
              <a:ext uri="{FF2B5EF4-FFF2-40B4-BE49-F238E27FC236}">
                <a16:creationId xmlns:a16="http://schemas.microsoft.com/office/drawing/2014/main" id="{6611D4F3-7DF8-CFE3-F7EC-25EBF01A5E4F}"/>
              </a:ext>
            </a:extLst>
          </p:cNvPr>
          <p:cNvSpPr/>
          <p:nvPr/>
        </p:nvSpPr>
        <p:spPr>
          <a:xfrm>
            <a:off x="6652254" y="1660205"/>
            <a:ext cx="1380179" cy="373010"/>
          </a:xfrm>
          <a:prstGeom prst="borderCallout2">
            <a:avLst>
              <a:gd name="adj1" fmla="val 15110"/>
              <a:gd name="adj2" fmla="val -2294"/>
              <a:gd name="adj3" fmla="val 21047"/>
              <a:gd name="adj4" fmla="val -10462"/>
              <a:gd name="adj5" fmla="val 78765"/>
              <a:gd name="adj6" fmla="val -23606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en-US" sz="700" dirty="0"/>
              <a:t>Show information for every day in the next 4 months.</a:t>
            </a:r>
            <a:endParaRPr kumimoji="1" lang="ja-JP" altLang="en-US" sz="600" dirty="0"/>
          </a:p>
        </p:txBody>
      </p:sp>
      <p:sp>
        <p:nvSpPr>
          <p:cNvPr id="25" name="Isosceles Triangle 6">
            <a:extLst>
              <a:ext uri="{FF2B5EF4-FFF2-40B4-BE49-F238E27FC236}">
                <a16:creationId xmlns:a16="http://schemas.microsoft.com/office/drawing/2014/main" id="{E54B60BA-6B37-B953-10B5-5CBE3B496139}"/>
              </a:ext>
            </a:extLst>
          </p:cNvPr>
          <p:cNvSpPr/>
          <p:nvPr/>
        </p:nvSpPr>
        <p:spPr>
          <a:xfrm>
            <a:off x="8092797" y="174752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732015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5-9. PC operation flow Master management</a:t>
            </a:r>
          </a:p>
          <a:p>
            <a:r>
              <a:rPr kumimoji="1" lang="en-US" altLang="ja-JP" sz="1100" b="1" dirty="0"/>
              <a:t>5-9-7. Stock Inventory Report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328C58E-5F86-F242-115E-B78DB4009524}"/>
              </a:ext>
            </a:extLst>
          </p:cNvPr>
          <p:cNvSpPr/>
          <p:nvPr/>
        </p:nvSpPr>
        <p:spPr>
          <a:xfrm>
            <a:off x="519772" y="5766270"/>
            <a:ext cx="5915023" cy="266526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  <a:p>
            <a:r>
              <a:rPr kumimoji="1" lang="en-US" altLang="ja-JP" sz="1000" b="1" dirty="0"/>
              <a:t>Category</a:t>
            </a:r>
            <a:r>
              <a:rPr kumimoji="1" lang="en-US" altLang="ja-JP" sz="1000" dirty="0"/>
              <a:t>:			Item category (Item master)</a:t>
            </a:r>
          </a:p>
          <a:p>
            <a:r>
              <a:rPr kumimoji="1" lang="en-US" altLang="ja-JP" sz="1000" b="1" dirty="0"/>
              <a:t>Item name:</a:t>
            </a:r>
            <a:r>
              <a:rPr kumimoji="1" lang="en-US" altLang="ja-JP" sz="1000" dirty="0"/>
              <a:t>			Item name (Item master)</a:t>
            </a:r>
          </a:p>
          <a:p>
            <a:r>
              <a:rPr kumimoji="1" lang="en-US" altLang="ja-JP" sz="1000" b="1" dirty="0"/>
              <a:t>Item number:</a:t>
            </a:r>
            <a:r>
              <a:rPr kumimoji="1" lang="en-US" altLang="ja-JP" sz="1000" dirty="0"/>
              <a:t>			Item code (Item master)</a:t>
            </a:r>
          </a:p>
          <a:p>
            <a:r>
              <a:rPr lang="en-US" altLang="ja-JP" sz="1000" b="1" dirty="0"/>
              <a:t>Drawing</a:t>
            </a:r>
            <a:r>
              <a:rPr kumimoji="1" lang="en-US" altLang="ja-JP" sz="1000" b="1" dirty="0"/>
              <a:t> number:</a:t>
            </a:r>
            <a:r>
              <a:rPr kumimoji="1" lang="en-US" altLang="ja-JP" sz="1000" dirty="0"/>
              <a:t>		Drawing number (Item master)</a:t>
            </a:r>
          </a:p>
          <a:p>
            <a:r>
              <a:rPr kumimoji="1" lang="en-US" altLang="ja-JP" sz="1000" b="1" dirty="0"/>
              <a:t>FG : </a:t>
            </a:r>
            <a:r>
              <a:rPr kumimoji="1" lang="en-US" altLang="ja-JP" sz="1000" dirty="0"/>
              <a:t>				Average shipping qty per month: Last 1 year</a:t>
            </a:r>
          </a:p>
          <a:p>
            <a:r>
              <a:rPr lang="en-US" altLang="ja-JP" sz="1000" dirty="0"/>
              <a:t>				100 100 ;;;;;;;100 = 100</a:t>
            </a:r>
            <a:endParaRPr kumimoji="1" lang="en-US" altLang="ja-JP" sz="1000" dirty="0"/>
          </a:p>
          <a:p>
            <a:r>
              <a:rPr lang="en-US" altLang="ja-JP" sz="1000" b="1" dirty="0"/>
              <a:t>RM :  </a:t>
            </a:r>
            <a:r>
              <a:rPr lang="en-US" altLang="ja-JP" sz="1000" dirty="0"/>
              <a:t>				(N-2) – (N-1) – Inbound Qty</a:t>
            </a:r>
          </a:p>
          <a:p>
            <a:r>
              <a:rPr kumimoji="1" lang="en-US" altLang="ja-JP" sz="1000" dirty="0"/>
              <a:t> 				100 - (120 -40) = </a:t>
            </a:r>
            <a:r>
              <a:rPr kumimoji="1" lang="en-US" altLang="ja-JP" sz="1000" b="1" dirty="0"/>
              <a:t>20  last 1year </a:t>
            </a:r>
          </a:p>
          <a:p>
            <a:r>
              <a:rPr kumimoji="1" lang="en-US" altLang="ja-JP" sz="1000" b="1" dirty="0"/>
              <a:t>Safety stock qty:</a:t>
            </a:r>
            <a:r>
              <a:rPr kumimoji="1" lang="en-US" altLang="ja-JP" sz="1000" dirty="0"/>
              <a:t>		Safety stock quantity (Item master)</a:t>
            </a:r>
          </a:p>
          <a:p>
            <a:r>
              <a:rPr kumimoji="1" lang="en-US" altLang="ja-JP" sz="1000" b="1" dirty="0"/>
              <a:t>Latest shipping date:</a:t>
            </a:r>
            <a:r>
              <a:rPr kumimoji="1" lang="en-US" altLang="ja-JP" sz="1000" dirty="0"/>
              <a:t>		Last shipping date (Outbound transactions)</a:t>
            </a:r>
          </a:p>
          <a:p>
            <a:r>
              <a:rPr kumimoji="1" lang="en-US" altLang="ja-JP" sz="1000" b="1" dirty="0"/>
              <a:t>Inventory quantity:</a:t>
            </a:r>
            <a:r>
              <a:rPr kumimoji="1" lang="en-US" altLang="ja-JP" sz="1000" dirty="0"/>
              <a:t>		Stock quantity</a:t>
            </a:r>
          </a:p>
          <a:p>
            <a:r>
              <a:rPr lang="en-US" altLang="ja-JP" sz="1000" b="1" dirty="0"/>
              <a:t>Unit price:</a:t>
            </a:r>
            <a:r>
              <a:rPr lang="en-US" altLang="ja-JP" sz="1000" dirty="0"/>
              <a:t>			Unit price</a:t>
            </a:r>
            <a:r>
              <a:rPr kumimoji="1" lang="en-US" altLang="ja-JP" sz="1000" dirty="0"/>
              <a:t> (Item master)</a:t>
            </a:r>
            <a:endParaRPr kumimoji="1" lang="ja-JP" altLang="en-US" sz="1000" dirty="0"/>
          </a:p>
          <a:p>
            <a:pPr algn="l" defTabSz="914400"/>
            <a:endParaRPr kumimoji="1" lang="en-US" altLang="ja-JP" sz="1000" kern="0" dirty="0">
              <a:solidFill>
                <a:prstClr val="black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D1BD91E-42CA-D7FB-188A-FB2F831223A7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88ADF0F-06FA-6E08-3630-96F7601ED840}"/>
              </a:ext>
            </a:extLst>
          </p:cNvPr>
          <p:cNvSpPr/>
          <p:nvPr/>
        </p:nvSpPr>
        <p:spPr>
          <a:xfrm>
            <a:off x="4362900" y="96688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0420C7-D540-B8F0-D2DF-D40E2BACF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976"/>
          <a:stretch/>
        </p:blipFill>
        <p:spPr>
          <a:xfrm>
            <a:off x="507414" y="1408166"/>
            <a:ext cx="5944185" cy="21808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021E2D-9318-824C-00B1-3B547C119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774" y="1666301"/>
            <a:ext cx="422898" cy="1505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72297-C673-E3FD-49BC-D0F636994030}"/>
              </a:ext>
            </a:extLst>
          </p:cNvPr>
          <p:cNvSpPr txBox="1"/>
          <p:nvPr/>
        </p:nvSpPr>
        <p:spPr>
          <a:xfrm>
            <a:off x="3067050" y="1409536"/>
            <a:ext cx="1172116" cy="20005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</a:rPr>
              <a:t>Stock Inventory Report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64D2D81-D655-39B0-1A48-A203B95E6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14" y="4064911"/>
            <a:ext cx="5944185" cy="129426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04D96FB-2BB7-FAF6-4E13-5D6046347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14" y="1660287"/>
            <a:ext cx="5944185" cy="2380469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5A334E26-CEFC-2D97-C9D4-2A284F89E2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10" t="17554" r="10604" b="16738"/>
          <a:stretch/>
        </p:blipFill>
        <p:spPr>
          <a:xfrm>
            <a:off x="1902092" y="2416169"/>
            <a:ext cx="1695381" cy="1846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C7E7625F-6BC6-5DF5-3EBD-5D951EB9877D}"/>
              </a:ext>
            </a:extLst>
          </p:cNvPr>
          <p:cNvSpPr/>
          <p:nvPr/>
        </p:nvSpPr>
        <p:spPr>
          <a:xfrm rot="2507062">
            <a:off x="3209551" y="1927668"/>
            <a:ext cx="775844" cy="841325"/>
          </a:xfrm>
          <a:prstGeom prst="triangle">
            <a:avLst/>
          </a:prstGeom>
          <a:solidFill>
            <a:srgbClr val="FF7C80">
              <a:alpha val="30000"/>
            </a:srgb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36" name="Callout: Bent Line 35">
            <a:extLst>
              <a:ext uri="{FF2B5EF4-FFF2-40B4-BE49-F238E27FC236}">
                <a16:creationId xmlns:a16="http://schemas.microsoft.com/office/drawing/2014/main" id="{EA37D7B9-D3AD-73B4-BCB1-DB2D64D27CDE}"/>
              </a:ext>
            </a:extLst>
          </p:cNvPr>
          <p:cNvSpPr/>
          <p:nvPr/>
        </p:nvSpPr>
        <p:spPr>
          <a:xfrm>
            <a:off x="7004684" y="4733310"/>
            <a:ext cx="1380179" cy="439379"/>
          </a:xfrm>
          <a:prstGeom prst="borderCallout2">
            <a:avLst>
              <a:gd name="adj1" fmla="val -6199"/>
              <a:gd name="adj2" fmla="val 76473"/>
              <a:gd name="adj3" fmla="val -44043"/>
              <a:gd name="adj4" fmla="val 76678"/>
              <a:gd name="adj5" fmla="val -90620"/>
              <a:gd name="adj6" fmla="val 116094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dirty="0"/>
              <a:t>Show popup menu</a:t>
            </a:r>
          </a:p>
          <a:p>
            <a:r>
              <a:rPr kumimoji="1" lang="en-US" altLang="ja-JP" sz="700" dirty="0"/>
              <a:t>- Stock inquiry report</a:t>
            </a:r>
            <a:endParaRPr kumimoji="1" lang="ja-JP" altLang="en-US" sz="700" dirty="0"/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26139079-4E32-E229-CB6D-6D9423835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772" y="8669872"/>
            <a:ext cx="3470614" cy="273182"/>
          </a:xfrm>
          <a:prstGeom prst="rect">
            <a:avLst/>
          </a:prstGeom>
        </p:spPr>
      </p:pic>
      <p:sp>
        <p:nvSpPr>
          <p:cNvPr id="5" name="Isosceles Triangle 6">
            <a:extLst>
              <a:ext uri="{FF2B5EF4-FFF2-40B4-BE49-F238E27FC236}">
                <a16:creationId xmlns:a16="http://schemas.microsoft.com/office/drawing/2014/main" id="{EE335684-097F-C074-AE22-078C3EB885DB}"/>
              </a:ext>
            </a:extLst>
          </p:cNvPr>
          <p:cNvSpPr/>
          <p:nvPr/>
        </p:nvSpPr>
        <p:spPr>
          <a:xfrm>
            <a:off x="3990386" y="870727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815078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EF4FE-2A0C-AD5A-873B-EEADB1729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6D1EA2D-233E-A97D-F46F-FF84F4444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848F4F1-B6AA-95C8-C127-0C444FD57F3B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25CABEDB-3F05-D5F1-368A-D55816075BF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A7426F1-869C-E9B0-67D8-8CFD7D71909E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5-9. PC operation flow Master management</a:t>
            </a:r>
          </a:p>
          <a:p>
            <a:r>
              <a:rPr kumimoji="1" lang="en-US" altLang="ja-JP" sz="1100" b="1" dirty="0"/>
              <a:t>5-9-8. Stock monthly report </a:t>
            </a:r>
            <a:r>
              <a:rPr kumimoji="1" lang="th-TH" altLang="ja-JP" sz="1100" b="1" dirty="0"/>
              <a:t>(</a:t>
            </a:r>
            <a:r>
              <a:rPr kumimoji="1" lang="en-US" altLang="ja-JP" sz="1100" b="1" dirty="0"/>
              <a:t>monthly inventory report</a:t>
            </a:r>
            <a:r>
              <a:rPr kumimoji="1" lang="th-TH" altLang="ja-JP" sz="1100" b="1" dirty="0"/>
              <a:t>)</a:t>
            </a:r>
            <a:endParaRPr kumimoji="1" lang="en-US" altLang="ja-JP" sz="1100" b="1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FCD7E8F-FE7C-FB59-EE18-6E401B54B6D2}"/>
              </a:ext>
            </a:extLst>
          </p:cNvPr>
          <p:cNvSpPr/>
          <p:nvPr/>
        </p:nvSpPr>
        <p:spPr>
          <a:xfrm>
            <a:off x="519772" y="5766270"/>
            <a:ext cx="5915023" cy="13063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Import selected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Delete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Delete selected records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Edit mode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Transitions to edit screen mode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Save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Save data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2830D10-920F-FA31-245B-6FE419780CD2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9D6099-E81C-E000-5990-18A724307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326" y="1814694"/>
            <a:ext cx="5507347" cy="2946164"/>
          </a:xfrm>
          <a:prstGeom prst="rect">
            <a:avLst/>
          </a:prstGeom>
        </p:spPr>
      </p:pic>
      <p:sp>
        <p:nvSpPr>
          <p:cNvPr id="4" name="Isosceles Triangle 6">
            <a:extLst>
              <a:ext uri="{FF2B5EF4-FFF2-40B4-BE49-F238E27FC236}">
                <a16:creationId xmlns:a16="http://schemas.microsoft.com/office/drawing/2014/main" id="{F0CBB2F4-E8CC-3E03-2F88-F80282E56B85}"/>
              </a:ext>
            </a:extLst>
          </p:cNvPr>
          <p:cNvSpPr/>
          <p:nvPr/>
        </p:nvSpPr>
        <p:spPr>
          <a:xfrm>
            <a:off x="4429517" y="108404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789880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79607-92A8-FE7B-297D-3CE7BDBFC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992C771-0EAE-7F14-05DB-E8A62A1DA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B56DD03-5C93-F11B-68A0-06B4015428C9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AD5ABEC-C302-97E4-F7CF-9A543F5A51E7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6F2E1A8-F0D8-40C0-E922-7A5620C2723D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5-9. PC operation flow Master management</a:t>
            </a:r>
          </a:p>
          <a:p>
            <a:r>
              <a:rPr kumimoji="1" lang="en-US" altLang="ja-JP" sz="1100" b="1" dirty="0"/>
              <a:t>5-9-9. Weekly delivery report</a:t>
            </a:r>
            <a:r>
              <a:rPr kumimoji="1" lang="th-TH" altLang="ja-JP" sz="1100" b="1" dirty="0"/>
              <a:t>(</a:t>
            </a:r>
            <a:r>
              <a:rPr kumimoji="1" lang="en-US" altLang="ja-JP" sz="1100" b="1" dirty="0"/>
              <a:t>Plan/Actual/Balance stock</a:t>
            </a:r>
            <a:r>
              <a:rPr kumimoji="1" lang="th-TH" altLang="ja-JP" sz="1100" b="1" dirty="0"/>
              <a:t>)</a:t>
            </a:r>
            <a:endParaRPr kumimoji="1" lang="en-US" altLang="ja-JP" sz="1100" b="1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86050AA-135A-67AC-DC81-30047DA19D71}"/>
              </a:ext>
            </a:extLst>
          </p:cNvPr>
          <p:cNvSpPr/>
          <p:nvPr/>
        </p:nvSpPr>
        <p:spPr>
          <a:xfrm>
            <a:off x="519772" y="5766270"/>
            <a:ext cx="5915023" cy="13063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Import selected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Delete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Delete selected records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Edit mode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Transitions to edit screen mode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Save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Save data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FD35505-008C-D57D-2787-3A7499156FBD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842295-B5C9-0FC3-1CC9-F459C27C4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326" y="2261105"/>
            <a:ext cx="5507347" cy="2053341"/>
          </a:xfrm>
          <a:prstGeom prst="rect">
            <a:avLst/>
          </a:prstGeom>
        </p:spPr>
      </p:pic>
      <p:sp>
        <p:nvSpPr>
          <p:cNvPr id="4" name="Isosceles Triangle 6">
            <a:extLst>
              <a:ext uri="{FF2B5EF4-FFF2-40B4-BE49-F238E27FC236}">
                <a16:creationId xmlns:a16="http://schemas.microsoft.com/office/drawing/2014/main" id="{4213CD71-1643-AF01-1924-B8D202793E6B}"/>
              </a:ext>
            </a:extLst>
          </p:cNvPr>
          <p:cNvSpPr/>
          <p:nvPr/>
        </p:nvSpPr>
        <p:spPr>
          <a:xfrm>
            <a:off x="4429517" y="108404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843740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F73D5-918C-2A12-9BF6-026F2D1DF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2320AE8-2719-0017-7CE7-5CF7FF34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711E866-BE57-0714-9437-E3353154F9C0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C2E6ECA-93C8-6A41-341C-4C266D80150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1EB87A8-CC58-3D3A-37EA-AB113B818488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5-9. PC operation flow Master management</a:t>
            </a:r>
          </a:p>
          <a:p>
            <a:r>
              <a:rPr kumimoji="1" lang="en-US" altLang="ja-JP" sz="1100" b="1" dirty="0"/>
              <a:t>5-9-10. Stock card </a:t>
            </a:r>
            <a:r>
              <a:rPr kumimoji="1" lang="th-TH" altLang="ja-JP" sz="1100" b="1" dirty="0"/>
              <a:t>(</a:t>
            </a:r>
            <a:r>
              <a:rPr kumimoji="1" lang="en-US" altLang="ja-JP" sz="1100" b="1" dirty="0"/>
              <a:t>Part No., Rec, Issue, Stock</a:t>
            </a:r>
            <a:r>
              <a:rPr kumimoji="1" lang="th-TH" altLang="ja-JP" sz="1100" b="1" dirty="0"/>
              <a:t>)</a:t>
            </a:r>
            <a:endParaRPr kumimoji="1" lang="en-US" altLang="ja-JP" sz="1100" b="1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D1A3CF0-D8D2-F80D-0854-670920243F44}"/>
              </a:ext>
            </a:extLst>
          </p:cNvPr>
          <p:cNvSpPr/>
          <p:nvPr/>
        </p:nvSpPr>
        <p:spPr>
          <a:xfrm>
            <a:off x="519772" y="5766270"/>
            <a:ext cx="5915023" cy="13063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Import selected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Delete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Delete selected records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Edit mode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Transitions to edit screen mode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Save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Save data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5D2E597-A592-1EB3-FB67-2495938D78F0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34BF72-24BE-B101-00AF-96FD72CCF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077" y="1877569"/>
            <a:ext cx="6050411" cy="2921611"/>
          </a:xfrm>
          <a:prstGeom prst="rect">
            <a:avLst/>
          </a:prstGeom>
        </p:spPr>
      </p:pic>
      <p:sp>
        <p:nvSpPr>
          <p:cNvPr id="4" name="Isosceles Triangle 6">
            <a:extLst>
              <a:ext uri="{FF2B5EF4-FFF2-40B4-BE49-F238E27FC236}">
                <a16:creationId xmlns:a16="http://schemas.microsoft.com/office/drawing/2014/main" id="{AC31F9F4-8BE3-11D8-B754-40000F6A70A2}"/>
              </a:ext>
            </a:extLst>
          </p:cNvPr>
          <p:cNvSpPr/>
          <p:nvPr/>
        </p:nvSpPr>
        <p:spPr>
          <a:xfrm>
            <a:off x="4429517" y="108404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145001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2D0BF-1C07-8F46-21C8-EBFB60E3F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0F4E97A-1188-FD25-FD60-405D00D7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7BCDEA5-88F8-6A6C-8615-1E9D5E719686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AA2FFCD-9C8E-850F-A603-28349D689981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2328DF9-EA87-D147-D04B-584C51E1392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5-9. PC operation flow Master management</a:t>
            </a:r>
          </a:p>
          <a:p>
            <a:r>
              <a:rPr kumimoji="1" lang="en-US" altLang="ja-JP" sz="1100" b="1" dirty="0"/>
              <a:t>5-9-11. Delivery monthly report </a:t>
            </a:r>
            <a:r>
              <a:rPr kumimoji="1" lang="th-TH" altLang="ja-JP" sz="1100" b="1" dirty="0"/>
              <a:t>(</a:t>
            </a:r>
            <a:r>
              <a:rPr kumimoji="1" lang="en-US" altLang="ja-JP" sz="1100" b="1" dirty="0"/>
              <a:t>PO No., FG, Name, Qty, Req-date, Delivery date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5B339F7-E539-CA24-2BB8-B18D7E6329B4}"/>
              </a:ext>
            </a:extLst>
          </p:cNvPr>
          <p:cNvSpPr/>
          <p:nvPr/>
        </p:nvSpPr>
        <p:spPr>
          <a:xfrm>
            <a:off x="519772" y="5766270"/>
            <a:ext cx="5915023" cy="13063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Import selected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Delete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Delete selected records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Edit mode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Transitions to edit screen mode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Save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Save data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EE85997-651B-2F27-536E-E28D2E964E91}"/>
              </a:ext>
            </a:extLst>
          </p:cNvPr>
          <p:cNvSpPr/>
          <p:nvPr/>
        </p:nvSpPr>
        <p:spPr>
          <a:xfrm>
            <a:off x="5403117" y="878110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A67BD8-70BD-9A0C-8679-00F7A6451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48" y="1977982"/>
            <a:ext cx="6050411" cy="2385956"/>
          </a:xfrm>
          <a:prstGeom prst="rect">
            <a:avLst/>
          </a:prstGeom>
        </p:spPr>
      </p:pic>
      <p:sp>
        <p:nvSpPr>
          <p:cNvPr id="4" name="Isosceles Triangle 6">
            <a:extLst>
              <a:ext uri="{FF2B5EF4-FFF2-40B4-BE49-F238E27FC236}">
                <a16:creationId xmlns:a16="http://schemas.microsoft.com/office/drawing/2014/main" id="{0F80CEB8-3B6D-7CF1-3014-8C1D9510B04D}"/>
              </a:ext>
            </a:extLst>
          </p:cNvPr>
          <p:cNvSpPr/>
          <p:nvPr/>
        </p:nvSpPr>
        <p:spPr>
          <a:xfrm>
            <a:off x="5842060" y="109221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48755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5-10. PC operation flow Master management</a:t>
            </a:r>
          </a:p>
          <a:p>
            <a:r>
              <a:rPr kumimoji="1" lang="en-US" altLang="ja-JP" sz="1100" b="1" dirty="0"/>
              <a:t>5-10-1. Item master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328C58E-5F86-F242-115E-B78DB4009524}"/>
              </a:ext>
            </a:extLst>
          </p:cNvPr>
          <p:cNvSpPr/>
          <p:nvPr/>
        </p:nvSpPr>
        <p:spPr>
          <a:xfrm>
            <a:off x="507415" y="4450822"/>
            <a:ext cx="5915023" cy="13063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Import selected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Delete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Delete selected records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11841AC-103E-1581-17CC-66614A114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416" y="1458861"/>
            <a:ext cx="5915022" cy="2890569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D1BD91E-42CA-D7FB-188A-FB2F831223A7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907F3B6-65B7-DD73-1044-787FFF525AF1}"/>
              </a:ext>
            </a:extLst>
          </p:cNvPr>
          <p:cNvSpPr/>
          <p:nvPr/>
        </p:nvSpPr>
        <p:spPr>
          <a:xfrm>
            <a:off x="4611721" y="142279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Callout: Bent Line 15">
            <a:extLst>
              <a:ext uri="{FF2B5EF4-FFF2-40B4-BE49-F238E27FC236}">
                <a16:creationId xmlns:a16="http://schemas.microsoft.com/office/drawing/2014/main" id="{18DDD7DE-6307-D820-4F10-76250D0D2B0B}"/>
              </a:ext>
            </a:extLst>
          </p:cNvPr>
          <p:cNvSpPr/>
          <p:nvPr/>
        </p:nvSpPr>
        <p:spPr>
          <a:xfrm>
            <a:off x="4883712" y="1357469"/>
            <a:ext cx="1380179" cy="439379"/>
          </a:xfrm>
          <a:prstGeom prst="borderCallout2">
            <a:avLst>
              <a:gd name="adj1" fmla="val 102193"/>
              <a:gd name="adj2" fmla="val 21263"/>
              <a:gd name="adj3" fmla="val 114642"/>
              <a:gd name="adj4" fmla="val 10702"/>
              <a:gd name="adj5" fmla="val 179058"/>
              <a:gd name="adj6" fmla="val 6502"/>
            </a:avLst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en-US" altLang="ja-JP" sz="700" dirty="0"/>
              <a:t>Add the below columns</a:t>
            </a:r>
          </a:p>
          <a:p>
            <a:pPr marL="228600" indent="-228600">
              <a:buAutoNum type="arabicPeriod"/>
            </a:pPr>
            <a:r>
              <a:rPr kumimoji="1" lang="en-US" altLang="ja-JP" sz="700" dirty="0"/>
              <a:t>Drawing no</a:t>
            </a:r>
          </a:p>
          <a:p>
            <a:pPr marL="228600" indent="-228600">
              <a:buAutoNum type="arabicPeriod"/>
            </a:pPr>
            <a:r>
              <a:rPr kumimoji="1" lang="en-US" altLang="ja-JP" sz="700" dirty="0"/>
              <a:t>Category</a:t>
            </a:r>
            <a:endParaRPr kumimoji="1"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22370077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5-10. PC operation flow Master management</a:t>
            </a:r>
          </a:p>
          <a:p>
            <a:r>
              <a:rPr kumimoji="1" lang="en-US" altLang="ja-JP" sz="1100" b="1" dirty="0"/>
              <a:t>5-10-2. Packing Standard master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E7DD929-5D33-84BB-63C2-13C40E401E5C}"/>
              </a:ext>
            </a:extLst>
          </p:cNvPr>
          <p:cNvSpPr/>
          <p:nvPr/>
        </p:nvSpPr>
        <p:spPr>
          <a:xfrm>
            <a:off x="507415" y="4406455"/>
            <a:ext cx="5915023" cy="13063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Import selected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Delete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Delete selected records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3EAE46D-5937-17CB-92F8-A20BE8187A15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80D93-331F-5122-7B4A-805E45CCC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569" y="1458861"/>
            <a:ext cx="5967623" cy="28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74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334538" y="951238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3-1. Importing Files</a:t>
            </a:r>
          </a:p>
        </p:txBody>
      </p:sp>
      <p:graphicFrame>
        <p:nvGraphicFramePr>
          <p:cNvPr id="6" name="表 9">
            <a:extLst>
              <a:ext uri="{FF2B5EF4-FFF2-40B4-BE49-F238E27FC236}">
                <a16:creationId xmlns:a16="http://schemas.microsoft.com/office/drawing/2014/main" id="{5671782F-42D2-E3A6-A843-D6C9D09AF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073610"/>
              </p:ext>
            </p:extLst>
          </p:nvPr>
        </p:nvGraphicFramePr>
        <p:xfrm>
          <a:off x="406400" y="1265744"/>
          <a:ext cx="6117062" cy="3957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5629">
                  <a:extLst>
                    <a:ext uri="{9D8B030D-6E8A-4147-A177-3AD203B41FA5}">
                      <a16:colId xmlns:a16="http://schemas.microsoft.com/office/drawing/2014/main" val="1410038060"/>
                    </a:ext>
                  </a:extLst>
                </a:gridCol>
                <a:gridCol w="1912191">
                  <a:extLst>
                    <a:ext uri="{9D8B030D-6E8A-4147-A177-3AD203B41FA5}">
                      <a16:colId xmlns:a16="http://schemas.microsoft.com/office/drawing/2014/main" val="128430823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1802856389"/>
                    </a:ext>
                  </a:extLst>
                </a:gridCol>
                <a:gridCol w="2134342">
                  <a:extLst>
                    <a:ext uri="{9D8B030D-6E8A-4147-A177-3AD203B41FA5}">
                      <a16:colId xmlns:a16="http://schemas.microsoft.com/office/drawing/2014/main" val="495823371"/>
                    </a:ext>
                  </a:extLst>
                </a:gridCol>
              </a:tblGrid>
              <a:tr h="395786"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Item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</a:rPr>
                        <a:t>File name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Type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Remarks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9308372"/>
                  </a:ext>
                </a:extLst>
              </a:tr>
              <a:tr h="395786">
                <a:tc rowSpan="2"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Inbound / Material Receive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Remain PO.xls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Purchase Order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kern="1200" dirty="0">
                          <a:solidFill>
                            <a:schemeClr val="tx1"/>
                          </a:solidFill>
                          <a:latin typeface="+mn-lt"/>
                          <a:ea typeface="Meiryo UI" panose="020B0604030504040204" pitchFamily="50" charset="-128"/>
                          <a:cs typeface="+mn-cs"/>
                        </a:rPr>
                        <a:t>Import to Pegasus (p.12)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  <a:tr h="395786">
                <a:tc vMerge="1">
                  <a:txBody>
                    <a:bodyPr/>
                    <a:lstStyle/>
                    <a:p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1948227"/>
                  </a:ext>
                </a:extLst>
              </a:tr>
              <a:tr h="395786">
                <a:tc rowSpan="3"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Outbound / Delivery / Production plan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HOSODA &amp; LOCAL DELIVERY SCHEDULE OF JUNE'2024.xls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Delivery Plan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Shipment Plan</a:t>
                      </a:r>
                      <a:endParaRPr kumimoji="1" lang="th-TH" altLang="ja-JP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Import to Pegasus (p.</a:t>
                      </a:r>
                      <a:r>
                        <a:rPr kumimoji="1" lang="th-TH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0406355"/>
                  </a:ext>
                </a:extLst>
              </a:tr>
              <a:tr h="3957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Plan_Assy_Inj_Press.xlsx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kern="1200" dirty="0">
                          <a:solidFill>
                            <a:schemeClr val="tx1"/>
                          </a:solidFill>
                          <a:latin typeface="+mn-lt"/>
                          <a:ea typeface="Meiryo UI" panose="020B0604030504040204" pitchFamily="50" charset="-128"/>
                          <a:cs typeface="+mn-cs"/>
                        </a:rPr>
                        <a:t>Production Plan</a:t>
                      </a:r>
                      <a:endParaRPr kumimoji="1" lang="ja-JP" altLang="en-US" sz="800" b="0" kern="1200" dirty="0">
                        <a:solidFill>
                          <a:schemeClr val="tx1"/>
                        </a:solidFill>
                        <a:latin typeface="+mn-lt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kern="1200" dirty="0">
                          <a:solidFill>
                            <a:schemeClr val="tx1"/>
                          </a:solidFill>
                          <a:latin typeface="+mn-lt"/>
                          <a:ea typeface="Meiryo UI" panose="020B0604030504040204" pitchFamily="50" charset="-128"/>
                          <a:cs typeface="+mn-cs"/>
                        </a:rPr>
                        <a:t>Production plan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kern="1200" dirty="0">
                          <a:solidFill>
                            <a:schemeClr val="tx1"/>
                          </a:solidFill>
                          <a:latin typeface="+mn-lt"/>
                          <a:ea typeface="Meiryo UI" panose="020B0604030504040204" pitchFamily="50" charset="-128"/>
                          <a:cs typeface="+mn-cs"/>
                        </a:rPr>
                        <a:t>Import to Pegasus (p.13)</a:t>
                      </a:r>
                      <a:endParaRPr kumimoji="1" lang="ja-JP" altLang="en-US" sz="800" b="0" kern="1200" dirty="0">
                        <a:solidFill>
                          <a:schemeClr val="tx1"/>
                        </a:solidFill>
                        <a:latin typeface="+mn-lt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7676513"/>
                  </a:ext>
                </a:extLst>
              </a:tr>
              <a:tr h="3957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kern="1200" dirty="0">
                        <a:solidFill>
                          <a:schemeClr val="tx1"/>
                        </a:solidFill>
                        <a:latin typeface="+mn-lt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kern="1200" dirty="0">
                        <a:solidFill>
                          <a:schemeClr val="tx1"/>
                        </a:solidFill>
                        <a:latin typeface="+mn-lt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1708415"/>
                  </a:ext>
                </a:extLst>
              </a:tr>
              <a:tr h="395786">
                <a:tc rowSpan="4"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Master / Report / Other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BOM Sample.xlsx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BOM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* Must be change format (p.9)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424779"/>
                  </a:ext>
                </a:extLst>
              </a:tr>
              <a:tr h="3957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Japan shipment Request.xlsx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Forecast Monthly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chemeClr val="tx1"/>
                          </a:solidFill>
                          <a:latin typeface="+mj-lt"/>
                          <a:ea typeface="Meiryo UI" panose="020B0604030504040204" pitchFamily="50" charset="-128"/>
                        </a:rPr>
                        <a:t>Use this format for Forecast Monthly (p.11)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10488604"/>
                  </a:ext>
                </a:extLst>
              </a:tr>
              <a:tr h="3957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7146036"/>
                  </a:ext>
                </a:extLst>
              </a:tr>
              <a:tr h="3957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dirty="0">
                        <a:solidFill>
                          <a:schemeClr val="tx1"/>
                        </a:solidFill>
                        <a:latin typeface="+mj-lt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4488327"/>
                  </a:ext>
                </a:extLst>
              </a:tr>
            </a:tbl>
          </a:graphicData>
        </a:graphic>
      </p:graphicFrame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941A050-F2B5-15A9-88CF-0676D1465E33}"/>
              </a:ext>
            </a:extLst>
          </p:cNvPr>
          <p:cNvSpPr/>
          <p:nvPr/>
        </p:nvSpPr>
        <p:spPr>
          <a:xfrm>
            <a:off x="1917568" y="94628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1847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5-10. PC operation flow Master management</a:t>
            </a:r>
          </a:p>
          <a:p>
            <a:r>
              <a:rPr kumimoji="1" lang="en-US" altLang="ja-JP" sz="1100" b="1" dirty="0"/>
              <a:t>5-10-3. Supplier Master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7499869-1D77-1EC7-33F7-F86623C8E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500" y="1458861"/>
            <a:ext cx="5915022" cy="300350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72D9D69-E8F9-0C6A-2E8A-FE7FAE23AD25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A4B3B49-F62B-70DC-2374-F913103991F3}"/>
              </a:ext>
            </a:extLst>
          </p:cNvPr>
          <p:cNvSpPr/>
          <p:nvPr/>
        </p:nvSpPr>
        <p:spPr>
          <a:xfrm>
            <a:off x="494500" y="4563761"/>
            <a:ext cx="5915023" cy="13063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Import selected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Delete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Delete selected records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sp>
        <p:nvSpPr>
          <p:cNvPr id="6" name="Isosceles Triangle 6">
            <a:extLst>
              <a:ext uri="{FF2B5EF4-FFF2-40B4-BE49-F238E27FC236}">
                <a16:creationId xmlns:a16="http://schemas.microsoft.com/office/drawing/2014/main" id="{A1C62E09-A1D8-8D5A-7D68-F503C3987FA4}"/>
              </a:ext>
            </a:extLst>
          </p:cNvPr>
          <p:cNvSpPr/>
          <p:nvPr/>
        </p:nvSpPr>
        <p:spPr>
          <a:xfrm>
            <a:off x="5134059" y="109622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681086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5-10. PC operation flow Master management</a:t>
            </a:r>
          </a:p>
          <a:p>
            <a:r>
              <a:rPr kumimoji="1" lang="en-US" altLang="ja-JP" sz="1100" b="1" dirty="0"/>
              <a:t>5-10-4. Location master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1B9736-438B-C026-1E0A-2BC067259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" y="1473808"/>
            <a:ext cx="5868353" cy="295057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3998D4-87CD-621B-6064-3EC6D686E37E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D11A0D3-2663-5324-EE7A-D89545B8A207}"/>
              </a:ext>
            </a:extLst>
          </p:cNvPr>
          <p:cNvSpPr/>
          <p:nvPr/>
        </p:nvSpPr>
        <p:spPr>
          <a:xfrm>
            <a:off x="518160" y="4540719"/>
            <a:ext cx="5868353" cy="127508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Import selected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Delete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Delete selected records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</p:spTree>
    <p:extLst>
      <p:ext uri="{BB962C8B-B14F-4D97-AF65-F5344CB8AC3E}">
        <p14:creationId xmlns:p14="http://schemas.microsoft.com/office/powerpoint/2010/main" val="13461964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5-10. PC operation flow Master management</a:t>
            </a:r>
          </a:p>
          <a:p>
            <a:r>
              <a:rPr kumimoji="1" lang="en-US" altLang="ja-JP" sz="1100" b="1" dirty="0"/>
              <a:t>5-10-5. User master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95285A7-4426-3A8E-50C4-F980CAA5B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229" y="1499449"/>
            <a:ext cx="5857478" cy="313345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80672EB-1418-B9F0-D47E-2D098DC97685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FC86C16-324D-6B89-C221-634C10E50B86}"/>
              </a:ext>
            </a:extLst>
          </p:cNvPr>
          <p:cNvSpPr/>
          <p:nvPr/>
        </p:nvSpPr>
        <p:spPr>
          <a:xfrm>
            <a:off x="533229" y="4774888"/>
            <a:ext cx="5853284" cy="135041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Import selected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Delete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Delete selected records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</p:spTree>
    <p:extLst>
      <p:ext uri="{BB962C8B-B14F-4D97-AF65-F5344CB8AC3E}">
        <p14:creationId xmlns:p14="http://schemas.microsoft.com/office/powerpoint/2010/main" val="2789603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5-10. PC operation flow Master management</a:t>
            </a:r>
          </a:p>
          <a:p>
            <a:r>
              <a:rPr kumimoji="1" lang="en-US" altLang="ja-JP" sz="1100" b="1" dirty="0"/>
              <a:t>5-10-6. User Credential master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834F976-E65E-CD24-2DD4-DB0AD7BCE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59" y="1458861"/>
            <a:ext cx="5911335" cy="298613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AF04EDC-0DFB-55A0-9799-80B193036F6B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8105AA0-7764-E19F-EAAC-0533C3F73725}"/>
              </a:ext>
            </a:extLst>
          </p:cNvPr>
          <p:cNvSpPr/>
          <p:nvPr/>
        </p:nvSpPr>
        <p:spPr>
          <a:xfrm>
            <a:off x="505571" y="4610177"/>
            <a:ext cx="5915023" cy="13063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Import selected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Delete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Delete selected records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</p:spTree>
    <p:extLst>
      <p:ext uri="{BB962C8B-B14F-4D97-AF65-F5344CB8AC3E}">
        <p14:creationId xmlns:p14="http://schemas.microsoft.com/office/powerpoint/2010/main" val="21742750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5-10. PC operation flow Master management</a:t>
            </a:r>
          </a:p>
          <a:p>
            <a:r>
              <a:rPr kumimoji="1" lang="en-US" altLang="ja-JP" sz="1100" b="1" dirty="0"/>
              <a:t>5-10-7. Customer Master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189B4EA-FFBB-F9B0-842A-99D2537A4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684" y="1458861"/>
            <a:ext cx="5926484" cy="152307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B5B25D6-D981-ECA5-8BF9-6B7835130C89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0114524-233D-19D5-0AF5-D4D86D59DEBC}"/>
              </a:ext>
            </a:extLst>
          </p:cNvPr>
          <p:cNvSpPr/>
          <p:nvPr/>
        </p:nvSpPr>
        <p:spPr>
          <a:xfrm>
            <a:off x="513145" y="3087988"/>
            <a:ext cx="5915023" cy="13063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Import selected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Delete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Delete selected records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sp>
        <p:nvSpPr>
          <p:cNvPr id="6" name="Isosceles Triangle 6">
            <a:extLst>
              <a:ext uri="{FF2B5EF4-FFF2-40B4-BE49-F238E27FC236}">
                <a16:creationId xmlns:a16="http://schemas.microsoft.com/office/drawing/2014/main" id="{ACF3E917-129C-3C7B-7F7C-877C63BD70A5}"/>
              </a:ext>
            </a:extLst>
          </p:cNvPr>
          <p:cNvSpPr/>
          <p:nvPr/>
        </p:nvSpPr>
        <p:spPr>
          <a:xfrm>
            <a:off x="5108659" y="1093895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025821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5-10. PC operation flow Master management</a:t>
            </a:r>
          </a:p>
          <a:p>
            <a:r>
              <a:rPr kumimoji="1" lang="en-US" altLang="ja-JP" sz="1100" b="1" dirty="0"/>
              <a:t>5-10-8. Crusher Ratio master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328C58E-5F86-F242-115E-B78DB4009524}"/>
              </a:ext>
            </a:extLst>
          </p:cNvPr>
          <p:cNvSpPr/>
          <p:nvPr/>
        </p:nvSpPr>
        <p:spPr>
          <a:xfrm>
            <a:off x="471490" y="4415700"/>
            <a:ext cx="5978529" cy="134502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Import selected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Delete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Delete selected records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11841AC-103E-1581-17CC-66614A114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490" y="1458860"/>
            <a:ext cx="5978529" cy="2828659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D1BD91E-42CA-D7FB-188A-FB2F831223A7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88ADF0F-06FA-6E08-3630-96F7601ED840}"/>
              </a:ext>
            </a:extLst>
          </p:cNvPr>
          <p:cNvSpPr/>
          <p:nvPr/>
        </p:nvSpPr>
        <p:spPr>
          <a:xfrm>
            <a:off x="4362900" y="96688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テキスト ボックス 29">
            <a:extLst>
              <a:ext uri="{FF2B5EF4-FFF2-40B4-BE49-F238E27FC236}">
                <a16:creationId xmlns:a16="http://schemas.microsoft.com/office/drawing/2014/main" id="{03B45883-4097-21F1-763E-4488EB55C0EF}"/>
              </a:ext>
            </a:extLst>
          </p:cNvPr>
          <p:cNvSpPr txBox="1"/>
          <p:nvPr/>
        </p:nvSpPr>
        <p:spPr>
          <a:xfrm>
            <a:off x="471490" y="6488955"/>
            <a:ext cx="5235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b="1" dirty="0"/>
              <a:t>Crusher details</a:t>
            </a:r>
          </a:p>
          <a:p>
            <a:r>
              <a:rPr kumimoji="1" lang="en-US" altLang="ja-JP" sz="800" dirty="0"/>
              <a:t>1. </a:t>
            </a:r>
            <a:r>
              <a:rPr kumimoji="1" lang="en-US" altLang="ja-JP" sz="800" b="1" dirty="0"/>
              <a:t>Virgin</a:t>
            </a:r>
            <a:r>
              <a:rPr kumimoji="1" lang="en-US" altLang="ja-JP" sz="800" dirty="0"/>
              <a:t> (Part No.)</a:t>
            </a:r>
          </a:p>
          <a:p>
            <a:r>
              <a:rPr kumimoji="1" lang="en-US" altLang="ja-JP" sz="800" dirty="0"/>
              <a:t>2. </a:t>
            </a:r>
            <a:r>
              <a:rPr kumimoji="1" lang="en-US" altLang="ja-JP" sz="800" b="1" dirty="0"/>
              <a:t>Crusher</a:t>
            </a:r>
            <a:r>
              <a:rPr kumimoji="1" lang="en-US" altLang="ja-JP" sz="800" dirty="0"/>
              <a:t> (Part No.)</a:t>
            </a:r>
          </a:p>
          <a:p>
            <a:r>
              <a:rPr kumimoji="1" lang="en-US" altLang="ja-JP" sz="800" dirty="0"/>
              <a:t>3. </a:t>
            </a:r>
            <a:r>
              <a:rPr kumimoji="1" lang="en-US" altLang="ja-JP" sz="800" b="1" dirty="0"/>
              <a:t>Ratio(%)</a:t>
            </a:r>
            <a:r>
              <a:rPr kumimoji="1" lang="en-US" altLang="ja-JP" sz="800" dirty="0"/>
              <a:t> – The default ratio of each item. It can be </a:t>
            </a:r>
            <a:r>
              <a:rPr kumimoji="1" lang="en-US" altLang="ja-JP" sz="800" dirty="0">
                <a:highlight>
                  <a:srgbClr val="FFFF00"/>
                </a:highlight>
              </a:rPr>
              <a:t>5/10/15/20/25</a:t>
            </a:r>
            <a:r>
              <a:rPr kumimoji="1" lang="en-US" altLang="ja-JP" sz="800" dirty="0"/>
              <a:t> shown in drop down list in handy.</a:t>
            </a:r>
          </a:p>
          <a:p>
            <a:r>
              <a:rPr kumimoji="1" lang="en-US" altLang="ja-JP" sz="800" dirty="0"/>
              <a:t>4. </a:t>
            </a:r>
            <a:r>
              <a:rPr kumimoji="1" lang="en-US" altLang="ja-JP" sz="800" b="1" dirty="0"/>
              <a:t>Max Rate(%)</a:t>
            </a:r>
            <a:r>
              <a:rPr kumimoji="1" lang="en-US" altLang="ja-JP" sz="800" dirty="0"/>
              <a:t> – The maximum rate of crusher that able to choose in handy.</a:t>
            </a:r>
          </a:p>
          <a:p>
            <a:r>
              <a:rPr kumimoji="1" lang="en-US" altLang="ja-JP" sz="800" dirty="0"/>
              <a:t>5. </a:t>
            </a:r>
            <a:r>
              <a:rPr kumimoji="1" lang="en-US" altLang="ja-JP" sz="800" b="1" dirty="0"/>
              <a:t>FG</a:t>
            </a:r>
            <a:r>
              <a:rPr kumimoji="1" lang="en-US" altLang="ja-JP" sz="800" dirty="0"/>
              <a:t> (Part No.)</a:t>
            </a:r>
          </a:p>
          <a:p>
            <a:endParaRPr kumimoji="1" lang="en-US" altLang="ja-JP" sz="800" dirty="0"/>
          </a:p>
          <a:p>
            <a:r>
              <a:rPr kumimoji="1" lang="en-US" altLang="ja-JP" sz="800" dirty="0"/>
              <a:t>* User must define the crusher information for INJECTION process 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E8DE3198-FB18-677B-F9B3-D16021CBA8F7}"/>
              </a:ext>
            </a:extLst>
          </p:cNvPr>
          <p:cNvSpPr/>
          <p:nvPr/>
        </p:nvSpPr>
        <p:spPr>
          <a:xfrm>
            <a:off x="3179827" y="162404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6086CB3-9CE3-4DC8-C110-550D80AB477E}"/>
              </a:ext>
            </a:extLst>
          </p:cNvPr>
          <p:cNvSpPr/>
          <p:nvPr/>
        </p:nvSpPr>
        <p:spPr>
          <a:xfrm>
            <a:off x="6225144" y="5873146"/>
            <a:ext cx="224875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AF3718B0-922F-2564-538E-B53AC602CD53}"/>
              </a:ext>
            </a:extLst>
          </p:cNvPr>
          <p:cNvSpPr/>
          <p:nvPr/>
        </p:nvSpPr>
        <p:spPr>
          <a:xfrm>
            <a:off x="4012145" y="6072434"/>
            <a:ext cx="2142101" cy="730429"/>
          </a:xfrm>
          <a:prstGeom prst="borderCallout1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lang="en-US" sz="700" dirty="0"/>
              <a:t>These values can be further modified which defined in the HT settings config named '</a:t>
            </a:r>
            <a:r>
              <a:rPr lang="en-US" sz="700" dirty="0" err="1">
                <a:highlight>
                  <a:srgbClr val="FFFF00"/>
                </a:highlight>
              </a:rPr>
              <a:t>crusher_ratio</a:t>
            </a:r>
            <a:r>
              <a:rPr lang="en-US" sz="700" dirty="0"/>
              <a:t>’.</a:t>
            </a:r>
          </a:p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sz="700" kern="0" dirty="0">
                <a:solidFill>
                  <a:prstClr val="black"/>
                </a:solidFill>
              </a:rPr>
              <a:t>For example</a:t>
            </a:r>
          </a:p>
          <a:p>
            <a:pPr algn="l" defTabSz="914400"/>
            <a:r>
              <a:rPr kumimoji="1" lang="en-US" sz="700" kern="0" dirty="0" err="1">
                <a:solidFill>
                  <a:prstClr val="black"/>
                </a:solidFill>
              </a:rPr>
              <a:t>crusher_ratio</a:t>
            </a:r>
            <a:r>
              <a:rPr kumimoji="1" lang="en-US" sz="700" kern="0" dirty="0">
                <a:solidFill>
                  <a:prstClr val="black"/>
                </a:solidFill>
              </a:rPr>
              <a:t>=5,10,15,20,25</a:t>
            </a:r>
          </a:p>
        </p:txBody>
      </p:sp>
    </p:spTree>
    <p:extLst>
      <p:ext uri="{BB962C8B-B14F-4D97-AF65-F5344CB8AC3E}">
        <p14:creationId xmlns:p14="http://schemas.microsoft.com/office/powerpoint/2010/main" val="6367575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DA7BFF-5EDF-40B8-8A19-4B584AB64AEA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5-10. PC operation flow Master management</a:t>
            </a:r>
          </a:p>
          <a:p>
            <a:r>
              <a:rPr kumimoji="1" lang="en-US" altLang="ja-JP" sz="1100" b="1" dirty="0"/>
              <a:t>5-10-9. BOM master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328C58E-5F86-F242-115E-B78DB4009524}"/>
              </a:ext>
            </a:extLst>
          </p:cNvPr>
          <p:cNvSpPr/>
          <p:nvPr/>
        </p:nvSpPr>
        <p:spPr>
          <a:xfrm>
            <a:off x="471488" y="4487153"/>
            <a:ext cx="5915023" cy="13063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Import selected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Delete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Delete selected records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Edit mode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Transitions to edit screen mode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Save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Save data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D1BD91E-42CA-D7FB-188A-FB2F831223A7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88ADF0F-06FA-6E08-3630-96F7601ED840}"/>
              </a:ext>
            </a:extLst>
          </p:cNvPr>
          <p:cNvSpPr/>
          <p:nvPr/>
        </p:nvSpPr>
        <p:spPr>
          <a:xfrm>
            <a:off x="5069020" y="109924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0420C7-D540-B8F0-D2DF-D40E2BACF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610" y="1445858"/>
            <a:ext cx="5944185" cy="28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382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D31A0-1CE0-3A3D-590A-7030BE69A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C64677C-52B1-F7B0-D375-5D739F02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DD2E47F-9EAD-85D2-68E3-137F12A073E7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5A2FB848-9EB3-1D93-E029-E3A19E071B5B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2806A00-0E9A-EEB6-E122-0B2A0DDC85C2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5-10. PC operation flow Master management</a:t>
            </a:r>
          </a:p>
          <a:p>
            <a:r>
              <a:rPr kumimoji="1" lang="en-US" altLang="ja-JP" sz="1100" b="1" dirty="0"/>
              <a:t>5-10-10. Calendar master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E02E7C-1158-9420-902C-C041A3C3235B}"/>
              </a:ext>
            </a:extLst>
          </p:cNvPr>
          <p:cNvSpPr/>
          <p:nvPr/>
        </p:nvSpPr>
        <p:spPr>
          <a:xfrm>
            <a:off x="519772" y="5766270"/>
            <a:ext cx="5915023" cy="13063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Import selected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Delete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Delete selected records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Edit mode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Transitions to edit screen mode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Save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Save data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07D1E58-8D86-0E5B-7972-1D00820B1A3D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375C42-CCC4-518D-6F12-E28E5960E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190" y="2340306"/>
            <a:ext cx="5944185" cy="2396848"/>
          </a:xfrm>
          <a:prstGeom prst="rect">
            <a:avLst/>
          </a:prstGeom>
        </p:spPr>
      </p:pic>
      <p:sp>
        <p:nvSpPr>
          <p:cNvPr id="4" name="Isosceles Triangle 6">
            <a:extLst>
              <a:ext uri="{FF2B5EF4-FFF2-40B4-BE49-F238E27FC236}">
                <a16:creationId xmlns:a16="http://schemas.microsoft.com/office/drawing/2014/main" id="{48F5C765-0E10-334A-B00B-DB9F05AD03A7}"/>
              </a:ext>
            </a:extLst>
          </p:cNvPr>
          <p:cNvSpPr/>
          <p:nvPr/>
        </p:nvSpPr>
        <p:spPr>
          <a:xfrm>
            <a:off x="5088339" y="110579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790679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8AB79-720D-1A66-8C7D-10A249BB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DAE4D2-22A0-68DF-9378-87697E4D3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F92CFA8-09F2-0173-97D3-C9BEA60B54F5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EABCCD1-B592-BB5A-CAE4-2BED6BEFFA5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0B2A3B5-49A5-6AFB-1D34-D30F92A7DA3C}"/>
              </a:ext>
            </a:extLst>
          </p:cNvPr>
          <p:cNvSpPr txBox="1"/>
          <p:nvPr/>
        </p:nvSpPr>
        <p:spPr>
          <a:xfrm>
            <a:off x="406396" y="926582"/>
            <a:ext cx="611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5-10. PC operation flow Master management</a:t>
            </a:r>
          </a:p>
          <a:p>
            <a:r>
              <a:rPr kumimoji="1" lang="en-US" altLang="ja-JP" sz="1100" b="1" dirty="0"/>
              <a:t>5-10-11. Department master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64199ED-C077-DEA3-5510-5699FFC8A021}"/>
              </a:ext>
            </a:extLst>
          </p:cNvPr>
          <p:cNvSpPr/>
          <p:nvPr/>
        </p:nvSpPr>
        <p:spPr>
          <a:xfrm>
            <a:off x="505190" y="3649449"/>
            <a:ext cx="5915023" cy="130633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Import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Import selected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CSV Export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Export all recodes for CSV file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Delete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Delete selected records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Edit mode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Transitions to edit screen mode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Save button	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Save data</a:t>
            </a:r>
          </a:p>
          <a:p>
            <a:pPr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Search button	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Search using the entered conditions.</a:t>
            </a:r>
            <a:endParaRPr kumimoji="1" lang="ja-JP" altLang="en-US" sz="1000" kern="0" dirty="0">
              <a:solidFill>
                <a:prstClr val="black"/>
              </a:solidFill>
            </a:endParaRPr>
          </a:p>
          <a:p>
            <a:pPr algn="l" defTabSz="914400"/>
            <a:r>
              <a:rPr kumimoji="1" lang="en-US" altLang="ja-JP" sz="1000" b="1" kern="0" dirty="0">
                <a:solidFill>
                  <a:prstClr val="black"/>
                </a:solidFill>
              </a:rPr>
              <a:t>Clear button</a:t>
            </a:r>
            <a:r>
              <a:rPr kumimoji="1" lang="en-US" altLang="ja-JP" sz="1000" kern="0" dirty="0">
                <a:solidFill>
                  <a:prstClr val="black"/>
                </a:solidFill>
              </a:rPr>
              <a:t>		Initializes and clears the entered conditions.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9AF19A9-5A87-AEC7-D075-4032816C8E43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D9473A-BEAF-E09A-1727-153CE359C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610" y="1458861"/>
            <a:ext cx="5944185" cy="2089196"/>
          </a:xfrm>
          <a:prstGeom prst="rect">
            <a:avLst/>
          </a:prstGeom>
        </p:spPr>
      </p:pic>
      <p:sp>
        <p:nvSpPr>
          <p:cNvPr id="4" name="Isosceles Triangle 6">
            <a:extLst>
              <a:ext uri="{FF2B5EF4-FFF2-40B4-BE49-F238E27FC236}">
                <a16:creationId xmlns:a16="http://schemas.microsoft.com/office/drawing/2014/main" id="{E9D8E931-44EA-312C-3067-C516821532D0}"/>
              </a:ext>
            </a:extLst>
          </p:cNvPr>
          <p:cNvSpPr/>
          <p:nvPr/>
        </p:nvSpPr>
        <p:spPr>
          <a:xfrm>
            <a:off x="5088339" y="1105796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297372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6. Q&amp;A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89</a:t>
            </a:fld>
            <a:endParaRPr kumimoji="1" lang="ja-JP" altLang="en-US"/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21290CBD-22A3-4F1E-9FDB-AED3BD8BB5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295059"/>
              </p:ext>
            </p:extLst>
          </p:nvPr>
        </p:nvGraphicFramePr>
        <p:xfrm>
          <a:off x="598805" y="1068388"/>
          <a:ext cx="6323013" cy="239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864479" imgH="4495984" progId="Excel.Sheet.12">
                  <p:embed/>
                </p:oleObj>
              </mc:Choice>
              <mc:Fallback>
                <p:oleObj name="Worksheet" r:id="rId2" imgW="11864479" imgH="4495984" progId="Excel.Sheet.12">
                  <p:embed/>
                  <p:pic>
                    <p:nvPicPr>
                      <p:cNvPr id="4" name="オブジェクト 3">
                        <a:extLst>
                          <a:ext uri="{FF2B5EF4-FFF2-40B4-BE49-F238E27FC236}">
                            <a16:creationId xmlns:a16="http://schemas.microsoft.com/office/drawing/2014/main" id="{21290CBD-22A3-4F1E-9FDB-AED3BD8BB5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8805" y="1068388"/>
                        <a:ext cx="6323013" cy="2398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5483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A09016-42EC-026A-CD64-12A40F56016B}"/>
              </a:ext>
            </a:extLst>
          </p:cNvPr>
          <p:cNvSpPr/>
          <p:nvPr/>
        </p:nvSpPr>
        <p:spPr>
          <a:xfrm>
            <a:off x="5318760" y="845510"/>
            <a:ext cx="1336040" cy="1117600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3-1-1. BOM (Sample)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3716DF-31D8-4923-3AEA-1E44CE1F3E97}"/>
              </a:ext>
            </a:extLst>
          </p:cNvPr>
          <p:cNvSpPr txBox="1"/>
          <p:nvPr/>
        </p:nvSpPr>
        <p:spPr>
          <a:xfrm>
            <a:off x="5359400" y="869546"/>
            <a:ext cx="1164806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800" b="0" dirty="0"/>
              <a:t>YAMATO ⇒Pegasus</a:t>
            </a:r>
            <a:endParaRPr lang="ja-JP" altLang="en-US" sz="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E2B5073-4AC9-E5A2-BDC2-6A81CB529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256872"/>
              </p:ext>
            </p:extLst>
          </p:nvPr>
        </p:nvGraphicFramePr>
        <p:xfrm>
          <a:off x="507418" y="1828100"/>
          <a:ext cx="5915026" cy="3124900"/>
        </p:xfrm>
        <a:graphic>
          <a:graphicData uri="http://schemas.openxmlformats.org/drawingml/2006/table">
            <a:tbl>
              <a:tblPr/>
              <a:tblGrid>
                <a:gridCol w="293712">
                  <a:extLst>
                    <a:ext uri="{9D8B030D-6E8A-4147-A177-3AD203B41FA5}">
                      <a16:colId xmlns:a16="http://schemas.microsoft.com/office/drawing/2014/main" val="2298935803"/>
                    </a:ext>
                  </a:extLst>
                </a:gridCol>
                <a:gridCol w="334505">
                  <a:extLst>
                    <a:ext uri="{9D8B030D-6E8A-4147-A177-3AD203B41FA5}">
                      <a16:colId xmlns:a16="http://schemas.microsoft.com/office/drawing/2014/main" val="1140342958"/>
                    </a:ext>
                  </a:extLst>
                </a:gridCol>
                <a:gridCol w="293712">
                  <a:extLst>
                    <a:ext uri="{9D8B030D-6E8A-4147-A177-3AD203B41FA5}">
                      <a16:colId xmlns:a16="http://schemas.microsoft.com/office/drawing/2014/main" val="3068422183"/>
                    </a:ext>
                  </a:extLst>
                </a:gridCol>
                <a:gridCol w="603740">
                  <a:extLst>
                    <a:ext uri="{9D8B030D-6E8A-4147-A177-3AD203B41FA5}">
                      <a16:colId xmlns:a16="http://schemas.microsoft.com/office/drawing/2014/main" val="2547700249"/>
                    </a:ext>
                  </a:extLst>
                </a:gridCol>
                <a:gridCol w="1019832">
                  <a:extLst>
                    <a:ext uri="{9D8B030D-6E8A-4147-A177-3AD203B41FA5}">
                      <a16:colId xmlns:a16="http://schemas.microsoft.com/office/drawing/2014/main" val="2421355535"/>
                    </a:ext>
                  </a:extLst>
                </a:gridCol>
                <a:gridCol w="562947">
                  <a:extLst>
                    <a:ext uri="{9D8B030D-6E8A-4147-A177-3AD203B41FA5}">
                      <a16:colId xmlns:a16="http://schemas.microsoft.com/office/drawing/2014/main" val="4085484839"/>
                    </a:ext>
                  </a:extLst>
                </a:gridCol>
                <a:gridCol w="1019832">
                  <a:extLst>
                    <a:ext uri="{9D8B030D-6E8A-4147-A177-3AD203B41FA5}">
                      <a16:colId xmlns:a16="http://schemas.microsoft.com/office/drawing/2014/main" val="919629111"/>
                    </a:ext>
                  </a:extLst>
                </a:gridCol>
                <a:gridCol w="293712">
                  <a:extLst>
                    <a:ext uri="{9D8B030D-6E8A-4147-A177-3AD203B41FA5}">
                      <a16:colId xmlns:a16="http://schemas.microsoft.com/office/drawing/2014/main" val="289757705"/>
                    </a:ext>
                  </a:extLst>
                </a:gridCol>
                <a:gridCol w="293712">
                  <a:extLst>
                    <a:ext uri="{9D8B030D-6E8A-4147-A177-3AD203B41FA5}">
                      <a16:colId xmlns:a16="http://schemas.microsoft.com/office/drawing/2014/main" val="2658630315"/>
                    </a:ext>
                  </a:extLst>
                </a:gridCol>
                <a:gridCol w="399774">
                  <a:extLst>
                    <a:ext uri="{9D8B030D-6E8A-4147-A177-3AD203B41FA5}">
                      <a16:colId xmlns:a16="http://schemas.microsoft.com/office/drawing/2014/main" val="1284003633"/>
                    </a:ext>
                  </a:extLst>
                </a:gridCol>
                <a:gridCol w="399774">
                  <a:extLst>
                    <a:ext uri="{9D8B030D-6E8A-4147-A177-3AD203B41FA5}">
                      <a16:colId xmlns:a16="http://schemas.microsoft.com/office/drawing/2014/main" val="3601361838"/>
                    </a:ext>
                  </a:extLst>
                </a:gridCol>
                <a:gridCol w="399774">
                  <a:extLst>
                    <a:ext uri="{9D8B030D-6E8A-4147-A177-3AD203B41FA5}">
                      <a16:colId xmlns:a16="http://schemas.microsoft.com/office/drawing/2014/main" val="703568035"/>
                    </a:ext>
                  </a:extLst>
                </a:gridCol>
              </a:tblGrid>
              <a:tr h="181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No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Product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 Code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Part code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Part name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Material code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Material grade/size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Usage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BOM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Com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Unit price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Supplier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263105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FP190910090001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PL COVER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M12220137S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FP994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0.00366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761542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2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FP190965040000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CASE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M720965010001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UREA CU6600Y70LT (GREEN)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0.02850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8672538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FP190965050000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CAM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M720965010001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UREA CU6600Y70LT (GREEN)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0.00350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886805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4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FP190965070000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HIKIDAMA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M12220136S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PP COMPOUND E701G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0.00101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65695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5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FP190965080000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NAME RING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M12210563S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ABS COMPOUND  QF-N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0.00471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990398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6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P190910050000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LEVER 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812941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7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P190910060000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CAME PLATE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1771592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8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P190910070000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HIKITE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212562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9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P190910120000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KOTEIHEN A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595723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P190910130000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KOTEIHEN B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2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900221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P190910160000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FLAT SPRING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9882946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12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P190910170000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SPRING A S91017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62728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P190910180000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SPRING B S91018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7648524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14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P190911020000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C RING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864276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15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P190965020000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SPL  REVET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931488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16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P190965060000T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(KYUHAI SW  KADOHEN) 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MP11526004S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C5210R-EH 0.4 X 28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0.00248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2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2012993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17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P190965070000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SHAFT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0221002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18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P190965100000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STEEL  COVER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805204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19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P190965120000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STRING A 1.6*910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918701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20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P190965140000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NAME PLATE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666433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21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P300015010000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HATOME  1.8*4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4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9004098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22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P300015540000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SCREW  TP  3*8(THAI)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2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201441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23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PK081000000000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BOX KYUHAI SWITCH ( SET )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0.005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9514452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24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W190910230000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LEAD WIRE A 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645453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25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KYUHAI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FG7173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W190910240000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LEAD WIRE B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1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3</a:t>
                      </a: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marL="4895" marR="4895" marT="48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49825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5B76F73-4342-102F-5EB7-2B3EF9398FA5}"/>
              </a:ext>
            </a:extLst>
          </p:cNvPr>
          <p:cNvSpPr txBox="1"/>
          <p:nvPr/>
        </p:nvSpPr>
        <p:spPr>
          <a:xfrm>
            <a:off x="3515360" y="1180206"/>
            <a:ext cx="2270760" cy="24622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*Must be change format below table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411D0E-C766-F670-7E07-D0AADA4C9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222086"/>
              </p:ext>
            </p:extLst>
          </p:nvPr>
        </p:nvGraphicFramePr>
        <p:xfrm>
          <a:off x="570230" y="6092190"/>
          <a:ext cx="5848652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6577">
                  <a:extLst>
                    <a:ext uri="{9D8B030D-6E8A-4147-A177-3AD203B41FA5}">
                      <a16:colId xmlns:a16="http://schemas.microsoft.com/office/drawing/2014/main" val="1883708443"/>
                    </a:ext>
                  </a:extLst>
                </a:gridCol>
                <a:gridCol w="519430">
                  <a:extLst>
                    <a:ext uri="{9D8B030D-6E8A-4147-A177-3AD203B41FA5}">
                      <a16:colId xmlns:a16="http://schemas.microsoft.com/office/drawing/2014/main" val="1524780016"/>
                    </a:ext>
                  </a:extLst>
                </a:gridCol>
                <a:gridCol w="578316">
                  <a:extLst>
                    <a:ext uri="{9D8B030D-6E8A-4147-A177-3AD203B41FA5}">
                      <a16:colId xmlns:a16="http://schemas.microsoft.com/office/drawing/2014/main" val="713342075"/>
                    </a:ext>
                  </a:extLst>
                </a:gridCol>
                <a:gridCol w="834847">
                  <a:extLst>
                    <a:ext uri="{9D8B030D-6E8A-4147-A177-3AD203B41FA5}">
                      <a16:colId xmlns:a16="http://schemas.microsoft.com/office/drawing/2014/main" val="3408123799"/>
                    </a:ext>
                  </a:extLst>
                </a:gridCol>
                <a:gridCol w="991916">
                  <a:extLst>
                    <a:ext uri="{9D8B030D-6E8A-4147-A177-3AD203B41FA5}">
                      <a16:colId xmlns:a16="http://schemas.microsoft.com/office/drawing/2014/main" val="1585841133"/>
                    </a:ext>
                  </a:extLst>
                </a:gridCol>
                <a:gridCol w="423639">
                  <a:extLst>
                    <a:ext uri="{9D8B030D-6E8A-4147-A177-3AD203B41FA5}">
                      <a16:colId xmlns:a16="http://schemas.microsoft.com/office/drawing/2014/main" val="630907912"/>
                    </a:ext>
                  </a:extLst>
                </a:gridCol>
                <a:gridCol w="351155">
                  <a:extLst>
                    <a:ext uri="{9D8B030D-6E8A-4147-A177-3AD203B41FA5}">
                      <a16:colId xmlns:a16="http://schemas.microsoft.com/office/drawing/2014/main" val="60279345"/>
                    </a:ext>
                  </a:extLst>
                </a:gridCol>
                <a:gridCol w="382130">
                  <a:extLst>
                    <a:ext uri="{9D8B030D-6E8A-4147-A177-3AD203B41FA5}">
                      <a16:colId xmlns:a16="http://schemas.microsoft.com/office/drawing/2014/main" val="2147925704"/>
                    </a:ext>
                  </a:extLst>
                </a:gridCol>
                <a:gridCol w="565545">
                  <a:extLst>
                    <a:ext uri="{9D8B030D-6E8A-4147-A177-3AD203B41FA5}">
                      <a16:colId xmlns:a16="http://schemas.microsoft.com/office/drawing/2014/main" val="65351708"/>
                    </a:ext>
                  </a:extLst>
                </a:gridCol>
                <a:gridCol w="885097">
                  <a:extLst>
                    <a:ext uri="{9D8B030D-6E8A-4147-A177-3AD203B41FA5}">
                      <a16:colId xmlns:a16="http://schemas.microsoft.com/office/drawing/2014/main" val="17895285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6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FG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Ref 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Part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Part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Usage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Supplier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Supplier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576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FG7173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FG7173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FP190910090001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PL COVER</a:t>
                      </a:r>
                    </a:p>
                    <a:p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Pcs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1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FG7173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FP190910090001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M12220137S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FP994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0.00366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Kgs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278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FG7173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FG7173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FP190965040000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CASE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Pcs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830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FG7173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FG7173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M720965010001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UREA CU6600Y70LT (GREEN)</a:t>
                      </a:r>
                    </a:p>
                    <a:p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0.02850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Kgs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396719"/>
                  </a:ext>
                </a:extLst>
              </a:tr>
            </a:tbl>
          </a:graphicData>
        </a:graphic>
      </p:graphicFrame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87B929CD-F286-AE4C-1246-435FC4421522}"/>
              </a:ext>
            </a:extLst>
          </p:cNvPr>
          <p:cNvSpPr/>
          <p:nvPr/>
        </p:nvSpPr>
        <p:spPr>
          <a:xfrm>
            <a:off x="5720320" y="1269715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C583AC5-A32E-0E6B-E1EC-4467C3C91E96}"/>
              </a:ext>
            </a:extLst>
          </p:cNvPr>
          <p:cNvSpPr/>
          <p:nvPr/>
        </p:nvSpPr>
        <p:spPr>
          <a:xfrm>
            <a:off x="2093108" y="5689600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689DA9-1750-4FE3-EF01-7C9A017619E0}"/>
              </a:ext>
            </a:extLst>
          </p:cNvPr>
          <p:cNvSpPr txBox="1"/>
          <p:nvPr/>
        </p:nvSpPr>
        <p:spPr>
          <a:xfrm>
            <a:off x="507418" y="5675767"/>
            <a:ext cx="1585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Example of BOM file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3FBEAA-5815-95D8-5A69-0917BD06F73D}"/>
              </a:ext>
            </a:extLst>
          </p:cNvPr>
          <p:cNvSpPr/>
          <p:nvPr/>
        </p:nvSpPr>
        <p:spPr>
          <a:xfrm>
            <a:off x="1106778" y="1468086"/>
            <a:ext cx="304800" cy="353571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89E030-C0EE-2E2D-90B4-96C8F70AA4A5}"/>
              </a:ext>
            </a:extLst>
          </p:cNvPr>
          <p:cNvSpPr txBox="1"/>
          <p:nvPr/>
        </p:nvSpPr>
        <p:spPr>
          <a:xfrm>
            <a:off x="1049826" y="148862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/>
              <a:t>L0/L1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17DAAC-C124-45B8-8F4A-7F33D7F60A37}"/>
              </a:ext>
            </a:extLst>
          </p:cNvPr>
          <p:cNvSpPr/>
          <p:nvPr/>
        </p:nvSpPr>
        <p:spPr>
          <a:xfrm>
            <a:off x="1432308" y="1468086"/>
            <a:ext cx="538732" cy="353571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4BC605-3A2A-C6B1-88B7-9D9444C5FFDE}"/>
              </a:ext>
            </a:extLst>
          </p:cNvPr>
          <p:cNvSpPr txBox="1"/>
          <p:nvPr/>
        </p:nvSpPr>
        <p:spPr>
          <a:xfrm>
            <a:off x="1375356" y="1488621"/>
            <a:ext cx="28886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/>
              <a:t>L2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1FAF60-8DD8-C33C-D54D-07DB11A3E362}"/>
              </a:ext>
            </a:extLst>
          </p:cNvPr>
          <p:cNvSpPr/>
          <p:nvPr/>
        </p:nvSpPr>
        <p:spPr>
          <a:xfrm>
            <a:off x="3013782" y="1468086"/>
            <a:ext cx="583678" cy="353571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en-US" sz="700" kern="0" dirty="0">
              <a:solidFill>
                <a:prstClr val="black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89E8C-8FAF-3307-4F67-967C8266B1FD}"/>
              </a:ext>
            </a:extLst>
          </p:cNvPr>
          <p:cNvSpPr txBox="1"/>
          <p:nvPr/>
        </p:nvSpPr>
        <p:spPr>
          <a:xfrm>
            <a:off x="2956830" y="1488621"/>
            <a:ext cx="28886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/>
              <a:t>L3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3912D8FE-5DDB-0B12-B789-BD307526B1B1}"/>
              </a:ext>
            </a:extLst>
          </p:cNvPr>
          <p:cNvSpPr/>
          <p:nvPr/>
        </p:nvSpPr>
        <p:spPr>
          <a:xfrm>
            <a:off x="2735347" y="132970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176998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7. Sign off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We hereby acknowledge and agree the above-mentioned blueprint requirements.</a:t>
            </a:r>
          </a:p>
          <a:p>
            <a:r>
              <a:rPr kumimoji="1" lang="en-US" altLang="ja-JP" sz="1100" dirty="0"/>
              <a:t>Any changes required after the sign off for this blueprint will be addressed through the change request process.</a:t>
            </a:r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Yamato Electric (Thailand) Co., Ltd.</a:t>
            </a:r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90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90420F3-7B7A-4B78-ABC9-A008029EF8A5}"/>
              </a:ext>
            </a:extLst>
          </p:cNvPr>
          <p:cNvCxnSpPr/>
          <p:nvPr/>
        </p:nvCxnSpPr>
        <p:spPr>
          <a:xfrm>
            <a:off x="914400" y="261366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450AB8E-0EC0-451B-BBC4-0048C23F7D3F}"/>
              </a:ext>
            </a:extLst>
          </p:cNvPr>
          <p:cNvSpPr txBox="1"/>
          <p:nvPr/>
        </p:nvSpPr>
        <p:spPr>
          <a:xfrm>
            <a:off x="471487" y="905059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## END OF BLUEPRINT##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386555-3738-4255-9F84-2F631BE2C7B1}"/>
              </a:ext>
            </a:extLst>
          </p:cNvPr>
          <p:cNvSpPr txBox="1"/>
          <p:nvPr/>
        </p:nvSpPr>
        <p:spPr>
          <a:xfrm>
            <a:off x="406400" y="2803528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5FF5FE5-9456-4C8D-B357-5E4DEF7C44DA}"/>
              </a:ext>
            </a:extLst>
          </p:cNvPr>
          <p:cNvCxnSpPr/>
          <p:nvPr/>
        </p:nvCxnSpPr>
        <p:spPr>
          <a:xfrm>
            <a:off x="914400" y="3167504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74A4B8-94E2-44F6-B2F7-812EBA49BC1B}"/>
              </a:ext>
            </a:extLst>
          </p:cNvPr>
          <p:cNvSpPr txBox="1"/>
          <p:nvPr/>
        </p:nvSpPr>
        <p:spPr>
          <a:xfrm>
            <a:off x="406400" y="3372966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0023414-0265-40F1-8819-468BEA9015F7}"/>
              </a:ext>
            </a:extLst>
          </p:cNvPr>
          <p:cNvCxnSpPr/>
          <p:nvPr/>
        </p:nvCxnSpPr>
        <p:spPr>
          <a:xfrm>
            <a:off x="914400" y="3736942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2737A60-DFC6-4089-8BFA-08E793EDB353}"/>
              </a:ext>
            </a:extLst>
          </p:cNvPr>
          <p:cNvSpPr txBox="1"/>
          <p:nvPr/>
        </p:nvSpPr>
        <p:spPr>
          <a:xfrm>
            <a:off x="406400" y="3948404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FF4DB5FC-8BCE-4AD0-873B-B6579CBD4EA5}"/>
              </a:ext>
            </a:extLst>
          </p:cNvPr>
          <p:cNvCxnSpPr/>
          <p:nvPr/>
        </p:nvCxnSpPr>
        <p:spPr>
          <a:xfrm>
            <a:off x="914400" y="431238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CC8B6FE-3581-44FC-9DEC-F1544EF8213E}"/>
              </a:ext>
            </a:extLst>
          </p:cNvPr>
          <p:cNvSpPr txBox="1"/>
          <p:nvPr/>
        </p:nvSpPr>
        <p:spPr>
          <a:xfrm>
            <a:off x="370469" y="4803435"/>
            <a:ext cx="61170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100" b="1" dirty="0"/>
          </a:p>
          <a:p>
            <a:r>
              <a:rPr kumimoji="1" lang="en-US" altLang="ja-JP" sz="1100" b="1" dirty="0"/>
              <a:t>TOMAS TECH CO.,LTD.</a:t>
            </a:r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F707B7E2-24C5-412A-9BC8-0D9042932055}"/>
              </a:ext>
            </a:extLst>
          </p:cNvPr>
          <p:cNvCxnSpPr/>
          <p:nvPr/>
        </p:nvCxnSpPr>
        <p:spPr>
          <a:xfrm>
            <a:off x="878469" y="559689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FBA96C3-9C73-4888-897B-5BC28C9248F2}"/>
              </a:ext>
            </a:extLst>
          </p:cNvPr>
          <p:cNvSpPr txBox="1"/>
          <p:nvPr/>
        </p:nvSpPr>
        <p:spPr>
          <a:xfrm>
            <a:off x="370469" y="5786758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0F5E6E3F-76DF-49DB-B1A8-191FD6CD5E3A}"/>
              </a:ext>
            </a:extLst>
          </p:cNvPr>
          <p:cNvCxnSpPr/>
          <p:nvPr/>
        </p:nvCxnSpPr>
        <p:spPr>
          <a:xfrm>
            <a:off x="878469" y="6150734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CD97158-E796-43D8-9519-A676C5C9D762}"/>
              </a:ext>
            </a:extLst>
          </p:cNvPr>
          <p:cNvSpPr txBox="1"/>
          <p:nvPr/>
        </p:nvSpPr>
        <p:spPr>
          <a:xfrm>
            <a:off x="370469" y="6356196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042595CF-7823-4846-8F78-5C88BB12B09C}"/>
              </a:ext>
            </a:extLst>
          </p:cNvPr>
          <p:cNvCxnSpPr/>
          <p:nvPr/>
        </p:nvCxnSpPr>
        <p:spPr>
          <a:xfrm>
            <a:off x="878469" y="6720172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EB37B7C-8A64-4ABE-8445-719B07C37BEA}"/>
              </a:ext>
            </a:extLst>
          </p:cNvPr>
          <p:cNvSpPr txBox="1"/>
          <p:nvPr/>
        </p:nvSpPr>
        <p:spPr>
          <a:xfrm>
            <a:off x="370469" y="6931634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0FE87F5B-C513-409D-8C9B-CFE24CDC7CBF}"/>
              </a:ext>
            </a:extLst>
          </p:cNvPr>
          <p:cNvCxnSpPr/>
          <p:nvPr/>
        </p:nvCxnSpPr>
        <p:spPr>
          <a:xfrm>
            <a:off x="878469" y="729561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435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マニュアル用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175" cap="flat" cmpd="sng" algn="ctr">
          <a:solidFill>
            <a:sysClr val="windowText" lastClr="000000"/>
          </a:solidFill>
          <a:prstDash val="solid"/>
        </a:ln>
        <a:effectLst/>
      </a:spPr>
      <a:bodyPr rtlCol="0" anchor="ctr"/>
      <a:lstStyle>
        <a:defPPr algn="l" defTabSz="914400">
          <a:defRPr kumimoji="1" sz="700" kern="0" dirty="0">
            <a:solidFill>
              <a:prstClr val="black"/>
            </a:solidFill>
          </a:defRPr>
        </a:defPPr>
      </a:lstStyle>
    </a:spDef>
    <a:lnDef>
      <a:spPr>
        <a:ln w="6350" cmpd="sng">
          <a:solidFill>
            <a:schemeClr val="tx1"/>
          </a:solidFill>
          <a:prstDash val="solid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D833F4EDA25A48A502E1BB930AA800" ma:contentTypeVersion="1" ma:contentTypeDescription="Create a new document." ma:contentTypeScope="" ma:versionID="38d7cee56fd76457b5729da753a00825">
  <xsd:schema xmlns:xsd="http://www.w3.org/2001/XMLSchema" xmlns:xs="http://www.w3.org/2001/XMLSchema" xmlns:p="http://schemas.microsoft.com/office/2006/metadata/properties" xmlns:ns3="4b176993-820b-4687-918b-e934f5d7d70a" targetNamespace="http://schemas.microsoft.com/office/2006/metadata/properties" ma:root="true" ma:fieldsID="bf96439379ad0bfbd2cb53bc92363fec" ns3:_="">
    <xsd:import namespace="4b176993-820b-4687-918b-e934f5d7d70a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176993-820b-4687-918b-e934f5d7d70a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08B1639-387B-4E3E-8B03-F669D94A16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176993-820b-4687-918b-e934f5d7d7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EDEDBB-0A98-4CC8-B3CE-104A5E1070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2CEA0E-5C57-4880-A352-4870A17C85CE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4b176993-820b-4687-918b-e934f5d7d70a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72532</TotalTime>
  <Words>14078</Words>
  <Application>Microsoft Office PowerPoint</Application>
  <PresentationFormat>A4 Paper (210x297 mm)</PresentationFormat>
  <Paragraphs>3732</Paragraphs>
  <Slides>90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0" baseType="lpstr">
      <vt:lpstr>Arial 本文</vt:lpstr>
      <vt:lpstr>游ゴシック</vt:lpstr>
      <vt:lpstr>游ゴシック</vt:lpstr>
      <vt:lpstr>Arial</vt:lpstr>
      <vt:lpstr>Century Gothic</vt:lpstr>
      <vt:lpstr>Consolas</vt:lpstr>
      <vt:lpstr>Josefin Sans</vt:lpstr>
      <vt:lpstr>Wingdings</vt:lpstr>
      <vt:lpstr>Office テーマ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Nozaki Ryo</dc:creator>
  <cp:lastModifiedBy>SORAYA NORASING</cp:lastModifiedBy>
  <cp:revision>466</cp:revision>
  <cp:lastPrinted>2024-12-10T05:56:51Z</cp:lastPrinted>
  <dcterms:created xsi:type="dcterms:W3CDTF">2021-03-06T04:05:57Z</dcterms:created>
  <dcterms:modified xsi:type="dcterms:W3CDTF">2025-05-29T12:42:43Z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0x01010058D833F4EDA25A48A502E1BB930AA800</vt:lpwstr>
  </property>
</Properties>
</file>