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49"/>
  </p:notesMasterIdLst>
  <p:sldIdLst>
    <p:sldId id="256" r:id="rId5"/>
    <p:sldId id="283" r:id="rId6"/>
    <p:sldId id="284" r:id="rId7"/>
    <p:sldId id="257" r:id="rId8"/>
    <p:sldId id="258" r:id="rId9"/>
    <p:sldId id="259" r:id="rId10"/>
    <p:sldId id="260" r:id="rId11"/>
    <p:sldId id="480" r:id="rId12"/>
    <p:sldId id="537" r:id="rId13"/>
    <p:sldId id="481" r:id="rId14"/>
    <p:sldId id="482" r:id="rId15"/>
    <p:sldId id="538" r:id="rId16"/>
    <p:sldId id="539" r:id="rId17"/>
    <p:sldId id="540" r:id="rId18"/>
    <p:sldId id="541" r:id="rId19"/>
    <p:sldId id="542" r:id="rId20"/>
    <p:sldId id="543" r:id="rId21"/>
    <p:sldId id="544" r:id="rId22"/>
    <p:sldId id="545" r:id="rId23"/>
    <p:sldId id="546" r:id="rId24"/>
    <p:sldId id="547" r:id="rId25"/>
    <p:sldId id="548" r:id="rId26"/>
    <p:sldId id="549" r:id="rId27"/>
    <p:sldId id="550" r:id="rId28"/>
    <p:sldId id="551" r:id="rId29"/>
    <p:sldId id="552" r:id="rId30"/>
    <p:sldId id="553" r:id="rId31"/>
    <p:sldId id="554" r:id="rId32"/>
    <p:sldId id="555" r:id="rId33"/>
    <p:sldId id="556" r:id="rId34"/>
    <p:sldId id="557" r:id="rId35"/>
    <p:sldId id="558" r:id="rId36"/>
    <p:sldId id="559" r:id="rId37"/>
    <p:sldId id="560" r:id="rId38"/>
    <p:sldId id="561" r:id="rId39"/>
    <p:sldId id="562" r:id="rId40"/>
    <p:sldId id="531" r:id="rId41"/>
    <p:sldId id="532" r:id="rId42"/>
    <p:sldId id="563" r:id="rId43"/>
    <p:sldId id="564" r:id="rId44"/>
    <p:sldId id="565" r:id="rId45"/>
    <p:sldId id="566" r:id="rId46"/>
    <p:sldId id="276" r:id="rId47"/>
    <p:sldId id="301" r:id="rId48"/>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4472C4"/>
    <a:srgbClr val="D1E9F5"/>
    <a:srgbClr val="AFF8C9"/>
    <a:srgbClr val="02468F"/>
    <a:srgbClr val="FF9999"/>
    <a:srgbClr val="BDD7EE"/>
    <a:srgbClr val="E5E6FA"/>
    <a:srgbClr val="00FF00"/>
    <a:srgbClr val="1919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348" autoAdjust="0"/>
    <p:restoredTop sz="86473" autoAdjust="0"/>
  </p:normalViewPr>
  <p:slideViewPr>
    <p:cSldViewPr snapToGrid="0" showGuides="1">
      <p:cViewPr>
        <p:scale>
          <a:sx n="119" d="100"/>
          <a:sy n="119" d="100"/>
        </p:scale>
        <p:origin x="2352" y="144"/>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5659" cy="498056"/>
          </a:xfrm>
          <a:prstGeom prst="rect">
            <a:avLst/>
          </a:prstGeom>
        </p:spPr>
        <p:txBody>
          <a:bodyPr vert="horz" lIns="96606" tIns="48303" rIns="96606" bIns="48303" rtlCol="0"/>
          <a:lstStyle>
            <a:lvl1pPr algn="l">
              <a:defRPr sz="1300"/>
            </a:lvl1pPr>
          </a:lstStyle>
          <a:p>
            <a:endParaRPr kumimoji="1" lang="ja-JP" altLang="en-US"/>
          </a:p>
        </p:txBody>
      </p:sp>
      <p:sp>
        <p:nvSpPr>
          <p:cNvPr id="3" name="日付プレースホルダー 2"/>
          <p:cNvSpPr>
            <a:spLocks noGrp="1"/>
          </p:cNvSpPr>
          <p:nvPr>
            <p:ph type="dt" idx="1"/>
          </p:nvPr>
        </p:nvSpPr>
        <p:spPr>
          <a:xfrm>
            <a:off x="3850444" y="0"/>
            <a:ext cx="2945659" cy="498056"/>
          </a:xfrm>
          <a:prstGeom prst="rect">
            <a:avLst/>
          </a:prstGeom>
        </p:spPr>
        <p:txBody>
          <a:bodyPr vert="horz" lIns="96606" tIns="48303" rIns="96606" bIns="48303" rtlCol="0"/>
          <a:lstStyle>
            <a:lvl1pPr algn="r">
              <a:defRPr sz="1300"/>
            </a:lvl1pPr>
          </a:lstStyle>
          <a:p>
            <a:fld id="{950D9ED6-7A08-499A-95EC-E1D92DDF1BFF}" type="datetimeFigureOut">
              <a:rPr kumimoji="1" lang="ja-JP" altLang="en-US" smtClean="0"/>
              <a:t>2025/3/18</a:t>
            </a:fld>
            <a:endParaRPr kumimoji="1" lang="ja-JP" altLang="en-US"/>
          </a:p>
        </p:txBody>
      </p:sp>
      <p:sp>
        <p:nvSpPr>
          <p:cNvPr id="4" name="スライド イメージ プレースホルダー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6606" tIns="48303" rIns="96606" bIns="48303" rtlCol="0" anchor="ctr"/>
          <a:lstStyle/>
          <a:p>
            <a:endParaRPr lang="ja-JP" altLang="en-US"/>
          </a:p>
        </p:txBody>
      </p:sp>
      <p:sp>
        <p:nvSpPr>
          <p:cNvPr id="5" name="ノート プレースホルダー 4"/>
          <p:cNvSpPr>
            <a:spLocks noGrp="1"/>
          </p:cNvSpPr>
          <p:nvPr>
            <p:ph type="body" sz="quarter" idx="3"/>
          </p:nvPr>
        </p:nvSpPr>
        <p:spPr>
          <a:xfrm>
            <a:off x="679768" y="4777195"/>
            <a:ext cx="5438140" cy="3908613"/>
          </a:xfrm>
          <a:prstGeom prst="rect">
            <a:avLst/>
          </a:prstGeom>
        </p:spPr>
        <p:txBody>
          <a:bodyPr vert="horz" lIns="96606" tIns="48303" rIns="96606" bIns="4830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28584"/>
            <a:ext cx="2945659" cy="498054"/>
          </a:xfrm>
          <a:prstGeom prst="rect">
            <a:avLst/>
          </a:prstGeom>
        </p:spPr>
        <p:txBody>
          <a:bodyPr vert="horz" lIns="96606" tIns="48303" rIns="96606" bIns="48303"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50444" y="9428584"/>
            <a:ext cx="2945659" cy="498054"/>
          </a:xfrm>
          <a:prstGeom prst="rect">
            <a:avLst/>
          </a:prstGeom>
        </p:spPr>
        <p:txBody>
          <a:bodyPr vert="horz" lIns="96606" tIns="48303" rIns="96606" bIns="48303" rtlCol="0" anchor="b"/>
          <a:lstStyle>
            <a:lvl1pPr algn="r">
              <a:defRPr sz="1300"/>
            </a:lvl1pPr>
          </a:lstStyle>
          <a:p>
            <a:fld id="{EC5CBA6C-5079-4F7D-9C03-A85FF6B43F3D}" type="slidenum">
              <a:rPr kumimoji="1" lang="ja-JP" altLang="en-US" smtClean="0"/>
              <a:t>‹#›</a:t>
            </a:fld>
            <a:endParaRPr kumimoji="1" lang="ja-JP" altLang="en-US"/>
          </a:p>
        </p:txBody>
      </p:sp>
    </p:spTree>
    <p:extLst>
      <p:ext uri="{BB962C8B-B14F-4D97-AF65-F5344CB8AC3E}">
        <p14:creationId xmlns:p14="http://schemas.microsoft.com/office/powerpoint/2010/main" val="9007312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6481420-B83C-4C58-A0EC-1A3071E587E2}" type="datetime1">
              <a:rPr kumimoji="1" lang="ja-JP" altLang="en-US" smtClean="0"/>
              <a:t>2025/3/18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4100770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C7F539F-5526-4D04-8FD6-260459D8BC5F}" type="datetime1">
              <a:rPr kumimoji="1" lang="ja-JP" altLang="en-US" smtClean="0"/>
              <a:t>2025/3/18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1588548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D3D3D84-5621-4CC5-8FC4-57C7F07D8C49}" type="datetime1">
              <a:rPr kumimoji="1" lang="ja-JP" altLang="en-US" smtClean="0"/>
              <a:t>2025/3/18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3008258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78FA845-20CD-48D2-A2D5-B5407AFF0FCB}" type="datetime1">
              <a:rPr kumimoji="1" lang="ja-JP" altLang="en-US" smtClean="0"/>
              <a:t>2025/3/18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2805075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8A7A997-C117-4E07-8358-707BEF18102A}" type="datetime1">
              <a:rPr kumimoji="1" lang="ja-JP" altLang="en-US" smtClean="0"/>
              <a:t>2025/3/18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81899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AA06C61-18D9-4AC9-AA51-71DA4C67CC89}" type="datetime1">
              <a:rPr kumimoji="1" lang="ja-JP" altLang="en-US" smtClean="0"/>
              <a:t>2025/3/18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793683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56B93E7-F14A-4576-8224-71FB96D1D432}" type="datetime1">
              <a:rPr kumimoji="1" lang="ja-JP" altLang="en-US" smtClean="0"/>
              <a:t>2025/3/18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2855633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F4C12DF-9BCA-4E06-AD49-34DFDD5BC2B2}" type="datetime1">
              <a:rPr kumimoji="1" lang="ja-JP" altLang="en-US" smtClean="0"/>
              <a:t>2025/3/18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1210194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88E020-7334-4238-9110-095FAD913287}" type="datetime1">
              <a:rPr kumimoji="1" lang="ja-JP" altLang="en-US" smtClean="0"/>
              <a:t>2025/3/18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2173932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605DA89-3C9A-4A3F-BA1A-AD4015311DE3}" type="datetime1">
              <a:rPr kumimoji="1" lang="ja-JP" altLang="en-US" smtClean="0"/>
              <a:t>2025/3/18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1245858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07BB7A1-BAA2-4685-9A13-423FC750900D}" type="datetime1">
              <a:rPr kumimoji="1" lang="ja-JP" altLang="en-US" smtClean="0"/>
              <a:t>2025/3/18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2432064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6DDF4AF4-3935-4223-9569-5734B3B1160A}" type="datetime1">
              <a:rPr kumimoji="1" lang="ja-JP" altLang="en-US" smtClean="0"/>
              <a:t>2025/3/18</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9930758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24.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39.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24.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47.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47.pn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5.png"/><Relationship Id="rId1" Type="http://schemas.openxmlformats.org/officeDocument/2006/relationships/slideLayout" Target="../slideLayouts/slideLayout1.xml"/><Relationship Id="rId5" Type="http://schemas.openxmlformats.org/officeDocument/2006/relationships/image" Target="../media/image58.png"/><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xml"/><Relationship Id="rId6" Type="http://schemas.openxmlformats.org/officeDocument/2006/relationships/image" Target="../media/image62.png"/><Relationship Id="rId5" Type="http://schemas.openxmlformats.org/officeDocument/2006/relationships/image" Target="../media/image24.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xml"/><Relationship Id="rId6" Type="http://schemas.openxmlformats.org/officeDocument/2006/relationships/image" Target="../media/image65.png"/><Relationship Id="rId5" Type="http://schemas.openxmlformats.org/officeDocument/2006/relationships/image" Target="../media/image47.png"/><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xml"/><Relationship Id="rId6" Type="http://schemas.openxmlformats.org/officeDocument/2006/relationships/image" Target="../media/image68.png"/><Relationship Id="rId5" Type="http://schemas.openxmlformats.org/officeDocument/2006/relationships/image" Target="../media/image47.png"/><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xml"/><Relationship Id="rId6" Type="http://schemas.openxmlformats.org/officeDocument/2006/relationships/image" Target="../media/image73.png"/><Relationship Id="rId5" Type="http://schemas.openxmlformats.org/officeDocument/2006/relationships/image" Target="../media/image47.png"/><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5.png"/><Relationship Id="rId1" Type="http://schemas.openxmlformats.org/officeDocument/2006/relationships/slideLayout" Target="../slideLayouts/slideLayout1.xml"/><Relationship Id="rId4" Type="http://schemas.openxmlformats.org/officeDocument/2006/relationships/image" Target="../media/image76.png"/></Relationships>
</file>

<file path=ppt/slides/_rels/slide3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1.xml"/><Relationship Id="rId6" Type="http://schemas.openxmlformats.org/officeDocument/2006/relationships/image" Target="../media/image79.png"/><Relationship Id="rId5" Type="http://schemas.openxmlformats.org/officeDocument/2006/relationships/image" Target="../media/image47.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81.png"/><Relationship Id="rId1" Type="http://schemas.openxmlformats.org/officeDocument/2006/relationships/slideLayout" Target="../slideLayouts/slideLayout1.xml"/><Relationship Id="rId6" Type="http://schemas.openxmlformats.org/officeDocument/2006/relationships/image" Target="../media/image82.png"/><Relationship Id="rId5" Type="http://schemas.openxmlformats.org/officeDocument/2006/relationships/image" Target="../media/image47.png"/><Relationship Id="rId4" Type="http://schemas.openxmlformats.org/officeDocument/2006/relationships/image" Target="../media/image18.png"/></Relationships>
</file>

<file path=ppt/slides/_rels/slide42.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package" Target="../embeddings/Microsoft_Excel_Worksheet.xlsx"/><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13.212.34.168/nki/pegasus/" TargetMode="External"/><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drawingObject2">
            <a:extLst>
              <a:ext uri="{FF2B5EF4-FFF2-40B4-BE49-F238E27FC236}">
                <a16:creationId xmlns:a16="http://schemas.microsoft.com/office/drawing/2014/main" id="{E8D9608A-6B4B-4561-B61C-C74C30FB5185}"/>
              </a:ext>
            </a:extLst>
          </p:cNvPr>
          <p:cNvGrpSpPr>
            <a:grpSpLocks/>
          </p:cNvGrpSpPr>
          <p:nvPr/>
        </p:nvGrpSpPr>
        <p:grpSpPr bwMode="auto">
          <a:xfrm>
            <a:off x="406400" y="3687445"/>
            <a:ext cx="6045200" cy="2531668"/>
            <a:chOff x="0" y="0"/>
            <a:chExt cx="60452" cy="14719"/>
          </a:xfrm>
        </p:grpSpPr>
        <p:sp>
          <p:nvSpPr>
            <p:cNvPr id="5" name="Shape 3">
              <a:extLst>
                <a:ext uri="{FF2B5EF4-FFF2-40B4-BE49-F238E27FC236}">
                  <a16:creationId xmlns:a16="http://schemas.microsoft.com/office/drawing/2014/main" id="{2A6BEF9C-6AE2-4714-89C9-41C77A60F94A}"/>
                </a:ext>
              </a:extLst>
            </p:cNvPr>
            <p:cNvSpPr>
              <a:spLocks/>
            </p:cNvSpPr>
            <p:nvPr/>
          </p:nvSpPr>
          <p:spPr bwMode="auto">
            <a:xfrm>
              <a:off x="0" y="12395"/>
              <a:ext cx="57092" cy="6"/>
            </a:xfrm>
            <a:custGeom>
              <a:avLst/>
              <a:gdLst>
                <a:gd name="T0" fmla="*/ 0 w 5709284"/>
                <a:gd name="T1" fmla="*/ 0 h 635"/>
                <a:gd name="T2" fmla="*/ 5709284 w 5709284"/>
                <a:gd name="T3" fmla="*/ 635 h 635"/>
                <a:gd name="T4" fmla="*/ 0 w 5709284"/>
                <a:gd name="T5" fmla="*/ 0 h 635"/>
                <a:gd name="T6" fmla="*/ 5709284 w 5709284"/>
                <a:gd name="T7" fmla="*/ 635 h 635"/>
              </a:gdLst>
              <a:ahLst/>
              <a:cxnLst>
                <a:cxn ang="0">
                  <a:pos x="T0" y="T1"/>
                </a:cxn>
                <a:cxn ang="0">
                  <a:pos x="T2" y="T3"/>
                </a:cxn>
              </a:cxnLst>
              <a:rect l="T4" t="T5" r="T6" b="T7"/>
              <a:pathLst>
                <a:path w="5709284" h="635">
                  <a:moveTo>
                    <a:pt x="0" y="0"/>
                  </a:moveTo>
                  <a:lnTo>
                    <a:pt x="5709284" y="635"/>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ja-JP" altLang="en-US"/>
            </a:p>
          </p:txBody>
        </p:sp>
        <p:sp>
          <p:nvSpPr>
            <p:cNvPr id="6" name="Shape 4">
              <a:extLst>
                <a:ext uri="{FF2B5EF4-FFF2-40B4-BE49-F238E27FC236}">
                  <a16:creationId xmlns:a16="http://schemas.microsoft.com/office/drawing/2014/main" id="{2CDC2C1D-88BF-4C3A-95C8-8992DD55D8EA}"/>
                </a:ext>
              </a:extLst>
            </p:cNvPr>
            <p:cNvSpPr>
              <a:spLocks/>
            </p:cNvSpPr>
            <p:nvPr/>
          </p:nvSpPr>
          <p:spPr bwMode="auto">
            <a:xfrm>
              <a:off x="56197" y="0"/>
              <a:ext cx="4255" cy="14719"/>
            </a:xfrm>
            <a:custGeom>
              <a:avLst/>
              <a:gdLst>
                <a:gd name="T0" fmla="*/ 0 w 425451"/>
                <a:gd name="T1" fmla="*/ 0 h 1471930"/>
                <a:gd name="T2" fmla="*/ 0 w 425451"/>
                <a:gd name="T3" fmla="*/ 1471930 h 1471930"/>
                <a:gd name="T4" fmla="*/ 425451 w 425451"/>
                <a:gd name="T5" fmla="*/ 1471930 h 1471930"/>
                <a:gd name="T6" fmla="*/ 425451 w 425451"/>
                <a:gd name="T7" fmla="*/ 0 h 1471930"/>
                <a:gd name="T8" fmla="*/ 0 w 425451"/>
                <a:gd name="T9" fmla="*/ 0 h 1471930"/>
                <a:gd name="T10" fmla="*/ 0 w 425451"/>
                <a:gd name="T11" fmla="*/ 0 h 1471930"/>
                <a:gd name="T12" fmla="*/ 425451 w 425451"/>
                <a:gd name="T13" fmla="*/ 1471930 h 1471930"/>
              </a:gdLst>
              <a:ahLst/>
              <a:cxnLst>
                <a:cxn ang="0">
                  <a:pos x="T0" y="T1"/>
                </a:cxn>
                <a:cxn ang="0">
                  <a:pos x="T2" y="T3"/>
                </a:cxn>
                <a:cxn ang="0">
                  <a:pos x="T4" y="T5"/>
                </a:cxn>
                <a:cxn ang="0">
                  <a:pos x="T6" y="T7"/>
                </a:cxn>
                <a:cxn ang="0">
                  <a:pos x="T8" y="T9"/>
                </a:cxn>
              </a:cxnLst>
              <a:rect l="T10" t="T11" r="T12" b="T13"/>
              <a:pathLst>
                <a:path w="425451" h="1471930">
                  <a:moveTo>
                    <a:pt x="0" y="0"/>
                  </a:moveTo>
                  <a:lnTo>
                    <a:pt x="0" y="1471930"/>
                  </a:lnTo>
                  <a:lnTo>
                    <a:pt x="425451" y="1471930"/>
                  </a:lnTo>
                  <a:lnTo>
                    <a:pt x="425451" y="0"/>
                  </a:lnTo>
                  <a:lnTo>
                    <a:pt x="0"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ja-JP" altLang="en-US"/>
            </a:p>
          </p:txBody>
        </p:sp>
      </p:grpSp>
      <p:sp>
        <p:nvSpPr>
          <p:cNvPr id="7" name="テキスト ボックス 6">
            <a:extLst>
              <a:ext uri="{FF2B5EF4-FFF2-40B4-BE49-F238E27FC236}">
                <a16:creationId xmlns:a16="http://schemas.microsoft.com/office/drawing/2014/main" id="{33ECEFA4-271F-4CD8-A6FE-097AC17AA450}"/>
              </a:ext>
            </a:extLst>
          </p:cNvPr>
          <p:cNvSpPr txBox="1"/>
          <p:nvPr/>
        </p:nvSpPr>
        <p:spPr>
          <a:xfrm>
            <a:off x="1174696" y="4018035"/>
            <a:ext cx="4861331" cy="2123658"/>
          </a:xfrm>
          <a:prstGeom prst="rect">
            <a:avLst/>
          </a:prstGeom>
          <a:noFill/>
        </p:spPr>
        <p:txBody>
          <a:bodyPr wrap="none" rtlCol="0">
            <a:spAutoFit/>
          </a:bodyPr>
          <a:lstStyle/>
          <a:p>
            <a:pPr algn="r"/>
            <a:r>
              <a:rPr kumimoji="1" lang="en-US" altLang="ja-JP" b="1" dirty="0"/>
              <a:t> Pegasus</a:t>
            </a:r>
            <a:r>
              <a:rPr kumimoji="1" lang="ja-JP" altLang="en-US" b="1" dirty="0"/>
              <a:t> </a:t>
            </a:r>
            <a:r>
              <a:rPr kumimoji="1" lang="en-US" altLang="ja-JP" b="1" dirty="0"/>
              <a:t>Web Stock Management System </a:t>
            </a:r>
          </a:p>
          <a:p>
            <a:pPr algn="r"/>
            <a:r>
              <a:rPr kumimoji="1" lang="en-US" altLang="ja-JP" b="1" dirty="0"/>
              <a:t>Manual Document</a:t>
            </a:r>
          </a:p>
          <a:p>
            <a:pPr algn="r"/>
            <a:r>
              <a:rPr kumimoji="1" lang="en-US" altLang="ja-JP" sz="1400" b="1" dirty="0"/>
              <a:t>Documentation EN for NKI</a:t>
            </a:r>
          </a:p>
          <a:p>
            <a:pPr algn="r"/>
            <a:endParaRPr kumimoji="1" lang="en-US" altLang="ja-JP" sz="1400" b="1" dirty="0"/>
          </a:p>
          <a:p>
            <a:pPr algn="r"/>
            <a:endParaRPr kumimoji="1" lang="en-US" altLang="ja-JP" sz="1400" dirty="0"/>
          </a:p>
          <a:p>
            <a:pPr algn="r"/>
            <a:r>
              <a:rPr kumimoji="1" lang="en-US" altLang="ja-JP" sz="1200" dirty="0"/>
              <a:t>R1</a:t>
            </a:r>
          </a:p>
          <a:p>
            <a:pPr algn="r"/>
            <a:r>
              <a:rPr kumimoji="1" lang="en-US" altLang="ja-JP" sz="1200" dirty="0"/>
              <a:t>Made for: </a:t>
            </a:r>
            <a:r>
              <a:rPr lang="en-US" sz="1200" dirty="0">
                <a:effectLst/>
              </a:rPr>
              <a:t>PT NIPPON KONPO INDONESIA</a:t>
            </a:r>
            <a:r>
              <a:rPr kumimoji="1" lang="en-US" altLang="ja-JP" sz="1200" dirty="0"/>
              <a:t> </a:t>
            </a:r>
          </a:p>
          <a:p>
            <a:pPr algn="r"/>
            <a:r>
              <a:rPr kumimoji="1" lang="en-US" altLang="ja-JP" sz="1200" dirty="0"/>
              <a:t>By: TOMAS TECH CO.,LTD.</a:t>
            </a:r>
          </a:p>
          <a:p>
            <a:pPr algn="r"/>
            <a:endParaRPr kumimoji="1" lang="ja-JP" altLang="en-US" dirty="0"/>
          </a:p>
        </p:txBody>
      </p:sp>
      <p:sp>
        <p:nvSpPr>
          <p:cNvPr id="15" name="正方形/長方形 14">
            <a:extLst>
              <a:ext uri="{FF2B5EF4-FFF2-40B4-BE49-F238E27FC236}">
                <a16:creationId xmlns:a16="http://schemas.microsoft.com/office/drawing/2014/main" id="{1600D60E-DEF8-4FC2-9AF6-F632CD65EC1B}"/>
              </a:ext>
            </a:extLst>
          </p:cNvPr>
          <p:cNvSpPr/>
          <p:nvPr/>
        </p:nvSpPr>
        <p:spPr>
          <a:xfrm>
            <a:off x="406401" y="479503"/>
            <a:ext cx="1544320" cy="4896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solidFill>
                  <a:srgbClr val="FF0000"/>
                </a:solidFill>
              </a:rPr>
              <a:t>Version 23/Mar/2025</a:t>
            </a:r>
          </a:p>
        </p:txBody>
      </p:sp>
      <p:sp>
        <p:nvSpPr>
          <p:cNvPr id="17" name="スライド番号プレースホルダー 16">
            <a:extLst>
              <a:ext uri="{FF2B5EF4-FFF2-40B4-BE49-F238E27FC236}">
                <a16:creationId xmlns:a16="http://schemas.microsoft.com/office/drawing/2014/main" id="{5B4DA840-04A4-4B68-85C0-2E5D055FF8E8}"/>
              </a:ext>
            </a:extLst>
          </p:cNvPr>
          <p:cNvSpPr>
            <a:spLocks noGrp="1"/>
          </p:cNvSpPr>
          <p:nvPr>
            <p:ph type="sldNum" sz="quarter" idx="12"/>
          </p:nvPr>
        </p:nvSpPr>
        <p:spPr/>
        <p:txBody>
          <a:bodyPr/>
          <a:lstStyle/>
          <a:p>
            <a:fld id="{FABEA90D-F275-432F-8053-456A4E092F4A}" type="slidenum">
              <a:rPr kumimoji="1" lang="ja-JP" altLang="en-US" smtClean="0"/>
              <a:t>1</a:t>
            </a:fld>
            <a:endParaRPr kumimoji="1" lang="ja-JP" altLang="en-US"/>
          </a:p>
        </p:txBody>
      </p:sp>
      <p:sp>
        <p:nvSpPr>
          <p:cNvPr id="19" name="正方形/長方形 18">
            <a:extLst>
              <a:ext uri="{FF2B5EF4-FFF2-40B4-BE49-F238E27FC236}">
                <a16:creationId xmlns:a16="http://schemas.microsoft.com/office/drawing/2014/main" id="{4010B2CE-2E6A-4AD5-BE49-4FB62FDB8834}"/>
              </a:ext>
            </a:extLst>
          </p:cNvPr>
          <p:cNvSpPr/>
          <p:nvPr/>
        </p:nvSpPr>
        <p:spPr>
          <a:xfrm>
            <a:off x="4907281" y="479503"/>
            <a:ext cx="1544320" cy="4896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solidFill>
                  <a:srgbClr val="FF0000"/>
                </a:solidFill>
              </a:rPr>
              <a:t>Confidential</a:t>
            </a:r>
          </a:p>
        </p:txBody>
      </p:sp>
      <p:pic>
        <p:nvPicPr>
          <p:cNvPr id="2" name="図 2">
            <a:extLst>
              <a:ext uri="{FF2B5EF4-FFF2-40B4-BE49-F238E27FC236}">
                <a16:creationId xmlns:a16="http://schemas.microsoft.com/office/drawing/2014/main" id="{944E7B5A-61DC-3B55-FE2F-E676C539E9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972" y="7936751"/>
            <a:ext cx="5214055" cy="1244646"/>
          </a:xfrm>
          <a:prstGeom prst="rect">
            <a:avLst/>
          </a:prstGeom>
        </p:spPr>
      </p:pic>
    </p:spTree>
    <p:extLst>
      <p:ext uri="{BB962C8B-B14F-4D97-AF65-F5344CB8AC3E}">
        <p14:creationId xmlns:p14="http://schemas.microsoft.com/office/powerpoint/2010/main" val="1279534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Web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10</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2-2-1. Menu Schedule</a:t>
            </a:r>
          </a:p>
        </p:txBody>
      </p:sp>
      <p:pic>
        <p:nvPicPr>
          <p:cNvPr id="4" name="Picture 3">
            <a:extLst>
              <a:ext uri="{FF2B5EF4-FFF2-40B4-BE49-F238E27FC236}">
                <a16:creationId xmlns:a16="http://schemas.microsoft.com/office/drawing/2014/main" id="{5AF054C2-1813-437F-A8C1-867649AC3EA3}"/>
              </a:ext>
            </a:extLst>
          </p:cNvPr>
          <p:cNvPicPr>
            <a:picLocks noChangeAspect="1"/>
          </p:cNvPicPr>
          <p:nvPr/>
        </p:nvPicPr>
        <p:blipFill rotWithShape="1">
          <a:blip r:embed="rId2">
            <a:extLst>
              <a:ext uri="{28A0092B-C50C-407E-A947-70E740481C1C}">
                <a14:useLocalDpi xmlns:a14="http://schemas.microsoft.com/office/drawing/2010/main" val="0"/>
              </a:ext>
            </a:extLst>
          </a:blip>
          <a:srcRect t="-2269" b="36659"/>
          <a:stretch/>
        </p:blipFill>
        <p:spPr>
          <a:xfrm>
            <a:off x="3883707" y="951238"/>
            <a:ext cx="2502806" cy="6142289"/>
          </a:xfrm>
          <a:prstGeom prst="rect">
            <a:avLst/>
          </a:prstGeom>
        </p:spPr>
      </p:pic>
      <p:sp>
        <p:nvSpPr>
          <p:cNvPr id="20" name="TextBox 19">
            <a:extLst>
              <a:ext uri="{FF2B5EF4-FFF2-40B4-BE49-F238E27FC236}">
                <a16:creationId xmlns:a16="http://schemas.microsoft.com/office/drawing/2014/main" id="{D481B568-1887-4F76-96DB-C66B9CF41B6D}"/>
              </a:ext>
            </a:extLst>
          </p:cNvPr>
          <p:cNvSpPr txBox="1"/>
          <p:nvPr/>
        </p:nvSpPr>
        <p:spPr>
          <a:xfrm>
            <a:off x="679094" y="1288692"/>
            <a:ext cx="3429000" cy="3659143"/>
          </a:xfrm>
          <a:prstGeom prst="rect">
            <a:avLst/>
          </a:prstGeom>
          <a:noFill/>
        </p:spPr>
        <p:txBody>
          <a:bodyPr wrap="square">
            <a:spAutoFit/>
          </a:bodyPr>
          <a:lstStyle/>
          <a:p>
            <a:pPr>
              <a:lnSpc>
                <a:spcPct val="150000"/>
              </a:lnSpc>
            </a:pPr>
            <a:r>
              <a:rPr lang="en-US" sz="1200" b="1" dirty="0"/>
              <a:t>The Schedule menu has 7 submenus </a:t>
            </a:r>
          </a:p>
          <a:p>
            <a:pPr marL="228600" indent="-228600">
              <a:lnSpc>
                <a:spcPct val="150000"/>
              </a:lnSpc>
              <a:buAutoNum type="arabicPeriod"/>
            </a:pPr>
            <a:r>
              <a:rPr lang="en-US" sz="1200" dirty="0"/>
              <a:t>Schedule Import</a:t>
            </a:r>
          </a:p>
          <a:p>
            <a:pPr marL="228600" indent="-228600">
              <a:lnSpc>
                <a:spcPct val="150000"/>
              </a:lnSpc>
              <a:buAutoNum type="arabicPeriod"/>
            </a:pPr>
            <a:r>
              <a:rPr lang="en-US" sz="1200" dirty="0"/>
              <a:t>Inbound Schedule</a:t>
            </a:r>
          </a:p>
          <a:p>
            <a:pPr marL="228600" indent="-228600">
              <a:lnSpc>
                <a:spcPct val="150000"/>
              </a:lnSpc>
              <a:buFontTx/>
              <a:buAutoNum type="arabicPeriod"/>
            </a:pPr>
            <a:r>
              <a:rPr lang="en-US" sz="1200" dirty="0"/>
              <a:t>Inbound Schedule Detail</a:t>
            </a:r>
          </a:p>
          <a:p>
            <a:pPr marL="228600" indent="-228600">
              <a:lnSpc>
                <a:spcPct val="150000"/>
              </a:lnSpc>
              <a:buFontTx/>
              <a:buAutoNum type="arabicPeriod"/>
            </a:pPr>
            <a:r>
              <a:rPr lang="en-US" sz="1200" dirty="0"/>
              <a:t>Outbound Schedule For Picking</a:t>
            </a:r>
          </a:p>
          <a:p>
            <a:pPr marL="228600" indent="-228600">
              <a:lnSpc>
                <a:spcPct val="150000"/>
              </a:lnSpc>
              <a:buFontTx/>
              <a:buAutoNum type="arabicPeriod"/>
            </a:pPr>
            <a:r>
              <a:rPr lang="en-US" sz="1200" dirty="0"/>
              <a:t>Outbound Schedule Detail For Picking</a:t>
            </a:r>
          </a:p>
          <a:p>
            <a:pPr marL="228600" indent="-228600">
              <a:lnSpc>
                <a:spcPct val="150000"/>
              </a:lnSpc>
              <a:buFontTx/>
              <a:buAutoNum type="arabicPeriod"/>
            </a:pPr>
            <a:r>
              <a:rPr lang="en-US" sz="1200" dirty="0"/>
              <a:t>Outbound Schedule For Loading</a:t>
            </a:r>
          </a:p>
          <a:p>
            <a:pPr marL="228600" indent="-228600">
              <a:lnSpc>
                <a:spcPct val="150000"/>
              </a:lnSpc>
              <a:buFontTx/>
              <a:buAutoNum type="arabicPeriod"/>
            </a:pPr>
            <a:r>
              <a:rPr lang="en-US" sz="1200" dirty="0"/>
              <a:t>Outbound Schedule Detail For Loading</a:t>
            </a:r>
          </a:p>
          <a:p>
            <a:pPr marL="228600" indent="-228600">
              <a:lnSpc>
                <a:spcPct val="150000"/>
              </a:lnSpc>
              <a:buFontTx/>
              <a:buAutoNum type="arabicPeriod"/>
            </a:pPr>
            <a:endParaRPr lang="en-US" sz="1200" dirty="0"/>
          </a:p>
          <a:p>
            <a:pPr marL="228600" indent="-228600">
              <a:lnSpc>
                <a:spcPct val="150000"/>
              </a:lnSpc>
              <a:buFontTx/>
              <a:buAutoNum type="arabicPeriod"/>
            </a:pPr>
            <a:endParaRPr lang="en-US" sz="1200" dirty="0"/>
          </a:p>
          <a:p>
            <a:pPr marL="228600" indent="-228600">
              <a:lnSpc>
                <a:spcPct val="150000"/>
              </a:lnSpc>
              <a:buFontTx/>
              <a:buAutoNum type="arabicPeriod"/>
            </a:pPr>
            <a:endParaRPr lang="en-US" sz="1200" dirty="0"/>
          </a:p>
          <a:p>
            <a:pPr marL="228600" indent="-228600">
              <a:lnSpc>
                <a:spcPct val="150000"/>
              </a:lnSpc>
              <a:buFontTx/>
              <a:buAutoNum type="arabicPeriod"/>
            </a:pPr>
            <a:endParaRPr lang="en-US" sz="1200" dirty="0"/>
          </a:p>
          <a:p>
            <a:pPr marL="228600" indent="-228600">
              <a:lnSpc>
                <a:spcPct val="150000"/>
              </a:lnSpc>
              <a:buAutoNum type="arabicPeriod"/>
            </a:pPr>
            <a:endParaRPr lang="en-US" sz="1200" dirty="0"/>
          </a:p>
        </p:txBody>
      </p:sp>
    </p:spTree>
    <p:extLst>
      <p:ext uri="{BB962C8B-B14F-4D97-AF65-F5344CB8AC3E}">
        <p14:creationId xmlns:p14="http://schemas.microsoft.com/office/powerpoint/2010/main" val="1696110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Web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11</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2-2-2. </a:t>
            </a:r>
            <a:r>
              <a:rPr lang="en-US" sz="1100" dirty="0"/>
              <a:t>Schedule Import</a:t>
            </a:r>
          </a:p>
        </p:txBody>
      </p:sp>
      <p:pic>
        <p:nvPicPr>
          <p:cNvPr id="5" name="Picture 4">
            <a:extLst>
              <a:ext uri="{FF2B5EF4-FFF2-40B4-BE49-F238E27FC236}">
                <a16:creationId xmlns:a16="http://schemas.microsoft.com/office/drawing/2014/main" id="{51409142-CA9D-4EFE-A508-F84B5E04500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85345" y="2093358"/>
            <a:ext cx="5759172" cy="3207179"/>
          </a:xfrm>
          <a:prstGeom prst="rect">
            <a:avLst/>
          </a:prstGeom>
        </p:spPr>
      </p:pic>
      <p:sp>
        <p:nvSpPr>
          <p:cNvPr id="4" name="TextBox 3">
            <a:extLst>
              <a:ext uri="{FF2B5EF4-FFF2-40B4-BE49-F238E27FC236}">
                <a16:creationId xmlns:a16="http://schemas.microsoft.com/office/drawing/2014/main" id="{21E43987-E6B4-575E-AF29-4743FD46ADFA}"/>
              </a:ext>
            </a:extLst>
          </p:cNvPr>
          <p:cNvSpPr txBox="1"/>
          <p:nvPr/>
        </p:nvSpPr>
        <p:spPr>
          <a:xfrm>
            <a:off x="2628139" y="5460761"/>
            <a:ext cx="1601721" cy="2616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100" b="0" i="0" dirty="0">
                <a:solidFill>
                  <a:schemeClr val="tx1"/>
                </a:solidFill>
                <a:effectLst/>
              </a:rPr>
              <a:t> Schedule Import</a:t>
            </a:r>
            <a:r>
              <a:rPr lang="en-TH" sz="1100" dirty="0">
                <a:solidFill>
                  <a:schemeClr val="tx1"/>
                </a:solidFill>
              </a:rPr>
              <a:t> page</a:t>
            </a:r>
          </a:p>
        </p:txBody>
      </p:sp>
      <p:sp>
        <p:nvSpPr>
          <p:cNvPr id="6" name="TextBox 5">
            <a:extLst>
              <a:ext uri="{FF2B5EF4-FFF2-40B4-BE49-F238E27FC236}">
                <a16:creationId xmlns:a16="http://schemas.microsoft.com/office/drawing/2014/main" id="{8EF80C2D-8AFA-A125-26B1-9243732DDA98}"/>
              </a:ext>
            </a:extLst>
          </p:cNvPr>
          <p:cNvSpPr txBox="1"/>
          <p:nvPr/>
        </p:nvSpPr>
        <p:spPr>
          <a:xfrm>
            <a:off x="406400" y="5882595"/>
            <a:ext cx="4302781" cy="1384995"/>
          </a:xfrm>
          <a:prstGeom prst="rect">
            <a:avLst/>
          </a:prstGeom>
          <a:noFill/>
        </p:spPr>
        <p:txBody>
          <a:bodyPr wrap="none" rtlCol="0">
            <a:spAutoFit/>
          </a:bodyPr>
          <a:lstStyle/>
          <a:p>
            <a:pPr>
              <a:buNone/>
            </a:pPr>
            <a:r>
              <a:rPr lang="en-US" sz="1400" b="1" dirty="0"/>
              <a:t>Import function:</a:t>
            </a:r>
          </a:p>
          <a:p>
            <a:pPr>
              <a:buNone/>
            </a:pPr>
            <a:r>
              <a:rPr lang="en-US" sz="1400" dirty="0"/>
              <a:t>The import process will support a total of 4 file types</a:t>
            </a:r>
            <a:endParaRPr lang="th-TH" sz="1400" dirty="0"/>
          </a:p>
          <a:p>
            <a:pPr marL="800100" lvl="1" indent="-342900">
              <a:buAutoNum type="arabicPeriod"/>
            </a:pPr>
            <a:r>
              <a:rPr lang="en-US" sz="1400" dirty="0"/>
              <a:t>Shipping INS</a:t>
            </a:r>
          </a:p>
          <a:p>
            <a:pPr marL="800100" lvl="1" indent="-342900">
              <a:buFontTx/>
              <a:buAutoNum type="arabicPeriod"/>
            </a:pPr>
            <a:r>
              <a:rPr lang="en-US" sz="1400" dirty="0"/>
              <a:t>Delivery Instruction Indonesia</a:t>
            </a:r>
          </a:p>
          <a:p>
            <a:pPr marL="800100" lvl="1" indent="-342900">
              <a:buFontTx/>
              <a:buAutoNum type="arabicPeriod"/>
            </a:pPr>
            <a:r>
              <a:rPr lang="en-US" sz="1400" dirty="0"/>
              <a:t>Delivery Instruction (Header)</a:t>
            </a:r>
          </a:p>
          <a:p>
            <a:pPr marL="800100" lvl="1" indent="-342900">
              <a:buFontTx/>
              <a:buAutoNum type="arabicPeriod"/>
            </a:pPr>
            <a:r>
              <a:rPr lang="en-US" sz="1400" dirty="0"/>
              <a:t>Delivery Instructions (Detail)</a:t>
            </a:r>
          </a:p>
        </p:txBody>
      </p:sp>
      <p:sp>
        <p:nvSpPr>
          <p:cNvPr id="9" name="TextBox 8">
            <a:extLst>
              <a:ext uri="{FF2B5EF4-FFF2-40B4-BE49-F238E27FC236}">
                <a16:creationId xmlns:a16="http://schemas.microsoft.com/office/drawing/2014/main" id="{E85CC672-5FA8-7BAD-052B-1E46723E6E1E}"/>
              </a:ext>
            </a:extLst>
          </p:cNvPr>
          <p:cNvSpPr txBox="1"/>
          <p:nvPr/>
        </p:nvSpPr>
        <p:spPr>
          <a:xfrm>
            <a:off x="476511" y="1311641"/>
            <a:ext cx="5965671" cy="523220"/>
          </a:xfrm>
          <a:prstGeom prst="rect">
            <a:avLst/>
          </a:prstGeom>
          <a:noFill/>
          <a:ln>
            <a:noFill/>
          </a:ln>
        </p:spPr>
        <p:txBody>
          <a:bodyPr wrap="square">
            <a:spAutoFit/>
          </a:bodyPr>
          <a:lstStyle/>
          <a:p>
            <a:pPr>
              <a:buNone/>
            </a:pPr>
            <a:r>
              <a:rPr lang="th-TH" sz="1400" dirty="0">
                <a:effectLst/>
              </a:rPr>
              <a:t>	</a:t>
            </a:r>
            <a:r>
              <a:rPr lang="en-US" sz="1400" dirty="0">
                <a:effectLst/>
              </a:rPr>
              <a:t>For importing schedule data into the system, both Inbound Schedule and Outbound Schedule can be imported.</a:t>
            </a:r>
          </a:p>
        </p:txBody>
      </p:sp>
    </p:spTree>
    <p:extLst>
      <p:ext uri="{BB962C8B-B14F-4D97-AF65-F5344CB8AC3E}">
        <p14:creationId xmlns:p14="http://schemas.microsoft.com/office/powerpoint/2010/main" val="1361975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26411-E67A-57FC-3285-939BBC6A5BE3}"/>
            </a:ext>
          </a:extLst>
        </p:cNvPr>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FA637DBB-4F7D-8373-6873-23FCBAAA6CB3}"/>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Web functions</a:t>
            </a:r>
          </a:p>
        </p:txBody>
      </p:sp>
      <p:sp>
        <p:nvSpPr>
          <p:cNvPr id="3" name="スライド番号プレースホルダー 2">
            <a:extLst>
              <a:ext uri="{FF2B5EF4-FFF2-40B4-BE49-F238E27FC236}">
                <a16:creationId xmlns:a16="http://schemas.microsoft.com/office/drawing/2014/main" id="{B92AD28D-0C2D-8A2E-B367-97C2A8E22E91}"/>
              </a:ext>
            </a:extLst>
          </p:cNvPr>
          <p:cNvSpPr>
            <a:spLocks noGrp="1"/>
          </p:cNvSpPr>
          <p:nvPr>
            <p:ph type="sldNum" sz="quarter" idx="12"/>
          </p:nvPr>
        </p:nvSpPr>
        <p:spPr/>
        <p:txBody>
          <a:bodyPr/>
          <a:lstStyle/>
          <a:p>
            <a:fld id="{FABEA90D-F275-432F-8053-456A4E092F4A}" type="slidenum">
              <a:rPr kumimoji="1" lang="ja-JP" altLang="en-US" smtClean="0"/>
              <a:t>12</a:t>
            </a:fld>
            <a:endParaRPr kumimoji="1" lang="ja-JP" altLang="en-US"/>
          </a:p>
        </p:txBody>
      </p:sp>
      <p:sp>
        <p:nvSpPr>
          <p:cNvPr id="91" name="テキスト ボックス 29">
            <a:extLst>
              <a:ext uri="{FF2B5EF4-FFF2-40B4-BE49-F238E27FC236}">
                <a16:creationId xmlns:a16="http://schemas.microsoft.com/office/drawing/2014/main" id="{A88AF8A8-2523-EEAD-CA5D-CA02AB77C2BF}"/>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2-2-3. Inbound </a:t>
            </a:r>
            <a:r>
              <a:rPr lang="en-US" sz="1100" dirty="0"/>
              <a:t>Schedule</a:t>
            </a:r>
          </a:p>
        </p:txBody>
      </p:sp>
      <p:pic>
        <p:nvPicPr>
          <p:cNvPr id="5" name="Picture 4">
            <a:extLst>
              <a:ext uri="{FF2B5EF4-FFF2-40B4-BE49-F238E27FC236}">
                <a16:creationId xmlns:a16="http://schemas.microsoft.com/office/drawing/2014/main" id="{125ED5B7-8AC7-7979-F524-5322B1C426E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85345" y="2093358"/>
            <a:ext cx="5759171" cy="3207179"/>
          </a:xfrm>
          <a:prstGeom prst="rect">
            <a:avLst/>
          </a:prstGeom>
        </p:spPr>
      </p:pic>
      <p:sp>
        <p:nvSpPr>
          <p:cNvPr id="4" name="TextBox 3">
            <a:extLst>
              <a:ext uri="{FF2B5EF4-FFF2-40B4-BE49-F238E27FC236}">
                <a16:creationId xmlns:a16="http://schemas.microsoft.com/office/drawing/2014/main" id="{780C1E90-A589-D441-092D-128D27F64303}"/>
              </a:ext>
            </a:extLst>
          </p:cNvPr>
          <p:cNvSpPr txBox="1"/>
          <p:nvPr/>
        </p:nvSpPr>
        <p:spPr>
          <a:xfrm>
            <a:off x="2628139" y="5460761"/>
            <a:ext cx="1675459" cy="2616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100" dirty="0">
                <a:solidFill>
                  <a:schemeClr val="tx1"/>
                </a:solidFill>
              </a:rPr>
              <a:t>Inbound </a:t>
            </a:r>
            <a:r>
              <a:rPr lang="en-US" sz="1100" b="0" i="0" dirty="0">
                <a:solidFill>
                  <a:schemeClr val="tx1"/>
                </a:solidFill>
                <a:effectLst/>
              </a:rPr>
              <a:t>Schedule</a:t>
            </a:r>
            <a:r>
              <a:rPr lang="en-TH" sz="1100" dirty="0">
                <a:solidFill>
                  <a:schemeClr val="tx1"/>
                </a:solidFill>
              </a:rPr>
              <a:t> page</a:t>
            </a:r>
          </a:p>
        </p:txBody>
      </p:sp>
      <p:sp>
        <p:nvSpPr>
          <p:cNvPr id="9" name="TextBox 8">
            <a:extLst>
              <a:ext uri="{FF2B5EF4-FFF2-40B4-BE49-F238E27FC236}">
                <a16:creationId xmlns:a16="http://schemas.microsoft.com/office/drawing/2014/main" id="{7C8796D7-3E3C-11EF-3324-957B5C7C90CE}"/>
              </a:ext>
            </a:extLst>
          </p:cNvPr>
          <p:cNvSpPr txBox="1"/>
          <p:nvPr/>
        </p:nvSpPr>
        <p:spPr>
          <a:xfrm>
            <a:off x="476511" y="1311641"/>
            <a:ext cx="5965671" cy="523220"/>
          </a:xfrm>
          <a:prstGeom prst="rect">
            <a:avLst/>
          </a:prstGeom>
          <a:noFill/>
          <a:ln>
            <a:noFill/>
          </a:ln>
        </p:spPr>
        <p:txBody>
          <a:bodyPr wrap="square">
            <a:spAutoFit/>
          </a:bodyPr>
          <a:lstStyle/>
          <a:p>
            <a:pPr>
              <a:buNone/>
            </a:pPr>
            <a:r>
              <a:rPr lang="th-TH" sz="1400" dirty="0"/>
              <a:t>	</a:t>
            </a:r>
            <a:r>
              <a:rPr lang="en-US" sz="1400" dirty="0"/>
              <a:t>The Inbound Schedule list will be displayed after import, showing the following information: Plan Date, Quantity, and Status.</a:t>
            </a:r>
            <a:endParaRPr lang="en-US" sz="1400" dirty="0">
              <a:effectLst/>
            </a:endParaRPr>
          </a:p>
        </p:txBody>
      </p:sp>
      <p:sp>
        <p:nvSpPr>
          <p:cNvPr id="8" name="TextBox 7">
            <a:extLst>
              <a:ext uri="{FF2B5EF4-FFF2-40B4-BE49-F238E27FC236}">
                <a16:creationId xmlns:a16="http://schemas.microsoft.com/office/drawing/2014/main" id="{61D99352-6874-06D3-7939-97236E36F52E}"/>
              </a:ext>
            </a:extLst>
          </p:cNvPr>
          <p:cNvSpPr txBox="1"/>
          <p:nvPr/>
        </p:nvSpPr>
        <p:spPr>
          <a:xfrm>
            <a:off x="406400" y="5953672"/>
            <a:ext cx="6264148" cy="307777"/>
          </a:xfrm>
          <a:prstGeom prst="rect">
            <a:avLst/>
          </a:prstGeom>
          <a:noFill/>
        </p:spPr>
        <p:txBody>
          <a:bodyPr wrap="square">
            <a:spAutoFit/>
          </a:bodyPr>
          <a:lstStyle/>
          <a:p>
            <a:r>
              <a:rPr lang="en-US" sz="1400" b="1" dirty="0"/>
              <a:t>Search:</a:t>
            </a:r>
            <a:r>
              <a:rPr lang="en-US" sz="1400" dirty="0"/>
              <a:t> A function for searching for information as specified in each option.</a:t>
            </a:r>
          </a:p>
        </p:txBody>
      </p:sp>
      <p:pic>
        <p:nvPicPr>
          <p:cNvPr id="10" name="Picture 9">
            <a:extLst>
              <a:ext uri="{FF2B5EF4-FFF2-40B4-BE49-F238E27FC236}">
                <a16:creationId xmlns:a16="http://schemas.microsoft.com/office/drawing/2014/main" id="{3D0DDD49-EF36-224F-7069-4CBA5A141474}"/>
              </a:ext>
            </a:extLst>
          </p:cNvPr>
          <p:cNvPicPr>
            <a:picLocks noChangeAspect="1"/>
          </p:cNvPicPr>
          <p:nvPr/>
        </p:nvPicPr>
        <p:blipFill>
          <a:blip r:embed="rId3"/>
          <a:stretch>
            <a:fillRect/>
          </a:stretch>
        </p:blipFill>
        <p:spPr>
          <a:xfrm>
            <a:off x="658474" y="6448066"/>
            <a:ext cx="5760000" cy="526187"/>
          </a:xfrm>
          <a:prstGeom prst="rect">
            <a:avLst/>
          </a:prstGeom>
        </p:spPr>
      </p:pic>
      <p:pic>
        <p:nvPicPr>
          <p:cNvPr id="11" name="Picture 10">
            <a:extLst>
              <a:ext uri="{FF2B5EF4-FFF2-40B4-BE49-F238E27FC236}">
                <a16:creationId xmlns:a16="http://schemas.microsoft.com/office/drawing/2014/main" id="{8822571C-05F3-1F56-10A3-982306E99619}"/>
              </a:ext>
            </a:extLst>
          </p:cNvPr>
          <p:cNvPicPr>
            <a:picLocks noChangeAspect="1"/>
          </p:cNvPicPr>
          <p:nvPr/>
        </p:nvPicPr>
        <p:blipFill>
          <a:blip r:embed="rId4"/>
          <a:stretch>
            <a:fillRect/>
          </a:stretch>
        </p:blipFill>
        <p:spPr>
          <a:xfrm>
            <a:off x="471487" y="7163610"/>
            <a:ext cx="3097729" cy="2017787"/>
          </a:xfrm>
          <a:prstGeom prst="rect">
            <a:avLst/>
          </a:prstGeom>
        </p:spPr>
      </p:pic>
      <p:sp>
        <p:nvSpPr>
          <p:cNvPr id="12" name="TextBox 11">
            <a:extLst>
              <a:ext uri="{FF2B5EF4-FFF2-40B4-BE49-F238E27FC236}">
                <a16:creationId xmlns:a16="http://schemas.microsoft.com/office/drawing/2014/main" id="{D9E1EF7B-8B95-E23B-6F64-1D20BF8CAC1E}"/>
              </a:ext>
            </a:extLst>
          </p:cNvPr>
          <p:cNvSpPr txBox="1"/>
          <p:nvPr/>
        </p:nvSpPr>
        <p:spPr>
          <a:xfrm>
            <a:off x="3834112" y="7372284"/>
            <a:ext cx="2584362" cy="1815882"/>
          </a:xfrm>
          <a:prstGeom prst="rect">
            <a:avLst/>
          </a:prstGeom>
          <a:noFill/>
        </p:spPr>
        <p:txBody>
          <a:bodyPr wrap="none" rtlCol="0">
            <a:spAutoFit/>
          </a:bodyPr>
          <a:lstStyle/>
          <a:p>
            <a:r>
              <a:rPr lang="en-US" sz="1400" b="1" dirty="0"/>
              <a:t>Filter Status</a:t>
            </a:r>
          </a:p>
          <a:p>
            <a:endParaRPr lang="en-US" sz="1400" b="1" dirty="0"/>
          </a:p>
          <a:p>
            <a:pPr marL="800100" lvl="1" indent="-342900">
              <a:buAutoNum type="arabicPeriod"/>
            </a:pPr>
            <a:r>
              <a:rPr lang="en-US" sz="1400" dirty="0"/>
              <a:t>Schedule registered</a:t>
            </a:r>
          </a:p>
          <a:p>
            <a:pPr marL="800100" lvl="1" indent="-342900">
              <a:buAutoNum type="arabicPeriod"/>
            </a:pPr>
            <a:r>
              <a:rPr lang="en-US" sz="1400" dirty="0"/>
              <a:t>QC Working</a:t>
            </a:r>
          </a:p>
          <a:p>
            <a:pPr marL="800100" lvl="1" indent="-342900">
              <a:buAutoNum type="arabicPeriod"/>
            </a:pPr>
            <a:r>
              <a:rPr lang="en-US" sz="1400" dirty="0"/>
              <a:t>RACK Working</a:t>
            </a:r>
          </a:p>
          <a:p>
            <a:pPr marL="800100" lvl="1" indent="-342900">
              <a:buAutoNum type="arabicPeriod"/>
            </a:pPr>
            <a:r>
              <a:rPr lang="en-US" sz="1400" dirty="0"/>
              <a:t>QC Completed</a:t>
            </a:r>
          </a:p>
          <a:p>
            <a:pPr marL="800100" lvl="1" indent="-342900">
              <a:buAutoNum type="arabicPeriod"/>
            </a:pPr>
            <a:r>
              <a:rPr lang="en-US" sz="1400" dirty="0"/>
              <a:t>Cancel</a:t>
            </a:r>
            <a:endParaRPr lang="en-TH" sz="1400" dirty="0"/>
          </a:p>
          <a:p>
            <a:endParaRPr lang="en-TH" sz="1400" b="1" dirty="0"/>
          </a:p>
        </p:txBody>
      </p:sp>
    </p:spTree>
    <p:extLst>
      <p:ext uri="{BB962C8B-B14F-4D97-AF65-F5344CB8AC3E}">
        <p14:creationId xmlns:p14="http://schemas.microsoft.com/office/powerpoint/2010/main" val="4186396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0C380-08D6-4AEB-58F2-B1FD77451F81}"/>
            </a:ext>
          </a:extLst>
        </p:cNvPr>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F94F535E-12C5-FCFD-6053-E6080B3811A4}"/>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Web functions</a:t>
            </a:r>
          </a:p>
        </p:txBody>
      </p:sp>
      <p:sp>
        <p:nvSpPr>
          <p:cNvPr id="3" name="スライド番号プレースホルダー 2">
            <a:extLst>
              <a:ext uri="{FF2B5EF4-FFF2-40B4-BE49-F238E27FC236}">
                <a16:creationId xmlns:a16="http://schemas.microsoft.com/office/drawing/2014/main" id="{4F6AD39C-CC0E-E312-F4A1-B79EABFC1AC0}"/>
              </a:ext>
            </a:extLst>
          </p:cNvPr>
          <p:cNvSpPr>
            <a:spLocks noGrp="1"/>
          </p:cNvSpPr>
          <p:nvPr>
            <p:ph type="sldNum" sz="quarter" idx="12"/>
          </p:nvPr>
        </p:nvSpPr>
        <p:spPr/>
        <p:txBody>
          <a:bodyPr/>
          <a:lstStyle/>
          <a:p>
            <a:fld id="{FABEA90D-F275-432F-8053-456A4E092F4A}" type="slidenum">
              <a:rPr kumimoji="1" lang="ja-JP" altLang="en-US" smtClean="0"/>
              <a:t>13</a:t>
            </a:fld>
            <a:endParaRPr kumimoji="1" lang="ja-JP" altLang="en-US"/>
          </a:p>
        </p:txBody>
      </p:sp>
      <p:sp>
        <p:nvSpPr>
          <p:cNvPr id="91" name="テキスト ボックス 29">
            <a:extLst>
              <a:ext uri="{FF2B5EF4-FFF2-40B4-BE49-F238E27FC236}">
                <a16:creationId xmlns:a16="http://schemas.microsoft.com/office/drawing/2014/main" id="{9B067B45-7001-879E-1DE8-782DF7E8E87F}"/>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2-2-3. Inbound </a:t>
            </a:r>
            <a:r>
              <a:rPr lang="en-US" sz="1100" dirty="0"/>
              <a:t>Schedule</a:t>
            </a:r>
            <a:endParaRPr kumimoji="1" lang="en-US" altLang="ja-JP" sz="1100" dirty="0"/>
          </a:p>
        </p:txBody>
      </p:sp>
      <p:sp>
        <p:nvSpPr>
          <p:cNvPr id="2" name="TextBox 1">
            <a:extLst>
              <a:ext uri="{FF2B5EF4-FFF2-40B4-BE49-F238E27FC236}">
                <a16:creationId xmlns:a16="http://schemas.microsoft.com/office/drawing/2014/main" id="{6D934459-59A1-6EE3-16B0-F7CFF192DFA1}"/>
              </a:ext>
            </a:extLst>
          </p:cNvPr>
          <p:cNvSpPr txBox="1"/>
          <p:nvPr/>
        </p:nvSpPr>
        <p:spPr>
          <a:xfrm>
            <a:off x="1749195" y="4890802"/>
            <a:ext cx="3429000" cy="300082"/>
          </a:xfrm>
          <a:prstGeom prst="rect">
            <a:avLst/>
          </a:prstGeom>
          <a:noFill/>
        </p:spPr>
        <p:txBody>
          <a:bodyPr wrap="square">
            <a:spAutoFit/>
          </a:bodyPr>
          <a:lstStyle/>
          <a:p>
            <a:r>
              <a:rPr lang="en-US" sz="1350" dirty="0"/>
              <a:t>It will export data from the current page.</a:t>
            </a:r>
          </a:p>
        </p:txBody>
      </p:sp>
      <p:sp>
        <p:nvSpPr>
          <p:cNvPr id="4" name="TextBox 3">
            <a:extLst>
              <a:ext uri="{FF2B5EF4-FFF2-40B4-BE49-F238E27FC236}">
                <a16:creationId xmlns:a16="http://schemas.microsoft.com/office/drawing/2014/main" id="{8113E9DC-5486-059A-984B-061E40A1C1AC}"/>
              </a:ext>
            </a:extLst>
          </p:cNvPr>
          <p:cNvSpPr txBox="1"/>
          <p:nvPr/>
        </p:nvSpPr>
        <p:spPr>
          <a:xfrm>
            <a:off x="406400" y="1290154"/>
            <a:ext cx="3429000" cy="300082"/>
          </a:xfrm>
          <a:prstGeom prst="rect">
            <a:avLst/>
          </a:prstGeom>
          <a:noFill/>
        </p:spPr>
        <p:txBody>
          <a:bodyPr wrap="square">
            <a:spAutoFit/>
          </a:bodyPr>
          <a:lstStyle/>
          <a:p>
            <a:r>
              <a:rPr lang="en-US" sz="1350" b="1" dirty="0"/>
              <a:t>CSV Output: </a:t>
            </a:r>
            <a:r>
              <a:rPr lang="en-US" sz="1350" dirty="0"/>
              <a:t>Export data as a CSV file.</a:t>
            </a:r>
          </a:p>
        </p:txBody>
      </p:sp>
      <p:sp>
        <p:nvSpPr>
          <p:cNvPr id="5" name="Arrow: Down 4">
            <a:extLst>
              <a:ext uri="{FF2B5EF4-FFF2-40B4-BE49-F238E27FC236}">
                <a16:creationId xmlns:a16="http://schemas.microsoft.com/office/drawing/2014/main" id="{105D5F8C-A71D-A4AC-C4BB-A958A7358295}"/>
              </a:ext>
            </a:extLst>
          </p:cNvPr>
          <p:cNvSpPr/>
          <p:nvPr/>
        </p:nvSpPr>
        <p:spPr>
          <a:xfrm>
            <a:off x="3329583" y="2019999"/>
            <a:ext cx="268224"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7" name="Picture 6">
            <a:extLst>
              <a:ext uri="{FF2B5EF4-FFF2-40B4-BE49-F238E27FC236}">
                <a16:creationId xmlns:a16="http://schemas.microsoft.com/office/drawing/2014/main" id="{901FD2C3-2095-CF5B-BC48-F8AF2BF25E8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661199" y="1609606"/>
            <a:ext cx="3702424" cy="436495"/>
          </a:xfrm>
          <a:prstGeom prst="rect">
            <a:avLst/>
          </a:prstGeom>
        </p:spPr>
      </p:pic>
      <p:pic>
        <p:nvPicPr>
          <p:cNvPr id="9" name="Picture 8">
            <a:extLst>
              <a:ext uri="{FF2B5EF4-FFF2-40B4-BE49-F238E27FC236}">
                <a16:creationId xmlns:a16="http://schemas.microsoft.com/office/drawing/2014/main" id="{8B3A8A58-1D70-CCDF-DE04-9FC4D7C54B9A}"/>
              </a:ext>
            </a:extLst>
          </p:cNvPr>
          <p:cNvPicPr/>
          <p:nvPr/>
        </p:nvPicPr>
        <p:blipFill>
          <a:blip r:embed="rId3" cstate="print">
            <a:extLst>
              <a:ext uri="{28A0092B-C50C-407E-A947-70E740481C1C}">
                <a14:useLocalDpi xmlns:a14="http://schemas.microsoft.com/office/drawing/2010/main" val="0"/>
              </a:ext>
            </a:extLst>
          </a:blip>
          <a:stretch>
            <a:fillRect/>
          </a:stretch>
        </p:blipFill>
        <p:spPr>
          <a:xfrm rot="20289535">
            <a:off x="2255822" y="1868227"/>
            <a:ext cx="204313" cy="228954"/>
          </a:xfrm>
          <a:prstGeom prst="rect">
            <a:avLst/>
          </a:prstGeom>
        </p:spPr>
      </p:pic>
      <p:pic>
        <p:nvPicPr>
          <p:cNvPr id="13" name="Picture 12">
            <a:extLst>
              <a:ext uri="{FF2B5EF4-FFF2-40B4-BE49-F238E27FC236}">
                <a16:creationId xmlns:a16="http://schemas.microsoft.com/office/drawing/2014/main" id="{5D4DF515-B413-0834-A29E-45D89A859E6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83695" y="2442859"/>
            <a:ext cx="5760000" cy="3207641"/>
          </a:xfrm>
          <a:prstGeom prst="rect">
            <a:avLst/>
          </a:prstGeom>
        </p:spPr>
      </p:pic>
      <p:sp>
        <p:nvSpPr>
          <p:cNvPr id="16" name="Rectangle 15">
            <a:extLst>
              <a:ext uri="{FF2B5EF4-FFF2-40B4-BE49-F238E27FC236}">
                <a16:creationId xmlns:a16="http://schemas.microsoft.com/office/drawing/2014/main" id="{1EF38FC6-5C19-9562-1D53-9FE424ED212C}"/>
              </a:ext>
            </a:extLst>
          </p:cNvPr>
          <p:cNvSpPr/>
          <p:nvPr/>
        </p:nvSpPr>
        <p:spPr>
          <a:xfrm>
            <a:off x="4726004" y="2470244"/>
            <a:ext cx="1309035" cy="300083"/>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30" name="TextBox 29">
            <a:extLst>
              <a:ext uri="{FF2B5EF4-FFF2-40B4-BE49-F238E27FC236}">
                <a16:creationId xmlns:a16="http://schemas.microsoft.com/office/drawing/2014/main" id="{02811474-55F5-EB06-DB30-7904F2EE10FF}"/>
              </a:ext>
            </a:extLst>
          </p:cNvPr>
          <p:cNvSpPr txBox="1"/>
          <p:nvPr/>
        </p:nvSpPr>
        <p:spPr>
          <a:xfrm>
            <a:off x="406400" y="7112458"/>
            <a:ext cx="6172200" cy="2339102"/>
          </a:xfrm>
          <a:prstGeom prst="rect">
            <a:avLst/>
          </a:prstGeom>
          <a:noFill/>
        </p:spPr>
        <p:txBody>
          <a:bodyPr wrap="square">
            <a:spAutoFit/>
          </a:bodyPr>
          <a:lstStyle/>
          <a:p>
            <a:r>
              <a:rPr lang="en-US" sz="1350" b="1" dirty="0"/>
              <a:t>Cancel: </a:t>
            </a:r>
            <a:r>
              <a:rPr lang="en-US" sz="1350" dirty="0"/>
              <a:t>Select an item from the row below. and click “cancel” </a:t>
            </a:r>
          </a:p>
          <a:p>
            <a:r>
              <a:rPr lang="en-US" sz="1350" dirty="0"/>
              <a:t>to change the status to cancel.</a:t>
            </a:r>
          </a:p>
          <a:p>
            <a:r>
              <a:rPr lang="th-TH" sz="1350" dirty="0">
                <a:solidFill>
                  <a:srgbClr val="FF0000"/>
                </a:solidFill>
              </a:rPr>
              <a:t>*</a:t>
            </a:r>
            <a:r>
              <a:rPr lang="en-US" sz="1350" dirty="0">
                <a:solidFill>
                  <a:srgbClr val="FF0000"/>
                </a:solidFill>
              </a:rPr>
              <a:t>can change status only: Schedule Registered</a:t>
            </a:r>
            <a:r>
              <a:rPr lang="th-TH" sz="1350" dirty="0">
                <a:solidFill>
                  <a:srgbClr val="FF0000"/>
                </a:solidFill>
              </a:rPr>
              <a:t>.</a:t>
            </a:r>
            <a:endParaRPr lang="en-US" sz="1350" dirty="0">
              <a:solidFill>
                <a:srgbClr val="FF0000"/>
              </a:solidFill>
            </a:endParaRPr>
          </a:p>
          <a:p>
            <a:endParaRPr lang="en-US" sz="1350" dirty="0">
              <a:solidFill>
                <a:srgbClr val="FF0000"/>
              </a:solidFill>
            </a:endParaRPr>
          </a:p>
          <a:p>
            <a:endParaRPr lang="en-US" sz="1350" dirty="0">
              <a:solidFill>
                <a:srgbClr val="FF0000"/>
              </a:solidFill>
            </a:endParaRPr>
          </a:p>
          <a:p>
            <a:endParaRPr lang="th-TH" sz="1350" dirty="0"/>
          </a:p>
          <a:p>
            <a:endParaRPr lang="en-US" sz="1350" dirty="0">
              <a:solidFill>
                <a:srgbClr val="FF0000"/>
              </a:solidFill>
            </a:endParaRPr>
          </a:p>
          <a:p>
            <a:r>
              <a:rPr lang="en-US" sz="1350" b="1" dirty="0"/>
              <a:t>Reactivate: </a:t>
            </a:r>
            <a:r>
              <a:rPr lang="en-US" sz="1350" dirty="0"/>
              <a:t>Select an item from the row below. and click “Reactivate” </a:t>
            </a:r>
          </a:p>
          <a:p>
            <a:r>
              <a:rPr lang="en-US" sz="1350" dirty="0"/>
              <a:t>to change the cancel status to reactivate</a:t>
            </a:r>
            <a:r>
              <a:rPr lang="th-TH" sz="1350" dirty="0"/>
              <a:t> </a:t>
            </a:r>
            <a:r>
              <a:rPr lang="en-US" sz="1350" dirty="0"/>
              <a:t>status.</a:t>
            </a:r>
            <a:endParaRPr lang="th-TH" sz="1350" dirty="0"/>
          </a:p>
          <a:p>
            <a:endParaRPr lang="th-TH" sz="1350" dirty="0"/>
          </a:p>
          <a:p>
            <a:r>
              <a:rPr lang="en-US" sz="1100" dirty="0">
                <a:solidFill>
                  <a:schemeClr val="tx1">
                    <a:lumMod val="50000"/>
                    <a:lumOff val="50000"/>
                  </a:schemeClr>
                </a:solidFill>
              </a:rPr>
              <a:t>** You can select each item individually.</a:t>
            </a:r>
          </a:p>
        </p:txBody>
      </p:sp>
      <p:pic>
        <p:nvPicPr>
          <p:cNvPr id="6" name="Picture 5">
            <a:extLst>
              <a:ext uri="{FF2B5EF4-FFF2-40B4-BE49-F238E27FC236}">
                <a16:creationId xmlns:a16="http://schemas.microsoft.com/office/drawing/2014/main" id="{957B3462-3144-26C3-C730-84C2AE52B8ED}"/>
              </a:ext>
            </a:extLst>
          </p:cNvPr>
          <p:cNvPicPr>
            <a:picLocks noChangeAspect="1"/>
          </p:cNvPicPr>
          <p:nvPr/>
        </p:nvPicPr>
        <p:blipFill>
          <a:blip r:embed="rId5"/>
          <a:stretch>
            <a:fillRect/>
          </a:stretch>
        </p:blipFill>
        <p:spPr>
          <a:xfrm>
            <a:off x="2302182" y="4504104"/>
            <a:ext cx="4374149" cy="1728875"/>
          </a:xfrm>
          <a:prstGeom prst="rect">
            <a:avLst/>
          </a:prstGeom>
        </p:spPr>
      </p:pic>
      <p:pic>
        <p:nvPicPr>
          <p:cNvPr id="8" name="Picture 7">
            <a:extLst>
              <a:ext uri="{FF2B5EF4-FFF2-40B4-BE49-F238E27FC236}">
                <a16:creationId xmlns:a16="http://schemas.microsoft.com/office/drawing/2014/main" id="{694DBFE4-C201-A08A-B5F4-8F27DD9BFDC2}"/>
              </a:ext>
            </a:extLst>
          </p:cNvPr>
          <p:cNvPicPr>
            <a:picLocks noChangeAspect="1"/>
          </p:cNvPicPr>
          <p:nvPr/>
        </p:nvPicPr>
        <p:blipFill>
          <a:blip r:embed="rId6"/>
          <a:stretch>
            <a:fillRect/>
          </a:stretch>
        </p:blipFill>
        <p:spPr>
          <a:xfrm>
            <a:off x="1578600" y="6466546"/>
            <a:ext cx="3700800" cy="412345"/>
          </a:xfrm>
          <a:prstGeom prst="rect">
            <a:avLst/>
          </a:prstGeom>
        </p:spPr>
      </p:pic>
      <p:pic>
        <p:nvPicPr>
          <p:cNvPr id="10" name="Picture 9">
            <a:extLst>
              <a:ext uri="{FF2B5EF4-FFF2-40B4-BE49-F238E27FC236}">
                <a16:creationId xmlns:a16="http://schemas.microsoft.com/office/drawing/2014/main" id="{8AC4E352-CA29-2331-9C34-47BF6BA2BBC5}"/>
              </a:ext>
            </a:extLst>
          </p:cNvPr>
          <p:cNvPicPr/>
          <p:nvPr/>
        </p:nvPicPr>
        <p:blipFill>
          <a:blip r:embed="rId3" cstate="print">
            <a:extLst>
              <a:ext uri="{28A0092B-C50C-407E-A947-70E740481C1C}">
                <a14:useLocalDpi xmlns:a14="http://schemas.microsoft.com/office/drawing/2010/main" val="0"/>
              </a:ext>
            </a:extLst>
          </a:blip>
          <a:stretch>
            <a:fillRect/>
          </a:stretch>
        </p:blipFill>
        <p:spPr>
          <a:xfrm rot="20289535">
            <a:off x="5039830" y="6696721"/>
            <a:ext cx="204313" cy="228954"/>
          </a:xfrm>
          <a:prstGeom prst="rect">
            <a:avLst/>
          </a:prstGeom>
        </p:spPr>
      </p:pic>
      <p:pic>
        <p:nvPicPr>
          <p:cNvPr id="11" name="Picture 10">
            <a:extLst>
              <a:ext uri="{FF2B5EF4-FFF2-40B4-BE49-F238E27FC236}">
                <a16:creationId xmlns:a16="http://schemas.microsoft.com/office/drawing/2014/main" id="{44CCCB09-C6C1-A535-220F-3E8CE20B8E8E}"/>
              </a:ext>
            </a:extLst>
          </p:cNvPr>
          <p:cNvPicPr>
            <a:picLocks noChangeAspect="1"/>
          </p:cNvPicPr>
          <p:nvPr/>
        </p:nvPicPr>
        <p:blipFill>
          <a:blip r:embed="rId6"/>
          <a:stretch>
            <a:fillRect/>
          </a:stretch>
        </p:blipFill>
        <p:spPr>
          <a:xfrm>
            <a:off x="1578600" y="7910029"/>
            <a:ext cx="3700800" cy="412345"/>
          </a:xfrm>
          <a:prstGeom prst="rect">
            <a:avLst/>
          </a:prstGeom>
        </p:spPr>
      </p:pic>
      <p:pic>
        <p:nvPicPr>
          <p:cNvPr id="12" name="Picture 11">
            <a:extLst>
              <a:ext uri="{FF2B5EF4-FFF2-40B4-BE49-F238E27FC236}">
                <a16:creationId xmlns:a16="http://schemas.microsoft.com/office/drawing/2014/main" id="{3737B627-DB53-8DAA-EC34-8D9FC311FA89}"/>
              </a:ext>
            </a:extLst>
          </p:cNvPr>
          <p:cNvPicPr/>
          <p:nvPr/>
        </p:nvPicPr>
        <p:blipFill>
          <a:blip r:embed="rId3" cstate="print">
            <a:extLst>
              <a:ext uri="{28A0092B-C50C-407E-A947-70E740481C1C}">
                <a14:useLocalDpi xmlns:a14="http://schemas.microsoft.com/office/drawing/2010/main" val="0"/>
              </a:ext>
            </a:extLst>
          </a:blip>
          <a:stretch>
            <a:fillRect/>
          </a:stretch>
        </p:blipFill>
        <p:spPr>
          <a:xfrm rot="20289535">
            <a:off x="4171953" y="8145991"/>
            <a:ext cx="204313" cy="228954"/>
          </a:xfrm>
          <a:prstGeom prst="rect">
            <a:avLst/>
          </a:prstGeom>
        </p:spPr>
      </p:pic>
    </p:spTree>
    <p:extLst>
      <p:ext uri="{BB962C8B-B14F-4D97-AF65-F5344CB8AC3E}">
        <p14:creationId xmlns:p14="http://schemas.microsoft.com/office/powerpoint/2010/main" val="3710195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BB65D-5127-E69F-A370-BEF542D5F391}"/>
            </a:ext>
          </a:extLst>
        </p:cNvPr>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77AD9CCB-B780-5259-1579-A50169C80BCB}"/>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Web functions</a:t>
            </a:r>
          </a:p>
        </p:txBody>
      </p:sp>
      <p:sp>
        <p:nvSpPr>
          <p:cNvPr id="3" name="スライド番号プレースホルダー 2">
            <a:extLst>
              <a:ext uri="{FF2B5EF4-FFF2-40B4-BE49-F238E27FC236}">
                <a16:creationId xmlns:a16="http://schemas.microsoft.com/office/drawing/2014/main" id="{4F87A919-C544-0364-9115-125633BFAB3C}"/>
              </a:ext>
            </a:extLst>
          </p:cNvPr>
          <p:cNvSpPr>
            <a:spLocks noGrp="1"/>
          </p:cNvSpPr>
          <p:nvPr>
            <p:ph type="sldNum" sz="quarter" idx="12"/>
          </p:nvPr>
        </p:nvSpPr>
        <p:spPr/>
        <p:txBody>
          <a:bodyPr/>
          <a:lstStyle/>
          <a:p>
            <a:fld id="{FABEA90D-F275-432F-8053-456A4E092F4A}" type="slidenum">
              <a:rPr kumimoji="1" lang="ja-JP" altLang="en-US" smtClean="0"/>
              <a:t>14</a:t>
            </a:fld>
            <a:endParaRPr kumimoji="1" lang="ja-JP" altLang="en-US"/>
          </a:p>
        </p:txBody>
      </p:sp>
      <p:sp>
        <p:nvSpPr>
          <p:cNvPr id="91" name="テキスト ボックス 29">
            <a:extLst>
              <a:ext uri="{FF2B5EF4-FFF2-40B4-BE49-F238E27FC236}">
                <a16:creationId xmlns:a16="http://schemas.microsoft.com/office/drawing/2014/main" id="{B10965E9-2EAD-953F-D1D8-DB6E71453792}"/>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2-2-4. </a:t>
            </a:r>
            <a:r>
              <a:rPr lang="en-US" sz="1100" dirty="0">
                <a:effectLst/>
              </a:rPr>
              <a:t>Inbound Schedule Detail</a:t>
            </a:r>
          </a:p>
        </p:txBody>
      </p:sp>
      <p:pic>
        <p:nvPicPr>
          <p:cNvPr id="4" name="Picture 3">
            <a:extLst>
              <a:ext uri="{FF2B5EF4-FFF2-40B4-BE49-F238E27FC236}">
                <a16:creationId xmlns:a16="http://schemas.microsoft.com/office/drawing/2014/main" id="{7E1F4C1C-8CB2-F7F3-BA6C-38D031F99B8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26513" y="1756907"/>
            <a:ext cx="5760000" cy="3207639"/>
          </a:xfrm>
          <a:prstGeom prst="rect">
            <a:avLst/>
          </a:prstGeom>
        </p:spPr>
      </p:pic>
      <p:sp>
        <p:nvSpPr>
          <p:cNvPr id="11" name="TextBox 10">
            <a:extLst>
              <a:ext uri="{FF2B5EF4-FFF2-40B4-BE49-F238E27FC236}">
                <a16:creationId xmlns:a16="http://schemas.microsoft.com/office/drawing/2014/main" id="{9C01AEAA-8A8F-CC54-1C9B-680659DB4D33}"/>
              </a:ext>
            </a:extLst>
          </p:cNvPr>
          <p:cNvSpPr txBox="1"/>
          <p:nvPr/>
        </p:nvSpPr>
        <p:spPr>
          <a:xfrm>
            <a:off x="411563" y="5546880"/>
            <a:ext cx="6117063" cy="507831"/>
          </a:xfrm>
          <a:prstGeom prst="rect">
            <a:avLst/>
          </a:prstGeom>
          <a:noFill/>
        </p:spPr>
        <p:txBody>
          <a:bodyPr wrap="square">
            <a:spAutoFit/>
          </a:bodyPr>
          <a:lstStyle/>
          <a:p>
            <a:r>
              <a:rPr lang="en-US" sz="1350" dirty="0"/>
              <a:t>When you arrive at this page, Click the “Search” button to search and display the desired information.</a:t>
            </a:r>
          </a:p>
        </p:txBody>
      </p:sp>
      <p:sp>
        <p:nvSpPr>
          <p:cNvPr id="9" name="TextBox 8">
            <a:extLst>
              <a:ext uri="{FF2B5EF4-FFF2-40B4-BE49-F238E27FC236}">
                <a16:creationId xmlns:a16="http://schemas.microsoft.com/office/drawing/2014/main" id="{26D7BB38-F75A-4E18-F5E5-7EB6BD7DBE7F}"/>
              </a:ext>
            </a:extLst>
          </p:cNvPr>
          <p:cNvSpPr txBox="1"/>
          <p:nvPr/>
        </p:nvSpPr>
        <p:spPr>
          <a:xfrm>
            <a:off x="476511" y="1311641"/>
            <a:ext cx="5965671" cy="307777"/>
          </a:xfrm>
          <a:prstGeom prst="rect">
            <a:avLst/>
          </a:prstGeom>
          <a:noFill/>
          <a:ln>
            <a:noFill/>
          </a:ln>
        </p:spPr>
        <p:txBody>
          <a:bodyPr wrap="square">
            <a:spAutoFit/>
          </a:bodyPr>
          <a:lstStyle/>
          <a:p>
            <a:r>
              <a:rPr lang="en-US" sz="1400" dirty="0"/>
              <a:t>	View data all Inbound Schedule</a:t>
            </a:r>
            <a:r>
              <a:rPr lang="th-TH" sz="1400" dirty="0"/>
              <a:t> </a:t>
            </a:r>
            <a:r>
              <a:rPr lang="en-US" sz="1400" dirty="0"/>
              <a:t>Detail</a:t>
            </a:r>
          </a:p>
        </p:txBody>
      </p:sp>
      <p:sp>
        <p:nvSpPr>
          <p:cNvPr id="10" name="TextBox 9">
            <a:extLst>
              <a:ext uri="{FF2B5EF4-FFF2-40B4-BE49-F238E27FC236}">
                <a16:creationId xmlns:a16="http://schemas.microsoft.com/office/drawing/2014/main" id="{B0AA246E-81A2-056D-BEDA-AD03D88D3494}"/>
              </a:ext>
            </a:extLst>
          </p:cNvPr>
          <p:cNvSpPr txBox="1"/>
          <p:nvPr/>
        </p:nvSpPr>
        <p:spPr>
          <a:xfrm>
            <a:off x="2569404" y="5124228"/>
            <a:ext cx="2076209" cy="2616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100" dirty="0">
                <a:solidFill>
                  <a:schemeClr val="tx1"/>
                </a:solidFill>
              </a:rPr>
              <a:t>Inbound </a:t>
            </a:r>
            <a:r>
              <a:rPr lang="en-US" sz="1100" b="0" i="0" dirty="0">
                <a:solidFill>
                  <a:schemeClr val="tx1"/>
                </a:solidFill>
                <a:effectLst/>
              </a:rPr>
              <a:t>Schedule Detail</a:t>
            </a:r>
            <a:r>
              <a:rPr lang="en-TH" sz="1100" dirty="0">
                <a:solidFill>
                  <a:schemeClr val="tx1"/>
                </a:solidFill>
              </a:rPr>
              <a:t> page</a:t>
            </a:r>
          </a:p>
        </p:txBody>
      </p:sp>
      <p:sp>
        <p:nvSpPr>
          <p:cNvPr id="12" name="TextBox 11">
            <a:extLst>
              <a:ext uri="{FF2B5EF4-FFF2-40B4-BE49-F238E27FC236}">
                <a16:creationId xmlns:a16="http://schemas.microsoft.com/office/drawing/2014/main" id="{DA68F93B-9096-630C-2C47-CA32BB8C0AD6}"/>
              </a:ext>
            </a:extLst>
          </p:cNvPr>
          <p:cNvSpPr txBox="1"/>
          <p:nvPr/>
        </p:nvSpPr>
        <p:spPr>
          <a:xfrm>
            <a:off x="406400" y="6126928"/>
            <a:ext cx="6264148" cy="307777"/>
          </a:xfrm>
          <a:prstGeom prst="rect">
            <a:avLst/>
          </a:prstGeom>
          <a:noFill/>
        </p:spPr>
        <p:txBody>
          <a:bodyPr wrap="square">
            <a:spAutoFit/>
          </a:bodyPr>
          <a:lstStyle/>
          <a:p>
            <a:r>
              <a:rPr lang="en-US" sz="1400" b="1" dirty="0"/>
              <a:t>Search:</a:t>
            </a:r>
            <a:r>
              <a:rPr lang="en-US" sz="1400" dirty="0"/>
              <a:t> A function for searching for information as specified in each option.</a:t>
            </a:r>
          </a:p>
        </p:txBody>
      </p:sp>
      <p:pic>
        <p:nvPicPr>
          <p:cNvPr id="13" name="Picture 12">
            <a:extLst>
              <a:ext uri="{FF2B5EF4-FFF2-40B4-BE49-F238E27FC236}">
                <a16:creationId xmlns:a16="http://schemas.microsoft.com/office/drawing/2014/main" id="{F3CCBE91-83E0-98A2-0088-A130B9057864}"/>
              </a:ext>
            </a:extLst>
          </p:cNvPr>
          <p:cNvPicPr>
            <a:picLocks noChangeAspect="1"/>
          </p:cNvPicPr>
          <p:nvPr/>
        </p:nvPicPr>
        <p:blipFill>
          <a:blip r:embed="rId3"/>
          <a:stretch>
            <a:fillRect/>
          </a:stretch>
        </p:blipFill>
        <p:spPr>
          <a:xfrm>
            <a:off x="549000" y="6637045"/>
            <a:ext cx="5760000" cy="512186"/>
          </a:xfrm>
          <a:prstGeom prst="rect">
            <a:avLst/>
          </a:prstGeom>
        </p:spPr>
      </p:pic>
      <p:pic>
        <p:nvPicPr>
          <p:cNvPr id="15" name="Picture 14">
            <a:extLst>
              <a:ext uri="{FF2B5EF4-FFF2-40B4-BE49-F238E27FC236}">
                <a16:creationId xmlns:a16="http://schemas.microsoft.com/office/drawing/2014/main" id="{24B767ED-C06F-DEB5-0704-67D4716C7C2C}"/>
              </a:ext>
            </a:extLst>
          </p:cNvPr>
          <p:cNvPicPr/>
          <p:nvPr/>
        </p:nvPicPr>
        <p:blipFill>
          <a:blip r:embed="rId4" cstate="print">
            <a:extLst>
              <a:ext uri="{28A0092B-C50C-407E-A947-70E740481C1C}">
                <a14:useLocalDpi xmlns:a14="http://schemas.microsoft.com/office/drawing/2010/main" val="0"/>
              </a:ext>
            </a:extLst>
          </a:blip>
          <a:stretch>
            <a:fillRect/>
          </a:stretch>
        </p:blipFill>
        <p:spPr>
          <a:xfrm rot="20289535">
            <a:off x="6146944" y="6950944"/>
            <a:ext cx="204313" cy="228954"/>
          </a:xfrm>
          <a:prstGeom prst="rect">
            <a:avLst/>
          </a:prstGeom>
        </p:spPr>
      </p:pic>
      <p:sp>
        <p:nvSpPr>
          <p:cNvPr id="16" name="TextBox 15">
            <a:extLst>
              <a:ext uri="{FF2B5EF4-FFF2-40B4-BE49-F238E27FC236}">
                <a16:creationId xmlns:a16="http://schemas.microsoft.com/office/drawing/2014/main" id="{53FFB965-1144-1012-159B-8CC3F3F14C5D}"/>
              </a:ext>
            </a:extLst>
          </p:cNvPr>
          <p:cNvSpPr txBox="1"/>
          <p:nvPr/>
        </p:nvSpPr>
        <p:spPr>
          <a:xfrm>
            <a:off x="406400" y="7431078"/>
            <a:ext cx="3429000" cy="300082"/>
          </a:xfrm>
          <a:prstGeom prst="rect">
            <a:avLst/>
          </a:prstGeom>
          <a:noFill/>
        </p:spPr>
        <p:txBody>
          <a:bodyPr wrap="square">
            <a:spAutoFit/>
          </a:bodyPr>
          <a:lstStyle/>
          <a:p>
            <a:r>
              <a:rPr lang="en-US" sz="1350" b="1" dirty="0"/>
              <a:t>CSV Output: </a:t>
            </a:r>
            <a:r>
              <a:rPr lang="en-US" sz="1350" dirty="0"/>
              <a:t>Export data as a CSV file.</a:t>
            </a:r>
          </a:p>
        </p:txBody>
      </p:sp>
      <p:pic>
        <p:nvPicPr>
          <p:cNvPr id="17" name="Picture 16">
            <a:extLst>
              <a:ext uri="{FF2B5EF4-FFF2-40B4-BE49-F238E27FC236}">
                <a16:creationId xmlns:a16="http://schemas.microsoft.com/office/drawing/2014/main" id="{B3E491E0-3363-12BB-CF53-A66FBB1DA5AB}"/>
              </a:ext>
            </a:extLst>
          </p:cNvPr>
          <p:cNvPicPr>
            <a:picLocks noChangeAspect="1"/>
          </p:cNvPicPr>
          <p:nvPr/>
        </p:nvPicPr>
        <p:blipFill>
          <a:blip r:embed="rId5"/>
          <a:stretch>
            <a:fillRect/>
          </a:stretch>
        </p:blipFill>
        <p:spPr>
          <a:xfrm>
            <a:off x="3511255" y="7246942"/>
            <a:ext cx="927916" cy="545151"/>
          </a:xfrm>
          <a:prstGeom prst="rect">
            <a:avLst/>
          </a:prstGeom>
        </p:spPr>
      </p:pic>
      <p:pic>
        <p:nvPicPr>
          <p:cNvPr id="19" name="Picture 18">
            <a:extLst>
              <a:ext uri="{FF2B5EF4-FFF2-40B4-BE49-F238E27FC236}">
                <a16:creationId xmlns:a16="http://schemas.microsoft.com/office/drawing/2014/main" id="{90C4E5DC-D074-6093-CF56-BA8E12CD4EFC}"/>
              </a:ext>
            </a:extLst>
          </p:cNvPr>
          <p:cNvPicPr/>
          <p:nvPr/>
        </p:nvPicPr>
        <p:blipFill>
          <a:blip r:embed="rId4" cstate="print">
            <a:extLst>
              <a:ext uri="{28A0092B-C50C-407E-A947-70E740481C1C}">
                <a14:useLocalDpi xmlns:a14="http://schemas.microsoft.com/office/drawing/2010/main" val="0"/>
              </a:ext>
            </a:extLst>
          </a:blip>
          <a:stretch>
            <a:fillRect/>
          </a:stretch>
        </p:blipFill>
        <p:spPr>
          <a:xfrm rot="20289535">
            <a:off x="4211152" y="7579233"/>
            <a:ext cx="204313" cy="228954"/>
          </a:xfrm>
          <a:prstGeom prst="rect">
            <a:avLst/>
          </a:prstGeom>
        </p:spPr>
      </p:pic>
      <p:pic>
        <p:nvPicPr>
          <p:cNvPr id="20" name="Picture 19">
            <a:extLst>
              <a:ext uri="{FF2B5EF4-FFF2-40B4-BE49-F238E27FC236}">
                <a16:creationId xmlns:a16="http://schemas.microsoft.com/office/drawing/2014/main" id="{79119A61-C1B9-217D-0EF2-A692AC74513E}"/>
              </a:ext>
            </a:extLst>
          </p:cNvPr>
          <p:cNvPicPr>
            <a:picLocks noChangeAspect="1"/>
          </p:cNvPicPr>
          <p:nvPr/>
        </p:nvPicPr>
        <p:blipFill>
          <a:blip r:embed="rId6"/>
          <a:srcRect l="-298" t="-795" r="298" b="51303"/>
          <a:stretch/>
        </p:blipFill>
        <p:spPr>
          <a:xfrm>
            <a:off x="590094" y="7915296"/>
            <a:ext cx="5760000" cy="1408774"/>
          </a:xfrm>
          <a:prstGeom prst="rect">
            <a:avLst/>
          </a:prstGeom>
        </p:spPr>
      </p:pic>
    </p:spTree>
    <p:extLst>
      <p:ext uri="{BB962C8B-B14F-4D97-AF65-F5344CB8AC3E}">
        <p14:creationId xmlns:p14="http://schemas.microsoft.com/office/powerpoint/2010/main" val="2578877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18D14-A321-0210-0489-8A780B2D2340}"/>
            </a:ext>
          </a:extLst>
        </p:cNvPr>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8D6C7DA5-33C7-790A-E88B-E9AE27FDE693}"/>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Web functions</a:t>
            </a:r>
          </a:p>
        </p:txBody>
      </p:sp>
      <p:sp>
        <p:nvSpPr>
          <p:cNvPr id="3" name="スライド番号プレースホルダー 2">
            <a:extLst>
              <a:ext uri="{FF2B5EF4-FFF2-40B4-BE49-F238E27FC236}">
                <a16:creationId xmlns:a16="http://schemas.microsoft.com/office/drawing/2014/main" id="{2C122E30-6EBD-E4DC-C7F6-2B0AFCFB24E1}"/>
              </a:ext>
            </a:extLst>
          </p:cNvPr>
          <p:cNvSpPr>
            <a:spLocks noGrp="1"/>
          </p:cNvSpPr>
          <p:nvPr>
            <p:ph type="sldNum" sz="quarter" idx="12"/>
          </p:nvPr>
        </p:nvSpPr>
        <p:spPr/>
        <p:txBody>
          <a:bodyPr/>
          <a:lstStyle/>
          <a:p>
            <a:fld id="{FABEA90D-F275-432F-8053-456A4E092F4A}" type="slidenum">
              <a:rPr kumimoji="1" lang="ja-JP" altLang="en-US" smtClean="0"/>
              <a:t>15</a:t>
            </a:fld>
            <a:endParaRPr kumimoji="1" lang="ja-JP" altLang="en-US"/>
          </a:p>
        </p:txBody>
      </p:sp>
      <p:sp>
        <p:nvSpPr>
          <p:cNvPr id="91" name="テキスト ボックス 29">
            <a:extLst>
              <a:ext uri="{FF2B5EF4-FFF2-40B4-BE49-F238E27FC236}">
                <a16:creationId xmlns:a16="http://schemas.microsoft.com/office/drawing/2014/main" id="{43BBC294-2FB3-605D-6580-209A94EAF28B}"/>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2-2-5. Outbound </a:t>
            </a:r>
            <a:r>
              <a:rPr lang="en-US" sz="1100" dirty="0"/>
              <a:t>Schedule for Picking</a:t>
            </a:r>
          </a:p>
        </p:txBody>
      </p:sp>
      <p:pic>
        <p:nvPicPr>
          <p:cNvPr id="5" name="Picture 4">
            <a:extLst>
              <a:ext uri="{FF2B5EF4-FFF2-40B4-BE49-F238E27FC236}">
                <a16:creationId xmlns:a16="http://schemas.microsoft.com/office/drawing/2014/main" id="{D4B15847-CFC6-7AB0-8512-ACB1EA23A14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85345" y="2093358"/>
            <a:ext cx="5759171" cy="3207178"/>
          </a:xfrm>
          <a:prstGeom prst="rect">
            <a:avLst/>
          </a:prstGeom>
        </p:spPr>
      </p:pic>
      <p:sp>
        <p:nvSpPr>
          <p:cNvPr id="4" name="TextBox 3">
            <a:extLst>
              <a:ext uri="{FF2B5EF4-FFF2-40B4-BE49-F238E27FC236}">
                <a16:creationId xmlns:a16="http://schemas.microsoft.com/office/drawing/2014/main" id="{6DA46DD1-789A-8965-B4A4-7E870DC8CE3D}"/>
              </a:ext>
            </a:extLst>
          </p:cNvPr>
          <p:cNvSpPr txBox="1"/>
          <p:nvPr/>
        </p:nvSpPr>
        <p:spPr>
          <a:xfrm>
            <a:off x="2218461" y="5490006"/>
            <a:ext cx="2481770" cy="2616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100" dirty="0">
                <a:solidFill>
                  <a:schemeClr val="tx1"/>
                </a:solidFill>
              </a:rPr>
              <a:t>Outbound </a:t>
            </a:r>
            <a:r>
              <a:rPr lang="en-US" sz="1100" b="0" i="0" dirty="0">
                <a:solidFill>
                  <a:schemeClr val="tx1"/>
                </a:solidFill>
                <a:effectLst/>
              </a:rPr>
              <a:t>Schedule for Picking</a:t>
            </a:r>
            <a:r>
              <a:rPr lang="en-TH" sz="1100" dirty="0">
                <a:solidFill>
                  <a:schemeClr val="tx1"/>
                </a:solidFill>
              </a:rPr>
              <a:t> page</a:t>
            </a:r>
          </a:p>
        </p:txBody>
      </p:sp>
      <p:sp>
        <p:nvSpPr>
          <p:cNvPr id="9" name="TextBox 8">
            <a:extLst>
              <a:ext uri="{FF2B5EF4-FFF2-40B4-BE49-F238E27FC236}">
                <a16:creationId xmlns:a16="http://schemas.microsoft.com/office/drawing/2014/main" id="{439DB685-2C5F-76FD-0E53-4E9EE006795D}"/>
              </a:ext>
            </a:extLst>
          </p:cNvPr>
          <p:cNvSpPr txBox="1"/>
          <p:nvPr/>
        </p:nvSpPr>
        <p:spPr>
          <a:xfrm>
            <a:off x="476511" y="1311641"/>
            <a:ext cx="5965671" cy="523220"/>
          </a:xfrm>
          <a:prstGeom prst="rect">
            <a:avLst/>
          </a:prstGeom>
          <a:noFill/>
          <a:ln>
            <a:noFill/>
          </a:ln>
        </p:spPr>
        <p:txBody>
          <a:bodyPr wrap="square">
            <a:spAutoFit/>
          </a:bodyPr>
          <a:lstStyle/>
          <a:p>
            <a:pPr>
              <a:buNone/>
            </a:pPr>
            <a:r>
              <a:rPr lang="th-TH" sz="1400" dirty="0"/>
              <a:t>	</a:t>
            </a:r>
            <a:r>
              <a:rPr lang="en-US" sz="1400" dirty="0"/>
              <a:t>The Outbound Schedule list will be displayed after import, showing the following information.</a:t>
            </a:r>
            <a:endParaRPr lang="en-US" sz="1400" dirty="0">
              <a:effectLst/>
            </a:endParaRPr>
          </a:p>
        </p:txBody>
      </p:sp>
      <p:sp>
        <p:nvSpPr>
          <p:cNvPr id="8" name="TextBox 7">
            <a:extLst>
              <a:ext uri="{FF2B5EF4-FFF2-40B4-BE49-F238E27FC236}">
                <a16:creationId xmlns:a16="http://schemas.microsoft.com/office/drawing/2014/main" id="{E2144B6B-3BFE-05DB-59FE-F1DAE356812E}"/>
              </a:ext>
            </a:extLst>
          </p:cNvPr>
          <p:cNvSpPr txBox="1"/>
          <p:nvPr/>
        </p:nvSpPr>
        <p:spPr>
          <a:xfrm>
            <a:off x="406400" y="5953672"/>
            <a:ext cx="6264148" cy="307777"/>
          </a:xfrm>
          <a:prstGeom prst="rect">
            <a:avLst/>
          </a:prstGeom>
          <a:noFill/>
        </p:spPr>
        <p:txBody>
          <a:bodyPr wrap="square">
            <a:spAutoFit/>
          </a:bodyPr>
          <a:lstStyle/>
          <a:p>
            <a:r>
              <a:rPr lang="en-US" sz="1400" b="1" dirty="0"/>
              <a:t>Search:</a:t>
            </a:r>
            <a:r>
              <a:rPr lang="en-US" sz="1400" dirty="0"/>
              <a:t> A function for searching for information as specified in each option.</a:t>
            </a:r>
          </a:p>
        </p:txBody>
      </p:sp>
      <p:pic>
        <p:nvPicPr>
          <p:cNvPr id="10" name="Picture 9">
            <a:extLst>
              <a:ext uri="{FF2B5EF4-FFF2-40B4-BE49-F238E27FC236}">
                <a16:creationId xmlns:a16="http://schemas.microsoft.com/office/drawing/2014/main" id="{9A0E5520-2159-DB90-EC7B-18FB309B4697}"/>
              </a:ext>
            </a:extLst>
          </p:cNvPr>
          <p:cNvPicPr>
            <a:picLocks noChangeAspect="1"/>
          </p:cNvPicPr>
          <p:nvPr/>
        </p:nvPicPr>
        <p:blipFill>
          <a:blip r:embed="rId3"/>
          <a:stretch>
            <a:fillRect/>
          </a:stretch>
        </p:blipFill>
        <p:spPr>
          <a:xfrm>
            <a:off x="658474" y="6448066"/>
            <a:ext cx="5760000" cy="526187"/>
          </a:xfrm>
          <a:prstGeom prst="rect">
            <a:avLst/>
          </a:prstGeom>
        </p:spPr>
      </p:pic>
      <p:pic>
        <p:nvPicPr>
          <p:cNvPr id="11" name="Picture 10">
            <a:extLst>
              <a:ext uri="{FF2B5EF4-FFF2-40B4-BE49-F238E27FC236}">
                <a16:creationId xmlns:a16="http://schemas.microsoft.com/office/drawing/2014/main" id="{5D56AD3E-023C-1104-B84C-DB33BDEF73B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58474" y="7225175"/>
            <a:ext cx="2236861" cy="2017787"/>
          </a:xfrm>
          <a:prstGeom prst="rect">
            <a:avLst/>
          </a:prstGeom>
        </p:spPr>
      </p:pic>
      <p:sp>
        <p:nvSpPr>
          <p:cNvPr id="12" name="TextBox 11">
            <a:extLst>
              <a:ext uri="{FF2B5EF4-FFF2-40B4-BE49-F238E27FC236}">
                <a16:creationId xmlns:a16="http://schemas.microsoft.com/office/drawing/2014/main" id="{886C3BBA-8B1A-2802-423C-7073FF0EE52F}"/>
              </a:ext>
            </a:extLst>
          </p:cNvPr>
          <p:cNvSpPr txBox="1"/>
          <p:nvPr/>
        </p:nvSpPr>
        <p:spPr>
          <a:xfrm>
            <a:off x="3834112" y="7372284"/>
            <a:ext cx="2584362" cy="1815882"/>
          </a:xfrm>
          <a:prstGeom prst="rect">
            <a:avLst/>
          </a:prstGeom>
          <a:noFill/>
        </p:spPr>
        <p:txBody>
          <a:bodyPr wrap="none" rtlCol="0">
            <a:spAutoFit/>
          </a:bodyPr>
          <a:lstStyle/>
          <a:p>
            <a:r>
              <a:rPr lang="en-US" sz="1400" b="1" dirty="0"/>
              <a:t>Filter Status</a:t>
            </a:r>
          </a:p>
          <a:p>
            <a:endParaRPr lang="en-US" sz="1400" b="1" dirty="0"/>
          </a:p>
          <a:p>
            <a:pPr marL="800100" lvl="1" indent="-342900">
              <a:buAutoNum type="arabicPeriod"/>
            </a:pPr>
            <a:r>
              <a:rPr lang="en-US" sz="1400" dirty="0"/>
              <a:t>Schedule registered</a:t>
            </a:r>
          </a:p>
          <a:p>
            <a:pPr marL="800100" lvl="1" indent="-342900">
              <a:buAutoNum type="arabicPeriod"/>
            </a:pPr>
            <a:r>
              <a:rPr lang="en-US" sz="1400" dirty="0"/>
              <a:t>Picking list printed</a:t>
            </a:r>
          </a:p>
          <a:p>
            <a:pPr marL="800100" lvl="1" indent="-342900">
              <a:buAutoNum type="arabicPeriod"/>
            </a:pPr>
            <a:r>
              <a:rPr lang="en-US" sz="1400" dirty="0"/>
              <a:t>Picking working</a:t>
            </a:r>
          </a:p>
          <a:p>
            <a:pPr marL="800100" lvl="1" indent="-342900">
              <a:buAutoNum type="arabicPeriod"/>
            </a:pPr>
            <a:r>
              <a:rPr lang="en-US" sz="1400" dirty="0"/>
              <a:t>Picking Completed</a:t>
            </a:r>
          </a:p>
          <a:p>
            <a:pPr marL="800100" lvl="1" indent="-342900">
              <a:buAutoNum type="arabicPeriod"/>
            </a:pPr>
            <a:r>
              <a:rPr lang="en-US" sz="1400" dirty="0"/>
              <a:t>Cancel</a:t>
            </a:r>
          </a:p>
          <a:p>
            <a:endParaRPr lang="en-TH" sz="1400" b="1" dirty="0"/>
          </a:p>
        </p:txBody>
      </p:sp>
    </p:spTree>
    <p:extLst>
      <p:ext uri="{BB962C8B-B14F-4D97-AF65-F5344CB8AC3E}">
        <p14:creationId xmlns:p14="http://schemas.microsoft.com/office/powerpoint/2010/main" val="2149095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46AFC-7D1E-9134-71C0-A22D055C321A}"/>
            </a:ext>
          </a:extLst>
        </p:cNvPr>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0E87E7D3-9F51-59E5-8B72-D675C0E248CE}"/>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Web functions</a:t>
            </a:r>
          </a:p>
        </p:txBody>
      </p:sp>
      <p:sp>
        <p:nvSpPr>
          <p:cNvPr id="3" name="スライド番号プレースホルダー 2">
            <a:extLst>
              <a:ext uri="{FF2B5EF4-FFF2-40B4-BE49-F238E27FC236}">
                <a16:creationId xmlns:a16="http://schemas.microsoft.com/office/drawing/2014/main" id="{BAB5354D-42DC-B249-5CB1-B490845BD86B}"/>
              </a:ext>
            </a:extLst>
          </p:cNvPr>
          <p:cNvSpPr>
            <a:spLocks noGrp="1"/>
          </p:cNvSpPr>
          <p:nvPr>
            <p:ph type="sldNum" sz="quarter" idx="12"/>
          </p:nvPr>
        </p:nvSpPr>
        <p:spPr/>
        <p:txBody>
          <a:bodyPr/>
          <a:lstStyle/>
          <a:p>
            <a:fld id="{FABEA90D-F275-432F-8053-456A4E092F4A}" type="slidenum">
              <a:rPr kumimoji="1" lang="ja-JP" altLang="en-US" smtClean="0"/>
              <a:t>16</a:t>
            </a:fld>
            <a:endParaRPr kumimoji="1" lang="ja-JP" altLang="en-US"/>
          </a:p>
        </p:txBody>
      </p:sp>
      <p:sp>
        <p:nvSpPr>
          <p:cNvPr id="91" name="テキスト ボックス 29">
            <a:extLst>
              <a:ext uri="{FF2B5EF4-FFF2-40B4-BE49-F238E27FC236}">
                <a16:creationId xmlns:a16="http://schemas.microsoft.com/office/drawing/2014/main" id="{02B8E323-F2BA-C6A4-D90E-45857FF33FBC}"/>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2-2-5. Outbound </a:t>
            </a:r>
            <a:r>
              <a:rPr lang="en-US" sz="1100" dirty="0"/>
              <a:t>Schedule for Picking</a:t>
            </a:r>
            <a:endParaRPr kumimoji="1" lang="en-US" altLang="ja-JP" sz="1100" dirty="0"/>
          </a:p>
        </p:txBody>
      </p:sp>
      <p:sp>
        <p:nvSpPr>
          <p:cNvPr id="2" name="TextBox 1">
            <a:extLst>
              <a:ext uri="{FF2B5EF4-FFF2-40B4-BE49-F238E27FC236}">
                <a16:creationId xmlns:a16="http://schemas.microsoft.com/office/drawing/2014/main" id="{9BD29E9E-FE1B-8807-B1DA-FB09599628F3}"/>
              </a:ext>
            </a:extLst>
          </p:cNvPr>
          <p:cNvSpPr txBox="1"/>
          <p:nvPr/>
        </p:nvSpPr>
        <p:spPr>
          <a:xfrm>
            <a:off x="1749195" y="4890802"/>
            <a:ext cx="3429000" cy="300082"/>
          </a:xfrm>
          <a:prstGeom prst="rect">
            <a:avLst/>
          </a:prstGeom>
          <a:noFill/>
        </p:spPr>
        <p:txBody>
          <a:bodyPr wrap="square">
            <a:spAutoFit/>
          </a:bodyPr>
          <a:lstStyle/>
          <a:p>
            <a:r>
              <a:rPr lang="en-US" sz="1350" dirty="0"/>
              <a:t>It will export data from the current page.</a:t>
            </a:r>
          </a:p>
        </p:txBody>
      </p:sp>
      <p:sp>
        <p:nvSpPr>
          <p:cNvPr id="4" name="TextBox 3">
            <a:extLst>
              <a:ext uri="{FF2B5EF4-FFF2-40B4-BE49-F238E27FC236}">
                <a16:creationId xmlns:a16="http://schemas.microsoft.com/office/drawing/2014/main" id="{6E3B407B-F973-BCFD-7D04-47650DE57659}"/>
              </a:ext>
            </a:extLst>
          </p:cNvPr>
          <p:cNvSpPr txBox="1"/>
          <p:nvPr/>
        </p:nvSpPr>
        <p:spPr>
          <a:xfrm>
            <a:off x="406400" y="1290154"/>
            <a:ext cx="3429000" cy="300082"/>
          </a:xfrm>
          <a:prstGeom prst="rect">
            <a:avLst/>
          </a:prstGeom>
          <a:noFill/>
        </p:spPr>
        <p:txBody>
          <a:bodyPr wrap="square">
            <a:spAutoFit/>
          </a:bodyPr>
          <a:lstStyle/>
          <a:p>
            <a:r>
              <a:rPr lang="en-US" sz="1350" b="1" dirty="0"/>
              <a:t>CSV Output: </a:t>
            </a:r>
            <a:r>
              <a:rPr lang="en-US" sz="1350" dirty="0"/>
              <a:t>Export data as a CSV file.</a:t>
            </a:r>
          </a:p>
        </p:txBody>
      </p:sp>
      <p:sp>
        <p:nvSpPr>
          <p:cNvPr id="5" name="Arrow: Down 4">
            <a:extLst>
              <a:ext uri="{FF2B5EF4-FFF2-40B4-BE49-F238E27FC236}">
                <a16:creationId xmlns:a16="http://schemas.microsoft.com/office/drawing/2014/main" id="{A3D77D77-146F-9849-B9A6-A07B29A4AEF8}"/>
              </a:ext>
            </a:extLst>
          </p:cNvPr>
          <p:cNvSpPr/>
          <p:nvPr/>
        </p:nvSpPr>
        <p:spPr>
          <a:xfrm>
            <a:off x="3329583" y="2019999"/>
            <a:ext cx="268224"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7" name="Picture 6">
            <a:extLst>
              <a:ext uri="{FF2B5EF4-FFF2-40B4-BE49-F238E27FC236}">
                <a16:creationId xmlns:a16="http://schemas.microsoft.com/office/drawing/2014/main" id="{A821641F-DC22-F468-BF82-44744E35307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661199" y="1609606"/>
            <a:ext cx="3702424" cy="436495"/>
          </a:xfrm>
          <a:prstGeom prst="rect">
            <a:avLst/>
          </a:prstGeom>
        </p:spPr>
      </p:pic>
      <p:pic>
        <p:nvPicPr>
          <p:cNvPr id="9" name="Picture 8">
            <a:extLst>
              <a:ext uri="{FF2B5EF4-FFF2-40B4-BE49-F238E27FC236}">
                <a16:creationId xmlns:a16="http://schemas.microsoft.com/office/drawing/2014/main" id="{CDBDF812-7F8C-4629-AACC-13EFDECC88E5}"/>
              </a:ext>
            </a:extLst>
          </p:cNvPr>
          <p:cNvPicPr/>
          <p:nvPr/>
        </p:nvPicPr>
        <p:blipFill>
          <a:blip r:embed="rId3" cstate="print">
            <a:extLst>
              <a:ext uri="{28A0092B-C50C-407E-A947-70E740481C1C}">
                <a14:useLocalDpi xmlns:a14="http://schemas.microsoft.com/office/drawing/2010/main" val="0"/>
              </a:ext>
            </a:extLst>
          </a:blip>
          <a:stretch>
            <a:fillRect/>
          </a:stretch>
        </p:blipFill>
        <p:spPr>
          <a:xfrm rot="20289535">
            <a:off x="2255822" y="1868227"/>
            <a:ext cx="204313" cy="228954"/>
          </a:xfrm>
          <a:prstGeom prst="rect">
            <a:avLst/>
          </a:prstGeom>
        </p:spPr>
      </p:pic>
      <p:pic>
        <p:nvPicPr>
          <p:cNvPr id="13" name="Picture 12">
            <a:extLst>
              <a:ext uri="{FF2B5EF4-FFF2-40B4-BE49-F238E27FC236}">
                <a16:creationId xmlns:a16="http://schemas.microsoft.com/office/drawing/2014/main" id="{DC8F1BA4-7D73-9F97-1C2E-8D1269E933F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83695" y="2442859"/>
            <a:ext cx="5760000" cy="3207640"/>
          </a:xfrm>
          <a:prstGeom prst="rect">
            <a:avLst/>
          </a:prstGeom>
        </p:spPr>
      </p:pic>
      <p:sp>
        <p:nvSpPr>
          <p:cNvPr id="16" name="Rectangle 15">
            <a:extLst>
              <a:ext uri="{FF2B5EF4-FFF2-40B4-BE49-F238E27FC236}">
                <a16:creationId xmlns:a16="http://schemas.microsoft.com/office/drawing/2014/main" id="{F657F8C0-32E9-95BC-E666-60D1A44F83A4}"/>
              </a:ext>
            </a:extLst>
          </p:cNvPr>
          <p:cNvSpPr/>
          <p:nvPr/>
        </p:nvSpPr>
        <p:spPr>
          <a:xfrm>
            <a:off x="4726004" y="2470244"/>
            <a:ext cx="1309035" cy="300083"/>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30" name="TextBox 29">
            <a:extLst>
              <a:ext uri="{FF2B5EF4-FFF2-40B4-BE49-F238E27FC236}">
                <a16:creationId xmlns:a16="http://schemas.microsoft.com/office/drawing/2014/main" id="{37DC6ED6-FF90-7708-D906-3BBF529D8ACB}"/>
              </a:ext>
            </a:extLst>
          </p:cNvPr>
          <p:cNvSpPr txBox="1"/>
          <p:nvPr/>
        </p:nvSpPr>
        <p:spPr>
          <a:xfrm>
            <a:off x="406400" y="7112458"/>
            <a:ext cx="6172200" cy="2339102"/>
          </a:xfrm>
          <a:prstGeom prst="rect">
            <a:avLst/>
          </a:prstGeom>
          <a:noFill/>
        </p:spPr>
        <p:txBody>
          <a:bodyPr wrap="square">
            <a:spAutoFit/>
          </a:bodyPr>
          <a:lstStyle/>
          <a:p>
            <a:r>
              <a:rPr lang="en-US" sz="1350" b="1" dirty="0"/>
              <a:t>Cancel: </a:t>
            </a:r>
            <a:r>
              <a:rPr lang="en-US" sz="1350" dirty="0"/>
              <a:t>Select an item from the row below. and click “cancel” </a:t>
            </a:r>
          </a:p>
          <a:p>
            <a:r>
              <a:rPr lang="en-US" sz="1350" dirty="0"/>
              <a:t>to change the status to cancel.</a:t>
            </a:r>
          </a:p>
          <a:p>
            <a:r>
              <a:rPr lang="th-TH" sz="1350" dirty="0">
                <a:solidFill>
                  <a:srgbClr val="FF0000"/>
                </a:solidFill>
              </a:rPr>
              <a:t>*</a:t>
            </a:r>
            <a:r>
              <a:rPr lang="en-US" sz="1350" dirty="0">
                <a:solidFill>
                  <a:srgbClr val="FF0000"/>
                </a:solidFill>
              </a:rPr>
              <a:t>can change status only: Schedule Registered</a:t>
            </a:r>
            <a:r>
              <a:rPr lang="th-TH" sz="1350" dirty="0">
                <a:solidFill>
                  <a:srgbClr val="FF0000"/>
                </a:solidFill>
              </a:rPr>
              <a:t>.</a:t>
            </a:r>
            <a:endParaRPr lang="en-US" sz="1350" dirty="0">
              <a:solidFill>
                <a:srgbClr val="FF0000"/>
              </a:solidFill>
            </a:endParaRPr>
          </a:p>
          <a:p>
            <a:endParaRPr lang="en-US" sz="1350" dirty="0">
              <a:solidFill>
                <a:srgbClr val="FF0000"/>
              </a:solidFill>
            </a:endParaRPr>
          </a:p>
          <a:p>
            <a:endParaRPr lang="en-US" sz="1350" dirty="0">
              <a:solidFill>
                <a:srgbClr val="FF0000"/>
              </a:solidFill>
            </a:endParaRPr>
          </a:p>
          <a:p>
            <a:endParaRPr lang="th-TH" sz="1350" dirty="0"/>
          </a:p>
          <a:p>
            <a:endParaRPr lang="en-US" sz="1350" dirty="0">
              <a:solidFill>
                <a:srgbClr val="FF0000"/>
              </a:solidFill>
            </a:endParaRPr>
          </a:p>
          <a:p>
            <a:r>
              <a:rPr lang="en-US" sz="1350" b="1" dirty="0"/>
              <a:t>Reactivate: </a:t>
            </a:r>
            <a:r>
              <a:rPr lang="en-US" sz="1350" dirty="0"/>
              <a:t>Select an item from the row below. and click “Reactivate” </a:t>
            </a:r>
          </a:p>
          <a:p>
            <a:r>
              <a:rPr lang="en-US" sz="1350" dirty="0"/>
              <a:t>to change the cancel status to reactivate</a:t>
            </a:r>
            <a:r>
              <a:rPr lang="th-TH" sz="1350" dirty="0"/>
              <a:t> </a:t>
            </a:r>
            <a:r>
              <a:rPr lang="en-US" sz="1350" dirty="0"/>
              <a:t>status.</a:t>
            </a:r>
            <a:endParaRPr lang="th-TH" sz="1350" dirty="0"/>
          </a:p>
          <a:p>
            <a:endParaRPr lang="th-TH" sz="1350" dirty="0"/>
          </a:p>
          <a:p>
            <a:r>
              <a:rPr lang="en-US" sz="1100" dirty="0">
                <a:solidFill>
                  <a:schemeClr val="tx1">
                    <a:lumMod val="50000"/>
                    <a:lumOff val="50000"/>
                  </a:schemeClr>
                </a:solidFill>
              </a:rPr>
              <a:t>** You can select each item individually.</a:t>
            </a:r>
          </a:p>
        </p:txBody>
      </p:sp>
      <p:pic>
        <p:nvPicPr>
          <p:cNvPr id="6" name="Picture 5">
            <a:extLst>
              <a:ext uri="{FF2B5EF4-FFF2-40B4-BE49-F238E27FC236}">
                <a16:creationId xmlns:a16="http://schemas.microsoft.com/office/drawing/2014/main" id="{B7743F81-8E60-5DDA-6749-60359E36466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02182" y="4980071"/>
            <a:ext cx="4374149" cy="776941"/>
          </a:xfrm>
          <a:prstGeom prst="rect">
            <a:avLst/>
          </a:prstGeom>
        </p:spPr>
      </p:pic>
      <p:pic>
        <p:nvPicPr>
          <p:cNvPr id="8" name="Picture 7">
            <a:extLst>
              <a:ext uri="{FF2B5EF4-FFF2-40B4-BE49-F238E27FC236}">
                <a16:creationId xmlns:a16="http://schemas.microsoft.com/office/drawing/2014/main" id="{0F140D8D-5C89-BFB0-8843-E704327CCB30}"/>
              </a:ext>
            </a:extLst>
          </p:cNvPr>
          <p:cNvPicPr>
            <a:picLocks noChangeAspect="1"/>
          </p:cNvPicPr>
          <p:nvPr/>
        </p:nvPicPr>
        <p:blipFill>
          <a:blip r:embed="rId6"/>
          <a:stretch>
            <a:fillRect/>
          </a:stretch>
        </p:blipFill>
        <p:spPr>
          <a:xfrm>
            <a:off x="1578600" y="6466546"/>
            <a:ext cx="3700800" cy="412345"/>
          </a:xfrm>
          <a:prstGeom prst="rect">
            <a:avLst/>
          </a:prstGeom>
        </p:spPr>
      </p:pic>
      <p:pic>
        <p:nvPicPr>
          <p:cNvPr id="10" name="Picture 9">
            <a:extLst>
              <a:ext uri="{FF2B5EF4-FFF2-40B4-BE49-F238E27FC236}">
                <a16:creationId xmlns:a16="http://schemas.microsoft.com/office/drawing/2014/main" id="{6BDAE482-4499-4B9A-D7F0-EA8974B1C358}"/>
              </a:ext>
            </a:extLst>
          </p:cNvPr>
          <p:cNvPicPr/>
          <p:nvPr/>
        </p:nvPicPr>
        <p:blipFill>
          <a:blip r:embed="rId3" cstate="print">
            <a:extLst>
              <a:ext uri="{28A0092B-C50C-407E-A947-70E740481C1C}">
                <a14:useLocalDpi xmlns:a14="http://schemas.microsoft.com/office/drawing/2010/main" val="0"/>
              </a:ext>
            </a:extLst>
          </a:blip>
          <a:stretch>
            <a:fillRect/>
          </a:stretch>
        </p:blipFill>
        <p:spPr>
          <a:xfrm rot="20289535">
            <a:off x="5039830" y="6696721"/>
            <a:ext cx="204313" cy="228954"/>
          </a:xfrm>
          <a:prstGeom prst="rect">
            <a:avLst/>
          </a:prstGeom>
        </p:spPr>
      </p:pic>
      <p:pic>
        <p:nvPicPr>
          <p:cNvPr id="11" name="Picture 10">
            <a:extLst>
              <a:ext uri="{FF2B5EF4-FFF2-40B4-BE49-F238E27FC236}">
                <a16:creationId xmlns:a16="http://schemas.microsoft.com/office/drawing/2014/main" id="{5D47025C-2501-4422-EA8D-BA11D5DFD462}"/>
              </a:ext>
            </a:extLst>
          </p:cNvPr>
          <p:cNvPicPr>
            <a:picLocks noChangeAspect="1"/>
          </p:cNvPicPr>
          <p:nvPr/>
        </p:nvPicPr>
        <p:blipFill>
          <a:blip r:embed="rId6"/>
          <a:stretch>
            <a:fillRect/>
          </a:stretch>
        </p:blipFill>
        <p:spPr>
          <a:xfrm>
            <a:off x="1578600" y="7910029"/>
            <a:ext cx="3700800" cy="412345"/>
          </a:xfrm>
          <a:prstGeom prst="rect">
            <a:avLst/>
          </a:prstGeom>
        </p:spPr>
      </p:pic>
      <p:pic>
        <p:nvPicPr>
          <p:cNvPr id="12" name="Picture 11">
            <a:extLst>
              <a:ext uri="{FF2B5EF4-FFF2-40B4-BE49-F238E27FC236}">
                <a16:creationId xmlns:a16="http://schemas.microsoft.com/office/drawing/2014/main" id="{35A4FB4C-C966-89CF-8AAC-C1D63B8007AC}"/>
              </a:ext>
            </a:extLst>
          </p:cNvPr>
          <p:cNvPicPr/>
          <p:nvPr/>
        </p:nvPicPr>
        <p:blipFill>
          <a:blip r:embed="rId3" cstate="print">
            <a:extLst>
              <a:ext uri="{28A0092B-C50C-407E-A947-70E740481C1C}">
                <a14:useLocalDpi xmlns:a14="http://schemas.microsoft.com/office/drawing/2010/main" val="0"/>
              </a:ext>
            </a:extLst>
          </a:blip>
          <a:stretch>
            <a:fillRect/>
          </a:stretch>
        </p:blipFill>
        <p:spPr>
          <a:xfrm rot="20289535">
            <a:off x="4171953" y="8145991"/>
            <a:ext cx="204313" cy="228954"/>
          </a:xfrm>
          <a:prstGeom prst="rect">
            <a:avLst/>
          </a:prstGeom>
        </p:spPr>
      </p:pic>
    </p:spTree>
    <p:extLst>
      <p:ext uri="{BB962C8B-B14F-4D97-AF65-F5344CB8AC3E}">
        <p14:creationId xmlns:p14="http://schemas.microsoft.com/office/powerpoint/2010/main" val="2299095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A9F61-4EA9-5618-951F-DA5CF187C8DF}"/>
            </a:ext>
          </a:extLst>
        </p:cNvPr>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4CCF0DAC-E56E-1BCE-59AB-BCB53E885856}"/>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Web functions</a:t>
            </a:r>
          </a:p>
        </p:txBody>
      </p:sp>
      <p:sp>
        <p:nvSpPr>
          <p:cNvPr id="3" name="スライド番号プレースホルダー 2">
            <a:extLst>
              <a:ext uri="{FF2B5EF4-FFF2-40B4-BE49-F238E27FC236}">
                <a16:creationId xmlns:a16="http://schemas.microsoft.com/office/drawing/2014/main" id="{A54394BC-2F04-4BE9-93CA-B8D16B91565D}"/>
              </a:ext>
            </a:extLst>
          </p:cNvPr>
          <p:cNvSpPr>
            <a:spLocks noGrp="1"/>
          </p:cNvSpPr>
          <p:nvPr>
            <p:ph type="sldNum" sz="quarter" idx="12"/>
          </p:nvPr>
        </p:nvSpPr>
        <p:spPr/>
        <p:txBody>
          <a:bodyPr/>
          <a:lstStyle/>
          <a:p>
            <a:fld id="{FABEA90D-F275-432F-8053-456A4E092F4A}" type="slidenum">
              <a:rPr kumimoji="1" lang="ja-JP" altLang="en-US" smtClean="0"/>
              <a:t>17</a:t>
            </a:fld>
            <a:endParaRPr kumimoji="1" lang="ja-JP" altLang="en-US"/>
          </a:p>
        </p:txBody>
      </p:sp>
      <p:sp>
        <p:nvSpPr>
          <p:cNvPr id="91" name="テキスト ボックス 29">
            <a:extLst>
              <a:ext uri="{FF2B5EF4-FFF2-40B4-BE49-F238E27FC236}">
                <a16:creationId xmlns:a16="http://schemas.microsoft.com/office/drawing/2014/main" id="{AF95A161-A946-DF7C-71ED-13A0C8EE6F3B}"/>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2-2-5. Outbound </a:t>
            </a:r>
            <a:r>
              <a:rPr lang="en-US" sz="1100" dirty="0"/>
              <a:t>Schedule for Picking</a:t>
            </a:r>
            <a:endParaRPr kumimoji="1" lang="en-US" altLang="ja-JP" sz="1100" dirty="0"/>
          </a:p>
        </p:txBody>
      </p:sp>
      <p:sp>
        <p:nvSpPr>
          <p:cNvPr id="4" name="TextBox 3">
            <a:extLst>
              <a:ext uri="{FF2B5EF4-FFF2-40B4-BE49-F238E27FC236}">
                <a16:creationId xmlns:a16="http://schemas.microsoft.com/office/drawing/2014/main" id="{2952A0A9-C5EE-2BEE-4098-21E2022FE9E3}"/>
              </a:ext>
            </a:extLst>
          </p:cNvPr>
          <p:cNvSpPr txBox="1"/>
          <p:nvPr/>
        </p:nvSpPr>
        <p:spPr>
          <a:xfrm>
            <a:off x="406400" y="1290154"/>
            <a:ext cx="3429000" cy="300082"/>
          </a:xfrm>
          <a:prstGeom prst="rect">
            <a:avLst/>
          </a:prstGeom>
          <a:noFill/>
        </p:spPr>
        <p:txBody>
          <a:bodyPr wrap="square">
            <a:spAutoFit/>
          </a:bodyPr>
          <a:lstStyle/>
          <a:p>
            <a:r>
              <a:rPr lang="en-US" sz="1350" b="1" dirty="0"/>
              <a:t>List Output: </a:t>
            </a:r>
            <a:r>
              <a:rPr lang="en-US" sz="1350" dirty="0"/>
              <a:t>Export data as a PDF file.</a:t>
            </a:r>
          </a:p>
        </p:txBody>
      </p:sp>
      <p:pic>
        <p:nvPicPr>
          <p:cNvPr id="14" name="Picture 13">
            <a:extLst>
              <a:ext uri="{FF2B5EF4-FFF2-40B4-BE49-F238E27FC236}">
                <a16:creationId xmlns:a16="http://schemas.microsoft.com/office/drawing/2014/main" id="{F81E343A-75D2-1F18-AC6E-DE6B47706827}"/>
              </a:ext>
            </a:extLst>
          </p:cNvPr>
          <p:cNvPicPr>
            <a:picLocks noChangeAspect="1"/>
          </p:cNvPicPr>
          <p:nvPr/>
        </p:nvPicPr>
        <p:blipFill>
          <a:blip r:embed="rId2"/>
          <a:stretch>
            <a:fillRect/>
          </a:stretch>
        </p:blipFill>
        <p:spPr>
          <a:xfrm>
            <a:off x="584931" y="1745359"/>
            <a:ext cx="5760000" cy="3207641"/>
          </a:xfrm>
          <a:prstGeom prst="rect">
            <a:avLst/>
          </a:prstGeom>
        </p:spPr>
      </p:pic>
      <p:sp>
        <p:nvSpPr>
          <p:cNvPr id="15" name="Rectangle 14">
            <a:extLst>
              <a:ext uri="{FF2B5EF4-FFF2-40B4-BE49-F238E27FC236}">
                <a16:creationId xmlns:a16="http://schemas.microsoft.com/office/drawing/2014/main" id="{9353B768-FDF9-9DA1-96C1-9B4B1DA2FBFD}"/>
              </a:ext>
            </a:extLst>
          </p:cNvPr>
          <p:cNvSpPr/>
          <p:nvPr/>
        </p:nvSpPr>
        <p:spPr>
          <a:xfrm>
            <a:off x="4896664" y="2719765"/>
            <a:ext cx="192171" cy="173423"/>
          </a:xfrm>
          <a:prstGeom prst="rect">
            <a:avLst/>
          </a:prstGeom>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kumimoji="1" lang="en-TH" sz="800" b="1" dirty="0">
                <a:solidFill>
                  <a:schemeClr val="tx1"/>
                </a:solidFill>
              </a:rPr>
              <a:t>1</a:t>
            </a:r>
          </a:p>
        </p:txBody>
      </p:sp>
      <p:sp>
        <p:nvSpPr>
          <p:cNvPr id="17" name="Rectangle 16">
            <a:extLst>
              <a:ext uri="{FF2B5EF4-FFF2-40B4-BE49-F238E27FC236}">
                <a16:creationId xmlns:a16="http://schemas.microsoft.com/office/drawing/2014/main" id="{D6E5353B-2D1B-D0B3-8DC1-991CD1825B86}"/>
              </a:ext>
            </a:extLst>
          </p:cNvPr>
          <p:cNvSpPr/>
          <p:nvPr/>
        </p:nvSpPr>
        <p:spPr>
          <a:xfrm>
            <a:off x="3890065" y="2459691"/>
            <a:ext cx="192171" cy="173423"/>
          </a:xfrm>
          <a:prstGeom prst="rect">
            <a:avLst/>
          </a:prstGeom>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kumimoji="1" lang="en-TH" sz="800" b="1" dirty="0">
                <a:solidFill>
                  <a:schemeClr val="tx1"/>
                </a:solidFill>
              </a:rPr>
              <a:t>2</a:t>
            </a:r>
          </a:p>
        </p:txBody>
      </p:sp>
      <p:sp>
        <p:nvSpPr>
          <p:cNvPr id="20" name="TextBox 19">
            <a:extLst>
              <a:ext uri="{FF2B5EF4-FFF2-40B4-BE49-F238E27FC236}">
                <a16:creationId xmlns:a16="http://schemas.microsoft.com/office/drawing/2014/main" id="{A1DD8F87-5045-7ECD-8262-398404A23F66}"/>
              </a:ext>
            </a:extLst>
          </p:cNvPr>
          <p:cNvSpPr txBox="1"/>
          <p:nvPr/>
        </p:nvSpPr>
        <p:spPr>
          <a:xfrm>
            <a:off x="411563" y="5156115"/>
            <a:ext cx="6117063" cy="954107"/>
          </a:xfrm>
          <a:prstGeom prst="rect">
            <a:avLst/>
          </a:prstGeom>
          <a:noFill/>
        </p:spPr>
        <p:txBody>
          <a:bodyPr wrap="square">
            <a:spAutoFit/>
          </a:bodyPr>
          <a:lstStyle/>
          <a:p>
            <a:r>
              <a:rPr lang="en-US" sz="1400" dirty="0"/>
              <a:t>Select the item you want to export to PDF and click the "List Output" button.</a:t>
            </a:r>
          </a:p>
          <a:p>
            <a:endParaRPr lang="en-US" sz="1400" dirty="0"/>
          </a:p>
          <a:p>
            <a:r>
              <a:rPr lang="en-US" sz="1400" dirty="0"/>
              <a:t>The "List Output" is a PDF that includes a QR Code, which is used for Outbound Picking.</a:t>
            </a:r>
            <a:endParaRPr lang="en-TH" sz="1400" dirty="0"/>
          </a:p>
        </p:txBody>
      </p:sp>
      <p:pic>
        <p:nvPicPr>
          <p:cNvPr id="21" name="Picture 20">
            <a:extLst>
              <a:ext uri="{FF2B5EF4-FFF2-40B4-BE49-F238E27FC236}">
                <a16:creationId xmlns:a16="http://schemas.microsoft.com/office/drawing/2014/main" id="{1A8998A6-6787-BD99-6817-CF63328BABFC}"/>
              </a:ext>
            </a:extLst>
          </p:cNvPr>
          <p:cNvPicPr>
            <a:picLocks noChangeAspect="1"/>
          </p:cNvPicPr>
          <p:nvPr/>
        </p:nvPicPr>
        <p:blipFill>
          <a:blip r:embed="rId3"/>
          <a:stretch>
            <a:fillRect/>
          </a:stretch>
        </p:blipFill>
        <p:spPr>
          <a:xfrm>
            <a:off x="549000" y="6447832"/>
            <a:ext cx="5760000" cy="1552561"/>
          </a:xfrm>
          <a:prstGeom prst="rect">
            <a:avLst/>
          </a:prstGeom>
          <a:ln>
            <a:solidFill>
              <a:schemeClr val="tx1"/>
            </a:solidFill>
          </a:ln>
        </p:spPr>
      </p:pic>
      <p:sp>
        <p:nvSpPr>
          <p:cNvPr id="22" name="Rectangle 21">
            <a:extLst>
              <a:ext uri="{FF2B5EF4-FFF2-40B4-BE49-F238E27FC236}">
                <a16:creationId xmlns:a16="http://schemas.microsoft.com/office/drawing/2014/main" id="{0412B79E-81D0-B2A5-B2B2-3276E7217AAF}"/>
              </a:ext>
            </a:extLst>
          </p:cNvPr>
          <p:cNvSpPr/>
          <p:nvPr/>
        </p:nvSpPr>
        <p:spPr>
          <a:xfrm>
            <a:off x="5148035" y="6737444"/>
            <a:ext cx="1080827" cy="413633"/>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Tree>
    <p:extLst>
      <p:ext uri="{BB962C8B-B14F-4D97-AF65-F5344CB8AC3E}">
        <p14:creationId xmlns:p14="http://schemas.microsoft.com/office/powerpoint/2010/main" val="3758436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E9152-F649-642E-1099-DACC08EE0435}"/>
            </a:ext>
          </a:extLst>
        </p:cNvPr>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EFCAF899-73BA-2C56-7964-3B8D999259D4}"/>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Web functions</a:t>
            </a:r>
          </a:p>
        </p:txBody>
      </p:sp>
      <p:sp>
        <p:nvSpPr>
          <p:cNvPr id="3" name="スライド番号プレースホルダー 2">
            <a:extLst>
              <a:ext uri="{FF2B5EF4-FFF2-40B4-BE49-F238E27FC236}">
                <a16:creationId xmlns:a16="http://schemas.microsoft.com/office/drawing/2014/main" id="{B0494F74-9F84-015D-024A-C2F59CC5EF37}"/>
              </a:ext>
            </a:extLst>
          </p:cNvPr>
          <p:cNvSpPr>
            <a:spLocks noGrp="1"/>
          </p:cNvSpPr>
          <p:nvPr>
            <p:ph type="sldNum" sz="quarter" idx="12"/>
          </p:nvPr>
        </p:nvSpPr>
        <p:spPr/>
        <p:txBody>
          <a:bodyPr/>
          <a:lstStyle/>
          <a:p>
            <a:fld id="{FABEA90D-F275-432F-8053-456A4E092F4A}" type="slidenum">
              <a:rPr kumimoji="1" lang="ja-JP" altLang="en-US" smtClean="0"/>
              <a:t>18</a:t>
            </a:fld>
            <a:endParaRPr kumimoji="1" lang="ja-JP" altLang="en-US"/>
          </a:p>
        </p:txBody>
      </p:sp>
      <p:sp>
        <p:nvSpPr>
          <p:cNvPr id="91" name="テキスト ボックス 29">
            <a:extLst>
              <a:ext uri="{FF2B5EF4-FFF2-40B4-BE49-F238E27FC236}">
                <a16:creationId xmlns:a16="http://schemas.microsoft.com/office/drawing/2014/main" id="{F3BE0B8B-BBE1-36B8-C20B-36ABD5676168}"/>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2-2-6. Out</a:t>
            </a:r>
            <a:r>
              <a:rPr lang="en-US" sz="1100" dirty="0">
                <a:effectLst/>
              </a:rPr>
              <a:t>bound Schedule Detail for Picking</a:t>
            </a:r>
          </a:p>
        </p:txBody>
      </p:sp>
      <p:pic>
        <p:nvPicPr>
          <p:cNvPr id="4" name="Picture 3">
            <a:extLst>
              <a:ext uri="{FF2B5EF4-FFF2-40B4-BE49-F238E27FC236}">
                <a16:creationId xmlns:a16="http://schemas.microsoft.com/office/drawing/2014/main" id="{67E59F79-6745-657D-1787-4952000F46F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26514" y="1756907"/>
            <a:ext cx="5759997" cy="3207639"/>
          </a:xfrm>
          <a:prstGeom prst="rect">
            <a:avLst/>
          </a:prstGeom>
        </p:spPr>
      </p:pic>
      <p:sp>
        <p:nvSpPr>
          <p:cNvPr id="11" name="TextBox 10">
            <a:extLst>
              <a:ext uri="{FF2B5EF4-FFF2-40B4-BE49-F238E27FC236}">
                <a16:creationId xmlns:a16="http://schemas.microsoft.com/office/drawing/2014/main" id="{9CB7F42C-220E-2C18-5609-311DAADA8E47}"/>
              </a:ext>
            </a:extLst>
          </p:cNvPr>
          <p:cNvSpPr txBox="1"/>
          <p:nvPr/>
        </p:nvSpPr>
        <p:spPr>
          <a:xfrm>
            <a:off x="411563" y="5546880"/>
            <a:ext cx="6117063" cy="507831"/>
          </a:xfrm>
          <a:prstGeom prst="rect">
            <a:avLst/>
          </a:prstGeom>
          <a:noFill/>
        </p:spPr>
        <p:txBody>
          <a:bodyPr wrap="square">
            <a:spAutoFit/>
          </a:bodyPr>
          <a:lstStyle/>
          <a:p>
            <a:r>
              <a:rPr lang="en-US" sz="1350" dirty="0"/>
              <a:t>When you arrive at this page, Click the “Search” button to search and display the desired information.</a:t>
            </a:r>
          </a:p>
        </p:txBody>
      </p:sp>
      <p:sp>
        <p:nvSpPr>
          <p:cNvPr id="9" name="TextBox 8">
            <a:extLst>
              <a:ext uri="{FF2B5EF4-FFF2-40B4-BE49-F238E27FC236}">
                <a16:creationId xmlns:a16="http://schemas.microsoft.com/office/drawing/2014/main" id="{850F5FC5-7E16-27EB-5291-714A5DC2003C}"/>
              </a:ext>
            </a:extLst>
          </p:cNvPr>
          <p:cNvSpPr txBox="1"/>
          <p:nvPr/>
        </p:nvSpPr>
        <p:spPr>
          <a:xfrm>
            <a:off x="476511" y="1311641"/>
            <a:ext cx="5965671" cy="307777"/>
          </a:xfrm>
          <a:prstGeom prst="rect">
            <a:avLst/>
          </a:prstGeom>
          <a:noFill/>
          <a:ln>
            <a:noFill/>
          </a:ln>
        </p:spPr>
        <p:txBody>
          <a:bodyPr wrap="square">
            <a:spAutoFit/>
          </a:bodyPr>
          <a:lstStyle/>
          <a:p>
            <a:r>
              <a:rPr lang="en-US" sz="1400" dirty="0"/>
              <a:t>	View data all Outbound Schedule</a:t>
            </a:r>
            <a:r>
              <a:rPr lang="th-TH" sz="1400" dirty="0"/>
              <a:t> </a:t>
            </a:r>
            <a:r>
              <a:rPr lang="en-US" sz="1400" dirty="0"/>
              <a:t>Detail for Picking</a:t>
            </a:r>
          </a:p>
        </p:txBody>
      </p:sp>
      <p:sp>
        <p:nvSpPr>
          <p:cNvPr id="10" name="TextBox 9">
            <a:extLst>
              <a:ext uri="{FF2B5EF4-FFF2-40B4-BE49-F238E27FC236}">
                <a16:creationId xmlns:a16="http://schemas.microsoft.com/office/drawing/2014/main" id="{9CA7A69D-3BCF-4BAB-18E9-B9D8F4CED1E5}"/>
              </a:ext>
            </a:extLst>
          </p:cNvPr>
          <p:cNvSpPr txBox="1"/>
          <p:nvPr/>
        </p:nvSpPr>
        <p:spPr>
          <a:xfrm>
            <a:off x="2065252" y="5124908"/>
            <a:ext cx="2882520" cy="2616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100" dirty="0">
                <a:solidFill>
                  <a:schemeClr val="tx1"/>
                </a:solidFill>
              </a:rPr>
              <a:t>Outbound </a:t>
            </a:r>
            <a:r>
              <a:rPr lang="en-US" sz="1100" b="0" i="0" dirty="0">
                <a:solidFill>
                  <a:schemeClr val="tx1"/>
                </a:solidFill>
                <a:effectLst/>
              </a:rPr>
              <a:t>Schedule Detail for Picking</a:t>
            </a:r>
            <a:r>
              <a:rPr lang="en-TH" sz="1100" dirty="0">
                <a:solidFill>
                  <a:schemeClr val="tx1"/>
                </a:solidFill>
              </a:rPr>
              <a:t> page</a:t>
            </a:r>
          </a:p>
        </p:txBody>
      </p:sp>
      <p:sp>
        <p:nvSpPr>
          <p:cNvPr id="12" name="TextBox 11">
            <a:extLst>
              <a:ext uri="{FF2B5EF4-FFF2-40B4-BE49-F238E27FC236}">
                <a16:creationId xmlns:a16="http://schemas.microsoft.com/office/drawing/2014/main" id="{5F8F2C10-3260-B52E-FD88-E1CAAE3772F1}"/>
              </a:ext>
            </a:extLst>
          </p:cNvPr>
          <p:cNvSpPr txBox="1"/>
          <p:nvPr/>
        </p:nvSpPr>
        <p:spPr>
          <a:xfrm>
            <a:off x="406400" y="6126928"/>
            <a:ext cx="6264148" cy="307777"/>
          </a:xfrm>
          <a:prstGeom prst="rect">
            <a:avLst/>
          </a:prstGeom>
          <a:noFill/>
        </p:spPr>
        <p:txBody>
          <a:bodyPr wrap="square">
            <a:spAutoFit/>
          </a:bodyPr>
          <a:lstStyle/>
          <a:p>
            <a:r>
              <a:rPr lang="en-US" sz="1400" b="1" dirty="0"/>
              <a:t>Search:</a:t>
            </a:r>
            <a:r>
              <a:rPr lang="en-US" sz="1400" dirty="0"/>
              <a:t> A function for searching for information as specified in each option.</a:t>
            </a:r>
          </a:p>
        </p:txBody>
      </p:sp>
      <p:pic>
        <p:nvPicPr>
          <p:cNvPr id="13" name="Picture 12">
            <a:extLst>
              <a:ext uri="{FF2B5EF4-FFF2-40B4-BE49-F238E27FC236}">
                <a16:creationId xmlns:a16="http://schemas.microsoft.com/office/drawing/2014/main" id="{23F06386-9EA3-277C-CF28-9029DA1CA11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6236" y="6616194"/>
            <a:ext cx="5760000" cy="558806"/>
          </a:xfrm>
          <a:prstGeom prst="rect">
            <a:avLst/>
          </a:prstGeom>
        </p:spPr>
      </p:pic>
      <p:pic>
        <p:nvPicPr>
          <p:cNvPr id="15" name="Picture 14">
            <a:extLst>
              <a:ext uri="{FF2B5EF4-FFF2-40B4-BE49-F238E27FC236}">
                <a16:creationId xmlns:a16="http://schemas.microsoft.com/office/drawing/2014/main" id="{562D0316-C016-80F6-EB9C-4C2369FA6EF0}"/>
              </a:ext>
            </a:extLst>
          </p:cNvPr>
          <p:cNvPicPr/>
          <p:nvPr/>
        </p:nvPicPr>
        <p:blipFill>
          <a:blip r:embed="rId4" cstate="print">
            <a:extLst>
              <a:ext uri="{28A0092B-C50C-407E-A947-70E740481C1C}">
                <a14:useLocalDpi xmlns:a14="http://schemas.microsoft.com/office/drawing/2010/main" val="0"/>
              </a:ext>
            </a:extLst>
          </a:blip>
          <a:stretch>
            <a:fillRect/>
          </a:stretch>
        </p:blipFill>
        <p:spPr>
          <a:xfrm rot="20289535">
            <a:off x="6220516" y="6992986"/>
            <a:ext cx="204313" cy="228954"/>
          </a:xfrm>
          <a:prstGeom prst="rect">
            <a:avLst/>
          </a:prstGeom>
        </p:spPr>
      </p:pic>
      <p:sp>
        <p:nvSpPr>
          <p:cNvPr id="16" name="TextBox 15">
            <a:extLst>
              <a:ext uri="{FF2B5EF4-FFF2-40B4-BE49-F238E27FC236}">
                <a16:creationId xmlns:a16="http://schemas.microsoft.com/office/drawing/2014/main" id="{039882DC-E4F5-2760-5896-53B7B2807D43}"/>
              </a:ext>
            </a:extLst>
          </p:cNvPr>
          <p:cNvSpPr txBox="1"/>
          <p:nvPr/>
        </p:nvSpPr>
        <p:spPr>
          <a:xfrm>
            <a:off x="406400" y="7431078"/>
            <a:ext cx="3429000" cy="300082"/>
          </a:xfrm>
          <a:prstGeom prst="rect">
            <a:avLst/>
          </a:prstGeom>
          <a:noFill/>
        </p:spPr>
        <p:txBody>
          <a:bodyPr wrap="square">
            <a:spAutoFit/>
          </a:bodyPr>
          <a:lstStyle/>
          <a:p>
            <a:r>
              <a:rPr lang="en-US" sz="1350" b="1" dirty="0"/>
              <a:t>CSV Output: </a:t>
            </a:r>
            <a:r>
              <a:rPr lang="en-US" sz="1350" dirty="0"/>
              <a:t>Export data as a CSV file.</a:t>
            </a:r>
          </a:p>
        </p:txBody>
      </p:sp>
      <p:pic>
        <p:nvPicPr>
          <p:cNvPr id="17" name="Picture 16">
            <a:extLst>
              <a:ext uri="{FF2B5EF4-FFF2-40B4-BE49-F238E27FC236}">
                <a16:creationId xmlns:a16="http://schemas.microsoft.com/office/drawing/2014/main" id="{95632C64-5146-BE5B-B282-410F963F39C3}"/>
              </a:ext>
            </a:extLst>
          </p:cNvPr>
          <p:cNvPicPr>
            <a:picLocks noChangeAspect="1"/>
          </p:cNvPicPr>
          <p:nvPr/>
        </p:nvPicPr>
        <p:blipFill>
          <a:blip r:embed="rId5"/>
          <a:stretch>
            <a:fillRect/>
          </a:stretch>
        </p:blipFill>
        <p:spPr>
          <a:xfrm>
            <a:off x="3511255" y="7246942"/>
            <a:ext cx="927916" cy="545151"/>
          </a:xfrm>
          <a:prstGeom prst="rect">
            <a:avLst/>
          </a:prstGeom>
        </p:spPr>
      </p:pic>
      <p:pic>
        <p:nvPicPr>
          <p:cNvPr id="19" name="Picture 18">
            <a:extLst>
              <a:ext uri="{FF2B5EF4-FFF2-40B4-BE49-F238E27FC236}">
                <a16:creationId xmlns:a16="http://schemas.microsoft.com/office/drawing/2014/main" id="{760BD5E1-0DAA-A22C-BE69-40CCDDEEA12F}"/>
              </a:ext>
            </a:extLst>
          </p:cNvPr>
          <p:cNvPicPr/>
          <p:nvPr/>
        </p:nvPicPr>
        <p:blipFill>
          <a:blip r:embed="rId4" cstate="print">
            <a:extLst>
              <a:ext uri="{28A0092B-C50C-407E-A947-70E740481C1C}">
                <a14:useLocalDpi xmlns:a14="http://schemas.microsoft.com/office/drawing/2010/main" val="0"/>
              </a:ext>
            </a:extLst>
          </a:blip>
          <a:stretch>
            <a:fillRect/>
          </a:stretch>
        </p:blipFill>
        <p:spPr>
          <a:xfrm rot="20289535">
            <a:off x="4211152" y="7579233"/>
            <a:ext cx="204313" cy="228954"/>
          </a:xfrm>
          <a:prstGeom prst="rect">
            <a:avLst/>
          </a:prstGeom>
        </p:spPr>
      </p:pic>
      <p:pic>
        <p:nvPicPr>
          <p:cNvPr id="20" name="Picture 19">
            <a:extLst>
              <a:ext uri="{FF2B5EF4-FFF2-40B4-BE49-F238E27FC236}">
                <a16:creationId xmlns:a16="http://schemas.microsoft.com/office/drawing/2014/main" id="{3EC4C89F-F3B3-073F-FEEC-79EC4B204222}"/>
              </a:ext>
            </a:extLst>
          </p:cNvPr>
          <p:cNvPicPr>
            <a:picLocks noChangeAspect="1"/>
          </p:cNvPicPr>
          <p:nvPr/>
        </p:nvPicPr>
        <p:blipFill>
          <a:blip r:embed="rId6">
            <a:extLst>
              <a:ext uri="{28A0092B-C50C-407E-A947-70E740481C1C}">
                <a14:useLocalDpi xmlns:a14="http://schemas.microsoft.com/office/drawing/2010/main" val="0"/>
              </a:ext>
            </a:extLst>
          </a:blip>
          <a:srcRect t="2017" b="2017"/>
          <a:stretch/>
        </p:blipFill>
        <p:spPr>
          <a:xfrm>
            <a:off x="590094" y="7915296"/>
            <a:ext cx="5760000" cy="1408774"/>
          </a:xfrm>
          <a:prstGeom prst="rect">
            <a:avLst/>
          </a:prstGeom>
        </p:spPr>
      </p:pic>
    </p:spTree>
    <p:extLst>
      <p:ext uri="{BB962C8B-B14F-4D97-AF65-F5344CB8AC3E}">
        <p14:creationId xmlns:p14="http://schemas.microsoft.com/office/powerpoint/2010/main" val="3967449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A6B5F-8FF4-1681-76B5-538BC06E2FA1}"/>
            </a:ext>
          </a:extLst>
        </p:cNvPr>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99F3D4F6-2955-4A9E-DFD0-33591573FCB1}"/>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Web functions</a:t>
            </a:r>
          </a:p>
        </p:txBody>
      </p:sp>
      <p:sp>
        <p:nvSpPr>
          <p:cNvPr id="3" name="スライド番号プレースホルダー 2">
            <a:extLst>
              <a:ext uri="{FF2B5EF4-FFF2-40B4-BE49-F238E27FC236}">
                <a16:creationId xmlns:a16="http://schemas.microsoft.com/office/drawing/2014/main" id="{0733BF6B-DCE4-5541-C46E-6F391B0D158D}"/>
              </a:ext>
            </a:extLst>
          </p:cNvPr>
          <p:cNvSpPr>
            <a:spLocks noGrp="1"/>
          </p:cNvSpPr>
          <p:nvPr>
            <p:ph type="sldNum" sz="quarter" idx="12"/>
          </p:nvPr>
        </p:nvSpPr>
        <p:spPr/>
        <p:txBody>
          <a:bodyPr/>
          <a:lstStyle/>
          <a:p>
            <a:fld id="{FABEA90D-F275-432F-8053-456A4E092F4A}" type="slidenum">
              <a:rPr kumimoji="1" lang="ja-JP" altLang="en-US" smtClean="0"/>
              <a:t>19</a:t>
            </a:fld>
            <a:endParaRPr kumimoji="1" lang="ja-JP" altLang="en-US"/>
          </a:p>
        </p:txBody>
      </p:sp>
      <p:sp>
        <p:nvSpPr>
          <p:cNvPr id="91" name="テキスト ボックス 29">
            <a:extLst>
              <a:ext uri="{FF2B5EF4-FFF2-40B4-BE49-F238E27FC236}">
                <a16:creationId xmlns:a16="http://schemas.microsoft.com/office/drawing/2014/main" id="{993B9802-7F3B-6862-EC31-3FF18CBD5679}"/>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2-2-7. Outbound </a:t>
            </a:r>
            <a:r>
              <a:rPr lang="en-US" sz="1100" dirty="0"/>
              <a:t>Schedule for Loading</a:t>
            </a:r>
          </a:p>
        </p:txBody>
      </p:sp>
      <p:pic>
        <p:nvPicPr>
          <p:cNvPr id="5" name="Picture 4">
            <a:extLst>
              <a:ext uri="{FF2B5EF4-FFF2-40B4-BE49-F238E27FC236}">
                <a16:creationId xmlns:a16="http://schemas.microsoft.com/office/drawing/2014/main" id="{62374CCD-FF00-76A1-EACA-7B3C5346544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85346" y="2093358"/>
            <a:ext cx="5759169" cy="3207178"/>
          </a:xfrm>
          <a:prstGeom prst="rect">
            <a:avLst/>
          </a:prstGeom>
        </p:spPr>
      </p:pic>
      <p:sp>
        <p:nvSpPr>
          <p:cNvPr id="4" name="TextBox 3">
            <a:extLst>
              <a:ext uri="{FF2B5EF4-FFF2-40B4-BE49-F238E27FC236}">
                <a16:creationId xmlns:a16="http://schemas.microsoft.com/office/drawing/2014/main" id="{D4E15500-66CF-DD01-DCB7-E9FE2B212C17}"/>
              </a:ext>
            </a:extLst>
          </p:cNvPr>
          <p:cNvSpPr txBox="1"/>
          <p:nvPr/>
        </p:nvSpPr>
        <p:spPr>
          <a:xfrm>
            <a:off x="2218461" y="5490006"/>
            <a:ext cx="2528256" cy="2616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100" dirty="0">
                <a:solidFill>
                  <a:schemeClr val="tx1"/>
                </a:solidFill>
              </a:rPr>
              <a:t>Outbound </a:t>
            </a:r>
            <a:r>
              <a:rPr lang="en-US" sz="1100" b="0" i="0" dirty="0">
                <a:solidFill>
                  <a:schemeClr val="tx1"/>
                </a:solidFill>
                <a:effectLst/>
              </a:rPr>
              <a:t>Schedule for Loading</a:t>
            </a:r>
            <a:r>
              <a:rPr lang="en-TH" sz="1100" dirty="0">
                <a:solidFill>
                  <a:schemeClr val="tx1"/>
                </a:solidFill>
              </a:rPr>
              <a:t> page</a:t>
            </a:r>
          </a:p>
        </p:txBody>
      </p:sp>
      <p:sp>
        <p:nvSpPr>
          <p:cNvPr id="9" name="TextBox 8">
            <a:extLst>
              <a:ext uri="{FF2B5EF4-FFF2-40B4-BE49-F238E27FC236}">
                <a16:creationId xmlns:a16="http://schemas.microsoft.com/office/drawing/2014/main" id="{B384120F-B9C2-61B9-C45D-34A774136391}"/>
              </a:ext>
            </a:extLst>
          </p:cNvPr>
          <p:cNvSpPr txBox="1"/>
          <p:nvPr/>
        </p:nvSpPr>
        <p:spPr>
          <a:xfrm>
            <a:off x="476511" y="1311641"/>
            <a:ext cx="5965671" cy="523220"/>
          </a:xfrm>
          <a:prstGeom prst="rect">
            <a:avLst/>
          </a:prstGeom>
          <a:noFill/>
          <a:ln>
            <a:noFill/>
          </a:ln>
        </p:spPr>
        <p:txBody>
          <a:bodyPr wrap="square">
            <a:spAutoFit/>
          </a:bodyPr>
          <a:lstStyle/>
          <a:p>
            <a:pPr>
              <a:buNone/>
            </a:pPr>
            <a:r>
              <a:rPr lang="th-TH" sz="1400" dirty="0"/>
              <a:t>	</a:t>
            </a:r>
            <a:r>
              <a:rPr lang="en-US" sz="1400" dirty="0"/>
              <a:t>The Outbound Schedule list will be displayed after import, showing the following information.</a:t>
            </a:r>
            <a:endParaRPr lang="en-US" sz="1400" dirty="0">
              <a:effectLst/>
            </a:endParaRPr>
          </a:p>
        </p:txBody>
      </p:sp>
      <p:sp>
        <p:nvSpPr>
          <p:cNvPr id="8" name="TextBox 7">
            <a:extLst>
              <a:ext uri="{FF2B5EF4-FFF2-40B4-BE49-F238E27FC236}">
                <a16:creationId xmlns:a16="http://schemas.microsoft.com/office/drawing/2014/main" id="{1DC6ECC1-846A-3DE9-FBEA-DC3587C43ED0}"/>
              </a:ext>
            </a:extLst>
          </p:cNvPr>
          <p:cNvSpPr txBox="1"/>
          <p:nvPr/>
        </p:nvSpPr>
        <p:spPr>
          <a:xfrm>
            <a:off x="406400" y="5953672"/>
            <a:ext cx="6264148" cy="307777"/>
          </a:xfrm>
          <a:prstGeom prst="rect">
            <a:avLst/>
          </a:prstGeom>
          <a:noFill/>
        </p:spPr>
        <p:txBody>
          <a:bodyPr wrap="square">
            <a:spAutoFit/>
          </a:bodyPr>
          <a:lstStyle/>
          <a:p>
            <a:r>
              <a:rPr lang="en-US" sz="1400" b="1" dirty="0"/>
              <a:t>Search:</a:t>
            </a:r>
            <a:r>
              <a:rPr lang="en-US" sz="1400" dirty="0"/>
              <a:t> A function for searching for information as specified in each option.</a:t>
            </a:r>
          </a:p>
        </p:txBody>
      </p:sp>
      <p:pic>
        <p:nvPicPr>
          <p:cNvPr id="10" name="Picture 9">
            <a:extLst>
              <a:ext uri="{FF2B5EF4-FFF2-40B4-BE49-F238E27FC236}">
                <a16:creationId xmlns:a16="http://schemas.microsoft.com/office/drawing/2014/main" id="{397A0E70-6AD8-38BE-581B-AE153CB4FF1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2589" y="6404752"/>
            <a:ext cx="5760000" cy="584471"/>
          </a:xfrm>
          <a:prstGeom prst="rect">
            <a:avLst/>
          </a:prstGeom>
        </p:spPr>
      </p:pic>
      <p:pic>
        <p:nvPicPr>
          <p:cNvPr id="11" name="Picture 10">
            <a:extLst>
              <a:ext uri="{FF2B5EF4-FFF2-40B4-BE49-F238E27FC236}">
                <a16:creationId xmlns:a16="http://schemas.microsoft.com/office/drawing/2014/main" id="{38C93472-A23C-F1AF-512B-DB308A3F796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73647" y="7225175"/>
            <a:ext cx="2006514" cy="2017787"/>
          </a:xfrm>
          <a:prstGeom prst="rect">
            <a:avLst/>
          </a:prstGeom>
        </p:spPr>
      </p:pic>
      <p:sp>
        <p:nvSpPr>
          <p:cNvPr id="12" name="TextBox 11">
            <a:extLst>
              <a:ext uri="{FF2B5EF4-FFF2-40B4-BE49-F238E27FC236}">
                <a16:creationId xmlns:a16="http://schemas.microsoft.com/office/drawing/2014/main" id="{2D82EC34-9321-B634-7E0B-8FB02F6CEDD0}"/>
              </a:ext>
            </a:extLst>
          </p:cNvPr>
          <p:cNvSpPr txBox="1"/>
          <p:nvPr/>
        </p:nvSpPr>
        <p:spPr>
          <a:xfrm>
            <a:off x="3834112" y="7372284"/>
            <a:ext cx="2584362" cy="1815882"/>
          </a:xfrm>
          <a:prstGeom prst="rect">
            <a:avLst/>
          </a:prstGeom>
          <a:noFill/>
        </p:spPr>
        <p:txBody>
          <a:bodyPr wrap="none" rtlCol="0">
            <a:spAutoFit/>
          </a:bodyPr>
          <a:lstStyle/>
          <a:p>
            <a:r>
              <a:rPr lang="en-US" sz="1400" b="1" dirty="0"/>
              <a:t>Filter Status</a:t>
            </a:r>
          </a:p>
          <a:p>
            <a:endParaRPr lang="en-US" sz="1400" b="1" dirty="0"/>
          </a:p>
          <a:p>
            <a:pPr marL="800100" lvl="1" indent="-342900">
              <a:buAutoNum type="arabicPeriod"/>
            </a:pPr>
            <a:r>
              <a:rPr lang="en-US" sz="1400" dirty="0"/>
              <a:t>Schedule registered</a:t>
            </a:r>
          </a:p>
          <a:p>
            <a:pPr marL="800100" lvl="1" indent="-342900">
              <a:buAutoNum type="arabicPeriod"/>
            </a:pPr>
            <a:r>
              <a:rPr lang="en-US" sz="1400" dirty="0"/>
              <a:t>Loading list printed</a:t>
            </a:r>
          </a:p>
          <a:p>
            <a:pPr marL="800100" lvl="1" indent="-342900">
              <a:buAutoNum type="arabicPeriod"/>
            </a:pPr>
            <a:r>
              <a:rPr lang="en-US" sz="1400" dirty="0"/>
              <a:t>Loading working</a:t>
            </a:r>
          </a:p>
          <a:p>
            <a:pPr marL="800100" lvl="1" indent="-342900">
              <a:buAutoNum type="arabicPeriod"/>
            </a:pPr>
            <a:r>
              <a:rPr lang="en-US" sz="1400" dirty="0"/>
              <a:t>Loading Completed</a:t>
            </a:r>
          </a:p>
          <a:p>
            <a:pPr marL="800100" lvl="1" indent="-342900">
              <a:buAutoNum type="arabicPeriod"/>
            </a:pPr>
            <a:r>
              <a:rPr lang="en-US" sz="1400" dirty="0"/>
              <a:t>Cancel</a:t>
            </a:r>
          </a:p>
          <a:p>
            <a:endParaRPr lang="en-TH" sz="1400" b="1" dirty="0"/>
          </a:p>
        </p:txBody>
      </p:sp>
    </p:spTree>
    <p:extLst>
      <p:ext uri="{BB962C8B-B14F-4D97-AF65-F5344CB8AC3E}">
        <p14:creationId xmlns:p14="http://schemas.microsoft.com/office/powerpoint/2010/main" val="433233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a:xfrm>
            <a:off x="4820424" y="9162795"/>
            <a:ext cx="1543050" cy="527403"/>
          </a:xfrm>
        </p:spPr>
        <p:txBody>
          <a:bodyPr/>
          <a:lstStyle/>
          <a:p>
            <a:fld id="{FABEA90D-F275-432F-8053-456A4E092F4A}" type="slidenum">
              <a:rPr kumimoji="1" lang="ja-JP" altLang="en-US" smtClean="0"/>
              <a:t>2</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Introduction</a:t>
            </a:r>
          </a:p>
        </p:txBody>
      </p:sp>
      <p:sp>
        <p:nvSpPr>
          <p:cNvPr id="18" name="テキスト ボックス 17">
            <a:extLst>
              <a:ext uri="{FF2B5EF4-FFF2-40B4-BE49-F238E27FC236}">
                <a16:creationId xmlns:a16="http://schemas.microsoft.com/office/drawing/2014/main" id="{955B3EEA-D4AA-44A8-9AE7-AEB795E8A820}"/>
              </a:ext>
            </a:extLst>
          </p:cNvPr>
          <p:cNvSpPr txBox="1"/>
          <p:nvPr/>
        </p:nvSpPr>
        <p:spPr>
          <a:xfrm>
            <a:off x="385979" y="935620"/>
            <a:ext cx="6117062" cy="600164"/>
          </a:xfrm>
          <a:prstGeom prst="rect">
            <a:avLst/>
          </a:prstGeom>
          <a:noFill/>
        </p:spPr>
        <p:txBody>
          <a:bodyPr wrap="square" rtlCol="0">
            <a:spAutoFit/>
          </a:bodyPr>
          <a:lstStyle/>
          <a:p>
            <a:r>
              <a:rPr kumimoji="1" lang="en-US" altLang="ja-JP" sz="1100" dirty="0"/>
              <a:t>This manual explains each handy terminal, how to set it up with a PC, how to check the operation, and how to communicate with a PC.</a:t>
            </a:r>
          </a:p>
          <a:p>
            <a:r>
              <a:rPr kumimoji="1" lang="en-US" altLang="ja-JP" sz="1100" dirty="0"/>
              <a:t>Please read before starting work.</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5708299"/>
            <a:ext cx="2970784" cy="66023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68" name="正方形/長方形 67">
            <a:extLst>
              <a:ext uri="{FF2B5EF4-FFF2-40B4-BE49-F238E27FC236}">
                <a16:creationId xmlns:a16="http://schemas.microsoft.com/office/drawing/2014/main" id="{6186DD34-FD84-4878-9CE0-7DE40F6EAAA3}"/>
              </a:ext>
            </a:extLst>
          </p:cNvPr>
          <p:cNvSpPr/>
          <p:nvPr/>
        </p:nvSpPr>
        <p:spPr>
          <a:xfrm>
            <a:off x="2037575" y="1545855"/>
            <a:ext cx="2782849" cy="3679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tx1"/>
                </a:solidFill>
              </a:rPr>
              <a:t>For safe use of this device</a:t>
            </a:r>
          </a:p>
        </p:txBody>
      </p:sp>
      <p:sp>
        <p:nvSpPr>
          <p:cNvPr id="69" name="テキスト ボックス 68">
            <a:extLst>
              <a:ext uri="{FF2B5EF4-FFF2-40B4-BE49-F238E27FC236}">
                <a16:creationId xmlns:a16="http://schemas.microsoft.com/office/drawing/2014/main" id="{DAB51B36-F669-42D8-A752-74E19752D03F}"/>
              </a:ext>
            </a:extLst>
          </p:cNvPr>
          <p:cNvSpPr txBox="1"/>
          <p:nvPr/>
        </p:nvSpPr>
        <p:spPr>
          <a:xfrm>
            <a:off x="406400" y="1933985"/>
            <a:ext cx="6117062" cy="600164"/>
          </a:xfrm>
          <a:prstGeom prst="rect">
            <a:avLst/>
          </a:prstGeom>
          <a:noFill/>
        </p:spPr>
        <p:txBody>
          <a:bodyPr wrap="square" rtlCol="0">
            <a:spAutoFit/>
          </a:bodyPr>
          <a:lstStyle/>
          <a:p>
            <a:r>
              <a:rPr kumimoji="1" lang="en-US" altLang="ja-JP" sz="1100" b="1" i="1" dirty="0"/>
              <a:t>To use this device correctly and safely, be sure to observe the following safety precautions when operating this device. TOMAS TECH cannot be held responsible or warranted for any damage caused by using the product in violation of these precautions.</a:t>
            </a:r>
          </a:p>
        </p:txBody>
      </p:sp>
      <p:sp>
        <p:nvSpPr>
          <p:cNvPr id="70" name="テキスト ボックス 69">
            <a:extLst>
              <a:ext uri="{FF2B5EF4-FFF2-40B4-BE49-F238E27FC236}">
                <a16:creationId xmlns:a16="http://schemas.microsoft.com/office/drawing/2014/main" id="{2E183A66-D49C-435F-BB0E-70792C1B101C}"/>
              </a:ext>
            </a:extLst>
          </p:cNvPr>
          <p:cNvSpPr txBox="1"/>
          <p:nvPr/>
        </p:nvSpPr>
        <p:spPr>
          <a:xfrm>
            <a:off x="406400" y="2581575"/>
            <a:ext cx="6117062" cy="600164"/>
          </a:xfrm>
          <a:prstGeom prst="rect">
            <a:avLst/>
          </a:prstGeom>
          <a:noFill/>
        </p:spPr>
        <p:txBody>
          <a:bodyPr wrap="square" rtlCol="0">
            <a:spAutoFit/>
          </a:bodyPr>
          <a:lstStyle/>
          <a:p>
            <a:r>
              <a:rPr kumimoji="1" lang="ja-JP" altLang="en-US" sz="1100" dirty="0"/>
              <a:t>◆</a:t>
            </a:r>
            <a:r>
              <a:rPr kumimoji="1" lang="en-US" altLang="ja-JP" sz="1100" dirty="0"/>
              <a:t>How to read the symbols</a:t>
            </a:r>
          </a:p>
          <a:p>
            <a:r>
              <a:rPr kumimoji="1" lang="en-US" altLang="ja-JP" sz="1100" dirty="0"/>
              <a:t>In this manual, the items to be observed in order to use the device safely are classified as follows.</a:t>
            </a:r>
          </a:p>
        </p:txBody>
      </p:sp>
      <p:sp>
        <p:nvSpPr>
          <p:cNvPr id="2" name="四角形: 角を丸くする 1">
            <a:extLst>
              <a:ext uri="{FF2B5EF4-FFF2-40B4-BE49-F238E27FC236}">
                <a16:creationId xmlns:a16="http://schemas.microsoft.com/office/drawing/2014/main" id="{C073C054-6BB7-42EC-90A1-95D2D328A73B}"/>
              </a:ext>
            </a:extLst>
          </p:cNvPr>
          <p:cNvSpPr/>
          <p:nvPr/>
        </p:nvSpPr>
        <p:spPr>
          <a:xfrm>
            <a:off x="406399" y="3293885"/>
            <a:ext cx="6096641" cy="664842"/>
          </a:xfrm>
          <a:prstGeom prst="round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100" dirty="0">
              <a:solidFill>
                <a:schemeClr val="tx1"/>
              </a:solidFill>
            </a:endParaRPr>
          </a:p>
        </p:txBody>
      </p:sp>
      <p:sp>
        <p:nvSpPr>
          <p:cNvPr id="72" name="テキスト ボックス 71">
            <a:extLst>
              <a:ext uri="{FF2B5EF4-FFF2-40B4-BE49-F238E27FC236}">
                <a16:creationId xmlns:a16="http://schemas.microsoft.com/office/drawing/2014/main" id="{1398A0D6-693B-49E3-A11E-520E28A4C8F7}"/>
              </a:ext>
            </a:extLst>
          </p:cNvPr>
          <p:cNvSpPr txBox="1"/>
          <p:nvPr/>
        </p:nvSpPr>
        <p:spPr>
          <a:xfrm>
            <a:off x="2509024" y="3430539"/>
            <a:ext cx="3922093" cy="430887"/>
          </a:xfrm>
          <a:prstGeom prst="rect">
            <a:avLst/>
          </a:prstGeom>
          <a:noFill/>
        </p:spPr>
        <p:txBody>
          <a:bodyPr wrap="square" rtlCol="0">
            <a:spAutoFit/>
          </a:bodyPr>
          <a:lstStyle/>
          <a:p>
            <a:r>
              <a:rPr kumimoji="1" lang="en-US" altLang="ja-JP" sz="1100" dirty="0">
                <a:solidFill>
                  <a:schemeClr val="tx1"/>
                </a:solidFill>
              </a:rPr>
              <a:t>If you ignore the information on this label and handle it incorrectly, there is a risk of death or serious injury.</a:t>
            </a:r>
            <a:endParaRPr kumimoji="1" lang="ja-JP" altLang="en-US" sz="1100" dirty="0">
              <a:solidFill>
                <a:schemeClr val="tx1"/>
              </a:solidFill>
            </a:endParaRPr>
          </a:p>
        </p:txBody>
      </p:sp>
      <p:sp>
        <p:nvSpPr>
          <p:cNvPr id="75" name="object 57">
            <a:extLst>
              <a:ext uri="{FF2B5EF4-FFF2-40B4-BE49-F238E27FC236}">
                <a16:creationId xmlns:a16="http://schemas.microsoft.com/office/drawing/2014/main" id="{6AAEDD76-AFC6-4D26-90C1-240843520410}"/>
              </a:ext>
            </a:extLst>
          </p:cNvPr>
          <p:cNvSpPr/>
          <p:nvPr/>
        </p:nvSpPr>
        <p:spPr>
          <a:xfrm>
            <a:off x="642875" y="3399418"/>
            <a:ext cx="554355" cy="478155"/>
          </a:xfrm>
          <a:custGeom>
            <a:avLst/>
            <a:gdLst/>
            <a:ahLst/>
            <a:cxnLst/>
            <a:rect l="l" t="t" r="r" b="b"/>
            <a:pathLst>
              <a:path w="554355" h="478154">
                <a:moveTo>
                  <a:pt x="525726" y="477815"/>
                </a:moveTo>
                <a:lnTo>
                  <a:pt x="26815" y="477815"/>
                </a:lnTo>
                <a:lnTo>
                  <a:pt x="18413" y="476755"/>
                </a:lnTo>
                <a:lnTo>
                  <a:pt x="11131" y="473760"/>
                </a:lnTo>
                <a:lnTo>
                  <a:pt x="4969" y="469105"/>
                </a:lnTo>
                <a:lnTo>
                  <a:pt x="0" y="463154"/>
                </a:lnTo>
                <a:lnTo>
                  <a:pt x="0" y="433449"/>
                </a:lnTo>
                <a:lnTo>
                  <a:pt x="247889" y="5898"/>
                </a:lnTo>
                <a:lnTo>
                  <a:pt x="252815" y="0"/>
                </a:lnTo>
                <a:lnTo>
                  <a:pt x="296739" y="0"/>
                </a:lnTo>
                <a:lnTo>
                  <a:pt x="301664" y="5898"/>
                </a:lnTo>
                <a:lnTo>
                  <a:pt x="549626" y="433573"/>
                </a:lnTo>
                <a:lnTo>
                  <a:pt x="552987" y="440255"/>
                </a:lnTo>
                <a:lnTo>
                  <a:pt x="554107" y="447214"/>
                </a:lnTo>
                <a:lnTo>
                  <a:pt x="552987" y="454726"/>
                </a:lnTo>
                <a:lnTo>
                  <a:pt x="525726" y="477815"/>
                </a:lnTo>
                <a:close/>
              </a:path>
            </a:pathLst>
          </a:custGeom>
          <a:solidFill>
            <a:srgbClr val="000000"/>
          </a:solidFill>
        </p:spPr>
        <p:txBody>
          <a:bodyPr wrap="square" lIns="0" tIns="0" rIns="0" bIns="0" rtlCol="0"/>
          <a:lstStyle/>
          <a:p>
            <a:endParaRPr/>
          </a:p>
        </p:txBody>
      </p:sp>
      <p:sp>
        <p:nvSpPr>
          <p:cNvPr id="76" name="object 58">
            <a:extLst>
              <a:ext uri="{FF2B5EF4-FFF2-40B4-BE49-F238E27FC236}">
                <a16:creationId xmlns:a16="http://schemas.microsoft.com/office/drawing/2014/main" id="{6C35EA1F-6EF2-4FE7-80E6-0CBA4522A878}"/>
              </a:ext>
            </a:extLst>
          </p:cNvPr>
          <p:cNvSpPr/>
          <p:nvPr/>
        </p:nvSpPr>
        <p:spPr>
          <a:xfrm>
            <a:off x="687616" y="3440711"/>
            <a:ext cx="463550" cy="395605"/>
          </a:xfrm>
          <a:custGeom>
            <a:avLst/>
            <a:gdLst/>
            <a:ahLst/>
            <a:cxnLst/>
            <a:rect l="l" t="t" r="r" b="b"/>
            <a:pathLst>
              <a:path w="463550" h="395604">
                <a:moveTo>
                  <a:pt x="463061" y="395230"/>
                </a:moveTo>
                <a:lnTo>
                  <a:pt x="0" y="395230"/>
                </a:lnTo>
                <a:lnTo>
                  <a:pt x="230036" y="0"/>
                </a:lnTo>
                <a:lnTo>
                  <a:pt x="463061" y="395230"/>
                </a:lnTo>
                <a:close/>
              </a:path>
            </a:pathLst>
          </a:custGeom>
          <a:solidFill>
            <a:srgbClr val="FDD000"/>
          </a:solidFill>
        </p:spPr>
        <p:txBody>
          <a:bodyPr wrap="square" lIns="0" tIns="0" rIns="0" bIns="0" rtlCol="0"/>
          <a:lstStyle/>
          <a:p>
            <a:endParaRPr/>
          </a:p>
        </p:txBody>
      </p:sp>
      <p:sp>
        <p:nvSpPr>
          <p:cNvPr id="77" name="object 59">
            <a:extLst>
              <a:ext uri="{FF2B5EF4-FFF2-40B4-BE49-F238E27FC236}">
                <a16:creationId xmlns:a16="http://schemas.microsoft.com/office/drawing/2014/main" id="{A0BBD558-F64F-4B3A-B261-6B3E7CE5474A}"/>
              </a:ext>
            </a:extLst>
          </p:cNvPr>
          <p:cNvSpPr/>
          <p:nvPr/>
        </p:nvSpPr>
        <p:spPr>
          <a:xfrm>
            <a:off x="884791" y="3753356"/>
            <a:ext cx="66040" cy="62230"/>
          </a:xfrm>
          <a:custGeom>
            <a:avLst/>
            <a:gdLst/>
            <a:ahLst/>
            <a:cxnLst/>
            <a:rect l="l" t="t" r="r" b="b"/>
            <a:pathLst>
              <a:path w="66040" h="62229">
                <a:moveTo>
                  <a:pt x="32862" y="61939"/>
                </a:moveTo>
                <a:lnTo>
                  <a:pt x="20165" y="59404"/>
                </a:lnTo>
                <a:lnTo>
                  <a:pt x="9709" y="52722"/>
                </a:lnTo>
                <a:lnTo>
                  <a:pt x="2614" y="43274"/>
                </a:lnTo>
                <a:lnTo>
                  <a:pt x="0" y="32444"/>
                </a:lnTo>
                <a:lnTo>
                  <a:pt x="2614" y="19909"/>
                </a:lnTo>
                <a:lnTo>
                  <a:pt x="9709" y="9585"/>
                </a:lnTo>
                <a:lnTo>
                  <a:pt x="20165" y="2580"/>
                </a:lnTo>
                <a:lnTo>
                  <a:pt x="32862" y="0"/>
                </a:lnTo>
                <a:lnTo>
                  <a:pt x="45559" y="2580"/>
                </a:lnTo>
                <a:lnTo>
                  <a:pt x="56015" y="9585"/>
                </a:lnTo>
                <a:lnTo>
                  <a:pt x="63110" y="19909"/>
                </a:lnTo>
                <a:lnTo>
                  <a:pt x="65724" y="32444"/>
                </a:lnTo>
                <a:lnTo>
                  <a:pt x="63110" y="43274"/>
                </a:lnTo>
                <a:lnTo>
                  <a:pt x="56015" y="52722"/>
                </a:lnTo>
                <a:lnTo>
                  <a:pt x="45559" y="59404"/>
                </a:lnTo>
                <a:lnTo>
                  <a:pt x="32862" y="61939"/>
                </a:lnTo>
                <a:close/>
              </a:path>
            </a:pathLst>
          </a:custGeom>
          <a:solidFill>
            <a:srgbClr val="000000"/>
          </a:solidFill>
        </p:spPr>
        <p:txBody>
          <a:bodyPr wrap="square" lIns="0" tIns="0" rIns="0" bIns="0" rtlCol="0"/>
          <a:lstStyle/>
          <a:p>
            <a:endParaRPr/>
          </a:p>
        </p:txBody>
      </p:sp>
      <p:pic>
        <p:nvPicPr>
          <p:cNvPr id="78" name="object 60">
            <a:extLst>
              <a:ext uri="{FF2B5EF4-FFF2-40B4-BE49-F238E27FC236}">
                <a16:creationId xmlns:a16="http://schemas.microsoft.com/office/drawing/2014/main" id="{C53B5F6B-E1C2-463E-919F-7F49B86CCFDD}"/>
              </a:ext>
            </a:extLst>
          </p:cNvPr>
          <p:cNvPicPr/>
          <p:nvPr/>
        </p:nvPicPr>
        <p:blipFill>
          <a:blip r:embed="rId2" cstate="print"/>
          <a:stretch>
            <a:fillRect/>
          </a:stretch>
        </p:blipFill>
        <p:spPr>
          <a:xfrm>
            <a:off x="881803" y="3526247"/>
            <a:ext cx="71699" cy="203514"/>
          </a:xfrm>
          <a:prstGeom prst="rect">
            <a:avLst/>
          </a:prstGeom>
        </p:spPr>
      </p:pic>
      <p:sp>
        <p:nvSpPr>
          <p:cNvPr id="80" name="正方形/長方形 79">
            <a:extLst>
              <a:ext uri="{FF2B5EF4-FFF2-40B4-BE49-F238E27FC236}">
                <a16:creationId xmlns:a16="http://schemas.microsoft.com/office/drawing/2014/main" id="{DF281C11-D5F6-4C23-A0B1-061CA30E940C}"/>
              </a:ext>
            </a:extLst>
          </p:cNvPr>
          <p:cNvSpPr/>
          <p:nvPr/>
        </p:nvSpPr>
        <p:spPr>
          <a:xfrm>
            <a:off x="1103291" y="3444609"/>
            <a:ext cx="1333810" cy="3679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Danger</a:t>
            </a:r>
          </a:p>
        </p:txBody>
      </p:sp>
      <p:sp>
        <p:nvSpPr>
          <p:cNvPr id="81" name="四角形: 角を丸くする 80">
            <a:extLst>
              <a:ext uri="{FF2B5EF4-FFF2-40B4-BE49-F238E27FC236}">
                <a16:creationId xmlns:a16="http://schemas.microsoft.com/office/drawing/2014/main" id="{A3D8B939-A84D-4F0E-A8F9-983CF87385FC}"/>
              </a:ext>
            </a:extLst>
          </p:cNvPr>
          <p:cNvSpPr/>
          <p:nvPr/>
        </p:nvSpPr>
        <p:spPr>
          <a:xfrm>
            <a:off x="406399" y="4064260"/>
            <a:ext cx="6096641" cy="664842"/>
          </a:xfrm>
          <a:prstGeom prst="round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100" dirty="0">
              <a:solidFill>
                <a:schemeClr val="tx1"/>
              </a:solidFill>
            </a:endParaRPr>
          </a:p>
        </p:txBody>
      </p:sp>
      <p:sp>
        <p:nvSpPr>
          <p:cNvPr id="82" name="テキスト ボックス 81">
            <a:extLst>
              <a:ext uri="{FF2B5EF4-FFF2-40B4-BE49-F238E27FC236}">
                <a16:creationId xmlns:a16="http://schemas.microsoft.com/office/drawing/2014/main" id="{B595CF32-C193-417E-9419-2A2B5ADD7508}"/>
              </a:ext>
            </a:extLst>
          </p:cNvPr>
          <p:cNvSpPr txBox="1"/>
          <p:nvPr/>
        </p:nvSpPr>
        <p:spPr>
          <a:xfrm>
            <a:off x="2509024" y="4103378"/>
            <a:ext cx="3922093" cy="600164"/>
          </a:xfrm>
          <a:prstGeom prst="rect">
            <a:avLst/>
          </a:prstGeom>
          <a:noFill/>
        </p:spPr>
        <p:txBody>
          <a:bodyPr wrap="square" rtlCol="0">
            <a:spAutoFit/>
          </a:bodyPr>
          <a:lstStyle/>
          <a:p>
            <a:r>
              <a:rPr kumimoji="1" lang="en-US" altLang="ja-JP" sz="1100" dirty="0">
                <a:solidFill>
                  <a:schemeClr val="tx1"/>
                </a:solidFill>
              </a:rPr>
              <a:t>This indicates the contents that may cause injury if the contents of this display are ignored and the product is handled improperly.</a:t>
            </a:r>
            <a:endParaRPr kumimoji="1" lang="ja-JP" altLang="en-US" sz="1100" dirty="0">
              <a:solidFill>
                <a:schemeClr val="tx1"/>
              </a:solidFill>
            </a:endParaRPr>
          </a:p>
        </p:txBody>
      </p:sp>
      <p:sp>
        <p:nvSpPr>
          <p:cNvPr id="83" name="object 57">
            <a:extLst>
              <a:ext uri="{FF2B5EF4-FFF2-40B4-BE49-F238E27FC236}">
                <a16:creationId xmlns:a16="http://schemas.microsoft.com/office/drawing/2014/main" id="{8514B927-5680-488E-B82D-2F673796B9A3}"/>
              </a:ext>
            </a:extLst>
          </p:cNvPr>
          <p:cNvSpPr/>
          <p:nvPr/>
        </p:nvSpPr>
        <p:spPr>
          <a:xfrm>
            <a:off x="642875" y="4169793"/>
            <a:ext cx="554355" cy="478155"/>
          </a:xfrm>
          <a:custGeom>
            <a:avLst/>
            <a:gdLst/>
            <a:ahLst/>
            <a:cxnLst/>
            <a:rect l="l" t="t" r="r" b="b"/>
            <a:pathLst>
              <a:path w="554355" h="478154">
                <a:moveTo>
                  <a:pt x="525726" y="477815"/>
                </a:moveTo>
                <a:lnTo>
                  <a:pt x="26815" y="477815"/>
                </a:lnTo>
                <a:lnTo>
                  <a:pt x="18413" y="476755"/>
                </a:lnTo>
                <a:lnTo>
                  <a:pt x="11131" y="473760"/>
                </a:lnTo>
                <a:lnTo>
                  <a:pt x="4969" y="469105"/>
                </a:lnTo>
                <a:lnTo>
                  <a:pt x="0" y="463154"/>
                </a:lnTo>
                <a:lnTo>
                  <a:pt x="0" y="433449"/>
                </a:lnTo>
                <a:lnTo>
                  <a:pt x="247889" y="5898"/>
                </a:lnTo>
                <a:lnTo>
                  <a:pt x="252815" y="0"/>
                </a:lnTo>
                <a:lnTo>
                  <a:pt x="296739" y="0"/>
                </a:lnTo>
                <a:lnTo>
                  <a:pt x="301664" y="5898"/>
                </a:lnTo>
                <a:lnTo>
                  <a:pt x="549626" y="433573"/>
                </a:lnTo>
                <a:lnTo>
                  <a:pt x="552987" y="440255"/>
                </a:lnTo>
                <a:lnTo>
                  <a:pt x="554107" y="447214"/>
                </a:lnTo>
                <a:lnTo>
                  <a:pt x="552987" y="454726"/>
                </a:lnTo>
                <a:lnTo>
                  <a:pt x="525726" y="477815"/>
                </a:lnTo>
                <a:close/>
              </a:path>
            </a:pathLst>
          </a:custGeom>
          <a:solidFill>
            <a:srgbClr val="000000"/>
          </a:solidFill>
        </p:spPr>
        <p:txBody>
          <a:bodyPr wrap="square" lIns="0" tIns="0" rIns="0" bIns="0" rtlCol="0"/>
          <a:lstStyle/>
          <a:p>
            <a:endParaRPr/>
          </a:p>
        </p:txBody>
      </p:sp>
      <p:sp>
        <p:nvSpPr>
          <p:cNvPr id="84" name="object 58">
            <a:extLst>
              <a:ext uri="{FF2B5EF4-FFF2-40B4-BE49-F238E27FC236}">
                <a16:creationId xmlns:a16="http://schemas.microsoft.com/office/drawing/2014/main" id="{BEE31896-C69F-4075-8D2D-5D97EB66E07F}"/>
              </a:ext>
            </a:extLst>
          </p:cNvPr>
          <p:cNvSpPr/>
          <p:nvPr/>
        </p:nvSpPr>
        <p:spPr>
          <a:xfrm>
            <a:off x="687616" y="4211086"/>
            <a:ext cx="463550" cy="395605"/>
          </a:xfrm>
          <a:custGeom>
            <a:avLst/>
            <a:gdLst/>
            <a:ahLst/>
            <a:cxnLst/>
            <a:rect l="l" t="t" r="r" b="b"/>
            <a:pathLst>
              <a:path w="463550" h="395604">
                <a:moveTo>
                  <a:pt x="463061" y="395230"/>
                </a:moveTo>
                <a:lnTo>
                  <a:pt x="0" y="395230"/>
                </a:lnTo>
                <a:lnTo>
                  <a:pt x="230036" y="0"/>
                </a:lnTo>
                <a:lnTo>
                  <a:pt x="463061" y="395230"/>
                </a:lnTo>
                <a:close/>
              </a:path>
            </a:pathLst>
          </a:custGeom>
          <a:solidFill>
            <a:srgbClr val="FDD000"/>
          </a:solidFill>
        </p:spPr>
        <p:txBody>
          <a:bodyPr wrap="square" lIns="0" tIns="0" rIns="0" bIns="0" rtlCol="0"/>
          <a:lstStyle/>
          <a:p>
            <a:endParaRPr/>
          </a:p>
        </p:txBody>
      </p:sp>
      <p:sp>
        <p:nvSpPr>
          <p:cNvPr id="85" name="object 59">
            <a:extLst>
              <a:ext uri="{FF2B5EF4-FFF2-40B4-BE49-F238E27FC236}">
                <a16:creationId xmlns:a16="http://schemas.microsoft.com/office/drawing/2014/main" id="{A6572048-6BFA-48B2-AC06-DE801B05056E}"/>
              </a:ext>
            </a:extLst>
          </p:cNvPr>
          <p:cNvSpPr/>
          <p:nvPr/>
        </p:nvSpPr>
        <p:spPr>
          <a:xfrm>
            <a:off x="884791" y="4523731"/>
            <a:ext cx="66040" cy="62230"/>
          </a:xfrm>
          <a:custGeom>
            <a:avLst/>
            <a:gdLst/>
            <a:ahLst/>
            <a:cxnLst/>
            <a:rect l="l" t="t" r="r" b="b"/>
            <a:pathLst>
              <a:path w="66040" h="62229">
                <a:moveTo>
                  <a:pt x="32862" y="61939"/>
                </a:moveTo>
                <a:lnTo>
                  <a:pt x="20165" y="59404"/>
                </a:lnTo>
                <a:lnTo>
                  <a:pt x="9709" y="52722"/>
                </a:lnTo>
                <a:lnTo>
                  <a:pt x="2614" y="43274"/>
                </a:lnTo>
                <a:lnTo>
                  <a:pt x="0" y="32444"/>
                </a:lnTo>
                <a:lnTo>
                  <a:pt x="2614" y="19909"/>
                </a:lnTo>
                <a:lnTo>
                  <a:pt x="9709" y="9585"/>
                </a:lnTo>
                <a:lnTo>
                  <a:pt x="20165" y="2580"/>
                </a:lnTo>
                <a:lnTo>
                  <a:pt x="32862" y="0"/>
                </a:lnTo>
                <a:lnTo>
                  <a:pt x="45559" y="2580"/>
                </a:lnTo>
                <a:lnTo>
                  <a:pt x="56015" y="9585"/>
                </a:lnTo>
                <a:lnTo>
                  <a:pt x="63110" y="19909"/>
                </a:lnTo>
                <a:lnTo>
                  <a:pt x="65724" y="32444"/>
                </a:lnTo>
                <a:lnTo>
                  <a:pt x="63110" y="43274"/>
                </a:lnTo>
                <a:lnTo>
                  <a:pt x="56015" y="52722"/>
                </a:lnTo>
                <a:lnTo>
                  <a:pt x="45559" y="59404"/>
                </a:lnTo>
                <a:lnTo>
                  <a:pt x="32862" y="61939"/>
                </a:lnTo>
                <a:close/>
              </a:path>
            </a:pathLst>
          </a:custGeom>
          <a:solidFill>
            <a:srgbClr val="000000"/>
          </a:solidFill>
        </p:spPr>
        <p:txBody>
          <a:bodyPr wrap="square" lIns="0" tIns="0" rIns="0" bIns="0" rtlCol="0"/>
          <a:lstStyle/>
          <a:p>
            <a:endParaRPr/>
          </a:p>
        </p:txBody>
      </p:sp>
      <p:pic>
        <p:nvPicPr>
          <p:cNvPr id="86" name="object 60">
            <a:extLst>
              <a:ext uri="{FF2B5EF4-FFF2-40B4-BE49-F238E27FC236}">
                <a16:creationId xmlns:a16="http://schemas.microsoft.com/office/drawing/2014/main" id="{430328AC-B9A9-4DC2-9117-15AB3785D7DD}"/>
              </a:ext>
            </a:extLst>
          </p:cNvPr>
          <p:cNvPicPr/>
          <p:nvPr/>
        </p:nvPicPr>
        <p:blipFill>
          <a:blip r:embed="rId2" cstate="print"/>
          <a:stretch>
            <a:fillRect/>
          </a:stretch>
        </p:blipFill>
        <p:spPr>
          <a:xfrm>
            <a:off x="881803" y="4296622"/>
            <a:ext cx="71699" cy="203514"/>
          </a:xfrm>
          <a:prstGeom prst="rect">
            <a:avLst/>
          </a:prstGeom>
        </p:spPr>
      </p:pic>
      <p:sp>
        <p:nvSpPr>
          <p:cNvPr id="87" name="正方形/長方形 86">
            <a:extLst>
              <a:ext uri="{FF2B5EF4-FFF2-40B4-BE49-F238E27FC236}">
                <a16:creationId xmlns:a16="http://schemas.microsoft.com/office/drawing/2014/main" id="{09685C20-7383-45FD-8281-BC87E0CE1A75}"/>
              </a:ext>
            </a:extLst>
          </p:cNvPr>
          <p:cNvSpPr/>
          <p:nvPr/>
        </p:nvSpPr>
        <p:spPr>
          <a:xfrm>
            <a:off x="1103291" y="4214984"/>
            <a:ext cx="1333810" cy="3679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Warning</a:t>
            </a:r>
          </a:p>
        </p:txBody>
      </p:sp>
      <p:sp>
        <p:nvSpPr>
          <p:cNvPr id="89" name="四角形: 角を丸くする 88">
            <a:extLst>
              <a:ext uri="{FF2B5EF4-FFF2-40B4-BE49-F238E27FC236}">
                <a16:creationId xmlns:a16="http://schemas.microsoft.com/office/drawing/2014/main" id="{55971462-7F8C-4EFD-BA21-B1BBA5C694C0}"/>
              </a:ext>
            </a:extLst>
          </p:cNvPr>
          <p:cNvSpPr/>
          <p:nvPr/>
        </p:nvSpPr>
        <p:spPr>
          <a:xfrm>
            <a:off x="406399" y="4861538"/>
            <a:ext cx="6096641" cy="664842"/>
          </a:xfrm>
          <a:prstGeom prst="round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100" dirty="0">
              <a:solidFill>
                <a:schemeClr val="tx1"/>
              </a:solidFill>
            </a:endParaRPr>
          </a:p>
        </p:txBody>
      </p:sp>
      <p:sp>
        <p:nvSpPr>
          <p:cNvPr id="90" name="テキスト ボックス 89">
            <a:extLst>
              <a:ext uri="{FF2B5EF4-FFF2-40B4-BE49-F238E27FC236}">
                <a16:creationId xmlns:a16="http://schemas.microsoft.com/office/drawing/2014/main" id="{82D175DC-8F72-4177-8113-D854BDDCB3E1}"/>
              </a:ext>
            </a:extLst>
          </p:cNvPr>
          <p:cNvSpPr txBox="1"/>
          <p:nvPr/>
        </p:nvSpPr>
        <p:spPr>
          <a:xfrm>
            <a:off x="2509024" y="4961616"/>
            <a:ext cx="3922093" cy="430887"/>
          </a:xfrm>
          <a:prstGeom prst="rect">
            <a:avLst/>
          </a:prstGeom>
          <a:noFill/>
        </p:spPr>
        <p:txBody>
          <a:bodyPr wrap="square" rtlCol="0">
            <a:spAutoFit/>
          </a:bodyPr>
          <a:lstStyle/>
          <a:p>
            <a:r>
              <a:rPr kumimoji="1" lang="en-US" altLang="ja-JP" sz="1100" dirty="0">
                <a:solidFill>
                  <a:schemeClr val="tx1"/>
                </a:solidFill>
              </a:rPr>
              <a:t>It indicates that property damage may occur if the product is handled improperly, ignoring the contents of this display.</a:t>
            </a:r>
            <a:endParaRPr kumimoji="1" lang="ja-JP" altLang="en-US" sz="1100" dirty="0">
              <a:solidFill>
                <a:schemeClr val="tx1"/>
              </a:solidFill>
            </a:endParaRPr>
          </a:p>
        </p:txBody>
      </p:sp>
      <p:sp>
        <p:nvSpPr>
          <p:cNvPr id="91" name="object 57">
            <a:extLst>
              <a:ext uri="{FF2B5EF4-FFF2-40B4-BE49-F238E27FC236}">
                <a16:creationId xmlns:a16="http://schemas.microsoft.com/office/drawing/2014/main" id="{FA875E47-BFE8-4D6D-B489-5F564DBDE35B}"/>
              </a:ext>
            </a:extLst>
          </p:cNvPr>
          <p:cNvSpPr/>
          <p:nvPr/>
        </p:nvSpPr>
        <p:spPr>
          <a:xfrm>
            <a:off x="642875" y="4967071"/>
            <a:ext cx="554355" cy="478155"/>
          </a:xfrm>
          <a:custGeom>
            <a:avLst/>
            <a:gdLst/>
            <a:ahLst/>
            <a:cxnLst/>
            <a:rect l="l" t="t" r="r" b="b"/>
            <a:pathLst>
              <a:path w="554355" h="478154">
                <a:moveTo>
                  <a:pt x="525726" y="477815"/>
                </a:moveTo>
                <a:lnTo>
                  <a:pt x="26815" y="477815"/>
                </a:lnTo>
                <a:lnTo>
                  <a:pt x="18413" y="476755"/>
                </a:lnTo>
                <a:lnTo>
                  <a:pt x="11131" y="473760"/>
                </a:lnTo>
                <a:lnTo>
                  <a:pt x="4969" y="469105"/>
                </a:lnTo>
                <a:lnTo>
                  <a:pt x="0" y="463154"/>
                </a:lnTo>
                <a:lnTo>
                  <a:pt x="0" y="433449"/>
                </a:lnTo>
                <a:lnTo>
                  <a:pt x="247889" y="5898"/>
                </a:lnTo>
                <a:lnTo>
                  <a:pt x="252815" y="0"/>
                </a:lnTo>
                <a:lnTo>
                  <a:pt x="296739" y="0"/>
                </a:lnTo>
                <a:lnTo>
                  <a:pt x="301664" y="5898"/>
                </a:lnTo>
                <a:lnTo>
                  <a:pt x="549626" y="433573"/>
                </a:lnTo>
                <a:lnTo>
                  <a:pt x="552987" y="440255"/>
                </a:lnTo>
                <a:lnTo>
                  <a:pt x="554107" y="447214"/>
                </a:lnTo>
                <a:lnTo>
                  <a:pt x="552987" y="454726"/>
                </a:lnTo>
                <a:lnTo>
                  <a:pt x="525726" y="477815"/>
                </a:lnTo>
                <a:close/>
              </a:path>
            </a:pathLst>
          </a:custGeom>
          <a:solidFill>
            <a:srgbClr val="000000"/>
          </a:solidFill>
        </p:spPr>
        <p:txBody>
          <a:bodyPr wrap="square" lIns="0" tIns="0" rIns="0" bIns="0" rtlCol="0"/>
          <a:lstStyle/>
          <a:p>
            <a:endParaRPr/>
          </a:p>
        </p:txBody>
      </p:sp>
      <p:sp>
        <p:nvSpPr>
          <p:cNvPr id="92" name="object 58">
            <a:extLst>
              <a:ext uri="{FF2B5EF4-FFF2-40B4-BE49-F238E27FC236}">
                <a16:creationId xmlns:a16="http://schemas.microsoft.com/office/drawing/2014/main" id="{0D703EFC-F8C9-4AEF-B733-2C09BFD71C3B}"/>
              </a:ext>
            </a:extLst>
          </p:cNvPr>
          <p:cNvSpPr/>
          <p:nvPr/>
        </p:nvSpPr>
        <p:spPr>
          <a:xfrm>
            <a:off x="687616" y="5008364"/>
            <a:ext cx="463550" cy="395605"/>
          </a:xfrm>
          <a:custGeom>
            <a:avLst/>
            <a:gdLst/>
            <a:ahLst/>
            <a:cxnLst/>
            <a:rect l="l" t="t" r="r" b="b"/>
            <a:pathLst>
              <a:path w="463550" h="395604">
                <a:moveTo>
                  <a:pt x="463061" y="395230"/>
                </a:moveTo>
                <a:lnTo>
                  <a:pt x="0" y="395230"/>
                </a:lnTo>
                <a:lnTo>
                  <a:pt x="230036" y="0"/>
                </a:lnTo>
                <a:lnTo>
                  <a:pt x="463061" y="395230"/>
                </a:lnTo>
                <a:close/>
              </a:path>
            </a:pathLst>
          </a:custGeom>
          <a:solidFill>
            <a:srgbClr val="FDD000"/>
          </a:solidFill>
        </p:spPr>
        <p:txBody>
          <a:bodyPr wrap="square" lIns="0" tIns="0" rIns="0" bIns="0" rtlCol="0"/>
          <a:lstStyle/>
          <a:p>
            <a:endParaRPr/>
          </a:p>
        </p:txBody>
      </p:sp>
      <p:sp>
        <p:nvSpPr>
          <p:cNvPr id="93" name="object 59">
            <a:extLst>
              <a:ext uri="{FF2B5EF4-FFF2-40B4-BE49-F238E27FC236}">
                <a16:creationId xmlns:a16="http://schemas.microsoft.com/office/drawing/2014/main" id="{A24FE8C8-0900-420C-A05C-D5727924CE30}"/>
              </a:ext>
            </a:extLst>
          </p:cNvPr>
          <p:cNvSpPr/>
          <p:nvPr/>
        </p:nvSpPr>
        <p:spPr>
          <a:xfrm>
            <a:off x="884791" y="5321009"/>
            <a:ext cx="66040" cy="62230"/>
          </a:xfrm>
          <a:custGeom>
            <a:avLst/>
            <a:gdLst/>
            <a:ahLst/>
            <a:cxnLst/>
            <a:rect l="l" t="t" r="r" b="b"/>
            <a:pathLst>
              <a:path w="66040" h="62229">
                <a:moveTo>
                  <a:pt x="32862" y="61939"/>
                </a:moveTo>
                <a:lnTo>
                  <a:pt x="20165" y="59404"/>
                </a:lnTo>
                <a:lnTo>
                  <a:pt x="9709" y="52722"/>
                </a:lnTo>
                <a:lnTo>
                  <a:pt x="2614" y="43274"/>
                </a:lnTo>
                <a:lnTo>
                  <a:pt x="0" y="32444"/>
                </a:lnTo>
                <a:lnTo>
                  <a:pt x="2614" y="19909"/>
                </a:lnTo>
                <a:lnTo>
                  <a:pt x="9709" y="9585"/>
                </a:lnTo>
                <a:lnTo>
                  <a:pt x="20165" y="2580"/>
                </a:lnTo>
                <a:lnTo>
                  <a:pt x="32862" y="0"/>
                </a:lnTo>
                <a:lnTo>
                  <a:pt x="45559" y="2580"/>
                </a:lnTo>
                <a:lnTo>
                  <a:pt x="56015" y="9585"/>
                </a:lnTo>
                <a:lnTo>
                  <a:pt x="63110" y="19909"/>
                </a:lnTo>
                <a:lnTo>
                  <a:pt x="65724" y="32444"/>
                </a:lnTo>
                <a:lnTo>
                  <a:pt x="63110" y="43274"/>
                </a:lnTo>
                <a:lnTo>
                  <a:pt x="56015" y="52722"/>
                </a:lnTo>
                <a:lnTo>
                  <a:pt x="45559" y="59404"/>
                </a:lnTo>
                <a:lnTo>
                  <a:pt x="32862" y="61939"/>
                </a:lnTo>
                <a:close/>
              </a:path>
            </a:pathLst>
          </a:custGeom>
          <a:solidFill>
            <a:srgbClr val="000000"/>
          </a:solidFill>
        </p:spPr>
        <p:txBody>
          <a:bodyPr wrap="square" lIns="0" tIns="0" rIns="0" bIns="0" rtlCol="0"/>
          <a:lstStyle/>
          <a:p>
            <a:endParaRPr/>
          </a:p>
        </p:txBody>
      </p:sp>
      <p:pic>
        <p:nvPicPr>
          <p:cNvPr id="94" name="object 60">
            <a:extLst>
              <a:ext uri="{FF2B5EF4-FFF2-40B4-BE49-F238E27FC236}">
                <a16:creationId xmlns:a16="http://schemas.microsoft.com/office/drawing/2014/main" id="{78FB765B-16A3-40A6-BB09-423040A06D0E}"/>
              </a:ext>
            </a:extLst>
          </p:cNvPr>
          <p:cNvPicPr/>
          <p:nvPr/>
        </p:nvPicPr>
        <p:blipFill>
          <a:blip r:embed="rId2" cstate="print"/>
          <a:stretch>
            <a:fillRect/>
          </a:stretch>
        </p:blipFill>
        <p:spPr>
          <a:xfrm>
            <a:off x="881803" y="5093900"/>
            <a:ext cx="71699" cy="203514"/>
          </a:xfrm>
          <a:prstGeom prst="rect">
            <a:avLst/>
          </a:prstGeom>
        </p:spPr>
      </p:pic>
      <p:sp>
        <p:nvSpPr>
          <p:cNvPr id="95" name="正方形/長方形 94">
            <a:extLst>
              <a:ext uri="{FF2B5EF4-FFF2-40B4-BE49-F238E27FC236}">
                <a16:creationId xmlns:a16="http://schemas.microsoft.com/office/drawing/2014/main" id="{1C768E62-FA99-4F5F-A68D-431F4F6ED4D2}"/>
              </a:ext>
            </a:extLst>
          </p:cNvPr>
          <p:cNvSpPr/>
          <p:nvPr/>
        </p:nvSpPr>
        <p:spPr>
          <a:xfrm>
            <a:off x="1103291" y="5012262"/>
            <a:ext cx="1333810" cy="3679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Caution</a:t>
            </a:r>
          </a:p>
        </p:txBody>
      </p:sp>
      <p:sp>
        <p:nvSpPr>
          <p:cNvPr id="96" name="object 8">
            <a:extLst>
              <a:ext uri="{FF2B5EF4-FFF2-40B4-BE49-F238E27FC236}">
                <a16:creationId xmlns:a16="http://schemas.microsoft.com/office/drawing/2014/main" id="{76E40FEC-9B8B-4900-BC4D-A77142F8C7A6}"/>
              </a:ext>
            </a:extLst>
          </p:cNvPr>
          <p:cNvSpPr/>
          <p:nvPr/>
        </p:nvSpPr>
        <p:spPr>
          <a:xfrm>
            <a:off x="734883" y="7589920"/>
            <a:ext cx="218440" cy="280670"/>
          </a:xfrm>
          <a:custGeom>
            <a:avLst/>
            <a:gdLst/>
            <a:ahLst/>
            <a:cxnLst/>
            <a:rect l="l" t="t" r="r" b="b"/>
            <a:pathLst>
              <a:path w="218440" h="280670">
                <a:moveTo>
                  <a:pt x="120768" y="18013"/>
                </a:moveTo>
                <a:lnTo>
                  <a:pt x="107920" y="18013"/>
                </a:lnTo>
                <a:lnTo>
                  <a:pt x="110771" y="10856"/>
                </a:lnTo>
                <a:lnTo>
                  <a:pt x="115308" y="5146"/>
                </a:lnTo>
                <a:lnTo>
                  <a:pt x="121290" y="1367"/>
                </a:lnTo>
                <a:lnTo>
                  <a:pt x="128477" y="0"/>
                </a:lnTo>
                <a:lnTo>
                  <a:pt x="136185" y="0"/>
                </a:lnTo>
                <a:lnTo>
                  <a:pt x="141324" y="2573"/>
                </a:lnTo>
                <a:lnTo>
                  <a:pt x="149033" y="10293"/>
                </a:lnTo>
                <a:lnTo>
                  <a:pt x="150318" y="12867"/>
                </a:lnTo>
                <a:lnTo>
                  <a:pt x="125907" y="12867"/>
                </a:lnTo>
                <a:lnTo>
                  <a:pt x="120768" y="18013"/>
                </a:lnTo>
                <a:close/>
              </a:path>
              <a:path w="218440" h="280670">
                <a:moveTo>
                  <a:pt x="151603" y="123523"/>
                </a:moveTo>
                <a:lnTo>
                  <a:pt x="138755" y="123523"/>
                </a:lnTo>
                <a:lnTo>
                  <a:pt x="138755" y="18013"/>
                </a:lnTo>
                <a:lnTo>
                  <a:pt x="136185" y="15440"/>
                </a:lnTo>
                <a:lnTo>
                  <a:pt x="133616" y="15440"/>
                </a:lnTo>
                <a:lnTo>
                  <a:pt x="133616" y="12867"/>
                </a:lnTo>
                <a:lnTo>
                  <a:pt x="150318" y="12867"/>
                </a:lnTo>
                <a:lnTo>
                  <a:pt x="151603" y="15440"/>
                </a:lnTo>
                <a:lnTo>
                  <a:pt x="151603" y="18013"/>
                </a:lnTo>
                <a:lnTo>
                  <a:pt x="174728" y="18013"/>
                </a:lnTo>
                <a:lnTo>
                  <a:pt x="182437" y="25734"/>
                </a:lnTo>
                <a:lnTo>
                  <a:pt x="183294" y="28307"/>
                </a:lnTo>
                <a:lnTo>
                  <a:pt x="156742" y="28307"/>
                </a:lnTo>
                <a:lnTo>
                  <a:pt x="156742" y="30880"/>
                </a:lnTo>
                <a:lnTo>
                  <a:pt x="151603" y="36027"/>
                </a:lnTo>
                <a:lnTo>
                  <a:pt x="151603" y="123523"/>
                </a:lnTo>
                <a:close/>
              </a:path>
              <a:path w="218440" h="280670">
                <a:moveTo>
                  <a:pt x="87364" y="149257"/>
                </a:moveTo>
                <a:lnTo>
                  <a:pt x="74516" y="149257"/>
                </a:lnTo>
                <a:lnTo>
                  <a:pt x="74516" y="38601"/>
                </a:lnTo>
                <a:lnTo>
                  <a:pt x="76323" y="29553"/>
                </a:lnTo>
                <a:lnTo>
                  <a:pt x="81261" y="22195"/>
                </a:lnTo>
                <a:lnTo>
                  <a:pt x="88609" y="17249"/>
                </a:lnTo>
                <a:lnTo>
                  <a:pt x="97642" y="15440"/>
                </a:lnTo>
                <a:lnTo>
                  <a:pt x="105351" y="15440"/>
                </a:lnTo>
                <a:lnTo>
                  <a:pt x="107920" y="18013"/>
                </a:lnTo>
                <a:lnTo>
                  <a:pt x="120768" y="18013"/>
                </a:lnTo>
                <a:lnTo>
                  <a:pt x="120768" y="28307"/>
                </a:lnTo>
                <a:lnTo>
                  <a:pt x="92503" y="28307"/>
                </a:lnTo>
                <a:lnTo>
                  <a:pt x="87364" y="33454"/>
                </a:lnTo>
                <a:lnTo>
                  <a:pt x="87364" y="149257"/>
                </a:lnTo>
                <a:close/>
              </a:path>
              <a:path w="218440" h="280670">
                <a:moveTo>
                  <a:pt x="174728" y="18013"/>
                </a:moveTo>
                <a:lnTo>
                  <a:pt x="151603" y="18013"/>
                </a:lnTo>
                <a:lnTo>
                  <a:pt x="154172" y="15440"/>
                </a:lnTo>
                <a:lnTo>
                  <a:pt x="169589" y="15440"/>
                </a:lnTo>
                <a:lnTo>
                  <a:pt x="174728" y="18013"/>
                </a:lnTo>
                <a:close/>
              </a:path>
              <a:path w="218440" h="280670">
                <a:moveTo>
                  <a:pt x="120768" y="123523"/>
                </a:moveTo>
                <a:lnTo>
                  <a:pt x="107920" y="123523"/>
                </a:lnTo>
                <a:lnTo>
                  <a:pt x="107920" y="36027"/>
                </a:lnTo>
                <a:lnTo>
                  <a:pt x="102781" y="30880"/>
                </a:lnTo>
                <a:lnTo>
                  <a:pt x="102781" y="28307"/>
                </a:lnTo>
                <a:lnTo>
                  <a:pt x="120768" y="28307"/>
                </a:lnTo>
                <a:lnTo>
                  <a:pt x="120768" y="123523"/>
                </a:lnTo>
                <a:close/>
              </a:path>
              <a:path w="218440" h="280670">
                <a:moveTo>
                  <a:pt x="185007" y="136390"/>
                </a:moveTo>
                <a:lnTo>
                  <a:pt x="172159" y="136390"/>
                </a:lnTo>
                <a:lnTo>
                  <a:pt x="172159" y="33454"/>
                </a:lnTo>
                <a:lnTo>
                  <a:pt x="167020" y="28307"/>
                </a:lnTo>
                <a:lnTo>
                  <a:pt x="183294" y="28307"/>
                </a:lnTo>
                <a:lnTo>
                  <a:pt x="185007" y="33454"/>
                </a:lnTo>
                <a:lnTo>
                  <a:pt x="185007" y="54041"/>
                </a:lnTo>
                <a:lnTo>
                  <a:pt x="208133" y="54041"/>
                </a:lnTo>
                <a:lnTo>
                  <a:pt x="210702" y="59188"/>
                </a:lnTo>
                <a:lnTo>
                  <a:pt x="215841" y="61761"/>
                </a:lnTo>
                <a:lnTo>
                  <a:pt x="217126" y="64335"/>
                </a:lnTo>
                <a:lnTo>
                  <a:pt x="190146" y="64335"/>
                </a:lnTo>
                <a:lnTo>
                  <a:pt x="187576" y="66908"/>
                </a:lnTo>
                <a:lnTo>
                  <a:pt x="187576" y="69481"/>
                </a:lnTo>
                <a:lnTo>
                  <a:pt x="185007" y="72055"/>
                </a:lnTo>
                <a:lnTo>
                  <a:pt x="185007" y="136390"/>
                </a:lnTo>
                <a:close/>
              </a:path>
              <a:path w="218440" h="280670">
                <a:moveTo>
                  <a:pt x="208133" y="54041"/>
                </a:moveTo>
                <a:lnTo>
                  <a:pt x="185007" y="54041"/>
                </a:lnTo>
                <a:lnTo>
                  <a:pt x="187576" y="51468"/>
                </a:lnTo>
                <a:lnTo>
                  <a:pt x="200424" y="51468"/>
                </a:lnTo>
                <a:lnTo>
                  <a:pt x="208133" y="54041"/>
                </a:lnTo>
                <a:close/>
              </a:path>
              <a:path w="218440" h="280670">
                <a:moveTo>
                  <a:pt x="186563" y="267634"/>
                </a:moveTo>
                <a:lnTo>
                  <a:pt x="169589" y="267634"/>
                </a:lnTo>
                <a:lnTo>
                  <a:pt x="184967" y="250424"/>
                </a:lnTo>
                <a:lnTo>
                  <a:pt x="196248" y="230319"/>
                </a:lnTo>
                <a:lnTo>
                  <a:pt x="203194" y="208285"/>
                </a:lnTo>
                <a:lnTo>
                  <a:pt x="205563" y="185285"/>
                </a:lnTo>
                <a:lnTo>
                  <a:pt x="205563" y="69481"/>
                </a:lnTo>
                <a:lnTo>
                  <a:pt x="200424" y="64335"/>
                </a:lnTo>
                <a:lnTo>
                  <a:pt x="217126" y="64335"/>
                </a:lnTo>
                <a:lnTo>
                  <a:pt x="218411" y="66908"/>
                </a:lnTo>
                <a:lnTo>
                  <a:pt x="218411" y="185285"/>
                </a:lnTo>
                <a:lnTo>
                  <a:pt x="215600" y="211702"/>
                </a:lnTo>
                <a:lnTo>
                  <a:pt x="207490" y="236431"/>
                </a:lnTo>
                <a:lnTo>
                  <a:pt x="194562" y="258748"/>
                </a:lnTo>
                <a:lnTo>
                  <a:pt x="186563" y="267634"/>
                </a:lnTo>
                <a:close/>
              </a:path>
              <a:path w="218440" h="280670">
                <a:moveTo>
                  <a:pt x="174728" y="280501"/>
                </a:moveTo>
                <a:lnTo>
                  <a:pt x="79655" y="280501"/>
                </a:lnTo>
                <a:lnTo>
                  <a:pt x="0" y="115803"/>
                </a:lnTo>
                <a:lnTo>
                  <a:pt x="5139" y="113229"/>
                </a:lnTo>
                <a:lnTo>
                  <a:pt x="10278" y="108083"/>
                </a:lnTo>
                <a:lnTo>
                  <a:pt x="23125" y="108083"/>
                </a:lnTo>
                <a:lnTo>
                  <a:pt x="30754" y="108646"/>
                </a:lnTo>
                <a:lnTo>
                  <a:pt x="37900" y="110656"/>
                </a:lnTo>
                <a:lnTo>
                  <a:pt x="44083" y="114597"/>
                </a:lnTo>
                <a:lnTo>
                  <a:pt x="48821" y="120950"/>
                </a:lnTo>
                <a:lnTo>
                  <a:pt x="15417" y="120950"/>
                </a:lnTo>
                <a:lnTo>
                  <a:pt x="87364" y="267634"/>
                </a:lnTo>
                <a:lnTo>
                  <a:pt x="186563" y="267634"/>
                </a:lnTo>
                <a:lnTo>
                  <a:pt x="177298" y="277927"/>
                </a:lnTo>
                <a:lnTo>
                  <a:pt x="174728" y="280501"/>
                </a:lnTo>
                <a:close/>
              </a:path>
              <a:path w="218440" h="280670">
                <a:moveTo>
                  <a:pt x="87364" y="167271"/>
                </a:moveTo>
                <a:lnTo>
                  <a:pt x="71947" y="167271"/>
                </a:lnTo>
                <a:lnTo>
                  <a:pt x="38543" y="128670"/>
                </a:lnTo>
                <a:lnTo>
                  <a:pt x="35973" y="123523"/>
                </a:lnTo>
                <a:lnTo>
                  <a:pt x="28264" y="120950"/>
                </a:lnTo>
                <a:lnTo>
                  <a:pt x="48821" y="120950"/>
                </a:lnTo>
                <a:lnTo>
                  <a:pt x="48821" y="118376"/>
                </a:lnTo>
                <a:lnTo>
                  <a:pt x="74516" y="149257"/>
                </a:lnTo>
                <a:lnTo>
                  <a:pt x="87364" y="149257"/>
                </a:lnTo>
                <a:lnTo>
                  <a:pt x="87364" y="167271"/>
                </a:lnTo>
                <a:close/>
              </a:path>
            </a:pathLst>
          </a:custGeom>
          <a:solidFill>
            <a:srgbClr val="000000"/>
          </a:solidFill>
        </p:spPr>
        <p:txBody>
          <a:bodyPr wrap="square" lIns="0" tIns="0" rIns="0" bIns="0" rtlCol="0"/>
          <a:lstStyle/>
          <a:p>
            <a:endParaRPr/>
          </a:p>
        </p:txBody>
      </p:sp>
      <p:sp>
        <p:nvSpPr>
          <p:cNvPr id="97" name="object 9">
            <a:extLst>
              <a:ext uri="{FF2B5EF4-FFF2-40B4-BE49-F238E27FC236}">
                <a16:creationId xmlns:a16="http://schemas.microsoft.com/office/drawing/2014/main" id="{73583DE5-4A45-4629-819C-0EDFE601C08C}"/>
              </a:ext>
            </a:extLst>
          </p:cNvPr>
          <p:cNvSpPr/>
          <p:nvPr/>
        </p:nvSpPr>
        <p:spPr>
          <a:xfrm>
            <a:off x="647518" y="7528179"/>
            <a:ext cx="434340" cy="424815"/>
          </a:xfrm>
          <a:custGeom>
            <a:avLst/>
            <a:gdLst/>
            <a:ahLst/>
            <a:cxnLst/>
            <a:rect l="l" t="t" r="r" b="b"/>
            <a:pathLst>
              <a:path w="434340" h="424815">
                <a:moveTo>
                  <a:pt x="215841" y="424591"/>
                </a:moveTo>
                <a:lnTo>
                  <a:pt x="166668" y="418829"/>
                </a:lnTo>
                <a:lnTo>
                  <a:pt x="121360" y="402443"/>
                </a:lnTo>
                <a:lnTo>
                  <a:pt x="81266" y="376784"/>
                </a:lnTo>
                <a:lnTo>
                  <a:pt x="47735" y="343203"/>
                </a:lnTo>
                <a:lnTo>
                  <a:pt x="22114" y="303048"/>
                </a:lnTo>
                <a:lnTo>
                  <a:pt x="5753" y="257672"/>
                </a:lnTo>
                <a:lnTo>
                  <a:pt x="0" y="208425"/>
                </a:lnTo>
                <a:lnTo>
                  <a:pt x="5753" y="158367"/>
                </a:lnTo>
                <a:lnTo>
                  <a:pt x="22114" y="112676"/>
                </a:lnTo>
                <a:lnTo>
                  <a:pt x="47735" y="72567"/>
                </a:lnTo>
                <a:lnTo>
                  <a:pt x="81266" y="39255"/>
                </a:lnTo>
                <a:lnTo>
                  <a:pt x="121360" y="13956"/>
                </a:lnTo>
                <a:lnTo>
                  <a:pt x="160709" y="0"/>
                </a:lnTo>
                <a:lnTo>
                  <a:pt x="272015" y="0"/>
                </a:lnTo>
                <a:lnTo>
                  <a:pt x="311956" y="13956"/>
                </a:lnTo>
                <a:lnTo>
                  <a:pt x="343174" y="33433"/>
                </a:lnTo>
                <a:lnTo>
                  <a:pt x="215841" y="33433"/>
                </a:lnTo>
                <a:lnTo>
                  <a:pt x="185609" y="36248"/>
                </a:lnTo>
                <a:lnTo>
                  <a:pt x="157063" y="44370"/>
                </a:lnTo>
                <a:lnTo>
                  <a:pt x="130926" y="57318"/>
                </a:lnTo>
                <a:lnTo>
                  <a:pt x="107920" y="74608"/>
                </a:lnTo>
                <a:lnTo>
                  <a:pt x="131046" y="97769"/>
                </a:lnTo>
                <a:lnTo>
                  <a:pt x="82225" y="97769"/>
                </a:lnTo>
                <a:lnTo>
                  <a:pt x="66446" y="122296"/>
                </a:lnTo>
                <a:lnTo>
                  <a:pt x="54281" y="149237"/>
                </a:lnTo>
                <a:lnTo>
                  <a:pt x="46452" y="178107"/>
                </a:lnTo>
                <a:lnTo>
                  <a:pt x="43682" y="208425"/>
                </a:lnTo>
                <a:lnTo>
                  <a:pt x="49832" y="254258"/>
                </a:lnTo>
                <a:lnTo>
                  <a:pt x="67188" y="295444"/>
                </a:lnTo>
                <a:lnTo>
                  <a:pt x="94109" y="330340"/>
                </a:lnTo>
                <a:lnTo>
                  <a:pt x="128953" y="357301"/>
                </a:lnTo>
                <a:lnTo>
                  <a:pt x="170077" y="374684"/>
                </a:lnTo>
                <a:lnTo>
                  <a:pt x="215841" y="380843"/>
                </a:lnTo>
                <a:lnTo>
                  <a:pt x="346092" y="380843"/>
                </a:lnTo>
                <a:lnTo>
                  <a:pt x="311956" y="402443"/>
                </a:lnTo>
                <a:lnTo>
                  <a:pt x="265966" y="418829"/>
                </a:lnTo>
                <a:lnTo>
                  <a:pt x="215841" y="424591"/>
                </a:lnTo>
                <a:close/>
              </a:path>
              <a:path w="434340" h="424815">
                <a:moveTo>
                  <a:pt x="401791" y="319082"/>
                </a:moveTo>
                <a:lnTo>
                  <a:pt x="352027" y="319082"/>
                </a:lnTo>
                <a:lnTo>
                  <a:pt x="367806" y="294554"/>
                </a:lnTo>
                <a:lnTo>
                  <a:pt x="379971" y="267613"/>
                </a:lnTo>
                <a:lnTo>
                  <a:pt x="387800" y="238743"/>
                </a:lnTo>
                <a:lnTo>
                  <a:pt x="390570" y="208425"/>
                </a:lnTo>
                <a:lnTo>
                  <a:pt x="384408" y="162402"/>
                </a:lnTo>
                <a:lnTo>
                  <a:pt x="366968" y="120739"/>
                </a:lnTo>
                <a:lnTo>
                  <a:pt x="339822" y="85223"/>
                </a:lnTo>
                <a:lnTo>
                  <a:pt x="304538" y="57642"/>
                </a:lnTo>
                <a:lnTo>
                  <a:pt x="262688" y="39783"/>
                </a:lnTo>
                <a:lnTo>
                  <a:pt x="215841" y="33433"/>
                </a:lnTo>
                <a:lnTo>
                  <a:pt x="343174" y="33433"/>
                </a:lnTo>
                <a:lnTo>
                  <a:pt x="386315" y="72567"/>
                </a:lnTo>
                <a:lnTo>
                  <a:pt x="412078" y="112676"/>
                </a:lnTo>
                <a:lnTo>
                  <a:pt x="428492" y="158367"/>
                </a:lnTo>
                <a:lnTo>
                  <a:pt x="434252" y="208425"/>
                </a:lnTo>
                <a:lnTo>
                  <a:pt x="428492" y="257672"/>
                </a:lnTo>
                <a:lnTo>
                  <a:pt x="412078" y="303048"/>
                </a:lnTo>
                <a:lnTo>
                  <a:pt x="401791" y="319082"/>
                </a:lnTo>
                <a:close/>
              </a:path>
              <a:path w="434340" h="424815">
                <a:moveTo>
                  <a:pt x="346092" y="380843"/>
                </a:moveTo>
                <a:lnTo>
                  <a:pt x="215841" y="380843"/>
                </a:lnTo>
                <a:lnTo>
                  <a:pt x="247198" y="378431"/>
                </a:lnTo>
                <a:lnTo>
                  <a:pt x="275904" y="371193"/>
                </a:lnTo>
                <a:lnTo>
                  <a:pt x="302202" y="359130"/>
                </a:lnTo>
                <a:lnTo>
                  <a:pt x="326332" y="342242"/>
                </a:lnTo>
                <a:lnTo>
                  <a:pt x="82225" y="97769"/>
                </a:lnTo>
                <a:lnTo>
                  <a:pt x="131046" y="97769"/>
                </a:lnTo>
                <a:lnTo>
                  <a:pt x="352027" y="319082"/>
                </a:lnTo>
                <a:lnTo>
                  <a:pt x="401791" y="319082"/>
                </a:lnTo>
                <a:lnTo>
                  <a:pt x="386315" y="343203"/>
                </a:lnTo>
                <a:lnTo>
                  <a:pt x="352506" y="376784"/>
                </a:lnTo>
                <a:lnTo>
                  <a:pt x="346092" y="380843"/>
                </a:lnTo>
                <a:close/>
              </a:path>
            </a:pathLst>
          </a:custGeom>
          <a:solidFill>
            <a:srgbClr val="E60012"/>
          </a:solidFill>
        </p:spPr>
        <p:txBody>
          <a:bodyPr wrap="square" lIns="0" tIns="0" rIns="0" bIns="0" rtlCol="0"/>
          <a:lstStyle/>
          <a:p>
            <a:endParaRPr/>
          </a:p>
        </p:txBody>
      </p:sp>
      <p:sp>
        <p:nvSpPr>
          <p:cNvPr id="98" name="object 45">
            <a:extLst>
              <a:ext uri="{FF2B5EF4-FFF2-40B4-BE49-F238E27FC236}">
                <a16:creationId xmlns:a16="http://schemas.microsoft.com/office/drawing/2014/main" id="{648D4776-7A8F-46DF-AC6F-98FA03233197}"/>
              </a:ext>
            </a:extLst>
          </p:cNvPr>
          <p:cNvSpPr/>
          <p:nvPr/>
        </p:nvSpPr>
        <p:spPr>
          <a:xfrm>
            <a:off x="647991" y="6679425"/>
            <a:ext cx="432434" cy="427355"/>
          </a:xfrm>
          <a:custGeom>
            <a:avLst/>
            <a:gdLst/>
            <a:ahLst/>
            <a:cxnLst/>
            <a:rect l="l" t="t" r="r" b="b"/>
            <a:pathLst>
              <a:path w="432434" h="427354">
                <a:moveTo>
                  <a:pt x="216163" y="427176"/>
                </a:moveTo>
                <a:lnTo>
                  <a:pt x="165962" y="421407"/>
                </a:lnTo>
                <a:lnTo>
                  <a:pt x="119903" y="404968"/>
                </a:lnTo>
                <a:lnTo>
                  <a:pt x="79290" y="379166"/>
                </a:lnTo>
                <a:lnTo>
                  <a:pt x="45431" y="345307"/>
                </a:lnTo>
                <a:lnTo>
                  <a:pt x="19629" y="304694"/>
                </a:lnTo>
                <a:lnTo>
                  <a:pt x="3190" y="258635"/>
                </a:lnTo>
                <a:lnTo>
                  <a:pt x="0" y="230873"/>
                </a:lnTo>
                <a:lnTo>
                  <a:pt x="0" y="186421"/>
                </a:lnTo>
                <a:lnTo>
                  <a:pt x="19629" y="113810"/>
                </a:lnTo>
                <a:lnTo>
                  <a:pt x="45431" y="73655"/>
                </a:lnTo>
                <a:lnTo>
                  <a:pt x="79290" y="40073"/>
                </a:lnTo>
                <a:lnTo>
                  <a:pt x="119903" y="14414"/>
                </a:lnTo>
                <a:lnTo>
                  <a:pt x="160419" y="0"/>
                </a:lnTo>
                <a:lnTo>
                  <a:pt x="270871" y="0"/>
                </a:lnTo>
                <a:lnTo>
                  <a:pt x="310787" y="14414"/>
                </a:lnTo>
                <a:lnTo>
                  <a:pt x="344590" y="36014"/>
                </a:lnTo>
                <a:lnTo>
                  <a:pt x="216163" y="36014"/>
                </a:lnTo>
                <a:lnTo>
                  <a:pt x="185845" y="38427"/>
                </a:lnTo>
                <a:lnTo>
                  <a:pt x="156974" y="45664"/>
                </a:lnTo>
                <a:lnTo>
                  <a:pt x="130033" y="57727"/>
                </a:lnTo>
                <a:lnTo>
                  <a:pt x="105505" y="74616"/>
                </a:lnTo>
                <a:lnTo>
                  <a:pt x="131239" y="100350"/>
                </a:lnTo>
                <a:lnTo>
                  <a:pt x="82344" y="100350"/>
                </a:lnTo>
                <a:lnTo>
                  <a:pt x="65054" y="123390"/>
                </a:lnTo>
                <a:lnTo>
                  <a:pt x="52106" y="149567"/>
                </a:lnTo>
                <a:lnTo>
                  <a:pt x="43984" y="178156"/>
                </a:lnTo>
                <a:lnTo>
                  <a:pt x="41169" y="208434"/>
                </a:lnTo>
                <a:lnTo>
                  <a:pt x="47519" y="254458"/>
                </a:lnTo>
                <a:lnTo>
                  <a:pt x="65378" y="296122"/>
                </a:lnTo>
                <a:lnTo>
                  <a:pt x="92959" y="331637"/>
                </a:lnTo>
                <a:lnTo>
                  <a:pt x="128475" y="359219"/>
                </a:lnTo>
                <a:lnTo>
                  <a:pt x="170139" y="377078"/>
                </a:lnTo>
                <a:lnTo>
                  <a:pt x="216163" y="383428"/>
                </a:lnTo>
                <a:lnTo>
                  <a:pt x="344310" y="383428"/>
                </a:lnTo>
                <a:lnTo>
                  <a:pt x="310787" y="404968"/>
                </a:lnTo>
                <a:lnTo>
                  <a:pt x="265411" y="421407"/>
                </a:lnTo>
                <a:lnTo>
                  <a:pt x="216163" y="427176"/>
                </a:lnTo>
                <a:close/>
              </a:path>
              <a:path w="432434" h="427354">
                <a:moveTo>
                  <a:pt x="401087" y="319092"/>
                </a:moveTo>
                <a:lnTo>
                  <a:pt x="349982" y="319092"/>
                </a:lnTo>
                <a:lnTo>
                  <a:pt x="366870" y="294564"/>
                </a:lnTo>
                <a:lnTo>
                  <a:pt x="378933" y="267623"/>
                </a:lnTo>
                <a:lnTo>
                  <a:pt x="386171" y="238753"/>
                </a:lnTo>
                <a:lnTo>
                  <a:pt x="388583" y="208434"/>
                </a:lnTo>
                <a:lnTo>
                  <a:pt x="382424" y="162601"/>
                </a:lnTo>
                <a:lnTo>
                  <a:pt x="365041" y="121414"/>
                </a:lnTo>
                <a:lnTo>
                  <a:pt x="338080" y="86518"/>
                </a:lnTo>
                <a:lnTo>
                  <a:pt x="303183" y="59556"/>
                </a:lnTo>
                <a:lnTo>
                  <a:pt x="261996" y="42174"/>
                </a:lnTo>
                <a:lnTo>
                  <a:pt x="216163" y="36014"/>
                </a:lnTo>
                <a:lnTo>
                  <a:pt x="344590" y="36014"/>
                </a:lnTo>
                <a:lnTo>
                  <a:pt x="384524" y="73655"/>
                </a:lnTo>
                <a:lnTo>
                  <a:pt x="410184" y="113810"/>
                </a:lnTo>
                <a:lnTo>
                  <a:pt x="426570" y="159186"/>
                </a:lnTo>
                <a:lnTo>
                  <a:pt x="432332" y="208434"/>
                </a:lnTo>
                <a:lnTo>
                  <a:pt x="426570" y="258635"/>
                </a:lnTo>
                <a:lnTo>
                  <a:pt x="410184" y="304694"/>
                </a:lnTo>
                <a:lnTo>
                  <a:pt x="401087" y="319092"/>
                </a:lnTo>
                <a:close/>
              </a:path>
              <a:path w="432434" h="427354">
                <a:moveTo>
                  <a:pt x="344310" y="383428"/>
                </a:moveTo>
                <a:lnTo>
                  <a:pt x="216163" y="383428"/>
                </a:lnTo>
                <a:lnTo>
                  <a:pt x="246441" y="380613"/>
                </a:lnTo>
                <a:lnTo>
                  <a:pt x="275030" y="372491"/>
                </a:lnTo>
                <a:lnTo>
                  <a:pt x="301207" y="359543"/>
                </a:lnTo>
                <a:lnTo>
                  <a:pt x="324247" y="342253"/>
                </a:lnTo>
                <a:lnTo>
                  <a:pt x="82344" y="100350"/>
                </a:lnTo>
                <a:lnTo>
                  <a:pt x="131239" y="100350"/>
                </a:lnTo>
                <a:lnTo>
                  <a:pt x="349982" y="319092"/>
                </a:lnTo>
                <a:lnTo>
                  <a:pt x="401087" y="319092"/>
                </a:lnTo>
                <a:lnTo>
                  <a:pt x="384524" y="345307"/>
                </a:lnTo>
                <a:lnTo>
                  <a:pt x="350942" y="379166"/>
                </a:lnTo>
                <a:lnTo>
                  <a:pt x="344310" y="383428"/>
                </a:lnTo>
                <a:close/>
              </a:path>
            </a:pathLst>
          </a:custGeom>
          <a:solidFill>
            <a:srgbClr val="E60012"/>
          </a:solidFill>
        </p:spPr>
        <p:txBody>
          <a:bodyPr wrap="square" lIns="0" tIns="0" rIns="0" bIns="0" rtlCol="0"/>
          <a:lstStyle/>
          <a:p>
            <a:endParaRPr/>
          </a:p>
        </p:txBody>
      </p:sp>
      <p:sp>
        <p:nvSpPr>
          <p:cNvPr id="99" name="object 64">
            <a:extLst>
              <a:ext uri="{FF2B5EF4-FFF2-40B4-BE49-F238E27FC236}">
                <a16:creationId xmlns:a16="http://schemas.microsoft.com/office/drawing/2014/main" id="{E5862364-6115-4A0F-B735-3227075517E3}"/>
              </a:ext>
            </a:extLst>
          </p:cNvPr>
          <p:cNvSpPr/>
          <p:nvPr/>
        </p:nvSpPr>
        <p:spPr>
          <a:xfrm>
            <a:off x="622596" y="5832221"/>
            <a:ext cx="480695" cy="417830"/>
          </a:xfrm>
          <a:custGeom>
            <a:avLst/>
            <a:gdLst/>
            <a:ahLst/>
            <a:cxnLst/>
            <a:rect l="l" t="t" r="r" b="b"/>
            <a:pathLst>
              <a:path w="480694" h="417829">
                <a:moveTo>
                  <a:pt x="454356" y="417794"/>
                </a:moveTo>
                <a:lnTo>
                  <a:pt x="16732" y="417794"/>
                </a:lnTo>
                <a:lnTo>
                  <a:pt x="6435" y="415215"/>
                </a:lnTo>
                <a:lnTo>
                  <a:pt x="3861" y="404900"/>
                </a:lnTo>
                <a:lnTo>
                  <a:pt x="965" y="398694"/>
                </a:lnTo>
                <a:lnTo>
                  <a:pt x="0" y="392005"/>
                </a:lnTo>
                <a:lnTo>
                  <a:pt x="965" y="385316"/>
                </a:lnTo>
                <a:lnTo>
                  <a:pt x="3861" y="379110"/>
                </a:lnTo>
                <a:lnTo>
                  <a:pt x="217524" y="7748"/>
                </a:lnTo>
                <a:lnTo>
                  <a:pt x="221868" y="2470"/>
                </a:lnTo>
                <a:lnTo>
                  <a:pt x="225091" y="0"/>
                </a:lnTo>
                <a:lnTo>
                  <a:pt x="258712" y="12"/>
                </a:lnTo>
                <a:lnTo>
                  <a:pt x="261286" y="7748"/>
                </a:lnTo>
                <a:lnTo>
                  <a:pt x="477524" y="379110"/>
                </a:lnTo>
                <a:lnTo>
                  <a:pt x="479334" y="385316"/>
                </a:lnTo>
                <a:lnTo>
                  <a:pt x="480420" y="392005"/>
                </a:lnTo>
                <a:lnTo>
                  <a:pt x="480058" y="398694"/>
                </a:lnTo>
                <a:lnTo>
                  <a:pt x="477524" y="404900"/>
                </a:lnTo>
                <a:lnTo>
                  <a:pt x="472818" y="411266"/>
                </a:lnTo>
                <a:lnTo>
                  <a:pt x="466905" y="415215"/>
                </a:lnTo>
                <a:lnTo>
                  <a:pt x="460510" y="417230"/>
                </a:lnTo>
                <a:lnTo>
                  <a:pt x="454356" y="417794"/>
                </a:lnTo>
                <a:close/>
              </a:path>
            </a:pathLst>
          </a:custGeom>
          <a:solidFill>
            <a:srgbClr val="000000"/>
          </a:solidFill>
        </p:spPr>
        <p:txBody>
          <a:bodyPr wrap="square" lIns="0" tIns="0" rIns="0" bIns="0" rtlCol="0"/>
          <a:lstStyle/>
          <a:p>
            <a:endParaRPr/>
          </a:p>
        </p:txBody>
      </p:sp>
      <p:sp>
        <p:nvSpPr>
          <p:cNvPr id="100" name="object 65">
            <a:extLst>
              <a:ext uri="{FF2B5EF4-FFF2-40B4-BE49-F238E27FC236}">
                <a16:creationId xmlns:a16="http://schemas.microsoft.com/office/drawing/2014/main" id="{0E133FFF-C228-4485-AA15-2A1C2B52D5CB}"/>
              </a:ext>
            </a:extLst>
          </p:cNvPr>
          <p:cNvSpPr/>
          <p:nvPr/>
        </p:nvSpPr>
        <p:spPr>
          <a:xfrm>
            <a:off x="662497" y="5870916"/>
            <a:ext cx="399415" cy="346075"/>
          </a:xfrm>
          <a:custGeom>
            <a:avLst/>
            <a:gdLst/>
            <a:ahLst/>
            <a:cxnLst/>
            <a:rect l="l" t="t" r="r" b="b"/>
            <a:pathLst>
              <a:path w="399415" h="346075">
                <a:moveTo>
                  <a:pt x="399009" y="345573"/>
                </a:moveTo>
                <a:lnTo>
                  <a:pt x="0" y="345573"/>
                </a:lnTo>
                <a:lnTo>
                  <a:pt x="200791" y="0"/>
                </a:lnTo>
                <a:lnTo>
                  <a:pt x="399009" y="345573"/>
                </a:lnTo>
                <a:close/>
              </a:path>
            </a:pathLst>
          </a:custGeom>
          <a:solidFill>
            <a:srgbClr val="FDD000"/>
          </a:solidFill>
        </p:spPr>
        <p:txBody>
          <a:bodyPr wrap="square" lIns="0" tIns="0" rIns="0" bIns="0" rtlCol="0"/>
          <a:lstStyle/>
          <a:p>
            <a:endParaRPr/>
          </a:p>
        </p:txBody>
      </p:sp>
      <p:sp>
        <p:nvSpPr>
          <p:cNvPr id="101" name="object 66">
            <a:extLst>
              <a:ext uri="{FF2B5EF4-FFF2-40B4-BE49-F238E27FC236}">
                <a16:creationId xmlns:a16="http://schemas.microsoft.com/office/drawing/2014/main" id="{A26BA3B2-4D6E-4AC6-AB62-A3CFB736B846}"/>
              </a:ext>
            </a:extLst>
          </p:cNvPr>
          <p:cNvSpPr/>
          <p:nvPr/>
        </p:nvSpPr>
        <p:spPr>
          <a:xfrm>
            <a:off x="832388" y="5945707"/>
            <a:ext cx="62230" cy="252729"/>
          </a:xfrm>
          <a:custGeom>
            <a:avLst/>
            <a:gdLst/>
            <a:ahLst/>
            <a:cxnLst/>
            <a:rect l="l" t="t" r="r" b="b"/>
            <a:pathLst>
              <a:path w="62230" h="252729">
                <a:moveTo>
                  <a:pt x="56642" y="224370"/>
                </a:moveTo>
                <a:lnTo>
                  <a:pt x="54787" y="213804"/>
                </a:lnTo>
                <a:lnTo>
                  <a:pt x="49555" y="205676"/>
                </a:lnTo>
                <a:lnTo>
                  <a:pt x="41427" y="200431"/>
                </a:lnTo>
                <a:lnTo>
                  <a:pt x="30899" y="198577"/>
                </a:lnTo>
                <a:lnTo>
                  <a:pt x="19951" y="200431"/>
                </a:lnTo>
                <a:lnTo>
                  <a:pt x="10947" y="205676"/>
                </a:lnTo>
                <a:lnTo>
                  <a:pt x="4826" y="213804"/>
                </a:lnTo>
                <a:lnTo>
                  <a:pt x="2578" y="224370"/>
                </a:lnTo>
                <a:lnTo>
                  <a:pt x="4826" y="235331"/>
                </a:lnTo>
                <a:lnTo>
                  <a:pt x="10947" y="244348"/>
                </a:lnTo>
                <a:lnTo>
                  <a:pt x="19951" y="250482"/>
                </a:lnTo>
                <a:lnTo>
                  <a:pt x="30899" y="252730"/>
                </a:lnTo>
                <a:lnTo>
                  <a:pt x="41427" y="250482"/>
                </a:lnTo>
                <a:lnTo>
                  <a:pt x="49555" y="244348"/>
                </a:lnTo>
                <a:lnTo>
                  <a:pt x="54787" y="235331"/>
                </a:lnTo>
                <a:lnTo>
                  <a:pt x="56642" y="224370"/>
                </a:lnTo>
                <a:close/>
              </a:path>
              <a:path w="62230" h="252729">
                <a:moveTo>
                  <a:pt x="61785" y="30949"/>
                </a:moveTo>
                <a:lnTo>
                  <a:pt x="59131" y="18503"/>
                </a:lnTo>
                <a:lnTo>
                  <a:pt x="52133" y="8712"/>
                </a:lnTo>
                <a:lnTo>
                  <a:pt x="42240" y="2298"/>
                </a:lnTo>
                <a:lnTo>
                  <a:pt x="30899" y="0"/>
                </a:lnTo>
                <a:lnTo>
                  <a:pt x="18465" y="2298"/>
                </a:lnTo>
                <a:lnTo>
                  <a:pt x="8686" y="8712"/>
                </a:lnTo>
                <a:lnTo>
                  <a:pt x="2298" y="18503"/>
                </a:lnTo>
                <a:lnTo>
                  <a:pt x="0" y="30949"/>
                </a:lnTo>
                <a:lnTo>
                  <a:pt x="15443" y="162471"/>
                </a:lnTo>
                <a:lnTo>
                  <a:pt x="15443" y="172783"/>
                </a:lnTo>
                <a:lnTo>
                  <a:pt x="20599" y="177952"/>
                </a:lnTo>
                <a:lnTo>
                  <a:pt x="38620" y="177952"/>
                </a:lnTo>
                <a:lnTo>
                  <a:pt x="43764" y="172783"/>
                </a:lnTo>
                <a:lnTo>
                  <a:pt x="43764" y="162471"/>
                </a:lnTo>
                <a:lnTo>
                  <a:pt x="61785" y="30949"/>
                </a:lnTo>
                <a:close/>
              </a:path>
            </a:pathLst>
          </a:custGeom>
          <a:solidFill>
            <a:srgbClr val="000000"/>
          </a:solidFill>
        </p:spPr>
        <p:txBody>
          <a:bodyPr wrap="square" lIns="0" tIns="0" rIns="0" bIns="0" rtlCol="0"/>
          <a:lstStyle/>
          <a:p>
            <a:endParaRPr/>
          </a:p>
        </p:txBody>
      </p:sp>
      <p:sp>
        <p:nvSpPr>
          <p:cNvPr id="102" name="正方形/長方形 101">
            <a:extLst>
              <a:ext uri="{FF2B5EF4-FFF2-40B4-BE49-F238E27FC236}">
                <a16:creationId xmlns:a16="http://schemas.microsoft.com/office/drawing/2014/main" id="{37C1404A-1207-47CC-A39C-C5734B73E9CD}"/>
              </a:ext>
            </a:extLst>
          </p:cNvPr>
          <p:cNvSpPr/>
          <p:nvPr/>
        </p:nvSpPr>
        <p:spPr>
          <a:xfrm>
            <a:off x="405100" y="6547260"/>
            <a:ext cx="2970784" cy="66023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103" name="正方形/長方形 102">
            <a:extLst>
              <a:ext uri="{FF2B5EF4-FFF2-40B4-BE49-F238E27FC236}">
                <a16:creationId xmlns:a16="http://schemas.microsoft.com/office/drawing/2014/main" id="{9DDDEA83-0F91-416F-AC68-83A3935F744E}"/>
              </a:ext>
            </a:extLst>
          </p:cNvPr>
          <p:cNvSpPr/>
          <p:nvPr/>
        </p:nvSpPr>
        <p:spPr>
          <a:xfrm>
            <a:off x="405100" y="7386221"/>
            <a:ext cx="2970784" cy="66023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104" name="正方形/長方形 103">
            <a:extLst>
              <a:ext uri="{FF2B5EF4-FFF2-40B4-BE49-F238E27FC236}">
                <a16:creationId xmlns:a16="http://schemas.microsoft.com/office/drawing/2014/main" id="{319684D0-EA0D-456B-84A6-6720941E7966}"/>
              </a:ext>
            </a:extLst>
          </p:cNvPr>
          <p:cNvSpPr/>
          <p:nvPr/>
        </p:nvSpPr>
        <p:spPr>
          <a:xfrm>
            <a:off x="3532256" y="5708299"/>
            <a:ext cx="2970784" cy="66023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111" name="正方形/長方形 110">
            <a:extLst>
              <a:ext uri="{FF2B5EF4-FFF2-40B4-BE49-F238E27FC236}">
                <a16:creationId xmlns:a16="http://schemas.microsoft.com/office/drawing/2014/main" id="{5EB96034-1F3F-4504-B5C5-F459B56FAA96}"/>
              </a:ext>
            </a:extLst>
          </p:cNvPr>
          <p:cNvSpPr/>
          <p:nvPr/>
        </p:nvSpPr>
        <p:spPr>
          <a:xfrm>
            <a:off x="3530956" y="6547260"/>
            <a:ext cx="2970784" cy="66023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112" name="正方形/長方形 111">
            <a:extLst>
              <a:ext uri="{FF2B5EF4-FFF2-40B4-BE49-F238E27FC236}">
                <a16:creationId xmlns:a16="http://schemas.microsoft.com/office/drawing/2014/main" id="{55678473-51A9-493E-9FC9-2A95E4B99105}"/>
              </a:ext>
            </a:extLst>
          </p:cNvPr>
          <p:cNvSpPr/>
          <p:nvPr/>
        </p:nvSpPr>
        <p:spPr>
          <a:xfrm>
            <a:off x="3530956" y="7386221"/>
            <a:ext cx="2970784" cy="66023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113" name="object 36">
            <a:extLst>
              <a:ext uri="{FF2B5EF4-FFF2-40B4-BE49-F238E27FC236}">
                <a16:creationId xmlns:a16="http://schemas.microsoft.com/office/drawing/2014/main" id="{B49885A1-0E4E-4AC1-B0CF-350945BAAA9C}"/>
              </a:ext>
            </a:extLst>
          </p:cNvPr>
          <p:cNvSpPr/>
          <p:nvPr/>
        </p:nvSpPr>
        <p:spPr>
          <a:xfrm>
            <a:off x="881803" y="8280548"/>
            <a:ext cx="5035758" cy="333375"/>
          </a:xfrm>
          <a:custGeom>
            <a:avLst/>
            <a:gdLst/>
            <a:ahLst/>
            <a:cxnLst/>
            <a:rect l="l" t="t" r="r" b="b"/>
            <a:pathLst>
              <a:path w="4610100" h="333375">
                <a:moveTo>
                  <a:pt x="65100" y="0"/>
                </a:moveTo>
                <a:lnTo>
                  <a:pt x="0" y="333375"/>
                </a:lnTo>
                <a:lnTo>
                  <a:pt x="4545012" y="333375"/>
                </a:lnTo>
                <a:lnTo>
                  <a:pt x="4610100" y="0"/>
                </a:lnTo>
                <a:lnTo>
                  <a:pt x="65100" y="0"/>
                </a:lnTo>
                <a:close/>
              </a:path>
            </a:pathLst>
          </a:custGeom>
          <a:ln w="9525">
            <a:solidFill>
              <a:srgbClr val="000000"/>
            </a:solidFill>
          </a:ln>
        </p:spPr>
        <p:txBody>
          <a:bodyPr wrap="square" lIns="0" tIns="0" rIns="0" bIns="0" rtlCol="0"/>
          <a:lstStyle/>
          <a:p>
            <a:endParaRPr/>
          </a:p>
        </p:txBody>
      </p:sp>
      <p:pic>
        <p:nvPicPr>
          <p:cNvPr id="114" name="object 39">
            <a:extLst>
              <a:ext uri="{FF2B5EF4-FFF2-40B4-BE49-F238E27FC236}">
                <a16:creationId xmlns:a16="http://schemas.microsoft.com/office/drawing/2014/main" id="{39C3DF7B-39D6-4647-B41F-7666FE5E4529}"/>
              </a:ext>
            </a:extLst>
          </p:cNvPr>
          <p:cNvPicPr/>
          <p:nvPr/>
        </p:nvPicPr>
        <p:blipFill>
          <a:blip r:embed="rId3" cstate="print"/>
          <a:stretch>
            <a:fillRect/>
          </a:stretch>
        </p:blipFill>
        <p:spPr>
          <a:xfrm>
            <a:off x="1895830" y="8349903"/>
            <a:ext cx="147497" cy="189547"/>
          </a:xfrm>
          <a:prstGeom prst="rect">
            <a:avLst/>
          </a:prstGeom>
        </p:spPr>
      </p:pic>
      <p:sp>
        <p:nvSpPr>
          <p:cNvPr id="115" name="object 40">
            <a:extLst>
              <a:ext uri="{FF2B5EF4-FFF2-40B4-BE49-F238E27FC236}">
                <a16:creationId xmlns:a16="http://schemas.microsoft.com/office/drawing/2014/main" id="{8B38B037-8596-45AE-8C81-2406C6A5F39D}"/>
              </a:ext>
            </a:extLst>
          </p:cNvPr>
          <p:cNvSpPr/>
          <p:nvPr/>
        </p:nvSpPr>
        <p:spPr>
          <a:xfrm>
            <a:off x="1895827" y="8349903"/>
            <a:ext cx="147955" cy="189865"/>
          </a:xfrm>
          <a:custGeom>
            <a:avLst/>
            <a:gdLst/>
            <a:ahLst/>
            <a:cxnLst/>
            <a:rect l="l" t="t" r="r" b="b"/>
            <a:pathLst>
              <a:path w="147955" h="189865">
                <a:moveTo>
                  <a:pt x="0" y="189539"/>
                </a:moveTo>
                <a:lnTo>
                  <a:pt x="45633" y="182835"/>
                </a:lnTo>
                <a:lnTo>
                  <a:pt x="102387" y="177862"/>
                </a:lnTo>
                <a:lnTo>
                  <a:pt x="124916" y="179259"/>
                </a:lnTo>
                <a:lnTo>
                  <a:pt x="141222" y="181326"/>
                </a:lnTo>
                <a:lnTo>
                  <a:pt x="147503" y="182388"/>
                </a:lnTo>
                <a:lnTo>
                  <a:pt x="147503" y="26"/>
                </a:lnTo>
              </a:path>
            </a:pathLst>
          </a:custGeom>
          <a:ln w="7290">
            <a:solidFill>
              <a:srgbClr val="000000"/>
            </a:solidFill>
          </a:ln>
        </p:spPr>
        <p:txBody>
          <a:bodyPr wrap="square" lIns="0" tIns="0" rIns="0" bIns="0" rtlCol="0"/>
          <a:lstStyle/>
          <a:p>
            <a:endParaRPr/>
          </a:p>
        </p:txBody>
      </p:sp>
      <p:pic>
        <p:nvPicPr>
          <p:cNvPr id="116" name="object 41">
            <a:extLst>
              <a:ext uri="{FF2B5EF4-FFF2-40B4-BE49-F238E27FC236}">
                <a16:creationId xmlns:a16="http://schemas.microsoft.com/office/drawing/2014/main" id="{DBB6340C-01E7-4893-8D17-101D10F51475}"/>
              </a:ext>
            </a:extLst>
          </p:cNvPr>
          <p:cNvPicPr/>
          <p:nvPr/>
        </p:nvPicPr>
        <p:blipFill>
          <a:blip r:embed="rId4" cstate="print"/>
          <a:stretch>
            <a:fillRect/>
          </a:stretch>
        </p:blipFill>
        <p:spPr>
          <a:xfrm>
            <a:off x="1752015" y="8346221"/>
            <a:ext cx="192458" cy="196903"/>
          </a:xfrm>
          <a:prstGeom prst="rect">
            <a:avLst/>
          </a:prstGeom>
        </p:spPr>
      </p:pic>
      <p:sp>
        <p:nvSpPr>
          <p:cNvPr id="117" name="object 42">
            <a:extLst>
              <a:ext uri="{FF2B5EF4-FFF2-40B4-BE49-F238E27FC236}">
                <a16:creationId xmlns:a16="http://schemas.microsoft.com/office/drawing/2014/main" id="{FCD578DA-D6DE-4C0E-B22D-F02F68EB5E86}"/>
              </a:ext>
            </a:extLst>
          </p:cNvPr>
          <p:cNvSpPr/>
          <p:nvPr/>
        </p:nvSpPr>
        <p:spPr>
          <a:xfrm>
            <a:off x="1752011" y="8349903"/>
            <a:ext cx="144145" cy="189865"/>
          </a:xfrm>
          <a:custGeom>
            <a:avLst/>
            <a:gdLst/>
            <a:ahLst/>
            <a:cxnLst/>
            <a:rect l="l" t="t" r="r" b="b"/>
            <a:pathLst>
              <a:path w="144144" h="189865">
                <a:moveTo>
                  <a:pt x="143815" y="189539"/>
                </a:moveTo>
                <a:lnTo>
                  <a:pt x="100947" y="176577"/>
                </a:lnTo>
                <a:lnTo>
                  <a:pt x="42003" y="170711"/>
                </a:lnTo>
                <a:lnTo>
                  <a:pt x="20742" y="172108"/>
                </a:lnTo>
                <a:lnTo>
                  <a:pt x="5704" y="174175"/>
                </a:lnTo>
                <a:lnTo>
                  <a:pt x="0" y="175236"/>
                </a:lnTo>
                <a:lnTo>
                  <a:pt x="0" y="26"/>
                </a:lnTo>
                <a:lnTo>
                  <a:pt x="127" y="0"/>
                </a:lnTo>
              </a:path>
              <a:path w="144144" h="189865">
                <a:moveTo>
                  <a:pt x="95559" y="0"/>
                </a:moveTo>
                <a:lnTo>
                  <a:pt x="117541" y="5390"/>
                </a:lnTo>
                <a:lnTo>
                  <a:pt x="136382" y="11535"/>
                </a:lnTo>
                <a:lnTo>
                  <a:pt x="143815" y="14329"/>
                </a:lnTo>
                <a:lnTo>
                  <a:pt x="143815" y="189539"/>
                </a:lnTo>
              </a:path>
            </a:pathLst>
          </a:custGeom>
          <a:ln w="7263">
            <a:solidFill>
              <a:srgbClr val="000000"/>
            </a:solidFill>
          </a:ln>
        </p:spPr>
        <p:txBody>
          <a:bodyPr wrap="square" lIns="0" tIns="0" rIns="0" bIns="0" rtlCol="0"/>
          <a:lstStyle/>
          <a:p>
            <a:endParaRPr/>
          </a:p>
        </p:txBody>
      </p:sp>
      <p:sp>
        <p:nvSpPr>
          <p:cNvPr id="119" name="テキスト ボックス 118">
            <a:extLst>
              <a:ext uri="{FF2B5EF4-FFF2-40B4-BE49-F238E27FC236}">
                <a16:creationId xmlns:a16="http://schemas.microsoft.com/office/drawing/2014/main" id="{C99D226E-27BF-4F75-AFFB-3CA6243C78FB}"/>
              </a:ext>
            </a:extLst>
          </p:cNvPr>
          <p:cNvSpPr txBox="1"/>
          <p:nvPr/>
        </p:nvSpPr>
        <p:spPr>
          <a:xfrm>
            <a:off x="1231802" y="5740538"/>
            <a:ext cx="2144081" cy="600164"/>
          </a:xfrm>
          <a:prstGeom prst="rect">
            <a:avLst/>
          </a:prstGeom>
          <a:noFill/>
        </p:spPr>
        <p:txBody>
          <a:bodyPr wrap="square" rtlCol="0">
            <a:spAutoFit/>
          </a:bodyPr>
          <a:lstStyle/>
          <a:p>
            <a:r>
              <a:rPr kumimoji="1" lang="en-US" altLang="ja-JP" sz="1100" dirty="0">
                <a:solidFill>
                  <a:schemeClr val="tx1"/>
                </a:solidFill>
              </a:rPr>
              <a:t>The symbol represents a "caution" that it should be aware of.</a:t>
            </a:r>
            <a:endParaRPr kumimoji="1" lang="ja-JP" altLang="en-US" sz="1100" dirty="0">
              <a:solidFill>
                <a:schemeClr val="tx1"/>
              </a:solidFill>
            </a:endParaRPr>
          </a:p>
        </p:txBody>
      </p:sp>
      <p:sp>
        <p:nvSpPr>
          <p:cNvPr id="121" name="テキスト ボックス 120">
            <a:extLst>
              <a:ext uri="{FF2B5EF4-FFF2-40B4-BE49-F238E27FC236}">
                <a16:creationId xmlns:a16="http://schemas.microsoft.com/office/drawing/2014/main" id="{21D791FF-27FD-4F1A-91FB-717298EB95E3}"/>
              </a:ext>
            </a:extLst>
          </p:cNvPr>
          <p:cNvSpPr txBox="1"/>
          <p:nvPr/>
        </p:nvSpPr>
        <p:spPr>
          <a:xfrm>
            <a:off x="4358319" y="5742997"/>
            <a:ext cx="2144081" cy="600164"/>
          </a:xfrm>
          <a:prstGeom prst="rect">
            <a:avLst/>
          </a:prstGeom>
          <a:noFill/>
        </p:spPr>
        <p:txBody>
          <a:bodyPr wrap="square" rtlCol="0">
            <a:spAutoFit/>
          </a:bodyPr>
          <a:lstStyle/>
          <a:p>
            <a:r>
              <a:rPr kumimoji="1" lang="en-US" altLang="ja-JP" sz="1100" dirty="0">
                <a:solidFill>
                  <a:schemeClr val="tx1"/>
                </a:solidFill>
              </a:rPr>
              <a:t>The symbol represents an "instruction" that it must execute.</a:t>
            </a:r>
            <a:endParaRPr kumimoji="1" lang="ja-JP" altLang="en-US" sz="1100" dirty="0">
              <a:solidFill>
                <a:schemeClr val="tx1"/>
              </a:solidFill>
            </a:endParaRPr>
          </a:p>
        </p:txBody>
      </p:sp>
      <p:sp>
        <p:nvSpPr>
          <p:cNvPr id="124" name="テキスト ボックス 123">
            <a:extLst>
              <a:ext uri="{FF2B5EF4-FFF2-40B4-BE49-F238E27FC236}">
                <a16:creationId xmlns:a16="http://schemas.microsoft.com/office/drawing/2014/main" id="{C0AD6B43-DD21-450C-927E-896FDF654C1C}"/>
              </a:ext>
            </a:extLst>
          </p:cNvPr>
          <p:cNvSpPr txBox="1"/>
          <p:nvPr/>
        </p:nvSpPr>
        <p:spPr>
          <a:xfrm>
            <a:off x="1231142" y="6580519"/>
            <a:ext cx="2144081" cy="600164"/>
          </a:xfrm>
          <a:prstGeom prst="rect">
            <a:avLst/>
          </a:prstGeom>
          <a:noFill/>
        </p:spPr>
        <p:txBody>
          <a:bodyPr wrap="square" rtlCol="0">
            <a:spAutoFit/>
          </a:bodyPr>
          <a:lstStyle/>
          <a:p>
            <a:r>
              <a:rPr kumimoji="1" lang="en-US" altLang="ja-JP" sz="1100" dirty="0">
                <a:solidFill>
                  <a:schemeClr val="tx1"/>
                </a:solidFill>
              </a:rPr>
              <a:t>The symbol represents a "prohibition" that must not be done.</a:t>
            </a:r>
            <a:endParaRPr kumimoji="1" lang="ja-JP" altLang="en-US" sz="1100" dirty="0">
              <a:solidFill>
                <a:schemeClr val="tx1"/>
              </a:solidFill>
            </a:endParaRPr>
          </a:p>
        </p:txBody>
      </p:sp>
      <p:sp>
        <p:nvSpPr>
          <p:cNvPr id="125" name="テキスト ボックス 124">
            <a:extLst>
              <a:ext uri="{FF2B5EF4-FFF2-40B4-BE49-F238E27FC236}">
                <a16:creationId xmlns:a16="http://schemas.microsoft.com/office/drawing/2014/main" id="{569B6165-5F47-4917-89E1-A133CBB7F9C8}"/>
              </a:ext>
            </a:extLst>
          </p:cNvPr>
          <p:cNvSpPr txBox="1"/>
          <p:nvPr/>
        </p:nvSpPr>
        <p:spPr>
          <a:xfrm>
            <a:off x="4357659" y="6582978"/>
            <a:ext cx="2144081" cy="600164"/>
          </a:xfrm>
          <a:prstGeom prst="rect">
            <a:avLst/>
          </a:prstGeom>
          <a:noFill/>
        </p:spPr>
        <p:txBody>
          <a:bodyPr wrap="square" rtlCol="0">
            <a:spAutoFit/>
          </a:bodyPr>
          <a:lstStyle/>
          <a:p>
            <a:r>
              <a:rPr kumimoji="1" lang="en-US" altLang="ja-JP" sz="1100" dirty="0">
                <a:solidFill>
                  <a:schemeClr val="tx1"/>
                </a:solidFill>
              </a:rPr>
              <a:t>The symbols represent the "information" needed to deepen your understanding of this book.</a:t>
            </a:r>
            <a:endParaRPr kumimoji="1" lang="ja-JP" altLang="en-US" sz="1100" dirty="0">
              <a:solidFill>
                <a:schemeClr val="tx1"/>
              </a:solidFill>
            </a:endParaRPr>
          </a:p>
        </p:txBody>
      </p:sp>
      <p:sp>
        <p:nvSpPr>
          <p:cNvPr id="126" name="テキスト ボックス 125">
            <a:extLst>
              <a:ext uri="{FF2B5EF4-FFF2-40B4-BE49-F238E27FC236}">
                <a16:creationId xmlns:a16="http://schemas.microsoft.com/office/drawing/2014/main" id="{A29F2D00-DA22-4DFF-9245-6E79DA4A5D2D}"/>
              </a:ext>
            </a:extLst>
          </p:cNvPr>
          <p:cNvSpPr txBox="1"/>
          <p:nvPr/>
        </p:nvSpPr>
        <p:spPr>
          <a:xfrm>
            <a:off x="1226062" y="7419889"/>
            <a:ext cx="2227027" cy="600164"/>
          </a:xfrm>
          <a:prstGeom prst="rect">
            <a:avLst/>
          </a:prstGeom>
          <a:noFill/>
        </p:spPr>
        <p:txBody>
          <a:bodyPr wrap="square" rtlCol="0">
            <a:spAutoFit/>
          </a:bodyPr>
          <a:lstStyle/>
          <a:p>
            <a:r>
              <a:rPr kumimoji="1" lang="en-US" altLang="ja-JP" sz="1100" dirty="0">
                <a:solidFill>
                  <a:schemeClr val="tx1"/>
                </a:solidFill>
              </a:rPr>
              <a:t>The symbol represents "prohibited handling" by anyone other than a service person.</a:t>
            </a:r>
            <a:endParaRPr kumimoji="1" lang="ja-JP" altLang="en-US" sz="1100" dirty="0">
              <a:solidFill>
                <a:schemeClr val="tx1"/>
              </a:solidFill>
            </a:endParaRPr>
          </a:p>
        </p:txBody>
      </p:sp>
      <p:sp>
        <p:nvSpPr>
          <p:cNvPr id="127" name="テキスト ボックス 126">
            <a:extLst>
              <a:ext uri="{FF2B5EF4-FFF2-40B4-BE49-F238E27FC236}">
                <a16:creationId xmlns:a16="http://schemas.microsoft.com/office/drawing/2014/main" id="{8873A024-C536-4299-930F-E303A64AD741}"/>
              </a:ext>
            </a:extLst>
          </p:cNvPr>
          <p:cNvSpPr txBox="1"/>
          <p:nvPr/>
        </p:nvSpPr>
        <p:spPr>
          <a:xfrm>
            <a:off x="4362739" y="7422348"/>
            <a:ext cx="2144081" cy="600164"/>
          </a:xfrm>
          <a:prstGeom prst="rect">
            <a:avLst/>
          </a:prstGeom>
          <a:noFill/>
        </p:spPr>
        <p:txBody>
          <a:bodyPr wrap="square" rtlCol="0">
            <a:spAutoFit/>
          </a:bodyPr>
          <a:lstStyle/>
          <a:p>
            <a:r>
              <a:rPr kumimoji="1" lang="en-US" altLang="ja-JP" sz="1100" dirty="0">
                <a:solidFill>
                  <a:schemeClr val="tx1"/>
                </a:solidFill>
              </a:rPr>
              <a:t>The symbol indicates that grounding is required during installation.</a:t>
            </a:r>
            <a:endParaRPr kumimoji="1" lang="ja-JP" altLang="en-US" sz="1100" dirty="0">
              <a:solidFill>
                <a:schemeClr val="tx1"/>
              </a:solidFill>
            </a:endParaRPr>
          </a:p>
        </p:txBody>
      </p:sp>
      <p:sp>
        <p:nvSpPr>
          <p:cNvPr id="128" name="object 12">
            <a:extLst>
              <a:ext uri="{FF2B5EF4-FFF2-40B4-BE49-F238E27FC236}">
                <a16:creationId xmlns:a16="http://schemas.microsoft.com/office/drawing/2014/main" id="{8D19EBD4-4486-43BE-B5DF-0F1A1D0D7049}"/>
              </a:ext>
            </a:extLst>
          </p:cNvPr>
          <p:cNvSpPr/>
          <p:nvPr/>
        </p:nvSpPr>
        <p:spPr>
          <a:xfrm>
            <a:off x="3762506" y="7530442"/>
            <a:ext cx="432434" cy="424815"/>
          </a:xfrm>
          <a:custGeom>
            <a:avLst/>
            <a:gdLst/>
            <a:ahLst/>
            <a:cxnLst/>
            <a:rect l="l" t="t" r="r" b="b"/>
            <a:pathLst>
              <a:path w="432435" h="424815">
                <a:moveTo>
                  <a:pt x="213522" y="424604"/>
                </a:moveTo>
                <a:lnTo>
                  <a:pt x="164275" y="418834"/>
                </a:lnTo>
                <a:lnTo>
                  <a:pt x="118898" y="402396"/>
                </a:lnTo>
                <a:lnTo>
                  <a:pt x="78744" y="376594"/>
                </a:lnTo>
                <a:lnTo>
                  <a:pt x="45162" y="342735"/>
                </a:lnTo>
                <a:lnTo>
                  <a:pt x="19503" y="302123"/>
                </a:lnTo>
                <a:lnTo>
                  <a:pt x="3117" y="256064"/>
                </a:lnTo>
                <a:lnTo>
                  <a:pt x="0" y="228901"/>
                </a:lnTo>
                <a:lnTo>
                  <a:pt x="0" y="183262"/>
                </a:lnTo>
                <a:lnTo>
                  <a:pt x="19503" y="111239"/>
                </a:lnTo>
                <a:lnTo>
                  <a:pt x="45162" y="71085"/>
                </a:lnTo>
                <a:lnTo>
                  <a:pt x="78744" y="37503"/>
                </a:lnTo>
                <a:lnTo>
                  <a:pt x="118898" y="11844"/>
                </a:lnTo>
                <a:lnTo>
                  <a:pt x="151698" y="0"/>
                </a:lnTo>
                <a:lnTo>
                  <a:pt x="276489" y="0"/>
                </a:lnTo>
                <a:lnTo>
                  <a:pt x="350393" y="37503"/>
                </a:lnTo>
                <a:lnTo>
                  <a:pt x="384253" y="71085"/>
                </a:lnTo>
                <a:lnTo>
                  <a:pt x="410055" y="111239"/>
                </a:lnTo>
                <a:lnTo>
                  <a:pt x="426493" y="156616"/>
                </a:lnTo>
                <a:lnTo>
                  <a:pt x="432262" y="205863"/>
                </a:lnTo>
                <a:lnTo>
                  <a:pt x="426493" y="256064"/>
                </a:lnTo>
                <a:lnTo>
                  <a:pt x="410055" y="302123"/>
                </a:lnTo>
                <a:lnTo>
                  <a:pt x="384253" y="342735"/>
                </a:lnTo>
                <a:lnTo>
                  <a:pt x="350393" y="376594"/>
                </a:lnTo>
                <a:lnTo>
                  <a:pt x="309781" y="402396"/>
                </a:lnTo>
                <a:lnTo>
                  <a:pt x="263722" y="418834"/>
                </a:lnTo>
                <a:lnTo>
                  <a:pt x="213522" y="424604"/>
                </a:lnTo>
                <a:close/>
              </a:path>
            </a:pathLst>
          </a:custGeom>
          <a:solidFill>
            <a:srgbClr val="0081CC"/>
          </a:solidFill>
        </p:spPr>
        <p:txBody>
          <a:bodyPr wrap="square" lIns="0" tIns="0" rIns="0" bIns="0" rtlCol="0"/>
          <a:lstStyle/>
          <a:p>
            <a:endParaRPr/>
          </a:p>
        </p:txBody>
      </p:sp>
      <p:sp>
        <p:nvSpPr>
          <p:cNvPr id="129" name="object 13">
            <a:extLst>
              <a:ext uri="{FF2B5EF4-FFF2-40B4-BE49-F238E27FC236}">
                <a16:creationId xmlns:a16="http://schemas.microsoft.com/office/drawing/2014/main" id="{26A00A92-0BD1-4283-86C8-E9F3DAAC8593}"/>
              </a:ext>
            </a:extLst>
          </p:cNvPr>
          <p:cNvSpPr/>
          <p:nvPr/>
        </p:nvSpPr>
        <p:spPr>
          <a:xfrm>
            <a:off x="3867942" y="7566472"/>
            <a:ext cx="224154" cy="283210"/>
          </a:xfrm>
          <a:custGeom>
            <a:avLst/>
            <a:gdLst/>
            <a:ahLst/>
            <a:cxnLst/>
            <a:rect l="l" t="t" r="r" b="b"/>
            <a:pathLst>
              <a:path w="224154" h="283209">
                <a:moveTo>
                  <a:pt x="195580" y="262483"/>
                </a:moveTo>
                <a:lnTo>
                  <a:pt x="28308" y="262483"/>
                </a:lnTo>
                <a:lnTo>
                  <a:pt x="28308" y="283070"/>
                </a:lnTo>
                <a:lnTo>
                  <a:pt x="195580" y="283070"/>
                </a:lnTo>
                <a:lnTo>
                  <a:pt x="195580" y="262483"/>
                </a:lnTo>
                <a:close/>
              </a:path>
              <a:path w="224154" h="283209">
                <a:moveTo>
                  <a:pt x="223888" y="208445"/>
                </a:moveTo>
                <a:lnTo>
                  <a:pt x="120942" y="208445"/>
                </a:lnTo>
                <a:lnTo>
                  <a:pt x="120942" y="0"/>
                </a:lnTo>
                <a:lnTo>
                  <a:pt x="100355" y="0"/>
                </a:lnTo>
                <a:lnTo>
                  <a:pt x="100355" y="208445"/>
                </a:lnTo>
                <a:lnTo>
                  <a:pt x="0" y="208445"/>
                </a:lnTo>
                <a:lnTo>
                  <a:pt x="0" y="226453"/>
                </a:lnTo>
                <a:lnTo>
                  <a:pt x="223888" y="226453"/>
                </a:lnTo>
                <a:lnTo>
                  <a:pt x="223888" y="208445"/>
                </a:lnTo>
                <a:close/>
              </a:path>
            </a:pathLst>
          </a:custGeom>
          <a:solidFill>
            <a:srgbClr val="FFFFFF"/>
          </a:solidFill>
        </p:spPr>
        <p:txBody>
          <a:bodyPr wrap="square" lIns="0" tIns="0" rIns="0" bIns="0" rtlCol="0"/>
          <a:lstStyle/>
          <a:p>
            <a:endParaRPr/>
          </a:p>
        </p:txBody>
      </p:sp>
      <p:sp>
        <p:nvSpPr>
          <p:cNvPr id="130" name="object 16">
            <a:extLst>
              <a:ext uri="{FF2B5EF4-FFF2-40B4-BE49-F238E27FC236}">
                <a16:creationId xmlns:a16="http://schemas.microsoft.com/office/drawing/2014/main" id="{3A4C7F21-1983-4138-8FC3-F834E6D4353B}"/>
              </a:ext>
            </a:extLst>
          </p:cNvPr>
          <p:cNvSpPr/>
          <p:nvPr/>
        </p:nvSpPr>
        <p:spPr>
          <a:xfrm>
            <a:off x="3761871" y="6673827"/>
            <a:ext cx="429895" cy="429259"/>
          </a:xfrm>
          <a:custGeom>
            <a:avLst/>
            <a:gdLst/>
            <a:ahLst/>
            <a:cxnLst/>
            <a:rect l="l" t="t" r="r" b="b"/>
            <a:pathLst>
              <a:path w="429895" h="429259">
                <a:moveTo>
                  <a:pt x="213468" y="429107"/>
                </a:moveTo>
                <a:lnTo>
                  <a:pt x="163410" y="423354"/>
                </a:lnTo>
                <a:lnTo>
                  <a:pt x="117719" y="406993"/>
                </a:lnTo>
                <a:lnTo>
                  <a:pt x="77610" y="381372"/>
                </a:lnTo>
                <a:lnTo>
                  <a:pt x="44298" y="347841"/>
                </a:lnTo>
                <a:lnTo>
                  <a:pt x="18999" y="307747"/>
                </a:lnTo>
                <a:lnTo>
                  <a:pt x="2928" y="262439"/>
                </a:lnTo>
                <a:lnTo>
                  <a:pt x="0" y="236846"/>
                </a:lnTo>
                <a:lnTo>
                  <a:pt x="0" y="189230"/>
                </a:lnTo>
                <a:lnTo>
                  <a:pt x="18999" y="117152"/>
                </a:lnTo>
                <a:lnTo>
                  <a:pt x="44298" y="76601"/>
                </a:lnTo>
                <a:lnTo>
                  <a:pt x="77610" y="42792"/>
                </a:lnTo>
                <a:lnTo>
                  <a:pt x="117719" y="17030"/>
                </a:lnTo>
                <a:lnTo>
                  <a:pt x="163410" y="616"/>
                </a:lnTo>
                <a:lnTo>
                  <a:pt x="168768" y="0"/>
                </a:lnTo>
                <a:lnTo>
                  <a:pt x="257445" y="0"/>
                </a:lnTo>
                <a:lnTo>
                  <a:pt x="308092" y="17030"/>
                </a:lnTo>
                <a:lnTo>
                  <a:pt x="348246" y="42792"/>
                </a:lnTo>
                <a:lnTo>
                  <a:pt x="381828" y="76601"/>
                </a:lnTo>
                <a:lnTo>
                  <a:pt x="407487" y="117152"/>
                </a:lnTo>
                <a:lnTo>
                  <a:pt x="423873" y="163141"/>
                </a:lnTo>
                <a:lnTo>
                  <a:pt x="429635" y="213266"/>
                </a:lnTo>
                <a:lnTo>
                  <a:pt x="423873" y="262439"/>
                </a:lnTo>
                <a:lnTo>
                  <a:pt x="407487" y="307747"/>
                </a:lnTo>
                <a:lnTo>
                  <a:pt x="381828" y="347841"/>
                </a:lnTo>
                <a:lnTo>
                  <a:pt x="348246" y="381372"/>
                </a:lnTo>
                <a:lnTo>
                  <a:pt x="308092" y="406993"/>
                </a:lnTo>
                <a:lnTo>
                  <a:pt x="262716" y="423354"/>
                </a:lnTo>
                <a:lnTo>
                  <a:pt x="213468" y="429107"/>
                </a:lnTo>
                <a:close/>
              </a:path>
            </a:pathLst>
          </a:custGeom>
          <a:solidFill>
            <a:srgbClr val="0081CC"/>
          </a:solidFill>
        </p:spPr>
        <p:txBody>
          <a:bodyPr wrap="square" lIns="0" tIns="0" rIns="0" bIns="0" rtlCol="0"/>
          <a:lstStyle/>
          <a:p>
            <a:endParaRPr/>
          </a:p>
        </p:txBody>
      </p:sp>
      <p:sp>
        <p:nvSpPr>
          <p:cNvPr id="131" name="object 17">
            <a:extLst>
              <a:ext uri="{FF2B5EF4-FFF2-40B4-BE49-F238E27FC236}">
                <a16:creationId xmlns:a16="http://schemas.microsoft.com/office/drawing/2014/main" id="{7D723F42-67B7-46F5-9767-AF81DB1C6EA7}"/>
              </a:ext>
            </a:extLst>
          </p:cNvPr>
          <p:cNvSpPr/>
          <p:nvPr/>
        </p:nvSpPr>
        <p:spPr>
          <a:xfrm>
            <a:off x="3908431" y="6727782"/>
            <a:ext cx="131445" cy="318770"/>
          </a:xfrm>
          <a:custGeom>
            <a:avLst/>
            <a:gdLst/>
            <a:ahLst/>
            <a:cxnLst/>
            <a:rect l="l" t="t" r="r" b="b"/>
            <a:pathLst>
              <a:path w="131445" h="318770">
                <a:moveTo>
                  <a:pt x="131244" y="318622"/>
                </a:moveTo>
                <a:lnTo>
                  <a:pt x="0" y="318622"/>
                </a:lnTo>
                <a:lnTo>
                  <a:pt x="0" y="300636"/>
                </a:lnTo>
                <a:lnTo>
                  <a:pt x="10575" y="300596"/>
                </a:lnTo>
                <a:lnTo>
                  <a:pt x="18978" y="300315"/>
                </a:lnTo>
                <a:lnTo>
                  <a:pt x="24970" y="299552"/>
                </a:lnTo>
                <a:lnTo>
                  <a:pt x="28307" y="298066"/>
                </a:lnTo>
                <a:lnTo>
                  <a:pt x="33454" y="295497"/>
                </a:lnTo>
                <a:lnTo>
                  <a:pt x="33454" y="292927"/>
                </a:lnTo>
                <a:lnTo>
                  <a:pt x="36027" y="285218"/>
                </a:lnTo>
                <a:lnTo>
                  <a:pt x="36027" y="151602"/>
                </a:lnTo>
                <a:lnTo>
                  <a:pt x="33454" y="146463"/>
                </a:lnTo>
                <a:lnTo>
                  <a:pt x="33454" y="143894"/>
                </a:lnTo>
                <a:lnTo>
                  <a:pt x="30880" y="143894"/>
                </a:lnTo>
                <a:lnTo>
                  <a:pt x="25734" y="141324"/>
                </a:lnTo>
                <a:lnTo>
                  <a:pt x="0" y="141324"/>
                </a:lnTo>
                <a:lnTo>
                  <a:pt x="0" y="123337"/>
                </a:lnTo>
                <a:lnTo>
                  <a:pt x="26055" y="120888"/>
                </a:lnTo>
                <a:lnTo>
                  <a:pt x="50181" y="117235"/>
                </a:lnTo>
                <a:lnTo>
                  <a:pt x="72377" y="112136"/>
                </a:lnTo>
                <a:lnTo>
                  <a:pt x="92642" y="105351"/>
                </a:lnTo>
                <a:lnTo>
                  <a:pt x="97789" y="110490"/>
                </a:lnTo>
                <a:lnTo>
                  <a:pt x="96302" y="132612"/>
                </a:lnTo>
                <a:lnTo>
                  <a:pt x="95538" y="160275"/>
                </a:lnTo>
                <a:lnTo>
                  <a:pt x="95256" y="193237"/>
                </a:lnTo>
                <a:lnTo>
                  <a:pt x="95216" y="287788"/>
                </a:lnTo>
                <a:lnTo>
                  <a:pt x="97789" y="292927"/>
                </a:lnTo>
                <a:lnTo>
                  <a:pt x="97789" y="295497"/>
                </a:lnTo>
                <a:lnTo>
                  <a:pt x="100363" y="298066"/>
                </a:lnTo>
                <a:lnTo>
                  <a:pt x="103740" y="298468"/>
                </a:lnTo>
                <a:lnTo>
                  <a:pt x="110013" y="299351"/>
                </a:lnTo>
                <a:lnTo>
                  <a:pt x="119181" y="300234"/>
                </a:lnTo>
                <a:lnTo>
                  <a:pt x="131244" y="300636"/>
                </a:lnTo>
                <a:lnTo>
                  <a:pt x="131244" y="318622"/>
                </a:lnTo>
                <a:close/>
              </a:path>
              <a:path w="131445" h="318770">
                <a:moveTo>
                  <a:pt x="64335" y="66808"/>
                </a:moveTo>
                <a:lnTo>
                  <a:pt x="30559" y="47215"/>
                </a:lnTo>
                <a:lnTo>
                  <a:pt x="28307" y="33404"/>
                </a:lnTo>
                <a:lnTo>
                  <a:pt x="28307" y="23125"/>
                </a:lnTo>
                <a:lnTo>
                  <a:pt x="30880" y="15417"/>
                </a:lnTo>
                <a:lnTo>
                  <a:pt x="38601" y="10278"/>
                </a:lnTo>
                <a:lnTo>
                  <a:pt x="44431" y="5420"/>
                </a:lnTo>
                <a:lnTo>
                  <a:pt x="50503" y="2248"/>
                </a:lnTo>
                <a:lnTo>
                  <a:pt x="57057" y="521"/>
                </a:lnTo>
                <a:lnTo>
                  <a:pt x="64335" y="0"/>
                </a:lnTo>
                <a:lnTo>
                  <a:pt x="71613" y="521"/>
                </a:lnTo>
                <a:lnTo>
                  <a:pt x="78167" y="2248"/>
                </a:lnTo>
                <a:lnTo>
                  <a:pt x="84239" y="5420"/>
                </a:lnTo>
                <a:lnTo>
                  <a:pt x="90069" y="10278"/>
                </a:lnTo>
                <a:lnTo>
                  <a:pt x="97789" y="15417"/>
                </a:lnTo>
                <a:lnTo>
                  <a:pt x="100363" y="23125"/>
                </a:lnTo>
                <a:lnTo>
                  <a:pt x="100363" y="33404"/>
                </a:lnTo>
                <a:lnTo>
                  <a:pt x="78167" y="64880"/>
                </a:lnTo>
                <a:lnTo>
                  <a:pt x="71613" y="66326"/>
                </a:lnTo>
                <a:lnTo>
                  <a:pt x="64335" y="66808"/>
                </a:lnTo>
                <a:close/>
              </a:path>
            </a:pathLst>
          </a:custGeom>
          <a:solidFill>
            <a:srgbClr val="FFFFFF"/>
          </a:solidFill>
        </p:spPr>
        <p:txBody>
          <a:bodyPr wrap="square" lIns="0" tIns="0" rIns="0" bIns="0" rtlCol="0"/>
          <a:lstStyle/>
          <a:p>
            <a:endParaRPr/>
          </a:p>
        </p:txBody>
      </p:sp>
      <p:sp>
        <p:nvSpPr>
          <p:cNvPr id="132" name="object 48">
            <a:extLst>
              <a:ext uri="{FF2B5EF4-FFF2-40B4-BE49-F238E27FC236}">
                <a16:creationId xmlns:a16="http://schemas.microsoft.com/office/drawing/2014/main" id="{A8D2E9E2-4382-4898-BEF9-EF81B8089286}"/>
              </a:ext>
            </a:extLst>
          </p:cNvPr>
          <p:cNvSpPr/>
          <p:nvPr/>
        </p:nvSpPr>
        <p:spPr>
          <a:xfrm>
            <a:off x="3762506" y="5820792"/>
            <a:ext cx="434340" cy="429259"/>
          </a:xfrm>
          <a:custGeom>
            <a:avLst/>
            <a:gdLst/>
            <a:ahLst/>
            <a:cxnLst/>
            <a:rect l="l" t="t" r="r" b="b"/>
            <a:pathLst>
              <a:path w="434339" h="429260">
                <a:moveTo>
                  <a:pt x="215842" y="429117"/>
                </a:moveTo>
                <a:lnTo>
                  <a:pt x="166668" y="423356"/>
                </a:lnTo>
                <a:lnTo>
                  <a:pt x="121360" y="406942"/>
                </a:lnTo>
                <a:lnTo>
                  <a:pt x="81266" y="381180"/>
                </a:lnTo>
                <a:lnTo>
                  <a:pt x="47735" y="347371"/>
                </a:lnTo>
                <a:lnTo>
                  <a:pt x="22114" y="306820"/>
                </a:lnTo>
                <a:lnTo>
                  <a:pt x="5753" y="260830"/>
                </a:lnTo>
                <a:lnTo>
                  <a:pt x="0" y="210705"/>
                </a:lnTo>
                <a:lnTo>
                  <a:pt x="5753" y="161532"/>
                </a:lnTo>
                <a:lnTo>
                  <a:pt x="22114" y="116224"/>
                </a:lnTo>
                <a:lnTo>
                  <a:pt x="47735" y="76130"/>
                </a:lnTo>
                <a:lnTo>
                  <a:pt x="81266" y="42598"/>
                </a:lnTo>
                <a:lnTo>
                  <a:pt x="121360" y="16978"/>
                </a:lnTo>
                <a:lnTo>
                  <a:pt x="166668" y="616"/>
                </a:lnTo>
                <a:lnTo>
                  <a:pt x="171941" y="0"/>
                </a:lnTo>
                <a:lnTo>
                  <a:pt x="260592" y="0"/>
                </a:lnTo>
                <a:lnTo>
                  <a:pt x="311957" y="16978"/>
                </a:lnTo>
                <a:lnTo>
                  <a:pt x="352508" y="42598"/>
                </a:lnTo>
                <a:lnTo>
                  <a:pt x="386316" y="76130"/>
                </a:lnTo>
                <a:lnTo>
                  <a:pt x="412079" y="116224"/>
                </a:lnTo>
                <a:lnTo>
                  <a:pt x="428493" y="161532"/>
                </a:lnTo>
                <a:lnTo>
                  <a:pt x="434254" y="210705"/>
                </a:lnTo>
                <a:lnTo>
                  <a:pt x="428493" y="260830"/>
                </a:lnTo>
                <a:lnTo>
                  <a:pt x="412079" y="306820"/>
                </a:lnTo>
                <a:lnTo>
                  <a:pt x="386316" y="347371"/>
                </a:lnTo>
                <a:lnTo>
                  <a:pt x="352508" y="381180"/>
                </a:lnTo>
                <a:lnTo>
                  <a:pt x="311957" y="406942"/>
                </a:lnTo>
                <a:lnTo>
                  <a:pt x="265967" y="423356"/>
                </a:lnTo>
                <a:lnTo>
                  <a:pt x="215842" y="429117"/>
                </a:lnTo>
                <a:close/>
              </a:path>
            </a:pathLst>
          </a:custGeom>
          <a:solidFill>
            <a:srgbClr val="0081CC"/>
          </a:solidFill>
        </p:spPr>
        <p:txBody>
          <a:bodyPr wrap="square" lIns="0" tIns="0" rIns="0" bIns="0" rtlCol="0"/>
          <a:lstStyle/>
          <a:p>
            <a:endParaRPr/>
          </a:p>
        </p:txBody>
      </p:sp>
      <p:pic>
        <p:nvPicPr>
          <p:cNvPr id="133" name="object 49">
            <a:extLst>
              <a:ext uri="{FF2B5EF4-FFF2-40B4-BE49-F238E27FC236}">
                <a16:creationId xmlns:a16="http://schemas.microsoft.com/office/drawing/2014/main" id="{E2EFD480-D8AB-4688-8954-4CDE66294C86}"/>
              </a:ext>
            </a:extLst>
          </p:cNvPr>
          <p:cNvPicPr/>
          <p:nvPr/>
        </p:nvPicPr>
        <p:blipFill>
          <a:blip r:embed="rId5" cstate="print"/>
          <a:stretch>
            <a:fillRect/>
          </a:stretch>
        </p:blipFill>
        <p:spPr>
          <a:xfrm>
            <a:off x="3944944" y="6121432"/>
            <a:ext cx="69377" cy="71947"/>
          </a:xfrm>
          <a:prstGeom prst="rect">
            <a:avLst/>
          </a:prstGeom>
        </p:spPr>
      </p:pic>
      <p:pic>
        <p:nvPicPr>
          <p:cNvPr id="134" name="object 50">
            <a:extLst>
              <a:ext uri="{FF2B5EF4-FFF2-40B4-BE49-F238E27FC236}">
                <a16:creationId xmlns:a16="http://schemas.microsoft.com/office/drawing/2014/main" id="{CF0E11E1-A1D0-417B-AB19-8801D30836BC}"/>
              </a:ext>
            </a:extLst>
          </p:cNvPr>
          <p:cNvPicPr/>
          <p:nvPr/>
        </p:nvPicPr>
        <p:blipFill>
          <a:blip r:embed="rId6" cstate="print"/>
          <a:stretch>
            <a:fillRect/>
          </a:stretch>
        </p:blipFill>
        <p:spPr>
          <a:xfrm>
            <a:off x="3939805" y="5867047"/>
            <a:ext cx="79656" cy="228689"/>
          </a:xfrm>
          <a:prstGeom prst="rect">
            <a:avLst/>
          </a:prstGeom>
        </p:spPr>
      </p:pic>
      <p:sp>
        <p:nvSpPr>
          <p:cNvPr id="135" name="テキスト ボックス 134">
            <a:extLst>
              <a:ext uri="{FF2B5EF4-FFF2-40B4-BE49-F238E27FC236}">
                <a16:creationId xmlns:a16="http://schemas.microsoft.com/office/drawing/2014/main" id="{4BA0E5C9-2CC1-4274-874D-16943EB1B8CC}"/>
              </a:ext>
            </a:extLst>
          </p:cNvPr>
          <p:cNvSpPr txBox="1"/>
          <p:nvPr/>
        </p:nvSpPr>
        <p:spPr>
          <a:xfrm>
            <a:off x="2085688" y="8298760"/>
            <a:ext cx="4012844" cy="261610"/>
          </a:xfrm>
          <a:prstGeom prst="rect">
            <a:avLst/>
          </a:prstGeom>
          <a:noFill/>
        </p:spPr>
        <p:txBody>
          <a:bodyPr wrap="square" rtlCol="0">
            <a:spAutoFit/>
          </a:bodyPr>
          <a:lstStyle/>
          <a:p>
            <a:r>
              <a:rPr kumimoji="1" lang="en-US" altLang="ja-JP" sz="1100" dirty="0">
                <a:solidFill>
                  <a:schemeClr val="tx1"/>
                </a:solidFill>
              </a:rPr>
              <a:t>Indicates chapters to refer to and other manual references.</a:t>
            </a:r>
            <a:endParaRPr kumimoji="1" lang="ja-JP" altLang="en-US" sz="1100" dirty="0">
              <a:solidFill>
                <a:schemeClr val="tx1"/>
              </a:solidFill>
            </a:endParaRPr>
          </a:p>
        </p:txBody>
      </p:sp>
      <p:sp>
        <p:nvSpPr>
          <p:cNvPr id="136" name="テキスト ボックス 135">
            <a:extLst>
              <a:ext uri="{FF2B5EF4-FFF2-40B4-BE49-F238E27FC236}">
                <a16:creationId xmlns:a16="http://schemas.microsoft.com/office/drawing/2014/main" id="{F293E000-7213-4806-8C41-BD89F0E4DB9A}"/>
              </a:ext>
            </a:extLst>
          </p:cNvPr>
          <p:cNvSpPr txBox="1"/>
          <p:nvPr/>
        </p:nvSpPr>
        <p:spPr>
          <a:xfrm>
            <a:off x="958451" y="8306247"/>
            <a:ext cx="847373" cy="261610"/>
          </a:xfrm>
          <a:prstGeom prst="rect">
            <a:avLst/>
          </a:prstGeom>
          <a:noFill/>
        </p:spPr>
        <p:txBody>
          <a:bodyPr wrap="square" rtlCol="0">
            <a:spAutoFit/>
          </a:bodyPr>
          <a:lstStyle/>
          <a:p>
            <a:r>
              <a:rPr kumimoji="1" lang="en-US" altLang="ja-JP" sz="1100" dirty="0">
                <a:solidFill>
                  <a:schemeClr val="tx1"/>
                </a:solidFill>
              </a:rPr>
              <a:t>Reference</a:t>
            </a:r>
            <a:endParaRPr kumimoji="1" lang="ja-JP" altLang="en-US" sz="1100" dirty="0">
              <a:solidFill>
                <a:schemeClr val="tx1"/>
              </a:solidFill>
            </a:endParaRPr>
          </a:p>
        </p:txBody>
      </p:sp>
    </p:spTree>
    <p:extLst>
      <p:ext uri="{BB962C8B-B14F-4D97-AF65-F5344CB8AC3E}">
        <p14:creationId xmlns:p14="http://schemas.microsoft.com/office/powerpoint/2010/main" val="1514911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A6759-C17A-88AC-7A42-62FFC86A0CE3}"/>
            </a:ext>
          </a:extLst>
        </p:cNvPr>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FD2D3CA0-4159-C699-2F24-F01C16B0A49B}"/>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Web functions</a:t>
            </a:r>
          </a:p>
        </p:txBody>
      </p:sp>
      <p:sp>
        <p:nvSpPr>
          <p:cNvPr id="3" name="スライド番号プレースホルダー 2">
            <a:extLst>
              <a:ext uri="{FF2B5EF4-FFF2-40B4-BE49-F238E27FC236}">
                <a16:creationId xmlns:a16="http://schemas.microsoft.com/office/drawing/2014/main" id="{9CF1BBF2-0616-CE0A-EB7D-19AC69773DFF}"/>
              </a:ext>
            </a:extLst>
          </p:cNvPr>
          <p:cNvSpPr>
            <a:spLocks noGrp="1"/>
          </p:cNvSpPr>
          <p:nvPr>
            <p:ph type="sldNum" sz="quarter" idx="12"/>
          </p:nvPr>
        </p:nvSpPr>
        <p:spPr/>
        <p:txBody>
          <a:bodyPr/>
          <a:lstStyle/>
          <a:p>
            <a:fld id="{FABEA90D-F275-432F-8053-456A4E092F4A}" type="slidenum">
              <a:rPr kumimoji="1" lang="ja-JP" altLang="en-US" smtClean="0"/>
              <a:t>20</a:t>
            </a:fld>
            <a:endParaRPr kumimoji="1" lang="ja-JP" altLang="en-US"/>
          </a:p>
        </p:txBody>
      </p:sp>
      <p:sp>
        <p:nvSpPr>
          <p:cNvPr id="91" name="テキスト ボックス 29">
            <a:extLst>
              <a:ext uri="{FF2B5EF4-FFF2-40B4-BE49-F238E27FC236}">
                <a16:creationId xmlns:a16="http://schemas.microsoft.com/office/drawing/2014/main" id="{66B5F92B-4696-19FD-29AA-53A3BD4CD0FE}"/>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2-2-7. Outbound </a:t>
            </a:r>
            <a:r>
              <a:rPr lang="en-US" sz="1100" dirty="0"/>
              <a:t>Schedule for Loading</a:t>
            </a:r>
            <a:endParaRPr kumimoji="1" lang="en-US" altLang="ja-JP" sz="1100" dirty="0"/>
          </a:p>
        </p:txBody>
      </p:sp>
      <p:sp>
        <p:nvSpPr>
          <p:cNvPr id="2" name="TextBox 1">
            <a:extLst>
              <a:ext uri="{FF2B5EF4-FFF2-40B4-BE49-F238E27FC236}">
                <a16:creationId xmlns:a16="http://schemas.microsoft.com/office/drawing/2014/main" id="{488A62A4-DFC7-8CD8-821B-F1C7245DA4DC}"/>
              </a:ext>
            </a:extLst>
          </p:cNvPr>
          <p:cNvSpPr txBox="1"/>
          <p:nvPr/>
        </p:nvSpPr>
        <p:spPr>
          <a:xfrm>
            <a:off x="1749195" y="4890802"/>
            <a:ext cx="3429000" cy="300082"/>
          </a:xfrm>
          <a:prstGeom prst="rect">
            <a:avLst/>
          </a:prstGeom>
          <a:noFill/>
        </p:spPr>
        <p:txBody>
          <a:bodyPr wrap="square">
            <a:spAutoFit/>
          </a:bodyPr>
          <a:lstStyle/>
          <a:p>
            <a:r>
              <a:rPr lang="en-US" sz="1350" dirty="0"/>
              <a:t>It will export data from the current page.</a:t>
            </a:r>
          </a:p>
        </p:txBody>
      </p:sp>
      <p:sp>
        <p:nvSpPr>
          <p:cNvPr id="4" name="TextBox 3">
            <a:extLst>
              <a:ext uri="{FF2B5EF4-FFF2-40B4-BE49-F238E27FC236}">
                <a16:creationId xmlns:a16="http://schemas.microsoft.com/office/drawing/2014/main" id="{4B6EE603-58DB-5033-A6F8-82D59CF6FABA}"/>
              </a:ext>
            </a:extLst>
          </p:cNvPr>
          <p:cNvSpPr txBox="1"/>
          <p:nvPr/>
        </p:nvSpPr>
        <p:spPr>
          <a:xfrm>
            <a:off x="406400" y="1290154"/>
            <a:ext cx="3429000" cy="300082"/>
          </a:xfrm>
          <a:prstGeom prst="rect">
            <a:avLst/>
          </a:prstGeom>
          <a:noFill/>
        </p:spPr>
        <p:txBody>
          <a:bodyPr wrap="square">
            <a:spAutoFit/>
          </a:bodyPr>
          <a:lstStyle/>
          <a:p>
            <a:r>
              <a:rPr lang="en-US" sz="1350" b="1" dirty="0"/>
              <a:t>CSV Output: </a:t>
            </a:r>
            <a:r>
              <a:rPr lang="en-US" sz="1350" dirty="0"/>
              <a:t>Export data as a CSV file.</a:t>
            </a:r>
          </a:p>
        </p:txBody>
      </p:sp>
      <p:sp>
        <p:nvSpPr>
          <p:cNvPr id="5" name="Arrow: Down 4">
            <a:extLst>
              <a:ext uri="{FF2B5EF4-FFF2-40B4-BE49-F238E27FC236}">
                <a16:creationId xmlns:a16="http://schemas.microsoft.com/office/drawing/2014/main" id="{F1606BF6-6053-DC07-713D-408DF268B8C3}"/>
              </a:ext>
            </a:extLst>
          </p:cNvPr>
          <p:cNvSpPr/>
          <p:nvPr/>
        </p:nvSpPr>
        <p:spPr>
          <a:xfrm>
            <a:off x="3329583" y="2019999"/>
            <a:ext cx="268224"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7" name="Picture 6">
            <a:extLst>
              <a:ext uri="{FF2B5EF4-FFF2-40B4-BE49-F238E27FC236}">
                <a16:creationId xmlns:a16="http://schemas.microsoft.com/office/drawing/2014/main" id="{5F05463A-E5B3-8DFB-B348-8B699526F76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661199" y="1609606"/>
            <a:ext cx="3702424" cy="436495"/>
          </a:xfrm>
          <a:prstGeom prst="rect">
            <a:avLst/>
          </a:prstGeom>
        </p:spPr>
      </p:pic>
      <p:pic>
        <p:nvPicPr>
          <p:cNvPr id="9" name="Picture 8">
            <a:extLst>
              <a:ext uri="{FF2B5EF4-FFF2-40B4-BE49-F238E27FC236}">
                <a16:creationId xmlns:a16="http://schemas.microsoft.com/office/drawing/2014/main" id="{4B5ACAF3-7ECB-1B7B-9072-00A6C1C4ABA4}"/>
              </a:ext>
            </a:extLst>
          </p:cNvPr>
          <p:cNvPicPr/>
          <p:nvPr/>
        </p:nvPicPr>
        <p:blipFill>
          <a:blip r:embed="rId3" cstate="print">
            <a:extLst>
              <a:ext uri="{28A0092B-C50C-407E-A947-70E740481C1C}">
                <a14:useLocalDpi xmlns:a14="http://schemas.microsoft.com/office/drawing/2010/main" val="0"/>
              </a:ext>
            </a:extLst>
          </a:blip>
          <a:stretch>
            <a:fillRect/>
          </a:stretch>
        </p:blipFill>
        <p:spPr>
          <a:xfrm rot="20289535">
            <a:off x="2255822" y="1868227"/>
            <a:ext cx="204313" cy="228954"/>
          </a:xfrm>
          <a:prstGeom prst="rect">
            <a:avLst/>
          </a:prstGeom>
        </p:spPr>
      </p:pic>
      <p:pic>
        <p:nvPicPr>
          <p:cNvPr id="13" name="Picture 12">
            <a:extLst>
              <a:ext uri="{FF2B5EF4-FFF2-40B4-BE49-F238E27FC236}">
                <a16:creationId xmlns:a16="http://schemas.microsoft.com/office/drawing/2014/main" id="{1AF3F5E0-178A-BE4E-A9D6-45E5EA2ADF6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83695" y="2442859"/>
            <a:ext cx="5759999" cy="3207640"/>
          </a:xfrm>
          <a:prstGeom prst="rect">
            <a:avLst/>
          </a:prstGeom>
        </p:spPr>
      </p:pic>
      <p:sp>
        <p:nvSpPr>
          <p:cNvPr id="16" name="Rectangle 15">
            <a:extLst>
              <a:ext uri="{FF2B5EF4-FFF2-40B4-BE49-F238E27FC236}">
                <a16:creationId xmlns:a16="http://schemas.microsoft.com/office/drawing/2014/main" id="{86DE1A38-C251-34C2-5C0E-D84D87A55316}"/>
              </a:ext>
            </a:extLst>
          </p:cNvPr>
          <p:cNvSpPr/>
          <p:nvPr/>
        </p:nvSpPr>
        <p:spPr>
          <a:xfrm>
            <a:off x="4726004" y="2470244"/>
            <a:ext cx="1309035" cy="300083"/>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30" name="TextBox 29">
            <a:extLst>
              <a:ext uri="{FF2B5EF4-FFF2-40B4-BE49-F238E27FC236}">
                <a16:creationId xmlns:a16="http://schemas.microsoft.com/office/drawing/2014/main" id="{197A1C96-E948-D10C-8D9C-30D2EA2E2792}"/>
              </a:ext>
            </a:extLst>
          </p:cNvPr>
          <p:cNvSpPr txBox="1"/>
          <p:nvPr/>
        </p:nvSpPr>
        <p:spPr>
          <a:xfrm>
            <a:off x="406400" y="7112458"/>
            <a:ext cx="6172200" cy="2339102"/>
          </a:xfrm>
          <a:prstGeom prst="rect">
            <a:avLst/>
          </a:prstGeom>
          <a:noFill/>
        </p:spPr>
        <p:txBody>
          <a:bodyPr wrap="square">
            <a:spAutoFit/>
          </a:bodyPr>
          <a:lstStyle/>
          <a:p>
            <a:r>
              <a:rPr lang="en-US" sz="1350" b="1" dirty="0"/>
              <a:t>Cancel: </a:t>
            </a:r>
            <a:r>
              <a:rPr lang="en-US" sz="1350" dirty="0"/>
              <a:t>Select an item from the row below. and click “cancel” </a:t>
            </a:r>
          </a:p>
          <a:p>
            <a:r>
              <a:rPr lang="en-US" sz="1350" dirty="0"/>
              <a:t>to change the status to cancel.</a:t>
            </a:r>
          </a:p>
          <a:p>
            <a:r>
              <a:rPr lang="th-TH" sz="1350" dirty="0">
                <a:solidFill>
                  <a:srgbClr val="FF0000"/>
                </a:solidFill>
              </a:rPr>
              <a:t>*</a:t>
            </a:r>
            <a:r>
              <a:rPr lang="en-US" sz="1350" dirty="0">
                <a:solidFill>
                  <a:srgbClr val="FF0000"/>
                </a:solidFill>
              </a:rPr>
              <a:t>can change status only: Schedule Registered</a:t>
            </a:r>
            <a:r>
              <a:rPr lang="th-TH" sz="1350" dirty="0">
                <a:solidFill>
                  <a:srgbClr val="FF0000"/>
                </a:solidFill>
              </a:rPr>
              <a:t>.</a:t>
            </a:r>
            <a:endParaRPr lang="en-US" sz="1350" dirty="0">
              <a:solidFill>
                <a:srgbClr val="FF0000"/>
              </a:solidFill>
            </a:endParaRPr>
          </a:p>
          <a:p>
            <a:endParaRPr lang="en-US" sz="1350" dirty="0">
              <a:solidFill>
                <a:srgbClr val="FF0000"/>
              </a:solidFill>
            </a:endParaRPr>
          </a:p>
          <a:p>
            <a:endParaRPr lang="en-US" sz="1350" dirty="0">
              <a:solidFill>
                <a:srgbClr val="FF0000"/>
              </a:solidFill>
            </a:endParaRPr>
          </a:p>
          <a:p>
            <a:endParaRPr lang="th-TH" sz="1350" dirty="0"/>
          </a:p>
          <a:p>
            <a:endParaRPr lang="en-US" sz="1350" dirty="0">
              <a:solidFill>
                <a:srgbClr val="FF0000"/>
              </a:solidFill>
            </a:endParaRPr>
          </a:p>
          <a:p>
            <a:r>
              <a:rPr lang="en-US" sz="1350" b="1" dirty="0"/>
              <a:t>Reactivate: </a:t>
            </a:r>
            <a:r>
              <a:rPr lang="en-US" sz="1350" dirty="0"/>
              <a:t>Select an item from the row below. and click “Reactivate” </a:t>
            </a:r>
          </a:p>
          <a:p>
            <a:r>
              <a:rPr lang="en-US" sz="1350" dirty="0"/>
              <a:t>to change the cancel status to reactivate</a:t>
            </a:r>
            <a:r>
              <a:rPr lang="th-TH" sz="1350" dirty="0"/>
              <a:t> </a:t>
            </a:r>
            <a:r>
              <a:rPr lang="en-US" sz="1350" dirty="0"/>
              <a:t>status.</a:t>
            </a:r>
            <a:endParaRPr lang="th-TH" sz="1350" dirty="0"/>
          </a:p>
          <a:p>
            <a:endParaRPr lang="th-TH" sz="1350" dirty="0"/>
          </a:p>
          <a:p>
            <a:r>
              <a:rPr lang="en-US" sz="1100" dirty="0">
                <a:solidFill>
                  <a:schemeClr val="tx1">
                    <a:lumMod val="50000"/>
                    <a:lumOff val="50000"/>
                  </a:schemeClr>
                </a:solidFill>
              </a:rPr>
              <a:t>** You can select each item individually.</a:t>
            </a:r>
          </a:p>
        </p:txBody>
      </p:sp>
      <p:pic>
        <p:nvPicPr>
          <p:cNvPr id="6" name="Picture 5">
            <a:extLst>
              <a:ext uri="{FF2B5EF4-FFF2-40B4-BE49-F238E27FC236}">
                <a16:creationId xmlns:a16="http://schemas.microsoft.com/office/drawing/2014/main" id="{6ADF49FE-B1AD-2118-B2C8-BF212DD47FD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02182" y="5098618"/>
            <a:ext cx="4374149" cy="539847"/>
          </a:xfrm>
          <a:prstGeom prst="rect">
            <a:avLst/>
          </a:prstGeom>
        </p:spPr>
      </p:pic>
      <p:pic>
        <p:nvPicPr>
          <p:cNvPr id="8" name="Picture 7">
            <a:extLst>
              <a:ext uri="{FF2B5EF4-FFF2-40B4-BE49-F238E27FC236}">
                <a16:creationId xmlns:a16="http://schemas.microsoft.com/office/drawing/2014/main" id="{5F2A41D8-CE51-B559-D794-E7360C16BCEB}"/>
              </a:ext>
            </a:extLst>
          </p:cNvPr>
          <p:cNvPicPr>
            <a:picLocks noChangeAspect="1"/>
          </p:cNvPicPr>
          <p:nvPr/>
        </p:nvPicPr>
        <p:blipFill>
          <a:blip r:embed="rId6"/>
          <a:stretch>
            <a:fillRect/>
          </a:stretch>
        </p:blipFill>
        <p:spPr>
          <a:xfrm>
            <a:off x="1578600" y="6466546"/>
            <a:ext cx="3700800" cy="412345"/>
          </a:xfrm>
          <a:prstGeom prst="rect">
            <a:avLst/>
          </a:prstGeom>
        </p:spPr>
      </p:pic>
      <p:pic>
        <p:nvPicPr>
          <p:cNvPr id="10" name="Picture 9">
            <a:extLst>
              <a:ext uri="{FF2B5EF4-FFF2-40B4-BE49-F238E27FC236}">
                <a16:creationId xmlns:a16="http://schemas.microsoft.com/office/drawing/2014/main" id="{DADE8B44-EFF1-4266-0437-297C908FDB09}"/>
              </a:ext>
            </a:extLst>
          </p:cNvPr>
          <p:cNvPicPr/>
          <p:nvPr/>
        </p:nvPicPr>
        <p:blipFill>
          <a:blip r:embed="rId3" cstate="print">
            <a:extLst>
              <a:ext uri="{28A0092B-C50C-407E-A947-70E740481C1C}">
                <a14:useLocalDpi xmlns:a14="http://schemas.microsoft.com/office/drawing/2010/main" val="0"/>
              </a:ext>
            </a:extLst>
          </a:blip>
          <a:stretch>
            <a:fillRect/>
          </a:stretch>
        </p:blipFill>
        <p:spPr>
          <a:xfrm rot="20289535">
            <a:off x="5039830" y="6696721"/>
            <a:ext cx="204313" cy="228954"/>
          </a:xfrm>
          <a:prstGeom prst="rect">
            <a:avLst/>
          </a:prstGeom>
        </p:spPr>
      </p:pic>
      <p:pic>
        <p:nvPicPr>
          <p:cNvPr id="11" name="Picture 10">
            <a:extLst>
              <a:ext uri="{FF2B5EF4-FFF2-40B4-BE49-F238E27FC236}">
                <a16:creationId xmlns:a16="http://schemas.microsoft.com/office/drawing/2014/main" id="{C5264880-DA70-3260-E8BE-DDF9F0558543}"/>
              </a:ext>
            </a:extLst>
          </p:cNvPr>
          <p:cNvPicPr>
            <a:picLocks noChangeAspect="1"/>
          </p:cNvPicPr>
          <p:nvPr/>
        </p:nvPicPr>
        <p:blipFill>
          <a:blip r:embed="rId6"/>
          <a:stretch>
            <a:fillRect/>
          </a:stretch>
        </p:blipFill>
        <p:spPr>
          <a:xfrm>
            <a:off x="1578600" y="7910029"/>
            <a:ext cx="3700800" cy="412345"/>
          </a:xfrm>
          <a:prstGeom prst="rect">
            <a:avLst/>
          </a:prstGeom>
        </p:spPr>
      </p:pic>
      <p:pic>
        <p:nvPicPr>
          <p:cNvPr id="12" name="Picture 11">
            <a:extLst>
              <a:ext uri="{FF2B5EF4-FFF2-40B4-BE49-F238E27FC236}">
                <a16:creationId xmlns:a16="http://schemas.microsoft.com/office/drawing/2014/main" id="{DE3D8F9F-9E6D-22B9-11A5-65BE4EEC2FD3}"/>
              </a:ext>
            </a:extLst>
          </p:cNvPr>
          <p:cNvPicPr/>
          <p:nvPr/>
        </p:nvPicPr>
        <p:blipFill>
          <a:blip r:embed="rId3" cstate="print">
            <a:extLst>
              <a:ext uri="{28A0092B-C50C-407E-A947-70E740481C1C}">
                <a14:useLocalDpi xmlns:a14="http://schemas.microsoft.com/office/drawing/2010/main" val="0"/>
              </a:ext>
            </a:extLst>
          </a:blip>
          <a:stretch>
            <a:fillRect/>
          </a:stretch>
        </p:blipFill>
        <p:spPr>
          <a:xfrm rot="20289535">
            <a:off x="4171953" y="8145991"/>
            <a:ext cx="204313" cy="228954"/>
          </a:xfrm>
          <a:prstGeom prst="rect">
            <a:avLst/>
          </a:prstGeom>
        </p:spPr>
      </p:pic>
    </p:spTree>
    <p:extLst>
      <p:ext uri="{BB962C8B-B14F-4D97-AF65-F5344CB8AC3E}">
        <p14:creationId xmlns:p14="http://schemas.microsoft.com/office/powerpoint/2010/main" val="4111579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7BDB1-F7EB-B6CA-D424-64446621A6D1}"/>
            </a:ext>
          </a:extLst>
        </p:cNvPr>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E6C19E57-514E-D074-A09A-8AEF5F1A155B}"/>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Web functions</a:t>
            </a:r>
          </a:p>
        </p:txBody>
      </p:sp>
      <p:sp>
        <p:nvSpPr>
          <p:cNvPr id="3" name="スライド番号プレースホルダー 2">
            <a:extLst>
              <a:ext uri="{FF2B5EF4-FFF2-40B4-BE49-F238E27FC236}">
                <a16:creationId xmlns:a16="http://schemas.microsoft.com/office/drawing/2014/main" id="{122048BD-928F-604B-1329-847D8A633293}"/>
              </a:ext>
            </a:extLst>
          </p:cNvPr>
          <p:cNvSpPr>
            <a:spLocks noGrp="1"/>
          </p:cNvSpPr>
          <p:nvPr>
            <p:ph type="sldNum" sz="quarter" idx="12"/>
          </p:nvPr>
        </p:nvSpPr>
        <p:spPr/>
        <p:txBody>
          <a:bodyPr/>
          <a:lstStyle/>
          <a:p>
            <a:fld id="{FABEA90D-F275-432F-8053-456A4E092F4A}" type="slidenum">
              <a:rPr kumimoji="1" lang="ja-JP" altLang="en-US" smtClean="0"/>
              <a:t>21</a:t>
            </a:fld>
            <a:endParaRPr kumimoji="1" lang="ja-JP" altLang="en-US"/>
          </a:p>
        </p:txBody>
      </p:sp>
      <p:sp>
        <p:nvSpPr>
          <p:cNvPr id="91" name="テキスト ボックス 29">
            <a:extLst>
              <a:ext uri="{FF2B5EF4-FFF2-40B4-BE49-F238E27FC236}">
                <a16:creationId xmlns:a16="http://schemas.microsoft.com/office/drawing/2014/main" id="{79DAE5F2-FFDA-2267-DD22-9D320E463C42}"/>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2-2-7. Outbound </a:t>
            </a:r>
            <a:r>
              <a:rPr lang="en-US" sz="1100" dirty="0"/>
              <a:t>Schedule for Loading</a:t>
            </a:r>
            <a:endParaRPr kumimoji="1" lang="en-US" altLang="ja-JP" sz="1100" dirty="0"/>
          </a:p>
        </p:txBody>
      </p:sp>
      <p:sp>
        <p:nvSpPr>
          <p:cNvPr id="4" name="TextBox 3">
            <a:extLst>
              <a:ext uri="{FF2B5EF4-FFF2-40B4-BE49-F238E27FC236}">
                <a16:creationId xmlns:a16="http://schemas.microsoft.com/office/drawing/2014/main" id="{CE49E64F-6F5E-BBD7-1DC4-C0E66B5497FB}"/>
              </a:ext>
            </a:extLst>
          </p:cNvPr>
          <p:cNvSpPr txBox="1"/>
          <p:nvPr/>
        </p:nvSpPr>
        <p:spPr>
          <a:xfrm>
            <a:off x="406400" y="1290154"/>
            <a:ext cx="3429000" cy="300082"/>
          </a:xfrm>
          <a:prstGeom prst="rect">
            <a:avLst/>
          </a:prstGeom>
          <a:noFill/>
        </p:spPr>
        <p:txBody>
          <a:bodyPr wrap="square">
            <a:spAutoFit/>
          </a:bodyPr>
          <a:lstStyle/>
          <a:p>
            <a:r>
              <a:rPr lang="en-US" sz="1350" b="1" dirty="0"/>
              <a:t>List Output: </a:t>
            </a:r>
            <a:r>
              <a:rPr lang="en-US" sz="1350" dirty="0"/>
              <a:t>Export data as a PDF file.</a:t>
            </a:r>
          </a:p>
        </p:txBody>
      </p:sp>
      <p:pic>
        <p:nvPicPr>
          <p:cNvPr id="14" name="Picture 13">
            <a:extLst>
              <a:ext uri="{FF2B5EF4-FFF2-40B4-BE49-F238E27FC236}">
                <a16:creationId xmlns:a16="http://schemas.microsoft.com/office/drawing/2014/main" id="{A0F1112D-6C8D-5AC3-0CAF-BB7BFABACEB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84931" y="1745359"/>
            <a:ext cx="5760000" cy="3207640"/>
          </a:xfrm>
          <a:prstGeom prst="rect">
            <a:avLst/>
          </a:prstGeom>
        </p:spPr>
      </p:pic>
      <p:sp>
        <p:nvSpPr>
          <p:cNvPr id="15" name="Rectangle 14">
            <a:extLst>
              <a:ext uri="{FF2B5EF4-FFF2-40B4-BE49-F238E27FC236}">
                <a16:creationId xmlns:a16="http://schemas.microsoft.com/office/drawing/2014/main" id="{3D69E497-BF1C-C349-7A69-A6346817A211}"/>
              </a:ext>
            </a:extLst>
          </p:cNvPr>
          <p:cNvSpPr/>
          <p:nvPr/>
        </p:nvSpPr>
        <p:spPr>
          <a:xfrm>
            <a:off x="5422817" y="2838249"/>
            <a:ext cx="192171" cy="173423"/>
          </a:xfrm>
          <a:prstGeom prst="rect">
            <a:avLst/>
          </a:prstGeom>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kumimoji="1" lang="en-TH" sz="800" b="1" dirty="0">
                <a:solidFill>
                  <a:schemeClr val="tx1"/>
                </a:solidFill>
              </a:rPr>
              <a:t>1</a:t>
            </a:r>
          </a:p>
        </p:txBody>
      </p:sp>
      <p:sp>
        <p:nvSpPr>
          <p:cNvPr id="17" name="Rectangle 16">
            <a:extLst>
              <a:ext uri="{FF2B5EF4-FFF2-40B4-BE49-F238E27FC236}">
                <a16:creationId xmlns:a16="http://schemas.microsoft.com/office/drawing/2014/main" id="{9AE10BD7-0360-F5D3-02AA-1D7DFDE06791}"/>
              </a:ext>
            </a:extLst>
          </p:cNvPr>
          <p:cNvSpPr/>
          <p:nvPr/>
        </p:nvSpPr>
        <p:spPr>
          <a:xfrm>
            <a:off x="3890065" y="2459691"/>
            <a:ext cx="192171" cy="173423"/>
          </a:xfrm>
          <a:prstGeom prst="rect">
            <a:avLst/>
          </a:prstGeom>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kumimoji="1" lang="en-TH" sz="800" b="1" dirty="0">
                <a:solidFill>
                  <a:schemeClr val="tx1"/>
                </a:solidFill>
              </a:rPr>
              <a:t>2</a:t>
            </a:r>
          </a:p>
        </p:txBody>
      </p:sp>
      <p:sp>
        <p:nvSpPr>
          <p:cNvPr id="20" name="TextBox 19">
            <a:extLst>
              <a:ext uri="{FF2B5EF4-FFF2-40B4-BE49-F238E27FC236}">
                <a16:creationId xmlns:a16="http://schemas.microsoft.com/office/drawing/2014/main" id="{155456C1-F0D9-B92E-6973-C944D42B756F}"/>
              </a:ext>
            </a:extLst>
          </p:cNvPr>
          <p:cNvSpPr txBox="1"/>
          <p:nvPr/>
        </p:nvSpPr>
        <p:spPr>
          <a:xfrm>
            <a:off x="411563" y="5156115"/>
            <a:ext cx="6117063" cy="954107"/>
          </a:xfrm>
          <a:prstGeom prst="rect">
            <a:avLst/>
          </a:prstGeom>
          <a:noFill/>
        </p:spPr>
        <p:txBody>
          <a:bodyPr wrap="square">
            <a:spAutoFit/>
          </a:bodyPr>
          <a:lstStyle/>
          <a:p>
            <a:r>
              <a:rPr lang="en-US" sz="1400" dirty="0"/>
              <a:t>Select the item you want to export to PDF and click the "List Output" button.</a:t>
            </a:r>
          </a:p>
          <a:p>
            <a:endParaRPr lang="en-US" sz="1400" dirty="0"/>
          </a:p>
          <a:p>
            <a:r>
              <a:rPr lang="en-US" sz="1400" dirty="0"/>
              <a:t>The "List Output" is a PDF that includes a QR Code, which is used for Outbound Loading.</a:t>
            </a:r>
            <a:endParaRPr lang="en-TH" sz="1400" dirty="0"/>
          </a:p>
        </p:txBody>
      </p:sp>
      <p:pic>
        <p:nvPicPr>
          <p:cNvPr id="21" name="Picture 20">
            <a:extLst>
              <a:ext uri="{FF2B5EF4-FFF2-40B4-BE49-F238E27FC236}">
                <a16:creationId xmlns:a16="http://schemas.microsoft.com/office/drawing/2014/main" id="{7BC84844-CC29-C4E3-E459-C09244EC86C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49000" y="6548749"/>
            <a:ext cx="5760000" cy="1350727"/>
          </a:xfrm>
          <a:prstGeom prst="rect">
            <a:avLst/>
          </a:prstGeom>
          <a:ln>
            <a:solidFill>
              <a:schemeClr val="tx1"/>
            </a:solidFill>
          </a:ln>
        </p:spPr>
      </p:pic>
      <p:sp>
        <p:nvSpPr>
          <p:cNvPr id="22" name="Rectangle 21">
            <a:extLst>
              <a:ext uri="{FF2B5EF4-FFF2-40B4-BE49-F238E27FC236}">
                <a16:creationId xmlns:a16="http://schemas.microsoft.com/office/drawing/2014/main" id="{3D4662EE-CD61-8B6E-4876-5868018A6568}"/>
              </a:ext>
            </a:extLst>
          </p:cNvPr>
          <p:cNvSpPr/>
          <p:nvPr/>
        </p:nvSpPr>
        <p:spPr>
          <a:xfrm>
            <a:off x="4438075" y="6810479"/>
            <a:ext cx="1552822" cy="452169"/>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Tree>
    <p:extLst>
      <p:ext uri="{BB962C8B-B14F-4D97-AF65-F5344CB8AC3E}">
        <p14:creationId xmlns:p14="http://schemas.microsoft.com/office/powerpoint/2010/main" val="4025752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C3231A-232A-4FCC-E0AB-0082E9082AFA}"/>
            </a:ext>
          </a:extLst>
        </p:cNvPr>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F81171FC-9807-9730-6EF2-7690D82149B8}"/>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Web functions</a:t>
            </a:r>
          </a:p>
        </p:txBody>
      </p:sp>
      <p:sp>
        <p:nvSpPr>
          <p:cNvPr id="3" name="スライド番号プレースホルダー 2">
            <a:extLst>
              <a:ext uri="{FF2B5EF4-FFF2-40B4-BE49-F238E27FC236}">
                <a16:creationId xmlns:a16="http://schemas.microsoft.com/office/drawing/2014/main" id="{ADA1AF34-6964-1CFB-FC21-90C62A89B8B6}"/>
              </a:ext>
            </a:extLst>
          </p:cNvPr>
          <p:cNvSpPr>
            <a:spLocks noGrp="1"/>
          </p:cNvSpPr>
          <p:nvPr>
            <p:ph type="sldNum" sz="quarter" idx="12"/>
          </p:nvPr>
        </p:nvSpPr>
        <p:spPr/>
        <p:txBody>
          <a:bodyPr/>
          <a:lstStyle/>
          <a:p>
            <a:fld id="{FABEA90D-F275-432F-8053-456A4E092F4A}" type="slidenum">
              <a:rPr kumimoji="1" lang="ja-JP" altLang="en-US" smtClean="0"/>
              <a:t>22</a:t>
            </a:fld>
            <a:endParaRPr kumimoji="1" lang="ja-JP" altLang="en-US"/>
          </a:p>
        </p:txBody>
      </p:sp>
      <p:sp>
        <p:nvSpPr>
          <p:cNvPr id="91" name="テキスト ボックス 29">
            <a:extLst>
              <a:ext uri="{FF2B5EF4-FFF2-40B4-BE49-F238E27FC236}">
                <a16:creationId xmlns:a16="http://schemas.microsoft.com/office/drawing/2014/main" id="{8D03DF6B-0015-CD43-2E42-83BEFAED5985}"/>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2-2-8. Out</a:t>
            </a:r>
            <a:r>
              <a:rPr lang="en-US" sz="1100" dirty="0">
                <a:effectLst/>
              </a:rPr>
              <a:t>bound Schedule Detail for Loading</a:t>
            </a:r>
          </a:p>
        </p:txBody>
      </p:sp>
      <p:pic>
        <p:nvPicPr>
          <p:cNvPr id="4" name="Picture 3">
            <a:extLst>
              <a:ext uri="{FF2B5EF4-FFF2-40B4-BE49-F238E27FC236}">
                <a16:creationId xmlns:a16="http://schemas.microsoft.com/office/drawing/2014/main" id="{FE6A4AB0-00B4-CB01-9CF7-AAEE8D1E693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26514" y="1756907"/>
            <a:ext cx="5759997" cy="3207638"/>
          </a:xfrm>
          <a:prstGeom prst="rect">
            <a:avLst/>
          </a:prstGeom>
        </p:spPr>
      </p:pic>
      <p:sp>
        <p:nvSpPr>
          <p:cNvPr id="11" name="TextBox 10">
            <a:extLst>
              <a:ext uri="{FF2B5EF4-FFF2-40B4-BE49-F238E27FC236}">
                <a16:creationId xmlns:a16="http://schemas.microsoft.com/office/drawing/2014/main" id="{AF2C3F95-9A99-48CA-27F7-2AA5CAAD8B5A}"/>
              </a:ext>
            </a:extLst>
          </p:cNvPr>
          <p:cNvSpPr txBox="1"/>
          <p:nvPr/>
        </p:nvSpPr>
        <p:spPr>
          <a:xfrm>
            <a:off x="411563" y="5546880"/>
            <a:ext cx="6117063" cy="507831"/>
          </a:xfrm>
          <a:prstGeom prst="rect">
            <a:avLst/>
          </a:prstGeom>
          <a:noFill/>
        </p:spPr>
        <p:txBody>
          <a:bodyPr wrap="square">
            <a:spAutoFit/>
          </a:bodyPr>
          <a:lstStyle/>
          <a:p>
            <a:r>
              <a:rPr lang="en-US" sz="1350" dirty="0"/>
              <a:t>When you arrive at this page, Click the “Search” button to search and display the desired information.</a:t>
            </a:r>
          </a:p>
        </p:txBody>
      </p:sp>
      <p:sp>
        <p:nvSpPr>
          <p:cNvPr id="9" name="TextBox 8">
            <a:extLst>
              <a:ext uri="{FF2B5EF4-FFF2-40B4-BE49-F238E27FC236}">
                <a16:creationId xmlns:a16="http://schemas.microsoft.com/office/drawing/2014/main" id="{FE1F3F4D-1FFF-6D22-4044-285083F099DD}"/>
              </a:ext>
            </a:extLst>
          </p:cNvPr>
          <p:cNvSpPr txBox="1"/>
          <p:nvPr/>
        </p:nvSpPr>
        <p:spPr>
          <a:xfrm>
            <a:off x="476511" y="1311641"/>
            <a:ext cx="5965671" cy="307777"/>
          </a:xfrm>
          <a:prstGeom prst="rect">
            <a:avLst/>
          </a:prstGeom>
          <a:noFill/>
          <a:ln>
            <a:noFill/>
          </a:ln>
        </p:spPr>
        <p:txBody>
          <a:bodyPr wrap="square">
            <a:spAutoFit/>
          </a:bodyPr>
          <a:lstStyle/>
          <a:p>
            <a:r>
              <a:rPr lang="en-US" sz="1400" dirty="0"/>
              <a:t>	View data all Outbound Schedule</a:t>
            </a:r>
            <a:r>
              <a:rPr lang="th-TH" sz="1400" dirty="0"/>
              <a:t> </a:t>
            </a:r>
            <a:r>
              <a:rPr lang="en-US" sz="1400" dirty="0"/>
              <a:t>Detail for Loading</a:t>
            </a:r>
          </a:p>
        </p:txBody>
      </p:sp>
      <p:sp>
        <p:nvSpPr>
          <p:cNvPr id="10" name="TextBox 9">
            <a:extLst>
              <a:ext uri="{FF2B5EF4-FFF2-40B4-BE49-F238E27FC236}">
                <a16:creationId xmlns:a16="http://schemas.microsoft.com/office/drawing/2014/main" id="{2CFF74C8-ABA4-F643-51ED-441FDA2AA034}"/>
              </a:ext>
            </a:extLst>
          </p:cNvPr>
          <p:cNvSpPr txBox="1"/>
          <p:nvPr/>
        </p:nvSpPr>
        <p:spPr>
          <a:xfrm>
            <a:off x="2065252" y="5124908"/>
            <a:ext cx="2929007" cy="2616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100" dirty="0">
                <a:solidFill>
                  <a:schemeClr val="tx1"/>
                </a:solidFill>
              </a:rPr>
              <a:t>Outbound </a:t>
            </a:r>
            <a:r>
              <a:rPr lang="en-US" sz="1100" b="0" i="0" dirty="0">
                <a:solidFill>
                  <a:schemeClr val="tx1"/>
                </a:solidFill>
                <a:effectLst/>
              </a:rPr>
              <a:t>Schedule Detail for Loading</a:t>
            </a:r>
            <a:r>
              <a:rPr lang="en-TH" sz="1100" dirty="0">
                <a:solidFill>
                  <a:schemeClr val="tx1"/>
                </a:solidFill>
              </a:rPr>
              <a:t> page</a:t>
            </a:r>
          </a:p>
        </p:txBody>
      </p:sp>
      <p:sp>
        <p:nvSpPr>
          <p:cNvPr id="12" name="TextBox 11">
            <a:extLst>
              <a:ext uri="{FF2B5EF4-FFF2-40B4-BE49-F238E27FC236}">
                <a16:creationId xmlns:a16="http://schemas.microsoft.com/office/drawing/2014/main" id="{E7CAE482-C46F-7B8E-D33F-0B2F5EF0EE23}"/>
              </a:ext>
            </a:extLst>
          </p:cNvPr>
          <p:cNvSpPr txBox="1"/>
          <p:nvPr/>
        </p:nvSpPr>
        <p:spPr>
          <a:xfrm>
            <a:off x="406400" y="6126928"/>
            <a:ext cx="6264148" cy="307777"/>
          </a:xfrm>
          <a:prstGeom prst="rect">
            <a:avLst/>
          </a:prstGeom>
          <a:noFill/>
        </p:spPr>
        <p:txBody>
          <a:bodyPr wrap="square">
            <a:spAutoFit/>
          </a:bodyPr>
          <a:lstStyle/>
          <a:p>
            <a:r>
              <a:rPr lang="en-US" sz="1400" b="1" dirty="0"/>
              <a:t>Search:</a:t>
            </a:r>
            <a:r>
              <a:rPr lang="en-US" sz="1400" dirty="0"/>
              <a:t> A function for searching for information as specified in each option.</a:t>
            </a:r>
          </a:p>
        </p:txBody>
      </p:sp>
      <p:pic>
        <p:nvPicPr>
          <p:cNvPr id="13" name="Picture 12">
            <a:extLst>
              <a:ext uri="{FF2B5EF4-FFF2-40B4-BE49-F238E27FC236}">
                <a16:creationId xmlns:a16="http://schemas.microsoft.com/office/drawing/2014/main" id="{4685A2AC-0B7E-9062-1C90-3FD17E49110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6236" y="6616194"/>
            <a:ext cx="5760000" cy="558806"/>
          </a:xfrm>
          <a:prstGeom prst="rect">
            <a:avLst/>
          </a:prstGeom>
        </p:spPr>
      </p:pic>
      <p:pic>
        <p:nvPicPr>
          <p:cNvPr id="15" name="Picture 14">
            <a:extLst>
              <a:ext uri="{FF2B5EF4-FFF2-40B4-BE49-F238E27FC236}">
                <a16:creationId xmlns:a16="http://schemas.microsoft.com/office/drawing/2014/main" id="{2AF69E4E-AFB2-66F8-E08F-949CAACE4D54}"/>
              </a:ext>
            </a:extLst>
          </p:cNvPr>
          <p:cNvPicPr/>
          <p:nvPr/>
        </p:nvPicPr>
        <p:blipFill>
          <a:blip r:embed="rId4" cstate="print">
            <a:extLst>
              <a:ext uri="{28A0092B-C50C-407E-A947-70E740481C1C}">
                <a14:useLocalDpi xmlns:a14="http://schemas.microsoft.com/office/drawing/2010/main" val="0"/>
              </a:ext>
            </a:extLst>
          </a:blip>
          <a:stretch>
            <a:fillRect/>
          </a:stretch>
        </p:blipFill>
        <p:spPr>
          <a:xfrm rot="20289535">
            <a:off x="6220516" y="6992986"/>
            <a:ext cx="204313" cy="228954"/>
          </a:xfrm>
          <a:prstGeom prst="rect">
            <a:avLst/>
          </a:prstGeom>
        </p:spPr>
      </p:pic>
      <p:sp>
        <p:nvSpPr>
          <p:cNvPr id="16" name="TextBox 15">
            <a:extLst>
              <a:ext uri="{FF2B5EF4-FFF2-40B4-BE49-F238E27FC236}">
                <a16:creationId xmlns:a16="http://schemas.microsoft.com/office/drawing/2014/main" id="{30C2FE5F-681E-76DA-B2FF-E710098CC632}"/>
              </a:ext>
            </a:extLst>
          </p:cNvPr>
          <p:cNvSpPr txBox="1"/>
          <p:nvPr/>
        </p:nvSpPr>
        <p:spPr>
          <a:xfrm>
            <a:off x="406400" y="7431078"/>
            <a:ext cx="3429000" cy="300082"/>
          </a:xfrm>
          <a:prstGeom prst="rect">
            <a:avLst/>
          </a:prstGeom>
          <a:noFill/>
        </p:spPr>
        <p:txBody>
          <a:bodyPr wrap="square">
            <a:spAutoFit/>
          </a:bodyPr>
          <a:lstStyle/>
          <a:p>
            <a:r>
              <a:rPr lang="en-US" sz="1350" b="1" dirty="0"/>
              <a:t>CSV Output: </a:t>
            </a:r>
            <a:r>
              <a:rPr lang="en-US" sz="1350" dirty="0"/>
              <a:t>Export data as a CSV file.</a:t>
            </a:r>
          </a:p>
        </p:txBody>
      </p:sp>
      <p:pic>
        <p:nvPicPr>
          <p:cNvPr id="17" name="Picture 16">
            <a:extLst>
              <a:ext uri="{FF2B5EF4-FFF2-40B4-BE49-F238E27FC236}">
                <a16:creationId xmlns:a16="http://schemas.microsoft.com/office/drawing/2014/main" id="{AEA6D0D2-BEF7-1A2D-E154-A0C232EC3DA1}"/>
              </a:ext>
            </a:extLst>
          </p:cNvPr>
          <p:cNvPicPr>
            <a:picLocks noChangeAspect="1"/>
          </p:cNvPicPr>
          <p:nvPr/>
        </p:nvPicPr>
        <p:blipFill>
          <a:blip r:embed="rId5"/>
          <a:stretch>
            <a:fillRect/>
          </a:stretch>
        </p:blipFill>
        <p:spPr>
          <a:xfrm>
            <a:off x="3511255" y="7246942"/>
            <a:ext cx="927916" cy="545151"/>
          </a:xfrm>
          <a:prstGeom prst="rect">
            <a:avLst/>
          </a:prstGeom>
        </p:spPr>
      </p:pic>
      <p:pic>
        <p:nvPicPr>
          <p:cNvPr id="19" name="Picture 18">
            <a:extLst>
              <a:ext uri="{FF2B5EF4-FFF2-40B4-BE49-F238E27FC236}">
                <a16:creationId xmlns:a16="http://schemas.microsoft.com/office/drawing/2014/main" id="{3F100DD3-01A1-5D73-3BED-626E6F9E6842}"/>
              </a:ext>
            </a:extLst>
          </p:cNvPr>
          <p:cNvPicPr/>
          <p:nvPr/>
        </p:nvPicPr>
        <p:blipFill>
          <a:blip r:embed="rId4" cstate="print">
            <a:extLst>
              <a:ext uri="{28A0092B-C50C-407E-A947-70E740481C1C}">
                <a14:useLocalDpi xmlns:a14="http://schemas.microsoft.com/office/drawing/2010/main" val="0"/>
              </a:ext>
            </a:extLst>
          </a:blip>
          <a:stretch>
            <a:fillRect/>
          </a:stretch>
        </p:blipFill>
        <p:spPr>
          <a:xfrm rot="20289535">
            <a:off x="4211152" y="7579233"/>
            <a:ext cx="204313" cy="228954"/>
          </a:xfrm>
          <a:prstGeom prst="rect">
            <a:avLst/>
          </a:prstGeom>
        </p:spPr>
      </p:pic>
      <p:pic>
        <p:nvPicPr>
          <p:cNvPr id="20" name="Picture 19">
            <a:extLst>
              <a:ext uri="{FF2B5EF4-FFF2-40B4-BE49-F238E27FC236}">
                <a16:creationId xmlns:a16="http://schemas.microsoft.com/office/drawing/2014/main" id="{576F43EC-2432-4CC3-1B56-F3A1CA0A11A9}"/>
              </a:ext>
            </a:extLst>
          </p:cNvPr>
          <p:cNvPicPr>
            <a:picLocks noChangeAspect="1"/>
          </p:cNvPicPr>
          <p:nvPr/>
        </p:nvPicPr>
        <p:blipFill>
          <a:blip r:embed="rId6">
            <a:extLst>
              <a:ext uri="{28A0092B-C50C-407E-A947-70E740481C1C}">
                <a14:useLocalDpi xmlns:a14="http://schemas.microsoft.com/office/drawing/2010/main" val="0"/>
              </a:ext>
            </a:extLst>
          </a:blip>
          <a:srcRect l="1247" r="1247"/>
          <a:stretch/>
        </p:blipFill>
        <p:spPr>
          <a:xfrm>
            <a:off x="590094" y="7852236"/>
            <a:ext cx="5760000" cy="1408774"/>
          </a:xfrm>
          <a:prstGeom prst="rect">
            <a:avLst/>
          </a:prstGeom>
        </p:spPr>
      </p:pic>
    </p:spTree>
    <p:extLst>
      <p:ext uri="{BB962C8B-B14F-4D97-AF65-F5344CB8AC3E}">
        <p14:creationId xmlns:p14="http://schemas.microsoft.com/office/powerpoint/2010/main" val="35346609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3ED2B-93A0-DC9C-1B72-D5B78AECABEC}"/>
            </a:ext>
          </a:extLst>
        </p:cNvPr>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7570425F-5CFD-0FBB-33E2-5D147CF6693E}"/>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Web functions</a:t>
            </a:r>
          </a:p>
        </p:txBody>
      </p:sp>
      <p:sp>
        <p:nvSpPr>
          <p:cNvPr id="3" name="スライド番号プレースホルダー 2">
            <a:extLst>
              <a:ext uri="{FF2B5EF4-FFF2-40B4-BE49-F238E27FC236}">
                <a16:creationId xmlns:a16="http://schemas.microsoft.com/office/drawing/2014/main" id="{CA4FE2E6-7D90-5832-D502-A01F4D425D2C}"/>
              </a:ext>
            </a:extLst>
          </p:cNvPr>
          <p:cNvSpPr>
            <a:spLocks noGrp="1"/>
          </p:cNvSpPr>
          <p:nvPr>
            <p:ph type="sldNum" sz="quarter" idx="12"/>
          </p:nvPr>
        </p:nvSpPr>
        <p:spPr/>
        <p:txBody>
          <a:bodyPr/>
          <a:lstStyle/>
          <a:p>
            <a:fld id="{FABEA90D-F275-432F-8053-456A4E092F4A}" type="slidenum">
              <a:rPr kumimoji="1" lang="ja-JP" altLang="en-US" smtClean="0"/>
              <a:t>23</a:t>
            </a:fld>
            <a:endParaRPr kumimoji="1" lang="ja-JP" altLang="en-US"/>
          </a:p>
        </p:txBody>
      </p:sp>
      <p:sp>
        <p:nvSpPr>
          <p:cNvPr id="91" name="テキスト ボックス 29">
            <a:extLst>
              <a:ext uri="{FF2B5EF4-FFF2-40B4-BE49-F238E27FC236}">
                <a16:creationId xmlns:a16="http://schemas.microsoft.com/office/drawing/2014/main" id="{CE6E2A78-1F98-CDB3-8C67-34C72850DE57}"/>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2-3-1. Menu Inbound</a:t>
            </a:r>
          </a:p>
        </p:txBody>
      </p:sp>
      <p:pic>
        <p:nvPicPr>
          <p:cNvPr id="4" name="Picture 3">
            <a:extLst>
              <a:ext uri="{FF2B5EF4-FFF2-40B4-BE49-F238E27FC236}">
                <a16:creationId xmlns:a16="http://schemas.microsoft.com/office/drawing/2014/main" id="{B5758DCB-B9D5-FE79-FA91-1DBE13B48788}"/>
              </a:ext>
            </a:extLst>
          </p:cNvPr>
          <p:cNvPicPr>
            <a:picLocks noChangeAspect="1"/>
          </p:cNvPicPr>
          <p:nvPr/>
        </p:nvPicPr>
        <p:blipFill rotWithShape="1">
          <a:blip r:embed="rId2">
            <a:extLst>
              <a:ext uri="{28A0092B-C50C-407E-A947-70E740481C1C}">
                <a14:useLocalDpi xmlns:a14="http://schemas.microsoft.com/office/drawing/2010/main" val="0"/>
              </a:ext>
            </a:extLst>
          </a:blip>
          <a:srcRect t="-1397" b="35788"/>
          <a:stretch/>
        </p:blipFill>
        <p:spPr>
          <a:xfrm>
            <a:off x="3883707" y="951238"/>
            <a:ext cx="2502806" cy="6142289"/>
          </a:xfrm>
          <a:prstGeom prst="rect">
            <a:avLst/>
          </a:prstGeom>
        </p:spPr>
      </p:pic>
      <p:sp>
        <p:nvSpPr>
          <p:cNvPr id="20" name="TextBox 19">
            <a:extLst>
              <a:ext uri="{FF2B5EF4-FFF2-40B4-BE49-F238E27FC236}">
                <a16:creationId xmlns:a16="http://schemas.microsoft.com/office/drawing/2014/main" id="{0068E015-9EF4-6FF3-690E-7A73C244EC82}"/>
              </a:ext>
            </a:extLst>
          </p:cNvPr>
          <p:cNvSpPr txBox="1"/>
          <p:nvPr/>
        </p:nvSpPr>
        <p:spPr>
          <a:xfrm>
            <a:off x="679094" y="1288692"/>
            <a:ext cx="3429000" cy="1720086"/>
          </a:xfrm>
          <a:prstGeom prst="rect">
            <a:avLst/>
          </a:prstGeom>
          <a:noFill/>
        </p:spPr>
        <p:txBody>
          <a:bodyPr wrap="square">
            <a:spAutoFit/>
          </a:bodyPr>
          <a:lstStyle/>
          <a:p>
            <a:pPr>
              <a:lnSpc>
                <a:spcPct val="150000"/>
              </a:lnSpc>
            </a:pPr>
            <a:r>
              <a:rPr lang="en-US" sz="1200" b="1" dirty="0"/>
              <a:t>The Inbound menu has 1 submenus </a:t>
            </a:r>
          </a:p>
          <a:p>
            <a:pPr marL="228600" indent="-228600">
              <a:lnSpc>
                <a:spcPct val="150000"/>
              </a:lnSpc>
              <a:buFontTx/>
              <a:buAutoNum type="arabicPeriod"/>
            </a:pPr>
            <a:r>
              <a:rPr lang="en-US" sz="1200" dirty="0">
                <a:effectLst/>
              </a:rPr>
              <a:t>Inbound Inquiry / Report</a:t>
            </a:r>
            <a:endParaRPr lang="en-US" sz="1200" dirty="0"/>
          </a:p>
          <a:p>
            <a:pPr marL="228600" indent="-228600">
              <a:lnSpc>
                <a:spcPct val="150000"/>
              </a:lnSpc>
              <a:buFontTx/>
              <a:buAutoNum type="arabicPeriod"/>
            </a:pPr>
            <a:endParaRPr lang="en-US" sz="1200" dirty="0"/>
          </a:p>
          <a:p>
            <a:pPr marL="228600" indent="-228600">
              <a:lnSpc>
                <a:spcPct val="150000"/>
              </a:lnSpc>
              <a:buFontTx/>
              <a:buAutoNum type="arabicPeriod"/>
            </a:pPr>
            <a:endParaRPr lang="en-US" sz="1200" dirty="0"/>
          </a:p>
          <a:p>
            <a:pPr marL="228600" indent="-228600">
              <a:lnSpc>
                <a:spcPct val="150000"/>
              </a:lnSpc>
              <a:buFontTx/>
              <a:buAutoNum type="arabicPeriod"/>
            </a:pPr>
            <a:endParaRPr lang="en-US" sz="1200" dirty="0"/>
          </a:p>
          <a:p>
            <a:pPr marL="228600" indent="-228600">
              <a:lnSpc>
                <a:spcPct val="150000"/>
              </a:lnSpc>
              <a:buAutoNum type="arabicPeriod"/>
            </a:pPr>
            <a:endParaRPr lang="en-US" sz="1200" dirty="0"/>
          </a:p>
        </p:txBody>
      </p:sp>
    </p:spTree>
    <p:extLst>
      <p:ext uri="{BB962C8B-B14F-4D97-AF65-F5344CB8AC3E}">
        <p14:creationId xmlns:p14="http://schemas.microsoft.com/office/powerpoint/2010/main" val="40497291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8EA4B0-122C-DC44-D1BF-4D7A5FD33AA0}"/>
            </a:ext>
          </a:extLst>
        </p:cNvPr>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5691008D-A897-6F9C-C99C-8C3554618EC1}"/>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Web functions</a:t>
            </a:r>
          </a:p>
        </p:txBody>
      </p:sp>
      <p:sp>
        <p:nvSpPr>
          <p:cNvPr id="3" name="スライド番号プレースホルダー 2">
            <a:extLst>
              <a:ext uri="{FF2B5EF4-FFF2-40B4-BE49-F238E27FC236}">
                <a16:creationId xmlns:a16="http://schemas.microsoft.com/office/drawing/2014/main" id="{7A30A1F1-E6B5-2E04-62D7-C681617F1260}"/>
              </a:ext>
            </a:extLst>
          </p:cNvPr>
          <p:cNvSpPr>
            <a:spLocks noGrp="1"/>
          </p:cNvSpPr>
          <p:nvPr>
            <p:ph type="sldNum" sz="quarter" idx="12"/>
          </p:nvPr>
        </p:nvSpPr>
        <p:spPr/>
        <p:txBody>
          <a:bodyPr/>
          <a:lstStyle/>
          <a:p>
            <a:fld id="{FABEA90D-F275-432F-8053-456A4E092F4A}" type="slidenum">
              <a:rPr kumimoji="1" lang="ja-JP" altLang="en-US" smtClean="0"/>
              <a:t>24</a:t>
            </a:fld>
            <a:endParaRPr kumimoji="1" lang="ja-JP" altLang="en-US"/>
          </a:p>
        </p:txBody>
      </p:sp>
      <p:sp>
        <p:nvSpPr>
          <p:cNvPr id="91" name="テキスト ボックス 29">
            <a:extLst>
              <a:ext uri="{FF2B5EF4-FFF2-40B4-BE49-F238E27FC236}">
                <a16:creationId xmlns:a16="http://schemas.microsoft.com/office/drawing/2014/main" id="{60A059E7-1F72-E320-2FE5-910554E38F1A}"/>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2-3-2. </a:t>
            </a:r>
            <a:r>
              <a:rPr lang="en-US" sz="1100" dirty="0">
                <a:effectLst/>
              </a:rPr>
              <a:t>Inbound Inquiry / Report</a:t>
            </a:r>
            <a:endParaRPr lang="en-US" sz="1100" dirty="0"/>
          </a:p>
        </p:txBody>
      </p:sp>
      <p:pic>
        <p:nvPicPr>
          <p:cNvPr id="4" name="Picture 3">
            <a:extLst>
              <a:ext uri="{FF2B5EF4-FFF2-40B4-BE49-F238E27FC236}">
                <a16:creationId xmlns:a16="http://schemas.microsoft.com/office/drawing/2014/main" id="{8F6B0E97-93AC-55AB-7B58-24B908069D9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26514" y="1756907"/>
            <a:ext cx="5759997" cy="3207638"/>
          </a:xfrm>
          <a:prstGeom prst="rect">
            <a:avLst/>
          </a:prstGeom>
        </p:spPr>
      </p:pic>
      <p:sp>
        <p:nvSpPr>
          <p:cNvPr id="11" name="TextBox 10">
            <a:extLst>
              <a:ext uri="{FF2B5EF4-FFF2-40B4-BE49-F238E27FC236}">
                <a16:creationId xmlns:a16="http://schemas.microsoft.com/office/drawing/2014/main" id="{02865B2F-BAC2-B6B5-2B7E-793A01B2C5C9}"/>
              </a:ext>
            </a:extLst>
          </p:cNvPr>
          <p:cNvSpPr txBox="1"/>
          <p:nvPr/>
        </p:nvSpPr>
        <p:spPr>
          <a:xfrm>
            <a:off x="411563" y="5546880"/>
            <a:ext cx="6117063" cy="507831"/>
          </a:xfrm>
          <a:prstGeom prst="rect">
            <a:avLst/>
          </a:prstGeom>
          <a:noFill/>
        </p:spPr>
        <p:txBody>
          <a:bodyPr wrap="square">
            <a:spAutoFit/>
          </a:bodyPr>
          <a:lstStyle/>
          <a:p>
            <a:r>
              <a:rPr lang="en-US" sz="1350" dirty="0"/>
              <a:t>When you arrive at this page, Click the “Search” button to search and display the desired information.</a:t>
            </a:r>
          </a:p>
        </p:txBody>
      </p:sp>
      <p:sp>
        <p:nvSpPr>
          <p:cNvPr id="9" name="TextBox 8">
            <a:extLst>
              <a:ext uri="{FF2B5EF4-FFF2-40B4-BE49-F238E27FC236}">
                <a16:creationId xmlns:a16="http://schemas.microsoft.com/office/drawing/2014/main" id="{A94119BC-A655-5DF0-5095-4B7392A3C8CA}"/>
              </a:ext>
            </a:extLst>
          </p:cNvPr>
          <p:cNvSpPr txBox="1"/>
          <p:nvPr/>
        </p:nvSpPr>
        <p:spPr>
          <a:xfrm>
            <a:off x="476511" y="1311641"/>
            <a:ext cx="5965671" cy="307777"/>
          </a:xfrm>
          <a:prstGeom prst="rect">
            <a:avLst/>
          </a:prstGeom>
          <a:noFill/>
          <a:ln>
            <a:noFill/>
          </a:ln>
        </p:spPr>
        <p:txBody>
          <a:bodyPr wrap="square">
            <a:spAutoFit/>
          </a:bodyPr>
          <a:lstStyle/>
          <a:p>
            <a:r>
              <a:rPr lang="en-US" sz="1400" dirty="0"/>
              <a:t>	View data all </a:t>
            </a:r>
            <a:r>
              <a:rPr lang="en-US" sz="1400" dirty="0">
                <a:effectLst/>
              </a:rPr>
              <a:t>Inbound Inquiry / Report</a:t>
            </a:r>
            <a:endParaRPr lang="en-US" sz="1400" dirty="0"/>
          </a:p>
        </p:txBody>
      </p:sp>
      <p:sp>
        <p:nvSpPr>
          <p:cNvPr id="10" name="TextBox 9">
            <a:extLst>
              <a:ext uri="{FF2B5EF4-FFF2-40B4-BE49-F238E27FC236}">
                <a16:creationId xmlns:a16="http://schemas.microsoft.com/office/drawing/2014/main" id="{83A339F1-C2EC-F8B6-98CB-8F136ADF8538}"/>
              </a:ext>
            </a:extLst>
          </p:cNvPr>
          <p:cNvSpPr txBox="1"/>
          <p:nvPr/>
        </p:nvSpPr>
        <p:spPr>
          <a:xfrm>
            <a:off x="2446416" y="5124907"/>
            <a:ext cx="2047355" cy="2616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100" dirty="0">
                <a:effectLst/>
              </a:rPr>
              <a:t>Inbound Inquiry / Report </a:t>
            </a:r>
            <a:r>
              <a:rPr lang="en-TH" sz="1100" dirty="0">
                <a:solidFill>
                  <a:schemeClr val="tx1"/>
                </a:solidFill>
              </a:rPr>
              <a:t>page</a:t>
            </a:r>
          </a:p>
        </p:txBody>
      </p:sp>
      <p:sp>
        <p:nvSpPr>
          <p:cNvPr id="12" name="TextBox 11">
            <a:extLst>
              <a:ext uri="{FF2B5EF4-FFF2-40B4-BE49-F238E27FC236}">
                <a16:creationId xmlns:a16="http://schemas.microsoft.com/office/drawing/2014/main" id="{00A26121-2643-BDFD-8A54-344B1757CEF8}"/>
              </a:ext>
            </a:extLst>
          </p:cNvPr>
          <p:cNvSpPr txBox="1"/>
          <p:nvPr/>
        </p:nvSpPr>
        <p:spPr>
          <a:xfrm>
            <a:off x="406400" y="6126928"/>
            <a:ext cx="6264148" cy="307777"/>
          </a:xfrm>
          <a:prstGeom prst="rect">
            <a:avLst/>
          </a:prstGeom>
          <a:noFill/>
        </p:spPr>
        <p:txBody>
          <a:bodyPr wrap="square">
            <a:spAutoFit/>
          </a:bodyPr>
          <a:lstStyle/>
          <a:p>
            <a:r>
              <a:rPr lang="en-US" sz="1400" b="1" dirty="0"/>
              <a:t>Search:</a:t>
            </a:r>
            <a:r>
              <a:rPr lang="en-US" sz="1400" dirty="0"/>
              <a:t> A function for searching for information as specified in each option.</a:t>
            </a:r>
          </a:p>
        </p:txBody>
      </p:sp>
      <p:pic>
        <p:nvPicPr>
          <p:cNvPr id="13" name="Picture 12">
            <a:extLst>
              <a:ext uri="{FF2B5EF4-FFF2-40B4-BE49-F238E27FC236}">
                <a16:creationId xmlns:a16="http://schemas.microsoft.com/office/drawing/2014/main" id="{9DB86263-09C9-56A9-65BA-39341C0515E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8474" y="6594763"/>
            <a:ext cx="5760000" cy="598899"/>
          </a:xfrm>
          <a:prstGeom prst="rect">
            <a:avLst/>
          </a:prstGeom>
        </p:spPr>
      </p:pic>
      <p:pic>
        <p:nvPicPr>
          <p:cNvPr id="15" name="Picture 14">
            <a:extLst>
              <a:ext uri="{FF2B5EF4-FFF2-40B4-BE49-F238E27FC236}">
                <a16:creationId xmlns:a16="http://schemas.microsoft.com/office/drawing/2014/main" id="{7B0BCEBE-1206-E1FA-4932-FE8026299694}"/>
              </a:ext>
            </a:extLst>
          </p:cNvPr>
          <p:cNvPicPr/>
          <p:nvPr/>
        </p:nvPicPr>
        <p:blipFill>
          <a:blip r:embed="rId4" cstate="print">
            <a:extLst>
              <a:ext uri="{28A0092B-C50C-407E-A947-70E740481C1C}">
                <a14:useLocalDpi xmlns:a14="http://schemas.microsoft.com/office/drawing/2010/main" val="0"/>
              </a:ext>
            </a:extLst>
          </a:blip>
          <a:stretch>
            <a:fillRect/>
          </a:stretch>
        </p:blipFill>
        <p:spPr>
          <a:xfrm rot="20289535">
            <a:off x="6220516" y="6992986"/>
            <a:ext cx="204313" cy="228954"/>
          </a:xfrm>
          <a:prstGeom prst="rect">
            <a:avLst/>
          </a:prstGeom>
        </p:spPr>
      </p:pic>
      <p:sp>
        <p:nvSpPr>
          <p:cNvPr id="16" name="TextBox 15">
            <a:extLst>
              <a:ext uri="{FF2B5EF4-FFF2-40B4-BE49-F238E27FC236}">
                <a16:creationId xmlns:a16="http://schemas.microsoft.com/office/drawing/2014/main" id="{028AFE0F-8109-1DA8-C65A-B083345E1F60}"/>
              </a:ext>
            </a:extLst>
          </p:cNvPr>
          <p:cNvSpPr txBox="1"/>
          <p:nvPr/>
        </p:nvSpPr>
        <p:spPr>
          <a:xfrm>
            <a:off x="406399" y="7431078"/>
            <a:ext cx="3944883" cy="300082"/>
          </a:xfrm>
          <a:prstGeom prst="rect">
            <a:avLst/>
          </a:prstGeom>
          <a:noFill/>
        </p:spPr>
        <p:txBody>
          <a:bodyPr wrap="square">
            <a:spAutoFit/>
          </a:bodyPr>
          <a:lstStyle/>
          <a:p>
            <a:r>
              <a:rPr lang="en-US" sz="1350" b="1" dirty="0"/>
              <a:t>CSV Output: </a:t>
            </a:r>
            <a:r>
              <a:rPr lang="en-US" sz="1350" dirty="0"/>
              <a:t>Export data as a CSV file, PDF file</a:t>
            </a:r>
          </a:p>
        </p:txBody>
      </p:sp>
      <p:pic>
        <p:nvPicPr>
          <p:cNvPr id="17" name="Picture 16">
            <a:extLst>
              <a:ext uri="{FF2B5EF4-FFF2-40B4-BE49-F238E27FC236}">
                <a16:creationId xmlns:a16="http://schemas.microsoft.com/office/drawing/2014/main" id="{37C035E1-523A-3DF2-3363-1D28D6DB462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293390" y="7397934"/>
            <a:ext cx="1601600" cy="406203"/>
          </a:xfrm>
          <a:prstGeom prst="rect">
            <a:avLst/>
          </a:prstGeom>
        </p:spPr>
      </p:pic>
      <p:pic>
        <p:nvPicPr>
          <p:cNvPr id="20" name="Picture 19">
            <a:extLst>
              <a:ext uri="{FF2B5EF4-FFF2-40B4-BE49-F238E27FC236}">
                <a16:creationId xmlns:a16="http://schemas.microsoft.com/office/drawing/2014/main" id="{02DA509A-18A3-5D00-2AA3-94F6FA53F68E}"/>
              </a:ext>
            </a:extLst>
          </p:cNvPr>
          <p:cNvPicPr>
            <a:picLocks noChangeAspect="1"/>
          </p:cNvPicPr>
          <p:nvPr/>
        </p:nvPicPr>
        <p:blipFill>
          <a:blip r:embed="rId6">
            <a:extLst>
              <a:ext uri="{28A0092B-C50C-407E-A947-70E740481C1C}">
                <a14:useLocalDpi xmlns:a14="http://schemas.microsoft.com/office/drawing/2010/main" val="0"/>
              </a:ext>
            </a:extLst>
          </a:blip>
          <a:srcRect t="-1905" b="57863"/>
          <a:stretch/>
        </p:blipFill>
        <p:spPr>
          <a:xfrm>
            <a:off x="590094" y="7915296"/>
            <a:ext cx="5760000" cy="1408774"/>
          </a:xfrm>
          <a:prstGeom prst="rect">
            <a:avLst/>
          </a:prstGeom>
        </p:spPr>
      </p:pic>
    </p:spTree>
    <p:extLst>
      <p:ext uri="{BB962C8B-B14F-4D97-AF65-F5344CB8AC3E}">
        <p14:creationId xmlns:p14="http://schemas.microsoft.com/office/powerpoint/2010/main" val="23459995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76348-5A46-F864-DC9B-BEFE0129DEA8}"/>
            </a:ext>
          </a:extLst>
        </p:cNvPr>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2706CE19-76DA-048A-758C-35E1AA0962CD}"/>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Web functions</a:t>
            </a:r>
          </a:p>
        </p:txBody>
      </p:sp>
      <p:sp>
        <p:nvSpPr>
          <p:cNvPr id="3" name="スライド番号プレースホルダー 2">
            <a:extLst>
              <a:ext uri="{FF2B5EF4-FFF2-40B4-BE49-F238E27FC236}">
                <a16:creationId xmlns:a16="http://schemas.microsoft.com/office/drawing/2014/main" id="{F9752DED-FCC3-8A8E-7892-6B9D33438212}"/>
              </a:ext>
            </a:extLst>
          </p:cNvPr>
          <p:cNvSpPr>
            <a:spLocks noGrp="1"/>
          </p:cNvSpPr>
          <p:nvPr>
            <p:ph type="sldNum" sz="quarter" idx="12"/>
          </p:nvPr>
        </p:nvSpPr>
        <p:spPr/>
        <p:txBody>
          <a:bodyPr/>
          <a:lstStyle/>
          <a:p>
            <a:fld id="{FABEA90D-F275-432F-8053-456A4E092F4A}" type="slidenum">
              <a:rPr kumimoji="1" lang="ja-JP" altLang="en-US" smtClean="0"/>
              <a:t>25</a:t>
            </a:fld>
            <a:endParaRPr kumimoji="1" lang="ja-JP" altLang="en-US"/>
          </a:p>
        </p:txBody>
      </p:sp>
      <p:sp>
        <p:nvSpPr>
          <p:cNvPr id="91" name="テキスト ボックス 29">
            <a:extLst>
              <a:ext uri="{FF2B5EF4-FFF2-40B4-BE49-F238E27FC236}">
                <a16:creationId xmlns:a16="http://schemas.microsoft.com/office/drawing/2014/main" id="{2353A8E0-91E5-0F96-2A91-F3D25980ADAB}"/>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2-4-1. Menu Outbound</a:t>
            </a:r>
          </a:p>
        </p:txBody>
      </p:sp>
      <p:pic>
        <p:nvPicPr>
          <p:cNvPr id="4" name="Picture 3">
            <a:extLst>
              <a:ext uri="{FF2B5EF4-FFF2-40B4-BE49-F238E27FC236}">
                <a16:creationId xmlns:a16="http://schemas.microsoft.com/office/drawing/2014/main" id="{59130495-896E-E3F6-BF89-A64CDF1284B9}"/>
              </a:ext>
            </a:extLst>
          </p:cNvPr>
          <p:cNvPicPr>
            <a:picLocks noChangeAspect="1"/>
          </p:cNvPicPr>
          <p:nvPr/>
        </p:nvPicPr>
        <p:blipFill rotWithShape="1">
          <a:blip r:embed="rId2">
            <a:extLst>
              <a:ext uri="{28A0092B-C50C-407E-A947-70E740481C1C}">
                <a14:useLocalDpi xmlns:a14="http://schemas.microsoft.com/office/drawing/2010/main" val="0"/>
              </a:ext>
            </a:extLst>
          </a:blip>
          <a:srcRect t="-1397" b="35788"/>
          <a:stretch/>
        </p:blipFill>
        <p:spPr>
          <a:xfrm>
            <a:off x="3883707" y="951238"/>
            <a:ext cx="2502806" cy="6142289"/>
          </a:xfrm>
          <a:prstGeom prst="rect">
            <a:avLst/>
          </a:prstGeom>
        </p:spPr>
      </p:pic>
      <p:sp>
        <p:nvSpPr>
          <p:cNvPr id="20" name="TextBox 19">
            <a:extLst>
              <a:ext uri="{FF2B5EF4-FFF2-40B4-BE49-F238E27FC236}">
                <a16:creationId xmlns:a16="http://schemas.microsoft.com/office/drawing/2014/main" id="{8CCD4B6A-5B61-23E9-4A03-5D06DD2324A6}"/>
              </a:ext>
            </a:extLst>
          </p:cNvPr>
          <p:cNvSpPr txBox="1"/>
          <p:nvPr/>
        </p:nvSpPr>
        <p:spPr>
          <a:xfrm>
            <a:off x="679094" y="1288692"/>
            <a:ext cx="3429000" cy="1720086"/>
          </a:xfrm>
          <a:prstGeom prst="rect">
            <a:avLst/>
          </a:prstGeom>
          <a:noFill/>
        </p:spPr>
        <p:txBody>
          <a:bodyPr wrap="square">
            <a:spAutoFit/>
          </a:bodyPr>
          <a:lstStyle/>
          <a:p>
            <a:pPr>
              <a:lnSpc>
                <a:spcPct val="150000"/>
              </a:lnSpc>
            </a:pPr>
            <a:r>
              <a:rPr lang="en-US" sz="1200" b="1" dirty="0"/>
              <a:t>The Outbound menu has 1 submenus </a:t>
            </a:r>
          </a:p>
          <a:p>
            <a:pPr marL="228600" indent="-228600">
              <a:lnSpc>
                <a:spcPct val="150000"/>
              </a:lnSpc>
              <a:buFontTx/>
              <a:buAutoNum type="arabicPeriod"/>
            </a:pPr>
            <a:r>
              <a:rPr lang="en-US" sz="1200" dirty="0"/>
              <a:t>Out</a:t>
            </a:r>
            <a:r>
              <a:rPr lang="en-US" sz="1200" dirty="0">
                <a:effectLst/>
              </a:rPr>
              <a:t>bound Inquiry / Report</a:t>
            </a:r>
            <a:endParaRPr lang="en-US" sz="1200" dirty="0"/>
          </a:p>
          <a:p>
            <a:pPr marL="228600" indent="-228600">
              <a:lnSpc>
                <a:spcPct val="150000"/>
              </a:lnSpc>
              <a:buFontTx/>
              <a:buAutoNum type="arabicPeriod"/>
            </a:pPr>
            <a:endParaRPr lang="en-US" sz="1200" dirty="0"/>
          </a:p>
          <a:p>
            <a:pPr marL="228600" indent="-228600">
              <a:lnSpc>
                <a:spcPct val="150000"/>
              </a:lnSpc>
              <a:buFontTx/>
              <a:buAutoNum type="arabicPeriod"/>
            </a:pPr>
            <a:endParaRPr lang="en-US" sz="1200" dirty="0"/>
          </a:p>
          <a:p>
            <a:pPr marL="228600" indent="-228600">
              <a:lnSpc>
                <a:spcPct val="150000"/>
              </a:lnSpc>
              <a:buFontTx/>
              <a:buAutoNum type="arabicPeriod"/>
            </a:pPr>
            <a:endParaRPr lang="en-US" sz="1200" dirty="0"/>
          </a:p>
          <a:p>
            <a:pPr marL="228600" indent="-228600">
              <a:lnSpc>
                <a:spcPct val="150000"/>
              </a:lnSpc>
              <a:buAutoNum type="arabicPeriod"/>
            </a:pPr>
            <a:endParaRPr lang="en-US" sz="1200" dirty="0"/>
          </a:p>
        </p:txBody>
      </p:sp>
    </p:spTree>
    <p:extLst>
      <p:ext uri="{BB962C8B-B14F-4D97-AF65-F5344CB8AC3E}">
        <p14:creationId xmlns:p14="http://schemas.microsoft.com/office/powerpoint/2010/main" val="30071160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2FFE4-3654-2F79-24DC-185A9468E5A2}"/>
            </a:ext>
          </a:extLst>
        </p:cNvPr>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F9601D5C-968D-12F6-A625-E063F67C5A17}"/>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Web functions</a:t>
            </a:r>
          </a:p>
        </p:txBody>
      </p:sp>
      <p:sp>
        <p:nvSpPr>
          <p:cNvPr id="3" name="スライド番号プレースホルダー 2">
            <a:extLst>
              <a:ext uri="{FF2B5EF4-FFF2-40B4-BE49-F238E27FC236}">
                <a16:creationId xmlns:a16="http://schemas.microsoft.com/office/drawing/2014/main" id="{934E613C-8778-82EE-68BA-80BCAE78D254}"/>
              </a:ext>
            </a:extLst>
          </p:cNvPr>
          <p:cNvSpPr>
            <a:spLocks noGrp="1"/>
          </p:cNvSpPr>
          <p:nvPr>
            <p:ph type="sldNum" sz="quarter" idx="12"/>
          </p:nvPr>
        </p:nvSpPr>
        <p:spPr/>
        <p:txBody>
          <a:bodyPr/>
          <a:lstStyle/>
          <a:p>
            <a:fld id="{FABEA90D-F275-432F-8053-456A4E092F4A}" type="slidenum">
              <a:rPr kumimoji="1" lang="ja-JP" altLang="en-US" smtClean="0"/>
              <a:t>26</a:t>
            </a:fld>
            <a:endParaRPr kumimoji="1" lang="ja-JP" altLang="en-US"/>
          </a:p>
        </p:txBody>
      </p:sp>
      <p:sp>
        <p:nvSpPr>
          <p:cNvPr id="91" name="テキスト ボックス 29">
            <a:extLst>
              <a:ext uri="{FF2B5EF4-FFF2-40B4-BE49-F238E27FC236}">
                <a16:creationId xmlns:a16="http://schemas.microsoft.com/office/drawing/2014/main" id="{B5C606D0-511E-D67E-70E9-3ACCCC159867}"/>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2-4-2. Out</a:t>
            </a:r>
            <a:r>
              <a:rPr lang="en-US" sz="1100" dirty="0">
                <a:effectLst/>
              </a:rPr>
              <a:t>bound Inquiry / Report</a:t>
            </a:r>
            <a:endParaRPr lang="en-US" sz="1100" dirty="0"/>
          </a:p>
        </p:txBody>
      </p:sp>
      <p:pic>
        <p:nvPicPr>
          <p:cNvPr id="4" name="Picture 3">
            <a:extLst>
              <a:ext uri="{FF2B5EF4-FFF2-40B4-BE49-F238E27FC236}">
                <a16:creationId xmlns:a16="http://schemas.microsoft.com/office/drawing/2014/main" id="{A6ED7017-37F9-6ED4-EC5D-0800E0C9CED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26515" y="1756907"/>
            <a:ext cx="5759995" cy="3207638"/>
          </a:xfrm>
          <a:prstGeom prst="rect">
            <a:avLst/>
          </a:prstGeom>
        </p:spPr>
      </p:pic>
      <p:sp>
        <p:nvSpPr>
          <p:cNvPr id="11" name="TextBox 10">
            <a:extLst>
              <a:ext uri="{FF2B5EF4-FFF2-40B4-BE49-F238E27FC236}">
                <a16:creationId xmlns:a16="http://schemas.microsoft.com/office/drawing/2014/main" id="{70BCF78F-169B-1C64-A440-F50739923D38}"/>
              </a:ext>
            </a:extLst>
          </p:cNvPr>
          <p:cNvSpPr txBox="1"/>
          <p:nvPr/>
        </p:nvSpPr>
        <p:spPr>
          <a:xfrm>
            <a:off x="411563" y="5546880"/>
            <a:ext cx="6117063" cy="507831"/>
          </a:xfrm>
          <a:prstGeom prst="rect">
            <a:avLst/>
          </a:prstGeom>
          <a:noFill/>
        </p:spPr>
        <p:txBody>
          <a:bodyPr wrap="square">
            <a:spAutoFit/>
          </a:bodyPr>
          <a:lstStyle/>
          <a:p>
            <a:r>
              <a:rPr lang="en-US" sz="1350" dirty="0"/>
              <a:t>When you arrive at this page, Click the “Search” button to search and display the desired information.</a:t>
            </a:r>
          </a:p>
        </p:txBody>
      </p:sp>
      <p:sp>
        <p:nvSpPr>
          <p:cNvPr id="9" name="TextBox 8">
            <a:extLst>
              <a:ext uri="{FF2B5EF4-FFF2-40B4-BE49-F238E27FC236}">
                <a16:creationId xmlns:a16="http://schemas.microsoft.com/office/drawing/2014/main" id="{414E0DA5-B263-15A7-22D8-0FF06AB52347}"/>
              </a:ext>
            </a:extLst>
          </p:cNvPr>
          <p:cNvSpPr txBox="1"/>
          <p:nvPr/>
        </p:nvSpPr>
        <p:spPr>
          <a:xfrm>
            <a:off x="476511" y="1311641"/>
            <a:ext cx="5965671" cy="307777"/>
          </a:xfrm>
          <a:prstGeom prst="rect">
            <a:avLst/>
          </a:prstGeom>
          <a:noFill/>
          <a:ln>
            <a:noFill/>
          </a:ln>
        </p:spPr>
        <p:txBody>
          <a:bodyPr wrap="square">
            <a:spAutoFit/>
          </a:bodyPr>
          <a:lstStyle/>
          <a:p>
            <a:r>
              <a:rPr lang="en-US" sz="1400" dirty="0"/>
              <a:t>	View data all Out</a:t>
            </a:r>
            <a:r>
              <a:rPr lang="en-US" sz="1400" dirty="0">
                <a:effectLst/>
              </a:rPr>
              <a:t>bound Inquiry / Report</a:t>
            </a:r>
            <a:endParaRPr lang="en-US" sz="1400" dirty="0"/>
          </a:p>
        </p:txBody>
      </p:sp>
      <p:sp>
        <p:nvSpPr>
          <p:cNvPr id="10" name="TextBox 9">
            <a:extLst>
              <a:ext uri="{FF2B5EF4-FFF2-40B4-BE49-F238E27FC236}">
                <a16:creationId xmlns:a16="http://schemas.microsoft.com/office/drawing/2014/main" id="{CFB6F447-B545-034A-B411-036878E5D3AD}"/>
              </a:ext>
            </a:extLst>
          </p:cNvPr>
          <p:cNvSpPr txBox="1"/>
          <p:nvPr/>
        </p:nvSpPr>
        <p:spPr>
          <a:xfrm>
            <a:off x="2446416" y="5124907"/>
            <a:ext cx="2156360" cy="2616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100" dirty="0"/>
              <a:t>Out</a:t>
            </a:r>
            <a:r>
              <a:rPr lang="en-US" sz="1100" dirty="0">
                <a:effectLst/>
              </a:rPr>
              <a:t>bound Inquiry / Report </a:t>
            </a:r>
            <a:r>
              <a:rPr lang="en-TH" sz="1100" dirty="0">
                <a:solidFill>
                  <a:schemeClr val="tx1"/>
                </a:solidFill>
              </a:rPr>
              <a:t>page</a:t>
            </a:r>
          </a:p>
        </p:txBody>
      </p:sp>
      <p:sp>
        <p:nvSpPr>
          <p:cNvPr id="12" name="TextBox 11">
            <a:extLst>
              <a:ext uri="{FF2B5EF4-FFF2-40B4-BE49-F238E27FC236}">
                <a16:creationId xmlns:a16="http://schemas.microsoft.com/office/drawing/2014/main" id="{481A24E9-A6DA-BE66-E4BC-11AF20035113}"/>
              </a:ext>
            </a:extLst>
          </p:cNvPr>
          <p:cNvSpPr txBox="1"/>
          <p:nvPr/>
        </p:nvSpPr>
        <p:spPr>
          <a:xfrm>
            <a:off x="406400" y="6126928"/>
            <a:ext cx="6264148" cy="307777"/>
          </a:xfrm>
          <a:prstGeom prst="rect">
            <a:avLst/>
          </a:prstGeom>
          <a:noFill/>
        </p:spPr>
        <p:txBody>
          <a:bodyPr wrap="square">
            <a:spAutoFit/>
          </a:bodyPr>
          <a:lstStyle/>
          <a:p>
            <a:r>
              <a:rPr lang="en-US" sz="1400" b="1" dirty="0"/>
              <a:t>Search:</a:t>
            </a:r>
            <a:r>
              <a:rPr lang="en-US" sz="1400" dirty="0"/>
              <a:t> A function for searching for information as specified in each option.</a:t>
            </a:r>
          </a:p>
        </p:txBody>
      </p:sp>
      <p:pic>
        <p:nvPicPr>
          <p:cNvPr id="13" name="Picture 12">
            <a:extLst>
              <a:ext uri="{FF2B5EF4-FFF2-40B4-BE49-F238E27FC236}">
                <a16:creationId xmlns:a16="http://schemas.microsoft.com/office/drawing/2014/main" id="{0381A62F-D06A-B98C-56A5-0FA86AA2FB9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8474" y="6629182"/>
            <a:ext cx="5760000" cy="530061"/>
          </a:xfrm>
          <a:prstGeom prst="rect">
            <a:avLst/>
          </a:prstGeom>
        </p:spPr>
      </p:pic>
      <p:pic>
        <p:nvPicPr>
          <p:cNvPr id="15" name="Picture 14">
            <a:extLst>
              <a:ext uri="{FF2B5EF4-FFF2-40B4-BE49-F238E27FC236}">
                <a16:creationId xmlns:a16="http://schemas.microsoft.com/office/drawing/2014/main" id="{C675FD2B-83B8-B44E-BBE5-FF9D752C353F}"/>
              </a:ext>
            </a:extLst>
          </p:cNvPr>
          <p:cNvPicPr/>
          <p:nvPr/>
        </p:nvPicPr>
        <p:blipFill>
          <a:blip r:embed="rId4" cstate="print">
            <a:extLst>
              <a:ext uri="{28A0092B-C50C-407E-A947-70E740481C1C}">
                <a14:useLocalDpi xmlns:a14="http://schemas.microsoft.com/office/drawing/2010/main" val="0"/>
              </a:ext>
            </a:extLst>
          </a:blip>
          <a:stretch>
            <a:fillRect/>
          </a:stretch>
        </p:blipFill>
        <p:spPr>
          <a:xfrm rot="20289535">
            <a:off x="6220516" y="6992986"/>
            <a:ext cx="204313" cy="228954"/>
          </a:xfrm>
          <a:prstGeom prst="rect">
            <a:avLst/>
          </a:prstGeom>
        </p:spPr>
      </p:pic>
      <p:sp>
        <p:nvSpPr>
          <p:cNvPr id="16" name="TextBox 15">
            <a:extLst>
              <a:ext uri="{FF2B5EF4-FFF2-40B4-BE49-F238E27FC236}">
                <a16:creationId xmlns:a16="http://schemas.microsoft.com/office/drawing/2014/main" id="{9C2DD085-19F2-8128-E028-18AD5C1648D6}"/>
              </a:ext>
            </a:extLst>
          </p:cNvPr>
          <p:cNvSpPr txBox="1"/>
          <p:nvPr/>
        </p:nvSpPr>
        <p:spPr>
          <a:xfrm>
            <a:off x="406399" y="7431078"/>
            <a:ext cx="3944883" cy="300082"/>
          </a:xfrm>
          <a:prstGeom prst="rect">
            <a:avLst/>
          </a:prstGeom>
          <a:noFill/>
        </p:spPr>
        <p:txBody>
          <a:bodyPr wrap="square">
            <a:spAutoFit/>
          </a:bodyPr>
          <a:lstStyle/>
          <a:p>
            <a:r>
              <a:rPr lang="en-US" sz="1350" b="1" dirty="0"/>
              <a:t>CSV Output: </a:t>
            </a:r>
            <a:r>
              <a:rPr lang="en-US" sz="1350" dirty="0"/>
              <a:t>Export data as a CSV file, PDF file</a:t>
            </a:r>
          </a:p>
        </p:txBody>
      </p:sp>
      <p:pic>
        <p:nvPicPr>
          <p:cNvPr id="17" name="Picture 16">
            <a:extLst>
              <a:ext uri="{FF2B5EF4-FFF2-40B4-BE49-F238E27FC236}">
                <a16:creationId xmlns:a16="http://schemas.microsoft.com/office/drawing/2014/main" id="{F85BE6AB-4881-5075-BF11-B7BDE07E789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293390" y="7397934"/>
            <a:ext cx="1601600" cy="406203"/>
          </a:xfrm>
          <a:prstGeom prst="rect">
            <a:avLst/>
          </a:prstGeom>
        </p:spPr>
      </p:pic>
      <p:pic>
        <p:nvPicPr>
          <p:cNvPr id="20" name="Picture 19">
            <a:extLst>
              <a:ext uri="{FF2B5EF4-FFF2-40B4-BE49-F238E27FC236}">
                <a16:creationId xmlns:a16="http://schemas.microsoft.com/office/drawing/2014/main" id="{DC252E6A-80FE-033D-8983-CFF7F1A72695}"/>
              </a:ext>
            </a:extLst>
          </p:cNvPr>
          <p:cNvPicPr>
            <a:picLocks noChangeAspect="1"/>
          </p:cNvPicPr>
          <p:nvPr/>
        </p:nvPicPr>
        <p:blipFill>
          <a:blip r:embed="rId6">
            <a:extLst>
              <a:ext uri="{28A0092B-C50C-407E-A947-70E740481C1C}">
                <a14:useLocalDpi xmlns:a14="http://schemas.microsoft.com/office/drawing/2010/main" val="0"/>
              </a:ext>
            </a:extLst>
          </a:blip>
          <a:srcRect t="750" b="35489"/>
          <a:stretch/>
        </p:blipFill>
        <p:spPr>
          <a:xfrm>
            <a:off x="590094" y="7915296"/>
            <a:ext cx="5760000" cy="1408774"/>
          </a:xfrm>
          <a:prstGeom prst="rect">
            <a:avLst/>
          </a:prstGeom>
        </p:spPr>
      </p:pic>
    </p:spTree>
    <p:extLst>
      <p:ext uri="{BB962C8B-B14F-4D97-AF65-F5344CB8AC3E}">
        <p14:creationId xmlns:p14="http://schemas.microsoft.com/office/powerpoint/2010/main" val="32154175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F0F25-B77F-0221-4821-A83826DDA217}"/>
            </a:ext>
          </a:extLst>
        </p:cNvPr>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E2729720-C418-E248-1FAE-B68809429751}"/>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Web functions</a:t>
            </a:r>
          </a:p>
        </p:txBody>
      </p:sp>
      <p:sp>
        <p:nvSpPr>
          <p:cNvPr id="3" name="スライド番号プレースホルダー 2">
            <a:extLst>
              <a:ext uri="{FF2B5EF4-FFF2-40B4-BE49-F238E27FC236}">
                <a16:creationId xmlns:a16="http://schemas.microsoft.com/office/drawing/2014/main" id="{68FD2D71-A20F-7AF0-F6B1-17B879A1B331}"/>
              </a:ext>
            </a:extLst>
          </p:cNvPr>
          <p:cNvSpPr>
            <a:spLocks noGrp="1"/>
          </p:cNvSpPr>
          <p:nvPr>
            <p:ph type="sldNum" sz="quarter" idx="12"/>
          </p:nvPr>
        </p:nvSpPr>
        <p:spPr/>
        <p:txBody>
          <a:bodyPr/>
          <a:lstStyle/>
          <a:p>
            <a:fld id="{FABEA90D-F275-432F-8053-456A4E092F4A}" type="slidenum">
              <a:rPr kumimoji="1" lang="ja-JP" altLang="en-US" smtClean="0"/>
              <a:t>27</a:t>
            </a:fld>
            <a:endParaRPr kumimoji="1" lang="ja-JP" altLang="en-US"/>
          </a:p>
        </p:txBody>
      </p:sp>
      <p:sp>
        <p:nvSpPr>
          <p:cNvPr id="91" name="テキスト ボックス 29">
            <a:extLst>
              <a:ext uri="{FF2B5EF4-FFF2-40B4-BE49-F238E27FC236}">
                <a16:creationId xmlns:a16="http://schemas.microsoft.com/office/drawing/2014/main" id="{FA2C710D-6559-04E9-DE07-52A14B269953}"/>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2-5-1. Menu Stock Management</a:t>
            </a:r>
          </a:p>
        </p:txBody>
      </p:sp>
      <p:pic>
        <p:nvPicPr>
          <p:cNvPr id="4" name="Picture 3">
            <a:extLst>
              <a:ext uri="{FF2B5EF4-FFF2-40B4-BE49-F238E27FC236}">
                <a16:creationId xmlns:a16="http://schemas.microsoft.com/office/drawing/2014/main" id="{6F300995-7B94-4A9E-479B-513D2F7C70D5}"/>
              </a:ext>
            </a:extLst>
          </p:cNvPr>
          <p:cNvPicPr>
            <a:picLocks noChangeAspect="1"/>
          </p:cNvPicPr>
          <p:nvPr/>
        </p:nvPicPr>
        <p:blipFill rotWithShape="1">
          <a:blip r:embed="rId2">
            <a:extLst>
              <a:ext uri="{28A0092B-C50C-407E-A947-70E740481C1C}">
                <a14:useLocalDpi xmlns:a14="http://schemas.microsoft.com/office/drawing/2010/main" val="0"/>
              </a:ext>
            </a:extLst>
          </a:blip>
          <a:srcRect t="-1397" b="31062"/>
          <a:stretch/>
        </p:blipFill>
        <p:spPr>
          <a:xfrm>
            <a:off x="3883707" y="951238"/>
            <a:ext cx="2502806" cy="6584679"/>
          </a:xfrm>
          <a:prstGeom prst="rect">
            <a:avLst/>
          </a:prstGeom>
        </p:spPr>
      </p:pic>
      <p:sp>
        <p:nvSpPr>
          <p:cNvPr id="20" name="TextBox 19">
            <a:extLst>
              <a:ext uri="{FF2B5EF4-FFF2-40B4-BE49-F238E27FC236}">
                <a16:creationId xmlns:a16="http://schemas.microsoft.com/office/drawing/2014/main" id="{1DB1A05D-5FC1-BB52-93A4-CEB2B294268E}"/>
              </a:ext>
            </a:extLst>
          </p:cNvPr>
          <p:cNvSpPr txBox="1"/>
          <p:nvPr/>
        </p:nvSpPr>
        <p:spPr>
          <a:xfrm>
            <a:off x="679093" y="1288692"/>
            <a:ext cx="3934947" cy="3659079"/>
          </a:xfrm>
          <a:prstGeom prst="rect">
            <a:avLst/>
          </a:prstGeom>
          <a:noFill/>
        </p:spPr>
        <p:txBody>
          <a:bodyPr wrap="square">
            <a:spAutoFit/>
          </a:bodyPr>
          <a:lstStyle/>
          <a:p>
            <a:pPr>
              <a:lnSpc>
                <a:spcPct val="150000"/>
              </a:lnSpc>
            </a:pPr>
            <a:r>
              <a:rPr lang="en-US" sz="1200" b="1" dirty="0"/>
              <a:t>The Stock Management menu has 6 submenus </a:t>
            </a:r>
          </a:p>
          <a:p>
            <a:pPr marL="228600" indent="-228600">
              <a:lnSpc>
                <a:spcPct val="150000"/>
              </a:lnSpc>
              <a:buFontTx/>
              <a:buAutoNum type="arabicPeriod"/>
            </a:pPr>
            <a:r>
              <a:rPr lang="en-US" sz="1200" dirty="0">
                <a:effectLst/>
              </a:rPr>
              <a:t>Stock Inquiry / Report</a:t>
            </a:r>
          </a:p>
          <a:p>
            <a:pPr marL="228600" indent="-228600">
              <a:lnSpc>
                <a:spcPct val="150000"/>
              </a:lnSpc>
              <a:buFontTx/>
              <a:buAutoNum type="arabicPeriod"/>
            </a:pPr>
            <a:r>
              <a:rPr lang="en-US" sz="1200" dirty="0">
                <a:effectLst/>
              </a:rPr>
              <a:t>Stock Maintenance</a:t>
            </a:r>
          </a:p>
          <a:p>
            <a:pPr marL="228600" indent="-228600">
              <a:lnSpc>
                <a:spcPct val="150000"/>
              </a:lnSpc>
              <a:buFontTx/>
              <a:buAutoNum type="arabicPeriod"/>
            </a:pPr>
            <a:r>
              <a:rPr lang="en-US" sz="1200" dirty="0">
                <a:effectLst/>
              </a:rPr>
              <a:t>Stocktaking</a:t>
            </a:r>
          </a:p>
          <a:p>
            <a:pPr marL="228600" indent="-228600">
              <a:lnSpc>
                <a:spcPct val="150000"/>
              </a:lnSpc>
              <a:buFontTx/>
              <a:buAutoNum type="arabicPeriod"/>
            </a:pPr>
            <a:r>
              <a:rPr lang="en-US" sz="1200" dirty="0">
                <a:effectLst/>
              </a:rPr>
              <a:t>Stock Maintenance Inquiry / Report</a:t>
            </a:r>
          </a:p>
          <a:p>
            <a:pPr marL="228600" indent="-228600">
              <a:lnSpc>
                <a:spcPct val="150000"/>
              </a:lnSpc>
              <a:buFontTx/>
              <a:buAutoNum type="arabicPeriod"/>
            </a:pPr>
            <a:r>
              <a:rPr lang="en-US" sz="1200" dirty="0">
                <a:effectLst/>
              </a:rPr>
              <a:t>Ticket Label</a:t>
            </a:r>
          </a:p>
          <a:p>
            <a:pPr marL="228600" indent="-228600">
              <a:lnSpc>
                <a:spcPct val="150000"/>
              </a:lnSpc>
              <a:buFontTx/>
              <a:buAutoNum type="arabicPeriod"/>
            </a:pPr>
            <a:r>
              <a:rPr lang="en-US" sz="1200" dirty="0">
                <a:effectLst/>
              </a:rPr>
              <a:t>Pinch list</a:t>
            </a:r>
          </a:p>
          <a:p>
            <a:pPr marL="228600" indent="-228600">
              <a:lnSpc>
                <a:spcPct val="150000"/>
              </a:lnSpc>
              <a:buFontTx/>
              <a:buAutoNum type="arabicPeriod"/>
            </a:pPr>
            <a:endParaRPr lang="en-US" sz="1200" dirty="0">
              <a:effectLst/>
            </a:endParaRPr>
          </a:p>
          <a:p>
            <a:pPr marL="228600" indent="-228600">
              <a:lnSpc>
                <a:spcPct val="150000"/>
              </a:lnSpc>
              <a:buFontTx/>
              <a:buAutoNum type="arabicPeriod"/>
            </a:pPr>
            <a:endParaRPr lang="en-US" sz="1200" dirty="0"/>
          </a:p>
          <a:p>
            <a:pPr marL="228600" indent="-228600">
              <a:lnSpc>
                <a:spcPct val="150000"/>
              </a:lnSpc>
              <a:buFontTx/>
              <a:buAutoNum type="arabicPeriod"/>
            </a:pPr>
            <a:endParaRPr lang="en-US" sz="1200" dirty="0"/>
          </a:p>
          <a:p>
            <a:pPr marL="228600" indent="-228600">
              <a:lnSpc>
                <a:spcPct val="150000"/>
              </a:lnSpc>
              <a:buFontTx/>
              <a:buAutoNum type="arabicPeriod"/>
            </a:pPr>
            <a:endParaRPr lang="en-US" sz="1200" dirty="0"/>
          </a:p>
          <a:p>
            <a:pPr marL="228600" indent="-228600">
              <a:lnSpc>
                <a:spcPct val="150000"/>
              </a:lnSpc>
              <a:buFontTx/>
              <a:buAutoNum type="arabicPeriod"/>
            </a:pPr>
            <a:endParaRPr lang="en-US" sz="1200" dirty="0"/>
          </a:p>
          <a:p>
            <a:pPr marL="228600" indent="-228600">
              <a:lnSpc>
                <a:spcPct val="150000"/>
              </a:lnSpc>
              <a:buAutoNum type="arabicPeriod"/>
            </a:pPr>
            <a:endParaRPr lang="en-US" sz="1200" dirty="0"/>
          </a:p>
        </p:txBody>
      </p:sp>
    </p:spTree>
    <p:extLst>
      <p:ext uri="{BB962C8B-B14F-4D97-AF65-F5344CB8AC3E}">
        <p14:creationId xmlns:p14="http://schemas.microsoft.com/office/powerpoint/2010/main" val="38024958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C1BF7-903F-9981-975C-AFB96D7EAD51}"/>
            </a:ext>
          </a:extLst>
        </p:cNvPr>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1EF5A757-75A1-439D-4407-93869E2E612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Web functions</a:t>
            </a:r>
          </a:p>
        </p:txBody>
      </p:sp>
      <p:sp>
        <p:nvSpPr>
          <p:cNvPr id="3" name="スライド番号プレースホルダー 2">
            <a:extLst>
              <a:ext uri="{FF2B5EF4-FFF2-40B4-BE49-F238E27FC236}">
                <a16:creationId xmlns:a16="http://schemas.microsoft.com/office/drawing/2014/main" id="{FB64D86C-5F13-A417-6B94-3295E5E7CC5E}"/>
              </a:ext>
            </a:extLst>
          </p:cNvPr>
          <p:cNvSpPr>
            <a:spLocks noGrp="1"/>
          </p:cNvSpPr>
          <p:nvPr>
            <p:ph type="sldNum" sz="quarter" idx="12"/>
          </p:nvPr>
        </p:nvSpPr>
        <p:spPr/>
        <p:txBody>
          <a:bodyPr/>
          <a:lstStyle/>
          <a:p>
            <a:fld id="{FABEA90D-F275-432F-8053-456A4E092F4A}" type="slidenum">
              <a:rPr kumimoji="1" lang="ja-JP" altLang="en-US" smtClean="0"/>
              <a:t>28</a:t>
            </a:fld>
            <a:endParaRPr kumimoji="1" lang="ja-JP" altLang="en-US"/>
          </a:p>
        </p:txBody>
      </p:sp>
      <p:sp>
        <p:nvSpPr>
          <p:cNvPr id="91" name="テキスト ボックス 29">
            <a:extLst>
              <a:ext uri="{FF2B5EF4-FFF2-40B4-BE49-F238E27FC236}">
                <a16:creationId xmlns:a16="http://schemas.microsoft.com/office/drawing/2014/main" id="{1618751D-A2AB-2B77-57AA-338C5E8C94D0}"/>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2-5-2. </a:t>
            </a:r>
            <a:r>
              <a:rPr lang="en-US" sz="1100" dirty="0">
                <a:effectLst/>
              </a:rPr>
              <a:t>Stock Inquiry / Report</a:t>
            </a:r>
          </a:p>
        </p:txBody>
      </p:sp>
      <p:pic>
        <p:nvPicPr>
          <p:cNvPr id="4" name="Picture 3">
            <a:extLst>
              <a:ext uri="{FF2B5EF4-FFF2-40B4-BE49-F238E27FC236}">
                <a16:creationId xmlns:a16="http://schemas.microsoft.com/office/drawing/2014/main" id="{4E4CC268-4C34-8E18-4DB9-98EF1D98AF2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26515" y="1756907"/>
            <a:ext cx="5759995" cy="3207638"/>
          </a:xfrm>
          <a:prstGeom prst="rect">
            <a:avLst/>
          </a:prstGeom>
        </p:spPr>
      </p:pic>
      <p:sp>
        <p:nvSpPr>
          <p:cNvPr id="11" name="TextBox 10">
            <a:extLst>
              <a:ext uri="{FF2B5EF4-FFF2-40B4-BE49-F238E27FC236}">
                <a16:creationId xmlns:a16="http://schemas.microsoft.com/office/drawing/2014/main" id="{8AF40693-0BF0-4003-54AF-2FAFA750B39F}"/>
              </a:ext>
            </a:extLst>
          </p:cNvPr>
          <p:cNvSpPr txBox="1"/>
          <p:nvPr/>
        </p:nvSpPr>
        <p:spPr>
          <a:xfrm>
            <a:off x="411563" y="5546880"/>
            <a:ext cx="6117063" cy="507831"/>
          </a:xfrm>
          <a:prstGeom prst="rect">
            <a:avLst/>
          </a:prstGeom>
          <a:noFill/>
        </p:spPr>
        <p:txBody>
          <a:bodyPr wrap="square">
            <a:spAutoFit/>
          </a:bodyPr>
          <a:lstStyle/>
          <a:p>
            <a:r>
              <a:rPr lang="en-US" sz="1350" dirty="0"/>
              <a:t>When you arrive at this page, Click the “Search” button to search and display the desired information.</a:t>
            </a:r>
          </a:p>
        </p:txBody>
      </p:sp>
      <p:sp>
        <p:nvSpPr>
          <p:cNvPr id="9" name="TextBox 8">
            <a:extLst>
              <a:ext uri="{FF2B5EF4-FFF2-40B4-BE49-F238E27FC236}">
                <a16:creationId xmlns:a16="http://schemas.microsoft.com/office/drawing/2014/main" id="{38D6180C-EB51-589B-F916-3D10F56CDFDF}"/>
              </a:ext>
            </a:extLst>
          </p:cNvPr>
          <p:cNvSpPr txBox="1"/>
          <p:nvPr/>
        </p:nvSpPr>
        <p:spPr>
          <a:xfrm>
            <a:off x="476511" y="1311641"/>
            <a:ext cx="5965671" cy="307777"/>
          </a:xfrm>
          <a:prstGeom prst="rect">
            <a:avLst/>
          </a:prstGeom>
          <a:noFill/>
          <a:ln>
            <a:noFill/>
          </a:ln>
        </p:spPr>
        <p:txBody>
          <a:bodyPr wrap="square">
            <a:spAutoFit/>
          </a:bodyPr>
          <a:lstStyle/>
          <a:p>
            <a:r>
              <a:rPr lang="en-US" sz="1400" dirty="0"/>
              <a:t>	View data all </a:t>
            </a:r>
            <a:r>
              <a:rPr lang="en-US" sz="1400" dirty="0">
                <a:effectLst/>
              </a:rPr>
              <a:t>Stock Inquiry / Report</a:t>
            </a:r>
          </a:p>
        </p:txBody>
      </p:sp>
      <p:sp>
        <p:nvSpPr>
          <p:cNvPr id="10" name="TextBox 9">
            <a:extLst>
              <a:ext uri="{FF2B5EF4-FFF2-40B4-BE49-F238E27FC236}">
                <a16:creationId xmlns:a16="http://schemas.microsoft.com/office/drawing/2014/main" id="{ABC3C395-C1CF-A22E-0CBA-12FADCF465A0}"/>
              </a:ext>
            </a:extLst>
          </p:cNvPr>
          <p:cNvSpPr txBox="1"/>
          <p:nvPr/>
        </p:nvSpPr>
        <p:spPr>
          <a:xfrm>
            <a:off x="2514215" y="5124603"/>
            <a:ext cx="1890261" cy="2616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100" dirty="0"/>
              <a:t>Stock</a:t>
            </a:r>
            <a:r>
              <a:rPr lang="en-US" sz="1100" dirty="0">
                <a:effectLst/>
              </a:rPr>
              <a:t> Inquiry / Report </a:t>
            </a:r>
            <a:r>
              <a:rPr lang="en-TH" sz="1100" dirty="0">
                <a:solidFill>
                  <a:schemeClr val="tx1"/>
                </a:solidFill>
              </a:rPr>
              <a:t>page</a:t>
            </a:r>
          </a:p>
        </p:txBody>
      </p:sp>
      <p:sp>
        <p:nvSpPr>
          <p:cNvPr id="12" name="TextBox 11">
            <a:extLst>
              <a:ext uri="{FF2B5EF4-FFF2-40B4-BE49-F238E27FC236}">
                <a16:creationId xmlns:a16="http://schemas.microsoft.com/office/drawing/2014/main" id="{300DB966-6CD9-D84E-6540-34CB9A1A3B8D}"/>
              </a:ext>
            </a:extLst>
          </p:cNvPr>
          <p:cNvSpPr txBox="1"/>
          <p:nvPr/>
        </p:nvSpPr>
        <p:spPr>
          <a:xfrm>
            <a:off x="406400" y="6126928"/>
            <a:ext cx="6264148" cy="307777"/>
          </a:xfrm>
          <a:prstGeom prst="rect">
            <a:avLst/>
          </a:prstGeom>
          <a:noFill/>
        </p:spPr>
        <p:txBody>
          <a:bodyPr wrap="square">
            <a:spAutoFit/>
          </a:bodyPr>
          <a:lstStyle/>
          <a:p>
            <a:r>
              <a:rPr lang="en-US" sz="1400" b="1" dirty="0"/>
              <a:t>Search:</a:t>
            </a:r>
            <a:r>
              <a:rPr lang="en-US" sz="1400" dirty="0"/>
              <a:t> A function for searching for information as specified in each option.</a:t>
            </a:r>
          </a:p>
        </p:txBody>
      </p:sp>
      <p:pic>
        <p:nvPicPr>
          <p:cNvPr id="13" name="Picture 12">
            <a:extLst>
              <a:ext uri="{FF2B5EF4-FFF2-40B4-BE49-F238E27FC236}">
                <a16:creationId xmlns:a16="http://schemas.microsoft.com/office/drawing/2014/main" id="{1BBF9A22-6D9F-7CFF-8097-CB70321DF4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47787" y="6594763"/>
            <a:ext cx="4781373" cy="598899"/>
          </a:xfrm>
          <a:prstGeom prst="rect">
            <a:avLst/>
          </a:prstGeom>
        </p:spPr>
      </p:pic>
      <p:pic>
        <p:nvPicPr>
          <p:cNvPr id="15" name="Picture 14">
            <a:extLst>
              <a:ext uri="{FF2B5EF4-FFF2-40B4-BE49-F238E27FC236}">
                <a16:creationId xmlns:a16="http://schemas.microsoft.com/office/drawing/2014/main" id="{AB737F21-0CB0-69C4-39F7-4BB0EA05372E}"/>
              </a:ext>
            </a:extLst>
          </p:cNvPr>
          <p:cNvPicPr/>
          <p:nvPr/>
        </p:nvPicPr>
        <p:blipFill>
          <a:blip r:embed="rId4" cstate="print">
            <a:extLst>
              <a:ext uri="{28A0092B-C50C-407E-A947-70E740481C1C}">
                <a14:useLocalDpi xmlns:a14="http://schemas.microsoft.com/office/drawing/2010/main" val="0"/>
              </a:ext>
            </a:extLst>
          </a:blip>
          <a:stretch>
            <a:fillRect/>
          </a:stretch>
        </p:blipFill>
        <p:spPr>
          <a:xfrm rot="20289535">
            <a:off x="5689591" y="6990499"/>
            <a:ext cx="204313" cy="228954"/>
          </a:xfrm>
          <a:prstGeom prst="rect">
            <a:avLst/>
          </a:prstGeom>
        </p:spPr>
      </p:pic>
      <p:sp>
        <p:nvSpPr>
          <p:cNvPr id="16" name="TextBox 15">
            <a:extLst>
              <a:ext uri="{FF2B5EF4-FFF2-40B4-BE49-F238E27FC236}">
                <a16:creationId xmlns:a16="http://schemas.microsoft.com/office/drawing/2014/main" id="{BE304371-03CF-9E74-38E4-FE6BBA492678}"/>
              </a:ext>
            </a:extLst>
          </p:cNvPr>
          <p:cNvSpPr txBox="1"/>
          <p:nvPr/>
        </p:nvSpPr>
        <p:spPr>
          <a:xfrm>
            <a:off x="406399" y="7431078"/>
            <a:ext cx="3944883" cy="300082"/>
          </a:xfrm>
          <a:prstGeom prst="rect">
            <a:avLst/>
          </a:prstGeom>
          <a:noFill/>
        </p:spPr>
        <p:txBody>
          <a:bodyPr wrap="square">
            <a:spAutoFit/>
          </a:bodyPr>
          <a:lstStyle/>
          <a:p>
            <a:r>
              <a:rPr lang="en-US" sz="1350" b="1" dirty="0"/>
              <a:t>CSV Output: </a:t>
            </a:r>
            <a:r>
              <a:rPr lang="en-US" sz="1350" dirty="0"/>
              <a:t>Export data as a CSV file, PDF file</a:t>
            </a:r>
          </a:p>
        </p:txBody>
      </p:sp>
      <p:pic>
        <p:nvPicPr>
          <p:cNvPr id="17" name="Picture 16">
            <a:extLst>
              <a:ext uri="{FF2B5EF4-FFF2-40B4-BE49-F238E27FC236}">
                <a16:creationId xmlns:a16="http://schemas.microsoft.com/office/drawing/2014/main" id="{9CCC386F-6B14-5A58-2FC3-BBCE276F1AC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293390" y="7397934"/>
            <a:ext cx="1601600" cy="406203"/>
          </a:xfrm>
          <a:prstGeom prst="rect">
            <a:avLst/>
          </a:prstGeom>
        </p:spPr>
      </p:pic>
      <p:pic>
        <p:nvPicPr>
          <p:cNvPr id="20" name="Picture 19">
            <a:extLst>
              <a:ext uri="{FF2B5EF4-FFF2-40B4-BE49-F238E27FC236}">
                <a16:creationId xmlns:a16="http://schemas.microsoft.com/office/drawing/2014/main" id="{1E996C41-0300-A11B-72C3-8E42C1162A27}"/>
              </a:ext>
            </a:extLst>
          </p:cNvPr>
          <p:cNvPicPr>
            <a:picLocks noChangeAspect="1"/>
          </p:cNvPicPr>
          <p:nvPr/>
        </p:nvPicPr>
        <p:blipFill>
          <a:blip r:embed="rId6">
            <a:extLst>
              <a:ext uri="{28A0092B-C50C-407E-A947-70E740481C1C}">
                <a14:useLocalDpi xmlns:a14="http://schemas.microsoft.com/office/drawing/2010/main" val="0"/>
              </a:ext>
            </a:extLst>
          </a:blip>
          <a:srcRect l="187" t="-1559" r="-187" b="77967"/>
          <a:stretch/>
        </p:blipFill>
        <p:spPr>
          <a:xfrm>
            <a:off x="590094" y="7915296"/>
            <a:ext cx="5760000" cy="1408774"/>
          </a:xfrm>
          <a:prstGeom prst="rect">
            <a:avLst/>
          </a:prstGeom>
        </p:spPr>
      </p:pic>
    </p:spTree>
    <p:extLst>
      <p:ext uri="{BB962C8B-B14F-4D97-AF65-F5344CB8AC3E}">
        <p14:creationId xmlns:p14="http://schemas.microsoft.com/office/powerpoint/2010/main" val="9437024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FAC93E-30D6-EEED-C627-016DED8A1530}"/>
            </a:ext>
          </a:extLst>
        </p:cNvPr>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701E6ABF-EE4D-3B8D-2C55-2E185421CAD8}"/>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Web functions</a:t>
            </a:r>
          </a:p>
        </p:txBody>
      </p:sp>
      <p:sp>
        <p:nvSpPr>
          <p:cNvPr id="3" name="スライド番号プレースホルダー 2">
            <a:extLst>
              <a:ext uri="{FF2B5EF4-FFF2-40B4-BE49-F238E27FC236}">
                <a16:creationId xmlns:a16="http://schemas.microsoft.com/office/drawing/2014/main" id="{E877116A-1A03-0D34-5F0B-D3997DCE4F1F}"/>
              </a:ext>
            </a:extLst>
          </p:cNvPr>
          <p:cNvSpPr>
            <a:spLocks noGrp="1"/>
          </p:cNvSpPr>
          <p:nvPr>
            <p:ph type="sldNum" sz="quarter" idx="12"/>
          </p:nvPr>
        </p:nvSpPr>
        <p:spPr/>
        <p:txBody>
          <a:bodyPr/>
          <a:lstStyle/>
          <a:p>
            <a:fld id="{FABEA90D-F275-432F-8053-456A4E092F4A}" type="slidenum">
              <a:rPr kumimoji="1" lang="ja-JP" altLang="en-US" smtClean="0"/>
              <a:t>29</a:t>
            </a:fld>
            <a:endParaRPr kumimoji="1" lang="ja-JP" altLang="en-US"/>
          </a:p>
        </p:txBody>
      </p:sp>
      <p:sp>
        <p:nvSpPr>
          <p:cNvPr id="91" name="テキスト ボックス 29">
            <a:extLst>
              <a:ext uri="{FF2B5EF4-FFF2-40B4-BE49-F238E27FC236}">
                <a16:creationId xmlns:a16="http://schemas.microsoft.com/office/drawing/2014/main" id="{59DAB8E5-3BCE-C9F8-97ED-63D7AF5413CB}"/>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2-5-3. </a:t>
            </a:r>
            <a:r>
              <a:rPr lang="en-US" sz="1100" dirty="0">
                <a:effectLst/>
              </a:rPr>
              <a:t>Stock Maintenance</a:t>
            </a:r>
          </a:p>
        </p:txBody>
      </p:sp>
      <p:sp>
        <p:nvSpPr>
          <p:cNvPr id="11" name="TextBox 10">
            <a:extLst>
              <a:ext uri="{FF2B5EF4-FFF2-40B4-BE49-F238E27FC236}">
                <a16:creationId xmlns:a16="http://schemas.microsoft.com/office/drawing/2014/main" id="{C614E664-F3CA-A4B8-8978-39AF4F6567C1}"/>
              </a:ext>
            </a:extLst>
          </p:cNvPr>
          <p:cNvSpPr txBox="1"/>
          <p:nvPr/>
        </p:nvSpPr>
        <p:spPr>
          <a:xfrm>
            <a:off x="411563" y="5546880"/>
            <a:ext cx="6117063" cy="507831"/>
          </a:xfrm>
          <a:prstGeom prst="rect">
            <a:avLst/>
          </a:prstGeom>
          <a:noFill/>
        </p:spPr>
        <p:txBody>
          <a:bodyPr wrap="square">
            <a:spAutoFit/>
          </a:bodyPr>
          <a:lstStyle/>
          <a:p>
            <a:r>
              <a:rPr lang="en-US" sz="1350" dirty="0"/>
              <a:t>When you arrive at this page, Click the “Search” button to search and display the desired information.</a:t>
            </a:r>
          </a:p>
        </p:txBody>
      </p:sp>
      <p:sp>
        <p:nvSpPr>
          <p:cNvPr id="9" name="TextBox 8">
            <a:extLst>
              <a:ext uri="{FF2B5EF4-FFF2-40B4-BE49-F238E27FC236}">
                <a16:creationId xmlns:a16="http://schemas.microsoft.com/office/drawing/2014/main" id="{6B80F8E5-F372-0C33-6B45-D4EB03D003F2}"/>
              </a:ext>
            </a:extLst>
          </p:cNvPr>
          <p:cNvSpPr txBox="1"/>
          <p:nvPr/>
        </p:nvSpPr>
        <p:spPr>
          <a:xfrm>
            <a:off x="476511" y="1311641"/>
            <a:ext cx="5965671" cy="307777"/>
          </a:xfrm>
          <a:prstGeom prst="rect">
            <a:avLst/>
          </a:prstGeom>
          <a:noFill/>
          <a:ln>
            <a:noFill/>
          </a:ln>
        </p:spPr>
        <p:txBody>
          <a:bodyPr wrap="square">
            <a:spAutoFit/>
          </a:bodyPr>
          <a:lstStyle/>
          <a:p>
            <a:r>
              <a:rPr lang="en-US" sz="1400" dirty="0"/>
              <a:t>	View data all </a:t>
            </a:r>
            <a:r>
              <a:rPr lang="en-US" sz="1400" dirty="0">
                <a:effectLst/>
              </a:rPr>
              <a:t>Stock Maintenance</a:t>
            </a:r>
          </a:p>
        </p:txBody>
      </p:sp>
      <p:sp>
        <p:nvSpPr>
          <p:cNvPr id="10" name="TextBox 9">
            <a:extLst>
              <a:ext uri="{FF2B5EF4-FFF2-40B4-BE49-F238E27FC236}">
                <a16:creationId xmlns:a16="http://schemas.microsoft.com/office/drawing/2014/main" id="{1964A417-8390-6D1C-DCEA-5C903CDF4717}"/>
              </a:ext>
            </a:extLst>
          </p:cNvPr>
          <p:cNvSpPr txBox="1"/>
          <p:nvPr/>
        </p:nvSpPr>
        <p:spPr>
          <a:xfrm>
            <a:off x="2514215" y="5124603"/>
            <a:ext cx="1736373" cy="2616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100" dirty="0">
                <a:effectLst/>
              </a:rPr>
              <a:t>Stock Maintenance </a:t>
            </a:r>
            <a:r>
              <a:rPr lang="en-TH" sz="1100" dirty="0">
                <a:solidFill>
                  <a:schemeClr val="tx1"/>
                </a:solidFill>
              </a:rPr>
              <a:t>page</a:t>
            </a:r>
          </a:p>
        </p:txBody>
      </p:sp>
      <p:sp>
        <p:nvSpPr>
          <p:cNvPr id="12" name="TextBox 11">
            <a:extLst>
              <a:ext uri="{FF2B5EF4-FFF2-40B4-BE49-F238E27FC236}">
                <a16:creationId xmlns:a16="http://schemas.microsoft.com/office/drawing/2014/main" id="{0946C338-229B-4700-D656-8411A7EC62A9}"/>
              </a:ext>
            </a:extLst>
          </p:cNvPr>
          <p:cNvSpPr txBox="1"/>
          <p:nvPr/>
        </p:nvSpPr>
        <p:spPr>
          <a:xfrm>
            <a:off x="406400" y="6126928"/>
            <a:ext cx="6264148" cy="307777"/>
          </a:xfrm>
          <a:prstGeom prst="rect">
            <a:avLst/>
          </a:prstGeom>
          <a:noFill/>
        </p:spPr>
        <p:txBody>
          <a:bodyPr wrap="square">
            <a:spAutoFit/>
          </a:bodyPr>
          <a:lstStyle/>
          <a:p>
            <a:r>
              <a:rPr lang="en-US" sz="1400" b="1" dirty="0"/>
              <a:t>Search:</a:t>
            </a:r>
            <a:r>
              <a:rPr lang="en-US" sz="1400" dirty="0"/>
              <a:t> A function for searching for information as specified in each option.</a:t>
            </a:r>
          </a:p>
        </p:txBody>
      </p:sp>
      <p:pic>
        <p:nvPicPr>
          <p:cNvPr id="13" name="Picture 12">
            <a:extLst>
              <a:ext uri="{FF2B5EF4-FFF2-40B4-BE49-F238E27FC236}">
                <a16:creationId xmlns:a16="http://schemas.microsoft.com/office/drawing/2014/main" id="{E6555824-2021-1B65-AD91-535013500FE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47787" y="6594763"/>
            <a:ext cx="4781373" cy="598899"/>
          </a:xfrm>
          <a:prstGeom prst="rect">
            <a:avLst/>
          </a:prstGeom>
        </p:spPr>
      </p:pic>
      <p:pic>
        <p:nvPicPr>
          <p:cNvPr id="15" name="Picture 14">
            <a:extLst>
              <a:ext uri="{FF2B5EF4-FFF2-40B4-BE49-F238E27FC236}">
                <a16:creationId xmlns:a16="http://schemas.microsoft.com/office/drawing/2014/main" id="{9B38243A-FDBA-551D-7359-13B515CF50D0}"/>
              </a:ext>
            </a:extLst>
          </p:cNvPr>
          <p:cNvPicPr/>
          <p:nvPr/>
        </p:nvPicPr>
        <p:blipFill>
          <a:blip r:embed="rId3" cstate="print">
            <a:extLst>
              <a:ext uri="{28A0092B-C50C-407E-A947-70E740481C1C}">
                <a14:useLocalDpi xmlns:a14="http://schemas.microsoft.com/office/drawing/2010/main" val="0"/>
              </a:ext>
            </a:extLst>
          </a:blip>
          <a:stretch>
            <a:fillRect/>
          </a:stretch>
        </p:blipFill>
        <p:spPr>
          <a:xfrm rot="20289535">
            <a:off x="5689591" y="6990499"/>
            <a:ext cx="204313" cy="228954"/>
          </a:xfrm>
          <a:prstGeom prst="rect">
            <a:avLst/>
          </a:prstGeom>
        </p:spPr>
      </p:pic>
      <p:sp>
        <p:nvSpPr>
          <p:cNvPr id="16" name="TextBox 15">
            <a:extLst>
              <a:ext uri="{FF2B5EF4-FFF2-40B4-BE49-F238E27FC236}">
                <a16:creationId xmlns:a16="http://schemas.microsoft.com/office/drawing/2014/main" id="{36F7BECA-867C-03F8-71C5-C9002CE756E0}"/>
              </a:ext>
            </a:extLst>
          </p:cNvPr>
          <p:cNvSpPr txBox="1"/>
          <p:nvPr/>
        </p:nvSpPr>
        <p:spPr>
          <a:xfrm>
            <a:off x="406399" y="7431078"/>
            <a:ext cx="5342760" cy="307777"/>
          </a:xfrm>
          <a:prstGeom prst="rect">
            <a:avLst/>
          </a:prstGeom>
          <a:noFill/>
        </p:spPr>
        <p:txBody>
          <a:bodyPr wrap="square">
            <a:spAutoFit/>
          </a:bodyPr>
          <a:lstStyle/>
          <a:p>
            <a:r>
              <a:rPr lang="en-US" sz="1350" b="1" dirty="0"/>
              <a:t>Add: </a:t>
            </a:r>
            <a:r>
              <a:rPr lang="en-US" sz="1400" dirty="0"/>
              <a:t>Add the item and quantity data into the system</a:t>
            </a:r>
            <a:endParaRPr lang="en-US" sz="1350" dirty="0"/>
          </a:p>
        </p:txBody>
      </p:sp>
      <p:pic>
        <p:nvPicPr>
          <p:cNvPr id="20" name="Picture 19">
            <a:extLst>
              <a:ext uri="{FF2B5EF4-FFF2-40B4-BE49-F238E27FC236}">
                <a16:creationId xmlns:a16="http://schemas.microsoft.com/office/drawing/2014/main" id="{085A74B4-A63A-D767-702D-0867E28DF368}"/>
              </a:ext>
            </a:extLst>
          </p:cNvPr>
          <p:cNvPicPr>
            <a:picLocks noChangeAspect="1"/>
          </p:cNvPicPr>
          <p:nvPr/>
        </p:nvPicPr>
        <p:blipFill>
          <a:blip r:embed="rId4">
            <a:extLst>
              <a:ext uri="{28A0092B-C50C-407E-A947-70E740481C1C}">
                <a14:useLocalDpi xmlns:a14="http://schemas.microsoft.com/office/drawing/2010/main" val="0"/>
              </a:ext>
            </a:extLst>
          </a:blip>
          <a:srcRect t="15871" b="15871"/>
          <a:stretch/>
        </p:blipFill>
        <p:spPr>
          <a:xfrm>
            <a:off x="590094" y="7915296"/>
            <a:ext cx="5760000" cy="1408774"/>
          </a:xfrm>
          <a:prstGeom prst="rect">
            <a:avLst/>
          </a:prstGeom>
          <a:ln>
            <a:solidFill>
              <a:schemeClr val="tx1"/>
            </a:solidFill>
          </a:ln>
        </p:spPr>
      </p:pic>
      <p:pic>
        <p:nvPicPr>
          <p:cNvPr id="5" name="Picture 4">
            <a:extLst>
              <a:ext uri="{FF2B5EF4-FFF2-40B4-BE49-F238E27FC236}">
                <a16:creationId xmlns:a16="http://schemas.microsoft.com/office/drawing/2014/main" id="{2ECACCD0-7E7B-1EEE-3E00-2DC5716C57D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48762" y="1756907"/>
            <a:ext cx="5715501" cy="3207638"/>
          </a:xfrm>
          <a:prstGeom prst="rect">
            <a:avLst/>
          </a:prstGeom>
        </p:spPr>
      </p:pic>
    </p:spTree>
    <p:extLst>
      <p:ext uri="{BB962C8B-B14F-4D97-AF65-F5344CB8AC3E}">
        <p14:creationId xmlns:p14="http://schemas.microsoft.com/office/powerpoint/2010/main" val="3505767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33BB1CC0-53F3-44B8-961D-4F19787403C3}"/>
              </a:ext>
            </a:extLst>
          </p:cNvPr>
          <p:cNvSpPr/>
          <p:nvPr/>
        </p:nvSpPr>
        <p:spPr>
          <a:xfrm>
            <a:off x="406399" y="1076960"/>
            <a:ext cx="6096640" cy="455168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solidFill>
                <a:schemeClr val="tx1"/>
              </a:solidFill>
            </a:endParaRP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a:xfrm>
            <a:off x="4820424" y="9162795"/>
            <a:ext cx="1543050" cy="527403"/>
          </a:xfrm>
        </p:spPr>
        <p:txBody>
          <a:bodyPr/>
          <a:lstStyle/>
          <a:p>
            <a:fld id="{FABEA90D-F275-432F-8053-456A4E092F4A}" type="slidenum">
              <a:rPr kumimoji="1" lang="ja-JP" altLang="en-US" smtClean="0"/>
              <a:t>3</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For safe use</a:t>
            </a:r>
          </a:p>
        </p:txBody>
      </p:sp>
      <p:sp>
        <p:nvSpPr>
          <p:cNvPr id="90" name="テキスト ボックス 89">
            <a:extLst>
              <a:ext uri="{FF2B5EF4-FFF2-40B4-BE49-F238E27FC236}">
                <a16:creationId xmlns:a16="http://schemas.microsoft.com/office/drawing/2014/main" id="{82D175DC-8F72-4177-8113-D854BDDCB3E1}"/>
              </a:ext>
            </a:extLst>
          </p:cNvPr>
          <p:cNvSpPr txBox="1"/>
          <p:nvPr/>
        </p:nvSpPr>
        <p:spPr>
          <a:xfrm>
            <a:off x="2509024" y="1171936"/>
            <a:ext cx="3922093" cy="4324261"/>
          </a:xfrm>
          <a:prstGeom prst="rect">
            <a:avLst/>
          </a:prstGeom>
          <a:noFill/>
        </p:spPr>
        <p:txBody>
          <a:bodyPr wrap="square" rtlCol="0">
            <a:spAutoFit/>
          </a:bodyPr>
          <a:lstStyle/>
          <a:p>
            <a:r>
              <a:rPr kumimoji="1" lang="en-US" altLang="ja-JP" sz="1100" dirty="0">
                <a:solidFill>
                  <a:schemeClr val="tx1"/>
                </a:solidFill>
              </a:rPr>
              <a:t>In the unlikely event that this device breaks down, take sufficient safety measures to prevent various damages before use.</a:t>
            </a:r>
          </a:p>
          <a:p>
            <a:r>
              <a:rPr kumimoji="1" lang="en-US" altLang="ja-JP" sz="1100" dirty="0">
                <a:solidFill>
                  <a:schemeClr val="tx1"/>
                </a:solidFill>
              </a:rPr>
              <a:t>Please note that we cannot guarantee the function and performance of products that are used or modified outside the specifications shown in the specifications.</a:t>
            </a:r>
          </a:p>
          <a:p>
            <a:r>
              <a:rPr kumimoji="1" lang="en-US" altLang="ja-JP" sz="1100" dirty="0">
                <a:solidFill>
                  <a:schemeClr val="tx1"/>
                </a:solidFill>
              </a:rPr>
              <a:t>Do not disassemble this device unnecessarily. There is a risk of failure or damage.</a:t>
            </a:r>
          </a:p>
          <a:p>
            <a:r>
              <a:rPr kumimoji="1" lang="en-US" altLang="ja-JP" sz="1100" dirty="0">
                <a:solidFill>
                  <a:schemeClr val="tx1"/>
                </a:solidFill>
              </a:rPr>
              <a:t>Do not allow the device to get wet with water. It may lead to damage to this device.</a:t>
            </a:r>
          </a:p>
          <a:p>
            <a:r>
              <a:rPr kumimoji="1" lang="en-US" altLang="ja-JP" sz="1100" dirty="0">
                <a:solidFill>
                  <a:schemeClr val="tx1"/>
                </a:solidFill>
              </a:rPr>
              <a:t>Please use within the environmental conditions of this device. In addition, even within environmental conditions, equipment may be damaged in an environment where condensation forms due to sudden temperature changes.</a:t>
            </a:r>
          </a:p>
          <a:p>
            <a:r>
              <a:rPr kumimoji="1" lang="en-US" altLang="ja-JP" sz="1100" dirty="0">
                <a:solidFill>
                  <a:schemeClr val="tx1"/>
                </a:solidFill>
              </a:rPr>
              <a:t>Do not drop the device or hit it with strong force. Also, if the wiring from this device is likely to be subject to excessive impact, consider how to protect the wiring. It may lead to damage to this device and other devices.</a:t>
            </a:r>
          </a:p>
          <a:p>
            <a:r>
              <a:rPr kumimoji="1" lang="en-US" altLang="ja-JP" sz="1100" dirty="0">
                <a:solidFill>
                  <a:schemeClr val="tx1"/>
                </a:solidFill>
              </a:rPr>
              <a:t>Do not operate the device in a place with flammable or explosive gas or vapor. It is very dangerous to use this device in such an environment.</a:t>
            </a:r>
          </a:p>
          <a:p>
            <a:r>
              <a:rPr kumimoji="1" lang="en-US" altLang="ja-JP" sz="1100" dirty="0">
                <a:solidFill>
                  <a:schemeClr val="tx1"/>
                </a:solidFill>
              </a:rPr>
              <a:t>When using this device in combination with other devices, the functions and performance may not be satisfactory depending on the usage conditions and environment, so please consider carefully before using.</a:t>
            </a:r>
            <a:endParaRPr kumimoji="1" lang="ja-JP" altLang="en-US" sz="1100" dirty="0">
              <a:solidFill>
                <a:schemeClr val="tx1"/>
              </a:solidFill>
            </a:endParaRPr>
          </a:p>
        </p:txBody>
      </p:sp>
      <p:sp>
        <p:nvSpPr>
          <p:cNvPr id="91" name="object 57">
            <a:extLst>
              <a:ext uri="{FF2B5EF4-FFF2-40B4-BE49-F238E27FC236}">
                <a16:creationId xmlns:a16="http://schemas.microsoft.com/office/drawing/2014/main" id="{FA875E47-BFE8-4D6D-B489-5F564DBDE35B}"/>
              </a:ext>
            </a:extLst>
          </p:cNvPr>
          <p:cNvSpPr/>
          <p:nvPr/>
        </p:nvSpPr>
        <p:spPr>
          <a:xfrm>
            <a:off x="642875" y="3036671"/>
            <a:ext cx="554355" cy="478155"/>
          </a:xfrm>
          <a:custGeom>
            <a:avLst/>
            <a:gdLst/>
            <a:ahLst/>
            <a:cxnLst/>
            <a:rect l="l" t="t" r="r" b="b"/>
            <a:pathLst>
              <a:path w="554355" h="478154">
                <a:moveTo>
                  <a:pt x="525726" y="477815"/>
                </a:moveTo>
                <a:lnTo>
                  <a:pt x="26815" y="477815"/>
                </a:lnTo>
                <a:lnTo>
                  <a:pt x="18413" y="476755"/>
                </a:lnTo>
                <a:lnTo>
                  <a:pt x="11131" y="473760"/>
                </a:lnTo>
                <a:lnTo>
                  <a:pt x="4969" y="469105"/>
                </a:lnTo>
                <a:lnTo>
                  <a:pt x="0" y="463154"/>
                </a:lnTo>
                <a:lnTo>
                  <a:pt x="0" y="433449"/>
                </a:lnTo>
                <a:lnTo>
                  <a:pt x="247889" y="5898"/>
                </a:lnTo>
                <a:lnTo>
                  <a:pt x="252815" y="0"/>
                </a:lnTo>
                <a:lnTo>
                  <a:pt x="296739" y="0"/>
                </a:lnTo>
                <a:lnTo>
                  <a:pt x="301664" y="5898"/>
                </a:lnTo>
                <a:lnTo>
                  <a:pt x="549626" y="433573"/>
                </a:lnTo>
                <a:lnTo>
                  <a:pt x="552987" y="440255"/>
                </a:lnTo>
                <a:lnTo>
                  <a:pt x="554107" y="447214"/>
                </a:lnTo>
                <a:lnTo>
                  <a:pt x="552987" y="454726"/>
                </a:lnTo>
                <a:lnTo>
                  <a:pt x="525726" y="477815"/>
                </a:lnTo>
                <a:close/>
              </a:path>
            </a:pathLst>
          </a:custGeom>
          <a:solidFill>
            <a:srgbClr val="000000"/>
          </a:solidFill>
        </p:spPr>
        <p:txBody>
          <a:bodyPr wrap="square" lIns="0" tIns="0" rIns="0" bIns="0" rtlCol="0"/>
          <a:lstStyle/>
          <a:p>
            <a:endParaRPr/>
          </a:p>
        </p:txBody>
      </p:sp>
      <p:sp>
        <p:nvSpPr>
          <p:cNvPr id="92" name="object 58">
            <a:extLst>
              <a:ext uri="{FF2B5EF4-FFF2-40B4-BE49-F238E27FC236}">
                <a16:creationId xmlns:a16="http://schemas.microsoft.com/office/drawing/2014/main" id="{0D703EFC-F8C9-4AEF-B733-2C09BFD71C3B}"/>
              </a:ext>
            </a:extLst>
          </p:cNvPr>
          <p:cNvSpPr/>
          <p:nvPr/>
        </p:nvSpPr>
        <p:spPr>
          <a:xfrm>
            <a:off x="687616" y="3077964"/>
            <a:ext cx="463550" cy="395605"/>
          </a:xfrm>
          <a:custGeom>
            <a:avLst/>
            <a:gdLst/>
            <a:ahLst/>
            <a:cxnLst/>
            <a:rect l="l" t="t" r="r" b="b"/>
            <a:pathLst>
              <a:path w="463550" h="395604">
                <a:moveTo>
                  <a:pt x="463061" y="395230"/>
                </a:moveTo>
                <a:lnTo>
                  <a:pt x="0" y="395230"/>
                </a:lnTo>
                <a:lnTo>
                  <a:pt x="230036" y="0"/>
                </a:lnTo>
                <a:lnTo>
                  <a:pt x="463061" y="395230"/>
                </a:lnTo>
                <a:close/>
              </a:path>
            </a:pathLst>
          </a:custGeom>
          <a:solidFill>
            <a:srgbClr val="FDD000"/>
          </a:solidFill>
        </p:spPr>
        <p:txBody>
          <a:bodyPr wrap="square" lIns="0" tIns="0" rIns="0" bIns="0" rtlCol="0"/>
          <a:lstStyle/>
          <a:p>
            <a:endParaRPr/>
          </a:p>
        </p:txBody>
      </p:sp>
      <p:sp>
        <p:nvSpPr>
          <p:cNvPr id="93" name="object 59">
            <a:extLst>
              <a:ext uri="{FF2B5EF4-FFF2-40B4-BE49-F238E27FC236}">
                <a16:creationId xmlns:a16="http://schemas.microsoft.com/office/drawing/2014/main" id="{A24FE8C8-0900-420C-A05C-D5727924CE30}"/>
              </a:ext>
            </a:extLst>
          </p:cNvPr>
          <p:cNvSpPr/>
          <p:nvPr/>
        </p:nvSpPr>
        <p:spPr>
          <a:xfrm>
            <a:off x="884791" y="3390609"/>
            <a:ext cx="66040" cy="62230"/>
          </a:xfrm>
          <a:custGeom>
            <a:avLst/>
            <a:gdLst/>
            <a:ahLst/>
            <a:cxnLst/>
            <a:rect l="l" t="t" r="r" b="b"/>
            <a:pathLst>
              <a:path w="66040" h="62229">
                <a:moveTo>
                  <a:pt x="32862" y="61939"/>
                </a:moveTo>
                <a:lnTo>
                  <a:pt x="20165" y="59404"/>
                </a:lnTo>
                <a:lnTo>
                  <a:pt x="9709" y="52722"/>
                </a:lnTo>
                <a:lnTo>
                  <a:pt x="2614" y="43274"/>
                </a:lnTo>
                <a:lnTo>
                  <a:pt x="0" y="32444"/>
                </a:lnTo>
                <a:lnTo>
                  <a:pt x="2614" y="19909"/>
                </a:lnTo>
                <a:lnTo>
                  <a:pt x="9709" y="9585"/>
                </a:lnTo>
                <a:lnTo>
                  <a:pt x="20165" y="2580"/>
                </a:lnTo>
                <a:lnTo>
                  <a:pt x="32862" y="0"/>
                </a:lnTo>
                <a:lnTo>
                  <a:pt x="45559" y="2580"/>
                </a:lnTo>
                <a:lnTo>
                  <a:pt x="56015" y="9585"/>
                </a:lnTo>
                <a:lnTo>
                  <a:pt x="63110" y="19909"/>
                </a:lnTo>
                <a:lnTo>
                  <a:pt x="65724" y="32444"/>
                </a:lnTo>
                <a:lnTo>
                  <a:pt x="63110" y="43274"/>
                </a:lnTo>
                <a:lnTo>
                  <a:pt x="56015" y="52722"/>
                </a:lnTo>
                <a:lnTo>
                  <a:pt x="45559" y="59404"/>
                </a:lnTo>
                <a:lnTo>
                  <a:pt x="32862" y="61939"/>
                </a:lnTo>
                <a:close/>
              </a:path>
            </a:pathLst>
          </a:custGeom>
          <a:solidFill>
            <a:srgbClr val="000000"/>
          </a:solidFill>
        </p:spPr>
        <p:txBody>
          <a:bodyPr wrap="square" lIns="0" tIns="0" rIns="0" bIns="0" rtlCol="0"/>
          <a:lstStyle/>
          <a:p>
            <a:endParaRPr/>
          </a:p>
        </p:txBody>
      </p:sp>
      <p:pic>
        <p:nvPicPr>
          <p:cNvPr id="94" name="object 60">
            <a:extLst>
              <a:ext uri="{FF2B5EF4-FFF2-40B4-BE49-F238E27FC236}">
                <a16:creationId xmlns:a16="http://schemas.microsoft.com/office/drawing/2014/main" id="{78FB765B-16A3-40A6-BB09-423040A06D0E}"/>
              </a:ext>
            </a:extLst>
          </p:cNvPr>
          <p:cNvPicPr/>
          <p:nvPr/>
        </p:nvPicPr>
        <p:blipFill>
          <a:blip r:embed="rId2" cstate="print"/>
          <a:stretch>
            <a:fillRect/>
          </a:stretch>
        </p:blipFill>
        <p:spPr>
          <a:xfrm>
            <a:off x="881803" y="3163500"/>
            <a:ext cx="71699" cy="203514"/>
          </a:xfrm>
          <a:prstGeom prst="rect">
            <a:avLst/>
          </a:prstGeom>
        </p:spPr>
      </p:pic>
      <p:sp>
        <p:nvSpPr>
          <p:cNvPr id="95" name="正方形/長方形 94">
            <a:extLst>
              <a:ext uri="{FF2B5EF4-FFF2-40B4-BE49-F238E27FC236}">
                <a16:creationId xmlns:a16="http://schemas.microsoft.com/office/drawing/2014/main" id="{1C768E62-FA99-4F5F-A68D-431F4F6ED4D2}"/>
              </a:ext>
            </a:extLst>
          </p:cNvPr>
          <p:cNvSpPr/>
          <p:nvPr/>
        </p:nvSpPr>
        <p:spPr>
          <a:xfrm>
            <a:off x="1103291" y="3081862"/>
            <a:ext cx="1333810" cy="3679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Caution</a:t>
            </a:r>
          </a:p>
        </p:txBody>
      </p:sp>
      <p:sp>
        <p:nvSpPr>
          <p:cNvPr id="61" name="テキスト ボックス 60">
            <a:extLst>
              <a:ext uri="{FF2B5EF4-FFF2-40B4-BE49-F238E27FC236}">
                <a16:creationId xmlns:a16="http://schemas.microsoft.com/office/drawing/2014/main" id="{E45EE272-94B6-4C5F-AD71-0E7D2BADFC34}"/>
              </a:ext>
            </a:extLst>
          </p:cNvPr>
          <p:cNvSpPr txBox="1"/>
          <p:nvPr/>
        </p:nvSpPr>
        <p:spPr>
          <a:xfrm>
            <a:off x="406399" y="828684"/>
            <a:ext cx="6117064" cy="261610"/>
          </a:xfrm>
          <a:prstGeom prst="rect">
            <a:avLst/>
          </a:prstGeom>
          <a:noFill/>
        </p:spPr>
        <p:txBody>
          <a:bodyPr wrap="square" rtlCol="0">
            <a:spAutoFit/>
          </a:bodyPr>
          <a:lstStyle/>
          <a:p>
            <a:r>
              <a:rPr kumimoji="1" lang="ja-JP" altLang="en-US" sz="1100" b="1" dirty="0"/>
              <a:t>◆</a:t>
            </a:r>
            <a:r>
              <a:rPr kumimoji="1" lang="en-US" altLang="ja-JP" sz="1100" b="1" dirty="0"/>
              <a:t>General caution</a:t>
            </a:r>
            <a:endParaRPr kumimoji="1" lang="ja-JP" altLang="en-US" sz="1100" b="1" dirty="0">
              <a:solidFill>
                <a:schemeClr val="tx1"/>
              </a:solidFill>
            </a:endParaRPr>
          </a:p>
        </p:txBody>
      </p:sp>
      <p:sp>
        <p:nvSpPr>
          <p:cNvPr id="74" name="正方形/長方形 73">
            <a:extLst>
              <a:ext uri="{FF2B5EF4-FFF2-40B4-BE49-F238E27FC236}">
                <a16:creationId xmlns:a16="http://schemas.microsoft.com/office/drawing/2014/main" id="{4E7FA7D8-CB80-4A68-9B3E-3A41CE956F27}"/>
              </a:ext>
            </a:extLst>
          </p:cNvPr>
          <p:cNvSpPr/>
          <p:nvPr/>
        </p:nvSpPr>
        <p:spPr>
          <a:xfrm>
            <a:off x="406399" y="5973392"/>
            <a:ext cx="6096640" cy="3312848"/>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solidFill>
                <a:schemeClr val="tx1"/>
              </a:solidFill>
            </a:endParaRPr>
          </a:p>
        </p:txBody>
      </p:sp>
      <p:sp>
        <p:nvSpPr>
          <p:cNvPr id="79" name="テキスト ボックス 78">
            <a:extLst>
              <a:ext uri="{FF2B5EF4-FFF2-40B4-BE49-F238E27FC236}">
                <a16:creationId xmlns:a16="http://schemas.microsoft.com/office/drawing/2014/main" id="{EB3B81BC-2CDB-4B8C-A95E-7C49802F48FA}"/>
              </a:ext>
            </a:extLst>
          </p:cNvPr>
          <p:cNvSpPr txBox="1"/>
          <p:nvPr/>
        </p:nvSpPr>
        <p:spPr>
          <a:xfrm>
            <a:off x="2509024" y="6068368"/>
            <a:ext cx="3922093" cy="3139321"/>
          </a:xfrm>
          <a:prstGeom prst="rect">
            <a:avLst/>
          </a:prstGeom>
          <a:noFill/>
        </p:spPr>
        <p:txBody>
          <a:bodyPr wrap="square" rtlCol="0">
            <a:spAutoFit/>
          </a:bodyPr>
          <a:lstStyle/>
          <a:p>
            <a:r>
              <a:rPr kumimoji="1" lang="en-US" altLang="ja-JP" sz="1100" dirty="0">
                <a:solidFill>
                  <a:schemeClr val="tx1"/>
                </a:solidFill>
              </a:rPr>
              <a:t>When installing this device, turn off the power of the device. Do not short-circuit each wiring or terminal.</a:t>
            </a:r>
          </a:p>
          <a:p>
            <a:r>
              <a:rPr kumimoji="1" lang="en-US" altLang="ja-JP" sz="1100" dirty="0">
                <a:solidFill>
                  <a:schemeClr val="tx1"/>
                </a:solidFill>
              </a:rPr>
              <a:t>When installing this device, be sure to perform protective grounding to prevent electric shock.</a:t>
            </a:r>
          </a:p>
          <a:p>
            <a:r>
              <a:rPr kumimoji="1" lang="en-US" altLang="ja-JP" sz="1100" dirty="0">
                <a:solidFill>
                  <a:schemeClr val="tx1"/>
                </a:solidFill>
              </a:rPr>
              <a:t>Be sure to check that the power supply voltage of the device matches the voltage of the power supply before turning on the device.</a:t>
            </a:r>
          </a:p>
          <a:p>
            <a:r>
              <a:rPr kumimoji="1" lang="en-US" altLang="ja-JP" sz="1100" dirty="0">
                <a:solidFill>
                  <a:schemeClr val="tx1"/>
                </a:solidFill>
              </a:rPr>
              <a:t>Only our customer service or equivalent handlers should install this equipment.</a:t>
            </a:r>
          </a:p>
          <a:p>
            <a:r>
              <a:rPr kumimoji="1" lang="en-US" altLang="ja-JP" sz="1100" dirty="0">
                <a:solidFill>
                  <a:schemeClr val="tx1"/>
                </a:solidFill>
              </a:rPr>
              <a:t>To supply power to this device, connect it via a protection circuit such as a switchboard breaker or an earth leakage breaker.</a:t>
            </a:r>
          </a:p>
          <a:p>
            <a:r>
              <a:rPr kumimoji="1" lang="en-US" altLang="ja-JP" sz="1100" dirty="0">
                <a:solidFill>
                  <a:schemeClr val="tx1"/>
                </a:solidFill>
              </a:rPr>
              <a:t>Since this device is an electronic device, when installing various devices, investigate the installation environment (primary power supply system noise, drive device system noise, electrostatic discharge noise, etc.) and take countermeasures. It may cause system malfunction or damage to various devices.</a:t>
            </a:r>
            <a:endParaRPr kumimoji="1" lang="ja-JP" altLang="en-US" sz="1100" dirty="0">
              <a:solidFill>
                <a:schemeClr val="tx1"/>
              </a:solidFill>
            </a:endParaRPr>
          </a:p>
        </p:txBody>
      </p:sp>
      <p:sp>
        <p:nvSpPr>
          <p:cNvPr id="88" name="object 57">
            <a:extLst>
              <a:ext uri="{FF2B5EF4-FFF2-40B4-BE49-F238E27FC236}">
                <a16:creationId xmlns:a16="http://schemas.microsoft.com/office/drawing/2014/main" id="{B88AEC19-96A7-4B8F-BDD8-B4F92A1016BD}"/>
              </a:ext>
            </a:extLst>
          </p:cNvPr>
          <p:cNvSpPr/>
          <p:nvPr/>
        </p:nvSpPr>
        <p:spPr>
          <a:xfrm>
            <a:off x="642875" y="7333663"/>
            <a:ext cx="554355" cy="478155"/>
          </a:xfrm>
          <a:custGeom>
            <a:avLst/>
            <a:gdLst/>
            <a:ahLst/>
            <a:cxnLst/>
            <a:rect l="l" t="t" r="r" b="b"/>
            <a:pathLst>
              <a:path w="554355" h="478154">
                <a:moveTo>
                  <a:pt x="525726" y="477815"/>
                </a:moveTo>
                <a:lnTo>
                  <a:pt x="26815" y="477815"/>
                </a:lnTo>
                <a:lnTo>
                  <a:pt x="18413" y="476755"/>
                </a:lnTo>
                <a:lnTo>
                  <a:pt x="11131" y="473760"/>
                </a:lnTo>
                <a:lnTo>
                  <a:pt x="4969" y="469105"/>
                </a:lnTo>
                <a:lnTo>
                  <a:pt x="0" y="463154"/>
                </a:lnTo>
                <a:lnTo>
                  <a:pt x="0" y="433449"/>
                </a:lnTo>
                <a:lnTo>
                  <a:pt x="247889" y="5898"/>
                </a:lnTo>
                <a:lnTo>
                  <a:pt x="252815" y="0"/>
                </a:lnTo>
                <a:lnTo>
                  <a:pt x="296739" y="0"/>
                </a:lnTo>
                <a:lnTo>
                  <a:pt x="301664" y="5898"/>
                </a:lnTo>
                <a:lnTo>
                  <a:pt x="549626" y="433573"/>
                </a:lnTo>
                <a:lnTo>
                  <a:pt x="552987" y="440255"/>
                </a:lnTo>
                <a:lnTo>
                  <a:pt x="554107" y="447214"/>
                </a:lnTo>
                <a:lnTo>
                  <a:pt x="552987" y="454726"/>
                </a:lnTo>
                <a:lnTo>
                  <a:pt x="525726" y="477815"/>
                </a:lnTo>
                <a:close/>
              </a:path>
            </a:pathLst>
          </a:custGeom>
          <a:solidFill>
            <a:srgbClr val="000000"/>
          </a:solidFill>
        </p:spPr>
        <p:txBody>
          <a:bodyPr wrap="square" lIns="0" tIns="0" rIns="0" bIns="0" rtlCol="0"/>
          <a:lstStyle/>
          <a:p>
            <a:endParaRPr/>
          </a:p>
        </p:txBody>
      </p:sp>
      <p:sp>
        <p:nvSpPr>
          <p:cNvPr id="105" name="object 58">
            <a:extLst>
              <a:ext uri="{FF2B5EF4-FFF2-40B4-BE49-F238E27FC236}">
                <a16:creationId xmlns:a16="http://schemas.microsoft.com/office/drawing/2014/main" id="{37562EF3-18BD-4157-8542-648CC775A4A3}"/>
              </a:ext>
            </a:extLst>
          </p:cNvPr>
          <p:cNvSpPr/>
          <p:nvPr/>
        </p:nvSpPr>
        <p:spPr>
          <a:xfrm>
            <a:off x="687616" y="7374956"/>
            <a:ext cx="463550" cy="395605"/>
          </a:xfrm>
          <a:custGeom>
            <a:avLst/>
            <a:gdLst/>
            <a:ahLst/>
            <a:cxnLst/>
            <a:rect l="l" t="t" r="r" b="b"/>
            <a:pathLst>
              <a:path w="463550" h="395604">
                <a:moveTo>
                  <a:pt x="463061" y="395230"/>
                </a:moveTo>
                <a:lnTo>
                  <a:pt x="0" y="395230"/>
                </a:lnTo>
                <a:lnTo>
                  <a:pt x="230036" y="0"/>
                </a:lnTo>
                <a:lnTo>
                  <a:pt x="463061" y="395230"/>
                </a:lnTo>
                <a:close/>
              </a:path>
            </a:pathLst>
          </a:custGeom>
          <a:solidFill>
            <a:srgbClr val="FDD000"/>
          </a:solidFill>
        </p:spPr>
        <p:txBody>
          <a:bodyPr wrap="square" lIns="0" tIns="0" rIns="0" bIns="0" rtlCol="0"/>
          <a:lstStyle/>
          <a:p>
            <a:endParaRPr/>
          </a:p>
        </p:txBody>
      </p:sp>
      <p:sp>
        <p:nvSpPr>
          <p:cNvPr id="106" name="object 59">
            <a:extLst>
              <a:ext uri="{FF2B5EF4-FFF2-40B4-BE49-F238E27FC236}">
                <a16:creationId xmlns:a16="http://schemas.microsoft.com/office/drawing/2014/main" id="{ABC0BB0F-E865-432D-9DE6-950205BDC162}"/>
              </a:ext>
            </a:extLst>
          </p:cNvPr>
          <p:cNvSpPr/>
          <p:nvPr/>
        </p:nvSpPr>
        <p:spPr>
          <a:xfrm>
            <a:off x="884791" y="7687601"/>
            <a:ext cx="66040" cy="62230"/>
          </a:xfrm>
          <a:custGeom>
            <a:avLst/>
            <a:gdLst/>
            <a:ahLst/>
            <a:cxnLst/>
            <a:rect l="l" t="t" r="r" b="b"/>
            <a:pathLst>
              <a:path w="66040" h="62229">
                <a:moveTo>
                  <a:pt x="32862" y="61939"/>
                </a:moveTo>
                <a:lnTo>
                  <a:pt x="20165" y="59404"/>
                </a:lnTo>
                <a:lnTo>
                  <a:pt x="9709" y="52722"/>
                </a:lnTo>
                <a:lnTo>
                  <a:pt x="2614" y="43274"/>
                </a:lnTo>
                <a:lnTo>
                  <a:pt x="0" y="32444"/>
                </a:lnTo>
                <a:lnTo>
                  <a:pt x="2614" y="19909"/>
                </a:lnTo>
                <a:lnTo>
                  <a:pt x="9709" y="9585"/>
                </a:lnTo>
                <a:lnTo>
                  <a:pt x="20165" y="2580"/>
                </a:lnTo>
                <a:lnTo>
                  <a:pt x="32862" y="0"/>
                </a:lnTo>
                <a:lnTo>
                  <a:pt x="45559" y="2580"/>
                </a:lnTo>
                <a:lnTo>
                  <a:pt x="56015" y="9585"/>
                </a:lnTo>
                <a:lnTo>
                  <a:pt x="63110" y="19909"/>
                </a:lnTo>
                <a:lnTo>
                  <a:pt x="65724" y="32444"/>
                </a:lnTo>
                <a:lnTo>
                  <a:pt x="63110" y="43274"/>
                </a:lnTo>
                <a:lnTo>
                  <a:pt x="56015" y="52722"/>
                </a:lnTo>
                <a:lnTo>
                  <a:pt x="45559" y="59404"/>
                </a:lnTo>
                <a:lnTo>
                  <a:pt x="32862" y="61939"/>
                </a:lnTo>
                <a:close/>
              </a:path>
            </a:pathLst>
          </a:custGeom>
          <a:solidFill>
            <a:srgbClr val="000000"/>
          </a:solidFill>
        </p:spPr>
        <p:txBody>
          <a:bodyPr wrap="square" lIns="0" tIns="0" rIns="0" bIns="0" rtlCol="0"/>
          <a:lstStyle/>
          <a:p>
            <a:endParaRPr/>
          </a:p>
        </p:txBody>
      </p:sp>
      <p:pic>
        <p:nvPicPr>
          <p:cNvPr id="107" name="object 60">
            <a:extLst>
              <a:ext uri="{FF2B5EF4-FFF2-40B4-BE49-F238E27FC236}">
                <a16:creationId xmlns:a16="http://schemas.microsoft.com/office/drawing/2014/main" id="{1837AD69-DF15-43A0-A1CB-2CC5D7EE62DE}"/>
              </a:ext>
            </a:extLst>
          </p:cNvPr>
          <p:cNvPicPr/>
          <p:nvPr/>
        </p:nvPicPr>
        <p:blipFill>
          <a:blip r:embed="rId2" cstate="print"/>
          <a:stretch>
            <a:fillRect/>
          </a:stretch>
        </p:blipFill>
        <p:spPr>
          <a:xfrm>
            <a:off x="881803" y="7460492"/>
            <a:ext cx="71699" cy="203514"/>
          </a:xfrm>
          <a:prstGeom prst="rect">
            <a:avLst/>
          </a:prstGeom>
        </p:spPr>
      </p:pic>
      <p:sp>
        <p:nvSpPr>
          <p:cNvPr id="108" name="正方形/長方形 107">
            <a:extLst>
              <a:ext uri="{FF2B5EF4-FFF2-40B4-BE49-F238E27FC236}">
                <a16:creationId xmlns:a16="http://schemas.microsoft.com/office/drawing/2014/main" id="{6669CA78-DB1F-4720-906F-FB6F3864DE72}"/>
              </a:ext>
            </a:extLst>
          </p:cNvPr>
          <p:cNvSpPr/>
          <p:nvPr/>
        </p:nvSpPr>
        <p:spPr>
          <a:xfrm>
            <a:off x="1103291" y="7378854"/>
            <a:ext cx="1333810" cy="3679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Caution</a:t>
            </a:r>
          </a:p>
        </p:txBody>
      </p:sp>
      <p:sp>
        <p:nvSpPr>
          <p:cNvPr id="109" name="テキスト ボックス 108">
            <a:extLst>
              <a:ext uri="{FF2B5EF4-FFF2-40B4-BE49-F238E27FC236}">
                <a16:creationId xmlns:a16="http://schemas.microsoft.com/office/drawing/2014/main" id="{772A4A4E-F069-4020-8D34-2AD6232473B1}"/>
              </a:ext>
            </a:extLst>
          </p:cNvPr>
          <p:cNvSpPr txBox="1"/>
          <p:nvPr/>
        </p:nvSpPr>
        <p:spPr>
          <a:xfrm>
            <a:off x="375919" y="5716731"/>
            <a:ext cx="6117064" cy="261610"/>
          </a:xfrm>
          <a:prstGeom prst="rect">
            <a:avLst/>
          </a:prstGeom>
          <a:noFill/>
        </p:spPr>
        <p:txBody>
          <a:bodyPr wrap="square" rtlCol="0">
            <a:spAutoFit/>
          </a:bodyPr>
          <a:lstStyle/>
          <a:p>
            <a:r>
              <a:rPr kumimoji="1" lang="ja-JP" altLang="en-US" sz="1100" b="1" dirty="0"/>
              <a:t>◆</a:t>
            </a:r>
            <a:r>
              <a:rPr kumimoji="1" lang="en-US" altLang="ja-JP" sz="1100" b="1" dirty="0"/>
              <a:t>For proper use</a:t>
            </a:r>
            <a:endParaRPr kumimoji="1" lang="ja-JP" altLang="en-US" sz="1100" b="1" dirty="0">
              <a:solidFill>
                <a:schemeClr val="tx1"/>
              </a:solidFill>
            </a:endParaRPr>
          </a:p>
        </p:txBody>
      </p:sp>
    </p:spTree>
    <p:extLst>
      <p:ext uri="{BB962C8B-B14F-4D97-AF65-F5344CB8AC3E}">
        <p14:creationId xmlns:p14="http://schemas.microsoft.com/office/powerpoint/2010/main" val="22294064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B7D43-165D-7CDB-0057-5C40DB91D697}"/>
            </a:ext>
          </a:extLst>
        </p:cNvPr>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FF7235B5-286A-420A-EDB9-99DE093A9D91}"/>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Web functions</a:t>
            </a:r>
          </a:p>
        </p:txBody>
      </p:sp>
      <p:sp>
        <p:nvSpPr>
          <p:cNvPr id="3" name="スライド番号プレースホルダー 2">
            <a:extLst>
              <a:ext uri="{FF2B5EF4-FFF2-40B4-BE49-F238E27FC236}">
                <a16:creationId xmlns:a16="http://schemas.microsoft.com/office/drawing/2014/main" id="{D7F1DB80-7F79-B5B3-9A8E-492556056CCD}"/>
              </a:ext>
            </a:extLst>
          </p:cNvPr>
          <p:cNvSpPr>
            <a:spLocks noGrp="1"/>
          </p:cNvSpPr>
          <p:nvPr>
            <p:ph type="sldNum" sz="quarter" idx="12"/>
          </p:nvPr>
        </p:nvSpPr>
        <p:spPr/>
        <p:txBody>
          <a:bodyPr/>
          <a:lstStyle/>
          <a:p>
            <a:fld id="{FABEA90D-F275-432F-8053-456A4E092F4A}" type="slidenum">
              <a:rPr kumimoji="1" lang="ja-JP" altLang="en-US" smtClean="0"/>
              <a:t>30</a:t>
            </a:fld>
            <a:endParaRPr kumimoji="1" lang="ja-JP" altLang="en-US"/>
          </a:p>
        </p:txBody>
      </p:sp>
      <p:sp>
        <p:nvSpPr>
          <p:cNvPr id="91" name="テキスト ボックス 29">
            <a:extLst>
              <a:ext uri="{FF2B5EF4-FFF2-40B4-BE49-F238E27FC236}">
                <a16:creationId xmlns:a16="http://schemas.microsoft.com/office/drawing/2014/main" id="{DF939DA4-DDA2-91D4-8558-437601F34241}"/>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2-5-3. </a:t>
            </a:r>
            <a:r>
              <a:rPr lang="en-US" sz="1100" dirty="0">
                <a:effectLst/>
              </a:rPr>
              <a:t>Stock Maintenance</a:t>
            </a:r>
          </a:p>
        </p:txBody>
      </p:sp>
      <p:sp>
        <p:nvSpPr>
          <p:cNvPr id="9" name="TextBox 8">
            <a:extLst>
              <a:ext uri="{FF2B5EF4-FFF2-40B4-BE49-F238E27FC236}">
                <a16:creationId xmlns:a16="http://schemas.microsoft.com/office/drawing/2014/main" id="{30EB8956-BCD3-F0A8-7E39-555849926C00}"/>
              </a:ext>
            </a:extLst>
          </p:cNvPr>
          <p:cNvSpPr txBox="1"/>
          <p:nvPr/>
        </p:nvSpPr>
        <p:spPr>
          <a:xfrm>
            <a:off x="334537" y="1352601"/>
            <a:ext cx="5965671" cy="523220"/>
          </a:xfrm>
          <a:prstGeom prst="rect">
            <a:avLst/>
          </a:prstGeom>
          <a:noFill/>
          <a:ln>
            <a:noFill/>
          </a:ln>
        </p:spPr>
        <p:txBody>
          <a:bodyPr wrap="square">
            <a:spAutoFit/>
          </a:bodyPr>
          <a:lstStyle/>
          <a:p>
            <a:r>
              <a:rPr lang="en-US" sz="1400" b="1" dirty="0"/>
              <a:t>Remove Zero Qty: </a:t>
            </a:r>
            <a:r>
              <a:rPr lang="en-US" sz="1400" dirty="0"/>
              <a:t>This is used to clear data in the stock that has a quantity of 0</a:t>
            </a:r>
          </a:p>
        </p:txBody>
      </p:sp>
      <p:sp>
        <p:nvSpPr>
          <p:cNvPr id="5" name="TextBox 4">
            <a:extLst>
              <a:ext uri="{FF2B5EF4-FFF2-40B4-BE49-F238E27FC236}">
                <a16:creationId xmlns:a16="http://schemas.microsoft.com/office/drawing/2014/main" id="{110269E9-0C3A-AA7E-B1A7-C60B4983BC1E}"/>
              </a:ext>
            </a:extLst>
          </p:cNvPr>
          <p:cNvSpPr txBox="1"/>
          <p:nvPr/>
        </p:nvSpPr>
        <p:spPr>
          <a:xfrm>
            <a:off x="334538" y="2104782"/>
            <a:ext cx="5965671" cy="738664"/>
          </a:xfrm>
          <a:prstGeom prst="rect">
            <a:avLst/>
          </a:prstGeom>
          <a:noFill/>
          <a:ln>
            <a:noFill/>
          </a:ln>
        </p:spPr>
        <p:txBody>
          <a:bodyPr wrap="square">
            <a:spAutoFit/>
          </a:bodyPr>
          <a:lstStyle/>
          <a:p>
            <a:r>
              <a:rPr lang="en-US" sz="1400" b="1" dirty="0"/>
              <a:t>Update: </a:t>
            </a:r>
            <a:r>
              <a:rPr lang="en-US" sz="1400" dirty="0"/>
              <a:t>This is used to update the quantity of items in stock along with a remark. To update, select the item you want to update, enter the desired quantity and remark, then click "Update."</a:t>
            </a:r>
          </a:p>
        </p:txBody>
      </p:sp>
      <p:pic>
        <p:nvPicPr>
          <p:cNvPr id="6" name="Picture 5">
            <a:extLst>
              <a:ext uri="{FF2B5EF4-FFF2-40B4-BE49-F238E27FC236}">
                <a16:creationId xmlns:a16="http://schemas.microsoft.com/office/drawing/2014/main" id="{2338D09E-3393-AE14-55A3-D857F413B52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84931" y="3072407"/>
            <a:ext cx="5760000" cy="3230325"/>
          </a:xfrm>
          <a:prstGeom prst="rect">
            <a:avLst/>
          </a:prstGeom>
        </p:spPr>
      </p:pic>
      <p:sp>
        <p:nvSpPr>
          <p:cNvPr id="7" name="Rectangle 6">
            <a:extLst>
              <a:ext uri="{FF2B5EF4-FFF2-40B4-BE49-F238E27FC236}">
                <a16:creationId xmlns:a16="http://schemas.microsoft.com/office/drawing/2014/main" id="{C6C8752B-8DE5-4F0E-F2C8-B4B4F3FE5420}"/>
              </a:ext>
            </a:extLst>
          </p:cNvPr>
          <p:cNvSpPr/>
          <p:nvPr/>
        </p:nvSpPr>
        <p:spPr>
          <a:xfrm>
            <a:off x="5108667" y="4075971"/>
            <a:ext cx="192171" cy="173423"/>
          </a:xfrm>
          <a:prstGeom prst="rect">
            <a:avLst/>
          </a:prstGeom>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kumimoji="1" lang="en-TH" sz="800" b="1" dirty="0">
                <a:solidFill>
                  <a:schemeClr val="tx1"/>
                </a:solidFill>
              </a:rPr>
              <a:t>1</a:t>
            </a:r>
          </a:p>
        </p:txBody>
      </p:sp>
      <p:sp>
        <p:nvSpPr>
          <p:cNvPr id="8" name="Rectangle 7">
            <a:extLst>
              <a:ext uri="{FF2B5EF4-FFF2-40B4-BE49-F238E27FC236}">
                <a16:creationId xmlns:a16="http://schemas.microsoft.com/office/drawing/2014/main" id="{4BF64C6E-E75E-AAB6-1B6A-7E4AFA98EE5A}"/>
              </a:ext>
            </a:extLst>
          </p:cNvPr>
          <p:cNvSpPr/>
          <p:nvPr/>
        </p:nvSpPr>
        <p:spPr>
          <a:xfrm>
            <a:off x="3306152" y="3807114"/>
            <a:ext cx="192171" cy="173423"/>
          </a:xfrm>
          <a:prstGeom prst="rect">
            <a:avLst/>
          </a:prstGeom>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kumimoji="1" lang="en-TH" sz="800" b="1" dirty="0">
                <a:solidFill>
                  <a:schemeClr val="tx1"/>
                </a:solidFill>
              </a:rPr>
              <a:t>2</a:t>
            </a:r>
          </a:p>
        </p:txBody>
      </p:sp>
    </p:spTree>
    <p:extLst>
      <p:ext uri="{BB962C8B-B14F-4D97-AF65-F5344CB8AC3E}">
        <p14:creationId xmlns:p14="http://schemas.microsoft.com/office/powerpoint/2010/main" val="38486268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89F11-13C9-F4FC-37DB-84426BF9B100}"/>
            </a:ext>
          </a:extLst>
        </p:cNvPr>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401F0643-11B2-D697-95D1-B08E941291F0}"/>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Web functions</a:t>
            </a:r>
          </a:p>
        </p:txBody>
      </p:sp>
      <p:sp>
        <p:nvSpPr>
          <p:cNvPr id="3" name="スライド番号プレースホルダー 2">
            <a:extLst>
              <a:ext uri="{FF2B5EF4-FFF2-40B4-BE49-F238E27FC236}">
                <a16:creationId xmlns:a16="http://schemas.microsoft.com/office/drawing/2014/main" id="{3FB44EB8-DA98-5A8D-F12E-01234F7BAA3F}"/>
              </a:ext>
            </a:extLst>
          </p:cNvPr>
          <p:cNvSpPr>
            <a:spLocks noGrp="1"/>
          </p:cNvSpPr>
          <p:nvPr>
            <p:ph type="sldNum" sz="quarter" idx="12"/>
          </p:nvPr>
        </p:nvSpPr>
        <p:spPr/>
        <p:txBody>
          <a:bodyPr/>
          <a:lstStyle/>
          <a:p>
            <a:fld id="{FABEA90D-F275-432F-8053-456A4E092F4A}" type="slidenum">
              <a:rPr kumimoji="1" lang="ja-JP" altLang="en-US" smtClean="0"/>
              <a:t>31</a:t>
            </a:fld>
            <a:endParaRPr kumimoji="1" lang="ja-JP" altLang="en-US"/>
          </a:p>
        </p:txBody>
      </p:sp>
      <p:sp>
        <p:nvSpPr>
          <p:cNvPr id="91" name="テキスト ボックス 29">
            <a:extLst>
              <a:ext uri="{FF2B5EF4-FFF2-40B4-BE49-F238E27FC236}">
                <a16:creationId xmlns:a16="http://schemas.microsoft.com/office/drawing/2014/main" id="{674AA57C-E100-DC4A-8813-8D8B8CAA2CE2}"/>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2-5-4.</a:t>
            </a:r>
            <a:r>
              <a:rPr kumimoji="1" lang="th-TH" altLang="ja-JP" sz="1100" dirty="0"/>
              <a:t> </a:t>
            </a:r>
            <a:r>
              <a:rPr lang="en-US" sz="1100" dirty="0">
                <a:effectLst/>
              </a:rPr>
              <a:t>Stocktaking</a:t>
            </a:r>
            <a:endParaRPr kumimoji="1" lang="en-US" altLang="ja-JP" sz="1100" dirty="0"/>
          </a:p>
        </p:txBody>
      </p:sp>
      <p:sp>
        <p:nvSpPr>
          <p:cNvPr id="2" name="TextBox 1">
            <a:extLst>
              <a:ext uri="{FF2B5EF4-FFF2-40B4-BE49-F238E27FC236}">
                <a16:creationId xmlns:a16="http://schemas.microsoft.com/office/drawing/2014/main" id="{A95F45AF-A019-ADE3-6474-A0BA24326ED7}"/>
              </a:ext>
            </a:extLst>
          </p:cNvPr>
          <p:cNvSpPr txBox="1"/>
          <p:nvPr/>
        </p:nvSpPr>
        <p:spPr>
          <a:xfrm>
            <a:off x="476511" y="1311641"/>
            <a:ext cx="5965671" cy="307777"/>
          </a:xfrm>
          <a:prstGeom prst="rect">
            <a:avLst/>
          </a:prstGeom>
          <a:noFill/>
          <a:ln>
            <a:noFill/>
          </a:ln>
        </p:spPr>
        <p:txBody>
          <a:bodyPr wrap="square">
            <a:spAutoFit/>
          </a:bodyPr>
          <a:lstStyle/>
          <a:p>
            <a:r>
              <a:rPr lang="en-US" sz="1400" dirty="0"/>
              <a:t>	View data all </a:t>
            </a:r>
            <a:r>
              <a:rPr lang="en-US" sz="1400" dirty="0">
                <a:effectLst/>
              </a:rPr>
              <a:t>Stock</a:t>
            </a:r>
            <a:r>
              <a:rPr lang="en-US" sz="1400" dirty="0"/>
              <a:t>taking</a:t>
            </a:r>
            <a:endParaRPr lang="en-US" sz="1400" dirty="0">
              <a:effectLst/>
            </a:endParaRPr>
          </a:p>
        </p:txBody>
      </p:sp>
      <p:pic>
        <p:nvPicPr>
          <p:cNvPr id="6" name="Picture 5">
            <a:extLst>
              <a:ext uri="{FF2B5EF4-FFF2-40B4-BE49-F238E27FC236}">
                <a16:creationId xmlns:a16="http://schemas.microsoft.com/office/drawing/2014/main" id="{8D5F3B7B-EF2D-F5E2-3F14-212421D93B8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48762" y="1758041"/>
            <a:ext cx="5715501" cy="3205369"/>
          </a:xfrm>
          <a:prstGeom prst="rect">
            <a:avLst/>
          </a:prstGeom>
        </p:spPr>
      </p:pic>
      <p:sp>
        <p:nvSpPr>
          <p:cNvPr id="9" name="TextBox 8">
            <a:extLst>
              <a:ext uri="{FF2B5EF4-FFF2-40B4-BE49-F238E27FC236}">
                <a16:creationId xmlns:a16="http://schemas.microsoft.com/office/drawing/2014/main" id="{2B2C5162-AA79-8EFD-E612-D8B3D6E87D91}"/>
              </a:ext>
            </a:extLst>
          </p:cNvPr>
          <p:cNvSpPr txBox="1"/>
          <p:nvPr/>
        </p:nvSpPr>
        <p:spPr>
          <a:xfrm>
            <a:off x="2795653" y="5138797"/>
            <a:ext cx="1266693" cy="2616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TH" sz="1100" dirty="0">
                <a:solidFill>
                  <a:schemeClr val="tx1"/>
                </a:solidFill>
              </a:rPr>
              <a:t>Stocktaking page</a:t>
            </a:r>
          </a:p>
        </p:txBody>
      </p:sp>
      <p:sp>
        <p:nvSpPr>
          <p:cNvPr id="16" name="TextBox 15">
            <a:extLst>
              <a:ext uri="{FF2B5EF4-FFF2-40B4-BE49-F238E27FC236}">
                <a16:creationId xmlns:a16="http://schemas.microsoft.com/office/drawing/2014/main" id="{3A8C133E-B02E-04A8-FE0A-A7A77B196518}"/>
              </a:ext>
            </a:extLst>
          </p:cNvPr>
          <p:cNvSpPr txBox="1"/>
          <p:nvPr/>
        </p:nvSpPr>
        <p:spPr>
          <a:xfrm>
            <a:off x="411563" y="5546880"/>
            <a:ext cx="6117063" cy="507831"/>
          </a:xfrm>
          <a:prstGeom prst="rect">
            <a:avLst/>
          </a:prstGeom>
          <a:noFill/>
        </p:spPr>
        <p:txBody>
          <a:bodyPr wrap="square">
            <a:spAutoFit/>
          </a:bodyPr>
          <a:lstStyle/>
          <a:p>
            <a:r>
              <a:rPr lang="en-US" sz="1350" dirty="0"/>
              <a:t>When you arrive at this page, Click the “Search” button to search and display the desired information.</a:t>
            </a:r>
          </a:p>
        </p:txBody>
      </p:sp>
      <p:sp>
        <p:nvSpPr>
          <p:cNvPr id="17" name="TextBox 16">
            <a:extLst>
              <a:ext uri="{FF2B5EF4-FFF2-40B4-BE49-F238E27FC236}">
                <a16:creationId xmlns:a16="http://schemas.microsoft.com/office/drawing/2014/main" id="{E4B75D41-8691-233C-BA50-76F1CA8EAEFC}"/>
              </a:ext>
            </a:extLst>
          </p:cNvPr>
          <p:cNvSpPr txBox="1"/>
          <p:nvPr/>
        </p:nvSpPr>
        <p:spPr>
          <a:xfrm>
            <a:off x="406400" y="6126928"/>
            <a:ext cx="6264148" cy="307777"/>
          </a:xfrm>
          <a:prstGeom prst="rect">
            <a:avLst/>
          </a:prstGeom>
          <a:noFill/>
        </p:spPr>
        <p:txBody>
          <a:bodyPr wrap="square">
            <a:spAutoFit/>
          </a:bodyPr>
          <a:lstStyle/>
          <a:p>
            <a:r>
              <a:rPr lang="en-US" sz="1400" b="1" dirty="0"/>
              <a:t>Search:</a:t>
            </a:r>
            <a:r>
              <a:rPr lang="en-US" sz="1400" dirty="0"/>
              <a:t> A function for searching for information as specified in each option.</a:t>
            </a:r>
          </a:p>
        </p:txBody>
      </p:sp>
      <p:pic>
        <p:nvPicPr>
          <p:cNvPr id="19" name="Picture 18">
            <a:extLst>
              <a:ext uri="{FF2B5EF4-FFF2-40B4-BE49-F238E27FC236}">
                <a16:creationId xmlns:a16="http://schemas.microsoft.com/office/drawing/2014/main" id="{E29D20D6-6323-AFCC-C703-FF7C8B86C8B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90094" y="6609212"/>
            <a:ext cx="5760000" cy="478241"/>
          </a:xfrm>
          <a:prstGeom prst="rect">
            <a:avLst/>
          </a:prstGeom>
        </p:spPr>
      </p:pic>
      <p:pic>
        <p:nvPicPr>
          <p:cNvPr id="15" name="Picture 14">
            <a:extLst>
              <a:ext uri="{FF2B5EF4-FFF2-40B4-BE49-F238E27FC236}">
                <a16:creationId xmlns:a16="http://schemas.microsoft.com/office/drawing/2014/main" id="{5A3C7562-256E-A63F-7712-EBFB8578CB48}"/>
              </a:ext>
            </a:extLst>
          </p:cNvPr>
          <p:cNvPicPr/>
          <p:nvPr/>
        </p:nvPicPr>
        <p:blipFill>
          <a:blip r:embed="rId4" cstate="print">
            <a:extLst>
              <a:ext uri="{28A0092B-C50C-407E-A947-70E740481C1C}">
                <a14:useLocalDpi xmlns:a14="http://schemas.microsoft.com/office/drawing/2010/main" val="0"/>
              </a:ext>
            </a:extLst>
          </a:blip>
          <a:stretch>
            <a:fillRect/>
          </a:stretch>
        </p:blipFill>
        <p:spPr>
          <a:xfrm rot="20289535">
            <a:off x="6146944" y="6914924"/>
            <a:ext cx="204313" cy="228954"/>
          </a:xfrm>
          <a:prstGeom prst="rect">
            <a:avLst/>
          </a:prstGeom>
        </p:spPr>
      </p:pic>
      <p:sp>
        <p:nvSpPr>
          <p:cNvPr id="20" name="TextBox 19">
            <a:extLst>
              <a:ext uri="{FF2B5EF4-FFF2-40B4-BE49-F238E27FC236}">
                <a16:creationId xmlns:a16="http://schemas.microsoft.com/office/drawing/2014/main" id="{3D1F7B5A-FE46-3C68-6566-17545E89FA11}"/>
              </a:ext>
            </a:extLst>
          </p:cNvPr>
          <p:cNvSpPr txBox="1"/>
          <p:nvPr/>
        </p:nvSpPr>
        <p:spPr>
          <a:xfrm>
            <a:off x="406400" y="7431078"/>
            <a:ext cx="3429000" cy="300082"/>
          </a:xfrm>
          <a:prstGeom prst="rect">
            <a:avLst/>
          </a:prstGeom>
          <a:noFill/>
        </p:spPr>
        <p:txBody>
          <a:bodyPr wrap="square">
            <a:spAutoFit/>
          </a:bodyPr>
          <a:lstStyle/>
          <a:p>
            <a:r>
              <a:rPr lang="en-US" sz="1350" b="1" dirty="0"/>
              <a:t>CSV Output: </a:t>
            </a:r>
            <a:r>
              <a:rPr lang="en-US" sz="1350" dirty="0"/>
              <a:t>Export data as a CSV file.</a:t>
            </a:r>
          </a:p>
        </p:txBody>
      </p:sp>
      <p:pic>
        <p:nvPicPr>
          <p:cNvPr id="21" name="Picture 20">
            <a:extLst>
              <a:ext uri="{FF2B5EF4-FFF2-40B4-BE49-F238E27FC236}">
                <a16:creationId xmlns:a16="http://schemas.microsoft.com/office/drawing/2014/main" id="{52E4237F-589A-9BEF-0D2E-CD688177B457}"/>
              </a:ext>
            </a:extLst>
          </p:cNvPr>
          <p:cNvPicPr>
            <a:picLocks noChangeAspect="1"/>
          </p:cNvPicPr>
          <p:nvPr/>
        </p:nvPicPr>
        <p:blipFill>
          <a:blip r:embed="rId5"/>
          <a:stretch>
            <a:fillRect/>
          </a:stretch>
        </p:blipFill>
        <p:spPr>
          <a:xfrm>
            <a:off x="3511255" y="7246942"/>
            <a:ext cx="927916" cy="545151"/>
          </a:xfrm>
          <a:prstGeom prst="rect">
            <a:avLst/>
          </a:prstGeom>
        </p:spPr>
      </p:pic>
      <p:pic>
        <p:nvPicPr>
          <p:cNvPr id="22" name="Picture 21">
            <a:extLst>
              <a:ext uri="{FF2B5EF4-FFF2-40B4-BE49-F238E27FC236}">
                <a16:creationId xmlns:a16="http://schemas.microsoft.com/office/drawing/2014/main" id="{0B28C442-70AC-9958-891A-4D9430776D01}"/>
              </a:ext>
            </a:extLst>
          </p:cNvPr>
          <p:cNvPicPr/>
          <p:nvPr/>
        </p:nvPicPr>
        <p:blipFill>
          <a:blip r:embed="rId4" cstate="print">
            <a:extLst>
              <a:ext uri="{28A0092B-C50C-407E-A947-70E740481C1C}">
                <a14:useLocalDpi xmlns:a14="http://schemas.microsoft.com/office/drawing/2010/main" val="0"/>
              </a:ext>
            </a:extLst>
          </a:blip>
          <a:stretch>
            <a:fillRect/>
          </a:stretch>
        </p:blipFill>
        <p:spPr>
          <a:xfrm rot="20289535">
            <a:off x="4211152" y="7579233"/>
            <a:ext cx="204313" cy="228954"/>
          </a:xfrm>
          <a:prstGeom prst="rect">
            <a:avLst/>
          </a:prstGeom>
        </p:spPr>
      </p:pic>
      <p:pic>
        <p:nvPicPr>
          <p:cNvPr id="27" name="Picture 26">
            <a:extLst>
              <a:ext uri="{FF2B5EF4-FFF2-40B4-BE49-F238E27FC236}">
                <a16:creationId xmlns:a16="http://schemas.microsoft.com/office/drawing/2014/main" id="{71A2C274-B1B0-E76F-6F11-44E4D0147369}"/>
              </a:ext>
            </a:extLst>
          </p:cNvPr>
          <p:cNvPicPr>
            <a:picLocks noChangeAspect="1"/>
          </p:cNvPicPr>
          <p:nvPr/>
        </p:nvPicPr>
        <p:blipFill>
          <a:blip r:embed="rId6"/>
          <a:stretch>
            <a:fillRect/>
          </a:stretch>
        </p:blipFill>
        <p:spPr>
          <a:xfrm>
            <a:off x="548993" y="7976229"/>
            <a:ext cx="5760000" cy="710536"/>
          </a:xfrm>
          <a:prstGeom prst="rect">
            <a:avLst/>
          </a:prstGeom>
        </p:spPr>
      </p:pic>
      <p:sp>
        <p:nvSpPr>
          <p:cNvPr id="31" name="TextBox 30">
            <a:extLst>
              <a:ext uri="{FF2B5EF4-FFF2-40B4-BE49-F238E27FC236}">
                <a16:creationId xmlns:a16="http://schemas.microsoft.com/office/drawing/2014/main" id="{2144B6E8-5741-CBDC-E86A-12792A98C208}"/>
              </a:ext>
            </a:extLst>
          </p:cNvPr>
          <p:cNvSpPr txBox="1"/>
          <p:nvPr/>
        </p:nvSpPr>
        <p:spPr>
          <a:xfrm>
            <a:off x="1883307" y="8820415"/>
            <a:ext cx="3429000" cy="300082"/>
          </a:xfrm>
          <a:prstGeom prst="rect">
            <a:avLst/>
          </a:prstGeom>
          <a:noFill/>
        </p:spPr>
        <p:txBody>
          <a:bodyPr wrap="square">
            <a:spAutoFit/>
          </a:bodyPr>
          <a:lstStyle/>
          <a:p>
            <a:r>
              <a:rPr lang="en-US" sz="1350" dirty="0"/>
              <a:t>It will export data from the current page.</a:t>
            </a:r>
          </a:p>
        </p:txBody>
      </p:sp>
    </p:spTree>
    <p:extLst>
      <p:ext uri="{BB962C8B-B14F-4D97-AF65-F5344CB8AC3E}">
        <p14:creationId xmlns:p14="http://schemas.microsoft.com/office/powerpoint/2010/main" val="23437658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FC494-257D-CB7D-E363-2805F9C11AF6}"/>
            </a:ext>
          </a:extLst>
        </p:cNvPr>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AF9674E5-10E9-9176-8C1B-CEE4ABB17667}"/>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Web functions</a:t>
            </a:r>
          </a:p>
        </p:txBody>
      </p:sp>
      <p:sp>
        <p:nvSpPr>
          <p:cNvPr id="3" name="スライド番号プレースホルダー 2">
            <a:extLst>
              <a:ext uri="{FF2B5EF4-FFF2-40B4-BE49-F238E27FC236}">
                <a16:creationId xmlns:a16="http://schemas.microsoft.com/office/drawing/2014/main" id="{BE299F49-3639-5A28-AE1C-F977325CE8FC}"/>
              </a:ext>
            </a:extLst>
          </p:cNvPr>
          <p:cNvSpPr>
            <a:spLocks noGrp="1"/>
          </p:cNvSpPr>
          <p:nvPr>
            <p:ph type="sldNum" sz="quarter" idx="12"/>
          </p:nvPr>
        </p:nvSpPr>
        <p:spPr/>
        <p:txBody>
          <a:bodyPr/>
          <a:lstStyle/>
          <a:p>
            <a:fld id="{FABEA90D-F275-432F-8053-456A4E092F4A}" type="slidenum">
              <a:rPr kumimoji="1" lang="ja-JP" altLang="en-US" smtClean="0"/>
              <a:t>32</a:t>
            </a:fld>
            <a:endParaRPr kumimoji="1" lang="ja-JP" altLang="en-US"/>
          </a:p>
        </p:txBody>
      </p:sp>
      <p:sp>
        <p:nvSpPr>
          <p:cNvPr id="91" name="テキスト ボックス 29">
            <a:extLst>
              <a:ext uri="{FF2B5EF4-FFF2-40B4-BE49-F238E27FC236}">
                <a16:creationId xmlns:a16="http://schemas.microsoft.com/office/drawing/2014/main" id="{73A5C415-EF7E-D82F-DD2C-1800B3AF9696}"/>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2-5-4.</a:t>
            </a:r>
            <a:r>
              <a:rPr kumimoji="1" lang="th-TH" altLang="ja-JP" sz="1100" dirty="0"/>
              <a:t> </a:t>
            </a:r>
            <a:r>
              <a:rPr lang="en-US" sz="1100" dirty="0">
                <a:effectLst/>
              </a:rPr>
              <a:t>Stocktaking</a:t>
            </a:r>
            <a:endParaRPr kumimoji="1" lang="en-US" altLang="ja-JP" sz="1100" dirty="0"/>
          </a:p>
        </p:txBody>
      </p:sp>
      <p:sp>
        <p:nvSpPr>
          <p:cNvPr id="24" name="TextBox 23">
            <a:extLst>
              <a:ext uri="{FF2B5EF4-FFF2-40B4-BE49-F238E27FC236}">
                <a16:creationId xmlns:a16="http://schemas.microsoft.com/office/drawing/2014/main" id="{A54D34A4-4BED-4E90-24FC-26E4E68076D8}"/>
              </a:ext>
            </a:extLst>
          </p:cNvPr>
          <p:cNvSpPr txBox="1"/>
          <p:nvPr/>
        </p:nvSpPr>
        <p:spPr>
          <a:xfrm>
            <a:off x="406399" y="5548155"/>
            <a:ext cx="5893809" cy="738664"/>
          </a:xfrm>
          <a:prstGeom prst="rect">
            <a:avLst/>
          </a:prstGeom>
          <a:noFill/>
        </p:spPr>
        <p:txBody>
          <a:bodyPr wrap="square">
            <a:spAutoFit/>
          </a:bodyPr>
          <a:lstStyle/>
          <a:p>
            <a:r>
              <a:rPr lang="en-US" sz="1400" dirty="0"/>
              <a:t>	If after pressing search for the month in which data is searched, there is no data in the table, it means that the month has not yet started counting stock.</a:t>
            </a:r>
          </a:p>
        </p:txBody>
      </p:sp>
      <p:sp>
        <p:nvSpPr>
          <p:cNvPr id="2" name="TextBox 1">
            <a:extLst>
              <a:ext uri="{FF2B5EF4-FFF2-40B4-BE49-F238E27FC236}">
                <a16:creationId xmlns:a16="http://schemas.microsoft.com/office/drawing/2014/main" id="{B1985846-8751-8B76-F2B0-5A6141A01211}"/>
              </a:ext>
            </a:extLst>
          </p:cNvPr>
          <p:cNvSpPr txBox="1"/>
          <p:nvPr/>
        </p:nvSpPr>
        <p:spPr>
          <a:xfrm>
            <a:off x="334537" y="1363752"/>
            <a:ext cx="5965671" cy="523220"/>
          </a:xfrm>
          <a:prstGeom prst="rect">
            <a:avLst/>
          </a:prstGeom>
          <a:noFill/>
          <a:ln>
            <a:noFill/>
          </a:ln>
        </p:spPr>
        <p:txBody>
          <a:bodyPr wrap="square">
            <a:spAutoFit/>
          </a:bodyPr>
          <a:lstStyle/>
          <a:p>
            <a:r>
              <a:rPr lang="en-US" sz="1400" b="1" dirty="0"/>
              <a:t>Start: </a:t>
            </a:r>
            <a:r>
              <a:rPr lang="en-US" sz="1400" dirty="0"/>
              <a:t>A function for Start counting the stock of that month according to the month the information was searched.</a:t>
            </a:r>
          </a:p>
        </p:txBody>
      </p:sp>
      <p:pic>
        <p:nvPicPr>
          <p:cNvPr id="4" name="Picture 3">
            <a:extLst>
              <a:ext uri="{FF2B5EF4-FFF2-40B4-BE49-F238E27FC236}">
                <a16:creationId xmlns:a16="http://schemas.microsoft.com/office/drawing/2014/main" id="{BDB33FB2-1D9E-B844-9725-32DC002256F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48762" y="2114879"/>
            <a:ext cx="5715501" cy="3205369"/>
          </a:xfrm>
          <a:prstGeom prst="rect">
            <a:avLst/>
          </a:prstGeom>
        </p:spPr>
      </p:pic>
      <p:sp>
        <p:nvSpPr>
          <p:cNvPr id="18" name="Rectangle 17">
            <a:extLst>
              <a:ext uri="{FF2B5EF4-FFF2-40B4-BE49-F238E27FC236}">
                <a16:creationId xmlns:a16="http://schemas.microsoft.com/office/drawing/2014/main" id="{287D0B72-E31D-A60F-D00C-3489FBFD8345}"/>
              </a:ext>
            </a:extLst>
          </p:cNvPr>
          <p:cNvSpPr/>
          <p:nvPr/>
        </p:nvSpPr>
        <p:spPr>
          <a:xfrm>
            <a:off x="1528213" y="2501305"/>
            <a:ext cx="936207" cy="288532"/>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5" name="TextBox 4">
            <a:extLst>
              <a:ext uri="{FF2B5EF4-FFF2-40B4-BE49-F238E27FC236}">
                <a16:creationId xmlns:a16="http://schemas.microsoft.com/office/drawing/2014/main" id="{BCD4A4AA-312B-4BF3-A21A-6B9367F0B309}"/>
              </a:ext>
            </a:extLst>
          </p:cNvPr>
          <p:cNvSpPr txBox="1"/>
          <p:nvPr/>
        </p:nvSpPr>
        <p:spPr>
          <a:xfrm>
            <a:off x="334536" y="6440970"/>
            <a:ext cx="5965671" cy="2031325"/>
          </a:xfrm>
          <a:prstGeom prst="rect">
            <a:avLst/>
          </a:prstGeom>
          <a:noFill/>
          <a:ln>
            <a:noFill/>
          </a:ln>
        </p:spPr>
        <p:txBody>
          <a:bodyPr wrap="square">
            <a:spAutoFit/>
          </a:bodyPr>
          <a:lstStyle/>
          <a:p>
            <a:r>
              <a:rPr lang="en-US" sz="1400" b="1" dirty="0"/>
              <a:t>Save: </a:t>
            </a:r>
            <a:r>
              <a:rPr lang="en-US" sz="1400" dirty="0"/>
              <a:t>This is used to record the stock count of that particular item.</a:t>
            </a:r>
            <a:endParaRPr lang="th-TH" sz="1400" dirty="0"/>
          </a:p>
          <a:p>
            <a:endParaRPr lang="th-TH" sz="1400" dirty="0"/>
          </a:p>
          <a:p>
            <a:r>
              <a:rPr lang="en-US" sz="1400" b="1" dirty="0"/>
              <a:t>Confirm: </a:t>
            </a:r>
            <a:r>
              <a:rPr lang="en-US" sz="1400" dirty="0"/>
              <a:t>This is used to record the "Confirm" status for that particular item to notify the HT equipment.</a:t>
            </a:r>
            <a:endParaRPr lang="th-TH" sz="1400" dirty="0"/>
          </a:p>
          <a:p>
            <a:endParaRPr lang="th-TH" sz="1400" dirty="0"/>
          </a:p>
          <a:p>
            <a:r>
              <a:rPr lang="en-US" sz="1400" b="1" dirty="0"/>
              <a:t>Delete: </a:t>
            </a:r>
            <a:r>
              <a:rPr lang="en-US" sz="1400" dirty="0"/>
              <a:t>This is used to remove the item from the stock count.</a:t>
            </a:r>
          </a:p>
          <a:p>
            <a:endParaRPr lang="en-US" sz="1400" b="1" dirty="0"/>
          </a:p>
          <a:p>
            <a:r>
              <a:rPr lang="en-US" sz="1400" b="1" dirty="0"/>
              <a:t>Recheck: </a:t>
            </a:r>
            <a:r>
              <a:rPr lang="en-US" sz="1400" dirty="0"/>
              <a:t>This is used to update the status to "Recheck" to notify HT and initiate a stock count for that item again.</a:t>
            </a:r>
            <a:endParaRPr lang="en-US" sz="1400" b="1" dirty="0"/>
          </a:p>
        </p:txBody>
      </p:sp>
    </p:spTree>
    <p:extLst>
      <p:ext uri="{BB962C8B-B14F-4D97-AF65-F5344CB8AC3E}">
        <p14:creationId xmlns:p14="http://schemas.microsoft.com/office/powerpoint/2010/main" val="37962220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2B53C-8CC2-FF8A-E59A-053886E36C0C}"/>
            </a:ext>
          </a:extLst>
        </p:cNvPr>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FFB35204-F7D2-BF2D-608F-196B7DD6AD74}"/>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Web functions</a:t>
            </a:r>
          </a:p>
        </p:txBody>
      </p:sp>
      <p:sp>
        <p:nvSpPr>
          <p:cNvPr id="3" name="スライド番号プレースホルダー 2">
            <a:extLst>
              <a:ext uri="{FF2B5EF4-FFF2-40B4-BE49-F238E27FC236}">
                <a16:creationId xmlns:a16="http://schemas.microsoft.com/office/drawing/2014/main" id="{4B55CF79-C009-DFFB-F278-6A428AEB3FAD}"/>
              </a:ext>
            </a:extLst>
          </p:cNvPr>
          <p:cNvSpPr>
            <a:spLocks noGrp="1"/>
          </p:cNvSpPr>
          <p:nvPr>
            <p:ph type="sldNum" sz="quarter" idx="12"/>
          </p:nvPr>
        </p:nvSpPr>
        <p:spPr/>
        <p:txBody>
          <a:bodyPr/>
          <a:lstStyle/>
          <a:p>
            <a:fld id="{FABEA90D-F275-432F-8053-456A4E092F4A}" type="slidenum">
              <a:rPr kumimoji="1" lang="ja-JP" altLang="en-US" smtClean="0"/>
              <a:t>33</a:t>
            </a:fld>
            <a:endParaRPr kumimoji="1" lang="ja-JP" altLang="en-US"/>
          </a:p>
        </p:txBody>
      </p:sp>
      <p:sp>
        <p:nvSpPr>
          <p:cNvPr id="91" name="テキスト ボックス 29">
            <a:extLst>
              <a:ext uri="{FF2B5EF4-FFF2-40B4-BE49-F238E27FC236}">
                <a16:creationId xmlns:a16="http://schemas.microsoft.com/office/drawing/2014/main" id="{8069C0BE-A1CD-4972-344F-43156B7C65C3}"/>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2-5-5. </a:t>
            </a:r>
            <a:r>
              <a:rPr lang="en-US" sz="1100" dirty="0">
                <a:effectLst/>
              </a:rPr>
              <a:t>Stock Maintenance Inquiry / Report</a:t>
            </a:r>
          </a:p>
        </p:txBody>
      </p:sp>
      <p:pic>
        <p:nvPicPr>
          <p:cNvPr id="4" name="Picture 3">
            <a:extLst>
              <a:ext uri="{FF2B5EF4-FFF2-40B4-BE49-F238E27FC236}">
                <a16:creationId xmlns:a16="http://schemas.microsoft.com/office/drawing/2014/main" id="{90E7642E-2075-E853-F064-6C91A71AABD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44717" y="1756907"/>
            <a:ext cx="5723591" cy="3207638"/>
          </a:xfrm>
          <a:prstGeom prst="rect">
            <a:avLst/>
          </a:prstGeom>
        </p:spPr>
      </p:pic>
      <p:sp>
        <p:nvSpPr>
          <p:cNvPr id="11" name="TextBox 10">
            <a:extLst>
              <a:ext uri="{FF2B5EF4-FFF2-40B4-BE49-F238E27FC236}">
                <a16:creationId xmlns:a16="http://schemas.microsoft.com/office/drawing/2014/main" id="{354089EB-1CA8-D732-13D4-BD7A3CF57DD9}"/>
              </a:ext>
            </a:extLst>
          </p:cNvPr>
          <p:cNvSpPr txBox="1"/>
          <p:nvPr/>
        </p:nvSpPr>
        <p:spPr>
          <a:xfrm>
            <a:off x="411563" y="5546880"/>
            <a:ext cx="6117063" cy="507831"/>
          </a:xfrm>
          <a:prstGeom prst="rect">
            <a:avLst/>
          </a:prstGeom>
          <a:noFill/>
        </p:spPr>
        <p:txBody>
          <a:bodyPr wrap="square">
            <a:spAutoFit/>
          </a:bodyPr>
          <a:lstStyle/>
          <a:p>
            <a:r>
              <a:rPr lang="en-US" sz="1350" dirty="0"/>
              <a:t>When you arrive at this page, Click the “Search” button to search and display the desired information.</a:t>
            </a:r>
          </a:p>
        </p:txBody>
      </p:sp>
      <p:sp>
        <p:nvSpPr>
          <p:cNvPr id="9" name="TextBox 8">
            <a:extLst>
              <a:ext uri="{FF2B5EF4-FFF2-40B4-BE49-F238E27FC236}">
                <a16:creationId xmlns:a16="http://schemas.microsoft.com/office/drawing/2014/main" id="{7DE7342E-57B3-088D-3F22-77C93B06109C}"/>
              </a:ext>
            </a:extLst>
          </p:cNvPr>
          <p:cNvSpPr txBox="1"/>
          <p:nvPr/>
        </p:nvSpPr>
        <p:spPr>
          <a:xfrm>
            <a:off x="476511" y="1311641"/>
            <a:ext cx="5965671" cy="307777"/>
          </a:xfrm>
          <a:prstGeom prst="rect">
            <a:avLst/>
          </a:prstGeom>
          <a:noFill/>
          <a:ln>
            <a:noFill/>
          </a:ln>
        </p:spPr>
        <p:txBody>
          <a:bodyPr wrap="square">
            <a:spAutoFit/>
          </a:bodyPr>
          <a:lstStyle/>
          <a:p>
            <a:r>
              <a:rPr lang="en-US" sz="1400" dirty="0"/>
              <a:t>	View data all </a:t>
            </a:r>
            <a:r>
              <a:rPr lang="en-US" sz="1400" dirty="0">
                <a:effectLst/>
              </a:rPr>
              <a:t>Stock Maintenance Inquiry / Report</a:t>
            </a:r>
          </a:p>
        </p:txBody>
      </p:sp>
      <p:sp>
        <p:nvSpPr>
          <p:cNvPr id="10" name="TextBox 9">
            <a:extLst>
              <a:ext uri="{FF2B5EF4-FFF2-40B4-BE49-F238E27FC236}">
                <a16:creationId xmlns:a16="http://schemas.microsoft.com/office/drawing/2014/main" id="{346BD5D2-F95F-1234-593D-427452708429}"/>
              </a:ext>
            </a:extLst>
          </p:cNvPr>
          <p:cNvSpPr txBox="1"/>
          <p:nvPr/>
        </p:nvSpPr>
        <p:spPr>
          <a:xfrm>
            <a:off x="2043268" y="5113237"/>
            <a:ext cx="2771464" cy="26221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dirty="0">
                <a:effectLst/>
              </a:rPr>
              <a:t>Stock Maintenance Inquiry / Report</a:t>
            </a:r>
            <a:r>
              <a:rPr lang="th-TH" sz="1100" dirty="0">
                <a:effectLst/>
              </a:rPr>
              <a:t> </a:t>
            </a:r>
            <a:r>
              <a:rPr lang="en-TH" sz="1100" dirty="0">
                <a:solidFill>
                  <a:schemeClr val="tx1"/>
                </a:solidFill>
              </a:rPr>
              <a:t>page</a:t>
            </a:r>
          </a:p>
        </p:txBody>
      </p:sp>
      <p:sp>
        <p:nvSpPr>
          <p:cNvPr id="12" name="TextBox 11">
            <a:extLst>
              <a:ext uri="{FF2B5EF4-FFF2-40B4-BE49-F238E27FC236}">
                <a16:creationId xmlns:a16="http://schemas.microsoft.com/office/drawing/2014/main" id="{1F01A3DC-47D1-9DEC-4CD7-36AC06EBE670}"/>
              </a:ext>
            </a:extLst>
          </p:cNvPr>
          <p:cNvSpPr txBox="1"/>
          <p:nvPr/>
        </p:nvSpPr>
        <p:spPr>
          <a:xfrm>
            <a:off x="406400" y="6126928"/>
            <a:ext cx="6264148" cy="307777"/>
          </a:xfrm>
          <a:prstGeom prst="rect">
            <a:avLst/>
          </a:prstGeom>
          <a:noFill/>
        </p:spPr>
        <p:txBody>
          <a:bodyPr wrap="square">
            <a:spAutoFit/>
          </a:bodyPr>
          <a:lstStyle/>
          <a:p>
            <a:r>
              <a:rPr lang="en-US" sz="1400" b="1" dirty="0"/>
              <a:t>Search:</a:t>
            </a:r>
            <a:r>
              <a:rPr lang="en-US" sz="1400" dirty="0"/>
              <a:t> A function for searching for information as specified in each option.</a:t>
            </a:r>
          </a:p>
        </p:txBody>
      </p:sp>
      <p:pic>
        <p:nvPicPr>
          <p:cNvPr id="13" name="Picture 12">
            <a:extLst>
              <a:ext uri="{FF2B5EF4-FFF2-40B4-BE49-F238E27FC236}">
                <a16:creationId xmlns:a16="http://schemas.microsoft.com/office/drawing/2014/main" id="{95C1A2B7-6641-E764-247F-63B76B74EC0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8474" y="6678471"/>
            <a:ext cx="5760000" cy="442553"/>
          </a:xfrm>
          <a:prstGeom prst="rect">
            <a:avLst/>
          </a:prstGeom>
        </p:spPr>
      </p:pic>
      <p:pic>
        <p:nvPicPr>
          <p:cNvPr id="15" name="Picture 14">
            <a:extLst>
              <a:ext uri="{FF2B5EF4-FFF2-40B4-BE49-F238E27FC236}">
                <a16:creationId xmlns:a16="http://schemas.microsoft.com/office/drawing/2014/main" id="{5F7B4DFB-A405-492F-5071-D7347A51AED7}"/>
              </a:ext>
            </a:extLst>
          </p:cNvPr>
          <p:cNvPicPr/>
          <p:nvPr/>
        </p:nvPicPr>
        <p:blipFill>
          <a:blip r:embed="rId4" cstate="print">
            <a:extLst>
              <a:ext uri="{28A0092B-C50C-407E-A947-70E740481C1C}">
                <a14:useLocalDpi xmlns:a14="http://schemas.microsoft.com/office/drawing/2010/main" val="0"/>
              </a:ext>
            </a:extLst>
          </a:blip>
          <a:stretch>
            <a:fillRect/>
          </a:stretch>
        </p:blipFill>
        <p:spPr>
          <a:xfrm rot="20289535">
            <a:off x="6266152" y="6970421"/>
            <a:ext cx="204313" cy="228954"/>
          </a:xfrm>
          <a:prstGeom prst="rect">
            <a:avLst/>
          </a:prstGeom>
        </p:spPr>
      </p:pic>
      <p:sp>
        <p:nvSpPr>
          <p:cNvPr id="16" name="TextBox 15">
            <a:extLst>
              <a:ext uri="{FF2B5EF4-FFF2-40B4-BE49-F238E27FC236}">
                <a16:creationId xmlns:a16="http://schemas.microsoft.com/office/drawing/2014/main" id="{1EB28A92-C57E-983A-E42A-0CBE384B9A0F}"/>
              </a:ext>
            </a:extLst>
          </p:cNvPr>
          <p:cNvSpPr txBox="1"/>
          <p:nvPr/>
        </p:nvSpPr>
        <p:spPr>
          <a:xfrm>
            <a:off x="406400" y="7450994"/>
            <a:ext cx="3944883" cy="300082"/>
          </a:xfrm>
          <a:prstGeom prst="rect">
            <a:avLst/>
          </a:prstGeom>
          <a:noFill/>
        </p:spPr>
        <p:txBody>
          <a:bodyPr wrap="square">
            <a:spAutoFit/>
          </a:bodyPr>
          <a:lstStyle/>
          <a:p>
            <a:r>
              <a:rPr lang="en-US" sz="1350" b="1" dirty="0"/>
              <a:t>CSV Output: </a:t>
            </a:r>
            <a:r>
              <a:rPr lang="en-US" sz="1350" dirty="0"/>
              <a:t>Export data as a CSV file, PDF file</a:t>
            </a:r>
          </a:p>
        </p:txBody>
      </p:sp>
      <p:pic>
        <p:nvPicPr>
          <p:cNvPr id="17" name="Picture 16">
            <a:extLst>
              <a:ext uri="{FF2B5EF4-FFF2-40B4-BE49-F238E27FC236}">
                <a16:creationId xmlns:a16="http://schemas.microsoft.com/office/drawing/2014/main" id="{DE8B8465-4F59-AA92-7436-A57482317CA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293390" y="7397934"/>
            <a:ext cx="1601600" cy="406203"/>
          </a:xfrm>
          <a:prstGeom prst="rect">
            <a:avLst/>
          </a:prstGeom>
        </p:spPr>
      </p:pic>
      <p:pic>
        <p:nvPicPr>
          <p:cNvPr id="20" name="Picture 19">
            <a:extLst>
              <a:ext uri="{FF2B5EF4-FFF2-40B4-BE49-F238E27FC236}">
                <a16:creationId xmlns:a16="http://schemas.microsoft.com/office/drawing/2014/main" id="{372DEE28-FC0A-6947-A721-BD3293A0DD5B}"/>
              </a:ext>
            </a:extLst>
          </p:cNvPr>
          <p:cNvPicPr>
            <a:picLocks noChangeAspect="1"/>
          </p:cNvPicPr>
          <p:nvPr/>
        </p:nvPicPr>
        <p:blipFill>
          <a:blip r:embed="rId6">
            <a:extLst>
              <a:ext uri="{28A0092B-C50C-407E-A947-70E740481C1C}">
                <a14:useLocalDpi xmlns:a14="http://schemas.microsoft.com/office/drawing/2010/main" val="0"/>
              </a:ext>
            </a:extLst>
          </a:blip>
          <a:srcRect l="-632" t="-567" r="632" b="40895"/>
          <a:stretch/>
        </p:blipFill>
        <p:spPr>
          <a:xfrm>
            <a:off x="590094" y="7915296"/>
            <a:ext cx="5760000" cy="1408774"/>
          </a:xfrm>
          <a:prstGeom prst="rect">
            <a:avLst/>
          </a:prstGeom>
        </p:spPr>
      </p:pic>
    </p:spTree>
    <p:extLst>
      <p:ext uri="{BB962C8B-B14F-4D97-AF65-F5344CB8AC3E}">
        <p14:creationId xmlns:p14="http://schemas.microsoft.com/office/powerpoint/2010/main" val="31500733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4827F-E37D-696A-715B-D594F6037B82}"/>
            </a:ext>
          </a:extLst>
        </p:cNvPr>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79D8E881-A620-3C68-110B-BF5DE6FAAE0B}"/>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Web functions</a:t>
            </a:r>
          </a:p>
        </p:txBody>
      </p:sp>
      <p:sp>
        <p:nvSpPr>
          <p:cNvPr id="3" name="スライド番号プレースホルダー 2">
            <a:extLst>
              <a:ext uri="{FF2B5EF4-FFF2-40B4-BE49-F238E27FC236}">
                <a16:creationId xmlns:a16="http://schemas.microsoft.com/office/drawing/2014/main" id="{EDE55260-22B8-0F89-C695-3D3625B1F628}"/>
              </a:ext>
            </a:extLst>
          </p:cNvPr>
          <p:cNvSpPr>
            <a:spLocks noGrp="1"/>
          </p:cNvSpPr>
          <p:nvPr>
            <p:ph type="sldNum" sz="quarter" idx="12"/>
          </p:nvPr>
        </p:nvSpPr>
        <p:spPr/>
        <p:txBody>
          <a:bodyPr/>
          <a:lstStyle/>
          <a:p>
            <a:fld id="{FABEA90D-F275-432F-8053-456A4E092F4A}" type="slidenum">
              <a:rPr kumimoji="1" lang="ja-JP" altLang="en-US" smtClean="0"/>
              <a:t>34</a:t>
            </a:fld>
            <a:endParaRPr kumimoji="1" lang="ja-JP" altLang="en-US"/>
          </a:p>
        </p:txBody>
      </p:sp>
      <p:sp>
        <p:nvSpPr>
          <p:cNvPr id="91" name="テキスト ボックス 29">
            <a:extLst>
              <a:ext uri="{FF2B5EF4-FFF2-40B4-BE49-F238E27FC236}">
                <a16:creationId xmlns:a16="http://schemas.microsoft.com/office/drawing/2014/main" id="{4907653D-E53F-CED8-DA8D-4306C3A3A407}"/>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2-5-6. Ticket Label</a:t>
            </a:r>
            <a:endParaRPr lang="en-US" sz="1100" dirty="0">
              <a:effectLst/>
            </a:endParaRPr>
          </a:p>
        </p:txBody>
      </p:sp>
      <p:pic>
        <p:nvPicPr>
          <p:cNvPr id="4" name="Picture 3">
            <a:extLst>
              <a:ext uri="{FF2B5EF4-FFF2-40B4-BE49-F238E27FC236}">
                <a16:creationId xmlns:a16="http://schemas.microsoft.com/office/drawing/2014/main" id="{6EC87F02-8AF7-4542-C3E0-8C8EC0566DB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46739" y="1756907"/>
            <a:ext cx="5719546" cy="3207638"/>
          </a:xfrm>
          <a:prstGeom prst="rect">
            <a:avLst/>
          </a:prstGeom>
        </p:spPr>
      </p:pic>
      <p:sp>
        <p:nvSpPr>
          <p:cNvPr id="11" name="TextBox 10">
            <a:extLst>
              <a:ext uri="{FF2B5EF4-FFF2-40B4-BE49-F238E27FC236}">
                <a16:creationId xmlns:a16="http://schemas.microsoft.com/office/drawing/2014/main" id="{ECEFC916-44C7-3BFC-715D-98D8199857F8}"/>
              </a:ext>
            </a:extLst>
          </p:cNvPr>
          <p:cNvSpPr txBox="1"/>
          <p:nvPr/>
        </p:nvSpPr>
        <p:spPr>
          <a:xfrm>
            <a:off x="411563" y="5546880"/>
            <a:ext cx="6117063" cy="507831"/>
          </a:xfrm>
          <a:prstGeom prst="rect">
            <a:avLst/>
          </a:prstGeom>
          <a:noFill/>
        </p:spPr>
        <p:txBody>
          <a:bodyPr wrap="square">
            <a:spAutoFit/>
          </a:bodyPr>
          <a:lstStyle/>
          <a:p>
            <a:r>
              <a:rPr lang="en-US" sz="1350" dirty="0"/>
              <a:t>When you arrive at this page, Click the “Search” button to search and display the desired information.</a:t>
            </a:r>
          </a:p>
        </p:txBody>
      </p:sp>
      <p:sp>
        <p:nvSpPr>
          <p:cNvPr id="9" name="TextBox 8">
            <a:extLst>
              <a:ext uri="{FF2B5EF4-FFF2-40B4-BE49-F238E27FC236}">
                <a16:creationId xmlns:a16="http://schemas.microsoft.com/office/drawing/2014/main" id="{28BA52EC-4374-71D7-8C5F-9BDA55211FF3}"/>
              </a:ext>
            </a:extLst>
          </p:cNvPr>
          <p:cNvSpPr txBox="1"/>
          <p:nvPr/>
        </p:nvSpPr>
        <p:spPr>
          <a:xfrm>
            <a:off x="476511" y="1311641"/>
            <a:ext cx="5965671" cy="307777"/>
          </a:xfrm>
          <a:prstGeom prst="rect">
            <a:avLst/>
          </a:prstGeom>
          <a:noFill/>
          <a:ln>
            <a:noFill/>
          </a:ln>
        </p:spPr>
        <p:txBody>
          <a:bodyPr wrap="square">
            <a:spAutoFit/>
          </a:bodyPr>
          <a:lstStyle/>
          <a:p>
            <a:r>
              <a:rPr lang="en-US" sz="1400" dirty="0"/>
              <a:t>	View data all Ticket Label</a:t>
            </a:r>
            <a:endParaRPr lang="en-US" sz="1400" dirty="0">
              <a:effectLst/>
            </a:endParaRPr>
          </a:p>
        </p:txBody>
      </p:sp>
      <p:sp>
        <p:nvSpPr>
          <p:cNvPr id="10" name="TextBox 9">
            <a:extLst>
              <a:ext uri="{FF2B5EF4-FFF2-40B4-BE49-F238E27FC236}">
                <a16:creationId xmlns:a16="http://schemas.microsoft.com/office/drawing/2014/main" id="{02AF5CE4-6814-4FA2-2758-E22FBD8D7D35}"/>
              </a:ext>
            </a:extLst>
          </p:cNvPr>
          <p:cNvSpPr txBox="1"/>
          <p:nvPr/>
        </p:nvSpPr>
        <p:spPr>
          <a:xfrm>
            <a:off x="2777951" y="5121050"/>
            <a:ext cx="1302098" cy="2616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TH" sz="1100" dirty="0">
                <a:solidFill>
                  <a:schemeClr val="tx1"/>
                </a:solidFill>
              </a:rPr>
              <a:t>Ticket Label page</a:t>
            </a:r>
          </a:p>
        </p:txBody>
      </p:sp>
      <p:sp>
        <p:nvSpPr>
          <p:cNvPr id="12" name="TextBox 11">
            <a:extLst>
              <a:ext uri="{FF2B5EF4-FFF2-40B4-BE49-F238E27FC236}">
                <a16:creationId xmlns:a16="http://schemas.microsoft.com/office/drawing/2014/main" id="{1A0F48EB-20CB-D833-8072-A13E6561A083}"/>
              </a:ext>
            </a:extLst>
          </p:cNvPr>
          <p:cNvSpPr txBox="1"/>
          <p:nvPr/>
        </p:nvSpPr>
        <p:spPr>
          <a:xfrm>
            <a:off x="406400" y="6126928"/>
            <a:ext cx="6264148" cy="307777"/>
          </a:xfrm>
          <a:prstGeom prst="rect">
            <a:avLst/>
          </a:prstGeom>
          <a:noFill/>
        </p:spPr>
        <p:txBody>
          <a:bodyPr wrap="square">
            <a:spAutoFit/>
          </a:bodyPr>
          <a:lstStyle/>
          <a:p>
            <a:r>
              <a:rPr lang="en-US" sz="1400" b="1" dirty="0"/>
              <a:t>Search:</a:t>
            </a:r>
            <a:r>
              <a:rPr lang="en-US" sz="1400" dirty="0"/>
              <a:t> A function for searching for information as specified in each option.</a:t>
            </a:r>
          </a:p>
        </p:txBody>
      </p:sp>
      <p:pic>
        <p:nvPicPr>
          <p:cNvPr id="13" name="Picture 12">
            <a:extLst>
              <a:ext uri="{FF2B5EF4-FFF2-40B4-BE49-F238E27FC236}">
                <a16:creationId xmlns:a16="http://schemas.microsoft.com/office/drawing/2014/main" id="{CE4380B2-538A-80AF-2D23-49AE3538A86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8474" y="6710674"/>
            <a:ext cx="5760000" cy="378147"/>
          </a:xfrm>
          <a:prstGeom prst="rect">
            <a:avLst/>
          </a:prstGeom>
        </p:spPr>
      </p:pic>
      <p:pic>
        <p:nvPicPr>
          <p:cNvPr id="15" name="Picture 14">
            <a:extLst>
              <a:ext uri="{FF2B5EF4-FFF2-40B4-BE49-F238E27FC236}">
                <a16:creationId xmlns:a16="http://schemas.microsoft.com/office/drawing/2014/main" id="{FF40B4E2-94DB-D57F-9094-F53F85E9CE6B}"/>
              </a:ext>
            </a:extLst>
          </p:cNvPr>
          <p:cNvPicPr/>
          <p:nvPr/>
        </p:nvPicPr>
        <p:blipFill>
          <a:blip r:embed="rId4" cstate="print">
            <a:extLst>
              <a:ext uri="{28A0092B-C50C-407E-A947-70E740481C1C}">
                <a14:useLocalDpi xmlns:a14="http://schemas.microsoft.com/office/drawing/2010/main" val="0"/>
              </a:ext>
            </a:extLst>
          </a:blip>
          <a:stretch>
            <a:fillRect/>
          </a:stretch>
        </p:blipFill>
        <p:spPr>
          <a:xfrm rot="20289535">
            <a:off x="6266152" y="6970421"/>
            <a:ext cx="204313" cy="228954"/>
          </a:xfrm>
          <a:prstGeom prst="rect">
            <a:avLst/>
          </a:prstGeom>
        </p:spPr>
      </p:pic>
      <p:sp>
        <p:nvSpPr>
          <p:cNvPr id="16" name="TextBox 15">
            <a:extLst>
              <a:ext uri="{FF2B5EF4-FFF2-40B4-BE49-F238E27FC236}">
                <a16:creationId xmlns:a16="http://schemas.microsoft.com/office/drawing/2014/main" id="{9BBEC38B-56C4-3DCC-F681-1C3B7D53EBF4}"/>
              </a:ext>
            </a:extLst>
          </p:cNvPr>
          <p:cNvSpPr txBox="1"/>
          <p:nvPr/>
        </p:nvSpPr>
        <p:spPr>
          <a:xfrm>
            <a:off x="406400" y="7450994"/>
            <a:ext cx="3944883" cy="300082"/>
          </a:xfrm>
          <a:prstGeom prst="rect">
            <a:avLst/>
          </a:prstGeom>
          <a:noFill/>
        </p:spPr>
        <p:txBody>
          <a:bodyPr wrap="square">
            <a:spAutoFit/>
          </a:bodyPr>
          <a:lstStyle/>
          <a:p>
            <a:r>
              <a:rPr lang="en-US" sz="1350" b="1" dirty="0"/>
              <a:t>CSV Output: </a:t>
            </a:r>
            <a:r>
              <a:rPr lang="en-US" sz="1350" dirty="0"/>
              <a:t>Export data as a CSV file, PDF file</a:t>
            </a:r>
          </a:p>
        </p:txBody>
      </p:sp>
      <p:pic>
        <p:nvPicPr>
          <p:cNvPr id="17" name="Picture 16">
            <a:extLst>
              <a:ext uri="{FF2B5EF4-FFF2-40B4-BE49-F238E27FC236}">
                <a16:creationId xmlns:a16="http://schemas.microsoft.com/office/drawing/2014/main" id="{92A85843-202F-8FCC-7DEA-ACF2BE2EC6E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293390" y="7397934"/>
            <a:ext cx="1601600" cy="406203"/>
          </a:xfrm>
          <a:prstGeom prst="rect">
            <a:avLst/>
          </a:prstGeom>
        </p:spPr>
      </p:pic>
      <p:pic>
        <p:nvPicPr>
          <p:cNvPr id="20" name="Picture 19">
            <a:extLst>
              <a:ext uri="{FF2B5EF4-FFF2-40B4-BE49-F238E27FC236}">
                <a16:creationId xmlns:a16="http://schemas.microsoft.com/office/drawing/2014/main" id="{B7237D93-EF61-F9B6-2058-91A0BA73EC67}"/>
              </a:ext>
            </a:extLst>
          </p:cNvPr>
          <p:cNvPicPr>
            <a:picLocks noChangeAspect="1"/>
          </p:cNvPicPr>
          <p:nvPr/>
        </p:nvPicPr>
        <p:blipFill>
          <a:blip r:embed="rId6">
            <a:extLst>
              <a:ext uri="{28A0092B-C50C-407E-A947-70E740481C1C}">
                <a14:useLocalDpi xmlns:a14="http://schemas.microsoft.com/office/drawing/2010/main" val="0"/>
              </a:ext>
            </a:extLst>
          </a:blip>
          <a:srcRect l="-281" t="-532" r="281" b="60334"/>
          <a:stretch/>
        </p:blipFill>
        <p:spPr>
          <a:xfrm>
            <a:off x="590094" y="7915296"/>
            <a:ext cx="5760000" cy="1408774"/>
          </a:xfrm>
          <a:prstGeom prst="rect">
            <a:avLst/>
          </a:prstGeom>
        </p:spPr>
      </p:pic>
    </p:spTree>
    <p:extLst>
      <p:ext uri="{BB962C8B-B14F-4D97-AF65-F5344CB8AC3E}">
        <p14:creationId xmlns:p14="http://schemas.microsoft.com/office/powerpoint/2010/main" val="26287684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7914F-20E8-9E48-60C9-6B6A2CC43EE7}"/>
            </a:ext>
          </a:extLst>
        </p:cNvPr>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C01732B2-F79D-728F-EA71-354216DD8AF6}"/>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Web functions</a:t>
            </a:r>
          </a:p>
        </p:txBody>
      </p:sp>
      <p:sp>
        <p:nvSpPr>
          <p:cNvPr id="3" name="スライド番号プレースホルダー 2">
            <a:extLst>
              <a:ext uri="{FF2B5EF4-FFF2-40B4-BE49-F238E27FC236}">
                <a16:creationId xmlns:a16="http://schemas.microsoft.com/office/drawing/2014/main" id="{7499CDE8-4675-BF7F-F3FA-3143B591AA7F}"/>
              </a:ext>
            </a:extLst>
          </p:cNvPr>
          <p:cNvSpPr>
            <a:spLocks noGrp="1"/>
          </p:cNvSpPr>
          <p:nvPr>
            <p:ph type="sldNum" sz="quarter" idx="12"/>
          </p:nvPr>
        </p:nvSpPr>
        <p:spPr/>
        <p:txBody>
          <a:bodyPr/>
          <a:lstStyle/>
          <a:p>
            <a:fld id="{FABEA90D-F275-432F-8053-456A4E092F4A}" type="slidenum">
              <a:rPr kumimoji="1" lang="ja-JP" altLang="en-US" smtClean="0"/>
              <a:t>35</a:t>
            </a:fld>
            <a:endParaRPr kumimoji="1" lang="ja-JP" altLang="en-US"/>
          </a:p>
        </p:txBody>
      </p:sp>
      <p:sp>
        <p:nvSpPr>
          <p:cNvPr id="91" name="テキスト ボックス 29">
            <a:extLst>
              <a:ext uri="{FF2B5EF4-FFF2-40B4-BE49-F238E27FC236}">
                <a16:creationId xmlns:a16="http://schemas.microsoft.com/office/drawing/2014/main" id="{E99863BE-4AB2-16D8-1D46-8D7EF12CB727}"/>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2-5-6. Ticket Label</a:t>
            </a:r>
            <a:endParaRPr lang="en-US" sz="1100" dirty="0">
              <a:effectLst/>
            </a:endParaRPr>
          </a:p>
        </p:txBody>
      </p:sp>
      <p:sp>
        <p:nvSpPr>
          <p:cNvPr id="12" name="TextBox 11">
            <a:extLst>
              <a:ext uri="{FF2B5EF4-FFF2-40B4-BE49-F238E27FC236}">
                <a16:creationId xmlns:a16="http://schemas.microsoft.com/office/drawing/2014/main" id="{0CF37065-4445-5BC5-4EBB-169322E3A51A}"/>
              </a:ext>
            </a:extLst>
          </p:cNvPr>
          <p:cNvSpPr txBox="1"/>
          <p:nvPr/>
        </p:nvSpPr>
        <p:spPr>
          <a:xfrm>
            <a:off x="406400" y="1338896"/>
            <a:ext cx="6264148" cy="523220"/>
          </a:xfrm>
          <a:prstGeom prst="rect">
            <a:avLst/>
          </a:prstGeom>
          <a:noFill/>
        </p:spPr>
        <p:txBody>
          <a:bodyPr wrap="square">
            <a:spAutoFit/>
          </a:bodyPr>
          <a:lstStyle/>
          <a:p>
            <a:r>
              <a:rPr lang="en-US" sz="1400" b="1" dirty="0"/>
              <a:t>Ticket Generator:</a:t>
            </a:r>
            <a:r>
              <a:rPr lang="en-US" sz="1400" dirty="0"/>
              <a:t> This is used to generate a ticket label for both Inbound and Outbound processes</a:t>
            </a:r>
          </a:p>
        </p:txBody>
      </p:sp>
      <p:pic>
        <p:nvPicPr>
          <p:cNvPr id="2" name="Picture 1">
            <a:extLst>
              <a:ext uri="{FF2B5EF4-FFF2-40B4-BE49-F238E27FC236}">
                <a16:creationId xmlns:a16="http://schemas.microsoft.com/office/drawing/2014/main" id="{70E64E31-5F06-38E0-EBCF-0BB9C25E711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46739" y="2069139"/>
            <a:ext cx="5719546" cy="3207637"/>
          </a:xfrm>
          <a:prstGeom prst="rect">
            <a:avLst/>
          </a:prstGeom>
        </p:spPr>
      </p:pic>
      <p:sp>
        <p:nvSpPr>
          <p:cNvPr id="7" name="TextBox 6">
            <a:extLst>
              <a:ext uri="{FF2B5EF4-FFF2-40B4-BE49-F238E27FC236}">
                <a16:creationId xmlns:a16="http://schemas.microsoft.com/office/drawing/2014/main" id="{957DB237-8AA6-F841-510B-5C6AD7009098}"/>
              </a:ext>
            </a:extLst>
          </p:cNvPr>
          <p:cNvSpPr txBox="1"/>
          <p:nvPr/>
        </p:nvSpPr>
        <p:spPr>
          <a:xfrm>
            <a:off x="411563" y="5546880"/>
            <a:ext cx="6117063" cy="1169551"/>
          </a:xfrm>
          <a:prstGeom prst="rect">
            <a:avLst/>
          </a:prstGeom>
          <a:noFill/>
        </p:spPr>
        <p:txBody>
          <a:bodyPr wrap="square">
            <a:spAutoFit/>
          </a:bodyPr>
          <a:lstStyle/>
          <a:p>
            <a:pPr>
              <a:buNone/>
            </a:pPr>
            <a:r>
              <a:rPr lang="en-US" sz="1400" dirty="0"/>
              <a:t>To generate the ticket, select the desired Ticket No and then click the "Preview" button followed by the "Print" button in sequence.</a:t>
            </a:r>
            <a:endParaRPr lang="th-TH" sz="1400" dirty="0"/>
          </a:p>
          <a:p>
            <a:pPr>
              <a:buNone/>
            </a:pPr>
            <a:endParaRPr lang="en-US" sz="1400" dirty="0"/>
          </a:p>
          <a:p>
            <a:r>
              <a:rPr lang="en-US" sz="1400" dirty="0"/>
              <a:t>If you lose a ticket during operation, you can also come here to reprint the label.</a:t>
            </a:r>
          </a:p>
        </p:txBody>
      </p:sp>
      <p:sp>
        <p:nvSpPr>
          <p:cNvPr id="8" name="Rectangle 7">
            <a:extLst>
              <a:ext uri="{FF2B5EF4-FFF2-40B4-BE49-F238E27FC236}">
                <a16:creationId xmlns:a16="http://schemas.microsoft.com/office/drawing/2014/main" id="{426AFD00-1EF8-9529-CD91-BD27D2537B50}"/>
              </a:ext>
            </a:extLst>
          </p:cNvPr>
          <p:cNvSpPr/>
          <p:nvPr/>
        </p:nvSpPr>
        <p:spPr>
          <a:xfrm>
            <a:off x="3102702" y="2766520"/>
            <a:ext cx="192171" cy="173423"/>
          </a:xfrm>
          <a:prstGeom prst="rect">
            <a:avLst/>
          </a:prstGeom>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kumimoji="1" lang="en-TH" sz="800" b="1" dirty="0">
                <a:solidFill>
                  <a:schemeClr val="tx1"/>
                </a:solidFill>
              </a:rPr>
              <a:t>1</a:t>
            </a:r>
          </a:p>
        </p:txBody>
      </p:sp>
      <p:sp>
        <p:nvSpPr>
          <p:cNvPr id="14" name="Rectangle 13">
            <a:extLst>
              <a:ext uri="{FF2B5EF4-FFF2-40B4-BE49-F238E27FC236}">
                <a16:creationId xmlns:a16="http://schemas.microsoft.com/office/drawing/2014/main" id="{E796B683-0FE4-BEF7-A044-AD716FDE664D}"/>
              </a:ext>
            </a:extLst>
          </p:cNvPr>
          <p:cNvSpPr/>
          <p:nvPr/>
        </p:nvSpPr>
        <p:spPr>
          <a:xfrm>
            <a:off x="1953987" y="3672957"/>
            <a:ext cx="192171" cy="173423"/>
          </a:xfrm>
          <a:prstGeom prst="rect">
            <a:avLst/>
          </a:prstGeom>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kumimoji="1" lang="en-US" sz="800" b="1" dirty="0">
                <a:solidFill>
                  <a:schemeClr val="tx1"/>
                </a:solidFill>
              </a:rPr>
              <a:t>2</a:t>
            </a:r>
            <a:endParaRPr kumimoji="1" lang="en-TH" sz="800" b="1" dirty="0">
              <a:solidFill>
                <a:schemeClr val="tx1"/>
              </a:solidFill>
            </a:endParaRPr>
          </a:p>
        </p:txBody>
      </p:sp>
      <p:sp>
        <p:nvSpPr>
          <p:cNvPr id="18" name="Rectangle 17">
            <a:extLst>
              <a:ext uri="{FF2B5EF4-FFF2-40B4-BE49-F238E27FC236}">
                <a16:creationId xmlns:a16="http://schemas.microsoft.com/office/drawing/2014/main" id="{4DC02CE7-C50A-4DA1-7CDD-A3244DDE2094}"/>
              </a:ext>
            </a:extLst>
          </p:cNvPr>
          <p:cNvSpPr/>
          <p:nvPr/>
        </p:nvSpPr>
        <p:spPr>
          <a:xfrm>
            <a:off x="2248525" y="3672957"/>
            <a:ext cx="192171" cy="173423"/>
          </a:xfrm>
          <a:prstGeom prst="rect">
            <a:avLst/>
          </a:prstGeom>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kumimoji="1" lang="en-US" sz="800" b="1" dirty="0">
                <a:solidFill>
                  <a:schemeClr val="tx1"/>
                </a:solidFill>
              </a:rPr>
              <a:t>3</a:t>
            </a:r>
            <a:endParaRPr kumimoji="1" lang="en-TH" sz="800" b="1" dirty="0">
              <a:solidFill>
                <a:schemeClr val="tx1"/>
              </a:solidFill>
            </a:endParaRPr>
          </a:p>
        </p:txBody>
      </p:sp>
      <p:pic>
        <p:nvPicPr>
          <p:cNvPr id="21" name="Picture 20">
            <a:extLst>
              <a:ext uri="{FF2B5EF4-FFF2-40B4-BE49-F238E27FC236}">
                <a16:creationId xmlns:a16="http://schemas.microsoft.com/office/drawing/2014/main" id="{D01C6EA9-9B09-B6E9-5256-A57A52F07902}"/>
              </a:ext>
            </a:extLst>
          </p:cNvPr>
          <p:cNvPicPr>
            <a:picLocks noChangeAspect="1"/>
          </p:cNvPicPr>
          <p:nvPr/>
        </p:nvPicPr>
        <p:blipFill>
          <a:blip r:embed="rId3"/>
          <a:stretch>
            <a:fillRect/>
          </a:stretch>
        </p:blipFill>
        <p:spPr>
          <a:xfrm>
            <a:off x="549000" y="6851168"/>
            <a:ext cx="5760000" cy="1971386"/>
          </a:xfrm>
          <a:prstGeom prst="rect">
            <a:avLst/>
          </a:prstGeom>
        </p:spPr>
      </p:pic>
      <p:sp>
        <p:nvSpPr>
          <p:cNvPr id="22" name="Rectangle 21">
            <a:extLst>
              <a:ext uri="{FF2B5EF4-FFF2-40B4-BE49-F238E27FC236}">
                <a16:creationId xmlns:a16="http://schemas.microsoft.com/office/drawing/2014/main" id="{ACD735C6-23BD-5D26-A6E8-8122D7072265}"/>
              </a:ext>
            </a:extLst>
          </p:cNvPr>
          <p:cNvSpPr/>
          <p:nvPr/>
        </p:nvSpPr>
        <p:spPr>
          <a:xfrm>
            <a:off x="894735" y="8082115"/>
            <a:ext cx="560439" cy="147485"/>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Tree>
    <p:extLst>
      <p:ext uri="{BB962C8B-B14F-4D97-AF65-F5344CB8AC3E}">
        <p14:creationId xmlns:p14="http://schemas.microsoft.com/office/powerpoint/2010/main" val="33405309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E2F28-04E1-CF1E-3B4F-91CF48E35675}"/>
            </a:ext>
          </a:extLst>
        </p:cNvPr>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675A093A-3F33-203C-C88C-AF6701F361D6}"/>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Web functions</a:t>
            </a:r>
          </a:p>
        </p:txBody>
      </p:sp>
      <p:sp>
        <p:nvSpPr>
          <p:cNvPr id="3" name="スライド番号プレースホルダー 2">
            <a:extLst>
              <a:ext uri="{FF2B5EF4-FFF2-40B4-BE49-F238E27FC236}">
                <a16:creationId xmlns:a16="http://schemas.microsoft.com/office/drawing/2014/main" id="{AC38033A-FE4B-582F-89F4-102F867E8982}"/>
              </a:ext>
            </a:extLst>
          </p:cNvPr>
          <p:cNvSpPr>
            <a:spLocks noGrp="1"/>
          </p:cNvSpPr>
          <p:nvPr>
            <p:ph type="sldNum" sz="quarter" idx="12"/>
          </p:nvPr>
        </p:nvSpPr>
        <p:spPr/>
        <p:txBody>
          <a:bodyPr/>
          <a:lstStyle/>
          <a:p>
            <a:fld id="{FABEA90D-F275-432F-8053-456A4E092F4A}" type="slidenum">
              <a:rPr kumimoji="1" lang="ja-JP" altLang="en-US" smtClean="0"/>
              <a:t>36</a:t>
            </a:fld>
            <a:endParaRPr kumimoji="1" lang="ja-JP" altLang="en-US"/>
          </a:p>
        </p:txBody>
      </p:sp>
      <p:sp>
        <p:nvSpPr>
          <p:cNvPr id="91" name="テキスト ボックス 29">
            <a:extLst>
              <a:ext uri="{FF2B5EF4-FFF2-40B4-BE49-F238E27FC236}">
                <a16:creationId xmlns:a16="http://schemas.microsoft.com/office/drawing/2014/main" id="{79BA91A1-17B6-5221-8DD3-40AF039DCE19}"/>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2-5-7. </a:t>
            </a:r>
            <a:r>
              <a:rPr lang="en-US" sz="1100" dirty="0">
                <a:effectLst/>
              </a:rPr>
              <a:t>Pinch list</a:t>
            </a:r>
          </a:p>
        </p:txBody>
      </p:sp>
      <p:pic>
        <p:nvPicPr>
          <p:cNvPr id="4" name="Picture 3">
            <a:extLst>
              <a:ext uri="{FF2B5EF4-FFF2-40B4-BE49-F238E27FC236}">
                <a16:creationId xmlns:a16="http://schemas.microsoft.com/office/drawing/2014/main" id="{265EDD12-3221-7ED1-E7C1-6929F897DC7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44717" y="1934190"/>
            <a:ext cx="5723591" cy="3187364"/>
          </a:xfrm>
          <a:prstGeom prst="rect">
            <a:avLst/>
          </a:prstGeom>
        </p:spPr>
      </p:pic>
      <p:sp>
        <p:nvSpPr>
          <p:cNvPr id="11" name="TextBox 10">
            <a:extLst>
              <a:ext uri="{FF2B5EF4-FFF2-40B4-BE49-F238E27FC236}">
                <a16:creationId xmlns:a16="http://schemas.microsoft.com/office/drawing/2014/main" id="{06E45C66-D8B4-4DEE-0CDF-F7D2E5CFD871}"/>
              </a:ext>
            </a:extLst>
          </p:cNvPr>
          <p:cNvSpPr txBox="1"/>
          <p:nvPr/>
        </p:nvSpPr>
        <p:spPr>
          <a:xfrm>
            <a:off x="411563" y="5714026"/>
            <a:ext cx="6117063" cy="507831"/>
          </a:xfrm>
          <a:prstGeom prst="rect">
            <a:avLst/>
          </a:prstGeom>
          <a:noFill/>
        </p:spPr>
        <p:txBody>
          <a:bodyPr wrap="square">
            <a:spAutoFit/>
          </a:bodyPr>
          <a:lstStyle/>
          <a:p>
            <a:r>
              <a:rPr lang="en-US" sz="1350" dirty="0"/>
              <a:t>When you arrive at this page, Click the “Search” button to search and display the desired information.</a:t>
            </a:r>
          </a:p>
        </p:txBody>
      </p:sp>
      <p:sp>
        <p:nvSpPr>
          <p:cNvPr id="9" name="TextBox 8">
            <a:extLst>
              <a:ext uri="{FF2B5EF4-FFF2-40B4-BE49-F238E27FC236}">
                <a16:creationId xmlns:a16="http://schemas.microsoft.com/office/drawing/2014/main" id="{D2D54434-2F7F-066B-892D-313D9C9DF785}"/>
              </a:ext>
            </a:extLst>
          </p:cNvPr>
          <p:cNvSpPr txBox="1"/>
          <p:nvPr/>
        </p:nvSpPr>
        <p:spPr>
          <a:xfrm>
            <a:off x="476511" y="1311641"/>
            <a:ext cx="5965671" cy="523220"/>
          </a:xfrm>
          <a:prstGeom prst="rect">
            <a:avLst/>
          </a:prstGeom>
          <a:noFill/>
          <a:ln>
            <a:noFill/>
          </a:ln>
        </p:spPr>
        <p:txBody>
          <a:bodyPr wrap="square">
            <a:spAutoFit/>
          </a:bodyPr>
          <a:lstStyle/>
          <a:p>
            <a:r>
              <a:rPr lang="en-US" sz="1400" dirty="0"/>
              <a:t>	View data all </a:t>
            </a:r>
            <a:r>
              <a:rPr lang="en-US" sz="1400" dirty="0">
                <a:effectLst/>
              </a:rPr>
              <a:t>Pinch list</a:t>
            </a:r>
            <a:r>
              <a:rPr lang="th-TH" sz="1400" dirty="0">
                <a:effectLst/>
              </a:rPr>
              <a:t> </a:t>
            </a:r>
            <a:r>
              <a:rPr lang="en-US" sz="1400" dirty="0"/>
              <a:t>This is the page that displays the list of Inbound and Outbound quantities that do not match the plan.</a:t>
            </a:r>
            <a:endParaRPr lang="en-US" sz="1400" dirty="0">
              <a:effectLst/>
            </a:endParaRPr>
          </a:p>
        </p:txBody>
      </p:sp>
      <p:sp>
        <p:nvSpPr>
          <p:cNvPr id="10" name="TextBox 9">
            <a:extLst>
              <a:ext uri="{FF2B5EF4-FFF2-40B4-BE49-F238E27FC236}">
                <a16:creationId xmlns:a16="http://schemas.microsoft.com/office/drawing/2014/main" id="{56369702-DA78-848B-E164-1D00248B6616}"/>
              </a:ext>
            </a:extLst>
          </p:cNvPr>
          <p:cNvSpPr txBox="1"/>
          <p:nvPr/>
        </p:nvSpPr>
        <p:spPr>
          <a:xfrm>
            <a:off x="2908734" y="5269180"/>
            <a:ext cx="1122719" cy="2616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dirty="0">
                <a:effectLst/>
              </a:rPr>
              <a:t>Pinch list </a:t>
            </a:r>
            <a:r>
              <a:rPr lang="en-TH" sz="1100" dirty="0">
                <a:solidFill>
                  <a:schemeClr val="tx1"/>
                </a:solidFill>
              </a:rPr>
              <a:t>page</a:t>
            </a:r>
          </a:p>
        </p:txBody>
      </p:sp>
      <p:sp>
        <p:nvSpPr>
          <p:cNvPr id="12" name="TextBox 11">
            <a:extLst>
              <a:ext uri="{FF2B5EF4-FFF2-40B4-BE49-F238E27FC236}">
                <a16:creationId xmlns:a16="http://schemas.microsoft.com/office/drawing/2014/main" id="{F2235D5D-49BF-97D4-F44A-55D5654144DF}"/>
              </a:ext>
            </a:extLst>
          </p:cNvPr>
          <p:cNvSpPr txBox="1"/>
          <p:nvPr/>
        </p:nvSpPr>
        <p:spPr>
          <a:xfrm>
            <a:off x="406400" y="6294074"/>
            <a:ext cx="6264148" cy="307777"/>
          </a:xfrm>
          <a:prstGeom prst="rect">
            <a:avLst/>
          </a:prstGeom>
          <a:noFill/>
        </p:spPr>
        <p:txBody>
          <a:bodyPr wrap="square">
            <a:spAutoFit/>
          </a:bodyPr>
          <a:lstStyle/>
          <a:p>
            <a:r>
              <a:rPr lang="en-US" sz="1400" b="1" dirty="0"/>
              <a:t>Search:</a:t>
            </a:r>
            <a:r>
              <a:rPr lang="en-US" sz="1400" dirty="0"/>
              <a:t> A function for searching for information as specified in each option.</a:t>
            </a:r>
          </a:p>
        </p:txBody>
      </p:sp>
      <p:pic>
        <p:nvPicPr>
          <p:cNvPr id="13" name="Picture 12">
            <a:extLst>
              <a:ext uri="{FF2B5EF4-FFF2-40B4-BE49-F238E27FC236}">
                <a16:creationId xmlns:a16="http://schemas.microsoft.com/office/drawing/2014/main" id="{B7A7AEC4-34D6-2B2B-F56F-67A8E3685C7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96519" y="6845617"/>
            <a:ext cx="4083910" cy="442553"/>
          </a:xfrm>
          <a:prstGeom prst="rect">
            <a:avLst/>
          </a:prstGeom>
        </p:spPr>
      </p:pic>
      <p:pic>
        <p:nvPicPr>
          <p:cNvPr id="15" name="Picture 14">
            <a:extLst>
              <a:ext uri="{FF2B5EF4-FFF2-40B4-BE49-F238E27FC236}">
                <a16:creationId xmlns:a16="http://schemas.microsoft.com/office/drawing/2014/main" id="{61755EC6-BFC0-E9AE-F032-C5B8AACF2DF9}"/>
              </a:ext>
            </a:extLst>
          </p:cNvPr>
          <p:cNvPicPr/>
          <p:nvPr/>
        </p:nvPicPr>
        <p:blipFill>
          <a:blip r:embed="rId4" cstate="print">
            <a:extLst>
              <a:ext uri="{28A0092B-C50C-407E-A947-70E740481C1C}">
                <a14:useLocalDpi xmlns:a14="http://schemas.microsoft.com/office/drawing/2010/main" val="0"/>
              </a:ext>
            </a:extLst>
          </a:blip>
          <a:stretch>
            <a:fillRect/>
          </a:stretch>
        </p:blipFill>
        <p:spPr>
          <a:xfrm rot="20289535">
            <a:off x="5396737" y="7129956"/>
            <a:ext cx="204313" cy="228954"/>
          </a:xfrm>
          <a:prstGeom prst="rect">
            <a:avLst/>
          </a:prstGeom>
        </p:spPr>
      </p:pic>
      <p:sp>
        <p:nvSpPr>
          <p:cNvPr id="16" name="TextBox 15">
            <a:extLst>
              <a:ext uri="{FF2B5EF4-FFF2-40B4-BE49-F238E27FC236}">
                <a16:creationId xmlns:a16="http://schemas.microsoft.com/office/drawing/2014/main" id="{38A348CA-818A-6307-3F4A-586560B7C114}"/>
              </a:ext>
            </a:extLst>
          </p:cNvPr>
          <p:cNvSpPr txBox="1"/>
          <p:nvPr/>
        </p:nvSpPr>
        <p:spPr>
          <a:xfrm>
            <a:off x="406400" y="7618140"/>
            <a:ext cx="3944883" cy="300082"/>
          </a:xfrm>
          <a:prstGeom prst="rect">
            <a:avLst/>
          </a:prstGeom>
          <a:noFill/>
        </p:spPr>
        <p:txBody>
          <a:bodyPr wrap="square">
            <a:spAutoFit/>
          </a:bodyPr>
          <a:lstStyle/>
          <a:p>
            <a:r>
              <a:rPr lang="en-US" sz="1350" b="1" dirty="0"/>
              <a:t>CSV Output: </a:t>
            </a:r>
            <a:r>
              <a:rPr lang="en-US" sz="1350" dirty="0"/>
              <a:t>Export data as a CSV file, PDF file</a:t>
            </a:r>
          </a:p>
        </p:txBody>
      </p:sp>
      <p:pic>
        <p:nvPicPr>
          <p:cNvPr id="17" name="Picture 16">
            <a:extLst>
              <a:ext uri="{FF2B5EF4-FFF2-40B4-BE49-F238E27FC236}">
                <a16:creationId xmlns:a16="http://schemas.microsoft.com/office/drawing/2014/main" id="{C8929BF5-2FE7-2D83-5484-16DFBA04A41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293390" y="7565080"/>
            <a:ext cx="1601600" cy="406203"/>
          </a:xfrm>
          <a:prstGeom prst="rect">
            <a:avLst/>
          </a:prstGeom>
        </p:spPr>
      </p:pic>
      <p:pic>
        <p:nvPicPr>
          <p:cNvPr id="20" name="Picture 19">
            <a:extLst>
              <a:ext uri="{FF2B5EF4-FFF2-40B4-BE49-F238E27FC236}">
                <a16:creationId xmlns:a16="http://schemas.microsoft.com/office/drawing/2014/main" id="{084C4569-6B89-84A3-2E57-C06CC107408A}"/>
              </a:ext>
            </a:extLst>
          </p:cNvPr>
          <p:cNvPicPr>
            <a:picLocks noChangeAspect="1"/>
          </p:cNvPicPr>
          <p:nvPr/>
        </p:nvPicPr>
        <p:blipFill>
          <a:blip r:embed="rId6">
            <a:extLst>
              <a:ext uri="{28A0092B-C50C-407E-A947-70E740481C1C}">
                <a14:useLocalDpi xmlns:a14="http://schemas.microsoft.com/office/drawing/2010/main" val="0"/>
              </a:ext>
            </a:extLst>
          </a:blip>
          <a:srcRect l="2178" r="2178"/>
          <a:stretch/>
        </p:blipFill>
        <p:spPr>
          <a:xfrm>
            <a:off x="590094" y="8082442"/>
            <a:ext cx="5760000" cy="1098955"/>
          </a:xfrm>
          <a:prstGeom prst="rect">
            <a:avLst/>
          </a:prstGeom>
        </p:spPr>
      </p:pic>
    </p:spTree>
    <p:extLst>
      <p:ext uri="{BB962C8B-B14F-4D97-AF65-F5344CB8AC3E}">
        <p14:creationId xmlns:p14="http://schemas.microsoft.com/office/powerpoint/2010/main" val="42061444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32E47-55BD-BDE1-B569-0CF8CAA6C213}"/>
            </a:ext>
          </a:extLst>
        </p:cNvPr>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5EEDF8CE-6201-0F20-910E-24F57FDB97D4}"/>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Web functions</a:t>
            </a:r>
          </a:p>
        </p:txBody>
      </p:sp>
      <p:sp>
        <p:nvSpPr>
          <p:cNvPr id="3" name="スライド番号プレースホルダー 2">
            <a:extLst>
              <a:ext uri="{FF2B5EF4-FFF2-40B4-BE49-F238E27FC236}">
                <a16:creationId xmlns:a16="http://schemas.microsoft.com/office/drawing/2014/main" id="{7FDCDC89-14C1-8B42-398E-AE56E9688FAF}"/>
              </a:ext>
            </a:extLst>
          </p:cNvPr>
          <p:cNvSpPr>
            <a:spLocks noGrp="1"/>
          </p:cNvSpPr>
          <p:nvPr>
            <p:ph type="sldNum" sz="quarter" idx="12"/>
          </p:nvPr>
        </p:nvSpPr>
        <p:spPr/>
        <p:txBody>
          <a:bodyPr/>
          <a:lstStyle/>
          <a:p>
            <a:fld id="{FABEA90D-F275-432F-8053-456A4E092F4A}" type="slidenum">
              <a:rPr kumimoji="1" lang="ja-JP" altLang="en-US" smtClean="0"/>
              <a:t>37</a:t>
            </a:fld>
            <a:endParaRPr kumimoji="1" lang="ja-JP" altLang="en-US"/>
          </a:p>
        </p:txBody>
      </p:sp>
      <p:sp>
        <p:nvSpPr>
          <p:cNvPr id="91" name="テキスト ボックス 29">
            <a:extLst>
              <a:ext uri="{FF2B5EF4-FFF2-40B4-BE49-F238E27FC236}">
                <a16:creationId xmlns:a16="http://schemas.microsoft.com/office/drawing/2014/main" id="{DB938EAA-0C89-4693-85FA-87F4A3C91FF4}"/>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2.6-1. Add User </a:t>
            </a:r>
          </a:p>
        </p:txBody>
      </p:sp>
      <p:sp>
        <p:nvSpPr>
          <p:cNvPr id="8" name="TextBox 7">
            <a:extLst>
              <a:ext uri="{FF2B5EF4-FFF2-40B4-BE49-F238E27FC236}">
                <a16:creationId xmlns:a16="http://schemas.microsoft.com/office/drawing/2014/main" id="{1A4E9547-38D3-5D2D-FD92-813E232325F4}"/>
              </a:ext>
            </a:extLst>
          </p:cNvPr>
          <p:cNvSpPr txBox="1"/>
          <p:nvPr/>
        </p:nvSpPr>
        <p:spPr>
          <a:xfrm>
            <a:off x="576283" y="1227030"/>
            <a:ext cx="5059680" cy="300082"/>
          </a:xfrm>
          <a:prstGeom prst="rect">
            <a:avLst/>
          </a:prstGeom>
          <a:noFill/>
        </p:spPr>
        <p:txBody>
          <a:bodyPr wrap="square">
            <a:spAutoFit/>
          </a:bodyPr>
          <a:lstStyle/>
          <a:p>
            <a:r>
              <a:rPr lang="en-US" sz="1350" dirty="0"/>
              <a:t>Add new User to system</a:t>
            </a:r>
          </a:p>
        </p:txBody>
      </p:sp>
      <p:sp>
        <p:nvSpPr>
          <p:cNvPr id="11" name="TextBox 10">
            <a:extLst>
              <a:ext uri="{FF2B5EF4-FFF2-40B4-BE49-F238E27FC236}">
                <a16:creationId xmlns:a16="http://schemas.microsoft.com/office/drawing/2014/main" id="{50733A57-A6F3-3EF9-D8C7-EE5136E5E8BA}"/>
              </a:ext>
            </a:extLst>
          </p:cNvPr>
          <p:cNvSpPr txBox="1"/>
          <p:nvPr/>
        </p:nvSpPr>
        <p:spPr>
          <a:xfrm>
            <a:off x="466968" y="1565086"/>
            <a:ext cx="6117063" cy="923330"/>
          </a:xfrm>
          <a:prstGeom prst="rect">
            <a:avLst/>
          </a:prstGeom>
          <a:noFill/>
        </p:spPr>
        <p:txBody>
          <a:bodyPr wrap="square">
            <a:spAutoFit/>
          </a:bodyPr>
          <a:lstStyle/>
          <a:p>
            <a:r>
              <a:rPr lang="en-US" sz="1350" dirty="0"/>
              <a:t>Master data related to adding User data has 3 parts </a:t>
            </a:r>
            <a:endParaRPr lang="th-TH" sz="1350" dirty="0"/>
          </a:p>
          <a:p>
            <a:pPr marL="800100" lvl="1" indent="-342900">
              <a:buAutoNum type="arabicPeriod"/>
            </a:pPr>
            <a:r>
              <a:rPr lang="en-US" sz="1350" dirty="0"/>
              <a:t>Authority Master</a:t>
            </a:r>
            <a:endParaRPr lang="th-TH" sz="1350" dirty="0"/>
          </a:p>
          <a:p>
            <a:pPr marL="800100" lvl="1" indent="-342900">
              <a:buAutoNum type="arabicPeriod"/>
            </a:pPr>
            <a:r>
              <a:rPr lang="en-US" sz="1350" dirty="0"/>
              <a:t>User Credential</a:t>
            </a:r>
            <a:endParaRPr lang="th-TH" sz="1350" dirty="0"/>
          </a:p>
          <a:p>
            <a:pPr marL="800100" lvl="1" indent="-342900">
              <a:buAutoNum type="arabicPeriod"/>
            </a:pPr>
            <a:r>
              <a:rPr lang="en-US" sz="1350" dirty="0"/>
              <a:t>User Master</a:t>
            </a:r>
          </a:p>
        </p:txBody>
      </p:sp>
      <p:sp>
        <p:nvSpPr>
          <p:cNvPr id="2" name="Rectangle 1">
            <a:extLst>
              <a:ext uri="{FF2B5EF4-FFF2-40B4-BE49-F238E27FC236}">
                <a16:creationId xmlns:a16="http://schemas.microsoft.com/office/drawing/2014/main" id="{A48EA7E4-7CA3-8FD5-D31F-F6CF1E3A5055}"/>
              </a:ext>
            </a:extLst>
          </p:cNvPr>
          <p:cNvSpPr/>
          <p:nvPr/>
        </p:nvSpPr>
        <p:spPr>
          <a:xfrm>
            <a:off x="466968" y="2752872"/>
            <a:ext cx="1785917" cy="61595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Authority</a:t>
            </a:r>
            <a:endParaRPr kumimoji="1" lang="en-US" sz="1200" dirty="0">
              <a:solidFill>
                <a:schemeClr val="tx1"/>
              </a:solidFill>
            </a:endParaRPr>
          </a:p>
        </p:txBody>
      </p:sp>
      <p:sp>
        <p:nvSpPr>
          <p:cNvPr id="5" name="Rectangle 4">
            <a:extLst>
              <a:ext uri="{FF2B5EF4-FFF2-40B4-BE49-F238E27FC236}">
                <a16:creationId xmlns:a16="http://schemas.microsoft.com/office/drawing/2014/main" id="{32C24E03-203F-39D4-FE30-28BD601EE06B}"/>
              </a:ext>
            </a:extLst>
          </p:cNvPr>
          <p:cNvSpPr/>
          <p:nvPr/>
        </p:nvSpPr>
        <p:spPr>
          <a:xfrm>
            <a:off x="2571972" y="2752872"/>
            <a:ext cx="1785917" cy="61595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User Credential</a:t>
            </a:r>
            <a:endParaRPr lang="th-TH" sz="1200" dirty="0">
              <a:solidFill>
                <a:schemeClr val="tx1"/>
              </a:solidFill>
            </a:endParaRPr>
          </a:p>
        </p:txBody>
      </p:sp>
      <p:sp>
        <p:nvSpPr>
          <p:cNvPr id="6" name="Rectangle 5">
            <a:extLst>
              <a:ext uri="{FF2B5EF4-FFF2-40B4-BE49-F238E27FC236}">
                <a16:creationId xmlns:a16="http://schemas.microsoft.com/office/drawing/2014/main" id="{7BC6E98A-CC0B-92BE-456F-05FD0498A6EA}"/>
              </a:ext>
            </a:extLst>
          </p:cNvPr>
          <p:cNvSpPr/>
          <p:nvPr/>
        </p:nvSpPr>
        <p:spPr>
          <a:xfrm>
            <a:off x="4671335" y="2752872"/>
            <a:ext cx="1785917" cy="61595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User Master</a:t>
            </a:r>
            <a:endParaRPr lang="th-TH" sz="1200" dirty="0">
              <a:solidFill>
                <a:schemeClr val="tx1"/>
              </a:solidFill>
            </a:endParaRPr>
          </a:p>
        </p:txBody>
      </p:sp>
      <p:sp>
        <p:nvSpPr>
          <p:cNvPr id="9" name="Arrow: Right 8">
            <a:extLst>
              <a:ext uri="{FF2B5EF4-FFF2-40B4-BE49-F238E27FC236}">
                <a16:creationId xmlns:a16="http://schemas.microsoft.com/office/drawing/2014/main" id="{E606858C-C983-48DB-7862-51BB6FEC062C}"/>
              </a:ext>
            </a:extLst>
          </p:cNvPr>
          <p:cNvSpPr/>
          <p:nvPr/>
        </p:nvSpPr>
        <p:spPr>
          <a:xfrm>
            <a:off x="2151751" y="2924925"/>
            <a:ext cx="515715" cy="271844"/>
          </a:xfrm>
          <a:prstGeom prst="rightArrow">
            <a:avLst/>
          </a:prstGeom>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en-US" sz="900" dirty="0">
              <a:solidFill>
                <a:schemeClr val="tx1"/>
              </a:solidFill>
            </a:endParaRPr>
          </a:p>
        </p:txBody>
      </p:sp>
      <p:sp>
        <p:nvSpPr>
          <p:cNvPr id="10" name="Arrow: Right 9">
            <a:extLst>
              <a:ext uri="{FF2B5EF4-FFF2-40B4-BE49-F238E27FC236}">
                <a16:creationId xmlns:a16="http://schemas.microsoft.com/office/drawing/2014/main" id="{4CA9E517-00B4-D132-72BF-FEDA1C67F8D8}"/>
              </a:ext>
            </a:extLst>
          </p:cNvPr>
          <p:cNvSpPr/>
          <p:nvPr/>
        </p:nvSpPr>
        <p:spPr>
          <a:xfrm>
            <a:off x="4256755" y="2921087"/>
            <a:ext cx="515715" cy="271844"/>
          </a:xfrm>
          <a:prstGeom prst="rightArrow">
            <a:avLst/>
          </a:prstGeom>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en-US" sz="900" dirty="0">
              <a:solidFill>
                <a:schemeClr val="tx1"/>
              </a:solidFill>
            </a:endParaRPr>
          </a:p>
        </p:txBody>
      </p:sp>
      <p:sp>
        <p:nvSpPr>
          <p:cNvPr id="12" name="テキスト ボックス 29">
            <a:extLst>
              <a:ext uri="{FF2B5EF4-FFF2-40B4-BE49-F238E27FC236}">
                <a16:creationId xmlns:a16="http://schemas.microsoft.com/office/drawing/2014/main" id="{66D7E9CD-E5DA-BBD1-2D3C-5A534F909723}"/>
              </a:ext>
            </a:extLst>
          </p:cNvPr>
          <p:cNvSpPr txBox="1"/>
          <p:nvPr/>
        </p:nvSpPr>
        <p:spPr>
          <a:xfrm>
            <a:off x="334538" y="3643638"/>
            <a:ext cx="4200886" cy="261610"/>
          </a:xfrm>
          <a:prstGeom prst="rect">
            <a:avLst/>
          </a:prstGeom>
          <a:noFill/>
        </p:spPr>
        <p:txBody>
          <a:bodyPr wrap="square" rtlCol="0">
            <a:spAutoFit/>
          </a:bodyPr>
          <a:lstStyle/>
          <a:p>
            <a:r>
              <a:rPr kumimoji="1" lang="en-US" altLang="ja-JP" sz="1100" dirty="0"/>
              <a:t>2-6-2. Authority Master</a:t>
            </a:r>
          </a:p>
        </p:txBody>
      </p:sp>
      <p:sp>
        <p:nvSpPr>
          <p:cNvPr id="16" name="TextBox 15">
            <a:extLst>
              <a:ext uri="{FF2B5EF4-FFF2-40B4-BE49-F238E27FC236}">
                <a16:creationId xmlns:a16="http://schemas.microsoft.com/office/drawing/2014/main" id="{9EF5E028-9BC1-3DB9-DD2A-EF2F68D67AC0}"/>
              </a:ext>
            </a:extLst>
          </p:cNvPr>
          <p:cNvSpPr txBox="1"/>
          <p:nvPr/>
        </p:nvSpPr>
        <p:spPr>
          <a:xfrm>
            <a:off x="576283" y="3919430"/>
            <a:ext cx="5059680" cy="300082"/>
          </a:xfrm>
          <a:prstGeom prst="rect">
            <a:avLst/>
          </a:prstGeom>
          <a:noFill/>
        </p:spPr>
        <p:txBody>
          <a:bodyPr wrap="square">
            <a:spAutoFit/>
          </a:bodyPr>
          <a:lstStyle/>
          <a:p>
            <a:r>
              <a:rPr lang="en-US" sz="1350" dirty="0"/>
              <a:t>View data all Authority</a:t>
            </a:r>
          </a:p>
        </p:txBody>
      </p:sp>
      <p:sp>
        <p:nvSpPr>
          <p:cNvPr id="25" name="TextBox 24">
            <a:extLst>
              <a:ext uri="{FF2B5EF4-FFF2-40B4-BE49-F238E27FC236}">
                <a16:creationId xmlns:a16="http://schemas.microsoft.com/office/drawing/2014/main" id="{78F5534F-0FC4-323C-7ED1-4E990263241B}"/>
              </a:ext>
            </a:extLst>
          </p:cNvPr>
          <p:cNvSpPr txBox="1"/>
          <p:nvPr/>
        </p:nvSpPr>
        <p:spPr>
          <a:xfrm>
            <a:off x="466968" y="8054786"/>
            <a:ext cx="6117063" cy="523220"/>
          </a:xfrm>
          <a:prstGeom prst="rect">
            <a:avLst/>
          </a:prstGeom>
          <a:noFill/>
        </p:spPr>
        <p:txBody>
          <a:bodyPr wrap="square">
            <a:spAutoFit/>
          </a:bodyPr>
          <a:lstStyle/>
          <a:p>
            <a:r>
              <a:rPr lang="en-US" sz="1400" dirty="0"/>
              <a:t>Authority Master can export all data to CSV file and can add data by importing CSV file as well.</a:t>
            </a:r>
          </a:p>
        </p:txBody>
      </p:sp>
      <p:sp>
        <p:nvSpPr>
          <p:cNvPr id="4" name="TextBox 3">
            <a:extLst>
              <a:ext uri="{FF2B5EF4-FFF2-40B4-BE49-F238E27FC236}">
                <a16:creationId xmlns:a16="http://schemas.microsoft.com/office/drawing/2014/main" id="{390B6348-3D71-1D17-7E33-C22D4C567075}"/>
              </a:ext>
            </a:extLst>
          </p:cNvPr>
          <p:cNvSpPr txBox="1"/>
          <p:nvPr/>
        </p:nvSpPr>
        <p:spPr>
          <a:xfrm>
            <a:off x="2735530" y="7713560"/>
            <a:ext cx="1579938" cy="2616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dirty="0">
                <a:solidFill>
                  <a:schemeClr val="tx1"/>
                </a:solidFill>
                <a:effectLst/>
              </a:rPr>
              <a:t>Authority Master </a:t>
            </a:r>
            <a:r>
              <a:rPr lang="en-TH" sz="1100" dirty="0">
                <a:solidFill>
                  <a:schemeClr val="tx1"/>
                </a:solidFill>
              </a:rPr>
              <a:t>page</a:t>
            </a:r>
          </a:p>
        </p:txBody>
      </p:sp>
      <p:pic>
        <p:nvPicPr>
          <p:cNvPr id="14" name="Picture 13">
            <a:extLst>
              <a:ext uri="{FF2B5EF4-FFF2-40B4-BE49-F238E27FC236}">
                <a16:creationId xmlns:a16="http://schemas.microsoft.com/office/drawing/2014/main" id="{80210E41-6FB3-2864-928E-D8E429FDE00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46739" y="4363890"/>
            <a:ext cx="5719546" cy="3185112"/>
          </a:xfrm>
          <a:prstGeom prst="rect">
            <a:avLst/>
          </a:prstGeom>
        </p:spPr>
      </p:pic>
    </p:spTree>
    <p:extLst>
      <p:ext uri="{BB962C8B-B14F-4D97-AF65-F5344CB8AC3E}">
        <p14:creationId xmlns:p14="http://schemas.microsoft.com/office/powerpoint/2010/main" val="38920766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58EFE-F2D4-2098-B939-F41AE8518BD2}"/>
            </a:ext>
          </a:extLst>
        </p:cNvPr>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15002292-A979-54DC-5BAB-AD885133A0D0}"/>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Web functions</a:t>
            </a:r>
          </a:p>
        </p:txBody>
      </p:sp>
      <p:sp>
        <p:nvSpPr>
          <p:cNvPr id="3" name="スライド番号プレースホルダー 2">
            <a:extLst>
              <a:ext uri="{FF2B5EF4-FFF2-40B4-BE49-F238E27FC236}">
                <a16:creationId xmlns:a16="http://schemas.microsoft.com/office/drawing/2014/main" id="{3AE18A24-8FCC-02AE-C463-E930BB936677}"/>
              </a:ext>
            </a:extLst>
          </p:cNvPr>
          <p:cNvSpPr>
            <a:spLocks noGrp="1"/>
          </p:cNvSpPr>
          <p:nvPr>
            <p:ph type="sldNum" sz="quarter" idx="12"/>
          </p:nvPr>
        </p:nvSpPr>
        <p:spPr/>
        <p:txBody>
          <a:bodyPr/>
          <a:lstStyle/>
          <a:p>
            <a:fld id="{FABEA90D-F275-432F-8053-456A4E092F4A}" type="slidenum">
              <a:rPr kumimoji="1" lang="ja-JP" altLang="en-US" smtClean="0"/>
              <a:t>38</a:t>
            </a:fld>
            <a:endParaRPr kumimoji="1" lang="ja-JP" altLang="en-US"/>
          </a:p>
        </p:txBody>
      </p:sp>
      <p:sp>
        <p:nvSpPr>
          <p:cNvPr id="91" name="テキスト ボックス 29">
            <a:extLst>
              <a:ext uri="{FF2B5EF4-FFF2-40B4-BE49-F238E27FC236}">
                <a16:creationId xmlns:a16="http://schemas.microsoft.com/office/drawing/2014/main" id="{DEDFA807-715E-0488-9424-B330A2DB4ABE}"/>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2-6-2. Authority Master</a:t>
            </a:r>
          </a:p>
        </p:txBody>
      </p:sp>
      <p:sp>
        <p:nvSpPr>
          <p:cNvPr id="2" name="TextBox 1">
            <a:extLst>
              <a:ext uri="{FF2B5EF4-FFF2-40B4-BE49-F238E27FC236}">
                <a16:creationId xmlns:a16="http://schemas.microsoft.com/office/drawing/2014/main" id="{7E64E25C-F393-C541-2DEB-8083738836EB}"/>
              </a:ext>
            </a:extLst>
          </p:cNvPr>
          <p:cNvSpPr txBox="1"/>
          <p:nvPr/>
        </p:nvSpPr>
        <p:spPr>
          <a:xfrm>
            <a:off x="411563" y="1338664"/>
            <a:ext cx="6117063" cy="507831"/>
          </a:xfrm>
          <a:prstGeom prst="rect">
            <a:avLst/>
          </a:prstGeom>
          <a:noFill/>
        </p:spPr>
        <p:txBody>
          <a:bodyPr wrap="square">
            <a:spAutoFit/>
          </a:bodyPr>
          <a:lstStyle/>
          <a:p>
            <a:r>
              <a:rPr lang="en-US" sz="1350" dirty="0"/>
              <a:t>When you arrive at this page, Click the “Search” button to search and display the desired information.</a:t>
            </a:r>
          </a:p>
        </p:txBody>
      </p:sp>
      <p:sp>
        <p:nvSpPr>
          <p:cNvPr id="4" name="TextBox 3">
            <a:extLst>
              <a:ext uri="{FF2B5EF4-FFF2-40B4-BE49-F238E27FC236}">
                <a16:creationId xmlns:a16="http://schemas.microsoft.com/office/drawing/2014/main" id="{A31CA27F-7326-112F-8892-469D20B458CC}"/>
              </a:ext>
            </a:extLst>
          </p:cNvPr>
          <p:cNvSpPr txBox="1"/>
          <p:nvPr/>
        </p:nvSpPr>
        <p:spPr>
          <a:xfrm>
            <a:off x="406400" y="1918712"/>
            <a:ext cx="6264148" cy="307777"/>
          </a:xfrm>
          <a:prstGeom prst="rect">
            <a:avLst/>
          </a:prstGeom>
          <a:noFill/>
        </p:spPr>
        <p:txBody>
          <a:bodyPr wrap="square">
            <a:spAutoFit/>
          </a:bodyPr>
          <a:lstStyle/>
          <a:p>
            <a:r>
              <a:rPr lang="en-US" sz="1400" b="1" dirty="0"/>
              <a:t>Search:</a:t>
            </a:r>
            <a:r>
              <a:rPr lang="en-US" sz="1400" dirty="0"/>
              <a:t> A function for searching for information as specified in each option.</a:t>
            </a:r>
          </a:p>
        </p:txBody>
      </p:sp>
      <p:pic>
        <p:nvPicPr>
          <p:cNvPr id="5" name="Picture 4">
            <a:extLst>
              <a:ext uri="{FF2B5EF4-FFF2-40B4-BE49-F238E27FC236}">
                <a16:creationId xmlns:a16="http://schemas.microsoft.com/office/drawing/2014/main" id="{B373FE6E-520E-9FDB-78D8-4AAAE9D6AF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109515" y="2502458"/>
            <a:ext cx="2857918" cy="378147"/>
          </a:xfrm>
          <a:prstGeom prst="rect">
            <a:avLst/>
          </a:prstGeom>
        </p:spPr>
      </p:pic>
      <p:pic>
        <p:nvPicPr>
          <p:cNvPr id="7" name="Picture 6">
            <a:extLst>
              <a:ext uri="{FF2B5EF4-FFF2-40B4-BE49-F238E27FC236}">
                <a16:creationId xmlns:a16="http://schemas.microsoft.com/office/drawing/2014/main" id="{9A848331-4AC5-5B96-2006-ED922FD31678}"/>
              </a:ext>
            </a:extLst>
          </p:cNvPr>
          <p:cNvPicPr/>
          <p:nvPr/>
        </p:nvPicPr>
        <p:blipFill>
          <a:blip r:embed="rId3" cstate="print">
            <a:extLst>
              <a:ext uri="{28A0092B-C50C-407E-A947-70E740481C1C}">
                <a14:useLocalDpi xmlns:a14="http://schemas.microsoft.com/office/drawing/2010/main" val="0"/>
              </a:ext>
            </a:extLst>
          </a:blip>
          <a:stretch>
            <a:fillRect/>
          </a:stretch>
        </p:blipFill>
        <p:spPr>
          <a:xfrm rot="20289535">
            <a:off x="4741306" y="2721319"/>
            <a:ext cx="204313" cy="228954"/>
          </a:xfrm>
          <a:prstGeom prst="rect">
            <a:avLst/>
          </a:prstGeom>
        </p:spPr>
      </p:pic>
      <p:sp>
        <p:nvSpPr>
          <p:cNvPr id="8" name="TextBox 7">
            <a:extLst>
              <a:ext uri="{FF2B5EF4-FFF2-40B4-BE49-F238E27FC236}">
                <a16:creationId xmlns:a16="http://schemas.microsoft.com/office/drawing/2014/main" id="{22B0873D-5F92-463A-4E61-B558DB25C393}"/>
              </a:ext>
            </a:extLst>
          </p:cNvPr>
          <p:cNvSpPr txBox="1"/>
          <p:nvPr/>
        </p:nvSpPr>
        <p:spPr>
          <a:xfrm>
            <a:off x="406400" y="3206274"/>
            <a:ext cx="6264148" cy="307777"/>
          </a:xfrm>
          <a:prstGeom prst="rect">
            <a:avLst/>
          </a:prstGeom>
          <a:noFill/>
        </p:spPr>
        <p:txBody>
          <a:bodyPr wrap="square">
            <a:spAutoFit/>
          </a:bodyPr>
          <a:lstStyle/>
          <a:p>
            <a:r>
              <a:rPr lang="en-US" sz="1400" b="1" dirty="0"/>
              <a:t>Create:</a:t>
            </a:r>
            <a:r>
              <a:rPr lang="en-US" sz="1400" dirty="0"/>
              <a:t> A function for add new Authority</a:t>
            </a:r>
          </a:p>
        </p:txBody>
      </p:sp>
      <p:pic>
        <p:nvPicPr>
          <p:cNvPr id="12" name="Picture 11">
            <a:extLst>
              <a:ext uri="{FF2B5EF4-FFF2-40B4-BE49-F238E27FC236}">
                <a16:creationId xmlns:a16="http://schemas.microsoft.com/office/drawing/2014/main" id="{021A4C80-0906-4B3E-3F49-D6C1F7D5130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84931" y="3661028"/>
            <a:ext cx="5760000" cy="1156853"/>
          </a:xfrm>
          <a:prstGeom prst="rect">
            <a:avLst/>
          </a:prstGeom>
        </p:spPr>
      </p:pic>
      <p:sp>
        <p:nvSpPr>
          <p:cNvPr id="21" name="Rectangle 20">
            <a:extLst>
              <a:ext uri="{FF2B5EF4-FFF2-40B4-BE49-F238E27FC236}">
                <a16:creationId xmlns:a16="http://schemas.microsoft.com/office/drawing/2014/main" id="{E030B36F-9DC5-371B-88A0-B5926F4162C8}"/>
              </a:ext>
            </a:extLst>
          </p:cNvPr>
          <p:cNvSpPr/>
          <p:nvPr/>
        </p:nvSpPr>
        <p:spPr>
          <a:xfrm>
            <a:off x="1742483" y="3740263"/>
            <a:ext cx="3439118" cy="868754"/>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16" name="TextBox 15">
            <a:extLst>
              <a:ext uri="{FF2B5EF4-FFF2-40B4-BE49-F238E27FC236}">
                <a16:creationId xmlns:a16="http://schemas.microsoft.com/office/drawing/2014/main" id="{27115A35-9A92-D51F-B05D-EA36C2884FAF}"/>
              </a:ext>
            </a:extLst>
          </p:cNvPr>
          <p:cNvSpPr txBox="1"/>
          <p:nvPr/>
        </p:nvSpPr>
        <p:spPr>
          <a:xfrm>
            <a:off x="406400" y="5184748"/>
            <a:ext cx="6264148" cy="307777"/>
          </a:xfrm>
          <a:prstGeom prst="rect">
            <a:avLst/>
          </a:prstGeom>
          <a:noFill/>
        </p:spPr>
        <p:txBody>
          <a:bodyPr wrap="square">
            <a:spAutoFit/>
          </a:bodyPr>
          <a:lstStyle/>
          <a:p>
            <a:r>
              <a:rPr lang="en-US" sz="1400" b="1" dirty="0"/>
              <a:t>Delete:</a:t>
            </a:r>
            <a:r>
              <a:rPr lang="en-US" sz="1400" dirty="0"/>
              <a:t> A function for delete authority</a:t>
            </a:r>
          </a:p>
        </p:txBody>
      </p:sp>
    </p:spTree>
    <p:extLst>
      <p:ext uri="{BB962C8B-B14F-4D97-AF65-F5344CB8AC3E}">
        <p14:creationId xmlns:p14="http://schemas.microsoft.com/office/powerpoint/2010/main" val="39093063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F7752-CB4E-AEA7-DBBF-B01B4B7ECD10}"/>
            </a:ext>
          </a:extLst>
        </p:cNvPr>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8E8743F1-DFA5-8E19-E884-B3D1B764A14B}"/>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Web functions</a:t>
            </a:r>
          </a:p>
        </p:txBody>
      </p:sp>
      <p:sp>
        <p:nvSpPr>
          <p:cNvPr id="3" name="スライド番号プレースホルダー 2">
            <a:extLst>
              <a:ext uri="{FF2B5EF4-FFF2-40B4-BE49-F238E27FC236}">
                <a16:creationId xmlns:a16="http://schemas.microsoft.com/office/drawing/2014/main" id="{1864B0D4-BF25-D1D8-97A3-F4A0FAAE7180}"/>
              </a:ext>
            </a:extLst>
          </p:cNvPr>
          <p:cNvSpPr>
            <a:spLocks noGrp="1"/>
          </p:cNvSpPr>
          <p:nvPr>
            <p:ph type="sldNum" sz="quarter" idx="12"/>
          </p:nvPr>
        </p:nvSpPr>
        <p:spPr/>
        <p:txBody>
          <a:bodyPr/>
          <a:lstStyle/>
          <a:p>
            <a:fld id="{FABEA90D-F275-432F-8053-456A4E092F4A}" type="slidenum">
              <a:rPr kumimoji="1" lang="ja-JP" altLang="en-US" smtClean="0"/>
              <a:t>39</a:t>
            </a:fld>
            <a:endParaRPr kumimoji="1" lang="ja-JP" altLang="en-US"/>
          </a:p>
        </p:txBody>
      </p:sp>
      <p:sp>
        <p:nvSpPr>
          <p:cNvPr id="91" name="テキスト ボックス 29">
            <a:extLst>
              <a:ext uri="{FF2B5EF4-FFF2-40B4-BE49-F238E27FC236}">
                <a16:creationId xmlns:a16="http://schemas.microsoft.com/office/drawing/2014/main" id="{4E7053AF-3768-E840-C8AC-42FC30150F23}"/>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2-6-3. </a:t>
            </a:r>
            <a:r>
              <a:rPr lang="en-US" sz="1100" dirty="0">
                <a:effectLst/>
              </a:rPr>
              <a:t>User Master</a:t>
            </a:r>
          </a:p>
        </p:txBody>
      </p:sp>
      <p:pic>
        <p:nvPicPr>
          <p:cNvPr id="4" name="Picture 3">
            <a:extLst>
              <a:ext uri="{FF2B5EF4-FFF2-40B4-BE49-F238E27FC236}">
                <a16:creationId xmlns:a16="http://schemas.microsoft.com/office/drawing/2014/main" id="{9A2EEEB5-A767-182C-07B0-7A1018286CD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46739" y="1768170"/>
            <a:ext cx="5719546" cy="3185112"/>
          </a:xfrm>
          <a:prstGeom prst="rect">
            <a:avLst/>
          </a:prstGeom>
        </p:spPr>
      </p:pic>
      <p:sp>
        <p:nvSpPr>
          <p:cNvPr id="11" name="TextBox 10">
            <a:extLst>
              <a:ext uri="{FF2B5EF4-FFF2-40B4-BE49-F238E27FC236}">
                <a16:creationId xmlns:a16="http://schemas.microsoft.com/office/drawing/2014/main" id="{34FA9AD1-657B-1DCC-A76F-6C28018377FD}"/>
              </a:ext>
            </a:extLst>
          </p:cNvPr>
          <p:cNvSpPr txBox="1"/>
          <p:nvPr/>
        </p:nvSpPr>
        <p:spPr>
          <a:xfrm>
            <a:off x="411563" y="5546880"/>
            <a:ext cx="6117063" cy="507831"/>
          </a:xfrm>
          <a:prstGeom prst="rect">
            <a:avLst/>
          </a:prstGeom>
          <a:noFill/>
        </p:spPr>
        <p:txBody>
          <a:bodyPr wrap="square">
            <a:spAutoFit/>
          </a:bodyPr>
          <a:lstStyle/>
          <a:p>
            <a:r>
              <a:rPr lang="en-US" sz="1350" dirty="0"/>
              <a:t>When you arrive at this page, Click the “Search” button to search and display the desired information.</a:t>
            </a:r>
          </a:p>
        </p:txBody>
      </p:sp>
      <p:sp>
        <p:nvSpPr>
          <p:cNvPr id="9" name="TextBox 8">
            <a:extLst>
              <a:ext uri="{FF2B5EF4-FFF2-40B4-BE49-F238E27FC236}">
                <a16:creationId xmlns:a16="http://schemas.microsoft.com/office/drawing/2014/main" id="{0765BE98-6B54-DC14-91EF-E1DC45B6C565}"/>
              </a:ext>
            </a:extLst>
          </p:cNvPr>
          <p:cNvSpPr txBox="1"/>
          <p:nvPr/>
        </p:nvSpPr>
        <p:spPr>
          <a:xfrm>
            <a:off x="476511" y="1311641"/>
            <a:ext cx="5965671" cy="307777"/>
          </a:xfrm>
          <a:prstGeom prst="rect">
            <a:avLst/>
          </a:prstGeom>
          <a:noFill/>
          <a:ln>
            <a:noFill/>
          </a:ln>
        </p:spPr>
        <p:txBody>
          <a:bodyPr wrap="square">
            <a:spAutoFit/>
          </a:bodyPr>
          <a:lstStyle/>
          <a:p>
            <a:r>
              <a:rPr lang="en-US" sz="1400" dirty="0"/>
              <a:t>	View data all </a:t>
            </a:r>
            <a:r>
              <a:rPr lang="en-US" sz="1400" dirty="0">
                <a:effectLst/>
              </a:rPr>
              <a:t>User Master</a:t>
            </a:r>
          </a:p>
        </p:txBody>
      </p:sp>
      <p:sp>
        <p:nvSpPr>
          <p:cNvPr id="10" name="TextBox 9">
            <a:extLst>
              <a:ext uri="{FF2B5EF4-FFF2-40B4-BE49-F238E27FC236}">
                <a16:creationId xmlns:a16="http://schemas.microsoft.com/office/drawing/2014/main" id="{F4118C21-D169-D183-182C-33708EFE4069}"/>
              </a:ext>
            </a:extLst>
          </p:cNvPr>
          <p:cNvSpPr txBox="1"/>
          <p:nvPr/>
        </p:nvSpPr>
        <p:spPr>
          <a:xfrm>
            <a:off x="2777951" y="5121050"/>
            <a:ext cx="1331934" cy="2616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dirty="0">
                <a:effectLst/>
              </a:rPr>
              <a:t>User Master </a:t>
            </a:r>
            <a:r>
              <a:rPr lang="en-TH" sz="1100" dirty="0">
                <a:solidFill>
                  <a:schemeClr val="tx1"/>
                </a:solidFill>
              </a:rPr>
              <a:t>page</a:t>
            </a:r>
          </a:p>
        </p:txBody>
      </p:sp>
      <p:sp>
        <p:nvSpPr>
          <p:cNvPr id="12" name="TextBox 11">
            <a:extLst>
              <a:ext uri="{FF2B5EF4-FFF2-40B4-BE49-F238E27FC236}">
                <a16:creationId xmlns:a16="http://schemas.microsoft.com/office/drawing/2014/main" id="{FE71CE1E-DE50-841E-AC8B-07B5DA96F08C}"/>
              </a:ext>
            </a:extLst>
          </p:cNvPr>
          <p:cNvSpPr txBox="1"/>
          <p:nvPr/>
        </p:nvSpPr>
        <p:spPr>
          <a:xfrm>
            <a:off x="406400" y="6126928"/>
            <a:ext cx="6264148" cy="307777"/>
          </a:xfrm>
          <a:prstGeom prst="rect">
            <a:avLst/>
          </a:prstGeom>
          <a:noFill/>
        </p:spPr>
        <p:txBody>
          <a:bodyPr wrap="square">
            <a:spAutoFit/>
          </a:bodyPr>
          <a:lstStyle/>
          <a:p>
            <a:r>
              <a:rPr lang="en-US" sz="1400" b="1" dirty="0"/>
              <a:t>Search:</a:t>
            </a:r>
            <a:r>
              <a:rPr lang="en-US" sz="1400" dirty="0"/>
              <a:t> A function for searching for information as specified in each option.</a:t>
            </a:r>
          </a:p>
        </p:txBody>
      </p:sp>
      <p:pic>
        <p:nvPicPr>
          <p:cNvPr id="13" name="Picture 12">
            <a:extLst>
              <a:ext uri="{FF2B5EF4-FFF2-40B4-BE49-F238E27FC236}">
                <a16:creationId xmlns:a16="http://schemas.microsoft.com/office/drawing/2014/main" id="{73903A89-4B21-7650-C77A-F0C4A00D976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28228" y="6710674"/>
            <a:ext cx="2620492" cy="378147"/>
          </a:xfrm>
          <a:prstGeom prst="rect">
            <a:avLst/>
          </a:prstGeom>
        </p:spPr>
      </p:pic>
      <p:pic>
        <p:nvPicPr>
          <p:cNvPr id="15" name="Picture 14">
            <a:extLst>
              <a:ext uri="{FF2B5EF4-FFF2-40B4-BE49-F238E27FC236}">
                <a16:creationId xmlns:a16="http://schemas.microsoft.com/office/drawing/2014/main" id="{E7A87909-3393-DCFB-C29E-5170832A4B39}"/>
              </a:ext>
            </a:extLst>
          </p:cNvPr>
          <p:cNvPicPr/>
          <p:nvPr/>
        </p:nvPicPr>
        <p:blipFill>
          <a:blip r:embed="rId4" cstate="print">
            <a:extLst>
              <a:ext uri="{28A0092B-C50C-407E-A947-70E740481C1C}">
                <a14:useLocalDpi xmlns:a14="http://schemas.microsoft.com/office/drawing/2010/main" val="0"/>
              </a:ext>
            </a:extLst>
          </a:blip>
          <a:stretch>
            <a:fillRect/>
          </a:stretch>
        </p:blipFill>
        <p:spPr>
          <a:xfrm rot="20289535">
            <a:off x="4692145" y="6898726"/>
            <a:ext cx="204313" cy="228954"/>
          </a:xfrm>
          <a:prstGeom prst="rect">
            <a:avLst/>
          </a:prstGeom>
        </p:spPr>
      </p:pic>
      <p:sp>
        <p:nvSpPr>
          <p:cNvPr id="16" name="TextBox 15">
            <a:extLst>
              <a:ext uri="{FF2B5EF4-FFF2-40B4-BE49-F238E27FC236}">
                <a16:creationId xmlns:a16="http://schemas.microsoft.com/office/drawing/2014/main" id="{A97A45A2-1487-B365-E799-A85AA18B41C3}"/>
              </a:ext>
            </a:extLst>
          </p:cNvPr>
          <p:cNvSpPr txBox="1"/>
          <p:nvPr/>
        </p:nvSpPr>
        <p:spPr>
          <a:xfrm>
            <a:off x="406400" y="7450994"/>
            <a:ext cx="3944883" cy="300082"/>
          </a:xfrm>
          <a:prstGeom prst="rect">
            <a:avLst/>
          </a:prstGeom>
          <a:noFill/>
        </p:spPr>
        <p:txBody>
          <a:bodyPr wrap="square">
            <a:spAutoFit/>
          </a:bodyPr>
          <a:lstStyle/>
          <a:p>
            <a:r>
              <a:rPr lang="en-US" sz="1350" b="1" dirty="0"/>
              <a:t>CSV Output: </a:t>
            </a:r>
            <a:r>
              <a:rPr lang="en-US" sz="1350" dirty="0"/>
              <a:t>Export data as a CSV file</a:t>
            </a:r>
          </a:p>
        </p:txBody>
      </p:sp>
      <p:pic>
        <p:nvPicPr>
          <p:cNvPr id="17" name="Picture 16">
            <a:extLst>
              <a:ext uri="{FF2B5EF4-FFF2-40B4-BE49-F238E27FC236}">
                <a16:creationId xmlns:a16="http://schemas.microsoft.com/office/drawing/2014/main" id="{458980EA-78C1-CC0B-182F-F3B90B66EEFA}"/>
              </a:ext>
            </a:extLst>
          </p:cNvPr>
          <p:cNvPicPr>
            <a:picLocks noChangeAspect="1"/>
          </p:cNvPicPr>
          <p:nvPr/>
        </p:nvPicPr>
        <p:blipFill>
          <a:blip r:embed="rId5">
            <a:extLst>
              <a:ext uri="{28A0092B-C50C-407E-A947-70E740481C1C}">
                <a14:useLocalDpi xmlns:a14="http://schemas.microsoft.com/office/drawing/2010/main" val="0"/>
              </a:ext>
            </a:extLst>
          </a:blip>
          <a:srcRect t="1" r="49453" b="6905"/>
          <a:stretch/>
        </p:blipFill>
        <p:spPr>
          <a:xfrm>
            <a:off x="3547722" y="7395465"/>
            <a:ext cx="809552" cy="378147"/>
          </a:xfrm>
          <a:prstGeom prst="rect">
            <a:avLst/>
          </a:prstGeom>
        </p:spPr>
      </p:pic>
      <p:pic>
        <p:nvPicPr>
          <p:cNvPr id="2" name="Picture 1">
            <a:extLst>
              <a:ext uri="{FF2B5EF4-FFF2-40B4-BE49-F238E27FC236}">
                <a16:creationId xmlns:a16="http://schemas.microsoft.com/office/drawing/2014/main" id="{A1E3DA5D-2516-3014-3EAB-7C747878B6E8}"/>
              </a:ext>
            </a:extLst>
          </p:cNvPr>
          <p:cNvPicPr>
            <a:picLocks noChangeAspect="1"/>
          </p:cNvPicPr>
          <p:nvPr/>
        </p:nvPicPr>
        <p:blipFill>
          <a:blip r:embed="rId6"/>
          <a:stretch>
            <a:fillRect/>
          </a:stretch>
        </p:blipFill>
        <p:spPr>
          <a:xfrm>
            <a:off x="563918" y="7973977"/>
            <a:ext cx="5760000" cy="793388"/>
          </a:xfrm>
          <a:prstGeom prst="rect">
            <a:avLst/>
          </a:prstGeom>
        </p:spPr>
      </p:pic>
    </p:spTree>
    <p:extLst>
      <p:ext uri="{BB962C8B-B14F-4D97-AF65-F5344CB8AC3E}">
        <p14:creationId xmlns:p14="http://schemas.microsoft.com/office/powerpoint/2010/main" val="632485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2A56EBC7-709A-4ED6-A792-7E0F926F3B34}"/>
              </a:ext>
            </a:extLst>
          </p:cNvPr>
          <p:cNvSpPr>
            <a:spLocks noChangeArrowheads="1"/>
          </p:cNvSpPr>
          <p:nvPr/>
        </p:nvSpPr>
        <p:spPr bwMode="auto">
          <a:xfrm>
            <a:off x="429432" y="437804"/>
            <a:ext cx="142735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571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57150"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000000"/>
                </a:solidFill>
                <a:effectLst/>
                <a:latin typeface="+mn-lt"/>
                <a:ea typeface="Arial" panose="020B0604020202020204" pitchFamily="34" charset="0"/>
                <a:cs typeface="Cordia New" panose="020B0304020202020204" pitchFamily="34" charset="-34"/>
              </a:rPr>
              <a:t>Revision History</a:t>
            </a:r>
            <a:endParaRPr kumimoji="0" lang="en-US" altLang="ja-JP" sz="700" b="0" i="0" u="none" strike="noStrike" cap="none" normalizeH="0" baseline="0" dirty="0">
              <a:ln>
                <a:noFill/>
              </a:ln>
              <a:solidFill>
                <a:schemeClr val="tx1"/>
              </a:solidFill>
              <a:effectLst/>
              <a:latin typeface="+mn-lt"/>
            </a:endParaRPr>
          </a:p>
        </p:txBody>
      </p:sp>
      <p:graphicFrame>
        <p:nvGraphicFramePr>
          <p:cNvPr id="10" name="表 10">
            <a:extLst>
              <a:ext uri="{FF2B5EF4-FFF2-40B4-BE49-F238E27FC236}">
                <a16:creationId xmlns:a16="http://schemas.microsoft.com/office/drawing/2014/main" id="{7843B40D-5CED-4F03-8A04-82D93EEB5BFE}"/>
              </a:ext>
            </a:extLst>
          </p:cNvPr>
          <p:cNvGraphicFramePr>
            <a:graphicFrameLocks noGrp="1"/>
          </p:cNvGraphicFramePr>
          <p:nvPr>
            <p:extLst>
              <p:ext uri="{D42A27DB-BD31-4B8C-83A1-F6EECF244321}">
                <p14:modId xmlns:p14="http://schemas.microsoft.com/office/powerpoint/2010/main" val="3982235824"/>
              </p:ext>
            </p:extLst>
          </p:nvPr>
        </p:nvGraphicFramePr>
        <p:xfrm>
          <a:off x="607850" y="714803"/>
          <a:ext cx="5642299" cy="1817079"/>
        </p:xfrm>
        <a:graphic>
          <a:graphicData uri="http://schemas.openxmlformats.org/drawingml/2006/table">
            <a:tbl>
              <a:tblPr firstRow="1" bandRow="1">
                <a:tableStyleId>{5C22544A-7EE6-4342-B048-85BDC9FD1C3A}</a:tableStyleId>
              </a:tblPr>
              <a:tblGrid>
                <a:gridCol w="875153">
                  <a:extLst>
                    <a:ext uri="{9D8B030D-6E8A-4147-A177-3AD203B41FA5}">
                      <a16:colId xmlns:a16="http://schemas.microsoft.com/office/drawing/2014/main" val="1689797891"/>
                    </a:ext>
                  </a:extLst>
                </a:gridCol>
                <a:gridCol w="731881">
                  <a:extLst>
                    <a:ext uri="{9D8B030D-6E8A-4147-A177-3AD203B41FA5}">
                      <a16:colId xmlns:a16="http://schemas.microsoft.com/office/drawing/2014/main" val="3968192231"/>
                    </a:ext>
                  </a:extLst>
                </a:gridCol>
                <a:gridCol w="2134322">
                  <a:extLst>
                    <a:ext uri="{9D8B030D-6E8A-4147-A177-3AD203B41FA5}">
                      <a16:colId xmlns:a16="http://schemas.microsoft.com/office/drawing/2014/main" val="1804588261"/>
                    </a:ext>
                  </a:extLst>
                </a:gridCol>
                <a:gridCol w="1900943">
                  <a:extLst>
                    <a:ext uri="{9D8B030D-6E8A-4147-A177-3AD203B41FA5}">
                      <a16:colId xmlns:a16="http://schemas.microsoft.com/office/drawing/2014/main" val="1088014115"/>
                    </a:ext>
                  </a:extLst>
                </a:gridCol>
              </a:tblGrid>
              <a:tr h="299724">
                <a:tc>
                  <a:txBody>
                    <a:bodyPr/>
                    <a:lstStyle/>
                    <a:p>
                      <a:r>
                        <a:rPr kumimoji="1" lang="en-US" altLang="ja-JP" sz="1000" b="0" dirty="0">
                          <a:solidFill>
                            <a:schemeClr val="tx1"/>
                          </a:solidFill>
                          <a:latin typeface="+mn-lt"/>
                        </a:rPr>
                        <a:t>Date</a:t>
                      </a:r>
                      <a:endParaRPr kumimoji="1" lang="ja-JP" altLang="en-US" sz="1000" b="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r>
                        <a:rPr kumimoji="1" lang="en-US" altLang="ja-JP" sz="1000" b="0">
                          <a:solidFill>
                            <a:schemeClr val="tx1"/>
                          </a:solidFill>
                          <a:latin typeface="+mn-lt"/>
                        </a:rPr>
                        <a:t>Version</a:t>
                      </a:r>
                      <a:endParaRPr kumimoji="1" lang="ja-JP" altLang="en-US" sz="1000" b="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r>
                        <a:rPr kumimoji="1" lang="en-US" altLang="ja-JP" sz="1000" b="0">
                          <a:solidFill>
                            <a:schemeClr val="tx1"/>
                          </a:solidFill>
                          <a:latin typeface="+mn-lt"/>
                        </a:rPr>
                        <a:t>File name</a:t>
                      </a:r>
                      <a:endParaRPr kumimoji="1" lang="ja-JP" altLang="en-US" sz="1000" b="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r>
                        <a:rPr kumimoji="1" lang="en-US" altLang="ja-JP" sz="1000" b="0" dirty="0">
                          <a:solidFill>
                            <a:schemeClr val="tx1"/>
                          </a:solidFill>
                          <a:latin typeface="+mn-lt"/>
                        </a:rPr>
                        <a:t>Details</a:t>
                      </a:r>
                      <a:endParaRPr kumimoji="1" lang="ja-JP" altLang="en-US" sz="1000" b="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282119801"/>
                  </a:ext>
                </a:extLst>
              </a:tr>
              <a:tr h="505785">
                <a:tc>
                  <a:txBody>
                    <a:bodyPr/>
                    <a:lstStyle/>
                    <a:p>
                      <a:r>
                        <a:rPr kumimoji="1" lang="en-US" altLang="ja-JP" sz="1000" dirty="0">
                          <a:solidFill>
                            <a:schemeClr val="tx1"/>
                          </a:solidFill>
                          <a:latin typeface="+mn-lt"/>
                        </a:rPr>
                        <a:t>23/Mar/2025</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mn-lt"/>
                        </a:rPr>
                        <a:t>R1</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700" dirty="0">
                          <a:solidFill>
                            <a:schemeClr val="tx1"/>
                          </a:solidFill>
                          <a:latin typeface="+mn-lt"/>
                        </a:rPr>
                        <a:t>Pegasus Web Stock Management System Manual Document</a:t>
                      </a:r>
                    </a:p>
                    <a:p>
                      <a:r>
                        <a:rPr kumimoji="1" lang="en-US" altLang="ja-JP" sz="700" dirty="0">
                          <a:solidFill>
                            <a:schemeClr val="tx1"/>
                          </a:solidFill>
                          <a:latin typeface="+mn-lt"/>
                        </a:rPr>
                        <a:t>Documentation EN for NKI</a:t>
                      </a: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dirty="0">
                          <a:solidFill>
                            <a:schemeClr val="tx1"/>
                          </a:solidFill>
                          <a:latin typeface="+mn-lt"/>
                        </a:rPr>
                        <a:t>First edition </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2148244"/>
                  </a:ext>
                </a:extLst>
              </a:tr>
              <a:tr h="505785">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ja-JP" sz="7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7323928"/>
                  </a:ext>
                </a:extLst>
              </a:tr>
              <a:tr h="505785">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ja-JP" sz="700" i="1" dirty="0">
                        <a:solidFill>
                          <a:schemeClr val="tx1">
                            <a:lumMod val="65000"/>
                            <a:lumOff val="35000"/>
                          </a:schemeClr>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3859189"/>
                  </a:ext>
                </a:extLst>
              </a:tr>
            </a:tbl>
          </a:graphicData>
        </a:graphic>
      </p:graphicFrame>
      <p:sp>
        <p:nvSpPr>
          <p:cNvPr id="11" name="スライド番号プレースホルダー 10">
            <a:extLst>
              <a:ext uri="{FF2B5EF4-FFF2-40B4-BE49-F238E27FC236}">
                <a16:creationId xmlns:a16="http://schemas.microsoft.com/office/drawing/2014/main" id="{674C7495-59A2-40E2-A622-FD8030C82660}"/>
              </a:ext>
            </a:extLst>
          </p:cNvPr>
          <p:cNvSpPr>
            <a:spLocks noGrp="1"/>
          </p:cNvSpPr>
          <p:nvPr>
            <p:ph type="sldNum" sz="quarter" idx="12"/>
          </p:nvPr>
        </p:nvSpPr>
        <p:spPr/>
        <p:txBody>
          <a:bodyPr/>
          <a:lstStyle/>
          <a:p>
            <a:fld id="{FABEA90D-F275-432F-8053-456A4E092F4A}" type="slidenum">
              <a:rPr kumimoji="1" lang="ja-JP" altLang="en-US" smtClean="0"/>
              <a:t>4</a:t>
            </a:fld>
            <a:endParaRPr kumimoji="1" lang="ja-JP" altLang="en-US"/>
          </a:p>
        </p:txBody>
      </p:sp>
    </p:spTree>
    <p:extLst>
      <p:ext uri="{BB962C8B-B14F-4D97-AF65-F5344CB8AC3E}">
        <p14:creationId xmlns:p14="http://schemas.microsoft.com/office/powerpoint/2010/main" val="40224342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7E29E-8D6D-A137-01A3-BEE67A66D804}"/>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5C837E53-2FD5-E78B-FF6B-42B73D6B770E}"/>
              </a:ext>
            </a:extLst>
          </p:cNvPr>
          <p:cNvPicPr>
            <a:picLocks noChangeAspect="1"/>
          </p:cNvPicPr>
          <p:nvPr/>
        </p:nvPicPr>
        <p:blipFill>
          <a:blip r:embed="rId2"/>
          <a:stretch>
            <a:fillRect/>
          </a:stretch>
        </p:blipFill>
        <p:spPr>
          <a:xfrm>
            <a:off x="549000" y="1806995"/>
            <a:ext cx="5760000" cy="1351008"/>
          </a:xfrm>
          <a:prstGeom prst="rect">
            <a:avLst/>
          </a:prstGeom>
        </p:spPr>
      </p:pic>
      <p:sp>
        <p:nvSpPr>
          <p:cNvPr id="23" name="正方形/長方形 22">
            <a:extLst>
              <a:ext uri="{FF2B5EF4-FFF2-40B4-BE49-F238E27FC236}">
                <a16:creationId xmlns:a16="http://schemas.microsoft.com/office/drawing/2014/main" id="{EBE02529-EFF6-2690-9AED-6B3DFA2250A4}"/>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Web functions</a:t>
            </a:r>
          </a:p>
        </p:txBody>
      </p:sp>
      <p:sp>
        <p:nvSpPr>
          <p:cNvPr id="3" name="スライド番号プレースホルダー 2">
            <a:extLst>
              <a:ext uri="{FF2B5EF4-FFF2-40B4-BE49-F238E27FC236}">
                <a16:creationId xmlns:a16="http://schemas.microsoft.com/office/drawing/2014/main" id="{661AADA8-6898-CA97-A9EC-FED5CE342ED7}"/>
              </a:ext>
            </a:extLst>
          </p:cNvPr>
          <p:cNvSpPr>
            <a:spLocks noGrp="1"/>
          </p:cNvSpPr>
          <p:nvPr>
            <p:ph type="sldNum" sz="quarter" idx="12"/>
          </p:nvPr>
        </p:nvSpPr>
        <p:spPr/>
        <p:txBody>
          <a:bodyPr/>
          <a:lstStyle/>
          <a:p>
            <a:fld id="{FABEA90D-F275-432F-8053-456A4E092F4A}" type="slidenum">
              <a:rPr kumimoji="1" lang="ja-JP" altLang="en-US" smtClean="0"/>
              <a:t>40</a:t>
            </a:fld>
            <a:endParaRPr kumimoji="1" lang="ja-JP" altLang="en-US"/>
          </a:p>
        </p:txBody>
      </p:sp>
      <p:sp>
        <p:nvSpPr>
          <p:cNvPr id="91" name="テキスト ボックス 29">
            <a:extLst>
              <a:ext uri="{FF2B5EF4-FFF2-40B4-BE49-F238E27FC236}">
                <a16:creationId xmlns:a16="http://schemas.microsoft.com/office/drawing/2014/main" id="{D8F51C40-E0B1-82EC-5F16-12C7C0EC368E}"/>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2-6-3. </a:t>
            </a:r>
            <a:r>
              <a:rPr lang="en-US" sz="1100" dirty="0">
                <a:effectLst/>
              </a:rPr>
              <a:t>User Master</a:t>
            </a:r>
            <a:endParaRPr kumimoji="1" lang="en-US" altLang="ja-JP" sz="1100" dirty="0"/>
          </a:p>
        </p:txBody>
      </p:sp>
      <p:sp>
        <p:nvSpPr>
          <p:cNvPr id="8" name="TextBox 7">
            <a:extLst>
              <a:ext uri="{FF2B5EF4-FFF2-40B4-BE49-F238E27FC236}">
                <a16:creationId xmlns:a16="http://schemas.microsoft.com/office/drawing/2014/main" id="{00861D72-82DE-F6ED-F287-536FC8609DD4}"/>
              </a:ext>
            </a:extLst>
          </p:cNvPr>
          <p:cNvSpPr txBox="1"/>
          <p:nvPr/>
        </p:nvSpPr>
        <p:spPr>
          <a:xfrm>
            <a:off x="406400" y="1339374"/>
            <a:ext cx="6264148" cy="307777"/>
          </a:xfrm>
          <a:prstGeom prst="rect">
            <a:avLst/>
          </a:prstGeom>
          <a:noFill/>
        </p:spPr>
        <p:txBody>
          <a:bodyPr wrap="square">
            <a:spAutoFit/>
          </a:bodyPr>
          <a:lstStyle/>
          <a:p>
            <a:r>
              <a:rPr lang="en-US" sz="1400" b="1" dirty="0"/>
              <a:t>Create:</a:t>
            </a:r>
            <a:r>
              <a:rPr lang="en-US" sz="1400" dirty="0"/>
              <a:t> A function for add new User</a:t>
            </a:r>
          </a:p>
        </p:txBody>
      </p:sp>
      <p:sp>
        <p:nvSpPr>
          <p:cNvPr id="21" name="Rectangle 20">
            <a:extLst>
              <a:ext uri="{FF2B5EF4-FFF2-40B4-BE49-F238E27FC236}">
                <a16:creationId xmlns:a16="http://schemas.microsoft.com/office/drawing/2014/main" id="{E27C5D3D-74AE-D604-A7BB-9560EA799EA1}"/>
              </a:ext>
            </a:extLst>
          </p:cNvPr>
          <p:cNvSpPr/>
          <p:nvPr/>
        </p:nvSpPr>
        <p:spPr>
          <a:xfrm>
            <a:off x="1676400" y="1806996"/>
            <a:ext cx="3508090" cy="1190204"/>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16" name="TextBox 15">
            <a:extLst>
              <a:ext uri="{FF2B5EF4-FFF2-40B4-BE49-F238E27FC236}">
                <a16:creationId xmlns:a16="http://schemas.microsoft.com/office/drawing/2014/main" id="{8CDDA38F-E7C1-449A-8C57-522E011227FA}"/>
              </a:ext>
            </a:extLst>
          </p:cNvPr>
          <p:cNvSpPr txBox="1"/>
          <p:nvPr/>
        </p:nvSpPr>
        <p:spPr>
          <a:xfrm>
            <a:off x="406400" y="3381348"/>
            <a:ext cx="6264148" cy="307777"/>
          </a:xfrm>
          <a:prstGeom prst="rect">
            <a:avLst/>
          </a:prstGeom>
          <a:noFill/>
        </p:spPr>
        <p:txBody>
          <a:bodyPr wrap="square">
            <a:spAutoFit/>
          </a:bodyPr>
          <a:lstStyle/>
          <a:p>
            <a:r>
              <a:rPr lang="en-US" sz="1400" b="1" dirty="0"/>
              <a:t>Delete:</a:t>
            </a:r>
            <a:r>
              <a:rPr lang="en-US" sz="1400" dirty="0"/>
              <a:t> A function for delete User</a:t>
            </a:r>
          </a:p>
        </p:txBody>
      </p:sp>
    </p:spTree>
    <p:extLst>
      <p:ext uri="{BB962C8B-B14F-4D97-AF65-F5344CB8AC3E}">
        <p14:creationId xmlns:p14="http://schemas.microsoft.com/office/powerpoint/2010/main" val="1279768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DC2D4-6DDA-78E4-C159-D656ECBFDEF9}"/>
            </a:ext>
          </a:extLst>
        </p:cNvPr>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E4B461CB-38EB-8062-D4DE-2C21F3ADF12B}"/>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Web functions</a:t>
            </a:r>
          </a:p>
        </p:txBody>
      </p:sp>
      <p:sp>
        <p:nvSpPr>
          <p:cNvPr id="3" name="スライド番号プレースホルダー 2">
            <a:extLst>
              <a:ext uri="{FF2B5EF4-FFF2-40B4-BE49-F238E27FC236}">
                <a16:creationId xmlns:a16="http://schemas.microsoft.com/office/drawing/2014/main" id="{7CC65D54-16D5-E6C5-CEAA-B3C03BC337DE}"/>
              </a:ext>
            </a:extLst>
          </p:cNvPr>
          <p:cNvSpPr>
            <a:spLocks noGrp="1"/>
          </p:cNvSpPr>
          <p:nvPr>
            <p:ph type="sldNum" sz="quarter" idx="12"/>
          </p:nvPr>
        </p:nvSpPr>
        <p:spPr/>
        <p:txBody>
          <a:bodyPr/>
          <a:lstStyle/>
          <a:p>
            <a:fld id="{FABEA90D-F275-432F-8053-456A4E092F4A}" type="slidenum">
              <a:rPr kumimoji="1" lang="ja-JP" altLang="en-US" smtClean="0"/>
              <a:t>41</a:t>
            </a:fld>
            <a:endParaRPr kumimoji="1" lang="ja-JP" altLang="en-US"/>
          </a:p>
        </p:txBody>
      </p:sp>
      <p:sp>
        <p:nvSpPr>
          <p:cNvPr id="91" name="テキスト ボックス 29">
            <a:extLst>
              <a:ext uri="{FF2B5EF4-FFF2-40B4-BE49-F238E27FC236}">
                <a16:creationId xmlns:a16="http://schemas.microsoft.com/office/drawing/2014/main" id="{6BDB847D-2092-D20A-397F-90336ACE767D}"/>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2-6-4. </a:t>
            </a:r>
            <a:r>
              <a:rPr lang="en-US" sz="1100" dirty="0">
                <a:effectLst/>
              </a:rPr>
              <a:t>User Credential</a:t>
            </a:r>
          </a:p>
        </p:txBody>
      </p:sp>
      <p:pic>
        <p:nvPicPr>
          <p:cNvPr id="4" name="Picture 3">
            <a:extLst>
              <a:ext uri="{FF2B5EF4-FFF2-40B4-BE49-F238E27FC236}">
                <a16:creationId xmlns:a16="http://schemas.microsoft.com/office/drawing/2014/main" id="{3793D1CE-5DF1-C168-9F8D-6F880E9BC93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46739" y="1768170"/>
            <a:ext cx="5719545" cy="3185112"/>
          </a:xfrm>
          <a:prstGeom prst="rect">
            <a:avLst/>
          </a:prstGeom>
        </p:spPr>
      </p:pic>
      <p:sp>
        <p:nvSpPr>
          <p:cNvPr id="11" name="TextBox 10">
            <a:extLst>
              <a:ext uri="{FF2B5EF4-FFF2-40B4-BE49-F238E27FC236}">
                <a16:creationId xmlns:a16="http://schemas.microsoft.com/office/drawing/2014/main" id="{BC0DA302-E674-FD4D-1C8F-D3CC6D85557C}"/>
              </a:ext>
            </a:extLst>
          </p:cNvPr>
          <p:cNvSpPr txBox="1"/>
          <p:nvPr/>
        </p:nvSpPr>
        <p:spPr>
          <a:xfrm>
            <a:off x="411563" y="5546880"/>
            <a:ext cx="6117063" cy="507831"/>
          </a:xfrm>
          <a:prstGeom prst="rect">
            <a:avLst/>
          </a:prstGeom>
          <a:noFill/>
        </p:spPr>
        <p:txBody>
          <a:bodyPr wrap="square">
            <a:spAutoFit/>
          </a:bodyPr>
          <a:lstStyle/>
          <a:p>
            <a:r>
              <a:rPr lang="en-US" sz="1350" dirty="0"/>
              <a:t>When you arrive at this page, Click the “Search” button to search and display the desired information.</a:t>
            </a:r>
          </a:p>
        </p:txBody>
      </p:sp>
      <p:sp>
        <p:nvSpPr>
          <p:cNvPr id="9" name="TextBox 8">
            <a:extLst>
              <a:ext uri="{FF2B5EF4-FFF2-40B4-BE49-F238E27FC236}">
                <a16:creationId xmlns:a16="http://schemas.microsoft.com/office/drawing/2014/main" id="{EB726FD0-7DCA-4EA5-2D6E-CB3C8E75D320}"/>
              </a:ext>
            </a:extLst>
          </p:cNvPr>
          <p:cNvSpPr txBox="1"/>
          <p:nvPr/>
        </p:nvSpPr>
        <p:spPr>
          <a:xfrm>
            <a:off x="476511" y="1311641"/>
            <a:ext cx="5965671" cy="307777"/>
          </a:xfrm>
          <a:prstGeom prst="rect">
            <a:avLst/>
          </a:prstGeom>
          <a:noFill/>
          <a:ln>
            <a:noFill/>
          </a:ln>
        </p:spPr>
        <p:txBody>
          <a:bodyPr wrap="square">
            <a:spAutoFit/>
          </a:bodyPr>
          <a:lstStyle/>
          <a:p>
            <a:r>
              <a:rPr lang="en-US" sz="1400" dirty="0"/>
              <a:t>	View data all </a:t>
            </a:r>
            <a:r>
              <a:rPr lang="en-US" sz="1400" dirty="0">
                <a:effectLst/>
              </a:rPr>
              <a:t>User Credential</a:t>
            </a:r>
          </a:p>
        </p:txBody>
      </p:sp>
      <p:sp>
        <p:nvSpPr>
          <p:cNvPr id="10" name="TextBox 9">
            <a:extLst>
              <a:ext uri="{FF2B5EF4-FFF2-40B4-BE49-F238E27FC236}">
                <a16:creationId xmlns:a16="http://schemas.microsoft.com/office/drawing/2014/main" id="{3459443D-9610-3566-A2B1-E5F42B41B53A}"/>
              </a:ext>
            </a:extLst>
          </p:cNvPr>
          <p:cNvSpPr txBox="1"/>
          <p:nvPr/>
        </p:nvSpPr>
        <p:spPr>
          <a:xfrm>
            <a:off x="2672679" y="5132848"/>
            <a:ext cx="1573333" cy="2616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dirty="0">
                <a:effectLst/>
              </a:rPr>
              <a:t>User Credential </a:t>
            </a:r>
            <a:r>
              <a:rPr lang="en-TH" sz="1100" dirty="0">
                <a:solidFill>
                  <a:schemeClr val="tx1"/>
                </a:solidFill>
              </a:rPr>
              <a:t>page</a:t>
            </a:r>
          </a:p>
        </p:txBody>
      </p:sp>
      <p:sp>
        <p:nvSpPr>
          <p:cNvPr id="12" name="TextBox 11">
            <a:extLst>
              <a:ext uri="{FF2B5EF4-FFF2-40B4-BE49-F238E27FC236}">
                <a16:creationId xmlns:a16="http://schemas.microsoft.com/office/drawing/2014/main" id="{C234F51F-37F2-FA65-58FB-908B9EA8C03D}"/>
              </a:ext>
            </a:extLst>
          </p:cNvPr>
          <p:cNvSpPr txBox="1"/>
          <p:nvPr/>
        </p:nvSpPr>
        <p:spPr>
          <a:xfrm>
            <a:off x="406400" y="6126928"/>
            <a:ext cx="6264148" cy="307777"/>
          </a:xfrm>
          <a:prstGeom prst="rect">
            <a:avLst/>
          </a:prstGeom>
          <a:noFill/>
        </p:spPr>
        <p:txBody>
          <a:bodyPr wrap="square">
            <a:spAutoFit/>
          </a:bodyPr>
          <a:lstStyle/>
          <a:p>
            <a:r>
              <a:rPr lang="en-US" sz="1400" b="1" dirty="0"/>
              <a:t>Search:</a:t>
            </a:r>
            <a:r>
              <a:rPr lang="en-US" sz="1400" dirty="0"/>
              <a:t> A function for searching for information as specified in each option.</a:t>
            </a:r>
          </a:p>
        </p:txBody>
      </p:sp>
      <p:pic>
        <p:nvPicPr>
          <p:cNvPr id="13" name="Picture 12">
            <a:extLst>
              <a:ext uri="{FF2B5EF4-FFF2-40B4-BE49-F238E27FC236}">
                <a16:creationId xmlns:a16="http://schemas.microsoft.com/office/drawing/2014/main" id="{E3535D8A-B8EE-0D51-E079-E24CC48677D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28228" y="6710674"/>
            <a:ext cx="2620492" cy="378147"/>
          </a:xfrm>
          <a:prstGeom prst="rect">
            <a:avLst/>
          </a:prstGeom>
        </p:spPr>
      </p:pic>
      <p:pic>
        <p:nvPicPr>
          <p:cNvPr id="15" name="Picture 14">
            <a:extLst>
              <a:ext uri="{FF2B5EF4-FFF2-40B4-BE49-F238E27FC236}">
                <a16:creationId xmlns:a16="http://schemas.microsoft.com/office/drawing/2014/main" id="{DB7E86E8-2F00-89C2-0D61-93B1845EAFB7}"/>
              </a:ext>
            </a:extLst>
          </p:cNvPr>
          <p:cNvPicPr/>
          <p:nvPr/>
        </p:nvPicPr>
        <p:blipFill>
          <a:blip r:embed="rId4" cstate="print">
            <a:extLst>
              <a:ext uri="{28A0092B-C50C-407E-A947-70E740481C1C}">
                <a14:useLocalDpi xmlns:a14="http://schemas.microsoft.com/office/drawing/2010/main" val="0"/>
              </a:ext>
            </a:extLst>
          </a:blip>
          <a:stretch>
            <a:fillRect/>
          </a:stretch>
        </p:blipFill>
        <p:spPr>
          <a:xfrm rot="20289535">
            <a:off x="4692145" y="6898726"/>
            <a:ext cx="204313" cy="228954"/>
          </a:xfrm>
          <a:prstGeom prst="rect">
            <a:avLst/>
          </a:prstGeom>
        </p:spPr>
      </p:pic>
      <p:sp>
        <p:nvSpPr>
          <p:cNvPr id="16" name="TextBox 15">
            <a:extLst>
              <a:ext uri="{FF2B5EF4-FFF2-40B4-BE49-F238E27FC236}">
                <a16:creationId xmlns:a16="http://schemas.microsoft.com/office/drawing/2014/main" id="{9755CB61-922C-99B6-2082-C724E8214E26}"/>
              </a:ext>
            </a:extLst>
          </p:cNvPr>
          <p:cNvSpPr txBox="1"/>
          <p:nvPr/>
        </p:nvSpPr>
        <p:spPr>
          <a:xfrm>
            <a:off x="406400" y="7450994"/>
            <a:ext cx="3944883" cy="300082"/>
          </a:xfrm>
          <a:prstGeom prst="rect">
            <a:avLst/>
          </a:prstGeom>
          <a:noFill/>
        </p:spPr>
        <p:txBody>
          <a:bodyPr wrap="square">
            <a:spAutoFit/>
          </a:bodyPr>
          <a:lstStyle/>
          <a:p>
            <a:r>
              <a:rPr lang="en-US" sz="1350" b="1" dirty="0"/>
              <a:t>CSV Output: </a:t>
            </a:r>
            <a:r>
              <a:rPr lang="en-US" sz="1350" dirty="0"/>
              <a:t>Export data as a CSV file</a:t>
            </a:r>
          </a:p>
        </p:txBody>
      </p:sp>
      <p:pic>
        <p:nvPicPr>
          <p:cNvPr id="17" name="Picture 16">
            <a:extLst>
              <a:ext uri="{FF2B5EF4-FFF2-40B4-BE49-F238E27FC236}">
                <a16:creationId xmlns:a16="http://schemas.microsoft.com/office/drawing/2014/main" id="{BA7EE8C4-AD23-AC92-871E-44E1C6313EB5}"/>
              </a:ext>
            </a:extLst>
          </p:cNvPr>
          <p:cNvPicPr>
            <a:picLocks noChangeAspect="1"/>
          </p:cNvPicPr>
          <p:nvPr/>
        </p:nvPicPr>
        <p:blipFill>
          <a:blip r:embed="rId5">
            <a:extLst>
              <a:ext uri="{28A0092B-C50C-407E-A947-70E740481C1C}">
                <a14:useLocalDpi xmlns:a14="http://schemas.microsoft.com/office/drawing/2010/main" val="0"/>
              </a:ext>
            </a:extLst>
          </a:blip>
          <a:srcRect t="1" r="49453" b="6905"/>
          <a:stretch/>
        </p:blipFill>
        <p:spPr>
          <a:xfrm>
            <a:off x="3547722" y="7395465"/>
            <a:ext cx="809552" cy="378147"/>
          </a:xfrm>
          <a:prstGeom prst="rect">
            <a:avLst/>
          </a:prstGeom>
        </p:spPr>
      </p:pic>
      <p:pic>
        <p:nvPicPr>
          <p:cNvPr id="5" name="Picture 4">
            <a:extLst>
              <a:ext uri="{FF2B5EF4-FFF2-40B4-BE49-F238E27FC236}">
                <a16:creationId xmlns:a16="http://schemas.microsoft.com/office/drawing/2014/main" id="{1A666FB6-479E-9EAE-4D11-0127B9B5CA41}"/>
              </a:ext>
            </a:extLst>
          </p:cNvPr>
          <p:cNvPicPr>
            <a:picLocks noChangeAspect="1"/>
          </p:cNvPicPr>
          <p:nvPr/>
        </p:nvPicPr>
        <p:blipFill>
          <a:blip r:embed="rId6"/>
          <a:stretch>
            <a:fillRect/>
          </a:stretch>
        </p:blipFill>
        <p:spPr>
          <a:xfrm>
            <a:off x="1004611" y="7806605"/>
            <a:ext cx="5003800" cy="1447800"/>
          </a:xfrm>
          <a:prstGeom prst="rect">
            <a:avLst/>
          </a:prstGeom>
        </p:spPr>
      </p:pic>
    </p:spTree>
    <p:extLst>
      <p:ext uri="{BB962C8B-B14F-4D97-AF65-F5344CB8AC3E}">
        <p14:creationId xmlns:p14="http://schemas.microsoft.com/office/powerpoint/2010/main" val="29298706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812EE3-DA4D-BD10-B327-37A757D3C752}"/>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F80945FC-07EB-867E-0206-14BE5C58AF3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84931" y="1806996"/>
            <a:ext cx="5760000" cy="1448090"/>
          </a:xfrm>
          <a:prstGeom prst="rect">
            <a:avLst/>
          </a:prstGeom>
        </p:spPr>
      </p:pic>
      <p:sp>
        <p:nvSpPr>
          <p:cNvPr id="23" name="正方形/長方形 22">
            <a:extLst>
              <a:ext uri="{FF2B5EF4-FFF2-40B4-BE49-F238E27FC236}">
                <a16:creationId xmlns:a16="http://schemas.microsoft.com/office/drawing/2014/main" id="{D44E1853-125F-2A73-5AFE-EC7B027E6539}"/>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Web functions</a:t>
            </a:r>
          </a:p>
        </p:txBody>
      </p:sp>
      <p:sp>
        <p:nvSpPr>
          <p:cNvPr id="3" name="スライド番号プレースホルダー 2">
            <a:extLst>
              <a:ext uri="{FF2B5EF4-FFF2-40B4-BE49-F238E27FC236}">
                <a16:creationId xmlns:a16="http://schemas.microsoft.com/office/drawing/2014/main" id="{B226FEDC-C061-978C-9DD3-1299E820CE89}"/>
              </a:ext>
            </a:extLst>
          </p:cNvPr>
          <p:cNvSpPr>
            <a:spLocks noGrp="1"/>
          </p:cNvSpPr>
          <p:nvPr>
            <p:ph type="sldNum" sz="quarter" idx="12"/>
          </p:nvPr>
        </p:nvSpPr>
        <p:spPr/>
        <p:txBody>
          <a:bodyPr/>
          <a:lstStyle/>
          <a:p>
            <a:fld id="{FABEA90D-F275-432F-8053-456A4E092F4A}" type="slidenum">
              <a:rPr kumimoji="1" lang="ja-JP" altLang="en-US" smtClean="0"/>
              <a:t>42</a:t>
            </a:fld>
            <a:endParaRPr kumimoji="1" lang="ja-JP" altLang="en-US"/>
          </a:p>
        </p:txBody>
      </p:sp>
      <p:sp>
        <p:nvSpPr>
          <p:cNvPr id="91" name="テキスト ボックス 29">
            <a:extLst>
              <a:ext uri="{FF2B5EF4-FFF2-40B4-BE49-F238E27FC236}">
                <a16:creationId xmlns:a16="http://schemas.microsoft.com/office/drawing/2014/main" id="{A7671646-298F-F118-2995-C24550A111B5}"/>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2-6-4. </a:t>
            </a:r>
            <a:r>
              <a:rPr lang="en-US" sz="1100" dirty="0">
                <a:effectLst/>
              </a:rPr>
              <a:t>User Credential</a:t>
            </a:r>
          </a:p>
        </p:txBody>
      </p:sp>
      <p:sp>
        <p:nvSpPr>
          <p:cNvPr id="8" name="TextBox 7">
            <a:extLst>
              <a:ext uri="{FF2B5EF4-FFF2-40B4-BE49-F238E27FC236}">
                <a16:creationId xmlns:a16="http://schemas.microsoft.com/office/drawing/2014/main" id="{CE58854A-64D1-139D-7F64-F581C2B5F541}"/>
              </a:ext>
            </a:extLst>
          </p:cNvPr>
          <p:cNvSpPr txBox="1"/>
          <p:nvPr/>
        </p:nvSpPr>
        <p:spPr>
          <a:xfrm>
            <a:off x="406400" y="1339374"/>
            <a:ext cx="6264148" cy="307777"/>
          </a:xfrm>
          <a:prstGeom prst="rect">
            <a:avLst/>
          </a:prstGeom>
          <a:noFill/>
        </p:spPr>
        <p:txBody>
          <a:bodyPr wrap="square">
            <a:spAutoFit/>
          </a:bodyPr>
          <a:lstStyle/>
          <a:p>
            <a:r>
              <a:rPr lang="en-US" sz="1400" b="1" dirty="0"/>
              <a:t>Create:</a:t>
            </a:r>
            <a:r>
              <a:rPr lang="en-US" sz="1400" dirty="0"/>
              <a:t> A function for add new User</a:t>
            </a:r>
          </a:p>
        </p:txBody>
      </p:sp>
      <p:sp>
        <p:nvSpPr>
          <p:cNvPr id="21" name="Rectangle 20">
            <a:extLst>
              <a:ext uri="{FF2B5EF4-FFF2-40B4-BE49-F238E27FC236}">
                <a16:creationId xmlns:a16="http://schemas.microsoft.com/office/drawing/2014/main" id="{50291E79-F33A-FB37-76D4-C1FB5B7B8BA6}"/>
              </a:ext>
            </a:extLst>
          </p:cNvPr>
          <p:cNvSpPr/>
          <p:nvPr/>
        </p:nvSpPr>
        <p:spPr>
          <a:xfrm>
            <a:off x="1722268" y="1886505"/>
            <a:ext cx="3462222" cy="672882"/>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16" name="TextBox 15">
            <a:extLst>
              <a:ext uri="{FF2B5EF4-FFF2-40B4-BE49-F238E27FC236}">
                <a16:creationId xmlns:a16="http://schemas.microsoft.com/office/drawing/2014/main" id="{E9AC4185-CACE-D905-3A07-F4A46F8B099A}"/>
              </a:ext>
            </a:extLst>
          </p:cNvPr>
          <p:cNvSpPr txBox="1"/>
          <p:nvPr/>
        </p:nvSpPr>
        <p:spPr>
          <a:xfrm>
            <a:off x="406400" y="3381348"/>
            <a:ext cx="6264148" cy="307777"/>
          </a:xfrm>
          <a:prstGeom prst="rect">
            <a:avLst/>
          </a:prstGeom>
          <a:noFill/>
        </p:spPr>
        <p:txBody>
          <a:bodyPr wrap="square">
            <a:spAutoFit/>
          </a:bodyPr>
          <a:lstStyle/>
          <a:p>
            <a:r>
              <a:rPr lang="en-US" sz="1400" b="1" dirty="0"/>
              <a:t>Delete:</a:t>
            </a:r>
            <a:r>
              <a:rPr lang="en-US" sz="1400" dirty="0"/>
              <a:t> A function for delete User Credential</a:t>
            </a:r>
          </a:p>
        </p:txBody>
      </p:sp>
    </p:spTree>
    <p:extLst>
      <p:ext uri="{BB962C8B-B14F-4D97-AF65-F5344CB8AC3E}">
        <p14:creationId xmlns:p14="http://schemas.microsoft.com/office/powerpoint/2010/main" val="6979722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4. Q&amp;A</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43</a:t>
            </a:fld>
            <a:endParaRPr kumimoji="1" lang="ja-JP" altLang="en-US"/>
          </a:p>
        </p:txBody>
      </p:sp>
      <p:graphicFrame>
        <p:nvGraphicFramePr>
          <p:cNvPr id="5" name="表 2"/>
          <p:cNvGraphicFramePr/>
          <p:nvPr>
            <p:extLst>
              <p:ext uri="{D42A27DB-BD31-4B8C-83A1-F6EECF244321}">
                <p14:modId xmlns:p14="http://schemas.microsoft.com/office/powerpoint/2010/main" val="664041657"/>
              </p:ext>
            </p:extLst>
          </p:nvPr>
        </p:nvGraphicFramePr>
        <p:xfrm>
          <a:off x="406400" y="1104901"/>
          <a:ext cx="6116636" cy="4707748"/>
        </p:xfrm>
        <a:graphic>
          <a:graphicData uri="http://schemas.openxmlformats.org/drawingml/2006/table">
            <a:tbl>
              <a:tblPr firstRow="1"/>
              <a:tblGrid>
                <a:gridCol w="220725">
                  <a:extLst>
                    <a:ext uri="{9D8B030D-6E8A-4147-A177-3AD203B41FA5}">
                      <a16:colId xmlns:a16="http://schemas.microsoft.com/office/drawing/2014/main" val="20000"/>
                    </a:ext>
                  </a:extLst>
                </a:gridCol>
                <a:gridCol w="65875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590550">
                  <a:extLst>
                    <a:ext uri="{9D8B030D-6E8A-4147-A177-3AD203B41FA5}">
                      <a16:colId xmlns:a16="http://schemas.microsoft.com/office/drawing/2014/main" val="20003"/>
                    </a:ext>
                  </a:extLst>
                </a:gridCol>
                <a:gridCol w="760613">
                  <a:extLst>
                    <a:ext uri="{9D8B030D-6E8A-4147-A177-3AD203B41FA5}">
                      <a16:colId xmlns:a16="http://schemas.microsoft.com/office/drawing/2014/main" val="20004"/>
                    </a:ext>
                  </a:extLst>
                </a:gridCol>
                <a:gridCol w="1753987">
                  <a:extLst>
                    <a:ext uri="{9D8B030D-6E8A-4147-A177-3AD203B41FA5}">
                      <a16:colId xmlns:a16="http://schemas.microsoft.com/office/drawing/2014/main" val="1543405337"/>
                    </a:ext>
                  </a:extLst>
                </a:gridCol>
                <a:gridCol w="455611">
                  <a:extLst>
                    <a:ext uri="{9D8B030D-6E8A-4147-A177-3AD203B41FA5}">
                      <a16:colId xmlns:a16="http://schemas.microsoft.com/office/drawing/2014/main" val="1791739919"/>
                    </a:ext>
                  </a:extLst>
                </a:gridCol>
              </a:tblGrid>
              <a:tr h="352424">
                <a:tc>
                  <a:txBody>
                    <a:bodyPr/>
                    <a:lstStyle/>
                    <a:p>
                      <a:pPr algn="ctr" defTabSz="914400">
                        <a:defRPr sz="1800" b="0">
                          <a:solidFill>
                            <a:srgbClr val="000000"/>
                          </a:solidFill>
                        </a:defRPr>
                      </a:pPr>
                      <a:r>
                        <a:rPr sz="900" b="1">
                          <a:solidFill>
                            <a:srgbClr val="3F3F3F"/>
                          </a:solidFill>
                        </a:rPr>
                        <a:t>#</a:t>
                      </a:r>
                    </a:p>
                  </a:txBody>
                  <a:tcPr marL="7620" marR="7620" marT="7620" marB="7620" anchor="ctr" horzOverflow="overflow">
                    <a:lnL w="12700">
                      <a:miter lim="400000"/>
                    </a:lnL>
                    <a:lnR w="12700">
                      <a:miter lim="400000"/>
                    </a:lnR>
                    <a:lnT w="12700">
                      <a:solidFill>
                        <a:srgbClr val="000000"/>
                      </a:solidFill>
                    </a:lnT>
                    <a:lnB w="12700" cap="flat" cmpd="sng" algn="ctr">
                      <a:solidFill>
                        <a:schemeClr val="tx1"/>
                      </a:solidFill>
                      <a:prstDash val="solid"/>
                      <a:round/>
                      <a:headEnd type="none" w="med" len="med"/>
                      <a:tailEnd type="none" w="med" len="med"/>
                    </a:lnB>
                    <a:noFill/>
                  </a:tcPr>
                </a:tc>
                <a:tc>
                  <a:txBody>
                    <a:bodyPr/>
                    <a:lstStyle/>
                    <a:p>
                      <a:pPr algn="l" defTabSz="914400">
                        <a:defRPr sz="1800" b="0">
                          <a:solidFill>
                            <a:srgbClr val="000000"/>
                          </a:solidFill>
                        </a:defRPr>
                      </a:pPr>
                      <a:r>
                        <a:rPr sz="900" b="1" dirty="0">
                          <a:solidFill>
                            <a:srgbClr val="3F3F3F"/>
                          </a:solidFill>
                        </a:rPr>
                        <a:t> </a:t>
                      </a:r>
                      <a:r>
                        <a:rPr lang="en-US" sz="900" b="1" dirty="0">
                          <a:solidFill>
                            <a:srgbClr val="3F3F3F"/>
                          </a:solidFill>
                        </a:rPr>
                        <a:t>Date</a:t>
                      </a:r>
                      <a:endParaRPr sz="900" b="1" dirty="0">
                        <a:solidFill>
                          <a:srgbClr val="3F3F3F"/>
                        </a:solidFill>
                      </a:endParaRPr>
                    </a:p>
                  </a:txBody>
                  <a:tcPr marL="7620" marR="7620" marT="7620" marB="7620" anchor="ctr" horzOverflow="overflow">
                    <a:lnL w="12700">
                      <a:miter lim="400000"/>
                    </a:lnL>
                    <a:lnR w="12700">
                      <a:miter lim="400000"/>
                    </a:lnR>
                    <a:lnT w="12700">
                      <a:solidFill>
                        <a:srgbClr val="000000"/>
                      </a:solidFill>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b="0">
                          <a:solidFill>
                            <a:srgbClr val="000000"/>
                          </a:solidFill>
                        </a:defRPr>
                      </a:pPr>
                      <a:r>
                        <a:rPr sz="900" b="1" dirty="0">
                          <a:solidFill>
                            <a:srgbClr val="3F3F3F"/>
                          </a:solidFill>
                        </a:rPr>
                        <a:t> </a:t>
                      </a:r>
                      <a:r>
                        <a:rPr lang="en-US" sz="900" b="1" dirty="0">
                          <a:solidFill>
                            <a:srgbClr val="3F3F3F"/>
                          </a:solidFill>
                        </a:rPr>
                        <a:t>Question</a:t>
                      </a:r>
                    </a:p>
                  </a:txBody>
                  <a:tcPr marL="7620" marR="7620" marT="7620" marB="7620" anchor="ctr" horzOverflow="overflow">
                    <a:lnL w="12700">
                      <a:miter lim="400000"/>
                    </a:lnL>
                    <a:lnR w="12700">
                      <a:miter lim="400000"/>
                    </a:lnR>
                    <a:lnT w="12700">
                      <a:solidFill>
                        <a:srgbClr val="000000"/>
                      </a:solidFill>
                    </a:lnT>
                    <a:lnB w="12700" cap="flat" cmpd="sng" algn="ctr">
                      <a:solidFill>
                        <a:schemeClr val="tx1"/>
                      </a:solidFill>
                      <a:prstDash val="solid"/>
                      <a:round/>
                      <a:headEnd type="none" w="med" len="med"/>
                      <a:tailEnd type="none" w="med" len="med"/>
                    </a:lnB>
                    <a:noFill/>
                  </a:tcPr>
                </a:tc>
                <a:tc>
                  <a:txBody>
                    <a:bodyPr/>
                    <a:lstStyle/>
                    <a:p>
                      <a:pPr algn="ctr" defTabSz="914400">
                        <a:defRPr sz="900">
                          <a:solidFill>
                            <a:srgbClr val="3F3F3F"/>
                          </a:solidFill>
                        </a:defRPr>
                      </a:pPr>
                      <a:r>
                        <a:rPr lang="en-US" b="1" dirty="0"/>
                        <a:t>By</a:t>
                      </a:r>
                      <a:endParaRPr b="1" dirty="0"/>
                    </a:p>
                  </a:txBody>
                  <a:tcPr marL="7620" marR="7620" marT="7620" marB="7620" anchor="ctr" horzOverflow="overflow">
                    <a:lnL w="12700">
                      <a:miter lim="400000"/>
                    </a:lnL>
                    <a:lnR w="12700">
                      <a:miter lim="400000"/>
                    </a:lnR>
                    <a:lnT w="12700">
                      <a:solidFill>
                        <a:srgbClr val="000000"/>
                      </a:solidFill>
                    </a:lnT>
                    <a:lnB w="12700" cap="flat" cmpd="sng" algn="ctr">
                      <a:solidFill>
                        <a:schemeClr val="tx1"/>
                      </a:solidFill>
                      <a:prstDash val="solid"/>
                      <a:round/>
                      <a:headEnd type="none" w="med" len="med"/>
                      <a:tailEnd type="none" w="med" len="med"/>
                    </a:lnB>
                    <a:noFill/>
                  </a:tcPr>
                </a:tc>
                <a:tc>
                  <a:txBody>
                    <a:bodyPr/>
                    <a:lstStyle/>
                    <a:p>
                      <a:pPr algn="ctr" defTabSz="914400">
                        <a:defRPr sz="1800" b="0">
                          <a:solidFill>
                            <a:srgbClr val="000000"/>
                          </a:solidFill>
                        </a:defRPr>
                      </a:pPr>
                      <a:r>
                        <a:rPr lang="en-US" sz="900" b="1" dirty="0">
                          <a:solidFill>
                            <a:srgbClr val="3F3F3F"/>
                          </a:solidFill>
                          <a:latin typeface="Meiryo UI"/>
                          <a:ea typeface="Meiryo UI"/>
                          <a:cs typeface="Meiryo UI"/>
                          <a:sym typeface="Meiryo UI"/>
                        </a:rPr>
                        <a:t>Date</a:t>
                      </a:r>
                      <a:endParaRPr sz="900" b="1" dirty="0">
                        <a:solidFill>
                          <a:srgbClr val="3F3F3F"/>
                        </a:solidFill>
                        <a:latin typeface="Meiryo UI"/>
                        <a:ea typeface="Meiryo UI"/>
                        <a:cs typeface="Meiryo UI"/>
                        <a:sym typeface="Meiryo UI"/>
                      </a:endParaRPr>
                    </a:p>
                  </a:txBody>
                  <a:tcPr marL="7620" marR="7620" marT="7620" marB="7620" anchor="ctr" horzOverflow="overflow">
                    <a:lnL w="12700">
                      <a:miter lim="400000"/>
                    </a:lnL>
                    <a:lnR w="12700">
                      <a:noFill/>
                      <a:miter lim="400000"/>
                    </a:lnR>
                    <a:lnT w="12700">
                      <a:solidFill>
                        <a:srgbClr val="000000"/>
                      </a:solidFill>
                    </a:lnT>
                    <a:lnB w="12700" cap="flat" cmpd="sng" algn="ctr">
                      <a:solidFill>
                        <a:schemeClr val="tx1"/>
                      </a:solidFill>
                      <a:prstDash val="solid"/>
                      <a:round/>
                      <a:headEnd type="none" w="med" len="med"/>
                      <a:tailEnd type="none" w="med" len="med"/>
                    </a:lnB>
                    <a:noFill/>
                  </a:tcPr>
                </a:tc>
                <a:tc>
                  <a:txBody>
                    <a:bodyPr/>
                    <a:lstStyle/>
                    <a:p>
                      <a:pPr algn="ctr" defTabSz="914400">
                        <a:defRPr sz="1800" b="0">
                          <a:solidFill>
                            <a:srgbClr val="000000"/>
                          </a:solidFill>
                        </a:defRPr>
                      </a:pPr>
                      <a:r>
                        <a:rPr lang="en-US" sz="900" b="1" dirty="0">
                          <a:solidFill>
                            <a:srgbClr val="3F3F3F"/>
                          </a:solidFill>
                          <a:latin typeface="Meiryo UI"/>
                          <a:ea typeface="Meiryo UI"/>
                          <a:cs typeface="Meiryo UI"/>
                          <a:sym typeface="Meiryo UI"/>
                        </a:rPr>
                        <a:t>Answer</a:t>
                      </a:r>
                      <a:endParaRPr sz="900" b="1" dirty="0">
                        <a:solidFill>
                          <a:srgbClr val="3F3F3F"/>
                        </a:solidFill>
                        <a:latin typeface="Meiryo UI"/>
                        <a:ea typeface="Meiryo UI"/>
                        <a:cs typeface="Meiryo UI"/>
                        <a:sym typeface="Meiryo UI"/>
                      </a:endParaRPr>
                    </a:p>
                  </a:txBody>
                  <a:tcPr marL="7620" marR="7620" marT="7620" marB="7620" anchor="ctr" horzOverflow="overflow">
                    <a:lnL w="12700">
                      <a:miter lim="400000"/>
                    </a:lnL>
                    <a:lnR w="12700">
                      <a:noFill/>
                      <a:miter lim="400000"/>
                    </a:lnR>
                    <a:lnT w="12700">
                      <a:solidFill>
                        <a:srgbClr val="000000"/>
                      </a:solidFill>
                    </a:lnT>
                    <a:lnB w="12700" cap="flat" cmpd="sng" algn="ctr">
                      <a:solidFill>
                        <a:schemeClr val="tx1"/>
                      </a:solidFill>
                      <a:prstDash val="solid"/>
                      <a:round/>
                      <a:headEnd type="none" w="med" len="med"/>
                      <a:tailEnd type="none" w="med" len="med"/>
                    </a:lnB>
                    <a:noFill/>
                  </a:tcPr>
                </a:tc>
                <a:tc>
                  <a:txBody>
                    <a:bodyPr/>
                    <a:lstStyle/>
                    <a:p>
                      <a:pPr algn="ctr" defTabSz="914400">
                        <a:defRPr sz="1800" b="0">
                          <a:solidFill>
                            <a:srgbClr val="000000"/>
                          </a:solidFill>
                        </a:defRPr>
                      </a:pPr>
                      <a:r>
                        <a:rPr lang="en-US" sz="900" b="1" dirty="0">
                          <a:solidFill>
                            <a:srgbClr val="3F3F3F"/>
                          </a:solidFill>
                          <a:latin typeface="Meiryo UI"/>
                          <a:ea typeface="Meiryo UI"/>
                          <a:cs typeface="Meiryo UI"/>
                          <a:sym typeface="Meiryo UI"/>
                        </a:rPr>
                        <a:t>By</a:t>
                      </a:r>
                      <a:endParaRPr sz="900" b="1" dirty="0">
                        <a:solidFill>
                          <a:srgbClr val="3F3F3F"/>
                        </a:solidFill>
                        <a:latin typeface="Meiryo UI"/>
                        <a:ea typeface="Meiryo UI"/>
                        <a:cs typeface="Meiryo UI"/>
                        <a:sym typeface="Meiryo UI"/>
                      </a:endParaRPr>
                    </a:p>
                  </a:txBody>
                  <a:tcPr marL="7620" marR="7620" marT="7620" marB="7620" anchor="ctr" horzOverflow="overflow">
                    <a:lnL w="12700">
                      <a:miter lim="400000"/>
                    </a:lnL>
                    <a:lnR w="12700">
                      <a:miter lim="400000"/>
                    </a:lnR>
                    <a:lnT w="12700">
                      <a:solidFill>
                        <a:srgbClr val="000000"/>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895350">
                <a:tc>
                  <a:txBody>
                    <a:bodyPr/>
                    <a:lstStyle/>
                    <a:p>
                      <a:pPr algn="ctr" defTabSz="914400">
                        <a:defRPr sz="1800">
                          <a:solidFill>
                            <a:srgbClr val="000000"/>
                          </a:solidFill>
                        </a:defRPr>
                      </a:pPr>
                      <a:r>
                        <a:rPr sz="900" dirty="0">
                          <a:solidFill>
                            <a:srgbClr val="3F3F3F"/>
                          </a:solidFill>
                          <a:latin typeface="Segoe UI 本文"/>
                          <a:ea typeface="Segoe UI 本文"/>
                          <a:cs typeface="Segoe UI 本文"/>
                          <a:sym typeface="Segoe UI 本文"/>
                        </a:rPr>
                        <a:t>1</a:t>
                      </a:r>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extLst>
                  <a:ext uri="{0D108BD9-81ED-4DB2-BD59-A6C34878D82A}">
                    <a16:rowId xmlns:a16="http://schemas.microsoft.com/office/drawing/2014/main" val="10001"/>
                  </a:ext>
                </a:extLst>
              </a:tr>
              <a:tr h="847725">
                <a:tc>
                  <a:txBody>
                    <a:bodyPr/>
                    <a:lstStyle/>
                    <a:p>
                      <a:pPr algn="ctr" defTabSz="914400">
                        <a:defRPr sz="1800">
                          <a:solidFill>
                            <a:srgbClr val="000000"/>
                          </a:solidFill>
                        </a:defRPr>
                      </a:pPr>
                      <a:r>
                        <a:rPr sz="900">
                          <a:solidFill>
                            <a:srgbClr val="3F3F3F"/>
                          </a:solidFill>
                          <a:latin typeface="Segoe UI 本文"/>
                          <a:ea typeface="Segoe UI 本文"/>
                          <a:cs typeface="Segoe UI 本文"/>
                          <a:sym typeface="Segoe UI 本文"/>
                        </a:rPr>
                        <a:t>2</a:t>
                      </a:r>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79381">
                <a:tc>
                  <a:txBody>
                    <a:bodyPr/>
                    <a:lstStyle/>
                    <a:p>
                      <a:pPr algn="ctr" defTabSz="914400">
                        <a:defRPr sz="1800">
                          <a:solidFill>
                            <a:srgbClr val="000000"/>
                          </a:solidFill>
                        </a:defRPr>
                      </a:pPr>
                      <a:r>
                        <a:rPr sz="900">
                          <a:solidFill>
                            <a:srgbClr val="3F3F3F"/>
                          </a:solidFill>
                          <a:latin typeface="Segoe UI 本文"/>
                          <a:ea typeface="Segoe UI 本文"/>
                          <a:cs typeface="Segoe UI 本文"/>
                          <a:sym typeface="Segoe UI 本文"/>
                        </a:rPr>
                        <a:t>3</a:t>
                      </a:r>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extLst>
                  <a:ext uri="{0D108BD9-81ED-4DB2-BD59-A6C34878D82A}">
                    <a16:rowId xmlns:a16="http://schemas.microsoft.com/office/drawing/2014/main" val="10003"/>
                  </a:ext>
                </a:extLst>
              </a:tr>
              <a:tr h="827993">
                <a:tc>
                  <a:txBody>
                    <a:bodyPr/>
                    <a:lstStyle/>
                    <a:p>
                      <a:pPr algn="ctr" defTabSz="914400">
                        <a:defRPr sz="1800">
                          <a:solidFill>
                            <a:srgbClr val="000000"/>
                          </a:solidFill>
                        </a:defRPr>
                      </a:pPr>
                      <a:r>
                        <a:rPr sz="900" dirty="0">
                          <a:solidFill>
                            <a:srgbClr val="3F3F3F"/>
                          </a:solidFill>
                          <a:latin typeface="Segoe UI 本文"/>
                          <a:ea typeface="Segoe UI 本文"/>
                          <a:cs typeface="Segoe UI 本文"/>
                          <a:sym typeface="Segoe UI 本文"/>
                        </a:rPr>
                        <a:t>4</a:t>
                      </a:r>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904875">
                <a:tc>
                  <a:txBody>
                    <a:bodyPr/>
                    <a:lstStyle/>
                    <a:p>
                      <a:pPr algn="ctr" defTabSz="914400">
                        <a:defRPr sz="1800">
                          <a:solidFill>
                            <a:srgbClr val="000000"/>
                          </a:solidFill>
                        </a:defRPr>
                      </a:pPr>
                      <a:r>
                        <a:rPr lang="en-US" sz="900" dirty="0">
                          <a:solidFill>
                            <a:srgbClr val="3F3F3F"/>
                          </a:solidFill>
                          <a:latin typeface="Segoe UI 本文"/>
                          <a:ea typeface="Segoe UI 本文"/>
                          <a:cs typeface="Segoe UI 本文"/>
                          <a:sym typeface="Segoe UI 本文"/>
                        </a:rPr>
                        <a:t>5</a:t>
                      </a:r>
                      <a:endParaRPr sz="900" dirty="0">
                        <a:solidFill>
                          <a:srgbClr val="3F3F3F"/>
                        </a:solidFill>
                        <a:latin typeface="Segoe UI 本文"/>
                        <a:ea typeface="Segoe UI 本文"/>
                        <a:cs typeface="Segoe UI 本文"/>
                        <a:sym typeface="Segoe UI 本文"/>
                      </a:endParaRPr>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extLst>
                  <a:ext uri="{0D108BD9-81ED-4DB2-BD59-A6C34878D82A}">
                    <a16:rowId xmlns:a16="http://schemas.microsoft.com/office/drawing/2014/main" val="2535952038"/>
                  </a:ext>
                </a:extLst>
              </a:tr>
            </a:tbl>
          </a:graphicData>
        </a:graphic>
      </p:graphicFrame>
    </p:spTree>
    <p:extLst>
      <p:ext uri="{BB962C8B-B14F-4D97-AF65-F5344CB8AC3E}">
        <p14:creationId xmlns:p14="http://schemas.microsoft.com/office/powerpoint/2010/main" val="13554832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44</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Contact information</a:t>
            </a:r>
          </a:p>
        </p:txBody>
      </p:sp>
      <p:sp>
        <p:nvSpPr>
          <p:cNvPr id="69" name="正方形/長方形 68">
            <a:extLst>
              <a:ext uri="{FF2B5EF4-FFF2-40B4-BE49-F238E27FC236}">
                <a16:creationId xmlns:a16="http://schemas.microsoft.com/office/drawing/2014/main" id="{57FA926A-9F60-4538-802E-D34C83223070}"/>
              </a:ext>
            </a:extLst>
          </p:cNvPr>
          <p:cNvSpPr/>
          <p:nvPr/>
        </p:nvSpPr>
        <p:spPr>
          <a:xfrm>
            <a:off x="406399" y="1115979"/>
            <a:ext cx="6117063" cy="66023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70" name="object 64">
            <a:extLst>
              <a:ext uri="{FF2B5EF4-FFF2-40B4-BE49-F238E27FC236}">
                <a16:creationId xmlns:a16="http://schemas.microsoft.com/office/drawing/2014/main" id="{2E38301E-D91E-406A-90D0-5BD85A40A547}"/>
              </a:ext>
            </a:extLst>
          </p:cNvPr>
          <p:cNvSpPr/>
          <p:nvPr/>
        </p:nvSpPr>
        <p:spPr>
          <a:xfrm>
            <a:off x="622596" y="1239901"/>
            <a:ext cx="480695" cy="417830"/>
          </a:xfrm>
          <a:custGeom>
            <a:avLst/>
            <a:gdLst/>
            <a:ahLst/>
            <a:cxnLst/>
            <a:rect l="l" t="t" r="r" b="b"/>
            <a:pathLst>
              <a:path w="480694" h="417829">
                <a:moveTo>
                  <a:pt x="454356" y="417794"/>
                </a:moveTo>
                <a:lnTo>
                  <a:pt x="16732" y="417794"/>
                </a:lnTo>
                <a:lnTo>
                  <a:pt x="6435" y="415215"/>
                </a:lnTo>
                <a:lnTo>
                  <a:pt x="3861" y="404900"/>
                </a:lnTo>
                <a:lnTo>
                  <a:pt x="965" y="398694"/>
                </a:lnTo>
                <a:lnTo>
                  <a:pt x="0" y="392005"/>
                </a:lnTo>
                <a:lnTo>
                  <a:pt x="965" y="385316"/>
                </a:lnTo>
                <a:lnTo>
                  <a:pt x="3861" y="379110"/>
                </a:lnTo>
                <a:lnTo>
                  <a:pt x="217524" y="7748"/>
                </a:lnTo>
                <a:lnTo>
                  <a:pt x="221868" y="2470"/>
                </a:lnTo>
                <a:lnTo>
                  <a:pt x="225091" y="0"/>
                </a:lnTo>
                <a:lnTo>
                  <a:pt x="258712" y="12"/>
                </a:lnTo>
                <a:lnTo>
                  <a:pt x="261286" y="7748"/>
                </a:lnTo>
                <a:lnTo>
                  <a:pt x="477524" y="379110"/>
                </a:lnTo>
                <a:lnTo>
                  <a:pt x="479334" y="385316"/>
                </a:lnTo>
                <a:lnTo>
                  <a:pt x="480420" y="392005"/>
                </a:lnTo>
                <a:lnTo>
                  <a:pt x="480058" y="398694"/>
                </a:lnTo>
                <a:lnTo>
                  <a:pt x="477524" y="404900"/>
                </a:lnTo>
                <a:lnTo>
                  <a:pt x="472818" y="411266"/>
                </a:lnTo>
                <a:lnTo>
                  <a:pt x="466905" y="415215"/>
                </a:lnTo>
                <a:lnTo>
                  <a:pt x="460510" y="417230"/>
                </a:lnTo>
                <a:lnTo>
                  <a:pt x="454356" y="417794"/>
                </a:lnTo>
                <a:close/>
              </a:path>
            </a:pathLst>
          </a:custGeom>
          <a:solidFill>
            <a:srgbClr val="000000"/>
          </a:solidFill>
        </p:spPr>
        <p:txBody>
          <a:bodyPr wrap="square" lIns="0" tIns="0" rIns="0" bIns="0" rtlCol="0"/>
          <a:lstStyle/>
          <a:p>
            <a:endParaRPr/>
          </a:p>
        </p:txBody>
      </p:sp>
      <p:sp>
        <p:nvSpPr>
          <p:cNvPr id="72" name="object 65">
            <a:extLst>
              <a:ext uri="{FF2B5EF4-FFF2-40B4-BE49-F238E27FC236}">
                <a16:creationId xmlns:a16="http://schemas.microsoft.com/office/drawing/2014/main" id="{06E89894-BBD9-428E-A05F-B42819A642E4}"/>
              </a:ext>
            </a:extLst>
          </p:cNvPr>
          <p:cNvSpPr/>
          <p:nvPr/>
        </p:nvSpPr>
        <p:spPr>
          <a:xfrm>
            <a:off x="662497" y="1278596"/>
            <a:ext cx="399415" cy="346075"/>
          </a:xfrm>
          <a:custGeom>
            <a:avLst/>
            <a:gdLst/>
            <a:ahLst/>
            <a:cxnLst/>
            <a:rect l="l" t="t" r="r" b="b"/>
            <a:pathLst>
              <a:path w="399415" h="346075">
                <a:moveTo>
                  <a:pt x="399009" y="345573"/>
                </a:moveTo>
                <a:lnTo>
                  <a:pt x="0" y="345573"/>
                </a:lnTo>
                <a:lnTo>
                  <a:pt x="200791" y="0"/>
                </a:lnTo>
                <a:lnTo>
                  <a:pt x="399009" y="345573"/>
                </a:lnTo>
                <a:close/>
              </a:path>
            </a:pathLst>
          </a:custGeom>
          <a:solidFill>
            <a:srgbClr val="FDD000"/>
          </a:solidFill>
        </p:spPr>
        <p:txBody>
          <a:bodyPr wrap="square" lIns="0" tIns="0" rIns="0" bIns="0" rtlCol="0"/>
          <a:lstStyle/>
          <a:p>
            <a:endParaRPr/>
          </a:p>
        </p:txBody>
      </p:sp>
      <p:sp>
        <p:nvSpPr>
          <p:cNvPr id="73" name="object 66">
            <a:extLst>
              <a:ext uri="{FF2B5EF4-FFF2-40B4-BE49-F238E27FC236}">
                <a16:creationId xmlns:a16="http://schemas.microsoft.com/office/drawing/2014/main" id="{C8DCA9DD-4143-4C38-A999-6896D6B22783}"/>
              </a:ext>
            </a:extLst>
          </p:cNvPr>
          <p:cNvSpPr/>
          <p:nvPr/>
        </p:nvSpPr>
        <p:spPr>
          <a:xfrm>
            <a:off x="832388" y="1353387"/>
            <a:ext cx="62230" cy="252729"/>
          </a:xfrm>
          <a:custGeom>
            <a:avLst/>
            <a:gdLst/>
            <a:ahLst/>
            <a:cxnLst/>
            <a:rect l="l" t="t" r="r" b="b"/>
            <a:pathLst>
              <a:path w="62230" h="252729">
                <a:moveTo>
                  <a:pt x="56642" y="224370"/>
                </a:moveTo>
                <a:lnTo>
                  <a:pt x="54787" y="213804"/>
                </a:lnTo>
                <a:lnTo>
                  <a:pt x="49555" y="205676"/>
                </a:lnTo>
                <a:lnTo>
                  <a:pt x="41427" y="200431"/>
                </a:lnTo>
                <a:lnTo>
                  <a:pt x="30899" y="198577"/>
                </a:lnTo>
                <a:lnTo>
                  <a:pt x="19951" y="200431"/>
                </a:lnTo>
                <a:lnTo>
                  <a:pt x="10947" y="205676"/>
                </a:lnTo>
                <a:lnTo>
                  <a:pt x="4826" y="213804"/>
                </a:lnTo>
                <a:lnTo>
                  <a:pt x="2578" y="224370"/>
                </a:lnTo>
                <a:lnTo>
                  <a:pt x="4826" y="235331"/>
                </a:lnTo>
                <a:lnTo>
                  <a:pt x="10947" y="244348"/>
                </a:lnTo>
                <a:lnTo>
                  <a:pt x="19951" y="250482"/>
                </a:lnTo>
                <a:lnTo>
                  <a:pt x="30899" y="252730"/>
                </a:lnTo>
                <a:lnTo>
                  <a:pt x="41427" y="250482"/>
                </a:lnTo>
                <a:lnTo>
                  <a:pt x="49555" y="244348"/>
                </a:lnTo>
                <a:lnTo>
                  <a:pt x="54787" y="235331"/>
                </a:lnTo>
                <a:lnTo>
                  <a:pt x="56642" y="224370"/>
                </a:lnTo>
                <a:close/>
              </a:path>
              <a:path w="62230" h="252729">
                <a:moveTo>
                  <a:pt x="61785" y="30949"/>
                </a:moveTo>
                <a:lnTo>
                  <a:pt x="59131" y="18503"/>
                </a:lnTo>
                <a:lnTo>
                  <a:pt x="52133" y="8712"/>
                </a:lnTo>
                <a:lnTo>
                  <a:pt x="42240" y="2298"/>
                </a:lnTo>
                <a:lnTo>
                  <a:pt x="30899" y="0"/>
                </a:lnTo>
                <a:lnTo>
                  <a:pt x="18465" y="2298"/>
                </a:lnTo>
                <a:lnTo>
                  <a:pt x="8686" y="8712"/>
                </a:lnTo>
                <a:lnTo>
                  <a:pt x="2298" y="18503"/>
                </a:lnTo>
                <a:lnTo>
                  <a:pt x="0" y="30949"/>
                </a:lnTo>
                <a:lnTo>
                  <a:pt x="15443" y="162471"/>
                </a:lnTo>
                <a:lnTo>
                  <a:pt x="15443" y="172783"/>
                </a:lnTo>
                <a:lnTo>
                  <a:pt x="20599" y="177952"/>
                </a:lnTo>
                <a:lnTo>
                  <a:pt x="38620" y="177952"/>
                </a:lnTo>
                <a:lnTo>
                  <a:pt x="43764" y="172783"/>
                </a:lnTo>
                <a:lnTo>
                  <a:pt x="43764" y="162471"/>
                </a:lnTo>
                <a:lnTo>
                  <a:pt x="61785" y="30949"/>
                </a:lnTo>
                <a:close/>
              </a:path>
            </a:pathLst>
          </a:custGeom>
          <a:solidFill>
            <a:srgbClr val="000000"/>
          </a:solidFill>
        </p:spPr>
        <p:txBody>
          <a:bodyPr wrap="square" lIns="0" tIns="0" rIns="0" bIns="0" rtlCol="0"/>
          <a:lstStyle/>
          <a:p>
            <a:endParaRPr/>
          </a:p>
        </p:txBody>
      </p:sp>
      <p:sp>
        <p:nvSpPr>
          <p:cNvPr id="75" name="テキスト ボックス 74">
            <a:extLst>
              <a:ext uri="{FF2B5EF4-FFF2-40B4-BE49-F238E27FC236}">
                <a16:creationId xmlns:a16="http://schemas.microsoft.com/office/drawing/2014/main" id="{337C2EF7-FFA5-4321-B682-C7656BFEF400}"/>
              </a:ext>
            </a:extLst>
          </p:cNvPr>
          <p:cNvSpPr txBox="1"/>
          <p:nvPr/>
        </p:nvSpPr>
        <p:spPr>
          <a:xfrm>
            <a:off x="1231802" y="1158378"/>
            <a:ext cx="5291660" cy="600164"/>
          </a:xfrm>
          <a:prstGeom prst="rect">
            <a:avLst/>
          </a:prstGeom>
          <a:noFill/>
        </p:spPr>
        <p:txBody>
          <a:bodyPr wrap="square" rtlCol="0">
            <a:spAutoFit/>
          </a:bodyPr>
          <a:lstStyle/>
          <a:p>
            <a:r>
              <a:rPr kumimoji="1" lang="en-US" altLang="ja-JP" sz="1100" dirty="0">
                <a:solidFill>
                  <a:schemeClr val="tx1"/>
                </a:solidFill>
              </a:rPr>
              <a:t>The contents of this specification and manual are subject to change without notice. Copying or copying part or all of the manual without the written permission of TOMAS TECH is prohibited, regardless of its form.</a:t>
            </a:r>
            <a:endParaRPr kumimoji="1" lang="ja-JP" altLang="en-US" sz="1100" dirty="0">
              <a:solidFill>
                <a:schemeClr val="tx1"/>
              </a:solidFill>
            </a:endParaRPr>
          </a:p>
        </p:txBody>
      </p:sp>
      <p:sp>
        <p:nvSpPr>
          <p:cNvPr id="76" name="正方形/長方形 75">
            <a:extLst>
              <a:ext uri="{FF2B5EF4-FFF2-40B4-BE49-F238E27FC236}">
                <a16:creationId xmlns:a16="http://schemas.microsoft.com/office/drawing/2014/main" id="{2A3949CA-6B33-4DF9-AA97-0B962F91BA5D}"/>
              </a:ext>
            </a:extLst>
          </p:cNvPr>
          <p:cNvSpPr/>
          <p:nvPr/>
        </p:nvSpPr>
        <p:spPr>
          <a:xfrm>
            <a:off x="406399" y="2142139"/>
            <a:ext cx="6117063" cy="66023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81" name="テキスト ボックス 80">
            <a:extLst>
              <a:ext uri="{FF2B5EF4-FFF2-40B4-BE49-F238E27FC236}">
                <a16:creationId xmlns:a16="http://schemas.microsoft.com/office/drawing/2014/main" id="{27EBD6C7-6D4D-4857-B289-F2360C764B81}"/>
              </a:ext>
            </a:extLst>
          </p:cNvPr>
          <p:cNvSpPr txBox="1"/>
          <p:nvPr/>
        </p:nvSpPr>
        <p:spPr>
          <a:xfrm>
            <a:off x="1231802" y="2184538"/>
            <a:ext cx="5291660" cy="600164"/>
          </a:xfrm>
          <a:prstGeom prst="rect">
            <a:avLst/>
          </a:prstGeom>
          <a:noFill/>
        </p:spPr>
        <p:txBody>
          <a:bodyPr wrap="square" rtlCol="0">
            <a:spAutoFit/>
          </a:bodyPr>
          <a:lstStyle/>
          <a:p>
            <a:r>
              <a:rPr kumimoji="1" lang="en-US" altLang="ja-JP" sz="1100" dirty="0">
                <a:solidFill>
                  <a:schemeClr val="tx1"/>
                </a:solidFill>
              </a:rPr>
              <a:t>If you have any questions, concerns, or questions regarding the specifications of this system and the contents of the manual, please contact us by phone or e-mail. Tel: +66 (0) 2 336 0574 E-mail: info@tomastc.com</a:t>
            </a:r>
            <a:endParaRPr kumimoji="1" lang="ja-JP" altLang="en-US" sz="1100" dirty="0">
              <a:solidFill>
                <a:schemeClr val="tx1"/>
              </a:solidFill>
            </a:endParaRPr>
          </a:p>
        </p:txBody>
      </p:sp>
      <p:sp>
        <p:nvSpPr>
          <p:cNvPr id="82" name="object 16">
            <a:extLst>
              <a:ext uri="{FF2B5EF4-FFF2-40B4-BE49-F238E27FC236}">
                <a16:creationId xmlns:a16="http://schemas.microsoft.com/office/drawing/2014/main" id="{AA212000-BD78-4049-9586-9747AFF058CA}"/>
              </a:ext>
            </a:extLst>
          </p:cNvPr>
          <p:cNvSpPr/>
          <p:nvPr/>
        </p:nvSpPr>
        <p:spPr>
          <a:xfrm>
            <a:off x="662497" y="2269467"/>
            <a:ext cx="429895" cy="429259"/>
          </a:xfrm>
          <a:custGeom>
            <a:avLst/>
            <a:gdLst/>
            <a:ahLst/>
            <a:cxnLst/>
            <a:rect l="l" t="t" r="r" b="b"/>
            <a:pathLst>
              <a:path w="429895" h="429259">
                <a:moveTo>
                  <a:pt x="213468" y="429107"/>
                </a:moveTo>
                <a:lnTo>
                  <a:pt x="163410" y="423354"/>
                </a:lnTo>
                <a:lnTo>
                  <a:pt x="117719" y="406993"/>
                </a:lnTo>
                <a:lnTo>
                  <a:pt x="77610" y="381372"/>
                </a:lnTo>
                <a:lnTo>
                  <a:pt x="44298" y="347841"/>
                </a:lnTo>
                <a:lnTo>
                  <a:pt x="18999" y="307747"/>
                </a:lnTo>
                <a:lnTo>
                  <a:pt x="2928" y="262439"/>
                </a:lnTo>
                <a:lnTo>
                  <a:pt x="0" y="236846"/>
                </a:lnTo>
                <a:lnTo>
                  <a:pt x="0" y="189230"/>
                </a:lnTo>
                <a:lnTo>
                  <a:pt x="18999" y="117152"/>
                </a:lnTo>
                <a:lnTo>
                  <a:pt x="44298" y="76601"/>
                </a:lnTo>
                <a:lnTo>
                  <a:pt x="77610" y="42792"/>
                </a:lnTo>
                <a:lnTo>
                  <a:pt x="117719" y="17030"/>
                </a:lnTo>
                <a:lnTo>
                  <a:pt x="163410" y="616"/>
                </a:lnTo>
                <a:lnTo>
                  <a:pt x="168768" y="0"/>
                </a:lnTo>
                <a:lnTo>
                  <a:pt x="257445" y="0"/>
                </a:lnTo>
                <a:lnTo>
                  <a:pt x="308092" y="17030"/>
                </a:lnTo>
                <a:lnTo>
                  <a:pt x="348246" y="42792"/>
                </a:lnTo>
                <a:lnTo>
                  <a:pt x="381828" y="76601"/>
                </a:lnTo>
                <a:lnTo>
                  <a:pt x="407487" y="117152"/>
                </a:lnTo>
                <a:lnTo>
                  <a:pt x="423873" y="163141"/>
                </a:lnTo>
                <a:lnTo>
                  <a:pt x="429635" y="213266"/>
                </a:lnTo>
                <a:lnTo>
                  <a:pt x="423873" y="262439"/>
                </a:lnTo>
                <a:lnTo>
                  <a:pt x="407487" y="307747"/>
                </a:lnTo>
                <a:lnTo>
                  <a:pt x="381828" y="347841"/>
                </a:lnTo>
                <a:lnTo>
                  <a:pt x="348246" y="381372"/>
                </a:lnTo>
                <a:lnTo>
                  <a:pt x="308092" y="406993"/>
                </a:lnTo>
                <a:lnTo>
                  <a:pt x="262716" y="423354"/>
                </a:lnTo>
                <a:lnTo>
                  <a:pt x="213468" y="429107"/>
                </a:lnTo>
                <a:close/>
              </a:path>
            </a:pathLst>
          </a:custGeom>
          <a:solidFill>
            <a:srgbClr val="0081CC"/>
          </a:solidFill>
        </p:spPr>
        <p:txBody>
          <a:bodyPr wrap="square" lIns="0" tIns="0" rIns="0" bIns="0" rtlCol="0"/>
          <a:lstStyle/>
          <a:p>
            <a:endParaRPr/>
          </a:p>
        </p:txBody>
      </p:sp>
      <p:sp>
        <p:nvSpPr>
          <p:cNvPr id="83" name="object 17">
            <a:extLst>
              <a:ext uri="{FF2B5EF4-FFF2-40B4-BE49-F238E27FC236}">
                <a16:creationId xmlns:a16="http://schemas.microsoft.com/office/drawing/2014/main" id="{436FF184-435E-4BB3-B163-D98C0FA03043}"/>
              </a:ext>
            </a:extLst>
          </p:cNvPr>
          <p:cNvSpPr/>
          <p:nvPr/>
        </p:nvSpPr>
        <p:spPr>
          <a:xfrm>
            <a:off x="809057" y="2323422"/>
            <a:ext cx="131445" cy="318770"/>
          </a:xfrm>
          <a:custGeom>
            <a:avLst/>
            <a:gdLst/>
            <a:ahLst/>
            <a:cxnLst/>
            <a:rect l="l" t="t" r="r" b="b"/>
            <a:pathLst>
              <a:path w="131445" h="318770">
                <a:moveTo>
                  <a:pt x="131244" y="318622"/>
                </a:moveTo>
                <a:lnTo>
                  <a:pt x="0" y="318622"/>
                </a:lnTo>
                <a:lnTo>
                  <a:pt x="0" y="300636"/>
                </a:lnTo>
                <a:lnTo>
                  <a:pt x="10575" y="300596"/>
                </a:lnTo>
                <a:lnTo>
                  <a:pt x="18978" y="300315"/>
                </a:lnTo>
                <a:lnTo>
                  <a:pt x="24970" y="299552"/>
                </a:lnTo>
                <a:lnTo>
                  <a:pt x="28307" y="298066"/>
                </a:lnTo>
                <a:lnTo>
                  <a:pt x="33454" y="295497"/>
                </a:lnTo>
                <a:lnTo>
                  <a:pt x="33454" y="292927"/>
                </a:lnTo>
                <a:lnTo>
                  <a:pt x="36027" y="285218"/>
                </a:lnTo>
                <a:lnTo>
                  <a:pt x="36027" y="151602"/>
                </a:lnTo>
                <a:lnTo>
                  <a:pt x="33454" y="146463"/>
                </a:lnTo>
                <a:lnTo>
                  <a:pt x="33454" y="143894"/>
                </a:lnTo>
                <a:lnTo>
                  <a:pt x="30880" y="143894"/>
                </a:lnTo>
                <a:lnTo>
                  <a:pt x="25734" y="141324"/>
                </a:lnTo>
                <a:lnTo>
                  <a:pt x="0" y="141324"/>
                </a:lnTo>
                <a:lnTo>
                  <a:pt x="0" y="123337"/>
                </a:lnTo>
                <a:lnTo>
                  <a:pt x="26055" y="120888"/>
                </a:lnTo>
                <a:lnTo>
                  <a:pt x="50181" y="117235"/>
                </a:lnTo>
                <a:lnTo>
                  <a:pt x="72377" y="112136"/>
                </a:lnTo>
                <a:lnTo>
                  <a:pt x="92642" y="105351"/>
                </a:lnTo>
                <a:lnTo>
                  <a:pt x="97789" y="110490"/>
                </a:lnTo>
                <a:lnTo>
                  <a:pt x="96302" y="132612"/>
                </a:lnTo>
                <a:lnTo>
                  <a:pt x="95538" y="160275"/>
                </a:lnTo>
                <a:lnTo>
                  <a:pt x="95256" y="193237"/>
                </a:lnTo>
                <a:lnTo>
                  <a:pt x="95216" y="287788"/>
                </a:lnTo>
                <a:lnTo>
                  <a:pt x="97789" y="292927"/>
                </a:lnTo>
                <a:lnTo>
                  <a:pt x="97789" y="295497"/>
                </a:lnTo>
                <a:lnTo>
                  <a:pt x="100363" y="298066"/>
                </a:lnTo>
                <a:lnTo>
                  <a:pt x="103740" y="298468"/>
                </a:lnTo>
                <a:lnTo>
                  <a:pt x="110013" y="299351"/>
                </a:lnTo>
                <a:lnTo>
                  <a:pt x="119181" y="300234"/>
                </a:lnTo>
                <a:lnTo>
                  <a:pt x="131244" y="300636"/>
                </a:lnTo>
                <a:lnTo>
                  <a:pt x="131244" y="318622"/>
                </a:lnTo>
                <a:close/>
              </a:path>
              <a:path w="131445" h="318770">
                <a:moveTo>
                  <a:pt x="64335" y="66808"/>
                </a:moveTo>
                <a:lnTo>
                  <a:pt x="30559" y="47215"/>
                </a:lnTo>
                <a:lnTo>
                  <a:pt x="28307" y="33404"/>
                </a:lnTo>
                <a:lnTo>
                  <a:pt x="28307" y="23125"/>
                </a:lnTo>
                <a:lnTo>
                  <a:pt x="30880" y="15417"/>
                </a:lnTo>
                <a:lnTo>
                  <a:pt x="38601" y="10278"/>
                </a:lnTo>
                <a:lnTo>
                  <a:pt x="44431" y="5420"/>
                </a:lnTo>
                <a:lnTo>
                  <a:pt x="50503" y="2248"/>
                </a:lnTo>
                <a:lnTo>
                  <a:pt x="57057" y="521"/>
                </a:lnTo>
                <a:lnTo>
                  <a:pt x="64335" y="0"/>
                </a:lnTo>
                <a:lnTo>
                  <a:pt x="71613" y="521"/>
                </a:lnTo>
                <a:lnTo>
                  <a:pt x="78167" y="2248"/>
                </a:lnTo>
                <a:lnTo>
                  <a:pt x="84239" y="5420"/>
                </a:lnTo>
                <a:lnTo>
                  <a:pt x="90069" y="10278"/>
                </a:lnTo>
                <a:lnTo>
                  <a:pt x="97789" y="15417"/>
                </a:lnTo>
                <a:lnTo>
                  <a:pt x="100363" y="23125"/>
                </a:lnTo>
                <a:lnTo>
                  <a:pt x="100363" y="33404"/>
                </a:lnTo>
                <a:lnTo>
                  <a:pt x="78167" y="64880"/>
                </a:lnTo>
                <a:lnTo>
                  <a:pt x="71613" y="66326"/>
                </a:lnTo>
                <a:lnTo>
                  <a:pt x="64335" y="66808"/>
                </a:lnTo>
                <a:close/>
              </a:path>
            </a:pathLst>
          </a:custGeom>
          <a:solidFill>
            <a:srgbClr val="FFFFFF"/>
          </a:solidFill>
        </p:spPr>
        <p:txBody>
          <a:bodyPr wrap="square" lIns="0" tIns="0" rIns="0" bIns="0" rtlCol="0"/>
          <a:lstStyle/>
          <a:p>
            <a:endParaRPr/>
          </a:p>
        </p:txBody>
      </p:sp>
      <p:graphicFrame>
        <p:nvGraphicFramePr>
          <p:cNvPr id="6" name="オブジェクト 5">
            <a:extLst>
              <a:ext uri="{FF2B5EF4-FFF2-40B4-BE49-F238E27FC236}">
                <a16:creationId xmlns:a16="http://schemas.microsoft.com/office/drawing/2014/main" id="{A26925D3-060C-4B99-A649-B21CC4399C55}"/>
              </a:ext>
            </a:extLst>
          </p:cNvPr>
          <p:cNvGraphicFramePr>
            <a:graphicFrameLocks noChangeAspect="1"/>
          </p:cNvGraphicFramePr>
          <p:nvPr>
            <p:extLst>
              <p:ext uri="{D42A27DB-BD31-4B8C-83A1-F6EECF244321}">
                <p14:modId xmlns:p14="http://schemas.microsoft.com/office/powerpoint/2010/main" val="3835268998"/>
              </p:ext>
            </p:extLst>
          </p:nvPr>
        </p:nvGraphicFramePr>
        <p:xfrm>
          <a:off x="254000" y="6223000"/>
          <a:ext cx="6456363" cy="1093788"/>
        </p:xfrm>
        <a:graphic>
          <a:graphicData uri="http://schemas.openxmlformats.org/presentationml/2006/ole">
            <mc:AlternateContent xmlns:mc="http://schemas.openxmlformats.org/markup-compatibility/2006">
              <mc:Choice xmlns:v="urn:schemas-microsoft-com:vml" Requires="v">
                <p:oleObj name="Worksheet" r:id="rId2" imgW="7327900" imgH="1231900" progId="Excel.Sheet.12">
                  <p:embed/>
                </p:oleObj>
              </mc:Choice>
              <mc:Fallback>
                <p:oleObj name="Worksheet" r:id="rId2" imgW="7327900" imgH="1231900" progId="Excel.Sheet.12">
                  <p:embed/>
                  <p:pic>
                    <p:nvPicPr>
                      <p:cNvPr id="6" name="オブジェクト 5">
                        <a:extLst>
                          <a:ext uri="{FF2B5EF4-FFF2-40B4-BE49-F238E27FC236}">
                            <a16:creationId xmlns:a16="http://schemas.microsoft.com/office/drawing/2014/main" id="{A26925D3-060C-4B99-A649-B21CC4399C55}"/>
                          </a:ext>
                        </a:extLst>
                      </p:cNvPr>
                      <p:cNvPicPr/>
                      <p:nvPr/>
                    </p:nvPicPr>
                    <p:blipFill>
                      <a:blip r:embed="rId3"/>
                      <a:stretch>
                        <a:fillRect/>
                      </a:stretch>
                    </p:blipFill>
                    <p:spPr>
                      <a:xfrm>
                        <a:off x="254000" y="6223000"/>
                        <a:ext cx="6456363" cy="1093788"/>
                      </a:xfrm>
                      <a:prstGeom prst="rect">
                        <a:avLst/>
                      </a:prstGeom>
                    </p:spPr>
                  </p:pic>
                </p:oleObj>
              </mc:Fallback>
            </mc:AlternateContent>
          </a:graphicData>
        </a:graphic>
      </p:graphicFrame>
      <p:graphicFrame>
        <p:nvGraphicFramePr>
          <p:cNvPr id="8" name="Table 4">
            <a:extLst>
              <a:ext uri="{FF2B5EF4-FFF2-40B4-BE49-F238E27FC236}">
                <a16:creationId xmlns:a16="http://schemas.microsoft.com/office/drawing/2014/main" id="{2AD1535E-8537-3D95-BE2A-12723559A836}"/>
              </a:ext>
            </a:extLst>
          </p:cNvPr>
          <p:cNvGraphicFramePr>
            <a:graphicFrameLocks noGrp="1"/>
          </p:cNvGraphicFramePr>
          <p:nvPr/>
        </p:nvGraphicFramePr>
        <p:xfrm>
          <a:off x="439545" y="3920274"/>
          <a:ext cx="6083917" cy="2103120"/>
        </p:xfrm>
        <a:graphic>
          <a:graphicData uri="http://schemas.openxmlformats.org/drawingml/2006/table">
            <a:tbl>
              <a:tblPr firstRow="1" bandRow="1">
                <a:tableStyleId>{5C22544A-7EE6-4342-B048-85BDC9FD1C3A}</a:tableStyleId>
              </a:tblPr>
              <a:tblGrid>
                <a:gridCol w="2181735">
                  <a:extLst>
                    <a:ext uri="{9D8B030D-6E8A-4147-A177-3AD203B41FA5}">
                      <a16:colId xmlns:a16="http://schemas.microsoft.com/office/drawing/2014/main" val="1250506528"/>
                    </a:ext>
                  </a:extLst>
                </a:gridCol>
                <a:gridCol w="3902182">
                  <a:extLst>
                    <a:ext uri="{9D8B030D-6E8A-4147-A177-3AD203B41FA5}">
                      <a16:colId xmlns:a16="http://schemas.microsoft.com/office/drawing/2014/main" val="1531301550"/>
                    </a:ext>
                  </a:extLst>
                </a:gridCol>
              </a:tblGrid>
              <a:tr h="204984">
                <a:tc>
                  <a:txBody>
                    <a:bodyPr/>
                    <a:lstStyle/>
                    <a:p>
                      <a:pPr algn="l"/>
                      <a:r>
                        <a:rPr lang="en-US" sz="1000" b="1" dirty="0">
                          <a:solidFill>
                            <a:schemeClr val="tx1"/>
                          </a:solidFill>
                        </a:rPr>
                        <a:t>Item</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75000"/>
                      </a:schemeClr>
                    </a:solidFill>
                  </a:tcPr>
                </a:tc>
                <a:tc>
                  <a:txBody>
                    <a:bodyPr/>
                    <a:lstStyle/>
                    <a:p>
                      <a:pPr algn="l"/>
                      <a:r>
                        <a:rPr lang="en-US" sz="1000" b="1" dirty="0">
                          <a:solidFill>
                            <a:schemeClr val="tx1"/>
                          </a:solidFill>
                        </a:rPr>
                        <a:t>Description</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919204718"/>
                  </a:ext>
                </a:extLst>
              </a:tr>
              <a:tr h="204984">
                <a:tc>
                  <a:txBody>
                    <a:bodyPr/>
                    <a:lstStyle/>
                    <a:p>
                      <a:pPr algn="l"/>
                      <a:r>
                        <a:rPr lang="en-US" sz="1000" b="0" dirty="0">
                          <a:solidFill>
                            <a:schemeClr val="tx1"/>
                          </a:solidFill>
                        </a:rPr>
                        <a:t>1. Service time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en-US" sz="1000" b="0" dirty="0">
                          <a:solidFill>
                            <a:schemeClr val="tx1"/>
                          </a:solidFill>
                        </a:rPr>
                        <a:t>8 hours x 5 days (8:00 -17:00 Monday to Friday)</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5250643"/>
                  </a:ext>
                </a:extLst>
              </a:tr>
              <a:tr h="223544">
                <a:tc>
                  <a:txBody>
                    <a:bodyPr/>
                    <a:lstStyle/>
                    <a:p>
                      <a:pPr algn="l"/>
                      <a:r>
                        <a:rPr lang="en-US" sz="1000" b="0" dirty="0">
                          <a:solidFill>
                            <a:schemeClr val="tx1"/>
                          </a:solidFill>
                        </a:rPr>
                        <a:t>2. </a:t>
                      </a:r>
                      <a:r>
                        <a:rPr kumimoji="1" lang="en-US" altLang="ja-JP" sz="1000" b="0" dirty="0">
                          <a:solidFill>
                            <a:schemeClr val="tx1"/>
                          </a:solidFill>
                        </a:rPr>
                        <a:t>Onsite Hardware Maintenance</a:t>
                      </a:r>
                      <a:endParaRPr lang="en-US" sz="1000" b="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00" b="0" dirty="0">
                          <a:solidFill>
                            <a:schemeClr val="tx1"/>
                          </a:solidFill>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5299714"/>
                  </a:ext>
                </a:extLst>
              </a:tr>
              <a:tr h="204984">
                <a:tc>
                  <a:txBody>
                    <a:bodyPr/>
                    <a:lstStyle/>
                    <a:p>
                      <a:pPr algn="l"/>
                      <a:r>
                        <a:rPr lang="en-US" sz="1000" b="0" dirty="0">
                          <a:solidFill>
                            <a:schemeClr val="tx1"/>
                          </a:solidFill>
                        </a:rPr>
                        <a:t>3. Onsite System Maintenance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en-US" sz="1000" b="0" dirty="0">
                          <a:solidFill>
                            <a:schemeClr val="tx1"/>
                          </a:solidFill>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95598372"/>
                  </a:ext>
                </a:extLst>
              </a:tr>
              <a:tr h="332599">
                <a:tc>
                  <a:txBody>
                    <a:bodyPr/>
                    <a:lstStyle/>
                    <a:p>
                      <a:pPr algn="l"/>
                      <a:r>
                        <a:rPr lang="en-US" sz="1000" b="0" dirty="0">
                          <a:solidFill>
                            <a:schemeClr val="tx1"/>
                          </a:solidFill>
                        </a:rPr>
                        <a:t>4. Response after receive a call</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en-US" sz="1000" b="0" dirty="0">
                          <a:solidFill>
                            <a:schemeClr val="tx1"/>
                          </a:solidFill>
                        </a:rPr>
                        <a:t>On-line support within 24 hours / </a:t>
                      </a:r>
                    </a:p>
                    <a:p>
                      <a:pPr algn="l"/>
                      <a:r>
                        <a:rPr lang="en-US" sz="1000" b="0" dirty="0">
                          <a:solidFill>
                            <a:schemeClr val="tx1"/>
                          </a:solidFill>
                        </a:rPr>
                        <a:t>On-site support within 48 hours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5674405"/>
                  </a:ext>
                </a:extLst>
              </a:tr>
              <a:tr h="204984">
                <a:tc>
                  <a:txBody>
                    <a:bodyPr/>
                    <a:lstStyle/>
                    <a:p>
                      <a:pPr algn="l"/>
                      <a:r>
                        <a:rPr lang="en-US" sz="1000" b="0" dirty="0">
                          <a:solidFill>
                            <a:schemeClr val="tx1"/>
                          </a:solidFill>
                        </a:rPr>
                        <a:t>5. Remote service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en-US" sz="1000" b="0" dirty="0">
                          <a:solidFill>
                            <a:schemeClr val="tx1"/>
                          </a:solidFill>
                        </a:rPr>
                        <a:t>Yes </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5030876"/>
                  </a:ext>
                </a:extLst>
              </a:tr>
              <a:tr h="204984">
                <a:tc>
                  <a:txBody>
                    <a:bodyPr/>
                    <a:lstStyle/>
                    <a:p>
                      <a:pPr algn="l"/>
                      <a:r>
                        <a:rPr lang="en-US" sz="1000" b="0" dirty="0">
                          <a:solidFill>
                            <a:schemeClr val="tx1"/>
                          </a:solidFill>
                        </a:rPr>
                        <a:t>6. Phone service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en-US" sz="1000" b="0" dirty="0">
                          <a:solidFill>
                            <a:schemeClr val="tx1"/>
                          </a:solidFill>
                        </a:rPr>
                        <a:t>Yes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1935601"/>
                  </a:ext>
                </a:extLst>
              </a:tr>
              <a:tr h="204984">
                <a:tc>
                  <a:txBody>
                    <a:bodyPr/>
                    <a:lstStyle/>
                    <a:p>
                      <a:pPr algn="l"/>
                      <a:r>
                        <a:rPr lang="en-US" sz="1000" b="0" dirty="0">
                          <a:solidFill>
                            <a:schemeClr val="tx1"/>
                          </a:solidFill>
                        </a:rPr>
                        <a:t>7. Email service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en-US" sz="1000" b="0" dirty="0">
                          <a:solidFill>
                            <a:schemeClr val="tx1"/>
                          </a:solidFill>
                        </a:rPr>
                        <a:t>Yes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0366959"/>
                  </a:ext>
                </a:extLst>
              </a:tr>
            </a:tbl>
          </a:graphicData>
        </a:graphic>
      </p:graphicFrame>
    </p:spTree>
    <p:extLst>
      <p:ext uri="{BB962C8B-B14F-4D97-AF65-F5344CB8AC3E}">
        <p14:creationId xmlns:p14="http://schemas.microsoft.com/office/powerpoint/2010/main" val="2995335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rPr>
              <a:t>■</a:t>
            </a:r>
            <a:r>
              <a:rPr kumimoji="1" lang="en-US" altLang="ja-JP" sz="1400" b="1" dirty="0">
                <a:solidFill>
                  <a:schemeClr val="tx1"/>
                </a:solidFill>
              </a:rPr>
              <a:t>Contents</a:t>
            </a:r>
          </a:p>
        </p:txBody>
      </p:sp>
      <p:sp>
        <p:nvSpPr>
          <p:cNvPr id="2" name="テキスト ボックス 1">
            <a:extLst>
              <a:ext uri="{FF2B5EF4-FFF2-40B4-BE49-F238E27FC236}">
                <a16:creationId xmlns:a16="http://schemas.microsoft.com/office/drawing/2014/main" id="{260BBF93-590E-46B1-959E-D6B1E58C4925}"/>
              </a:ext>
            </a:extLst>
          </p:cNvPr>
          <p:cNvSpPr txBox="1"/>
          <p:nvPr/>
        </p:nvSpPr>
        <p:spPr>
          <a:xfrm>
            <a:off x="406400" y="1025912"/>
            <a:ext cx="6117062" cy="7170617"/>
          </a:xfrm>
          <a:prstGeom prst="rect">
            <a:avLst/>
          </a:prstGeom>
          <a:noFill/>
        </p:spPr>
        <p:txBody>
          <a:bodyPr wrap="square" rtlCol="0">
            <a:spAutoFit/>
          </a:bodyPr>
          <a:lstStyle/>
          <a:p>
            <a:pPr marL="228600" indent="-228600">
              <a:lnSpc>
                <a:spcPct val="150000"/>
              </a:lnSpc>
              <a:buAutoNum type="arabicPeriod"/>
            </a:pPr>
            <a:r>
              <a:rPr lang="en-US" sz="1100" b="1" dirty="0"/>
              <a:t>Overview</a:t>
            </a:r>
            <a:r>
              <a:rPr lang="en-US" sz="1100" dirty="0"/>
              <a:t> </a:t>
            </a:r>
          </a:p>
          <a:p>
            <a:pPr marL="228600" indent="-228600">
              <a:lnSpc>
                <a:spcPct val="150000"/>
              </a:lnSpc>
              <a:buAutoNum type="arabicPeriod"/>
            </a:pPr>
            <a:r>
              <a:rPr lang="en-US" sz="1100" b="1" dirty="0"/>
              <a:t>Web Functions</a:t>
            </a:r>
            <a:endParaRPr lang="th-TH" sz="1100" dirty="0"/>
          </a:p>
          <a:p>
            <a:pPr>
              <a:lnSpc>
                <a:spcPct val="150000"/>
              </a:lnSpc>
            </a:pPr>
            <a:r>
              <a:rPr lang="en-US" sz="1100" dirty="0"/>
              <a:t>	2-1-1. Login Screen</a:t>
            </a:r>
          </a:p>
          <a:p>
            <a:pPr>
              <a:lnSpc>
                <a:spcPct val="150000"/>
              </a:lnSpc>
            </a:pPr>
            <a:r>
              <a:rPr lang="en-US" sz="1100" dirty="0"/>
              <a:t>	2-1-2. Home Page</a:t>
            </a:r>
          </a:p>
          <a:p>
            <a:pPr>
              <a:lnSpc>
                <a:spcPct val="150000"/>
              </a:lnSpc>
            </a:pPr>
            <a:r>
              <a:rPr lang="en-US" sz="1100" dirty="0"/>
              <a:t>	2-2-1. Menu Schedule</a:t>
            </a:r>
          </a:p>
          <a:p>
            <a:pPr>
              <a:lnSpc>
                <a:spcPct val="150000"/>
              </a:lnSpc>
            </a:pPr>
            <a:r>
              <a:rPr lang="en-US" sz="1100" dirty="0"/>
              <a:t>	2-2-2. Inbound Schedule Details</a:t>
            </a:r>
          </a:p>
          <a:p>
            <a:pPr>
              <a:lnSpc>
                <a:spcPct val="150000"/>
              </a:lnSpc>
            </a:pPr>
            <a:r>
              <a:rPr lang="en-US" sz="1100" dirty="0"/>
              <a:t>	2-2-3. Outbound Schedule</a:t>
            </a:r>
          </a:p>
          <a:p>
            <a:pPr>
              <a:lnSpc>
                <a:spcPct val="150000"/>
              </a:lnSpc>
            </a:pPr>
            <a:r>
              <a:rPr lang="en-US" sz="1100" dirty="0"/>
              <a:t>	2-2-4. Outbound Schedule Details</a:t>
            </a:r>
          </a:p>
          <a:p>
            <a:pPr>
              <a:lnSpc>
                <a:spcPct val="150000"/>
              </a:lnSpc>
            </a:pPr>
            <a:r>
              <a:rPr lang="en-US" sz="1100" dirty="0"/>
              <a:t>	2-3-1. Inbound Schedule</a:t>
            </a:r>
          </a:p>
          <a:p>
            <a:pPr>
              <a:lnSpc>
                <a:spcPct val="150000"/>
              </a:lnSpc>
            </a:pPr>
            <a:r>
              <a:rPr lang="en-US" sz="1100" dirty="0"/>
              <a:t>	2-3-2. Inbound Inquiry/Report</a:t>
            </a:r>
          </a:p>
          <a:p>
            <a:pPr>
              <a:lnSpc>
                <a:spcPct val="150000"/>
              </a:lnSpc>
            </a:pPr>
            <a:r>
              <a:rPr lang="en-US" sz="1100" dirty="0"/>
              <a:t>	2-4-1. Out Schedule</a:t>
            </a:r>
          </a:p>
          <a:p>
            <a:pPr>
              <a:lnSpc>
                <a:spcPct val="150000"/>
              </a:lnSpc>
            </a:pPr>
            <a:r>
              <a:rPr lang="en-US" sz="1100" dirty="0"/>
              <a:t>	2-4-2. Outbound Inquiry/Report</a:t>
            </a:r>
          </a:p>
          <a:p>
            <a:pPr>
              <a:lnSpc>
                <a:spcPct val="150000"/>
              </a:lnSpc>
            </a:pPr>
            <a:r>
              <a:rPr lang="en-US" sz="1100" dirty="0"/>
              <a:t>	2-5-1. Stock Management</a:t>
            </a:r>
          </a:p>
          <a:p>
            <a:pPr>
              <a:lnSpc>
                <a:spcPct val="150000"/>
              </a:lnSpc>
            </a:pPr>
            <a:r>
              <a:rPr lang="en-US" sz="1100" dirty="0"/>
              <a:t>	2-5-2. Stock Inquiry/Report</a:t>
            </a:r>
          </a:p>
          <a:p>
            <a:pPr>
              <a:lnSpc>
                <a:spcPct val="150000"/>
              </a:lnSpc>
            </a:pPr>
            <a:r>
              <a:rPr lang="en-US" sz="1100" dirty="0"/>
              <a:t>	2-5-3. Stock Maintenance</a:t>
            </a:r>
          </a:p>
          <a:p>
            <a:pPr>
              <a:lnSpc>
                <a:spcPct val="150000"/>
              </a:lnSpc>
            </a:pPr>
            <a:r>
              <a:rPr lang="en-US" sz="1100" dirty="0"/>
              <a:t>	2-5-4. Stocktaking</a:t>
            </a:r>
          </a:p>
          <a:p>
            <a:pPr>
              <a:lnSpc>
                <a:spcPct val="150000"/>
              </a:lnSpc>
            </a:pPr>
            <a:r>
              <a:rPr lang="en-US" sz="1100" dirty="0"/>
              <a:t>	2-5-5. Stock Maintenance Inquiry/Report</a:t>
            </a:r>
          </a:p>
          <a:p>
            <a:pPr>
              <a:lnSpc>
                <a:spcPct val="150000"/>
              </a:lnSpc>
            </a:pPr>
            <a:r>
              <a:rPr lang="en-US" sz="1100" dirty="0"/>
              <a:t>	2-5-6. Inventory Linkage</a:t>
            </a:r>
          </a:p>
          <a:p>
            <a:pPr>
              <a:lnSpc>
                <a:spcPct val="150000"/>
              </a:lnSpc>
            </a:pPr>
            <a:r>
              <a:rPr lang="en-US" sz="1100" dirty="0"/>
              <a:t>	2-5-7. Tag Label</a:t>
            </a:r>
          </a:p>
          <a:p>
            <a:pPr>
              <a:lnSpc>
                <a:spcPct val="150000"/>
              </a:lnSpc>
            </a:pPr>
            <a:r>
              <a:rPr lang="en-US" sz="1100" dirty="0"/>
              <a:t>	2-5-8. NG Inquiry/Report</a:t>
            </a:r>
          </a:p>
          <a:p>
            <a:pPr>
              <a:lnSpc>
                <a:spcPct val="150000"/>
              </a:lnSpc>
            </a:pPr>
            <a:r>
              <a:rPr lang="en-US" sz="1100" dirty="0"/>
              <a:t>	2-5-9. Traceability Report</a:t>
            </a:r>
          </a:p>
          <a:p>
            <a:pPr>
              <a:lnSpc>
                <a:spcPct val="150000"/>
              </a:lnSpc>
            </a:pPr>
            <a:r>
              <a:rPr lang="en-US" sz="1100" dirty="0"/>
              <a:t>	2-5-10. Change Location</a:t>
            </a:r>
          </a:p>
          <a:p>
            <a:pPr>
              <a:lnSpc>
                <a:spcPct val="150000"/>
              </a:lnSpc>
            </a:pPr>
            <a:r>
              <a:rPr lang="en-US" sz="1100" dirty="0"/>
              <a:t>	2-6-1. Add User</a:t>
            </a:r>
          </a:p>
          <a:p>
            <a:pPr>
              <a:lnSpc>
                <a:spcPct val="150000"/>
              </a:lnSpc>
            </a:pPr>
            <a:r>
              <a:rPr lang="en-US" sz="1100" dirty="0"/>
              <a:t>	2-6-2. Authority Master</a:t>
            </a:r>
          </a:p>
          <a:p>
            <a:pPr>
              <a:lnSpc>
                <a:spcPct val="150000"/>
              </a:lnSpc>
            </a:pPr>
            <a:r>
              <a:rPr lang="en-US" sz="1100" dirty="0"/>
              <a:t>	2-6-3. User Credentials</a:t>
            </a:r>
          </a:p>
          <a:p>
            <a:pPr>
              <a:lnSpc>
                <a:spcPct val="150000"/>
              </a:lnSpc>
            </a:pPr>
            <a:r>
              <a:rPr lang="en-US" sz="1100" dirty="0"/>
              <a:t>	2-6-4. User Master</a:t>
            </a:r>
          </a:p>
          <a:p>
            <a:pPr marL="228600" indent="-228600">
              <a:lnSpc>
                <a:spcPct val="150000"/>
              </a:lnSpc>
              <a:buAutoNum type="arabicPeriod" startAt="3"/>
            </a:pPr>
            <a:r>
              <a:rPr lang="en-US" sz="1100" b="1" dirty="0"/>
              <a:t>Q&amp;A</a:t>
            </a:r>
            <a:r>
              <a:rPr lang="en-US" sz="1100" dirty="0"/>
              <a:t> </a:t>
            </a:r>
            <a:r>
              <a:rPr lang="en-US" sz="1100" b="1" dirty="0"/>
              <a:t>Contact </a:t>
            </a:r>
          </a:p>
          <a:p>
            <a:pPr marL="228600" indent="-228600">
              <a:lnSpc>
                <a:spcPct val="150000"/>
              </a:lnSpc>
              <a:buAutoNum type="arabicPeriod" startAt="3"/>
            </a:pPr>
            <a:r>
              <a:rPr lang="en-US" sz="1100" b="1" dirty="0"/>
              <a:t>Information</a:t>
            </a:r>
            <a:endParaRPr lang="en-US" sz="1100" kern="100" dirty="0">
              <a:effectLst/>
              <a:ea typeface="Aptos" panose="020B0004020202020204" pitchFamily="34" charset="0"/>
              <a:cs typeface="Cordia New" panose="020B0304020202020204" pitchFamily="34" charset="-34"/>
            </a:endParaRPr>
          </a:p>
        </p:txBody>
      </p:sp>
      <p:sp>
        <p:nvSpPr>
          <p:cNvPr id="3" name="スライド番号プレースホルダー 2">
            <a:extLst>
              <a:ext uri="{FF2B5EF4-FFF2-40B4-BE49-F238E27FC236}">
                <a16:creationId xmlns:a16="http://schemas.microsoft.com/office/drawing/2014/main" id="{67CAA9A5-8087-4AD4-B09F-ABE2347EA125}"/>
              </a:ext>
            </a:extLst>
          </p:cNvPr>
          <p:cNvSpPr>
            <a:spLocks noGrp="1"/>
          </p:cNvSpPr>
          <p:nvPr>
            <p:ph type="sldNum" sz="quarter" idx="12"/>
          </p:nvPr>
        </p:nvSpPr>
        <p:spPr/>
        <p:txBody>
          <a:bodyPr/>
          <a:lstStyle/>
          <a:p>
            <a:fld id="{FABEA90D-F275-432F-8053-456A4E092F4A}" type="slidenum">
              <a:rPr kumimoji="1" lang="ja-JP" altLang="en-US" smtClean="0"/>
              <a:t>5</a:t>
            </a:fld>
            <a:endParaRPr kumimoji="1" lang="ja-JP" altLang="en-US" dirty="0"/>
          </a:p>
        </p:txBody>
      </p:sp>
    </p:spTree>
    <p:extLst>
      <p:ext uri="{BB962C8B-B14F-4D97-AF65-F5344CB8AC3E}">
        <p14:creationId xmlns:p14="http://schemas.microsoft.com/office/powerpoint/2010/main" val="3508431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1. Overview</a:t>
            </a:r>
          </a:p>
        </p:txBody>
      </p:sp>
      <p:sp>
        <p:nvSpPr>
          <p:cNvPr id="2" name="テキスト ボックス 1">
            <a:extLst>
              <a:ext uri="{FF2B5EF4-FFF2-40B4-BE49-F238E27FC236}">
                <a16:creationId xmlns:a16="http://schemas.microsoft.com/office/drawing/2014/main" id="{260BBF93-590E-46B1-959E-D6B1E58C4925}"/>
              </a:ext>
            </a:extLst>
          </p:cNvPr>
          <p:cNvSpPr txBox="1"/>
          <p:nvPr/>
        </p:nvSpPr>
        <p:spPr>
          <a:xfrm>
            <a:off x="406400" y="1025912"/>
            <a:ext cx="6117062" cy="2800767"/>
          </a:xfrm>
          <a:prstGeom prst="rect">
            <a:avLst/>
          </a:prstGeom>
          <a:noFill/>
        </p:spPr>
        <p:txBody>
          <a:bodyPr wrap="square" rtlCol="0">
            <a:spAutoFit/>
          </a:bodyPr>
          <a:lstStyle/>
          <a:p>
            <a:pPr>
              <a:buNone/>
            </a:pPr>
            <a:r>
              <a:rPr lang="en-US" sz="1100" b="1" dirty="0"/>
              <a:t>Proposal for Stock Management System to PT NIPPON KONPO INDONESIA</a:t>
            </a:r>
          </a:p>
          <a:p>
            <a:pPr>
              <a:buNone/>
            </a:pPr>
            <a:r>
              <a:rPr lang="th-TH" sz="1100" dirty="0"/>
              <a:t>	</a:t>
            </a:r>
            <a:r>
              <a:rPr lang="en-US" sz="1100" dirty="0"/>
              <a:t>In the current operation, the goal is to improve work efficiency and accuracy by replacing the manual management of paper and whiteboards with a comprehensive system.</a:t>
            </a:r>
            <a:endParaRPr lang="th-TH" sz="1100" dirty="0"/>
          </a:p>
          <a:p>
            <a:pPr>
              <a:buNone/>
            </a:pPr>
            <a:endParaRPr lang="en-US" sz="1100" dirty="0"/>
          </a:p>
          <a:p>
            <a:pPr>
              <a:buNone/>
            </a:pPr>
            <a:r>
              <a:rPr lang="en-US" sz="1100" b="1" dirty="0"/>
              <a:t>Expected Effects of Introducing an Inventory Management System:</a:t>
            </a:r>
          </a:p>
          <a:p>
            <a:pPr>
              <a:buFont typeface="+mj-lt"/>
              <a:buAutoNum type="arabicPeriod"/>
            </a:pPr>
            <a:r>
              <a:rPr lang="en-US" sz="1100" b="1" dirty="0"/>
              <a:t>Improved Work Efficiency and Accuracy</a:t>
            </a:r>
            <a:endParaRPr lang="en-US" sz="1100" dirty="0"/>
          </a:p>
          <a:p>
            <a:pPr marL="742950" lvl="1" indent="-285750">
              <a:buFont typeface="+mj-lt"/>
              <a:buAutoNum type="arabicPeriod"/>
            </a:pPr>
            <a:r>
              <a:rPr lang="en-US" sz="1100" dirty="0"/>
              <a:t>Support work at the handy terminal during warehousing and storage.</a:t>
            </a:r>
          </a:p>
          <a:p>
            <a:pPr marL="742950" lvl="1" indent="-285750">
              <a:buFont typeface="+mj-lt"/>
              <a:buAutoNum type="arabicPeriod"/>
            </a:pPr>
            <a:r>
              <a:rPr lang="en-US" sz="1100" dirty="0"/>
              <a:t>Real-time inventory status tracking.</a:t>
            </a:r>
          </a:p>
          <a:p>
            <a:pPr>
              <a:buFont typeface="+mj-lt"/>
              <a:buAutoNum type="arabicPeriod"/>
            </a:pPr>
            <a:r>
              <a:rPr lang="en-US" sz="1100" b="1" dirty="0"/>
              <a:t>Effective Use of Storage Space</a:t>
            </a:r>
            <a:endParaRPr lang="en-US" sz="1100" dirty="0"/>
          </a:p>
          <a:p>
            <a:pPr marL="742950" lvl="1" indent="-285750">
              <a:buFont typeface="+mj-lt"/>
              <a:buAutoNum type="arabicPeriod"/>
            </a:pPr>
            <a:r>
              <a:rPr lang="en-US" sz="1100" dirty="0"/>
              <a:t>Manage product locations efficiently to optimize space.</a:t>
            </a:r>
          </a:p>
          <a:p>
            <a:pPr marL="742950" lvl="1" indent="-285750">
              <a:buFont typeface="+mj-lt"/>
              <a:buAutoNum type="arabicPeriod"/>
            </a:pPr>
            <a:r>
              <a:rPr lang="en-US" sz="1100" dirty="0"/>
              <a:t>Ensure thorough implementation of FIFO (First In, First Out).</a:t>
            </a:r>
          </a:p>
          <a:p>
            <a:pPr>
              <a:buFont typeface="+mj-lt"/>
              <a:buAutoNum type="arabicPeriod"/>
            </a:pPr>
            <a:r>
              <a:rPr lang="en-US" sz="1100" b="1" dirty="0"/>
              <a:t>Optimized Inventory Levels</a:t>
            </a:r>
            <a:endParaRPr lang="en-US" sz="1100" dirty="0"/>
          </a:p>
          <a:p>
            <a:pPr marL="742950" lvl="1" indent="-285750">
              <a:buFont typeface="+mj-lt"/>
              <a:buAutoNum type="arabicPeriod"/>
            </a:pPr>
            <a:r>
              <a:rPr lang="en-US" sz="1100" dirty="0"/>
              <a:t>Manage ordering points to prevent excess inventory and stockouts.</a:t>
            </a:r>
          </a:p>
          <a:p>
            <a:pPr>
              <a:buFont typeface="+mj-lt"/>
              <a:buAutoNum type="arabicPeriod"/>
            </a:pPr>
            <a:r>
              <a:rPr lang="en-US" sz="1100" b="1" dirty="0"/>
              <a:t>Tracking and Traceability</a:t>
            </a:r>
            <a:endParaRPr lang="en-US" sz="1100" dirty="0"/>
          </a:p>
          <a:p>
            <a:pPr marL="742950" lvl="1" indent="-285750">
              <a:buFont typeface="+mj-lt"/>
              <a:buAutoNum type="arabicPeriod"/>
            </a:pPr>
            <a:r>
              <a:rPr lang="en-US" sz="1100" dirty="0"/>
              <a:t>Manage materials and goods tracking to trace problematic products, including material lot numbers, suppliers, and </a:t>
            </a:r>
            <a:r>
              <a:rPr lang="en-US" sz="1100" dirty="0" err="1"/>
              <a:t>processe</a:t>
            </a:r>
            <a:endParaRPr lang="en-US" sz="1100" dirty="0"/>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6</a:t>
            </a:fld>
            <a:endParaRPr kumimoji="1" lang="ja-JP" altLang="en-US"/>
          </a:p>
        </p:txBody>
      </p:sp>
    </p:spTree>
    <p:extLst>
      <p:ext uri="{BB962C8B-B14F-4D97-AF65-F5344CB8AC3E}">
        <p14:creationId xmlns:p14="http://schemas.microsoft.com/office/powerpoint/2010/main" val="3021076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Web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7</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2-1-1. Login screen</a:t>
            </a:r>
          </a:p>
        </p:txBody>
      </p:sp>
      <p:pic>
        <p:nvPicPr>
          <p:cNvPr id="321" name="Picture 320">
            <a:extLst>
              <a:ext uri="{FF2B5EF4-FFF2-40B4-BE49-F238E27FC236}">
                <a16:creationId xmlns:a16="http://schemas.microsoft.com/office/drawing/2014/main" id="{2B392D65-5446-4A3E-873A-8ADE6BA1CCD3}"/>
              </a:ext>
            </a:extLst>
          </p:cNvPr>
          <p:cNvPicPr/>
          <p:nvPr/>
        </p:nvPicPr>
        <p:blipFill rotWithShape="1">
          <a:blip r:embed="rId2">
            <a:extLst>
              <a:ext uri="{28A0092B-C50C-407E-A947-70E740481C1C}">
                <a14:useLocalDpi xmlns:a14="http://schemas.microsoft.com/office/drawing/2010/main" val="0"/>
              </a:ext>
            </a:extLst>
          </a:blip>
          <a:srcRect l="7774" r="7774"/>
          <a:stretch/>
        </p:blipFill>
        <p:spPr>
          <a:xfrm>
            <a:off x="1953577" y="1277620"/>
            <a:ext cx="2950845" cy="2705100"/>
          </a:xfrm>
          <a:prstGeom prst="rect">
            <a:avLst/>
          </a:prstGeom>
        </p:spPr>
      </p:pic>
      <p:sp>
        <p:nvSpPr>
          <p:cNvPr id="322" name="TextBox 321">
            <a:extLst>
              <a:ext uri="{FF2B5EF4-FFF2-40B4-BE49-F238E27FC236}">
                <a16:creationId xmlns:a16="http://schemas.microsoft.com/office/drawing/2014/main" id="{6DE0F371-36E1-42F3-A290-E6C8FB8C2B21}"/>
              </a:ext>
            </a:extLst>
          </p:cNvPr>
          <p:cNvSpPr txBox="1"/>
          <p:nvPr/>
        </p:nvSpPr>
        <p:spPr>
          <a:xfrm>
            <a:off x="476511" y="4115801"/>
            <a:ext cx="5965671" cy="1754326"/>
          </a:xfrm>
          <a:prstGeom prst="rect">
            <a:avLst/>
          </a:prstGeom>
          <a:noFill/>
          <a:ln>
            <a:solidFill>
              <a:schemeClr val="tx1"/>
            </a:solidFill>
          </a:ln>
        </p:spPr>
        <p:txBody>
          <a:bodyPr wrap="square">
            <a:spAutoFit/>
          </a:bodyPr>
          <a:lstStyle/>
          <a:p>
            <a:r>
              <a:rPr lang="en-US" sz="1350" dirty="0"/>
              <a:t>1. Open the browser of the website below on your PC to access</a:t>
            </a:r>
          </a:p>
          <a:p>
            <a:r>
              <a:rPr lang="en-US" sz="1350" dirty="0"/>
              <a:t>the link to use on the Cloud.</a:t>
            </a:r>
          </a:p>
          <a:p>
            <a:endParaRPr lang="en-US" sz="1350" dirty="0"/>
          </a:p>
          <a:p>
            <a:r>
              <a:rPr lang="en-US" sz="1350" dirty="0"/>
              <a:t>URL : </a:t>
            </a:r>
            <a:r>
              <a:rPr lang="en-US" sz="1200" dirty="0">
                <a:hlinkClick r:id="rId3"/>
              </a:rPr>
              <a:t>http://13.212.34.168/nki/pegasus/</a:t>
            </a:r>
            <a:endParaRPr lang="en-US" sz="1200" dirty="0"/>
          </a:p>
          <a:p>
            <a:r>
              <a:rPr lang="en-US" sz="1350" dirty="0"/>
              <a:t>2. Enter Username and Password.</a:t>
            </a:r>
          </a:p>
          <a:p>
            <a:r>
              <a:rPr lang="en-US" sz="1350" dirty="0"/>
              <a:t>3. Click Sing In</a:t>
            </a:r>
          </a:p>
          <a:p>
            <a:r>
              <a:rPr lang="en-US" sz="1350" dirty="0"/>
              <a:t>4. Once logged in successfully You will find a menu on the left-hand side of the system. which will have the main menu and various submenus</a:t>
            </a:r>
          </a:p>
        </p:txBody>
      </p:sp>
      <p:pic>
        <p:nvPicPr>
          <p:cNvPr id="9" name="Picture 8">
            <a:extLst>
              <a:ext uri="{FF2B5EF4-FFF2-40B4-BE49-F238E27FC236}">
                <a16:creationId xmlns:a16="http://schemas.microsoft.com/office/drawing/2014/main" id="{A01A1E0C-BCC3-4E46-AB7F-AD36C851500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722204" y="6122753"/>
            <a:ext cx="1425553" cy="2792017"/>
          </a:xfrm>
          <a:prstGeom prst="rect">
            <a:avLst/>
          </a:prstGeom>
        </p:spPr>
      </p:pic>
      <p:sp>
        <p:nvSpPr>
          <p:cNvPr id="323" name="TextBox 322">
            <a:extLst>
              <a:ext uri="{FF2B5EF4-FFF2-40B4-BE49-F238E27FC236}">
                <a16:creationId xmlns:a16="http://schemas.microsoft.com/office/drawing/2014/main" id="{0181A943-23E1-4E86-81AB-B82F52705927}"/>
              </a:ext>
            </a:extLst>
          </p:cNvPr>
          <p:cNvSpPr txBox="1"/>
          <p:nvPr/>
        </p:nvSpPr>
        <p:spPr>
          <a:xfrm>
            <a:off x="476511" y="6122754"/>
            <a:ext cx="1392001" cy="307777"/>
          </a:xfrm>
          <a:prstGeom prst="rect">
            <a:avLst/>
          </a:prstGeom>
          <a:noFill/>
        </p:spPr>
        <p:txBody>
          <a:bodyPr wrap="square">
            <a:spAutoFit/>
          </a:bodyPr>
          <a:lstStyle/>
          <a:p>
            <a:r>
              <a:rPr lang="en-US" sz="1400" dirty="0"/>
              <a:t>Main menu</a:t>
            </a:r>
          </a:p>
        </p:txBody>
      </p:sp>
      <p:sp>
        <p:nvSpPr>
          <p:cNvPr id="324" name="TextBox 323">
            <a:extLst>
              <a:ext uri="{FF2B5EF4-FFF2-40B4-BE49-F238E27FC236}">
                <a16:creationId xmlns:a16="http://schemas.microsoft.com/office/drawing/2014/main" id="{07CFEC15-0889-4ABD-9CB3-35506A276378}"/>
              </a:ext>
            </a:extLst>
          </p:cNvPr>
          <p:cNvSpPr txBox="1"/>
          <p:nvPr/>
        </p:nvSpPr>
        <p:spPr>
          <a:xfrm>
            <a:off x="3394545" y="6122753"/>
            <a:ext cx="1205018" cy="307777"/>
          </a:xfrm>
          <a:prstGeom prst="rect">
            <a:avLst/>
          </a:prstGeom>
          <a:noFill/>
        </p:spPr>
        <p:txBody>
          <a:bodyPr wrap="square">
            <a:spAutoFit/>
          </a:bodyPr>
          <a:lstStyle/>
          <a:p>
            <a:r>
              <a:rPr lang="en-US" sz="1400" dirty="0"/>
              <a:t>Sub menu</a:t>
            </a:r>
          </a:p>
        </p:txBody>
      </p:sp>
      <p:pic>
        <p:nvPicPr>
          <p:cNvPr id="4" name="Picture 3">
            <a:extLst>
              <a:ext uri="{FF2B5EF4-FFF2-40B4-BE49-F238E27FC236}">
                <a16:creationId xmlns:a16="http://schemas.microsoft.com/office/drawing/2014/main" id="{48C7F250-D367-4B59-F345-A93920BD7FA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673790" y="6122753"/>
            <a:ext cx="1057770" cy="3693976"/>
          </a:xfrm>
          <a:prstGeom prst="rect">
            <a:avLst/>
          </a:prstGeom>
        </p:spPr>
      </p:pic>
      <p:sp>
        <p:nvSpPr>
          <p:cNvPr id="13" name="Rectangle 12">
            <a:extLst>
              <a:ext uri="{FF2B5EF4-FFF2-40B4-BE49-F238E27FC236}">
                <a16:creationId xmlns:a16="http://schemas.microsoft.com/office/drawing/2014/main" id="{797CFA0F-5281-442B-9AE8-96B2F047DB1A}"/>
              </a:ext>
            </a:extLst>
          </p:cNvPr>
          <p:cNvSpPr/>
          <p:nvPr/>
        </p:nvSpPr>
        <p:spPr>
          <a:xfrm>
            <a:off x="4673791" y="6784925"/>
            <a:ext cx="1057770" cy="191573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Tree>
    <p:extLst>
      <p:ext uri="{BB962C8B-B14F-4D97-AF65-F5344CB8AC3E}">
        <p14:creationId xmlns:p14="http://schemas.microsoft.com/office/powerpoint/2010/main" val="2449073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Web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8</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2-1-</a:t>
            </a:r>
            <a:r>
              <a:rPr kumimoji="1" lang="th-TH" altLang="ja-JP" sz="1100" dirty="0"/>
              <a:t>2</a:t>
            </a:r>
            <a:r>
              <a:rPr kumimoji="1" lang="en-US" altLang="ja-JP" sz="1100" dirty="0"/>
              <a:t>. Home Page</a:t>
            </a:r>
          </a:p>
        </p:txBody>
      </p:sp>
      <p:sp>
        <p:nvSpPr>
          <p:cNvPr id="322" name="TextBox 321">
            <a:extLst>
              <a:ext uri="{FF2B5EF4-FFF2-40B4-BE49-F238E27FC236}">
                <a16:creationId xmlns:a16="http://schemas.microsoft.com/office/drawing/2014/main" id="{6DE0F371-36E1-42F3-A290-E6C8FB8C2B21}"/>
              </a:ext>
            </a:extLst>
          </p:cNvPr>
          <p:cNvSpPr txBox="1"/>
          <p:nvPr/>
        </p:nvSpPr>
        <p:spPr>
          <a:xfrm>
            <a:off x="476511" y="1311641"/>
            <a:ext cx="5965671" cy="523220"/>
          </a:xfrm>
          <a:prstGeom prst="rect">
            <a:avLst/>
          </a:prstGeom>
          <a:noFill/>
          <a:ln>
            <a:noFill/>
          </a:ln>
        </p:spPr>
        <p:txBody>
          <a:bodyPr wrap="square">
            <a:spAutoFit/>
          </a:bodyPr>
          <a:lstStyle/>
          <a:p>
            <a:r>
              <a:rPr lang="th-TH" sz="1400" dirty="0"/>
              <a:t>	</a:t>
            </a:r>
            <a:r>
              <a:rPr lang="en-US" sz="1400" dirty="0"/>
              <a:t>Once logged in successfully You will find a menu on the left-hand side of the system. which will have the main menu and various submenus</a:t>
            </a:r>
          </a:p>
        </p:txBody>
      </p:sp>
      <p:pic>
        <p:nvPicPr>
          <p:cNvPr id="6" name="Picture 5">
            <a:extLst>
              <a:ext uri="{FF2B5EF4-FFF2-40B4-BE49-F238E27FC236}">
                <a16:creationId xmlns:a16="http://schemas.microsoft.com/office/drawing/2014/main" id="{DEEB3B0F-A016-4C89-B949-937A465F39F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79346" y="2020351"/>
            <a:ext cx="5760000" cy="3230325"/>
          </a:xfrm>
          <a:prstGeom prst="rect">
            <a:avLst/>
          </a:prstGeom>
        </p:spPr>
      </p:pic>
      <p:sp>
        <p:nvSpPr>
          <p:cNvPr id="2" name="TextBox 1">
            <a:extLst>
              <a:ext uri="{FF2B5EF4-FFF2-40B4-BE49-F238E27FC236}">
                <a16:creationId xmlns:a16="http://schemas.microsoft.com/office/drawing/2014/main" id="{716AC1A6-9BC3-739F-625A-DE60184D570E}"/>
              </a:ext>
            </a:extLst>
          </p:cNvPr>
          <p:cNvSpPr txBox="1"/>
          <p:nvPr/>
        </p:nvSpPr>
        <p:spPr>
          <a:xfrm>
            <a:off x="334538" y="5521439"/>
            <a:ext cx="4105611" cy="954107"/>
          </a:xfrm>
          <a:prstGeom prst="rect">
            <a:avLst/>
          </a:prstGeom>
          <a:noFill/>
        </p:spPr>
        <p:txBody>
          <a:bodyPr wrap="none" rtlCol="0">
            <a:spAutoFit/>
          </a:bodyPr>
          <a:lstStyle/>
          <a:p>
            <a:pPr>
              <a:buNone/>
            </a:pPr>
            <a:r>
              <a:rPr lang="en-US" sz="1400" dirty="0"/>
              <a:t>The website content will consist of two main parts</a:t>
            </a:r>
            <a:endParaRPr lang="th-TH" sz="1400" dirty="0"/>
          </a:p>
          <a:p>
            <a:pPr marL="685800" lvl="1" indent="-228600">
              <a:buAutoNum type="arabicPeriod"/>
            </a:pPr>
            <a:r>
              <a:rPr lang="en-US" sz="1400" dirty="0"/>
              <a:t>The menu on the left side.</a:t>
            </a:r>
          </a:p>
          <a:p>
            <a:pPr marL="685800" lvl="1" indent="-228600">
              <a:buFontTx/>
              <a:buAutoNum type="arabicPeriod"/>
            </a:pPr>
            <a:r>
              <a:rPr lang="en-US" sz="1400" dirty="0"/>
              <a:t>The main content of the website.</a:t>
            </a:r>
          </a:p>
          <a:p>
            <a:endParaRPr lang="en-TH" sz="1400" dirty="0"/>
          </a:p>
        </p:txBody>
      </p:sp>
      <p:sp>
        <p:nvSpPr>
          <p:cNvPr id="7" name="Rectangle 6">
            <a:extLst>
              <a:ext uri="{FF2B5EF4-FFF2-40B4-BE49-F238E27FC236}">
                <a16:creationId xmlns:a16="http://schemas.microsoft.com/office/drawing/2014/main" id="{11A2CE4A-0DDC-8582-6C43-B7AA0BC443DB}"/>
              </a:ext>
            </a:extLst>
          </p:cNvPr>
          <p:cNvSpPr/>
          <p:nvPr/>
        </p:nvSpPr>
        <p:spPr>
          <a:xfrm>
            <a:off x="781864" y="3600022"/>
            <a:ext cx="378691" cy="341746"/>
          </a:xfrm>
          <a:prstGeom prst="rect">
            <a:avLst/>
          </a:prstGeom>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kumimoji="1" lang="en-TH" sz="1200" b="1" dirty="0">
                <a:solidFill>
                  <a:schemeClr val="tx1"/>
                </a:solidFill>
              </a:rPr>
              <a:t>1</a:t>
            </a:r>
          </a:p>
        </p:txBody>
      </p:sp>
      <p:sp>
        <p:nvSpPr>
          <p:cNvPr id="9" name="Rectangle 8">
            <a:extLst>
              <a:ext uri="{FF2B5EF4-FFF2-40B4-BE49-F238E27FC236}">
                <a16:creationId xmlns:a16="http://schemas.microsoft.com/office/drawing/2014/main" id="{4578F445-6977-9CE3-94F1-CD964AB06C05}"/>
              </a:ext>
            </a:extLst>
          </p:cNvPr>
          <p:cNvSpPr/>
          <p:nvPr/>
        </p:nvSpPr>
        <p:spPr>
          <a:xfrm>
            <a:off x="5758207" y="4164406"/>
            <a:ext cx="378691" cy="341746"/>
          </a:xfrm>
          <a:prstGeom prst="rect">
            <a:avLst/>
          </a:prstGeom>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kumimoji="1" lang="en-TH" sz="1200" b="1" dirty="0">
                <a:solidFill>
                  <a:schemeClr val="tx1"/>
                </a:solidFill>
              </a:rPr>
              <a:t>2</a:t>
            </a:r>
          </a:p>
        </p:txBody>
      </p:sp>
    </p:spTree>
    <p:extLst>
      <p:ext uri="{BB962C8B-B14F-4D97-AF65-F5344CB8AC3E}">
        <p14:creationId xmlns:p14="http://schemas.microsoft.com/office/powerpoint/2010/main" val="4138417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196B1-390A-9DDC-FD92-6754F25B559A}"/>
            </a:ext>
          </a:extLst>
        </p:cNvPr>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7C775D9E-3B25-72A2-5B90-DCEECA6CD14E}"/>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Web functions</a:t>
            </a:r>
          </a:p>
        </p:txBody>
      </p:sp>
      <p:sp>
        <p:nvSpPr>
          <p:cNvPr id="3" name="スライド番号プレースホルダー 2">
            <a:extLst>
              <a:ext uri="{FF2B5EF4-FFF2-40B4-BE49-F238E27FC236}">
                <a16:creationId xmlns:a16="http://schemas.microsoft.com/office/drawing/2014/main" id="{A008F6E6-399C-0172-73DA-AFA2853C79AC}"/>
              </a:ext>
            </a:extLst>
          </p:cNvPr>
          <p:cNvSpPr>
            <a:spLocks noGrp="1"/>
          </p:cNvSpPr>
          <p:nvPr>
            <p:ph type="sldNum" sz="quarter" idx="12"/>
          </p:nvPr>
        </p:nvSpPr>
        <p:spPr/>
        <p:txBody>
          <a:bodyPr/>
          <a:lstStyle/>
          <a:p>
            <a:fld id="{FABEA90D-F275-432F-8053-456A4E092F4A}" type="slidenum">
              <a:rPr kumimoji="1" lang="ja-JP" altLang="en-US" smtClean="0"/>
              <a:t>9</a:t>
            </a:fld>
            <a:endParaRPr kumimoji="1" lang="ja-JP" altLang="en-US"/>
          </a:p>
        </p:txBody>
      </p:sp>
      <p:sp>
        <p:nvSpPr>
          <p:cNvPr id="91" name="テキスト ボックス 29">
            <a:extLst>
              <a:ext uri="{FF2B5EF4-FFF2-40B4-BE49-F238E27FC236}">
                <a16:creationId xmlns:a16="http://schemas.microsoft.com/office/drawing/2014/main" id="{B9B5C514-8B9B-756F-1EBA-205A1383E51D}"/>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2-1-3. Dashboard</a:t>
            </a:r>
          </a:p>
        </p:txBody>
      </p:sp>
      <p:sp>
        <p:nvSpPr>
          <p:cNvPr id="322" name="TextBox 321">
            <a:extLst>
              <a:ext uri="{FF2B5EF4-FFF2-40B4-BE49-F238E27FC236}">
                <a16:creationId xmlns:a16="http://schemas.microsoft.com/office/drawing/2014/main" id="{D38ABC82-A653-88D1-ED25-F93EB62A4111}"/>
              </a:ext>
            </a:extLst>
          </p:cNvPr>
          <p:cNvSpPr txBox="1"/>
          <p:nvPr/>
        </p:nvSpPr>
        <p:spPr>
          <a:xfrm>
            <a:off x="476511" y="1311641"/>
            <a:ext cx="5965671" cy="954107"/>
          </a:xfrm>
          <a:prstGeom prst="rect">
            <a:avLst/>
          </a:prstGeom>
          <a:noFill/>
          <a:ln>
            <a:noFill/>
          </a:ln>
        </p:spPr>
        <p:txBody>
          <a:bodyPr wrap="square">
            <a:spAutoFit/>
          </a:bodyPr>
          <a:lstStyle/>
          <a:p>
            <a:r>
              <a:rPr lang="th-TH" sz="1400" dirty="0"/>
              <a:t>	</a:t>
            </a:r>
            <a:r>
              <a:rPr lang="en-US" sz="1400" dirty="0"/>
              <a:t>After you log in to the system, you will see the Dashboard. The Dashboard will display the status of Picking Outbound and Loading Outbound, with the information shown according to the current WH ETD Date and in descending order.</a:t>
            </a:r>
            <a:endParaRPr lang="en-US" sz="1350" dirty="0"/>
          </a:p>
        </p:txBody>
      </p:sp>
      <p:pic>
        <p:nvPicPr>
          <p:cNvPr id="6" name="Picture 5">
            <a:extLst>
              <a:ext uri="{FF2B5EF4-FFF2-40B4-BE49-F238E27FC236}">
                <a16:creationId xmlns:a16="http://schemas.microsoft.com/office/drawing/2014/main" id="{2A4D4DD7-70E8-0FDB-0BB6-191586C2A41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49000" y="2668993"/>
            <a:ext cx="5760000" cy="3228042"/>
          </a:xfrm>
          <a:prstGeom prst="rect">
            <a:avLst/>
          </a:prstGeom>
        </p:spPr>
      </p:pic>
      <p:sp>
        <p:nvSpPr>
          <p:cNvPr id="2" name="TextBox 1">
            <a:extLst>
              <a:ext uri="{FF2B5EF4-FFF2-40B4-BE49-F238E27FC236}">
                <a16:creationId xmlns:a16="http://schemas.microsoft.com/office/drawing/2014/main" id="{A5DDB7C8-31B3-A080-1AFE-A019133CCC7C}"/>
              </a:ext>
            </a:extLst>
          </p:cNvPr>
          <p:cNvSpPr txBox="1"/>
          <p:nvPr/>
        </p:nvSpPr>
        <p:spPr>
          <a:xfrm>
            <a:off x="415053" y="6441915"/>
            <a:ext cx="5639236" cy="2893100"/>
          </a:xfrm>
          <a:prstGeom prst="rect">
            <a:avLst/>
          </a:prstGeom>
          <a:noFill/>
        </p:spPr>
        <p:txBody>
          <a:bodyPr wrap="none" rtlCol="0">
            <a:spAutoFit/>
          </a:bodyPr>
          <a:lstStyle/>
          <a:p>
            <a:pPr>
              <a:buNone/>
            </a:pPr>
            <a:r>
              <a:rPr lang="en-US" sz="1400" dirty="0"/>
              <a:t>The Dashboard will consist of two parts</a:t>
            </a:r>
            <a:endParaRPr lang="th-TH" sz="1400" dirty="0"/>
          </a:p>
          <a:p>
            <a:pPr marL="800100" lvl="1" indent="-342900">
              <a:buAutoNum type="arabicPeriod"/>
            </a:pPr>
            <a:r>
              <a:rPr lang="en-US" sz="1400" dirty="0"/>
              <a:t>The section for filtering the status of the data.</a:t>
            </a:r>
          </a:p>
          <a:p>
            <a:pPr marL="800100" lvl="1" indent="-342900">
              <a:buFontTx/>
              <a:buAutoNum type="arabicPeriod"/>
            </a:pPr>
            <a:r>
              <a:rPr lang="en-US" sz="1400" dirty="0"/>
              <a:t>The section displaying the data results.</a:t>
            </a:r>
            <a:endParaRPr lang="th-TH" sz="1400" dirty="0"/>
          </a:p>
          <a:p>
            <a:endParaRPr lang="en-US" sz="1400" dirty="0"/>
          </a:p>
          <a:p>
            <a:pPr>
              <a:buNone/>
            </a:pPr>
            <a:r>
              <a:rPr lang="en-US" sz="1400" dirty="0"/>
              <a:t>There are 5 statuses in total</a:t>
            </a:r>
          </a:p>
          <a:p>
            <a:pPr marL="800100" lvl="1" indent="-342900">
              <a:buAutoNum type="arabicPeriod"/>
            </a:pPr>
            <a:r>
              <a:rPr lang="en-US" sz="1400" dirty="0"/>
              <a:t>Display the first 5 records.</a:t>
            </a:r>
          </a:p>
          <a:p>
            <a:pPr marL="800100" lvl="1" indent="-342900">
              <a:buFontTx/>
              <a:buAutoNum type="arabicPeriod"/>
            </a:pPr>
            <a:r>
              <a:rPr lang="en-US" sz="1400" dirty="0"/>
              <a:t>Display data with no status.</a:t>
            </a:r>
          </a:p>
          <a:p>
            <a:pPr marL="800100" lvl="1" indent="-342900">
              <a:buFontTx/>
              <a:buAutoNum type="arabicPeriod"/>
            </a:pPr>
            <a:r>
              <a:rPr lang="en-US" sz="1400" dirty="0"/>
              <a:t>Display data that is currently Outbound.</a:t>
            </a:r>
          </a:p>
          <a:p>
            <a:pPr marL="800100" lvl="1" indent="-342900">
              <a:buFontTx/>
              <a:buAutoNum type="arabicPeriod"/>
            </a:pPr>
            <a:r>
              <a:rPr lang="en-US" sz="1400" dirty="0"/>
              <a:t>Display data that has been successfully Outbound.</a:t>
            </a:r>
          </a:p>
          <a:p>
            <a:pPr marL="800100" lvl="1" indent="-342900">
              <a:buFontTx/>
              <a:buAutoNum type="arabicPeriod"/>
            </a:pPr>
            <a:r>
              <a:rPr lang="en-US" sz="1400" dirty="0"/>
              <a:t>Display data that is Cancelled.</a:t>
            </a:r>
          </a:p>
          <a:p>
            <a:endParaRPr lang="en-US" sz="1400" dirty="0"/>
          </a:p>
          <a:p>
            <a:r>
              <a:rPr lang="en-US" sz="1400" dirty="0"/>
              <a:t>You can click the button at the top to select and view the data for the </a:t>
            </a:r>
          </a:p>
          <a:p>
            <a:r>
              <a:rPr lang="en-US" sz="1400" dirty="0"/>
              <a:t>status you are interested in.</a:t>
            </a:r>
            <a:endParaRPr lang="en-TH" sz="1400" dirty="0"/>
          </a:p>
        </p:txBody>
      </p:sp>
      <p:sp>
        <p:nvSpPr>
          <p:cNvPr id="7" name="Rectangle 6">
            <a:extLst>
              <a:ext uri="{FF2B5EF4-FFF2-40B4-BE49-F238E27FC236}">
                <a16:creationId xmlns:a16="http://schemas.microsoft.com/office/drawing/2014/main" id="{16F3C5C6-16EE-CA4B-08FE-5BB3E97B829D}"/>
              </a:ext>
            </a:extLst>
          </p:cNvPr>
          <p:cNvSpPr/>
          <p:nvPr/>
        </p:nvSpPr>
        <p:spPr>
          <a:xfrm>
            <a:off x="2466544" y="2972531"/>
            <a:ext cx="378691" cy="341746"/>
          </a:xfrm>
          <a:prstGeom prst="rect">
            <a:avLst/>
          </a:prstGeom>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kumimoji="1" lang="en-TH" sz="1200" b="1" dirty="0">
                <a:solidFill>
                  <a:schemeClr val="tx1"/>
                </a:solidFill>
              </a:rPr>
              <a:t>1</a:t>
            </a:r>
          </a:p>
        </p:txBody>
      </p:sp>
      <p:sp>
        <p:nvSpPr>
          <p:cNvPr id="9" name="Rectangle 8">
            <a:extLst>
              <a:ext uri="{FF2B5EF4-FFF2-40B4-BE49-F238E27FC236}">
                <a16:creationId xmlns:a16="http://schemas.microsoft.com/office/drawing/2014/main" id="{67C11739-D6D5-C9A0-6612-E41D76832393}"/>
              </a:ext>
            </a:extLst>
          </p:cNvPr>
          <p:cNvSpPr/>
          <p:nvPr/>
        </p:nvSpPr>
        <p:spPr>
          <a:xfrm>
            <a:off x="5614988" y="4682833"/>
            <a:ext cx="378691" cy="341746"/>
          </a:xfrm>
          <a:prstGeom prst="rect">
            <a:avLst/>
          </a:prstGeom>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kumimoji="1" lang="en-TH" sz="1200" b="1" dirty="0">
                <a:solidFill>
                  <a:schemeClr val="tx1"/>
                </a:solidFill>
              </a:rPr>
              <a:t>2</a:t>
            </a:r>
          </a:p>
        </p:txBody>
      </p:sp>
      <p:sp>
        <p:nvSpPr>
          <p:cNvPr id="4" name="Rectangle 3">
            <a:extLst>
              <a:ext uri="{FF2B5EF4-FFF2-40B4-BE49-F238E27FC236}">
                <a16:creationId xmlns:a16="http://schemas.microsoft.com/office/drawing/2014/main" id="{BED7307C-D471-D66F-9918-86FC9E011611}"/>
              </a:ext>
            </a:extLst>
          </p:cNvPr>
          <p:cNvSpPr/>
          <p:nvPr/>
        </p:nvSpPr>
        <p:spPr>
          <a:xfrm>
            <a:off x="2992583" y="2934007"/>
            <a:ext cx="3207912" cy="418795"/>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5" name="TextBox 4">
            <a:extLst>
              <a:ext uri="{FF2B5EF4-FFF2-40B4-BE49-F238E27FC236}">
                <a16:creationId xmlns:a16="http://schemas.microsoft.com/office/drawing/2014/main" id="{450F1AF4-BD87-1600-D4DE-FEFBACC12CAA}"/>
              </a:ext>
            </a:extLst>
          </p:cNvPr>
          <p:cNvSpPr txBox="1"/>
          <p:nvPr/>
        </p:nvSpPr>
        <p:spPr>
          <a:xfrm>
            <a:off x="4045546" y="2113096"/>
            <a:ext cx="979755" cy="27699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200" dirty="0"/>
              <a:t>Filter status</a:t>
            </a:r>
            <a:endParaRPr lang="en-TH" sz="1200" dirty="0"/>
          </a:p>
        </p:txBody>
      </p:sp>
      <p:sp>
        <p:nvSpPr>
          <p:cNvPr id="8" name="Arrow: Down 27">
            <a:extLst>
              <a:ext uri="{FF2B5EF4-FFF2-40B4-BE49-F238E27FC236}">
                <a16:creationId xmlns:a16="http://schemas.microsoft.com/office/drawing/2014/main" id="{267190FD-0178-3B79-5EF0-3FEA9F231CD8}"/>
              </a:ext>
            </a:extLst>
          </p:cNvPr>
          <p:cNvSpPr/>
          <p:nvPr/>
        </p:nvSpPr>
        <p:spPr>
          <a:xfrm>
            <a:off x="4401312" y="2456051"/>
            <a:ext cx="268224"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10" name="TextBox 9">
            <a:extLst>
              <a:ext uri="{FF2B5EF4-FFF2-40B4-BE49-F238E27FC236}">
                <a16:creationId xmlns:a16="http://schemas.microsoft.com/office/drawing/2014/main" id="{4425FBC8-D977-AC8B-993E-AA5748A855F2}"/>
              </a:ext>
            </a:extLst>
          </p:cNvPr>
          <p:cNvSpPr txBox="1"/>
          <p:nvPr/>
        </p:nvSpPr>
        <p:spPr>
          <a:xfrm>
            <a:off x="2766766" y="6038670"/>
            <a:ext cx="1228221" cy="2616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TH" sz="1100" dirty="0"/>
              <a:t>Dashboard page</a:t>
            </a:r>
          </a:p>
        </p:txBody>
      </p:sp>
    </p:spTree>
    <p:extLst>
      <p:ext uri="{BB962C8B-B14F-4D97-AF65-F5344CB8AC3E}">
        <p14:creationId xmlns:p14="http://schemas.microsoft.com/office/powerpoint/2010/main" val="73705857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マニュアル用">
      <a:majorFont>
        <a:latin typeface="Arial"/>
        <a:ea typeface="メイリオ"/>
        <a:cs typeface=""/>
      </a:majorFont>
      <a:minorFont>
        <a:latin typeface="Arial"/>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3175">
          <a:solidFill>
            <a:schemeClr val="tx1"/>
          </a:solidFill>
        </a:ln>
      </a:spPr>
      <a:bodyPr rtlCol="0" anchor="ctr"/>
      <a:lstStyle>
        <a:defPPr algn="ctr">
          <a:defRPr kumimoji="1" sz="9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mpd="sng">
          <a:solidFill>
            <a:schemeClr val="tx1"/>
          </a:solidFill>
          <a:prstDash val="solid"/>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5D9E6603E1E52438D723F682571B910" ma:contentTypeVersion="6" ma:contentTypeDescription="Create a new document." ma:contentTypeScope="" ma:versionID="53d28599f87d1a508f55ab16d93da862">
  <xsd:schema xmlns:xsd="http://www.w3.org/2001/XMLSchema" xmlns:xs="http://www.w3.org/2001/XMLSchema" xmlns:p="http://schemas.microsoft.com/office/2006/metadata/properties" xmlns:ns2="d69dc703-2c22-47a8-80f7-c7609a53fa4e" targetNamespace="http://schemas.microsoft.com/office/2006/metadata/properties" ma:root="true" ma:fieldsID="b99a87ee98df5b8a8de1230d2de77a87" ns2:_="">
    <xsd:import namespace="d69dc703-2c22-47a8-80f7-c7609a53fa4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9dc703-2c22-47a8-80f7-c7609a53fa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9B717E7-A7F0-4D59-8FBE-0925BB3AC357}">
  <ds:schemaRefs>
    <ds:schemaRef ds:uri="http://schemas.microsoft.com/sharepoint/v3/contenttype/forms"/>
  </ds:schemaRefs>
</ds:datastoreItem>
</file>

<file path=customXml/itemProps2.xml><?xml version="1.0" encoding="utf-8"?>
<ds:datastoreItem xmlns:ds="http://schemas.openxmlformats.org/officeDocument/2006/customXml" ds:itemID="{E73BDBF9-412C-47F0-A05C-0A94A72273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9dc703-2c22-47a8-80f7-c7609a53fa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C80E180-78D8-4AD1-A75B-732A7EFDE369}">
  <ds:schemaRefs>
    <ds:schemaRef ds:uri="http://schemas.microsoft.com/office/2006/documentManagement/types"/>
    <ds:schemaRef ds:uri="http://www.w3.org/XML/1998/namespace"/>
    <ds:schemaRef ds:uri="d69dc703-2c22-47a8-80f7-c7609a53fa4e"/>
    <ds:schemaRef ds:uri="http://purl.org/dc/terms/"/>
    <ds:schemaRef ds:uri="http://schemas.openxmlformats.org/package/2006/metadata/core-properties"/>
    <ds:schemaRef ds:uri="http://purl.org/dc/dcmitype/"/>
    <ds:schemaRef ds:uri="http://schemas.microsoft.com/office/infopath/2007/PartnerControl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23854</TotalTime>
  <Words>3580</Words>
  <Application>Microsoft Macintosh PowerPoint</Application>
  <PresentationFormat>A4 Paper (210x297 mm)</PresentationFormat>
  <Paragraphs>511</Paragraphs>
  <Slides>44</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51" baseType="lpstr">
      <vt:lpstr>Meiryo UI</vt:lpstr>
      <vt:lpstr>游ゴシック</vt:lpstr>
      <vt:lpstr>Aptos</vt:lpstr>
      <vt:lpstr>Arial</vt:lpstr>
      <vt:lpstr>Segoe UI 本文</vt:lpstr>
      <vt:lpstr>Office テーマ</vt:lpstr>
      <vt:lpstr>Microsoft Excel 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Nozaki Ryo</dc:creator>
  <cp:lastModifiedBy>Nattaporn Chiaya</cp:lastModifiedBy>
  <cp:revision>1163</cp:revision>
  <cp:lastPrinted>2023-11-12T23:15:04Z</cp:lastPrinted>
  <dcterms:created xsi:type="dcterms:W3CDTF">2021-03-06T04:05:57Z</dcterms:created>
  <dcterms:modified xsi:type="dcterms:W3CDTF">2025-03-19T06:03:17Z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0x010100E5D9E6603E1E52438D723F682571B910</vt:lpwstr>
  </property>
</Properties>
</file>