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sldIdLst>
    <p:sldId id="256" r:id="rId5"/>
    <p:sldId id="283" r:id="rId6"/>
    <p:sldId id="284" r:id="rId7"/>
    <p:sldId id="257" r:id="rId8"/>
    <p:sldId id="258" r:id="rId9"/>
    <p:sldId id="259" r:id="rId10"/>
    <p:sldId id="260" r:id="rId11"/>
    <p:sldId id="480" r:id="rId12"/>
    <p:sldId id="481" r:id="rId13"/>
    <p:sldId id="482" r:id="rId14"/>
    <p:sldId id="489" r:id="rId15"/>
    <p:sldId id="484" r:id="rId16"/>
    <p:sldId id="483" r:id="rId17"/>
    <p:sldId id="485" r:id="rId18"/>
    <p:sldId id="486" r:id="rId19"/>
    <p:sldId id="488" r:id="rId20"/>
    <p:sldId id="487" r:id="rId21"/>
    <p:sldId id="490" r:id="rId22"/>
    <p:sldId id="491" r:id="rId23"/>
    <p:sldId id="492" r:id="rId24"/>
    <p:sldId id="493" r:id="rId25"/>
    <p:sldId id="494" r:id="rId26"/>
    <p:sldId id="495" r:id="rId27"/>
    <p:sldId id="496" r:id="rId28"/>
    <p:sldId id="497" r:id="rId29"/>
    <p:sldId id="498" r:id="rId30"/>
    <p:sldId id="411" r:id="rId31"/>
    <p:sldId id="276" r:id="rId32"/>
    <p:sldId id="301" r:id="rId3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472C4"/>
    <a:srgbClr val="D1E9F5"/>
    <a:srgbClr val="AFF8C9"/>
    <a:srgbClr val="02468F"/>
    <a:srgbClr val="FF9999"/>
    <a:srgbClr val="BDD7EE"/>
    <a:srgbClr val="E5E6FA"/>
    <a:srgbClr val="00FF00"/>
    <a:srgbClr val="191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86473" autoAdjust="0"/>
  </p:normalViewPr>
  <p:slideViewPr>
    <p:cSldViewPr snapToGrid="0" showGuides="1">
      <p:cViewPr varScale="1">
        <p:scale>
          <a:sx n="79" d="100"/>
          <a:sy n="79" d="100"/>
        </p:scale>
        <p:origin x="3558" y="10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t>2024/2/9</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4"/>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2024/2/9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2024/2/9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2024/2/9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2024/2/9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om-demo-01.proen.app.ruk-com.cloud/acme/pegasus/" TargetMode="Externa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174696" y="4018035"/>
            <a:ext cx="4861331" cy="2123658"/>
          </a:xfrm>
          <a:prstGeom prst="rect">
            <a:avLst/>
          </a:prstGeom>
          <a:noFill/>
        </p:spPr>
        <p:txBody>
          <a:bodyPr wrap="none" rtlCol="0">
            <a:spAutoFit/>
          </a:bodyPr>
          <a:lstStyle/>
          <a:p>
            <a:pPr algn="r"/>
            <a:r>
              <a:rPr kumimoji="1" lang="en-US" altLang="ja-JP" b="1" dirty="0"/>
              <a:t> Pegasus</a:t>
            </a:r>
            <a:r>
              <a:rPr kumimoji="1" lang="ja-JP" altLang="en-US" b="1" dirty="0"/>
              <a:t> </a:t>
            </a:r>
            <a:r>
              <a:rPr kumimoji="1" lang="en-US" altLang="ja-JP" b="1" dirty="0"/>
              <a:t>Web Stock Management System </a:t>
            </a:r>
          </a:p>
          <a:p>
            <a:pPr algn="r"/>
            <a:r>
              <a:rPr kumimoji="1" lang="en-US" altLang="ja-JP" b="1" dirty="0"/>
              <a:t>Manual Document</a:t>
            </a:r>
          </a:p>
          <a:p>
            <a:pPr algn="r"/>
            <a:r>
              <a:rPr kumimoji="1" lang="en-US" altLang="ja-JP" sz="1400" b="1" dirty="0"/>
              <a:t>Documentation EN for MAST</a:t>
            </a:r>
          </a:p>
          <a:p>
            <a:pPr algn="r"/>
            <a:endParaRPr kumimoji="1" lang="en-US" altLang="ja-JP" sz="1400" b="1" dirty="0"/>
          </a:p>
          <a:p>
            <a:pPr algn="r"/>
            <a:endParaRPr kumimoji="1" lang="en-US" altLang="ja-JP" sz="1400" dirty="0"/>
          </a:p>
          <a:p>
            <a:pPr algn="r"/>
            <a:r>
              <a:rPr kumimoji="1" lang="en-US" altLang="ja-JP" sz="1200" dirty="0"/>
              <a:t>R1</a:t>
            </a:r>
          </a:p>
          <a:p>
            <a:pPr algn="r"/>
            <a:r>
              <a:rPr kumimoji="1" lang="en-US" altLang="ja-JP" sz="1200" dirty="0"/>
              <a:t>Made for: Minebea AccessSolutions Thai Ltd. </a:t>
            </a:r>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a:t>
            </a:r>
            <a:r>
              <a:rPr kumimoji="1" lang="th-TH" altLang="ja-JP" sz="1100" dirty="0">
                <a:solidFill>
                  <a:srgbClr val="FF0000"/>
                </a:solidFill>
              </a:rPr>
              <a:t>03</a:t>
            </a:r>
            <a:r>
              <a:rPr kumimoji="1" lang="en-US" altLang="ja-JP" sz="1100" dirty="0">
                <a:solidFill>
                  <a:srgbClr val="FF0000"/>
                </a:solidFill>
              </a:rPr>
              <a:t>/Feb/2024</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2" name="図 2">
            <a:extLst>
              <a:ext uri="{FF2B5EF4-FFF2-40B4-BE49-F238E27FC236}">
                <a16:creationId xmlns:a16="http://schemas.microsoft.com/office/drawing/2014/main" id="{944E7B5A-61DC-3B55-FE2F-E676C539E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72" y="7936751"/>
            <a:ext cx="5214055" cy="1244646"/>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2-2-1. </a:t>
            </a:r>
            <a:r>
              <a:rPr lang="en-US" sz="1100" dirty="0"/>
              <a:t>Inbound Schedule</a:t>
            </a:r>
            <a:endParaRPr kumimoji="1" lang="en-US" altLang="ja-JP" sz="1100" dirty="0"/>
          </a:p>
        </p:txBody>
      </p:sp>
      <p:pic>
        <p:nvPicPr>
          <p:cNvPr id="5" name="Picture 4">
            <a:extLst>
              <a:ext uri="{FF2B5EF4-FFF2-40B4-BE49-F238E27FC236}">
                <a16:creationId xmlns:a16="http://schemas.microsoft.com/office/drawing/2014/main" id="{51409142-CA9D-4EFE-A508-F84B5E04500D}"/>
              </a:ext>
            </a:extLst>
          </p:cNvPr>
          <p:cNvPicPr>
            <a:picLocks noChangeAspect="1"/>
          </p:cNvPicPr>
          <p:nvPr/>
        </p:nvPicPr>
        <p:blipFill>
          <a:blip r:embed="rId2"/>
          <a:stretch>
            <a:fillRect/>
          </a:stretch>
        </p:blipFill>
        <p:spPr>
          <a:xfrm>
            <a:off x="639826" y="1536802"/>
            <a:ext cx="5407660" cy="1625115"/>
          </a:xfrm>
          <a:prstGeom prst="rect">
            <a:avLst/>
          </a:prstGeom>
        </p:spPr>
      </p:pic>
      <p:sp>
        <p:nvSpPr>
          <p:cNvPr id="11" name="TextBox 10">
            <a:extLst>
              <a:ext uri="{FF2B5EF4-FFF2-40B4-BE49-F238E27FC236}">
                <a16:creationId xmlns:a16="http://schemas.microsoft.com/office/drawing/2014/main" id="{AE76633F-3628-41D9-9BBF-85029E5CE0D8}"/>
              </a:ext>
            </a:extLst>
          </p:cNvPr>
          <p:cNvSpPr txBox="1"/>
          <p:nvPr/>
        </p:nvSpPr>
        <p:spPr>
          <a:xfrm>
            <a:off x="576283" y="1227030"/>
            <a:ext cx="5059680" cy="300082"/>
          </a:xfrm>
          <a:prstGeom prst="rect">
            <a:avLst/>
          </a:prstGeom>
          <a:noFill/>
        </p:spPr>
        <p:txBody>
          <a:bodyPr wrap="square">
            <a:spAutoFit/>
          </a:bodyPr>
          <a:lstStyle/>
          <a:p>
            <a:r>
              <a:rPr lang="en-US" sz="1350" dirty="0"/>
              <a:t>View data and manage all Inbound Schedule</a:t>
            </a:r>
          </a:p>
        </p:txBody>
      </p:sp>
      <p:pic>
        <p:nvPicPr>
          <p:cNvPr id="8" name="Picture 7">
            <a:extLst>
              <a:ext uri="{FF2B5EF4-FFF2-40B4-BE49-F238E27FC236}">
                <a16:creationId xmlns:a16="http://schemas.microsoft.com/office/drawing/2014/main" id="{F9528355-E17C-4021-9AD8-42FAA624F5D6}"/>
              </a:ext>
            </a:extLst>
          </p:cNvPr>
          <p:cNvPicPr>
            <a:picLocks noChangeAspect="1"/>
          </p:cNvPicPr>
          <p:nvPr/>
        </p:nvPicPr>
        <p:blipFill>
          <a:blip r:embed="rId3"/>
          <a:stretch>
            <a:fillRect/>
          </a:stretch>
        </p:blipFill>
        <p:spPr>
          <a:xfrm>
            <a:off x="1079664" y="4249336"/>
            <a:ext cx="4770533" cy="464860"/>
          </a:xfrm>
          <a:prstGeom prst="rect">
            <a:avLst/>
          </a:prstGeom>
        </p:spPr>
      </p:pic>
      <p:sp>
        <p:nvSpPr>
          <p:cNvPr id="14" name="TextBox 13">
            <a:extLst>
              <a:ext uri="{FF2B5EF4-FFF2-40B4-BE49-F238E27FC236}">
                <a16:creationId xmlns:a16="http://schemas.microsoft.com/office/drawing/2014/main" id="{65E72179-6919-40DF-AEF4-2A50D5E45FB9}"/>
              </a:ext>
            </a:extLst>
          </p:cNvPr>
          <p:cNvSpPr txBox="1"/>
          <p:nvPr/>
        </p:nvSpPr>
        <p:spPr>
          <a:xfrm>
            <a:off x="1789176" y="315057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page</a:t>
            </a:r>
          </a:p>
        </p:txBody>
      </p:sp>
      <p:sp>
        <p:nvSpPr>
          <p:cNvPr id="16" name="TextBox 15">
            <a:extLst>
              <a:ext uri="{FF2B5EF4-FFF2-40B4-BE49-F238E27FC236}">
                <a16:creationId xmlns:a16="http://schemas.microsoft.com/office/drawing/2014/main" id="{0B7A899E-2D67-4E22-BCB2-DA8FAA5D8AA1}"/>
              </a:ext>
            </a:extLst>
          </p:cNvPr>
          <p:cNvSpPr txBox="1"/>
          <p:nvPr/>
        </p:nvSpPr>
        <p:spPr>
          <a:xfrm>
            <a:off x="466968" y="3456829"/>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pic>
        <p:nvPicPr>
          <p:cNvPr id="17" name="Picture 16">
            <a:extLst>
              <a:ext uri="{FF2B5EF4-FFF2-40B4-BE49-F238E27FC236}">
                <a16:creationId xmlns:a16="http://schemas.microsoft.com/office/drawing/2014/main" id="{8F7BB989-5C4D-433C-8A0F-5548EA03B24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12214" y="4481766"/>
            <a:ext cx="373380" cy="373380"/>
          </a:xfrm>
          <a:prstGeom prst="rect">
            <a:avLst/>
          </a:prstGeom>
        </p:spPr>
      </p:pic>
      <p:sp>
        <p:nvSpPr>
          <p:cNvPr id="15" name="Arrow: Down 14">
            <a:extLst>
              <a:ext uri="{FF2B5EF4-FFF2-40B4-BE49-F238E27FC236}">
                <a16:creationId xmlns:a16="http://schemas.microsoft.com/office/drawing/2014/main" id="{63ACAA8E-C6A1-4DF5-83B3-DDD6428C2758}"/>
              </a:ext>
            </a:extLst>
          </p:cNvPr>
          <p:cNvSpPr/>
          <p:nvPr/>
        </p:nvSpPr>
        <p:spPr>
          <a:xfrm>
            <a:off x="3279648" y="471493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1" name="Picture 20">
            <a:extLst>
              <a:ext uri="{FF2B5EF4-FFF2-40B4-BE49-F238E27FC236}">
                <a16:creationId xmlns:a16="http://schemas.microsoft.com/office/drawing/2014/main" id="{A58D5243-FC5E-4281-818C-5BFE28293328}"/>
              </a:ext>
            </a:extLst>
          </p:cNvPr>
          <p:cNvPicPr>
            <a:picLocks noChangeAspect="1"/>
          </p:cNvPicPr>
          <p:nvPr/>
        </p:nvPicPr>
        <p:blipFill>
          <a:blip r:embed="rId5"/>
          <a:stretch>
            <a:fillRect/>
          </a:stretch>
        </p:blipFill>
        <p:spPr>
          <a:xfrm>
            <a:off x="576283" y="7535529"/>
            <a:ext cx="5810230" cy="1839906"/>
          </a:xfrm>
          <a:prstGeom prst="rect">
            <a:avLst/>
          </a:prstGeom>
        </p:spPr>
      </p:pic>
      <p:sp>
        <p:nvSpPr>
          <p:cNvPr id="19" name="Arrow: Down 18">
            <a:extLst>
              <a:ext uri="{FF2B5EF4-FFF2-40B4-BE49-F238E27FC236}">
                <a16:creationId xmlns:a16="http://schemas.microsoft.com/office/drawing/2014/main" id="{EB74318E-55E3-40E7-9F75-10530BEB204D}"/>
              </a:ext>
            </a:extLst>
          </p:cNvPr>
          <p:cNvSpPr/>
          <p:nvPr/>
        </p:nvSpPr>
        <p:spPr>
          <a:xfrm>
            <a:off x="3330818" y="7051917"/>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0" name="TextBox 19">
            <a:extLst>
              <a:ext uri="{FF2B5EF4-FFF2-40B4-BE49-F238E27FC236}">
                <a16:creationId xmlns:a16="http://schemas.microsoft.com/office/drawing/2014/main" id="{F7193CEC-F09C-40AD-9F30-0A5DA9F7C356}"/>
              </a:ext>
            </a:extLst>
          </p:cNvPr>
          <p:cNvSpPr txBox="1"/>
          <p:nvPr/>
        </p:nvSpPr>
        <p:spPr>
          <a:xfrm>
            <a:off x="466968" y="398852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4" name="Picture 3">
            <a:extLst>
              <a:ext uri="{FF2B5EF4-FFF2-40B4-BE49-F238E27FC236}">
                <a16:creationId xmlns:a16="http://schemas.microsoft.com/office/drawing/2014/main" id="{56BEF30B-9CE6-485A-BEA8-8CE77049B34B}"/>
              </a:ext>
            </a:extLst>
          </p:cNvPr>
          <p:cNvPicPr>
            <a:picLocks noChangeAspect="1"/>
          </p:cNvPicPr>
          <p:nvPr/>
        </p:nvPicPr>
        <p:blipFill>
          <a:blip r:embed="rId6"/>
          <a:stretch>
            <a:fillRect/>
          </a:stretch>
        </p:blipFill>
        <p:spPr>
          <a:xfrm>
            <a:off x="785611" y="5121152"/>
            <a:ext cx="5358638" cy="1836594"/>
          </a:xfrm>
          <a:prstGeom prst="rect">
            <a:avLst/>
          </a:prstGeom>
        </p:spPr>
      </p:pic>
      <p:pic>
        <p:nvPicPr>
          <p:cNvPr id="18" name="Picture 17">
            <a:extLst>
              <a:ext uri="{FF2B5EF4-FFF2-40B4-BE49-F238E27FC236}">
                <a16:creationId xmlns:a16="http://schemas.microsoft.com/office/drawing/2014/main" id="{AA39683D-7FA2-484D-A336-879312155DC3}"/>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9914110">
            <a:off x="5175682" y="5420784"/>
            <a:ext cx="373380" cy="373380"/>
          </a:xfrm>
          <a:prstGeom prst="rect">
            <a:avLst/>
          </a:prstGeom>
        </p:spPr>
      </p:pic>
    </p:spTree>
    <p:extLst>
      <p:ext uri="{BB962C8B-B14F-4D97-AF65-F5344CB8AC3E}">
        <p14:creationId xmlns:p14="http://schemas.microsoft.com/office/powerpoint/2010/main" val="136197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2-2-1. </a:t>
            </a:r>
            <a:r>
              <a:rPr lang="en-US" sz="1100" dirty="0"/>
              <a:t>Inbound Schedule</a:t>
            </a:r>
            <a:endParaRPr kumimoji="1" lang="en-US" altLang="ja-JP" sz="1100" dirty="0"/>
          </a:p>
        </p:txBody>
      </p:sp>
      <p:pic>
        <p:nvPicPr>
          <p:cNvPr id="21" name="Picture 20">
            <a:extLst>
              <a:ext uri="{FF2B5EF4-FFF2-40B4-BE49-F238E27FC236}">
                <a16:creationId xmlns:a16="http://schemas.microsoft.com/office/drawing/2014/main" id="{A58D5243-FC5E-4281-818C-5BFE28293328}"/>
              </a:ext>
            </a:extLst>
          </p:cNvPr>
          <p:cNvPicPr>
            <a:picLocks noChangeAspect="1"/>
          </p:cNvPicPr>
          <p:nvPr/>
        </p:nvPicPr>
        <p:blipFill>
          <a:blip r:embed="rId2"/>
          <a:stretch>
            <a:fillRect/>
          </a:stretch>
        </p:blipFill>
        <p:spPr>
          <a:xfrm>
            <a:off x="576283" y="1366377"/>
            <a:ext cx="5810230" cy="1839906"/>
          </a:xfrm>
          <a:prstGeom prst="rect">
            <a:avLst/>
          </a:prstGeom>
        </p:spPr>
      </p:pic>
      <p:pic>
        <p:nvPicPr>
          <p:cNvPr id="6" name="Picture 5">
            <a:extLst>
              <a:ext uri="{FF2B5EF4-FFF2-40B4-BE49-F238E27FC236}">
                <a16:creationId xmlns:a16="http://schemas.microsoft.com/office/drawing/2014/main" id="{6E1C037A-FA64-4F46-A4B3-D21FB384C40D}"/>
              </a:ext>
            </a:extLst>
          </p:cNvPr>
          <p:cNvPicPr>
            <a:picLocks noChangeAspect="1"/>
          </p:cNvPicPr>
          <p:nvPr/>
        </p:nvPicPr>
        <p:blipFill>
          <a:blip r:embed="rId3"/>
          <a:stretch>
            <a:fillRect/>
          </a:stretch>
        </p:blipFill>
        <p:spPr>
          <a:xfrm>
            <a:off x="1208810" y="4166960"/>
            <a:ext cx="2782267" cy="2026879"/>
          </a:xfrm>
          <a:prstGeom prst="rect">
            <a:avLst/>
          </a:prstGeom>
        </p:spPr>
      </p:pic>
      <p:sp>
        <p:nvSpPr>
          <p:cNvPr id="22" name="TextBox 21">
            <a:extLst>
              <a:ext uri="{FF2B5EF4-FFF2-40B4-BE49-F238E27FC236}">
                <a16:creationId xmlns:a16="http://schemas.microsoft.com/office/drawing/2014/main" id="{508A5262-DE5B-42B6-BBF1-90E632DC3FBC}"/>
              </a:ext>
            </a:extLst>
          </p:cNvPr>
          <p:cNvSpPr txBox="1"/>
          <p:nvPr/>
        </p:nvSpPr>
        <p:spPr>
          <a:xfrm>
            <a:off x="1789176" y="315057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page</a:t>
            </a:r>
          </a:p>
        </p:txBody>
      </p:sp>
      <p:sp>
        <p:nvSpPr>
          <p:cNvPr id="24" name="TextBox 23">
            <a:extLst>
              <a:ext uri="{FF2B5EF4-FFF2-40B4-BE49-F238E27FC236}">
                <a16:creationId xmlns:a16="http://schemas.microsoft.com/office/drawing/2014/main" id="{361FB671-35D1-42B2-8712-3DCF12EC622F}"/>
              </a:ext>
            </a:extLst>
          </p:cNvPr>
          <p:cNvSpPr txBox="1"/>
          <p:nvPr/>
        </p:nvSpPr>
        <p:spPr>
          <a:xfrm>
            <a:off x="470916" y="3616506"/>
            <a:ext cx="3429000" cy="300082"/>
          </a:xfrm>
          <a:prstGeom prst="rect">
            <a:avLst/>
          </a:prstGeom>
          <a:noFill/>
        </p:spPr>
        <p:txBody>
          <a:bodyPr wrap="square">
            <a:spAutoFit/>
          </a:bodyPr>
          <a:lstStyle/>
          <a:p>
            <a:pPr algn="l" defTabSz="914400"/>
            <a:r>
              <a:rPr kumimoji="1" lang="en-US" altLang="ja-JP" sz="1350" b="1" kern="0" dirty="0">
                <a:solidFill>
                  <a:prstClr val="black"/>
                </a:solidFill>
              </a:rPr>
              <a:t>Status management : </a:t>
            </a:r>
          </a:p>
        </p:txBody>
      </p:sp>
      <p:sp>
        <p:nvSpPr>
          <p:cNvPr id="9" name="Rectangle 8">
            <a:extLst>
              <a:ext uri="{FF2B5EF4-FFF2-40B4-BE49-F238E27FC236}">
                <a16:creationId xmlns:a16="http://schemas.microsoft.com/office/drawing/2014/main" id="{10E34B49-D50F-4F66-A82B-B1B5ABFF4CF0}"/>
              </a:ext>
            </a:extLst>
          </p:cNvPr>
          <p:cNvSpPr/>
          <p:nvPr/>
        </p:nvSpPr>
        <p:spPr>
          <a:xfrm>
            <a:off x="871728" y="3919728"/>
            <a:ext cx="3429000" cy="258947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12" name="Straight Arrow Connector 11">
            <a:extLst>
              <a:ext uri="{FF2B5EF4-FFF2-40B4-BE49-F238E27FC236}">
                <a16:creationId xmlns:a16="http://schemas.microsoft.com/office/drawing/2014/main" id="{21D57123-EBB9-4743-987F-023FD149EE21}"/>
              </a:ext>
            </a:extLst>
          </p:cNvPr>
          <p:cNvCxnSpPr>
            <a:stCxn id="9" idx="3"/>
          </p:cNvCxnSpPr>
          <p:nvPr/>
        </p:nvCxnSpPr>
        <p:spPr>
          <a:xfrm>
            <a:off x="4300728" y="5214467"/>
            <a:ext cx="813816" cy="3709"/>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A0EECFD-7CD9-4672-A454-8DCFC31A1064}"/>
              </a:ext>
            </a:extLst>
          </p:cNvPr>
          <p:cNvSpPr/>
          <p:nvPr/>
        </p:nvSpPr>
        <p:spPr>
          <a:xfrm>
            <a:off x="5108448" y="5029200"/>
            <a:ext cx="1109472" cy="3840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Cancel</a:t>
            </a:r>
          </a:p>
        </p:txBody>
      </p:sp>
      <p:sp>
        <p:nvSpPr>
          <p:cNvPr id="26" name="Rectangle 25">
            <a:extLst>
              <a:ext uri="{FF2B5EF4-FFF2-40B4-BE49-F238E27FC236}">
                <a16:creationId xmlns:a16="http://schemas.microsoft.com/office/drawing/2014/main" id="{B11195F0-20EF-4923-A7A7-60ACE6A575FC}"/>
              </a:ext>
            </a:extLst>
          </p:cNvPr>
          <p:cNvSpPr/>
          <p:nvPr/>
        </p:nvSpPr>
        <p:spPr>
          <a:xfrm>
            <a:off x="5937504" y="1800722"/>
            <a:ext cx="449009" cy="134985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237353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2-2-1. </a:t>
            </a:r>
            <a:r>
              <a:rPr lang="en-US" sz="1100" dirty="0"/>
              <a:t>Inbound Schedule</a:t>
            </a:r>
            <a:endParaRPr kumimoji="1" lang="en-US" altLang="ja-JP" sz="1100" dirty="0"/>
          </a:p>
        </p:txBody>
      </p:sp>
      <p:pic>
        <p:nvPicPr>
          <p:cNvPr id="8" name="Picture 7">
            <a:extLst>
              <a:ext uri="{FF2B5EF4-FFF2-40B4-BE49-F238E27FC236}">
                <a16:creationId xmlns:a16="http://schemas.microsoft.com/office/drawing/2014/main" id="{F9528355-E17C-4021-9AD8-42FAA624F5D6}"/>
              </a:ext>
            </a:extLst>
          </p:cNvPr>
          <p:cNvPicPr>
            <a:picLocks noChangeAspect="1"/>
          </p:cNvPicPr>
          <p:nvPr/>
        </p:nvPicPr>
        <p:blipFill>
          <a:blip r:embed="rId2"/>
          <a:stretch>
            <a:fillRect/>
          </a:stretch>
        </p:blipFill>
        <p:spPr>
          <a:xfrm>
            <a:off x="1079664" y="1526046"/>
            <a:ext cx="4770533" cy="464860"/>
          </a:xfrm>
          <a:prstGeom prst="rect">
            <a:avLst/>
          </a:prstGeom>
        </p:spPr>
      </p:pic>
      <p:pic>
        <p:nvPicPr>
          <p:cNvPr id="17" name="Picture 16">
            <a:extLst>
              <a:ext uri="{FF2B5EF4-FFF2-40B4-BE49-F238E27FC236}">
                <a16:creationId xmlns:a16="http://schemas.microsoft.com/office/drawing/2014/main" id="{8F7BB989-5C4D-433C-8A0F-5548EA03B24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47386" y="1774540"/>
            <a:ext cx="373380" cy="373380"/>
          </a:xfrm>
          <a:prstGeom prst="rect">
            <a:avLst/>
          </a:prstGeom>
        </p:spPr>
      </p:pic>
      <p:sp>
        <p:nvSpPr>
          <p:cNvPr id="15" name="Arrow: Down 14">
            <a:extLst>
              <a:ext uri="{FF2B5EF4-FFF2-40B4-BE49-F238E27FC236}">
                <a16:creationId xmlns:a16="http://schemas.microsoft.com/office/drawing/2014/main" id="{63ACAA8E-C6A1-4DF5-83B3-DDD6428C2758}"/>
              </a:ext>
            </a:extLst>
          </p:cNvPr>
          <p:cNvSpPr/>
          <p:nvPr/>
        </p:nvSpPr>
        <p:spPr>
          <a:xfrm>
            <a:off x="3294888" y="5926333"/>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2" name="TextBox 21">
            <a:extLst>
              <a:ext uri="{FF2B5EF4-FFF2-40B4-BE49-F238E27FC236}">
                <a16:creationId xmlns:a16="http://schemas.microsoft.com/office/drawing/2014/main" id="{B9AFC64C-B58A-4A4E-9D65-BBE5EB4CF632}"/>
              </a:ext>
            </a:extLst>
          </p:cNvPr>
          <p:cNvSpPr txBox="1"/>
          <p:nvPr/>
        </p:nvSpPr>
        <p:spPr>
          <a:xfrm>
            <a:off x="415798" y="1212848"/>
            <a:ext cx="6264148" cy="300082"/>
          </a:xfrm>
          <a:prstGeom prst="rect">
            <a:avLst/>
          </a:prstGeom>
          <a:noFill/>
        </p:spPr>
        <p:txBody>
          <a:bodyPr wrap="square">
            <a:spAutoFit/>
          </a:bodyPr>
          <a:lstStyle/>
          <a:p>
            <a:r>
              <a:rPr lang="en-US" sz="1350" b="1" dirty="0"/>
              <a:t>• Refresh: </a:t>
            </a:r>
            <a:r>
              <a:rPr lang="en-US" sz="1350" dirty="0"/>
              <a:t>To refresh the information on this page to the latest information.</a:t>
            </a:r>
          </a:p>
        </p:txBody>
      </p:sp>
      <p:pic>
        <p:nvPicPr>
          <p:cNvPr id="6" name="Picture 5">
            <a:extLst>
              <a:ext uri="{FF2B5EF4-FFF2-40B4-BE49-F238E27FC236}">
                <a16:creationId xmlns:a16="http://schemas.microsoft.com/office/drawing/2014/main" id="{46429EE0-79E7-487D-BB56-A6043C35FBCB}"/>
              </a:ext>
            </a:extLst>
          </p:cNvPr>
          <p:cNvPicPr>
            <a:picLocks noChangeAspect="1"/>
          </p:cNvPicPr>
          <p:nvPr/>
        </p:nvPicPr>
        <p:blipFill>
          <a:blip r:embed="rId4"/>
          <a:stretch>
            <a:fillRect/>
          </a:stretch>
        </p:blipFill>
        <p:spPr>
          <a:xfrm>
            <a:off x="597897" y="6436412"/>
            <a:ext cx="5731596" cy="2091892"/>
          </a:xfrm>
          <a:prstGeom prst="rect">
            <a:avLst/>
          </a:prstGeom>
        </p:spPr>
      </p:pic>
      <p:sp>
        <p:nvSpPr>
          <p:cNvPr id="24" name="TextBox 23">
            <a:extLst>
              <a:ext uri="{FF2B5EF4-FFF2-40B4-BE49-F238E27FC236}">
                <a16:creationId xmlns:a16="http://schemas.microsoft.com/office/drawing/2014/main" id="{46C24E56-2962-4392-A417-68D8AAFD56EF}"/>
              </a:ext>
            </a:extLst>
          </p:cNvPr>
          <p:cNvSpPr txBox="1"/>
          <p:nvPr/>
        </p:nvSpPr>
        <p:spPr>
          <a:xfrm>
            <a:off x="382759" y="4863309"/>
            <a:ext cx="6264148" cy="300082"/>
          </a:xfrm>
          <a:prstGeom prst="rect">
            <a:avLst/>
          </a:prstGeom>
          <a:noFill/>
        </p:spPr>
        <p:txBody>
          <a:bodyPr wrap="square">
            <a:spAutoFit/>
          </a:bodyPr>
          <a:lstStyle/>
          <a:p>
            <a:r>
              <a:rPr lang="en-US" sz="1350" b="1" dirty="0"/>
              <a:t>• CSV Output: </a:t>
            </a:r>
            <a:r>
              <a:rPr lang="en-US" sz="1350" dirty="0"/>
              <a:t>Export data as a CSV file.</a:t>
            </a:r>
          </a:p>
        </p:txBody>
      </p:sp>
      <p:pic>
        <p:nvPicPr>
          <p:cNvPr id="25" name="Picture 24">
            <a:extLst>
              <a:ext uri="{FF2B5EF4-FFF2-40B4-BE49-F238E27FC236}">
                <a16:creationId xmlns:a16="http://schemas.microsoft.com/office/drawing/2014/main" id="{C4026178-566A-4CCA-B77F-B56D46812A63}"/>
              </a:ext>
            </a:extLst>
          </p:cNvPr>
          <p:cNvPicPr>
            <a:picLocks noChangeAspect="1"/>
          </p:cNvPicPr>
          <p:nvPr/>
        </p:nvPicPr>
        <p:blipFill>
          <a:blip r:embed="rId2"/>
          <a:stretch>
            <a:fillRect/>
          </a:stretch>
        </p:blipFill>
        <p:spPr>
          <a:xfrm>
            <a:off x="1162605" y="5338340"/>
            <a:ext cx="4770533" cy="464860"/>
          </a:xfrm>
          <a:prstGeom prst="rect">
            <a:avLst/>
          </a:prstGeom>
        </p:spPr>
      </p:pic>
      <p:pic>
        <p:nvPicPr>
          <p:cNvPr id="26" name="Picture 25">
            <a:extLst>
              <a:ext uri="{FF2B5EF4-FFF2-40B4-BE49-F238E27FC236}">
                <a16:creationId xmlns:a16="http://schemas.microsoft.com/office/drawing/2014/main" id="{956C02B2-CFAB-4A43-8A40-60E823BA99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27607" y="5590895"/>
            <a:ext cx="373380" cy="373380"/>
          </a:xfrm>
          <a:prstGeom prst="rect">
            <a:avLst/>
          </a:prstGeom>
        </p:spPr>
      </p:pic>
      <p:sp>
        <p:nvSpPr>
          <p:cNvPr id="27" name="Rectangle 26">
            <a:extLst>
              <a:ext uri="{FF2B5EF4-FFF2-40B4-BE49-F238E27FC236}">
                <a16:creationId xmlns:a16="http://schemas.microsoft.com/office/drawing/2014/main" id="{0D4EEB1D-331D-4CE3-BA5B-88ABD313D610}"/>
              </a:ext>
            </a:extLst>
          </p:cNvPr>
          <p:cNvSpPr/>
          <p:nvPr/>
        </p:nvSpPr>
        <p:spPr>
          <a:xfrm>
            <a:off x="4843462" y="6506375"/>
            <a:ext cx="1368361" cy="65338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8" name="Rectangle 27">
            <a:extLst>
              <a:ext uri="{FF2B5EF4-FFF2-40B4-BE49-F238E27FC236}">
                <a16:creationId xmlns:a16="http://schemas.microsoft.com/office/drawing/2014/main" id="{7AD9CF9D-7FEA-469C-879D-AFD041BF3A89}"/>
              </a:ext>
            </a:extLst>
          </p:cNvPr>
          <p:cNvSpPr/>
          <p:nvPr/>
        </p:nvSpPr>
        <p:spPr>
          <a:xfrm>
            <a:off x="1249680" y="7016496"/>
            <a:ext cx="1554481" cy="1432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9" name="TextBox 28">
            <a:extLst>
              <a:ext uri="{FF2B5EF4-FFF2-40B4-BE49-F238E27FC236}">
                <a16:creationId xmlns:a16="http://schemas.microsoft.com/office/drawing/2014/main" id="{6DBD2A36-2E98-45D8-8778-10191F3D4D3E}"/>
              </a:ext>
            </a:extLst>
          </p:cNvPr>
          <p:cNvSpPr txBox="1"/>
          <p:nvPr/>
        </p:nvSpPr>
        <p:spPr>
          <a:xfrm>
            <a:off x="1749195" y="8528304"/>
            <a:ext cx="3429000" cy="300082"/>
          </a:xfrm>
          <a:prstGeom prst="rect">
            <a:avLst/>
          </a:prstGeom>
          <a:noFill/>
        </p:spPr>
        <p:txBody>
          <a:bodyPr wrap="square">
            <a:spAutoFit/>
          </a:bodyPr>
          <a:lstStyle/>
          <a:p>
            <a:r>
              <a:rPr lang="en-US" sz="1350" dirty="0"/>
              <a:t>It will export data from the current page.</a:t>
            </a:r>
          </a:p>
        </p:txBody>
      </p:sp>
      <p:pic>
        <p:nvPicPr>
          <p:cNvPr id="18" name="Picture 17">
            <a:extLst>
              <a:ext uri="{FF2B5EF4-FFF2-40B4-BE49-F238E27FC236}">
                <a16:creationId xmlns:a16="http://schemas.microsoft.com/office/drawing/2014/main" id="{900BAACB-D795-4C89-82E1-232D775A8FDD}"/>
              </a:ext>
            </a:extLst>
          </p:cNvPr>
          <p:cNvPicPr>
            <a:picLocks noChangeAspect="1"/>
          </p:cNvPicPr>
          <p:nvPr/>
        </p:nvPicPr>
        <p:blipFill>
          <a:blip r:embed="rId5"/>
          <a:stretch>
            <a:fillRect/>
          </a:stretch>
        </p:blipFill>
        <p:spPr>
          <a:xfrm>
            <a:off x="558580" y="2682414"/>
            <a:ext cx="5810230" cy="1839906"/>
          </a:xfrm>
          <a:prstGeom prst="rect">
            <a:avLst/>
          </a:prstGeom>
        </p:spPr>
      </p:pic>
      <p:sp>
        <p:nvSpPr>
          <p:cNvPr id="19" name="Arrow: Down 18">
            <a:extLst>
              <a:ext uri="{FF2B5EF4-FFF2-40B4-BE49-F238E27FC236}">
                <a16:creationId xmlns:a16="http://schemas.microsoft.com/office/drawing/2014/main" id="{03F1D96B-78DB-47F6-AB8A-90A80FD2120C}"/>
              </a:ext>
            </a:extLst>
          </p:cNvPr>
          <p:cNvSpPr/>
          <p:nvPr/>
        </p:nvSpPr>
        <p:spPr>
          <a:xfrm>
            <a:off x="3294888" y="216031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136893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2-2-1. </a:t>
            </a:r>
            <a:r>
              <a:rPr lang="en-US" sz="1100" dirty="0"/>
              <a:t>Inbound Schedule</a:t>
            </a:r>
            <a:endParaRPr kumimoji="1" lang="en-US" altLang="ja-JP" sz="1100" dirty="0"/>
          </a:p>
        </p:txBody>
      </p:sp>
      <p:pic>
        <p:nvPicPr>
          <p:cNvPr id="12" name="Picture 11">
            <a:extLst>
              <a:ext uri="{FF2B5EF4-FFF2-40B4-BE49-F238E27FC236}">
                <a16:creationId xmlns:a16="http://schemas.microsoft.com/office/drawing/2014/main" id="{756B6D1F-CC60-4844-8615-7EF4A7BA6091}"/>
              </a:ext>
            </a:extLst>
          </p:cNvPr>
          <p:cNvPicPr>
            <a:picLocks noChangeAspect="1"/>
          </p:cNvPicPr>
          <p:nvPr/>
        </p:nvPicPr>
        <p:blipFill>
          <a:blip r:embed="rId2"/>
          <a:stretch>
            <a:fillRect/>
          </a:stretch>
        </p:blipFill>
        <p:spPr>
          <a:xfrm>
            <a:off x="588264" y="2796856"/>
            <a:ext cx="5681472" cy="1784338"/>
          </a:xfrm>
          <a:prstGeom prst="rect">
            <a:avLst/>
          </a:prstGeom>
        </p:spPr>
      </p:pic>
      <p:sp>
        <p:nvSpPr>
          <p:cNvPr id="32" name="TextBox 31">
            <a:extLst>
              <a:ext uri="{FF2B5EF4-FFF2-40B4-BE49-F238E27FC236}">
                <a16:creationId xmlns:a16="http://schemas.microsoft.com/office/drawing/2014/main" id="{3CA51E03-9F17-4127-95F2-12D8EE5FD8D2}"/>
              </a:ext>
            </a:extLst>
          </p:cNvPr>
          <p:cNvSpPr txBox="1"/>
          <p:nvPr/>
        </p:nvSpPr>
        <p:spPr>
          <a:xfrm>
            <a:off x="431058" y="1218795"/>
            <a:ext cx="6172200" cy="1338828"/>
          </a:xfrm>
          <a:prstGeom prst="rect">
            <a:avLst/>
          </a:prstGeom>
          <a:noFill/>
        </p:spPr>
        <p:txBody>
          <a:bodyPr wrap="square">
            <a:spAutoFit/>
          </a:bodyPr>
          <a:lstStyle/>
          <a:p>
            <a:r>
              <a:rPr lang="en-US" sz="1350" b="1" dirty="0"/>
              <a:t>• Cancel: </a:t>
            </a:r>
            <a:r>
              <a:rPr lang="en-US" sz="1350" dirty="0"/>
              <a:t>Select an item from the row below. and click “cancel” </a:t>
            </a:r>
          </a:p>
          <a:p>
            <a:r>
              <a:rPr lang="en-US" sz="1350" dirty="0"/>
              <a:t>to change the status to cancel.</a:t>
            </a:r>
            <a:r>
              <a:rPr lang="th-TH" sz="1350" dirty="0"/>
              <a:t> </a:t>
            </a:r>
          </a:p>
          <a:p>
            <a:r>
              <a:rPr lang="th-TH" sz="1350" dirty="0">
                <a:solidFill>
                  <a:srgbClr val="FF0000"/>
                </a:solidFill>
              </a:rPr>
              <a:t>*</a:t>
            </a:r>
            <a:r>
              <a:rPr lang="en-US" sz="1350" dirty="0">
                <a:solidFill>
                  <a:srgbClr val="FF0000"/>
                </a:solidFill>
              </a:rPr>
              <a:t>can change status only: Schedule Registered</a:t>
            </a:r>
            <a:r>
              <a:rPr lang="th-TH" sz="1350" dirty="0">
                <a:solidFill>
                  <a:srgbClr val="FF0000"/>
                </a:solidFill>
              </a:rPr>
              <a:t>.</a:t>
            </a:r>
          </a:p>
          <a:p>
            <a:endParaRPr lang="en-US" sz="1350" dirty="0">
              <a:solidFill>
                <a:srgbClr val="FF0000"/>
              </a:solidFill>
            </a:endParaRPr>
          </a:p>
          <a:p>
            <a:r>
              <a:rPr lang="en-US" sz="1350" b="1" dirty="0"/>
              <a:t>• Reactivate: </a:t>
            </a:r>
            <a:r>
              <a:rPr lang="en-US" sz="1350" dirty="0"/>
              <a:t>Select an item from the row below. and click “Reactivate” </a:t>
            </a:r>
          </a:p>
          <a:p>
            <a:r>
              <a:rPr lang="en-US" sz="1350" dirty="0"/>
              <a:t>to change the cancel status to reactivate</a:t>
            </a:r>
            <a:r>
              <a:rPr lang="th-TH" sz="1350" dirty="0"/>
              <a:t> </a:t>
            </a:r>
            <a:r>
              <a:rPr lang="en-US" sz="1350" dirty="0"/>
              <a:t>status .</a:t>
            </a:r>
          </a:p>
        </p:txBody>
      </p:sp>
      <p:pic>
        <p:nvPicPr>
          <p:cNvPr id="33" name="Picture 32">
            <a:extLst>
              <a:ext uri="{FF2B5EF4-FFF2-40B4-BE49-F238E27FC236}">
                <a16:creationId xmlns:a16="http://schemas.microsoft.com/office/drawing/2014/main" id="{82202AA4-9FAA-4CFE-9441-DEED57733E78}"/>
              </a:ext>
            </a:extLst>
          </p:cNvPr>
          <p:cNvPicPr>
            <a:picLocks noChangeAspect="1"/>
          </p:cNvPicPr>
          <p:nvPr/>
        </p:nvPicPr>
        <p:blipFill>
          <a:blip r:embed="rId3"/>
          <a:stretch>
            <a:fillRect/>
          </a:stretch>
        </p:blipFill>
        <p:spPr>
          <a:xfrm>
            <a:off x="588264" y="5081258"/>
            <a:ext cx="5681472" cy="1764543"/>
          </a:xfrm>
          <a:prstGeom prst="rect">
            <a:avLst/>
          </a:prstGeom>
        </p:spPr>
      </p:pic>
      <p:sp>
        <p:nvSpPr>
          <p:cNvPr id="35" name="Rectangle 34">
            <a:extLst>
              <a:ext uri="{FF2B5EF4-FFF2-40B4-BE49-F238E27FC236}">
                <a16:creationId xmlns:a16="http://schemas.microsoft.com/office/drawing/2014/main" id="{17188465-5F86-4F03-9B37-5BEC94B8C63A}"/>
              </a:ext>
            </a:extLst>
          </p:cNvPr>
          <p:cNvSpPr/>
          <p:nvPr/>
        </p:nvSpPr>
        <p:spPr>
          <a:xfrm>
            <a:off x="1224662" y="3454400"/>
            <a:ext cx="5045074" cy="3911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6" name="Picture 35">
            <a:extLst>
              <a:ext uri="{FF2B5EF4-FFF2-40B4-BE49-F238E27FC236}">
                <a16:creationId xmlns:a16="http://schemas.microsoft.com/office/drawing/2014/main" id="{5DCD63DD-B3B8-472C-A8F2-DB3B183D7F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093367" y="3010814"/>
            <a:ext cx="204313" cy="228954"/>
          </a:xfrm>
          <a:prstGeom prst="rect">
            <a:avLst/>
          </a:prstGeom>
        </p:spPr>
      </p:pic>
      <p:sp>
        <p:nvSpPr>
          <p:cNvPr id="37" name="Arrow: Down 36">
            <a:extLst>
              <a:ext uri="{FF2B5EF4-FFF2-40B4-BE49-F238E27FC236}">
                <a16:creationId xmlns:a16="http://schemas.microsoft.com/office/drawing/2014/main" id="{5CEC5CAF-0D06-4DF8-8526-F9B0673AE5CE}"/>
              </a:ext>
            </a:extLst>
          </p:cNvPr>
          <p:cNvSpPr/>
          <p:nvPr/>
        </p:nvSpPr>
        <p:spPr>
          <a:xfrm>
            <a:off x="3330819" y="4649706"/>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8" name="Rectangle 37">
            <a:extLst>
              <a:ext uri="{FF2B5EF4-FFF2-40B4-BE49-F238E27FC236}">
                <a16:creationId xmlns:a16="http://schemas.microsoft.com/office/drawing/2014/main" id="{F530EE18-5C66-45B6-943C-0189C231B95C}"/>
              </a:ext>
            </a:extLst>
          </p:cNvPr>
          <p:cNvSpPr/>
          <p:nvPr/>
        </p:nvSpPr>
        <p:spPr>
          <a:xfrm>
            <a:off x="1209422" y="5720080"/>
            <a:ext cx="5045074" cy="3911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9" name="Rectangle 38">
            <a:extLst>
              <a:ext uri="{FF2B5EF4-FFF2-40B4-BE49-F238E27FC236}">
                <a16:creationId xmlns:a16="http://schemas.microsoft.com/office/drawing/2014/main" id="{6CD0BEE0-B82E-4B2D-9780-8718D549AFE6}"/>
              </a:ext>
            </a:extLst>
          </p:cNvPr>
          <p:cNvSpPr/>
          <p:nvPr/>
        </p:nvSpPr>
        <p:spPr>
          <a:xfrm>
            <a:off x="5186680" y="5081258"/>
            <a:ext cx="1083056" cy="2287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1" name="Picture 40">
            <a:extLst>
              <a:ext uri="{FF2B5EF4-FFF2-40B4-BE49-F238E27FC236}">
                <a16:creationId xmlns:a16="http://schemas.microsoft.com/office/drawing/2014/main" id="{55FAF37C-D893-4E48-AF70-5CD60B21666E}"/>
              </a:ext>
            </a:extLst>
          </p:cNvPr>
          <p:cNvPicPr>
            <a:picLocks noChangeAspect="1"/>
          </p:cNvPicPr>
          <p:nvPr/>
        </p:nvPicPr>
        <p:blipFill>
          <a:blip r:embed="rId5"/>
          <a:stretch>
            <a:fillRect/>
          </a:stretch>
        </p:blipFill>
        <p:spPr>
          <a:xfrm>
            <a:off x="588265" y="7550503"/>
            <a:ext cx="5681472" cy="1769541"/>
          </a:xfrm>
          <a:prstGeom prst="rect">
            <a:avLst/>
          </a:prstGeom>
        </p:spPr>
      </p:pic>
      <p:sp>
        <p:nvSpPr>
          <p:cNvPr id="43" name="Arrow: Down 42">
            <a:extLst>
              <a:ext uri="{FF2B5EF4-FFF2-40B4-BE49-F238E27FC236}">
                <a16:creationId xmlns:a16="http://schemas.microsoft.com/office/drawing/2014/main" id="{BC9668EA-E11C-4DB7-9437-46892E2773DE}"/>
              </a:ext>
            </a:extLst>
          </p:cNvPr>
          <p:cNvSpPr/>
          <p:nvPr/>
        </p:nvSpPr>
        <p:spPr>
          <a:xfrm>
            <a:off x="3294888" y="705878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4" name="Picture 43">
            <a:extLst>
              <a:ext uri="{FF2B5EF4-FFF2-40B4-BE49-F238E27FC236}">
                <a16:creationId xmlns:a16="http://schemas.microsoft.com/office/drawing/2014/main" id="{F8C06853-68A1-46B9-9175-4034A8418A2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499767" y="5285896"/>
            <a:ext cx="204313" cy="228954"/>
          </a:xfrm>
          <a:prstGeom prst="rect">
            <a:avLst/>
          </a:prstGeom>
        </p:spPr>
      </p:pic>
      <p:sp>
        <p:nvSpPr>
          <p:cNvPr id="45" name="Rectangle 44">
            <a:extLst>
              <a:ext uri="{FF2B5EF4-FFF2-40B4-BE49-F238E27FC236}">
                <a16:creationId xmlns:a16="http://schemas.microsoft.com/office/drawing/2014/main" id="{D9792380-BD2D-491A-A98E-5C8BE1415DDD}"/>
              </a:ext>
            </a:extLst>
          </p:cNvPr>
          <p:cNvSpPr/>
          <p:nvPr/>
        </p:nvSpPr>
        <p:spPr>
          <a:xfrm>
            <a:off x="1224662" y="8188816"/>
            <a:ext cx="5045074" cy="3911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6" name="Rectangle 45">
            <a:extLst>
              <a:ext uri="{FF2B5EF4-FFF2-40B4-BE49-F238E27FC236}">
                <a16:creationId xmlns:a16="http://schemas.microsoft.com/office/drawing/2014/main" id="{A4DDE026-2432-4983-A1EE-A0518C68651B}"/>
              </a:ext>
            </a:extLst>
          </p:cNvPr>
          <p:cNvSpPr/>
          <p:nvPr/>
        </p:nvSpPr>
        <p:spPr>
          <a:xfrm>
            <a:off x="5171440" y="7544967"/>
            <a:ext cx="1083056" cy="2287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378465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2-2-1. </a:t>
            </a:r>
            <a:r>
              <a:rPr lang="en-US" sz="1100" dirty="0"/>
              <a:t>Inbound Schedule</a:t>
            </a:r>
            <a:endParaRPr kumimoji="1" lang="en-US" altLang="ja-JP" sz="1100" dirty="0"/>
          </a:p>
        </p:txBody>
      </p:sp>
      <p:sp>
        <p:nvSpPr>
          <p:cNvPr id="32" name="TextBox 31">
            <a:extLst>
              <a:ext uri="{FF2B5EF4-FFF2-40B4-BE49-F238E27FC236}">
                <a16:creationId xmlns:a16="http://schemas.microsoft.com/office/drawing/2014/main" id="{3CA51E03-9F17-4127-95F2-12D8EE5FD8D2}"/>
              </a:ext>
            </a:extLst>
          </p:cNvPr>
          <p:cNvSpPr txBox="1"/>
          <p:nvPr/>
        </p:nvSpPr>
        <p:spPr>
          <a:xfrm>
            <a:off x="431058" y="1239115"/>
            <a:ext cx="6172200" cy="300082"/>
          </a:xfrm>
          <a:prstGeom prst="rect">
            <a:avLst/>
          </a:prstGeom>
          <a:noFill/>
        </p:spPr>
        <p:txBody>
          <a:bodyPr wrap="square">
            <a:spAutoFit/>
          </a:bodyPr>
          <a:lstStyle/>
          <a:p>
            <a:r>
              <a:rPr lang="th-TH" sz="1350" dirty="0">
                <a:solidFill>
                  <a:srgbClr val="FF0000"/>
                </a:solidFill>
              </a:rPr>
              <a:t>*</a:t>
            </a:r>
            <a:r>
              <a:rPr lang="en-US" sz="1350" dirty="0">
                <a:solidFill>
                  <a:srgbClr val="FF0000"/>
                </a:solidFill>
              </a:rPr>
              <a:t>Status can be changed from the menu symbol. on the back of each item</a:t>
            </a:r>
            <a:r>
              <a:rPr lang="th-TH" sz="1350" dirty="0">
                <a:solidFill>
                  <a:srgbClr val="FF0000"/>
                </a:solidFill>
              </a:rPr>
              <a:t>.</a:t>
            </a:r>
          </a:p>
        </p:txBody>
      </p:sp>
      <p:pic>
        <p:nvPicPr>
          <p:cNvPr id="4" name="Picture 3">
            <a:extLst>
              <a:ext uri="{FF2B5EF4-FFF2-40B4-BE49-F238E27FC236}">
                <a16:creationId xmlns:a16="http://schemas.microsoft.com/office/drawing/2014/main" id="{DD0BBC3A-216F-46E2-A8D6-8E9334E42240}"/>
              </a:ext>
            </a:extLst>
          </p:cNvPr>
          <p:cNvPicPr>
            <a:picLocks noChangeAspect="1"/>
          </p:cNvPicPr>
          <p:nvPr/>
        </p:nvPicPr>
        <p:blipFill>
          <a:blip r:embed="rId2"/>
          <a:stretch>
            <a:fillRect/>
          </a:stretch>
        </p:blipFill>
        <p:spPr>
          <a:xfrm>
            <a:off x="569455" y="1575973"/>
            <a:ext cx="5817058" cy="1806653"/>
          </a:xfrm>
          <a:prstGeom prst="rect">
            <a:avLst/>
          </a:prstGeom>
        </p:spPr>
      </p:pic>
      <p:sp>
        <p:nvSpPr>
          <p:cNvPr id="20" name="Rectangle 19">
            <a:extLst>
              <a:ext uri="{FF2B5EF4-FFF2-40B4-BE49-F238E27FC236}">
                <a16:creationId xmlns:a16="http://schemas.microsoft.com/office/drawing/2014/main" id="{9D37C328-942D-4EB2-B3C4-312116F6D9B7}"/>
              </a:ext>
            </a:extLst>
          </p:cNvPr>
          <p:cNvSpPr/>
          <p:nvPr/>
        </p:nvSpPr>
        <p:spPr>
          <a:xfrm>
            <a:off x="5704840" y="1953122"/>
            <a:ext cx="681673" cy="14295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1" name="Picture 20">
            <a:extLst>
              <a:ext uri="{FF2B5EF4-FFF2-40B4-BE49-F238E27FC236}">
                <a16:creationId xmlns:a16="http://schemas.microsoft.com/office/drawing/2014/main" id="{EB538B05-B035-4A54-B636-DB4AB441513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6172040" y="2329262"/>
            <a:ext cx="204313" cy="228954"/>
          </a:xfrm>
          <a:prstGeom prst="rect">
            <a:avLst/>
          </a:prstGeom>
        </p:spPr>
      </p:pic>
      <p:pic>
        <p:nvPicPr>
          <p:cNvPr id="6" name="Picture 5">
            <a:extLst>
              <a:ext uri="{FF2B5EF4-FFF2-40B4-BE49-F238E27FC236}">
                <a16:creationId xmlns:a16="http://schemas.microsoft.com/office/drawing/2014/main" id="{EDA76B4C-426B-4C0C-BABF-838D01C5E12C}"/>
              </a:ext>
            </a:extLst>
          </p:cNvPr>
          <p:cNvPicPr>
            <a:picLocks noChangeAspect="1"/>
          </p:cNvPicPr>
          <p:nvPr/>
        </p:nvPicPr>
        <p:blipFill>
          <a:blip r:embed="rId4"/>
          <a:stretch>
            <a:fillRect/>
          </a:stretch>
        </p:blipFill>
        <p:spPr>
          <a:xfrm>
            <a:off x="569455" y="4446103"/>
            <a:ext cx="5792400" cy="1818825"/>
          </a:xfrm>
          <a:prstGeom prst="rect">
            <a:avLst/>
          </a:prstGeom>
        </p:spPr>
      </p:pic>
      <p:sp>
        <p:nvSpPr>
          <p:cNvPr id="25" name="TextBox 24">
            <a:extLst>
              <a:ext uri="{FF2B5EF4-FFF2-40B4-BE49-F238E27FC236}">
                <a16:creationId xmlns:a16="http://schemas.microsoft.com/office/drawing/2014/main" id="{98B5FDF3-17F8-46FD-A423-6AC407FD979E}"/>
              </a:ext>
            </a:extLst>
          </p:cNvPr>
          <p:cNvSpPr txBox="1"/>
          <p:nvPr/>
        </p:nvSpPr>
        <p:spPr>
          <a:xfrm>
            <a:off x="495129" y="3699319"/>
            <a:ext cx="6172200" cy="707886"/>
          </a:xfrm>
          <a:prstGeom prst="rect">
            <a:avLst/>
          </a:prstGeom>
          <a:noFill/>
        </p:spPr>
        <p:txBody>
          <a:bodyPr wrap="square">
            <a:spAutoFit/>
          </a:bodyPr>
          <a:lstStyle/>
          <a:p>
            <a:pPr algn="l" defTabSz="914400"/>
            <a:r>
              <a:rPr kumimoji="1" lang="en-US" altLang="ja-JP" sz="1000" kern="0" dirty="0">
                <a:solidFill>
                  <a:prstClr val="black"/>
                </a:solidFill>
              </a:rPr>
              <a:t>If the actual quantity is included, it will be possible to jump to the “Inbound schedule detail” screen.</a:t>
            </a:r>
          </a:p>
          <a:p>
            <a:pPr algn="l" defTabSz="914400"/>
            <a:r>
              <a:rPr kumimoji="1" lang="en-US" altLang="ja-JP" sz="1000" kern="0" dirty="0">
                <a:solidFill>
                  <a:prstClr val="black"/>
                </a:solidFill>
              </a:rPr>
              <a:t>If there is a quantity, please add a link. If the quantity is not included, do not link.</a:t>
            </a:r>
          </a:p>
          <a:p>
            <a:pPr algn="l" defTabSz="914400"/>
            <a:r>
              <a:rPr kumimoji="1" lang="en-US" altLang="ja-JP" sz="1000" kern="0" dirty="0">
                <a:solidFill>
                  <a:prstClr val="black"/>
                </a:solidFill>
              </a:rPr>
              <a:t>“Inbound detail schedule” narrows down the conditions by order number and part no.</a:t>
            </a:r>
          </a:p>
          <a:p>
            <a:pPr algn="l" defTabSz="914400"/>
            <a:r>
              <a:rPr kumimoji="1" lang="en-US" altLang="ja-JP" sz="1000" kern="0" dirty="0">
                <a:solidFill>
                  <a:prstClr val="black"/>
                </a:solidFill>
              </a:rPr>
              <a:t>If actual results are included, Actual Qty can be checked.</a:t>
            </a:r>
            <a:endParaRPr kumimoji="1" lang="ja-JP" altLang="en-US" sz="1000" kern="0" dirty="0">
              <a:solidFill>
                <a:prstClr val="black"/>
              </a:solidFill>
            </a:endParaRPr>
          </a:p>
        </p:txBody>
      </p:sp>
      <p:sp>
        <p:nvSpPr>
          <p:cNvPr id="26" name="Rectangle 25">
            <a:extLst>
              <a:ext uri="{FF2B5EF4-FFF2-40B4-BE49-F238E27FC236}">
                <a16:creationId xmlns:a16="http://schemas.microsoft.com/office/drawing/2014/main" id="{D26B0608-2375-406F-B329-6C82CD5077F5}"/>
              </a:ext>
            </a:extLst>
          </p:cNvPr>
          <p:cNvSpPr/>
          <p:nvPr/>
        </p:nvSpPr>
        <p:spPr>
          <a:xfrm>
            <a:off x="5516880" y="4891683"/>
            <a:ext cx="438944" cy="136785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7" name="Picture 26">
            <a:extLst>
              <a:ext uri="{FF2B5EF4-FFF2-40B4-BE49-F238E27FC236}">
                <a16:creationId xmlns:a16="http://schemas.microsoft.com/office/drawing/2014/main" id="{FFA5BEB2-9932-4473-917A-1759AA72D194}"/>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5853668" y="5174186"/>
            <a:ext cx="204313" cy="228954"/>
          </a:xfrm>
          <a:prstGeom prst="rect">
            <a:avLst/>
          </a:prstGeom>
        </p:spPr>
      </p:pic>
      <p:sp>
        <p:nvSpPr>
          <p:cNvPr id="28" name="Arrow: Down 27">
            <a:extLst>
              <a:ext uri="{FF2B5EF4-FFF2-40B4-BE49-F238E27FC236}">
                <a16:creationId xmlns:a16="http://schemas.microsoft.com/office/drawing/2014/main" id="{03124347-B45E-4213-954B-CF9CB4E13CD9}"/>
              </a:ext>
            </a:extLst>
          </p:cNvPr>
          <p:cNvSpPr/>
          <p:nvPr/>
        </p:nvSpPr>
        <p:spPr>
          <a:xfrm>
            <a:off x="3383046" y="6351055"/>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9" name="Picture 8">
            <a:extLst>
              <a:ext uri="{FF2B5EF4-FFF2-40B4-BE49-F238E27FC236}">
                <a16:creationId xmlns:a16="http://schemas.microsoft.com/office/drawing/2014/main" id="{1E67D30C-94EB-4509-9A41-0F23EFB7E99F}"/>
              </a:ext>
            </a:extLst>
          </p:cNvPr>
          <p:cNvPicPr>
            <a:picLocks noChangeAspect="1"/>
          </p:cNvPicPr>
          <p:nvPr/>
        </p:nvPicPr>
        <p:blipFill>
          <a:blip r:embed="rId5"/>
          <a:stretch>
            <a:fillRect/>
          </a:stretch>
        </p:blipFill>
        <p:spPr>
          <a:xfrm>
            <a:off x="569455" y="6859039"/>
            <a:ext cx="5792400" cy="2166116"/>
          </a:xfrm>
          <a:prstGeom prst="rect">
            <a:avLst/>
          </a:prstGeom>
        </p:spPr>
      </p:pic>
      <p:sp>
        <p:nvSpPr>
          <p:cNvPr id="31" name="TextBox 30">
            <a:extLst>
              <a:ext uri="{FF2B5EF4-FFF2-40B4-BE49-F238E27FC236}">
                <a16:creationId xmlns:a16="http://schemas.microsoft.com/office/drawing/2014/main" id="{46B5F41E-14C4-44A9-8F10-27D49B387554}"/>
              </a:ext>
            </a:extLst>
          </p:cNvPr>
          <p:cNvSpPr txBox="1"/>
          <p:nvPr/>
        </p:nvSpPr>
        <p:spPr>
          <a:xfrm>
            <a:off x="1789176" y="899765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a:t>
            </a:r>
            <a:r>
              <a:rPr lang="en-US" sz="1000">
                <a:solidFill>
                  <a:srgbClr val="FF0000"/>
                </a:solidFill>
              </a:rPr>
              <a:t>Schedule Detail page</a:t>
            </a:r>
            <a:endParaRPr lang="en-US" sz="1000" dirty="0">
              <a:solidFill>
                <a:srgbClr val="FF0000"/>
              </a:solidFill>
            </a:endParaRPr>
          </a:p>
        </p:txBody>
      </p:sp>
    </p:spTree>
    <p:extLst>
      <p:ext uri="{BB962C8B-B14F-4D97-AF65-F5344CB8AC3E}">
        <p14:creationId xmlns:p14="http://schemas.microsoft.com/office/powerpoint/2010/main" val="52821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2-2-2. </a:t>
            </a:r>
            <a:r>
              <a:rPr lang="en-US" sz="1100" dirty="0"/>
              <a:t>Inbound Schedule Detail</a:t>
            </a:r>
            <a:endParaRPr kumimoji="1" lang="en-US" altLang="ja-JP" sz="1100" dirty="0"/>
          </a:p>
        </p:txBody>
      </p:sp>
      <p:pic>
        <p:nvPicPr>
          <p:cNvPr id="4" name="Picture 3">
            <a:extLst>
              <a:ext uri="{FF2B5EF4-FFF2-40B4-BE49-F238E27FC236}">
                <a16:creationId xmlns:a16="http://schemas.microsoft.com/office/drawing/2014/main" id="{887D9D3B-C838-4F3A-8859-3CC52D412E26}"/>
              </a:ext>
            </a:extLst>
          </p:cNvPr>
          <p:cNvPicPr>
            <a:picLocks noChangeAspect="1"/>
          </p:cNvPicPr>
          <p:nvPr/>
        </p:nvPicPr>
        <p:blipFill>
          <a:blip r:embed="rId2"/>
          <a:stretch>
            <a:fillRect/>
          </a:stretch>
        </p:blipFill>
        <p:spPr>
          <a:xfrm>
            <a:off x="662558" y="1505813"/>
            <a:ext cx="5656217" cy="1711595"/>
          </a:xfrm>
          <a:prstGeom prst="rect">
            <a:avLst/>
          </a:prstGeom>
        </p:spPr>
      </p:pic>
      <p:sp>
        <p:nvSpPr>
          <p:cNvPr id="7" name="TextBox 6">
            <a:extLst>
              <a:ext uri="{FF2B5EF4-FFF2-40B4-BE49-F238E27FC236}">
                <a16:creationId xmlns:a16="http://schemas.microsoft.com/office/drawing/2014/main" id="{F07282CE-3490-47AA-870C-FBA691BC99A5}"/>
              </a:ext>
            </a:extLst>
          </p:cNvPr>
          <p:cNvSpPr txBox="1"/>
          <p:nvPr/>
        </p:nvSpPr>
        <p:spPr>
          <a:xfrm>
            <a:off x="1874520" y="3161301"/>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Schedule Detail page</a:t>
            </a:r>
            <a:endParaRPr lang="th-TH" sz="1000" dirty="0">
              <a:solidFill>
                <a:srgbClr val="FF0000"/>
              </a:solidFill>
            </a:endParaRPr>
          </a:p>
        </p:txBody>
      </p:sp>
      <p:sp>
        <p:nvSpPr>
          <p:cNvPr id="8" name="TextBox 7">
            <a:extLst>
              <a:ext uri="{FF2B5EF4-FFF2-40B4-BE49-F238E27FC236}">
                <a16:creationId xmlns:a16="http://schemas.microsoft.com/office/drawing/2014/main" id="{E032D608-85AF-45B7-81BE-E04BED4FB0DA}"/>
              </a:ext>
            </a:extLst>
          </p:cNvPr>
          <p:cNvSpPr txBox="1"/>
          <p:nvPr/>
        </p:nvSpPr>
        <p:spPr>
          <a:xfrm>
            <a:off x="576283" y="1227030"/>
            <a:ext cx="5059680" cy="300082"/>
          </a:xfrm>
          <a:prstGeom prst="rect">
            <a:avLst/>
          </a:prstGeom>
          <a:noFill/>
        </p:spPr>
        <p:txBody>
          <a:bodyPr wrap="square">
            <a:spAutoFit/>
          </a:bodyPr>
          <a:lstStyle/>
          <a:p>
            <a:r>
              <a:rPr lang="en-US" sz="1350" dirty="0"/>
              <a:t>View data all Inbound Schedule</a:t>
            </a:r>
            <a:r>
              <a:rPr lang="th-TH" sz="1350" dirty="0"/>
              <a:t> </a:t>
            </a:r>
            <a:r>
              <a:rPr lang="en-US" sz="1350" dirty="0"/>
              <a:t>Detail</a:t>
            </a:r>
          </a:p>
        </p:txBody>
      </p:sp>
      <p:sp>
        <p:nvSpPr>
          <p:cNvPr id="10" name="TextBox 9">
            <a:extLst>
              <a:ext uri="{FF2B5EF4-FFF2-40B4-BE49-F238E27FC236}">
                <a16:creationId xmlns:a16="http://schemas.microsoft.com/office/drawing/2014/main" id="{3CD57CA9-69AE-4EE8-9984-EDB3A6B4858D}"/>
              </a:ext>
            </a:extLst>
          </p:cNvPr>
          <p:cNvSpPr txBox="1"/>
          <p:nvPr/>
        </p:nvSpPr>
        <p:spPr>
          <a:xfrm>
            <a:off x="466968" y="3429982"/>
            <a:ext cx="6117063" cy="715581"/>
          </a:xfrm>
          <a:prstGeom prst="rect">
            <a:avLst/>
          </a:prstGeom>
          <a:noFill/>
        </p:spPr>
        <p:txBody>
          <a:bodyPr wrap="square">
            <a:spAutoFit/>
          </a:bodyPr>
          <a:lstStyle/>
          <a:p>
            <a:r>
              <a:rPr lang="en-US" sz="1350" dirty="0"/>
              <a:t>When you arrive at this page, Click the “Search” button to search and display the desired information.</a:t>
            </a:r>
          </a:p>
          <a:p>
            <a:endParaRPr lang="en-US" sz="1350" dirty="0"/>
          </a:p>
        </p:txBody>
      </p:sp>
      <p:pic>
        <p:nvPicPr>
          <p:cNvPr id="12" name="Picture 11">
            <a:extLst>
              <a:ext uri="{FF2B5EF4-FFF2-40B4-BE49-F238E27FC236}">
                <a16:creationId xmlns:a16="http://schemas.microsoft.com/office/drawing/2014/main" id="{6CF3E1A9-82FD-45F1-84D4-B45F462F4956}"/>
              </a:ext>
            </a:extLst>
          </p:cNvPr>
          <p:cNvPicPr>
            <a:picLocks noChangeAspect="1"/>
          </p:cNvPicPr>
          <p:nvPr/>
        </p:nvPicPr>
        <p:blipFill>
          <a:blip r:embed="rId3"/>
          <a:stretch>
            <a:fillRect/>
          </a:stretch>
        </p:blipFill>
        <p:spPr>
          <a:xfrm>
            <a:off x="1708369" y="4323893"/>
            <a:ext cx="3513124" cy="350550"/>
          </a:xfrm>
          <a:prstGeom prst="rect">
            <a:avLst/>
          </a:prstGeom>
        </p:spPr>
      </p:pic>
      <p:pic>
        <p:nvPicPr>
          <p:cNvPr id="15" name="Picture 14">
            <a:extLst>
              <a:ext uri="{FF2B5EF4-FFF2-40B4-BE49-F238E27FC236}">
                <a16:creationId xmlns:a16="http://schemas.microsoft.com/office/drawing/2014/main" id="{C8A1ACF1-DE23-4A30-BAB4-E21FBA03ED14}"/>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2275680" y="4544703"/>
            <a:ext cx="204313" cy="228954"/>
          </a:xfrm>
          <a:prstGeom prst="rect">
            <a:avLst/>
          </a:prstGeom>
        </p:spPr>
      </p:pic>
      <p:sp>
        <p:nvSpPr>
          <p:cNvPr id="16" name="Arrow: Down 15">
            <a:extLst>
              <a:ext uri="{FF2B5EF4-FFF2-40B4-BE49-F238E27FC236}">
                <a16:creationId xmlns:a16="http://schemas.microsoft.com/office/drawing/2014/main" id="{0530A5B7-C02A-4435-9DFB-7221661C422C}"/>
              </a:ext>
            </a:extLst>
          </p:cNvPr>
          <p:cNvSpPr/>
          <p:nvPr/>
        </p:nvSpPr>
        <p:spPr>
          <a:xfrm>
            <a:off x="3356554" y="473646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4" name="Picture 13">
            <a:extLst>
              <a:ext uri="{FF2B5EF4-FFF2-40B4-BE49-F238E27FC236}">
                <a16:creationId xmlns:a16="http://schemas.microsoft.com/office/drawing/2014/main" id="{40D0E370-5BEB-414B-8ACB-9B503FFF33A8}"/>
              </a:ext>
            </a:extLst>
          </p:cNvPr>
          <p:cNvPicPr>
            <a:picLocks noChangeAspect="1"/>
          </p:cNvPicPr>
          <p:nvPr/>
        </p:nvPicPr>
        <p:blipFill>
          <a:blip r:embed="rId5"/>
          <a:stretch>
            <a:fillRect/>
          </a:stretch>
        </p:blipFill>
        <p:spPr>
          <a:xfrm>
            <a:off x="576283" y="5142523"/>
            <a:ext cx="5810230" cy="1872350"/>
          </a:xfrm>
          <a:prstGeom prst="rect">
            <a:avLst/>
          </a:prstGeom>
        </p:spPr>
      </p:pic>
      <p:pic>
        <p:nvPicPr>
          <p:cNvPr id="19" name="Picture 18">
            <a:extLst>
              <a:ext uri="{FF2B5EF4-FFF2-40B4-BE49-F238E27FC236}">
                <a16:creationId xmlns:a16="http://schemas.microsoft.com/office/drawing/2014/main" id="{6857B20F-1D4C-49D0-A3DB-5BC367F21F06}"/>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5375418" y="5464329"/>
            <a:ext cx="204313" cy="228954"/>
          </a:xfrm>
          <a:prstGeom prst="rect">
            <a:avLst/>
          </a:prstGeom>
        </p:spPr>
      </p:pic>
      <p:sp>
        <p:nvSpPr>
          <p:cNvPr id="20" name="Arrow: Down 19">
            <a:extLst>
              <a:ext uri="{FF2B5EF4-FFF2-40B4-BE49-F238E27FC236}">
                <a16:creationId xmlns:a16="http://schemas.microsoft.com/office/drawing/2014/main" id="{06F2647E-6993-402C-9D88-855C3193F82E}"/>
              </a:ext>
            </a:extLst>
          </p:cNvPr>
          <p:cNvSpPr/>
          <p:nvPr/>
        </p:nvSpPr>
        <p:spPr>
          <a:xfrm>
            <a:off x="3425518" y="706807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8" name="Picture 17">
            <a:extLst>
              <a:ext uri="{FF2B5EF4-FFF2-40B4-BE49-F238E27FC236}">
                <a16:creationId xmlns:a16="http://schemas.microsoft.com/office/drawing/2014/main" id="{C36B5AF5-64BA-45CB-A686-70F90518440E}"/>
              </a:ext>
            </a:extLst>
          </p:cNvPr>
          <p:cNvPicPr>
            <a:picLocks noChangeAspect="1"/>
          </p:cNvPicPr>
          <p:nvPr/>
        </p:nvPicPr>
        <p:blipFill>
          <a:blip r:embed="rId6"/>
          <a:stretch>
            <a:fillRect/>
          </a:stretch>
        </p:blipFill>
        <p:spPr>
          <a:xfrm>
            <a:off x="576283" y="7477778"/>
            <a:ext cx="5810230" cy="1891351"/>
          </a:xfrm>
          <a:prstGeom prst="rect">
            <a:avLst/>
          </a:prstGeom>
        </p:spPr>
      </p:pic>
      <p:sp>
        <p:nvSpPr>
          <p:cNvPr id="24" name="TextBox 23">
            <a:extLst>
              <a:ext uri="{FF2B5EF4-FFF2-40B4-BE49-F238E27FC236}">
                <a16:creationId xmlns:a16="http://schemas.microsoft.com/office/drawing/2014/main" id="{472FD849-843D-4711-8728-F19026252F6F}"/>
              </a:ext>
            </a:extLst>
          </p:cNvPr>
          <p:cNvSpPr txBox="1"/>
          <p:nvPr/>
        </p:nvSpPr>
        <p:spPr>
          <a:xfrm>
            <a:off x="466968" y="399868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spTree>
    <p:extLst>
      <p:ext uri="{BB962C8B-B14F-4D97-AF65-F5344CB8AC3E}">
        <p14:creationId xmlns:p14="http://schemas.microsoft.com/office/powerpoint/2010/main" val="3785768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2-2-2. </a:t>
            </a:r>
            <a:r>
              <a:rPr lang="en-US" sz="1100" dirty="0"/>
              <a:t>Inbound Schedule Detail</a:t>
            </a:r>
            <a:endParaRPr kumimoji="1" lang="en-US" altLang="ja-JP" sz="1100" dirty="0"/>
          </a:p>
        </p:txBody>
      </p:sp>
      <p:sp>
        <p:nvSpPr>
          <p:cNvPr id="22" name="TextBox 21">
            <a:extLst>
              <a:ext uri="{FF2B5EF4-FFF2-40B4-BE49-F238E27FC236}">
                <a16:creationId xmlns:a16="http://schemas.microsoft.com/office/drawing/2014/main" id="{B9AFC64C-B58A-4A4E-9D65-BBE5EB4CF632}"/>
              </a:ext>
            </a:extLst>
          </p:cNvPr>
          <p:cNvSpPr txBox="1"/>
          <p:nvPr/>
        </p:nvSpPr>
        <p:spPr>
          <a:xfrm>
            <a:off x="415798" y="1212848"/>
            <a:ext cx="6264148" cy="300082"/>
          </a:xfrm>
          <a:prstGeom prst="rect">
            <a:avLst/>
          </a:prstGeom>
          <a:noFill/>
        </p:spPr>
        <p:txBody>
          <a:bodyPr wrap="square">
            <a:spAutoFit/>
          </a:bodyPr>
          <a:lstStyle/>
          <a:p>
            <a:r>
              <a:rPr lang="en-US" sz="1350" b="1" dirty="0"/>
              <a:t>• Refresh: </a:t>
            </a:r>
            <a:r>
              <a:rPr lang="en-US" sz="1350" dirty="0"/>
              <a:t>To refresh the information on this page to the latest information.</a:t>
            </a:r>
          </a:p>
        </p:txBody>
      </p:sp>
      <p:sp>
        <p:nvSpPr>
          <p:cNvPr id="29" name="TextBox 28">
            <a:extLst>
              <a:ext uri="{FF2B5EF4-FFF2-40B4-BE49-F238E27FC236}">
                <a16:creationId xmlns:a16="http://schemas.microsoft.com/office/drawing/2014/main" id="{6DBD2A36-2E98-45D8-8778-10191F3D4D3E}"/>
              </a:ext>
            </a:extLst>
          </p:cNvPr>
          <p:cNvSpPr txBox="1"/>
          <p:nvPr/>
        </p:nvSpPr>
        <p:spPr>
          <a:xfrm>
            <a:off x="1749195" y="8595360"/>
            <a:ext cx="3429000" cy="300082"/>
          </a:xfrm>
          <a:prstGeom prst="rect">
            <a:avLst/>
          </a:prstGeom>
          <a:noFill/>
        </p:spPr>
        <p:txBody>
          <a:bodyPr wrap="square">
            <a:spAutoFit/>
          </a:bodyPr>
          <a:lstStyle/>
          <a:p>
            <a:r>
              <a:rPr lang="en-US" sz="1350" dirty="0"/>
              <a:t>It will export data from the current page.</a:t>
            </a:r>
          </a:p>
        </p:txBody>
      </p:sp>
      <p:pic>
        <p:nvPicPr>
          <p:cNvPr id="20" name="Picture 19">
            <a:extLst>
              <a:ext uri="{FF2B5EF4-FFF2-40B4-BE49-F238E27FC236}">
                <a16:creationId xmlns:a16="http://schemas.microsoft.com/office/drawing/2014/main" id="{94DDC3CE-E745-43F9-8A6E-E67369DCA594}"/>
              </a:ext>
            </a:extLst>
          </p:cNvPr>
          <p:cNvPicPr>
            <a:picLocks noChangeAspect="1"/>
          </p:cNvPicPr>
          <p:nvPr/>
        </p:nvPicPr>
        <p:blipFill>
          <a:blip r:embed="rId2"/>
          <a:stretch>
            <a:fillRect/>
          </a:stretch>
        </p:blipFill>
        <p:spPr>
          <a:xfrm>
            <a:off x="1665071" y="1611942"/>
            <a:ext cx="3513124" cy="350550"/>
          </a:xfrm>
          <a:prstGeom prst="rect">
            <a:avLst/>
          </a:prstGeom>
        </p:spPr>
      </p:pic>
      <p:pic>
        <p:nvPicPr>
          <p:cNvPr id="4" name="Picture 3">
            <a:extLst>
              <a:ext uri="{FF2B5EF4-FFF2-40B4-BE49-F238E27FC236}">
                <a16:creationId xmlns:a16="http://schemas.microsoft.com/office/drawing/2014/main" id="{B8C0584D-7CD5-4163-95DB-4630D4E0D782}"/>
              </a:ext>
            </a:extLst>
          </p:cNvPr>
          <p:cNvPicPr>
            <a:picLocks noChangeAspect="1"/>
          </p:cNvPicPr>
          <p:nvPr/>
        </p:nvPicPr>
        <p:blipFill rotWithShape="1">
          <a:blip r:embed="rId3"/>
          <a:srcRect b="10028"/>
          <a:stretch/>
        </p:blipFill>
        <p:spPr>
          <a:xfrm>
            <a:off x="643882" y="6286375"/>
            <a:ext cx="5809105" cy="2354166"/>
          </a:xfrm>
          <a:prstGeom prst="rect">
            <a:avLst/>
          </a:prstGeom>
        </p:spPr>
      </p:pic>
      <p:sp>
        <p:nvSpPr>
          <p:cNvPr id="12" name="Arrow: Down 11">
            <a:extLst>
              <a:ext uri="{FF2B5EF4-FFF2-40B4-BE49-F238E27FC236}">
                <a16:creationId xmlns:a16="http://schemas.microsoft.com/office/drawing/2014/main" id="{DEB89E4F-B696-43E7-A0B9-CA950F3B8662}"/>
              </a:ext>
            </a:extLst>
          </p:cNvPr>
          <p:cNvSpPr/>
          <p:nvPr/>
        </p:nvSpPr>
        <p:spPr>
          <a:xfrm>
            <a:off x="3356553" y="2097657"/>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5" name="Picture 14">
            <a:extLst>
              <a:ext uri="{FF2B5EF4-FFF2-40B4-BE49-F238E27FC236}">
                <a16:creationId xmlns:a16="http://schemas.microsoft.com/office/drawing/2014/main" id="{F9CF549A-4D86-43C9-811D-BAC368575C93}"/>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3116983" y="1843171"/>
            <a:ext cx="204313" cy="228954"/>
          </a:xfrm>
          <a:prstGeom prst="rect">
            <a:avLst/>
          </a:prstGeom>
        </p:spPr>
      </p:pic>
      <p:sp>
        <p:nvSpPr>
          <p:cNvPr id="18" name="Rectangle 17">
            <a:extLst>
              <a:ext uri="{FF2B5EF4-FFF2-40B4-BE49-F238E27FC236}">
                <a16:creationId xmlns:a16="http://schemas.microsoft.com/office/drawing/2014/main" id="{C80F106F-AD70-4D19-B308-A65CB4A6907C}"/>
              </a:ext>
            </a:extLst>
          </p:cNvPr>
          <p:cNvSpPr/>
          <p:nvPr/>
        </p:nvSpPr>
        <p:spPr>
          <a:xfrm>
            <a:off x="1316165" y="6946621"/>
            <a:ext cx="1224465" cy="15626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9" name="Rectangle 18">
            <a:extLst>
              <a:ext uri="{FF2B5EF4-FFF2-40B4-BE49-F238E27FC236}">
                <a16:creationId xmlns:a16="http://schemas.microsoft.com/office/drawing/2014/main" id="{CDC6632F-9D68-4FAA-92A7-789803E2B4F2}"/>
              </a:ext>
            </a:extLst>
          </p:cNvPr>
          <p:cNvSpPr/>
          <p:nvPr/>
        </p:nvSpPr>
        <p:spPr>
          <a:xfrm>
            <a:off x="5120069" y="6410505"/>
            <a:ext cx="1314720" cy="34745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1" name="TextBox 20">
            <a:extLst>
              <a:ext uri="{FF2B5EF4-FFF2-40B4-BE49-F238E27FC236}">
                <a16:creationId xmlns:a16="http://schemas.microsoft.com/office/drawing/2014/main" id="{47C5CF95-4481-4098-8800-DAD44D9226DC}"/>
              </a:ext>
            </a:extLst>
          </p:cNvPr>
          <p:cNvSpPr txBox="1"/>
          <p:nvPr/>
        </p:nvSpPr>
        <p:spPr>
          <a:xfrm>
            <a:off x="417698" y="4910220"/>
            <a:ext cx="3429000" cy="300082"/>
          </a:xfrm>
          <a:prstGeom prst="rect">
            <a:avLst/>
          </a:prstGeom>
          <a:noFill/>
        </p:spPr>
        <p:txBody>
          <a:bodyPr wrap="square">
            <a:spAutoFit/>
          </a:bodyPr>
          <a:lstStyle/>
          <a:p>
            <a:r>
              <a:rPr lang="en-US" sz="1350" b="1" dirty="0"/>
              <a:t>• CSV Output: </a:t>
            </a:r>
            <a:r>
              <a:rPr lang="en-US" sz="1350" dirty="0"/>
              <a:t>Export data as a CSV file.</a:t>
            </a:r>
          </a:p>
        </p:txBody>
      </p:sp>
      <p:pic>
        <p:nvPicPr>
          <p:cNvPr id="26" name="Picture 25">
            <a:extLst>
              <a:ext uri="{FF2B5EF4-FFF2-40B4-BE49-F238E27FC236}">
                <a16:creationId xmlns:a16="http://schemas.microsoft.com/office/drawing/2014/main" id="{63CCDC11-576A-48EF-B7B4-985B22370934}"/>
              </a:ext>
            </a:extLst>
          </p:cNvPr>
          <p:cNvPicPr>
            <a:picLocks noChangeAspect="1"/>
          </p:cNvPicPr>
          <p:nvPr/>
        </p:nvPicPr>
        <p:blipFill>
          <a:blip r:embed="rId5"/>
          <a:stretch>
            <a:fillRect/>
          </a:stretch>
        </p:blipFill>
        <p:spPr>
          <a:xfrm>
            <a:off x="642757" y="2562821"/>
            <a:ext cx="5810230" cy="1891351"/>
          </a:xfrm>
          <a:prstGeom prst="rect">
            <a:avLst/>
          </a:prstGeom>
        </p:spPr>
      </p:pic>
      <p:pic>
        <p:nvPicPr>
          <p:cNvPr id="27" name="Picture 26">
            <a:extLst>
              <a:ext uri="{FF2B5EF4-FFF2-40B4-BE49-F238E27FC236}">
                <a16:creationId xmlns:a16="http://schemas.microsoft.com/office/drawing/2014/main" id="{86E2FB08-A1E4-49F3-A05F-331C9066DA82}"/>
              </a:ext>
            </a:extLst>
          </p:cNvPr>
          <p:cNvPicPr>
            <a:picLocks noChangeAspect="1"/>
          </p:cNvPicPr>
          <p:nvPr/>
        </p:nvPicPr>
        <p:blipFill>
          <a:blip r:embed="rId2"/>
          <a:stretch>
            <a:fillRect/>
          </a:stretch>
        </p:blipFill>
        <p:spPr>
          <a:xfrm>
            <a:off x="1665071" y="5336598"/>
            <a:ext cx="3513124" cy="350550"/>
          </a:xfrm>
          <a:prstGeom prst="rect">
            <a:avLst/>
          </a:prstGeom>
        </p:spPr>
      </p:pic>
      <p:sp>
        <p:nvSpPr>
          <p:cNvPr id="28" name="Arrow: Down 27">
            <a:extLst>
              <a:ext uri="{FF2B5EF4-FFF2-40B4-BE49-F238E27FC236}">
                <a16:creationId xmlns:a16="http://schemas.microsoft.com/office/drawing/2014/main" id="{3180ADE6-0540-4993-B0DA-A20CE7221FE6}"/>
              </a:ext>
            </a:extLst>
          </p:cNvPr>
          <p:cNvSpPr/>
          <p:nvPr/>
        </p:nvSpPr>
        <p:spPr>
          <a:xfrm>
            <a:off x="3356553" y="582840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0" name="Picture 29">
            <a:extLst>
              <a:ext uri="{FF2B5EF4-FFF2-40B4-BE49-F238E27FC236}">
                <a16:creationId xmlns:a16="http://schemas.microsoft.com/office/drawing/2014/main" id="{0F863EA2-ACE4-4AB9-BECF-61274B42A1D8}"/>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043576" y="5604910"/>
            <a:ext cx="204313" cy="228954"/>
          </a:xfrm>
          <a:prstGeom prst="rect">
            <a:avLst/>
          </a:prstGeom>
        </p:spPr>
      </p:pic>
    </p:spTree>
    <p:extLst>
      <p:ext uri="{BB962C8B-B14F-4D97-AF65-F5344CB8AC3E}">
        <p14:creationId xmlns:p14="http://schemas.microsoft.com/office/powerpoint/2010/main" val="183846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2-2-2. </a:t>
            </a:r>
            <a:r>
              <a:rPr lang="en-US" sz="1100" dirty="0"/>
              <a:t>Inbound Schedule Detail</a:t>
            </a:r>
            <a:endParaRPr kumimoji="1" lang="en-US" altLang="ja-JP" sz="1100" dirty="0"/>
          </a:p>
        </p:txBody>
      </p:sp>
      <p:sp>
        <p:nvSpPr>
          <p:cNvPr id="24" name="TextBox 23">
            <a:extLst>
              <a:ext uri="{FF2B5EF4-FFF2-40B4-BE49-F238E27FC236}">
                <a16:creationId xmlns:a16="http://schemas.microsoft.com/office/drawing/2014/main" id="{46C24E56-2962-4392-A417-68D8AAFD56EF}"/>
              </a:ext>
            </a:extLst>
          </p:cNvPr>
          <p:cNvSpPr txBox="1"/>
          <p:nvPr/>
        </p:nvSpPr>
        <p:spPr>
          <a:xfrm>
            <a:off x="382759" y="1248381"/>
            <a:ext cx="6264148" cy="523220"/>
          </a:xfrm>
          <a:prstGeom prst="rect">
            <a:avLst/>
          </a:prstGeom>
          <a:noFill/>
        </p:spPr>
        <p:txBody>
          <a:bodyPr wrap="square">
            <a:spAutoFit/>
          </a:bodyPr>
          <a:lstStyle/>
          <a:p>
            <a:r>
              <a:rPr lang="en-US" sz="1350" b="1" dirty="0"/>
              <a:t>• Resend:</a:t>
            </a:r>
            <a:r>
              <a:rPr lang="th-TH" sz="1350" b="1" dirty="0"/>
              <a:t> </a:t>
            </a:r>
            <a:r>
              <a:rPr kumimoji="1" lang="en-US" altLang="ja-JP" sz="1400" kern="0" dirty="0">
                <a:solidFill>
                  <a:prstClr val="black"/>
                </a:solidFill>
              </a:rPr>
              <a:t>If "Linkage Error" occurs in the status, it is possible to create </a:t>
            </a:r>
            <a:endParaRPr kumimoji="1" lang="th-TH" altLang="ja-JP" sz="1400" kern="0" dirty="0">
              <a:solidFill>
                <a:prstClr val="black"/>
              </a:solidFill>
            </a:endParaRPr>
          </a:p>
          <a:p>
            <a:r>
              <a:rPr kumimoji="1" lang="en-US" altLang="ja-JP" sz="1400" kern="0" dirty="0">
                <a:solidFill>
                  <a:prstClr val="black"/>
                </a:solidFill>
              </a:rPr>
              <a:t>and resend the CSV again</a:t>
            </a:r>
            <a:r>
              <a:rPr lang="en-US" sz="1350" dirty="0"/>
              <a:t>.</a:t>
            </a:r>
          </a:p>
        </p:txBody>
      </p:sp>
      <p:pic>
        <p:nvPicPr>
          <p:cNvPr id="20" name="Picture 19">
            <a:extLst>
              <a:ext uri="{FF2B5EF4-FFF2-40B4-BE49-F238E27FC236}">
                <a16:creationId xmlns:a16="http://schemas.microsoft.com/office/drawing/2014/main" id="{94DDC3CE-E745-43F9-8A6E-E67369DCA594}"/>
              </a:ext>
            </a:extLst>
          </p:cNvPr>
          <p:cNvPicPr>
            <a:picLocks noChangeAspect="1"/>
          </p:cNvPicPr>
          <p:nvPr/>
        </p:nvPicPr>
        <p:blipFill>
          <a:blip r:embed="rId2"/>
          <a:stretch>
            <a:fillRect/>
          </a:stretch>
        </p:blipFill>
        <p:spPr>
          <a:xfrm>
            <a:off x="1665071" y="1904550"/>
            <a:ext cx="3513124" cy="350550"/>
          </a:xfrm>
          <a:prstGeom prst="rect">
            <a:avLst/>
          </a:prstGeom>
        </p:spPr>
      </p:pic>
      <p:sp>
        <p:nvSpPr>
          <p:cNvPr id="13" name="Arrow: Down 12">
            <a:extLst>
              <a:ext uri="{FF2B5EF4-FFF2-40B4-BE49-F238E27FC236}">
                <a16:creationId xmlns:a16="http://schemas.microsoft.com/office/drawing/2014/main" id="{DC98875C-A715-4766-BF9A-B6D59FDA81BE}"/>
              </a:ext>
            </a:extLst>
          </p:cNvPr>
          <p:cNvSpPr/>
          <p:nvPr/>
        </p:nvSpPr>
        <p:spPr>
          <a:xfrm>
            <a:off x="3463695" y="483550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5" name="Picture 14">
            <a:extLst>
              <a:ext uri="{FF2B5EF4-FFF2-40B4-BE49-F238E27FC236}">
                <a16:creationId xmlns:a16="http://schemas.microsoft.com/office/drawing/2014/main" id="{F9CF549A-4D86-43C9-811D-BAC368575C93}"/>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4953360" y="2159637"/>
            <a:ext cx="204313" cy="228954"/>
          </a:xfrm>
          <a:prstGeom prst="rect">
            <a:avLst/>
          </a:prstGeom>
        </p:spPr>
      </p:pic>
      <p:sp>
        <p:nvSpPr>
          <p:cNvPr id="26" name="Arrow: Down 25">
            <a:extLst>
              <a:ext uri="{FF2B5EF4-FFF2-40B4-BE49-F238E27FC236}">
                <a16:creationId xmlns:a16="http://schemas.microsoft.com/office/drawing/2014/main" id="{E5CFD430-FE7A-465F-B082-5D905D42DFFA}"/>
              </a:ext>
            </a:extLst>
          </p:cNvPr>
          <p:cNvSpPr/>
          <p:nvPr/>
        </p:nvSpPr>
        <p:spPr>
          <a:xfrm>
            <a:off x="3463695" y="2341252"/>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8" name="Picture 7">
            <a:extLst>
              <a:ext uri="{FF2B5EF4-FFF2-40B4-BE49-F238E27FC236}">
                <a16:creationId xmlns:a16="http://schemas.microsoft.com/office/drawing/2014/main" id="{D0257712-C615-43E6-B664-FB08A66AE87A}"/>
              </a:ext>
            </a:extLst>
          </p:cNvPr>
          <p:cNvPicPr>
            <a:picLocks noChangeAspect="1"/>
          </p:cNvPicPr>
          <p:nvPr/>
        </p:nvPicPr>
        <p:blipFill>
          <a:blip r:embed="rId4"/>
          <a:stretch>
            <a:fillRect/>
          </a:stretch>
        </p:blipFill>
        <p:spPr>
          <a:xfrm>
            <a:off x="694944" y="2841792"/>
            <a:ext cx="5691569" cy="1849760"/>
          </a:xfrm>
          <a:prstGeom prst="rect">
            <a:avLst/>
          </a:prstGeom>
        </p:spPr>
      </p:pic>
      <p:sp>
        <p:nvSpPr>
          <p:cNvPr id="27" name="Rectangle 26">
            <a:extLst>
              <a:ext uri="{FF2B5EF4-FFF2-40B4-BE49-F238E27FC236}">
                <a16:creationId xmlns:a16="http://schemas.microsoft.com/office/drawing/2014/main" id="{D172862F-20FB-4C28-BB6E-CCF2C8CD6EAF}"/>
              </a:ext>
            </a:extLst>
          </p:cNvPr>
          <p:cNvSpPr/>
          <p:nvPr/>
        </p:nvSpPr>
        <p:spPr>
          <a:xfrm>
            <a:off x="1297838" y="3493201"/>
            <a:ext cx="5088675" cy="5034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0" name="Picture 9">
            <a:extLst>
              <a:ext uri="{FF2B5EF4-FFF2-40B4-BE49-F238E27FC236}">
                <a16:creationId xmlns:a16="http://schemas.microsoft.com/office/drawing/2014/main" id="{1421DFFF-ECD9-4D1E-9F89-DB1E1C8028A2}"/>
              </a:ext>
            </a:extLst>
          </p:cNvPr>
          <p:cNvPicPr>
            <a:picLocks noChangeAspect="1"/>
          </p:cNvPicPr>
          <p:nvPr/>
        </p:nvPicPr>
        <p:blipFill>
          <a:blip r:embed="rId5"/>
          <a:stretch>
            <a:fillRect/>
          </a:stretch>
        </p:blipFill>
        <p:spPr>
          <a:xfrm>
            <a:off x="694944" y="5343274"/>
            <a:ext cx="5691569" cy="1757428"/>
          </a:xfrm>
          <a:prstGeom prst="rect">
            <a:avLst/>
          </a:prstGeom>
        </p:spPr>
      </p:pic>
      <p:sp>
        <p:nvSpPr>
          <p:cNvPr id="28" name="Rectangle 27">
            <a:extLst>
              <a:ext uri="{FF2B5EF4-FFF2-40B4-BE49-F238E27FC236}">
                <a16:creationId xmlns:a16="http://schemas.microsoft.com/office/drawing/2014/main" id="{44D7AF13-EDBB-4B4C-885E-50EB9EB3AFFD}"/>
              </a:ext>
            </a:extLst>
          </p:cNvPr>
          <p:cNvSpPr/>
          <p:nvPr/>
        </p:nvSpPr>
        <p:spPr>
          <a:xfrm>
            <a:off x="1297837" y="5985993"/>
            <a:ext cx="5088675" cy="427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1" name="Picture 20">
            <a:extLst>
              <a:ext uri="{FF2B5EF4-FFF2-40B4-BE49-F238E27FC236}">
                <a16:creationId xmlns:a16="http://schemas.microsoft.com/office/drawing/2014/main" id="{93885F74-3BCB-4B6C-872C-6BCB6647C2FB}"/>
              </a:ext>
            </a:extLst>
          </p:cNvPr>
          <p:cNvPicPr>
            <a:picLocks noChangeAspect="1"/>
          </p:cNvPicPr>
          <p:nvPr/>
        </p:nvPicPr>
        <p:blipFill>
          <a:blip r:embed="rId6"/>
          <a:stretch>
            <a:fillRect/>
          </a:stretch>
        </p:blipFill>
        <p:spPr>
          <a:xfrm>
            <a:off x="1520672" y="7592476"/>
            <a:ext cx="4040111" cy="1757428"/>
          </a:xfrm>
          <a:prstGeom prst="rect">
            <a:avLst/>
          </a:prstGeom>
          <a:ln>
            <a:solidFill>
              <a:schemeClr val="tx1"/>
            </a:solidFill>
          </a:ln>
        </p:spPr>
      </p:pic>
      <p:sp>
        <p:nvSpPr>
          <p:cNvPr id="31" name="TextBox 30">
            <a:extLst>
              <a:ext uri="{FF2B5EF4-FFF2-40B4-BE49-F238E27FC236}">
                <a16:creationId xmlns:a16="http://schemas.microsoft.com/office/drawing/2014/main" id="{89769F68-2747-48AB-AE32-1C3CF9EEF872}"/>
              </a:ext>
            </a:extLst>
          </p:cNvPr>
          <p:cNvSpPr txBox="1"/>
          <p:nvPr/>
        </p:nvSpPr>
        <p:spPr>
          <a:xfrm>
            <a:off x="470916" y="7292394"/>
            <a:ext cx="3429000" cy="300082"/>
          </a:xfrm>
          <a:prstGeom prst="rect">
            <a:avLst/>
          </a:prstGeom>
          <a:noFill/>
        </p:spPr>
        <p:txBody>
          <a:bodyPr wrap="square">
            <a:spAutoFit/>
          </a:bodyPr>
          <a:lstStyle/>
          <a:p>
            <a:pPr algn="l" defTabSz="914400"/>
            <a:r>
              <a:rPr kumimoji="1" lang="en-US" altLang="ja-JP" sz="1350" b="1" kern="0" dirty="0">
                <a:solidFill>
                  <a:prstClr val="black"/>
                </a:solidFill>
              </a:rPr>
              <a:t>Status management : </a:t>
            </a:r>
          </a:p>
        </p:txBody>
      </p:sp>
    </p:spTree>
    <p:extLst>
      <p:ext uri="{BB962C8B-B14F-4D97-AF65-F5344CB8AC3E}">
        <p14:creationId xmlns:p14="http://schemas.microsoft.com/office/powerpoint/2010/main" val="359144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2-2-3. Out</a:t>
            </a:r>
            <a:r>
              <a:rPr lang="en-US" sz="1100" dirty="0"/>
              <a:t>bound Schedule</a:t>
            </a:r>
            <a:endParaRPr kumimoji="1" lang="en-US" altLang="ja-JP" sz="1100" dirty="0"/>
          </a:p>
        </p:txBody>
      </p:sp>
      <p:sp>
        <p:nvSpPr>
          <p:cNvPr id="11" name="TextBox 10">
            <a:extLst>
              <a:ext uri="{FF2B5EF4-FFF2-40B4-BE49-F238E27FC236}">
                <a16:creationId xmlns:a16="http://schemas.microsoft.com/office/drawing/2014/main" id="{AE76633F-3628-41D9-9BBF-85029E5CE0D8}"/>
              </a:ext>
            </a:extLst>
          </p:cNvPr>
          <p:cNvSpPr txBox="1"/>
          <p:nvPr/>
        </p:nvSpPr>
        <p:spPr>
          <a:xfrm>
            <a:off x="576283" y="1227030"/>
            <a:ext cx="5059680" cy="307777"/>
          </a:xfrm>
          <a:prstGeom prst="rect">
            <a:avLst/>
          </a:prstGeom>
          <a:noFill/>
        </p:spPr>
        <p:txBody>
          <a:bodyPr wrap="square">
            <a:spAutoFit/>
          </a:bodyPr>
          <a:lstStyle/>
          <a:p>
            <a:r>
              <a:rPr lang="en-US" sz="1350" dirty="0"/>
              <a:t>View data and manage all </a:t>
            </a:r>
            <a:r>
              <a:rPr kumimoji="1" lang="en-US" altLang="ja-JP" sz="1400" dirty="0"/>
              <a:t>Out</a:t>
            </a:r>
            <a:r>
              <a:rPr lang="en-US" sz="1400" dirty="0"/>
              <a:t>bound</a:t>
            </a:r>
            <a:r>
              <a:rPr lang="en-US" sz="1350" dirty="0"/>
              <a:t> Schedule</a:t>
            </a:r>
          </a:p>
        </p:txBody>
      </p:sp>
      <p:pic>
        <p:nvPicPr>
          <p:cNvPr id="8" name="Picture 7">
            <a:extLst>
              <a:ext uri="{FF2B5EF4-FFF2-40B4-BE49-F238E27FC236}">
                <a16:creationId xmlns:a16="http://schemas.microsoft.com/office/drawing/2014/main" id="{F9528355-E17C-4021-9AD8-42FAA624F5D6}"/>
              </a:ext>
            </a:extLst>
          </p:cNvPr>
          <p:cNvPicPr>
            <a:picLocks noChangeAspect="1"/>
          </p:cNvPicPr>
          <p:nvPr/>
        </p:nvPicPr>
        <p:blipFill>
          <a:blip r:embed="rId2"/>
          <a:stretch>
            <a:fillRect/>
          </a:stretch>
        </p:blipFill>
        <p:spPr>
          <a:xfrm>
            <a:off x="1079664" y="4249336"/>
            <a:ext cx="4770533" cy="464860"/>
          </a:xfrm>
          <a:prstGeom prst="rect">
            <a:avLst/>
          </a:prstGeom>
        </p:spPr>
      </p:pic>
      <p:sp>
        <p:nvSpPr>
          <p:cNvPr id="14" name="TextBox 13">
            <a:extLst>
              <a:ext uri="{FF2B5EF4-FFF2-40B4-BE49-F238E27FC236}">
                <a16:creationId xmlns:a16="http://schemas.microsoft.com/office/drawing/2014/main" id="{65E72179-6919-40DF-AEF4-2A50D5E45FB9}"/>
              </a:ext>
            </a:extLst>
          </p:cNvPr>
          <p:cNvSpPr txBox="1"/>
          <p:nvPr/>
        </p:nvSpPr>
        <p:spPr>
          <a:xfrm>
            <a:off x="1789176" y="3132287"/>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Outbound Schedule page</a:t>
            </a:r>
          </a:p>
        </p:txBody>
      </p:sp>
      <p:sp>
        <p:nvSpPr>
          <p:cNvPr id="16" name="TextBox 15">
            <a:extLst>
              <a:ext uri="{FF2B5EF4-FFF2-40B4-BE49-F238E27FC236}">
                <a16:creationId xmlns:a16="http://schemas.microsoft.com/office/drawing/2014/main" id="{0B7A899E-2D67-4E22-BCB2-DA8FAA5D8AA1}"/>
              </a:ext>
            </a:extLst>
          </p:cNvPr>
          <p:cNvSpPr txBox="1"/>
          <p:nvPr/>
        </p:nvSpPr>
        <p:spPr>
          <a:xfrm>
            <a:off x="466968" y="3456829"/>
            <a:ext cx="6117063" cy="507831"/>
          </a:xfrm>
          <a:prstGeom prst="rect">
            <a:avLst/>
          </a:prstGeom>
          <a:noFill/>
        </p:spPr>
        <p:txBody>
          <a:bodyPr wrap="square">
            <a:spAutoFit/>
          </a:bodyPr>
          <a:lstStyle/>
          <a:p>
            <a:r>
              <a:rPr lang="en-US" sz="1350" dirty="0"/>
              <a:t>When you arrive at this page, Click the “Search” button to search and display the desired information.</a:t>
            </a:r>
          </a:p>
        </p:txBody>
      </p:sp>
      <p:pic>
        <p:nvPicPr>
          <p:cNvPr id="17" name="Picture 16">
            <a:extLst>
              <a:ext uri="{FF2B5EF4-FFF2-40B4-BE49-F238E27FC236}">
                <a16:creationId xmlns:a16="http://schemas.microsoft.com/office/drawing/2014/main" id="{8F7BB989-5C4D-433C-8A0F-5548EA03B24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12214" y="4481766"/>
            <a:ext cx="373380" cy="373380"/>
          </a:xfrm>
          <a:prstGeom prst="rect">
            <a:avLst/>
          </a:prstGeom>
        </p:spPr>
      </p:pic>
      <p:sp>
        <p:nvSpPr>
          <p:cNvPr id="15" name="Arrow: Down 14">
            <a:extLst>
              <a:ext uri="{FF2B5EF4-FFF2-40B4-BE49-F238E27FC236}">
                <a16:creationId xmlns:a16="http://schemas.microsoft.com/office/drawing/2014/main" id="{63ACAA8E-C6A1-4DF5-83B3-DDD6428C2758}"/>
              </a:ext>
            </a:extLst>
          </p:cNvPr>
          <p:cNvSpPr/>
          <p:nvPr/>
        </p:nvSpPr>
        <p:spPr>
          <a:xfrm>
            <a:off x="3279648" y="471493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9" name="Arrow: Down 18">
            <a:extLst>
              <a:ext uri="{FF2B5EF4-FFF2-40B4-BE49-F238E27FC236}">
                <a16:creationId xmlns:a16="http://schemas.microsoft.com/office/drawing/2014/main" id="{EB74318E-55E3-40E7-9F75-10530BEB204D}"/>
              </a:ext>
            </a:extLst>
          </p:cNvPr>
          <p:cNvSpPr/>
          <p:nvPr/>
        </p:nvSpPr>
        <p:spPr>
          <a:xfrm>
            <a:off x="3330818" y="7051917"/>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0" name="TextBox 19">
            <a:extLst>
              <a:ext uri="{FF2B5EF4-FFF2-40B4-BE49-F238E27FC236}">
                <a16:creationId xmlns:a16="http://schemas.microsoft.com/office/drawing/2014/main" id="{F7193CEC-F09C-40AD-9F30-0A5DA9F7C356}"/>
              </a:ext>
            </a:extLst>
          </p:cNvPr>
          <p:cNvSpPr txBox="1"/>
          <p:nvPr/>
        </p:nvSpPr>
        <p:spPr>
          <a:xfrm>
            <a:off x="466968" y="398852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6" name="Picture 5">
            <a:extLst>
              <a:ext uri="{FF2B5EF4-FFF2-40B4-BE49-F238E27FC236}">
                <a16:creationId xmlns:a16="http://schemas.microsoft.com/office/drawing/2014/main" id="{AA8DE7BB-5400-4544-B2E0-2F48B294804A}"/>
              </a:ext>
            </a:extLst>
          </p:cNvPr>
          <p:cNvPicPr>
            <a:picLocks noChangeAspect="1"/>
          </p:cNvPicPr>
          <p:nvPr/>
        </p:nvPicPr>
        <p:blipFill>
          <a:blip r:embed="rId4"/>
          <a:stretch>
            <a:fillRect/>
          </a:stretch>
        </p:blipFill>
        <p:spPr>
          <a:xfrm>
            <a:off x="719328" y="1512033"/>
            <a:ext cx="5309616" cy="1601180"/>
          </a:xfrm>
          <a:prstGeom prst="rect">
            <a:avLst/>
          </a:prstGeom>
        </p:spPr>
      </p:pic>
      <p:pic>
        <p:nvPicPr>
          <p:cNvPr id="9" name="Picture 8">
            <a:extLst>
              <a:ext uri="{FF2B5EF4-FFF2-40B4-BE49-F238E27FC236}">
                <a16:creationId xmlns:a16="http://schemas.microsoft.com/office/drawing/2014/main" id="{A6E216C2-C3F0-4917-8B80-DF7537C66D36}"/>
              </a:ext>
            </a:extLst>
          </p:cNvPr>
          <p:cNvPicPr>
            <a:picLocks noChangeAspect="1"/>
          </p:cNvPicPr>
          <p:nvPr/>
        </p:nvPicPr>
        <p:blipFill>
          <a:blip r:embed="rId5"/>
          <a:stretch>
            <a:fillRect/>
          </a:stretch>
        </p:blipFill>
        <p:spPr>
          <a:xfrm>
            <a:off x="919723" y="5096051"/>
            <a:ext cx="5358638" cy="1892355"/>
          </a:xfrm>
          <a:prstGeom prst="rect">
            <a:avLst/>
          </a:prstGeom>
        </p:spPr>
      </p:pic>
      <p:pic>
        <p:nvPicPr>
          <p:cNvPr id="18" name="Picture 17">
            <a:extLst>
              <a:ext uri="{FF2B5EF4-FFF2-40B4-BE49-F238E27FC236}">
                <a16:creationId xmlns:a16="http://schemas.microsoft.com/office/drawing/2014/main" id="{AA39683D-7FA2-484D-A336-879312155DC3}"/>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9914110">
            <a:off x="5303698" y="5401433"/>
            <a:ext cx="373380" cy="373380"/>
          </a:xfrm>
          <a:prstGeom prst="rect">
            <a:avLst/>
          </a:prstGeom>
        </p:spPr>
      </p:pic>
      <p:pic>
        <p:nvPicPr>
          <p:cNvPr id="22" name="Picture 21">
            <a:extLst>
              <a:ext uri="{FF2B5EF4-FFF2-40B4-BE49-F238E27FC236}">
                <a16:creationId xmlns:a16="http://schemas.microsoft.com/office/drawing/2014/main" id="{D6C8390F-4186-4CB3-A8F7-69E53FD7EE01}"/>
              </a:ext>
            </a:extLst>
          </p:cNvPr>
          <p:cNvPicPr>
            <a:picLocks noChangeAspect="1"/>
          </p:cNvPicPr>
          <p:nvPr/>
        </p:nvPicPr>
        <p:blipFill>
          <a:blip r:embed="rId6"/>
          <a:stretch>
            <a:fillRect/>
          </a:stretch>
        </p:blipFill>
        <p:spPr>
          <a:xfrm>
            <a:off x="642757" y="7473946"/>
            <a:ext cx="5810230" cy="1806618"/>
          </a:xfrm>
          <a:prstGeom prst="rect">
            <a:avLst/>
          </a:prstGeom>
        </p:spPr>
      </p:pic>
    </p:spTree>
    <p:extLst>
      <p:ext uri="{BB962C8B-B14F-4D97-AF65-F5344CB8AC3E}">
        <p14:creationId xmlns:p14="http://schemas.microsoft.com/office/powerpoint/2010/main" val="94586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2-2-3. Out</a:t>
            </a:r>
            <a:r>
              <a:rPr lang="en-US" sz="1100" dirty="0"/>
              <a:t>bound Schedule</a:t>
            </a:r>
            <a:endParaRPr kumimoji="1" lang="en-US" altLang="ja-JP" sz="1100" dirty="0"/>
          </a:p>
        </p:txBody>
      </p:sp>
      <p:sp>
        <p:nvSpPr>
          <p:cNvPr id="22" name="TextBox 21">
            <a:extLst>
              <a:ext uri="{FF2B5EF4-FFF2-40B4-BE49-F238E27FC236}">
                <a16:creationId xmlns:a16="http://schemas.microsoft.com/office/drawing/2014/main" id="{508A5262-DE5B-42B6-BBF1-90E632DC3FBC}"/>
              </a:ext>
            </a:extLst>
          </p:cNvPr>
          <p:cNvSpPr txBox="1"/>
          <p:nvPr/>
        </p:nvSpPr>
        <p:spPr>
          <a:xfrm>
            <a:off x="1789176" y="315057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Outbound Schedule page</a:t>
            </a:r>
          </a:p>
        </p:txBody>
      </p:sp>
      <p:sp>
        <p:nvSpPr>
          <p:cNvPr id="24" name="TextBox 23">
            <a:extLst>
              <a:ext uri="{FF2B5EF4-FFF2-40B4-BE49-F238E27FC236}">
                <a16:creationId xmlns:a16="http://schemas.microsoft.com/office/drawing/2014/main" id="{361FB671-35D1-42B2-8712-3DCF12EC622F}"/>
              </a:ext>
            </a:extLst>
          </p:cNvPr>
          <p:cNvSpPr txBox="1"/>
          <p:nvPr/>
        </p:nvSpPr>
        <p:spPr>
          <a:xfrm>
            <a:off x="470916" y="3616506"/>
            <a:ext cx="3429000" cy="300082"/>
          </a:xfrm>
          <a:prstGeom prst="rect">
            <a:avLst/>
          </a:prstGeom>
          <a:noFill/>
        </p:spPr>
        <p:txBody>
          <a:bodyPr wrap="square">
            <a:spAutoFit/>
          </a:bodyPr>
          <a:lstStyle/>
          <a:p>
            <a:pPr algn="l" defTabSz="914400"/>
            <a:r>
              <a:rPr kumimoji="1" lang="en-US" altLang="ja-JP" sz="1350" b="1" kern="0" dirty="0">
                <a:solidFill>
                  <a:prstClr val="black"/>
                </a:solidFill>
              </a:rPr>
              <a:t>Status management : </a:t>
            </a:r>
          </a:p>
        </p:txBody>
      </p:sp>
      <p:sp>
        <p:nvSpPr>
          <p:cNvPr id="9" name="Rectangle 8">
            <a:extLst>
              <a:ext uri="{FF2B5EF4-FFF2-40B4-BE49-F238E27FC236}">
                <a16:creationId xmlns:a16="http://schemas.microsoft.com/office/drawing/2014/main" id="{10E34B49-D50F-4F66-A82B-B1B5ABFF4CF0}"/>
              </a:ext>
            </a:extLst>
          </p:cNvPr>
          <p:cNvSpPr/>
          <p:nvPr/>
        </p:nvSpPr>
        <p:spPr>
          <a:xfrm>
            <a:off x="871728" y="3919728"/>
            <a:ext cx="3429000" cy="258947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12" name="Straight Arrow Connector 11">
            <a:extLst>
              <a:ext uri="{FF2B5EF4-FFF2-40B4-BE49-F238E27FC236}">
                <a16:creationId xmlns:a16="http://schemas.microsoft.com/office/drawing/2014/main" id="{21D57123-EBB9-4743-987F-023FD149EE21}"/>
              </a:ext>
            </a:extLst>
          </p:cNvPr>
          <p:cNvCxnSpPr>
            <a:stCxn id="9" idx="3"/>
          </p:cNvCxnSpPr>
          <p:nvPr/>
        </p:nvCxnSpPr>
        <p:spPr>
          <a:xfrm>
            <a:off x="4300728" y="5214467"/>
            <a:ext cx="813816" cy="3709"/>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A0EECFD-7CD9-4672-A454-8DCFC31A1064}"/>
              </a:ext>
            </a:extLst>
          </p:cNvPr>
          <p:cNvSpPr/>
          <p:nvPr/>
        </p:nvSpPr>
        <p:spPr>
          <a:xfrm>
            <a:off x="5108448" y="5029200"/>
            <a:ext cx="1109472" cy="3840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rPr>
              <a:t>Cancel</a:t>
            </a:r>
          </a:p>
        </p:txBody>
      </p:sp>
      <p:pic>
        <p:nvPicPr>
          <p:cNvPr id="14" name="Picture 13">
            <a:extLst>
              <a:ext uri="{FF2B5EF4-FFF2-40B4-BE49-F238E27FC236}">
                <a16:creationId xmlns:a16="http://schemas.microsoft.com/office/drawing/2014/main" id="{BC88C45E-16F3-4862-B1F2-5591A252A3A9}"/>
              </a:ext>
            </a:extLst>
          </p:cNvPr>
          <p:cNvPicPr>
            <a:picLocks noChangeAspect="1"/>
          </p:cNvPicPr>
          <p:nvPr/>
        </p:nvPicPr>
        <p:blipFill>
          <a:blip r:embed="rId2"/>
          <a:stretch>
            <a:fillRect/>
          </a:stretch>
        </p:blipFill>
        <p:spPr>
          <a:xfrm>
            <a:off x="523885" y="1327158"/>
            <a:ext cx="5810230" cy="1806618"/>
          </a:xfrm>
          <a:prstGeom prst="rect">
            <a:avLst/>
          </a:prstGeom>
        </p:spPr>
      </p:pic>
      <p:sp>
        <p:nvSpPr>
          <p:cNvPr id="26" name="Rectangle 25">
            <a:extLst>
              <a:ext uri="{FF2B5EF4-FFF2-40B4-BE49-F238E27FC236}">
                <a16:creationId xmlns:a16="http://schemas.microsoft.com/office/drawing/2014/main" id="{B11195F0-20EF-4923-A7A7-60ACE6A575FC}"/>
              </a:ext>
            </a:extLst>
          </p:cNvPr>
          <p:cNvSpPr/>
          <p:nvPr/>
        </p:nvSpPr>
        <p:spPr>
          <a:xfrm>
            <a:off x="3766572" y="1771333"/>
            <a:ext cx="449009" cy="134985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 name="Picture 3">
            <a:extLst>
              <a:ext uri="{FF2B5EF4-FFF2-40B4-BE49-F238E27FC236}">
                <a16:creationId xmlns:a16="http://schemas.microsoft.com/office/drawing/2014/main" id="{C2A0D2BD-385E-40F3-B4BD-73618D60AA67}"/>
              </a:ext>
            </a:extLst>
          </p:cNvPr>
          <p:cNvPicPr>
            <a:picLocks noChangeAspect="1"/>
          </p:cNvPicPr>
          <p:nvPr/>
        </p:nvPicPr>
        <p:blipFill>
          <a:blip r:embed="rId3"/>
          <a:stretch>
            <a:fillRect/>
          </a:stretch>
        </p:blipFill>
        <p:spPr>
          <a:xfrm>
            <a:off x="1209111" y="3993445"/>
            <a:ext cx="2952653" cy="2442044"/>
          </a:xfrm>
          <a:prstGeom prst="rect">
            <a:avLst/>
          </a:prstGeom>
        </p:spPr>
      </p:pic>
    </p:spTree>
    <p:extLst>
      <p:ext uri="{BB962C8B-B14F-4D97-AF65-F5344CB8AC3E}">
        <p14:creationId xmlns:p14="http://schemas.microsoft.com/office/powerpoint/2010/main" val="372435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Introduction</a:t>
            </a:r>
          </a:p>
        </p:txBody>
      </p:sp>
      <p:sp>
        <p:nvSpPr>
          <p:cNvPr id="18" name="テキスト ボックス 17">
            <a:extLst>
              <a:ext uri="{FF2B5EF4-FFF2-40B4-BE49-F238E27FC236}">
                <a16:creationId xmlns:a16="http://schemas.microsoft.com/office/drawing/2014/main" id="{955B3EEA-D4AA-44A8-9AE7-AEB795E8A820}"/>
              </a:ext>
            </a:extLst>
          </p:cNvPr>
          <p:cNvSpPr txBox="1"/>
          <p:nvPr/>
        </p:nvSpPr>
        <p:spPr>
          <a:xfrm>
            <a:off x="385979" y="935620"/>
            <a:ext cx="6117062" cy="600164"/>
          </a:xfrm>
          <a:prstGeom prst="rect">
            <a:avLst/>
          </a:prstGeom>
          <a:noFill/>
        </p:spPr>
        <p:txBody>
          <a:bodyPr wrap="square" rtlCol="0">
            <a:spAutoFit/>
          </a:bodyPr>
          <a:lstStyle/>
          <a:p>
            <a:r>
              <a:rPr kumimoji="1" lang="en-US" altLang="ja-JP" sz="1100" dirty="0"/>
              <a:t>This manual explains each handy terminal, how to set it up with a PC, how to check the operation, and how to communicate with a PC.</a:t>
            </a:r>
          </a:p>
          <a:p>
            <a:r>
              <a:rPr kumimoji="1" lang="en-US" altLang="ja-JP" sz="1100" dirty="0"/>
              <a:t>Please read before starting work.</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68" name="正方形/長方形 67">
            <a:extLst>
              <a:ext uri="{FF2B5EF4-FFF2-40B4-BE49-F238E27FC236}">
                <a16:creationId xmlns:a16="http://schemas.microsoft.com/office/drawing/2014/main" id="{6186DD34-FD84-4878-9CE0-7DE40F6EAAA3}"/>
              </a:ext>
            </a:extLst>
          </p:cNvPr>
          <p:cNvSpPr/>
          <p:nvPr/>
        </p:nvSpPr>
        <p:spPr>
          <a:xfrm>
            <a:off x="2037575" y="1545855"/>
            <a:ext cx="2782849" cy="367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For safe use of this device</a:t>
            </a:r>
          </a:p>
        </p:txBody>
      </p:sp>
      <p:sp>
        <p:nvSpPr>
          <p:cNvPr id="69" name="テキスト ボックス 68">
            <a:extLst>
              <a:ext uri="{FF2B5EF4-FFF2-40B4-BE49-F238E27FC236}">
                <a16:creationId xmlns:a16="http://schemas.microsoft.com/office/drawing/2014/main" id="{DAB51B36-F669-42D8-A752-74E19752D03F}"/>
              </a:ext>
            </a:extLst>
          </p:cNvPr>
          <p:cNvSpPr txBox="1"/>
          <p:nvPr/>
        </p:nvSpPr>
        <p:spPr>
          <a:xfrm>
            <a:off x="406400" y="1933985"/>
            <a:ext cx="6117062" cy="600164"/>
          </a:xfrm>
          <a:prstGeom prst="rect">
            <a:avLst/>
          </a:prstGeom>
          <a:noFill/>
        </p:spPr>
        <p:txBody>
          <a:bodyPr wrap="square" rtlCol="0">
            <a:spAutoFit/>
          </a:bodyPr>
          <a:lstStyle/>
          <a:p>
            <a:r>
              <a:rPr kumimoji="1" lang="en-US" altLang="ja-JP" sz="1100" b="1" i="1" dirty="0"/>
              <a:t>To use this device correctly and safely, be sure to observe the following safety precautions when operating this device. TOMAS TECH cannot be held responsible or warranted for any damage caused by using the product in violation of these precautions.</a:t>
            </a:r>
          </a:p>
        </p:txBody>
      </p:sp>
      <p:sp>
        <p:nvSpPr>
          <p:cNvPr id="70" name="テキスト ボックス 69">
            <a:extLst>
              <a:ext uri="{FF2B5EF4-FFF2-40B4-BE49-F238E27FC236}">
                <a16:creationId xmlns:a16="http://schemas.microsoft.com/office/drawing/2014/main" id="{2E183A66-D49C-435F-BB0E-70792C1B101C}"/>
              </a:ext>
            </a:extLst>
          </p:cNvPr>
          <p:cNvSpPr txBox="1"/>
          <p:nvPr/>
        </p:nvSpPr>
        <p:spPr>
          <a:xfrm>
            <a:off x="406400" y="2581575"/>
            <a:ext cx="6117062" cy="600164"/>
          </a:xfrm>
          <a:prstGeom prst="rect">
            <a:avLst/>
          </a:prstGeom>
          <a:noFill/>
        </p:spPr>
        <p:txBody>
          <a:bodyPr wrap="square" rtlCol="0">
            <a:spAutoFit/>
          </a:bodyPr>
          <a:lstStyle/>
          <a:p>
            <a:r>
              <a:rPr kumimoji="1" lang="ja-JP" altLang="en-US" sz="1100" dirty="0"/>
              <a:t>◆</a:t>
            </a:r>
            <a:r>
              <a:rPr kumimoji="1" lang="en-US" altLang="ja-JP" sz="1100" dirty="0"/>
              <a:t>How to read the symbols</a:t>
            </a:r>
          </a:p>
          <a:p>
            <a:r>
              <a:rPr kumimoji="1" lang="en-US" altLang="ja-JP" sz="1100" dirty="0"/>
              <a:t>In this manual, the items to be observed in order to use the device safely are classified as follows.</a:t>
            </a:r>
          </a:p>
        </p:txBody>
      </p:sp>
      <p:sp>
        <p:nvSpPr>
          <p:cNvPr id="2" name="四角形: 角を丸くする 1">
            <a:extLst>
              <a:ext uri="{FF2B5EF4-FFF2-40B4-BE49-F238E27FC236}">
                <a16:creationId xmlns:a16="http://schemas.microsoft.com/office/drawing/2014/main" id="{C073C054-6BB7-42EC-90A1-95D2D328A73B}"/>
              </a:ext>
            </a:extLst>
          </p:cNvPr>
          <p:cNvSpPr/>
          <p:nvPr/>
        </p:nvSpPr>
        <p:spPr>
          <a:xfrm>
            <a:off x="406399" y="3293885"/>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72" name="テキスト ボックス 71">
            <a:extLst>
              <a:ext uri="{FF2B5EF4-FFF2-40B4-BE49-F238E27FC236}">
                <a16:creationId xmlns:a16="http://schemas.microsoft.com/office/drawing/2014/main" id="{1398A0D6-693B-49E3-A11E-520E28A4C8F7}"/>
              </a:ext>
            </a:extLst>
          </p:cNvPr>
          <p:cNvSpPr txBox="1"/>
          <p:nvPr/>
        </p:nvSpPr>
        <p:spPr>
          <a:xfrm>
            <a:off x="2509024" y="3430539"/>
            <a:ext cx="3922093" cy="430887"/>
          </a:xfrm>
          <a:prstGeom prst="rect">
            <a:avLst/>
          </a:prstGeom>
          <a:noFill/>
        </p:spPr>
        <p:txBody>
          <a:bodyPr wrap="square" rtlCol="0">
            <a:spAutoFit/>
          </a:bodyPr>
          <a:lstStyle/>
          <a:p>
            <a:r>
              <a:rPr kumimoji="1" lang="en-US" altLang="ja-JP" sz="1100" dirty="0">
                <a:solidFill>
                  <a:schemeClr val="tx1"/>
                </a:solidFill>
              </a:rPr>
              <a:t>If you ignore the information on this label and handle it incorrectly, there is a risk of death or serious injury.</a:t>
            </a:r>
            <a:endParaRPr kumimoji="1" lang="ja-JP" altLang="en-US" sz="1100" dirty="0">
              <a:solidFill>
                <a:schemeClr val="tx1"/>
              </a:solidFill>
            </a:endParaRPr>
          </a:p>
        </p:txBody>
      </p:sp>
      <p:sp>
        <p:nvSpPr>
          <p:cNvPr id="75" name="object 57">
            <a:extLst>
              <a:ext uri="{FF2B5EF4-FFF2-40B4-BE49-F238E27FC236}">
                <a16:creationId xmlns:a16="http://schemas.microsoft.com/office/drawing/2014/main" id="{6AAEDD76-AFC6-4D26-90C1-240843520410}"/>
              </a:ext>
            </a:extLst>
          </p:cNvPr>
          <p:cNvSpPr/>
          <p:nvPr/>
        </p:nvSpPr>
        <p:spPr>
          <a:xfrm>
            <a:off x="642875" y="3399418"/>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76" name="object 58">
            <a:extLst>
              <a:ext uri="{FF2B5EF4-FFF2-40B4-BE49-F238E27FC236}">
                <a16:creationId xmlns:a16="http://schemas.microsoft.com/office/drawing/2014/main" id="{6C35EA1F-6EF2-4FE7-80E6-0CBA4522A878}"/>
              </a:ext>
            </a:extLst>
          </p:cNvPr>
          <p:cNvSpPr/>
          <p:nvPr/>
        </p:nvSpPr>
        <p:spPr>
          <a:xfrm>
            <a:off x="687616" y="3440711"/>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77" name="object 59">
            <a:extLst>
              <a:ext uri="{FF2B5EF4-FFF2-40B4-BE49-F238E27FC236}">
                <a16:creationId xmlns:a16="http://schemas.microsoft.com/office/drawing/2014/main" id="{A0BBD558-F64F-4B3A-B261-6B3E7CE5474A}"/>
              </a:ext>
            </a:extLst>
          </p:cNvPr>
          <p:cNvSpPr/>
          <p:nvPr/>
        </p:nvSpPr>
        <p:spPr>
          <a:xfrm>
            <a:off x="884791" y="3753356"/>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78" name="object 60">
            <a:extLst>
              <a:ext uri="{FF2B5EF4-FFF2-40B4-BE49-F238E27FC236}">
                <a16:creationId xmlns:a16="http://schemas.microsoft.com/office/drawing/2014/main" id="{C53B5F6B-E1C2-463E-919F-7F49B86CCFDD}"/>
              </a:ext>
            </a:extLst>
          </p:cNvPr>
          <p:cNvPicPr/>
          <p:nvPr/>
        </p:nvPicPr>
        <p:blipFill>
          <a:blip r:embed="rId2" cstate="print"/>
          <a:stretch>
            <a:fillRect/>
          </a:stretch>
        </p:blipFill>
        <p:spPr>
          <a:xfrm>
            <a:off x="881803" y="3526247"/>
            <a:ext cx="71699" cy="203514"/>
          </a:xfrm>
          <a:prstGeom prst="rect">
            <a:avLst/>
          </a:prstGeom>
        </p:spPr>
      </p:pic>
      <p:sp>
        <p:nvSpPr>
          <p:cNvPr id="80" name="正方形/長方形 79">
            <a:extLst>
              <a:ext uri="{FF2B5EF4-FFF2-40B4-BE49-F238E27FC236}">
                <a16:creationId xmlns:a16="http://schemas.microsoft.com/office/drawing/2014/main" id="{DF281C11-D5F6-4C23-A0B1-061CA30E940C}"/>
              </a:ext>
            </a:extLst>
          </p:cNvPr>
          <p:cNvSpPr/>
          <p:nvPr/>
        </p:nvSpPr>
        <p:spPr>
          <a:xfrm>
            <a:off x="1103291" y="3444609"/>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Danger</a:t>
            </a:r>
          </a:p>
        </p:txBody>
      </p:sp>
      <p:sp>
        <p:nvSpPr>
          <p:cNvPr id="81" name="四角形: 角を丸くする 80">
            <a:extLst>
              <a:ext uri="{FF2B5EF4-FFF2-40B4-BE49-F238E27FC236}">
                <a16:creationId xmlns:a16="http://schemas.microsoft.com/office/drawing/2014/main" id="{A3D8B939-A84D-4F0E-A8F9-983CF87385FC}"/>
              </a:ext>
            </a:extLst>
          </p:cNvPr>
          <p:cNvSpPr/>
          <p:nvPr/>
        </p:nvSpPr>
        <p:spPr>
          <a:xfrm>
            <a:off x="406399" y="4064260"/>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82" name="テキスト ボックス 81">
            <a:extLst>
              <a:ext uri="{FF2B5EF4-FFF2-40B4-BE49-F238E27FC236}">
                <a16:creationId xmlns:a16="http://schemas.microsoft.com/office/drawing/2014/main" id="{B595CF32-C193-417E-9419-2A2B5ADD7508}"/>
              </a:ext>
            </a:extLst>
          </p:cNvPr>
          <p:cNvSpPr txBox="1"/>
          <p:nvPr/>
        </p:nvSpPr>
        <p:spPr>
          <a:xfrm>
            <a:off x="2509024" y="4103378"/>
            <a:ext cx="3922093" cy="600164"/>
          </a:xfrm>
          <a:prstGeom prst="rect">
            <a:avLst/>
          </a:prstGeom>
          <a:noFill/>
        </p:spPr>
        <p:txBody>
          <a:bodyPr wrap="square" rtlCol="0">
            <a:spAutoFit/>
          </a:bodyPr>
          <a:lstStyle/>
          <a:p>
            <a:r>
              <a:rPr kumimoji="1" lang="en-US" altLang="ja-JP" sz="1100" dirty="0">
                <a:solidFill>
                  <a:schemeClr val="tx1"/>
                </a:solidFill>
              </a:rPr>
              <a:t>This indicates the contents that may cause injury if the contents of this display are ignored and the product is handled improperly.</a:t>
            </a:r>
            <a:endParaRPr kumimoji="1" lang="ja-JP" altLang="en-US" sz="1100" dirty="0">
              <a:solidFill>
                <a:schemeClr val="tx1"/>
              </a:solidFill>
            </a:endParaRPr>
          </a:p>
        </p:txBody>
      </p:sp>
      <p:sp>
        <p:nvSpPr>
          <p:cNvPr id="83" name="object 57">
            <a:extLst>
              <a:ext uri="{FF2B5EF4-FFF2-40B4-BE49-F238E27FC236}">
                <a16:creationId xmlns:a16="http://schemas.microsoft.com/office/drawing/2014/main" id="{8514B927-5680-488E-B82D-2F673796B9A3}"/>
              </a:ext>
            </a:extLst>
          </p:cNvPr>
          <p:cNvSpPr/>
          <p:nvPr/>
        </p:nvSpPr>
        <p:spPr>
          <a:xfrm>
            <a:off x="642875" y="416979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84" name="object 58">
            <a:extLst>
              <a:ext uri="{FF2B5EF4-FFF2-40B4-BE49-F238E27FC236}">
                <a16:creationId xmlns:a16="http://schemas.microsoft.com/office/drawing/2014/main" id="{BEE31896-C69F-4075-8D2D-5D97EB66E07F}"/>
              </a:ext>
            </a:extLst>
          </p:cNvPr>
          <p:cNvSpPr/>
          <p:nvPr/>
        </p:nvSpPr>
        <p:spPr>
          <a:xfrm>
            <a:off x="687616" y="421108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85" name="object 59">
            <a:extLst>
              <a:ext uri="{FF2B5EF4-FFF2-40B4-BE49-F238E27FC236}">
                <a16:creationId xmlns:a16="http://schemas.microsoft.com/office/drawing/2014/main" id="{A6572048-6BFA-48B2-AC06-DE801B05056E}"/>
              </a:ext>
            </a:extLst>
          </p:cNvPr>
          <p:cNvSpPr/>
          <p:nvPr/>
        </p:nvSpPr>
        <p:spPr>
          <a:xfrm>
            <a:off x="884791" y="452373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86" name="object 60">
            <a:extLst>
              <a:ext uri="{FF2B5EF4-FFF2-40B4-BE49-F238E27FC236}">
                <a16:creationId xmlns:a16="http://schemas.microsoft.com/office/drawing/2014/main" id="{430328AC-B9A9-4DC2-9117-15AB3785D7DD}"/>
              </a:ext>
            </a:extLst>
          </p:cNvPr>
          <p:cNvPicPr/>
          <p:nvPr/>
        </p:nvPicPr>
        <p:blipFill>
          <a:blip r:embed="rId2" cstate="print"/>
          <a:stretch>
            <a:fillRect/>
          </a:stretch>
        </p:blipFill>
        <p:spPr>
          <a:xfrm>
            <a:off x="881803" y="4296622"/>
            <a:ext cx="71699" cy="203514"/>
          </a:xfrm>
          <a:prstGeom prst="rect">
            <a:avLst/>
          </a:prstGeom>
        </p:spPr>
      </p:pic>
      <p:sp>
        <p:nvSpPr>
          <p:cNvPr id="87" name="正方形/長方形 86">
            <a:extLst>
              <a:ext uri="{FF2B5EF4-FFF2-40B4-BE49-F238E27FC236}">
                <a16:creationId xmlns:a16="http://schemas.microsoft.com/office/drawing/2014/main" id="{09685C20-7383-45FD-8281-BC87E0CE1A75}"/>
              </a:ext>
            </a:extLst>
          </p:cNvPr>
          <p:cNvSpPr/>
          <p:nvPr/>
        </p:nvSpPr>
        <p:spPr>
          <a:xfrm>
            <a:off x="1103291" y="421498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Warning</a:t>
            </a:r>
          </a:p>
        </p:txBody>
      </p:sp>
      <p:sp>
        <p:nvSpPr>
          <p:cNvPr id="89" name="四角形: 角を丸くする 88">
            <a:extLst>
              <a:ext uri="{FF2B5EF4-FFF2-40B4-BE49-F238E27FC236}">
                <a16:creationId xmlns:a16="http://schemas.microsoft.com/office/drawing/2014/main" id="{55971462-7F8C-4EFD-BA21-B1BBA5C694C0}"/>
              </a:ext>
            </a:extLst>
          </p:cNvPr>
          <p:cNvSpPr/>
          <p:nvPr/>
        </p:nvSpPr>
        <p:spPr>
          <a:xfrm>
            <a:off x="406399" y="4861538"/>
            <a:ext cx="6096641" cy="664842"/>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tx1"/>
              </a:solidFill>
            </a:endParaRP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4961616"/>
            <a:ext cx="3922093" cy="430887"/>
          </a:xfrm>
          <a:prstGeom prst="rect">
            <a:avLst/>
          </a:prstGeom>
          <a:noFill/>
        </p:spPr>
        <p:txBody>
          <a:bodyPr wrap="square" rtlCol="0">
            <a:spAutoFit/>
          </a:bodyPr>
          <a:lstStyle/>
          <a:p>
            <a:r>
              <a:rPr kumimoji="1" lang="en-US" altLang="ja-JP" sz="1100" dirty="0">
                <a:solidFill>
                  <a:schemeClr val="tx1"/>
                </a:solidFill>
              </a:rPr>
              <a:t>It indicates that property damage may occur if the product is handled improperly, ignoring the contents of this display.</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49670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50083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53210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50939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50122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96" name="object 8">
            <a:extLst>
              <a:ext uri="{FF2B5EF4-FFF2-40B4-BE49-F238E27FC236}">
                <a16:creationId xmlns:a16="http://schemas.microsoft.com/office/drawing/2014/main" id="{76E40FEC-9B8B-4900-BC4D-A77142F8C7A6}"/>
              </a:ext>
            </a:extLst>
          </p:cNvPr>
          <p:cNvSpPr/>
          <p:nvPr/>
        </p:nvSpPr>
        <p:spPr>
          <a:xfrm>
            <a:off x="734883" y="7589920"/>
            <a:ext cx="218440" cy="280670"/>
          </a:xfrm>
          <a:custGeom>
            <a:avLst/>
            <a:gdLst/>
            <a:ahLst/>
            <a:cxnLst/>
            <a:rect l="l" t="t" r="r" b="b"/>
            <a:pathLst>
              <a:path w="218440" h="280670">
                <a:moveTo>
                  <a:pt x="120768" y="18013"/>
                </a:moveTo>
                <a:lnTo>
                  <a:pt x="107920" y="18013"/>
                </a:lnTo>
                <a:lnTo>
                  <a:pt x="110771" y="10856"/>
                </a:lnTo>
                <a:lnTo>
                  <a:pt x="115308" y="5146"/>
                </a:lnTo>
                <a:lnTo>
                  <a:pt x="121290" y="1367"/>
                </a:lnTo>
                <a:lnTo>
                  <a:pt x="128477" y="0"/>
                </a:lnTo>
                <a:lnTo>
                  <a:pt x="136185" y="0"/>
                </a:lnTo>
                <a:lnTo>
                  <a:pt x="141324" y="2573"/>
                </a:lnTo>
                <a:lnTo>
                  <a:pt x="149033" y="10293"/>
                </a:lnTo>
                <a:lnTo>
                  <a:pt x="150318" y="12867"/>
                </a:lnTo>
                <a:lnTo>
                  <a:pt x="125907" y="12867"/>
                </a:lnTo>
                <a:lnTo>
                  <a:pt x="120768" y="18013"/>
                </a:lnTo>
                <a:close/>
              </a:path>
              <a:path w="218440" h="280670">
                <a:moveTo>
                  <a:pt x="151603" y="123523"/>
                </a:moveTo>
                <a:lnTo>
                  <a:pt x="138755" y="123523"/>
                </a:lnTo>
                <a:lnTo>
                  <a:pt x="138755" y="18013"/>
                </a:lnTo>
                <a:lnTo>
                  <a:pt x="136185" y="15440"/>
                </a:lnTo>
                <a:lnTo>
                  <a:pt x="133616" y="15440"/>
                </a:lnTo>
                <a:lnTo>
                  <a:pt x="133616" y="12867"/>
                </a:lnTo>
                <a:lnTo>
                  <a:pt x="150318" y="12867"/>
                </a:lnTo>
                <a:lnTo>
                  <a:pt x="151603" y="15440"/>
                </a:lnTo>
                <a:lnTo>
                  <a:pt x="151603" y="18013"/>
                </a:lnTo>
                <a:lnTo>
                  <a:pt x="174728" y="18013"/>
                </a:lnTo>
                <a:lnTo>
                  <a:pt x="182437" y="25734"/>
                </a:lnTo>
                <a:lnTo>
                  <a:pt x="183294" y="28307"/>
                </a:lnTo>
                <a:lnTo>
                  <a:pt x="156742" y="28307"/>
                </a:lnTo>
                <a:lnTo>
                  <a:pt x="156742" y="30880"/>
                </a:lnTo>
                <a:lnTo>
                  <a:pt x="151603" y="36027"/>
                </a:lnTo>
                <a:lnTo>
                  <a:pt x="151603" y="123523"/>
                </a:lnTo>
                <a:close/>
              </a:path>
              <a:path w="218440" h="280670">
                <a:moveTo>
                  <a:pt x="87364" y="149257"/>
                </a:moveTo>
                <a:lnTo>
                  <a:pt x="74516" y="149257"/>
                </a:lnTo>
                <a:lnTo>
                  <a:pt x="74516" y="38601"/>
                </a:lnTo>
                <a:lnTo>
                  <a:pt x="76323" y="29553"/>
                </a:lnTo>
                <a:lnTo>
                  <a:pt x="81261" y="22195"/>
                </a:lnTo>
                <a:lnTo>
                  <a:pt x="88609" y="17249"/>
                </a:lnTo>
                <a:lnTo>
                  <a:pt x="97642" y="15440"/>
                </a:lnTo>
                <a:lnTo>
                  <a:pt x="105351" y="15440"/>
                </a:lnTo>
                <a:lnTo>
                  <a:pt x="107920" y="18013"/>
                </a:lnTo>
                <a:lnTo>
                  <a:pt x="120768" y="18013"/>
                </a:lnTo>
                <a:lnTo>
                  <a:pt x="120768" y="28307"/>
                </a:lnTo>
                <a:lnTo>
                  <a:pt x="92503" y="28307"/>
                </a:lnTo>
                <a:lnTo>
                  <a:pt x="87364" y="33454"/>
                </a:lnTo>
                <a:lnTo>
                  <a:pt x="87364" y="149257"/>
                </a:lnTo>
                <a:close/>
              </a:path>
              <a:path w="218440" h="280670">
                <a:moveTo>
                  <a:pt x="174728" y="18013"/>
                </a:moveTo>
                <a:lnTo>
                  <a:pt x="151603" y="18013"/>
                </a:lnTo>
                <a:lnTo>
                  <a:pt x="154172" y="15440"/>
                </a:lnTo>
                <a:lnTo>
                  <a:pt x="169589" y="15440"/>
                </a:lnTo>
                <a:lnTo>
                  <a:pt x="174728" y="18013"/>
                </a:lnTo>
                <a:close/>
              </a:path>
              <a:path w="218440" h="280670">
                <a:moveTo>
                  <a:pt x="120768" y="123523"/>
                </a:moveTo>
                <a:lnTo>
                  <a:pt x="107920" y="123523"/>
                </a:lnTo>
                <a:lnTo>
                  <a:pt x="107920" y="36027"/>
                </a:lnTo>
                <a:lnTo>
                  <a:pt x="102781" y="30880"/>
                </a:lnTo>
                <a:lnTo>
                  <a:pt x="102781" y="28307"/>
                </a:lnTo>
                <a:lnTo>
                  <a:pt x="120768" y="28307"/>
                </a:lnTo>
                <a:lnTo>
                  <a:pt x="120768" y="123523"/>
                </a:lnTo>
                <a:close/>
              </a:path>
              <a:path w="218440" h="280670">
                <a:moveTo>
                  <a:pt x="185007" y="136390"/>
                </a:moveTo>
                <a:lnTo>
                  <a:pt x="172159" y="136390"/>
                </a:lnTo>
                <a:lnTo>
                  <a:pt x="172159" y="33454"/>
                </a:lnTo>
                <a:lnTo>
                  <a:pt x="167020" y="28307"/>
                </a:lnTo>
                <a:lnTo>
                  <a:pt x="183294" y="28307"/>
                </a:lnTo>
                <a:lnTo>
                  <a:pt x="185007" y="33454"/>
                </a:lnTo>
                <a:lnTo>
                  <a:pt x="185007" y="54041"/>
                </a:lnTo>
                <a:lnTo>
                  <a:pt x="208133" y="54041"/>
                </a:lnTo>
                <a:lnTo>
                  <a:pt x="210702" y="59188"/>
                </a:lnTo>
                <a:lnTo>
                  <a:pt x="215841" y="61761"/>
                </a:lnTo>
                <a:lnTo>
                  <a:pt x="217126" y="64335"/>
                </a:lnTo>
                <a:lnTo>
                  <a:pt x="190146" y="64335"/>
                </a:lnTo>
                <a:lnTo>
                  <a:pt x="187576" y="66908"/>
                </a:lnTo>
                <a:lnTo>
                  <a:pt x="187576" y="69481"/>
                </a:lnTo>
                <a:lnTo>
                  <a:pt x="185007" y="72055"/>
                </a:lnTo>
                <a:lnTo>
                  <a:pt x="185007" y="136390"/>
                </a:lnTo>
                <a:close/>
              </a:path>
              <a:path w="218440" h="280670">
                <a:moveTo>
                  <a:pt x="208133" y="54041"/>
                </a:moveTo>
                <a:lnTo>
                  <a:pt x="185007" y="54041"/>
                </a:lnTo>
                <a:lnTo>
                  <a:pt x="187576" y="51468"/>
                </a:lnTo>
                <a:lnTo>
                  <a:pt x="200424" y="51468"/>
                </a:lnTo>
                <a:lnTo>
                  <a:pt x="208133" y="54041"/>
                </a:lnTo>
                <a:close/>
              </a:path>
              <a:path w="218440" h="280670">
                <a:moveTo>
                  <a:pt x="186563" y="267634"/>
                </a:moveTo>
                <a:lnTo>
                  <a:pt x="169589" y="267634"/>
                </a:lnTo>
                <a:lnTo>
                  <a:pt x="184967" y="250424"/>
                </a:lnTo>
                <a:lnTo>
                  <a:pt x="196248" y="230319"/>
                </a:lnTo>
                <a:lnTo>
                  <a:pt x="203194" y="208285"/>
                </a:lnTo>
                <a:lnTo>
                  <a:pt x="205563" y="185285"/>
                </a:lnTo>
                <a:lnTo>
                  <a:pt x="205563" y="69481"/>
                </a:lnTo>
                <a:lnTo>
                  <a:pt x="200424" y="64335"/>
                </a:lnTo>
                <a:lnTo>
                  <a:pt x="217126" y="64335"/>
                </a:lnTo>
                <a:lnTo>
                  <a:pt x="218411" y="66908"/>
                </a:lnTo>
                <a:lnTo>
                  <a:pt x="218411" y="185285"/>
                </a:lnTo>
                <a:lnTo>
                  <a:pt x="215600" y="211702"/>
                </a:lnTo>
                <a:lnTo>
                  <a:pt x="207490" y="236431"/>
                </a:lnTo>
                <a:lnTo>
                  <a:pt x="194562" y="258748"/>
                </a:lnTo>
                <a:lnTo>
                  <a:pt x="186563" y="267634"/>
                </a:lnTo>
                <a:close/>
              </a:path>
              <a:path w="218440" h="280670">
                <a:moveTo>
                  <a:pt x="174728" y="280501"/>
                </a:moveTo>
                <a:lnTo>
                  <a:pt x="79655" y="280501"/>
                </a:lnTo>
                <a:lnTo>
                  <a:pt x="0" y="115803"/>
                </a:lnTo>
                <a:lnTo>
                  <a:pt x="5139" y="113229"/>
                </a:lnTo>
                <a:lnTo>
                  <a:pt x="10278" y="108083"/>
                </a:lnTo>
                <a:lnTo>
                  <a:pt x="23125" y="108083"/>
                </a:lnTo>
                <a:lnTo>
                  <a:pt x="30754" y="108646"/>
                </a:lnTo>
                <a:lnTo>
                  <a:pt x="37900" y="110656"/>
                </a:lnTo>
                <a:lnTo>
                  <a:pt x="44083" y="114597"/>
                </a:lnTo>
                <a:lnTo>
                  <a:pt x="48821" y="120950"/>
                </a:lnTo>
                <a:lnTo>
                  <a:pt x="15417" y="120950"/>
                </a:lnTo>
                <a:lnTo>
                  <a:pt x="87364" y="267634"/>
                </a:lnTo>
                <a:lnTo>
                  <a:pt x="186563" y="267634"/>
                </a:lnTo>
                <a:lnTo>
                  <a:pt x="177298" y="277927"/>
                </a:lnTo>
                <a:lnTo>
                  <a:pt x="174728" y="280501"/>
                </a:lnTo>
                <a:close/>
              </a:path>
              <a:path w="218440" h="280670">
                <a:moveTo>
                  <a:pt x="87364" y="167271"/>
                </a:moveTo>
                <a:lnTo>
                  <a:pt x="71947" y="167271"/>
                </a:lnTo>
                <a:lnTo>
                  <a:pt x="38543" y="128670"/>
                </a:lnTo>
                <a:lnTo>
                  <a:pt x="35973" y="123523"/>
                </a:lnTo>
                <a:lnTo>
                  <a:pt x="28264" y="120950"/>
                </a:lnTo>
                <a:lnTo>
                  <a:pt x="48821" y="120950"/>
                </a:lnTo>
                <a:lnTo>
                  <a:pt x="48821" y="118376"/>
                </a:lnTo>
                <a:lnTo>
                  <a:pt x="74516" y="149257"/>
                </a:lnTo>
                <a:lnTo>
                  <a:pt x="87364" y="149257"/>
                </a:lnTo>
                <a:lnTo>
                  <a:pt x="87364" y="167271"/>
                </a:lnTo>
                <a:close/>
              </a:path>
            </a:pathLst>
          </a:custGeom>
          <a:solidFill>
            <a:srgbClr val="000000"/>
          </a:solidFill>
        </p:spPr>
        <p:txBody>
          <a:bodyPr wrap="square" lIns="0" tIns="0" rIns="0" bIns="0" rtlCol="0"/>
          <a:lstStyle/>
          <a:p>
            <a:endParaRPr/>
          </a:p>
        </p:txBody>
      </p:sp>
      <p:sp>
        <p:nvSpPr>
          <p:cNvPr id="97" name="object 9">
            <a:extLst>
              <a:ext uri="{FF2B5EF4-FFF2-40B4-BE49-F238E27FC236}">
                <a16:creationId xmlns:a16="http://schemas.microsoft.com/office/drawing/2014/main" id="{73583DE5-4A45-4629-819C-0EDFE601C08C}"/>
              </a:ext>
            </a:extLst>
          </p:cNvPr>
          <p:cNvSpPr/>
          <p:nvPr/>
        </p:nvSpPr>
        <p:spPr>
          <a:xfrm>
            <a:off x="647518" y="7528179"/>
            <a:ext cx="434340" cy="424815"/>
          </a:xfrm>
          <a:custGeom>
            <a:avLst/>
            <a:gdLst/>
            <a:ahLst/>
            <a:cxnLst/>
            <a:rect l="l" t="t" r="r" b="b"/>
            <a:pathLst>
              <a:path w="434340" h="424815">
                <a:moveTo>
                  <a:pt x="215841" y="424591"/>
                </a:moveTo>
                <a:lnTo>
                  <a:pt x="166668" y="418829"/>
                </a:lnTo>
                <a:lnTo>
                  <a:pt x="121360" y="402443"/>
                </a:lnTo>
                <a:lnTo>
                  <a:pt x="81266" y="376784"/>
                </a:lnTo>
                <a:lnTo>
                  <a:pt x="47735" y="343203"/>
                </a:lnTo>
                <a:lnTo>
                  <a:pt x="22114" y="303048"/>
                </a:lnTo>
                <a:lnTo>
                  <a:pt x="5753" y="257672"/>
                </a:lnTo>
                <a:lnTo>
                  <a:pt x="0" y="208425"/>
                </a:lnTo>
                <a:lnTo>
                  <a:pt x="5753" y="158367"/>
                </a:lnTo>
                <a:lnTo>
                  <a:pt x="22114" y="112676"/>
                </a:lnTo>
                <a:lnTo>
                  <a:pt x="47735" y="72567"/>
                </a:lnTo>
                <a:lnTo>
                  <a:pt x="81266" y="39255"/>
                </a:lnTo>
                <a:lnTo>
                  <a:pt x="121360" y="13956"/>
                </a:lnTo>
                <a:lnTo>
                  <a:pt x="160709" y="0"/>
                </a:lnTo>
                <a:lnTo>
                  <a:pt x="272015" y="0"/>
                </a:lnTo>
                <a:lnTo>
                  <a:pt x="311956" y="13956"/>
                </a:lnTo>
                <a:lnTo>
                  <a:pt x="343174" y="33433"/>
                </a:lnTo>
                <a:lnTo>
                  <a:pt x="215841" y="33433"/>
                </a:lnTo>
                <a:lnTo>
                  <a:pt x="185609" y="36248"/>
                </a:lnTo>
                <a:lnTo>
                  <a:pt x="157063" y="44370"/>
                </a:lnTo>
                <a:lnTo>
                  <a:pt x="130926" y="57318"/>
                </a:lnTo>
                <a:lnTo>
                  <a:pt x="107920" y="74608"/>
                </a:lnTo>
                <a:lnTo>
                  <a:pt x="131046" y="97769"/>
                </a:lnTo>
                <a:lnTo>
                  <a:pt x="82225" y="97769"/>
                </a:lnTo>
                <a:lnTo>
                  <a:pt x="66446" y="122296"/>
                </a:lnTo>
                <a:lnTo>
                  <a:pt x="54281" y="149237"/>
                </a:lnTo>
                <a:lnTo>
                  <a:pt x="46452" y="178107"/>
                </a:lnTo>
                <a:lnTo>
                  <a:pt x="43682" y="208425"/>
                </a:lnTo>
                <a:lnTo>
                  <a:pt x="49832" y="254258"/>
                </a:lnTo>
                <a:lnTo>
                  <a:pt x="67188" y="295444"/>
                </a:lnTo>
                <a:lnTo>
                  <a:pt x="94109" y="330340"/>
                </a:lnTo>
                <a:lnTo>
                  <a:pt x="128953" y="357301"/>
                </a:lnTo>
                <a:lnTo>
                  <a:pt x="170077" y="374684"/>
                </a:lnTo>
                <a:lnTo>
                  <a:pt x="215841" y="380843"/>
                </a:lnTo>
                <a:lnTo>
                  <a:pt x="346092" y="380843"/>
                </a:lnTo>
                <a:lnTo>
                  <a:pt x="311956" y="402443"/>
                </a:lnTo>
                <a:lnTo>
                  <a:pt x="265966" y="418829"/>
                </a:lnTo>
                <a:lnTo>
                  <a:pt x="215841" y="424591"/>
                </a:lnTo>
                <a:close/>
              </a:path>
              <a:path w="434340" h="424815">
                <a:moveTo>
                  <a:pt x="401791" y="319082"/>
                </a:moveTo>
                <a:lnTo>
                  <a:pt x="352027" y="319082"/>
                </a:lnTo>
                <a:lnTo>
                  <a:pt x="367806" y="294554"/>
                </a:lnTo>
                <a:lnTo>
                  <a:pt x="379971" y="267613"/>
                </a:lnTo>
                <a:lnTo>
                  <a:pt x="387800" y="238743"/>
                </a:lnTo>
                <a:lnTo>
                  <a:pt x="390570" y="208425"/>
                </a:lnTo>
                <a:lnTo>
                  <a:pt x="384408" y="162402"/>
                </a:lnTo>
                <a:lnTo>
                  <a:pt x="366968" y="120739"/>
                </a:lnTo>
                <a:lnTo>
                  <a:pt x="339822" y="85223"/>
                </a:lnTo>
                <a:lnTo>
                  <a:pt x="304538" y="57642"/>
                </a:lnTo>
                <a:lnTo>
                  <a:pt x="262688" y="39783"/>
                </a:lnTo>
                <a:lnTo>
                  <a:pt x="215841" y="33433"/>
                </a:lnTo>
                <a:lnTo>
                  <a:pt x="343174" y="33433"/>
                </a:lnTo>
                <a:lnTo>
                  <a:pt x="386315" y="72567"/>
                </a:lnTo>
                <a:lnTo>
                  <a:pt x="412078" y="112676"/>
                </a:lnTo>
                <a:lnTo>
                  <a:pt x="428492" y="158367"/>
                </a:lnTo>
                <a:lnTo>
                  <a:pt x="434252" y="208425"/>
                </a:lnTo>
                <a:lnTo>
                  <a:pt x="428492" y="257672"/>
                </a:lnTo>
                <a:lnTo>
                  <a:pt x="412078" y="303048"/>
                </a:lnTo>
                <a:lnTo>
                  <a:pt x="401791" y="319082"/>
                </a:lnTo>
                <a:close/>
              </a:path>
              <a:path w="434340" h="424815">
                <a:moveTo>
                  <a:pt x="346092" y="380843"/>
                </a:moveTo>
                <a:lnTo>
                  <a:pt x="215841" y="380843"/>
                </a:lnTo>
                <a:lnTo>
                  <a:pt x="247198" y="378431"/>
                </a:lnTo>
                <a:lnTo>
                  <a:pt x="275904" y="371193"/>
                </a:lnTo>
                <a:lnTo>
                  <a:pt x="302202" y="359130"/>
                </a:lnTo>
                <a:lnTo>
                  <a:pt x="326332" y="342242"/>
                </a:lnTo>
                <a:lnTo>
                  <a:pt x="82225" y="97769"/>
                </a:lnTo>
                <a:lnTo>
                  <a:pt x="131046" y="97769"/>
                </a:lnTo>
                <a:lnTo>
                  <a:pt x="352027" y="319082"/>
                </a:lnTo>
                <a:lnTo>
                  <a:pt x="401791" y="319082"/>
                </a:lnTo>
                <a:lnTo>
                  <a:pt x="386315" y="343203"/>
                </a:lnTo>
                <a:lnTo>
                  <a:pt x="352506" y="376784"/>
                </a:lnTo>
                <a:lnTo>
                  <a:pt x="346092" y="380843"/>
                </a:lnTo>
                <a:close/>
              </a:path>
            </a:pathLst>
          </a:custGeom>
          <a:solidFill>
            <a:srgbClr val="E60012"/>
          </a:solidFill>
        </p:spPr>
        <p:txBody>
          <a:bodyPr wrap="square" lIns="0" tIns="0" rIns="0" bIns="0" rtlCol="0"/>
          <a:lstStyle/>
          <a:p>
            <a:endParaRPr/>
          </a:p>
        </p:txBody>
      </p:sp>
      <p:sp>
        <p:nvSpPr>
          <p:cNvPr id="98" name="object 45">
            <a:extLst>
              <a:ext uri="{FF2B5EF4-FFF2-40B4-BE49-F238E27FC236}">
                <a16:creationId xmlns:a16="http://schemas.microsoft.com/office/drawing/2014/main" id="{648D4776-7A8F-46DF-AC6F-98FA03233197}"/>
              </a:ext>
            </a:extLst>
          </p:cNvPr>
          <p:cNvSpPr/>
          <p:nvPr/>
        </p:nvSpPr>
        <p:spPr>
          <a:xfrm>
            <a:off x="647991" y="6679425"/>
            <a:ext cx="432434" cy="427355"/>
          </a:xfrm>
          <a:custGeom>
            <a:avLst/>
            <a:gdLst/>
            <a:ahLst/>
            <a:cxnLst/>
            <a:rect l="l" t="t" r="r" b="b"/>
            <a:pathLst>
              <a:path w="432434" h="427354">
                <a:moveTo>
                  <a:pt x="216163" y="427176"/>
                </a:moveTo>
                <a:lnTo>
                  <a:pt x="165962" y="421407"/>
                </a:lnTo>
                <a:lnTo>
                  <a:pt x="119903" y="404968"/>
                </a:lnTo>
                <a:lnTo>
                  <a:pt x="79290" y="379166"/>
                </a:lnTo>
                <a:lnTo>
                  <a:pt x="45431" y="345307"/>
                </a:lnTo>
                <a:lnTo>
                  <a:pt x="19629" y="304694"/>
                </a:lnTo>
                <a:lnTo>
                  <a:pt x="3190" y="258635"/>
                </a:lnTo>
                <a:lnTo>
                  <a:pt x="0" y="230873"/>
                </a:lnTo>
                <a:lnTo>
                  <a:pt x="0" y="186421"/>
                </a:lnTo>
                <a:lnTo>
                  <a:pt x="19629" y="113810"/>
                </a:lnTo>
                <a:lnTo>
                  <a:pt x="45431" y="73655"/>
                </a:lnTo>
                <a:lnTo>
                  <a:pt x="79290" y="40073"/>
                </a:lnTo>
                <a:lnTo>
                  <a:pt x="119903" y="14414"/>
                </a:lnTo>
                <a:lnTo>
                  <a:pt x="160419" y="0"/>
                </a:lnTo>
                <a:lnTo>
                  <a:pt x="270871" y="0"/>
                </a:lnTo>
                <a:lnTo>
                  <a:pt x="310787" y="14414"/>
                </a:lnTo>
                <a:lnTo>
                  <a:pt x="344590" y="36014"/>
                </a:lnTo>
                <a:lnTo>
                  <a:pt x="216163" y="36014"/>
                </a:lnTo>
                <a:lnTo>
                  <a:pt x="185845" y="38427"/>
                </a:lnTo>
                <a:lnTo>
                  <a:pt x="156974" y="45664"/>
                </a:lnTo>
                <a:lnTo>
                  <a:pt x="130033" y="57727"/>
                </a:lnTo>
                <a:lnTo>
                  <a:pt x="105505" y="74616"/>
                </a:lnTo>
                <a:lnTo>
                  <a:pt x="131239" y="100350"/>
                </a:lnTo>
                <a:lnTo>
                  <a:pt x="82344" y="100350"/>
                </a:lnTo>
                <a:lnTo>
                  <a:pt x="65054" y="123390"/>
                </a:lnTo>
                <a:lnTo>
                  <a:pt x="52106" y="149567"/>
                </a:lnTo>
                <a:lnTo>
                  <a:pt x="43984" y="178156"/>
                </a:lnTo>
                <a:lnTo>
                  <a:pt x="41169" y="208434"/>
                </a:lnTo>
                <a:lnTo>
                  <a:pt x="47519" y="254458"/>
                </a:lnTo>
                <a:lnTo>
                  <a:pt x="65378" y="296122"/>
                </a:lnTo>
                <a:lnTo>
                  <a:pt x="92959" y="331637"/>
                </a:lnTo>
                <a:lnTo>
                  <a:pt x="128475" y="359219"/>
                </a:lnTo>
                <a:lnTo>
                  <a:pt x="170139" y="377078"/>
                </a:lnTo>
                <a:lnTo>
                  <a:pt x="216163" y="383428"/>
                </a:lnTo>
                <a:lnTo>
                  <a:pt x="344310" y="383428"/>
                </a:lnTo>
                <a:lnTo>
                  <a:pt x="310787" y="404968"/>
                </a:lnTo>
                <a:lnTo>
                  <a:pt x="265411" y="421407"/>
                </a:lnTo>
                <a:lnTo>
                  <a:pt x="216163" y="427176"/>
                </a:lnTo>
                <a:close/>
              </a:path>
              <a:path w="432434" h="427354">
                <a:moveTo>
                  <a:pt x="401087" y="319092"/>
                </a:moveTo>
                <a:lnTo>
                  <a:pt x="349982" y="319092"/>
                </a:lnTo>
                <a:lnTo>
                  <a:pt x="366870" y="294564"/>
                </a:lnTo>
                <a:lnTo>
                  <a:pt x="378933" y="267623"/>
                </a:lnTo>
                <a:lnTo>
                  <a:pt x="386171" y="238753"/>
                </a:lnTo>
                <a:lnTo>
                  <a:pt x="388583" y="208434"/>
                </a:lnTo>
                <a:lnTo>
                  <a:pt x="382424" y="162601"/>
                </a:lnTo>
                <a:lnTo>
                  <a:pt x="365041" y="121414"/>
                </a:lnTo>
                <a:lnTo>
                  <a:pt x="338080" y="86518"/>
                </a:lnTo>
                <a:lnTo>
                  <a:pt x="303183" y="59556"/>
                </a:lnTo>
                <a:lnTo>
                  <a:pt x="261996" y="42174"/>
                </a:lnTo>
                <a:lnTo>
                  <a:pt x="216163" y="36014"/>
                </a:lnTo>
                <a:lnTo>
                  <a:pt x="344590" y="36014"/>
                </a:lnTo>
                <a:lnTo>
                  <a:pt x="384524" y="73655"/>
                </a:lnTo>
                <a:lnTo>
                  <a:pt x="410184" y="113810"/>
                </a:lnTo>
                <a:lnTo>
                  <a:pt x="426570" y="159186"/>
                </a:lnTo>
                <a:lnTo>
                  <a:pt x="432332" y="208434"/>
                </a:lnTo>
                <a:lnTo>
                  <a:pt x="426570" y="258635"/>
                </a:lnTo>
                <a:lnTo>
                  <a:pt x="410184" y="304694"/>
                </a:lnTo>
                <a:lnTo>
                  <a:pt x="401087" y="319092"/>
                </a:lnTo>
                <a:close/>
              </a:path>
              <a:path w="432434" h="427354">
                <a:moveTo>
                  <a:pt x="344310" y="383428"/>
                </a:moveTo>
                <a:lnTo>
                  <a:pt x="216163" y="383428"/>
                </a:lnTo>
                <a:lnTo>
                  <a:pt x="246441" y="380613"/>
                </a:lnTo>
                <a:lnTo>
                  <a:pt x="275030" y="372491"/>
                </a:lnTo>
                <a:lnTo>
                  <a:pt x="301207" y="359543"/>
                </a:lnTo>
                <a:lnTo>
                  <a:pt x="324247" y="342253"/>
                </a:lnTo>
                <a:lnTo>
                  <a:pt x="82344" y="100350"/>
                </a:lnTo>
                <a:lnTo>
                  <a:pt x="131239" y="100350"/>
                </a:lnTo>
                <a:lnTo>
                  <a:pt x="349982" y="319092"/>
                </a:lnTo>
                <a:lnTo>
                  <a:pt x="401087" y="319092"/>
                </a:lnTo>
                <a:lnTo>
                  <a:pt x="384524" y="345307"/>
                </a:lnTo>
                <a:lnTo>
                  <a:pt x="350942" y="379166"/>
                </a:lnTo>
                <a:lnTo>
                  <a:pt x="344310" y="383428"/>
                </a:lnTo>
                <a:close/>
              </a:path>
            </a:pathLst>
          </a:custGeom>
          <a:solidFill>
            <a:srgbClr val="E60012"/>
          </a:solidFill>
        </p:spPr>
        <p:txBody>
          <a:bodyPr wrap="square" lIns="0" tIns="0" rIns="0" bIns="0" rtlCol="0"/>
          <a:lstStyle/>
          <a:p>
            <a:endParaRPr/>
          </a:p>
        </p:txBody>
      </p:sp>
      <p:sp>
        <p:nvSpPr>
          <p:cNvPr id="99" name="object 64">
            <a:extLst>
              <a:ext uri="{FF2B5EF4-FFF2-40B4-BE49-F238E27FC236}">
                <a16:creationId xmlns:a16="http://schemas.microsoft.com/office/drawing/2014/main" id="{E5862364-6115-4A0F-B735-3227075517E3}"/>
              </a:ext>
            </a:extLst>
          </p:cNvPr>
          <p:cNvSpPr/>
          <p:nvPr/>
        </p:nvSpPr>
        <p:spPr>
          <a:xfrm>
            <a:off x="622596" y="583222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100" name="object 65">
            <a:extLst>
              <a:ext uri="{FF2B5EF4-FFF2-40B4-BE49-F238E27FC236}">
                <a16:creationId xmlns:a16="http://schemas.microsoft.com/office/drawing/2014/main" id="{0E133FFF-C228-4485-AA15-2A1C2B52D5CB}"/>
              </a:ext>
            </a:extLst>
          </p:cNvPr>
          <p:cNvSpPr/>
          <p:nvPr/>
        </p:nvSpPr>
        <p:spPr>
          <a:xfrm>
            <a:off x="662497" y="587091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101" name="object 66">
            <a:extLst>
              <a:ext uri="{FF2B5EF4-FFF2-40B4-BE49-F238E27FC236}">
                <a16:creationId xmlns:a16="http://schemas.microsoft.com/office/drawing/2014/main" id="{A26BA3B2-4D6E-4AC6-AB62-A3CFB736B846}"/>
              </a:ext>
            </a:extLst>
          </p:cNvPr>
          <p:cNvSpPr/>
          <p:nvPr/>
        </p:nvSpPr>
        <p:spPr>
          <a:xfrm>
            <a:off x="832388" y="594570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102" name="正方形/長方形 101">
            <a:extLst>
              <a:ext uri="{FF2B5EF4-FFF2-40B4-BE49-F238E27FC236}">
                <a16:creationId xmlns:a16="http://schemas.microsoft.com/office/drawing/2014/main" id="{37C1404A-1207-47CC-A39C-C5734B73E9CD}"/>
              </a:ext>
            </a:extLst>
          </p:cNvPr>
          <p:cNvSpPr/>
          <p:nvPr/>
        </p:nvSpPr>
        <p:spPr>
          <a:xfrm>
            <a:off x="405100"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3" name="正方形/長方形 102">
            <a:extLst>
              <a:ext uri="{FF2B5EF4-FFF2-40B4-BE49-F238E27FC236}">
                <a16:creationId xmlns:a16="http://schemas.microsoft.com/office/drawing/2014/main" id="{9DDDEA83-0F91-416F-AC68-83A3935F744E}"/>
              </a:ext>
            </a:extLst>
          </p:cNvPr>
          <p:cNvSpPr/>
          <p:nvPr/>
        </p:nvSpPr>
        <p:spPr>
          <a:xfrm>
            <a:off x="405100"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04" name="正方形/長方形 103">
            <a:extLst>
              <a:ext uri="{FF2B5EF4-FFF2-40B4-BE49-F238E27FC236}">
                <a16:creationId xmlns:a16="http://schemas.microsoft.com/office/drawing/2014/main" id="{319684D0-EA0D-456B-84A6-6720941E7966}"/>
              </a:ext>
            </a:extLst>
          </p:cNvPr>
          <p:cNvSpPr/>
          <p:nvPr/>
        </p:nvSpPr>
        <p:spPr>
          <a:xfrm>
            <a:off x="3532256" y="5708299"/>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1" name="正方形/長方形 110">
            <a:extLst>
              <a:ext uri="{FF2B5EF4-FFF2-40B4-BE49-F238E27FC236}">
                <a16:creationId xmlns:a16="http://schemas.microsoft.com/office/drawing/2014/main" id="{5EB96034-1F3F-4504-B5C5-F459B56FAA96}"/>
              </a:ext>
            </a:extLst>
          </p:cNvPr>
          <p:cNvSpPr/>
          <p:nvPr/>
        </p:nvSpPr>
        <p:spPr>
          <a:xfrm>
            <a:off x="3530956" y="6547260"/>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2" name="正方形/長方形 111">
            <a:extLst>
              <a:ext uri="{FF2B5EF4-FFF2-40B4-BE49-F238E27FC236}">
                <a16:creationId xmlns:a16="http://schemas.microsoft.com/office/drawing/2014/main" id="{55678473-51A9-493E-9FC9-2A95E4B99105}"/>
              </a:ext>
            </a:extLst>
          </p:cNvPr>
          <p:cNvSpPr/>
          <p:nvPr/>
        </p:nvSpPr>
        <p:spPr>
          <a:xfrm>
            <a:off x="3530956" y="7386221"/>
            <a:ext cx="2970784"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113" name="object 36">
            <a:extLst>
              <a:ext uri="{FF2B5EF4-FFF2-40B4-BE49-F238E27FC236}">
                <a16:creationId xmlns:a16="http://schemas.microsoft.com/office/drawing/2014/main" id="{B49885A1-0E4E-4AC1-B0CF-350945BAAA9C}"/>
              </a:ext>
            </a:extLst>
          </p:cNvPr>
          <p:cNvSpPr/>
          <p:nvPr/>
        </p:nvSpPr>
        <p:spPr>
          <a:xfrm>
            <a:off x="881803" y="8280548"/>
            <a:ext cx="5035758" cy="333375"/>
          </a:xfrm>
          <a:custGeom>
            <a:avLst/>
            <a:gdLst/>
            <a:ahLst/>
            <a:cxnLst/>
            <a:rect l="l" t="t" r="r" b="b"/>
            <a:pathLst>
              <a:path w="4610100" h="333375">
                <a:moveTo>
                  <a:pt x="65100" y="0"/>
                </a:moveTo>
                <a:lnTo>
                  <a:pt x="0" y="333375"/>
                </a:lnTo>
                <a:lnTo>
                  <a:pt x="4545012" y="333375"/>
                </a:lnTo>
                <a:lnTo>
                  <a:pt x="4610100" y="0"/>
                </a:lnTo>
                <a:lnTo>
                  <a:pt x="65100" y="0"/>
                </a:lnTo>
                <a:close/>
              </a:path>
            </a:pathLst>
          </a:custGeom>
          <a:ln w="9525">
            <a:solidFill>
              <a:srgbClr val="000000"/>
            </a:solidFill>
          </a:ln>
        </p:spPr>
        <p:txBody>
          <a:bodyPr wrap="square" lIns="0" tIns="0" rIns="0" bIns="0" rtlCol="0"/>
          <a:lstStyle/>
          <a:p>
            <a:endParaRPr/>
          </a:p>
        </p:txBody>
      </p:sp>
      <p:pic>
        <p:nvPicPr>
          <p:cNvPr id="114" name="object 39">
            <a:extLst>
              <a:ext uri="{FF2B5EF4-FFF2-40B4-BE49-F238E27FC236}">
                <a16:creationId xmlns:a16="http://schemas.microsoft.com/office/drawing/2014/main" id="{39C3DF7B-39D6-4647-B41F-7666FE5E4529}"/>
              </a:ext>
            </a:extLst>
          </p:cNvPr>
          <p:cNvPicPr/>
          <p:nvPr/>
        </p:nvPicPr>
        <p:blipFill>
          <a:blip r:embed="rId3" cstate="print"/>
          <a:stretch>
            <a:fillRect/>
          </a:stretch>
        </p:blipFill>
        <p:spPr>
          <a:xfrm>
            <a:off x="1895830" y="8349903"/>
            <a:ext cx="147497" cy="189547"/>
          </a:xfrm>
          <a:prstGeom prst="rect">
            <a:avLst/>
          </a:prstGeom>
        </p:spPr>
      </p:pic>
      <p:sp>
        <p:nvSpPr>
          <p:cNvPr id="115" name="object 40">
            <a:extLst>
              <a:ext uri="{FF2B5EF4-FFF2-40B4-BE49-F238E27FC236}">
                <a16:creationId xmlns:a16="http://schemas.microsoft.com/office/drawing/2014/main" id="{8B38B037-8596-45AE-8C81-2406C6A5F39D}"/>
              </a:ext>
            </a:extLst>
          </p:cNvPr>
          <p:cNvSpPr/>
          <p:nvPr/>
        </p:nvSpPr>
        <p:spPr>
          <a:xfrm>
            <a:off x="1895827" y="8349903"/>
            <a:ext cx="147955" cy="189865"/>
          </a:xfrm>
          <a:custGeom>
            <a:avLst/>
            <a:gdLst/>
            <a:ahLst/>
            <a:cxnLst/>
            <a:rect l="l" t="t" r="r" b="b"/>
            <a:pathLst>
              <a:path w="147955" h="189865">
                <a:moveTo>
                  <a:pt x="0" y="189539"/>
                </a:moveTo>
                <a:lnTo>
                  <a:pt x="45633" y="182835"/>
                </a:lnTo>
                <a:lnTo>
                  <a:pt x="102387" y="177862"/>
                </a:lnTo>
                <a:lnTo>
                  <a:pt x="124916" y="179259"/>
                </a:lnTo>
                <a:lnTo>
                  <a:pt x="141222" y="181326"/>
                </a:lnTo>
                <a:lnTo>
                  <a:pt x="147503" y="182388"/>
                </a:lnTo>
                <a:lnTo>
                  <a:pt x="147503" y="26"/>
                </a:lnTo>
              </a:path>
            </a:pathLst>
          </a:custGeom>
          <a:ln w="7290">
            <a:solidFill>
              <a:srgbClr val="000000"/>
            </a:solidFill>
          </a:ln>
        </p:spPr>
        <p:txBody>
          <a:bodyPr wrap="square" lIns="0" tIns="0" rIns="0" bIns="0" rtlCol="0"/>
          <a:lstStyle/>
          <a:p>
            <a:endParaRPr/>
          </a:p>
        </p:txBody>
      </p:sp>
      <p:pic>
        <p:nvPicPr>
          <p:cNvPr id="116" name="object 41">
            <a:extLst>
              <a:ext uri="{FF2B5EF4-FFF2-40B4-BE49-F238E27FC236}">
                <a16:creationId xmlns:a16="http://schemas.microsoft.com/office/drawing/2014/main" id="{DBB6340C-01E7-4893-8D17-101D10F51475}"/>
              </a:ext>
            </a:extLst>
          </p:cNvPr>
          <p:cNvPicPr/>
          <p:nvPr/>
        </p:nvPicPr>
        <p:blipFill>
          <a:blip r:embed="rId4" cstate="print"/>
          <a:stretch>
            <a:fillRect/>
          </a:stretch>
        </p:blipFill>
        <p:spPr>
          <a:xfrm>
            <a:off x="1752015" y="8346221"/>
            <a:ext cx="192458" cy="196903"/>
          </a:xfrm>
          <a:prstGeom prst="rect">
            <a:avLst/>
          </a:prstGeom>
        </p:spPr>
      </p:pic>
      <p:sp>
        <p:nvSpPr>
          <p:cNvPr id="117" name="object 42">
            <a:extLst>
              <a:ext uri="{FF2B5EF4-FFF2-40B4-BE49-F238E27FC236}">
                <a16:creationId xmlns:a16="http://schemas.microsoft.com/office/drawing/2014/main" id="{FCD578DA-D6DE-4C0E-B22D-F02F68EB5E86}"/>
              </a:ext>
            </a:extLst>
          </p:cNvPr>
          <p:cNvSpPr/>
          <p:nvPr/>
        </p:nvSpPr>
        <p:spPr>
          <a:xfrm>
            <a:off x="1752011" y="8349903"/>
            <a:ext cx="144145" cy="189865"/>
          </a:xfrm>
          <a:custGeom>
            <a:avLst/>
            <a:gdLst/>
            <a:ahLst/>
            <a:cxnLst/>
            <a:rect l="l" t="t" r="r" b="b"/>
            <a:pathLst>
              <a:path w="144144" h="189865">
                <a:moveTo>
                  <a:pt x="143815" y="189539"/>
                </a:moveTo>
                <a:lnTo>
                  <a:pt x="100947" y="176577"/>
                </a:lnTo>
                <a:lnTo>
                  <a:pt x="42003" y="170711"/>
                </a:lnTo>
                <a:lnTo>
                  <a:pt x="20742" y="172108"/>
                </a:lnTo>
                <a:lnTo>
                  <a:pt x="5704" y="174175"/>
                </a:lnTo>
                <a:lnTo>
                  <a:pt x="0" y="175236"/>
                </a:lnTo>
                <a:lnTo>
                  <a:pt x="0" y="26"/>
                </a:lnTo>
                <a:lnTo>
                  <a:pt x="127" y="0"/>
                </a:lnTo>
              </a:path>
              <a:path w="144144" h="189865">
                <a:moveTo>
                  <a:pt x="95559" y="0"/>
                </a:moveTo>
                <a:lnTo>
                  <a:pt x="117541" y="5390"/>
                </a:lnTo>
                <a:lnTo>
                  <a:pt x="136382" y="11535"/>
                </a:lnTo>
                <a:lnTo>
                  <a:pt x="143815" y="14329"/>
                </a:lnTo>
                <a:lnTo>
                  <a:pt x="143815" y="189539"/>
                </a:lnTo>
              </a:path>
            </a:pathLst>
          </a:custGeom>
          <a:ln w="7263">
            <a:solidFill>
              <a:srgbClr val="000000"/>
            </a:solidFill>
          </a:ln>
        </p:spPr>
        <p:txBody>
          <a:bodyPr wrap="square" lIns="0" tIns="0" rIns="0" bIns="0" rtlCol="0"/>
          <a:lstStyle/>
          <a:p>
            <a:endParaRPr/>
          </a:p>
        </p:txBody>
      </p:sp>
      <p:sp>
        <p:nvSpPr>
          <p:cNvPr id="119" name="テキスト ボックス 118">
            <a:extLst>
              <a:ext uri="{FF2B5EF4-FFF2-40B4-BE49-F238E27FC236}">
                <a16:creationId xmlns:a16="http://schemas.microsoft.com/office/drawing/2014/main" id="{C99D226E-27BF-4F75-AFFB-3CA6243C78FB}"/>
              </a:ext>
            </a:extLst>
          </p:cNvPr>
          <p:cNvSpPr txBox="1"/>
          <p:nvPr/>
        </p:nvSpPr>
        <p:spPr>
          <a:xfrm>
            <a:off x="1231802" y="5740538"/>
            <a:ext cx="2144081" cy="600164"/>
          </a:xfrm>
          <a:prstGeom prst="rect">
            <a:avLst/>
          </a:prstGeom>
          <a:noFill/>
        </p:spPr>
        <p:txBody>
          <a:bodyPr wrap="square" rtlCol="0">
            <a:spAutoFit/>
          </a:bodyPr>
          <a:lstStyle/>
          <a:p>
            <a:r>
              <a:rPr kumimoji="1" lang="en-US" altLang="ja-JP" sz="1100" dirty="0">
                <a:solidFill>
                  <a:schemeClr val="tx1"/>
                </a:solidFill>
              </a:rPr>
              <a:t>The symbol represents a "caution" that it should be aware of.</a:t>
            </a:r>
            <a:endParaRPr kumimoji="1" lang="ja-JP" altLang="en-US" sz="1100" dirty="0">
              <a:solidFill>
                <a:schemeClr val="tx1"/>
              </a:solidFill>
            </a:endParaRPr>
          </a:p>
        </p:txBody>
      </p:sp>
      <p:sp>
        <p:nvSpPr>
          <p:cNvPr id="121" name="テキスト ボックス 120">
            <a:extLst>
              <a:ext uri="{FF2B5EF4-FFF2-40B4-BE49-F238E27FC236}">
                <a16:creationId xmlns:a16="http://schemas.microsoft.com/office/drawing/2014/main" id="{21D791FF-27FD-4F1A-91FB-717298EB95E3}"/>
              </a:ext>
            </a:extLst>
          </p:cNvPr>
          <p:cNvSpPr txBox="1"/>
          <p:nvPr/>
        </p:nvSpPr>
        <p:spPr>
          <a:xfrm>
            <a:off x="4358319" y="5742997"/>
            <a:ext cx="2144081" cy="600164"/>
          </a:xfrm>
          <a:prstGeom prst="rect">
            <a:avLst/>
          </a:prstGeom>
          <a:noFill/>
        </p:spPr>
        <p:txBody>
          <a:bodyPr wrap="square" rtlCol="0">
            <a:spAutoFit/>
          </a:bodyPr>
          <a:lstStyle/>
          <a:p>
            <a:r>
              <a:rPr kumimoji="1" lang="en-US" altLang="ja-JP" sz="1100" dirty="0">
                <a:solidFill>
                  <a:schemeClr val="tx1"/>
                </a:solidFill>
              </a:rPr>
              <a:t>The symbol represents an "instruction" that it must execute.</a:t>
            </a:r>
            <a:endParaRPr kumimoji="1" lang="ja-JP" altLang="en-US" sz="1100" dirty="0">
              <a:solidFill>
                <a:schemeClr val="tx1"/>
              </a:solidFill>
            </a:endParaRPr>
          </a:p>
        </p:txBody>
      </p:sp>
      <p:sp>
        <p:nvSpPr>
          <p:cNvPr id="124" name="テキスト ボックス 123">
            <a:extLst>
              <a:ext uri="{FF2B5EF4-FFF2-40B4-BE49-F238E27FC236}">
                <a16:creationId xmlns:a16="http://schemas.microsoft.com/office/drawing/2014/main" id="{C0AD6B43-DD21-450C-927E-896FDF654C1C}"/>
              </a:ext>
            </a:extLst>
          </p:cNvPr>
          <p:cNvSpPr txBox="1"/>
          <p:nvPr/>
        </p:nvSpPr>
        <p:spPr>
          <a:xfrm>
            <a:off x="1231142" y="6580519"/>
            <a:ext cx="2144081" cy="600164"/>
          </a:xfrm>
          <a:prstGeom prst="rect">
            <a:avLst/>
          </a:prstGeom>
          <a:noFill/>
        </p:spPr>
        <p:txBody>
          <a:bodyPr wrap="square" rtlCol="0">
            <a:spAutoFit/>
          </a:bodyPr>
          <a:lstStyle/>
          <a:p>
            <a:r>
              <a:rPr kumimoji="1" lang="en-US" altLang="ja-JP" sz="1100" dirty="0">
                <a:solidFill>
                  <a:schemeClr val="tx1"/>
                </a:solidFill>
              </a:rPr>
              <a:t>The symbol represents a "prohibition" that must not be done.</a:t>
            </a:r>
            <a:endParaRPr kumimoji="1" lang="ja-JP" altLang="en-US" sz="1100" dirty="0">
              <a:solidFill>
                <a:schemeClr val="tx1"/>
              </a:solidFill>
            </a:endParaRPr>
          </a:p>
        </p:txBody>
      </p:sp>
      <p:sp>
        <p:nvSpPr>
          <p:cNvPr id="125" name="テキスト ボックス 124">
            <a:extLst>
              <a:ext uri="{FF2B5EF4-FFF2-40B4-BE49-F238E27FC236}">
                <a16:creationId xmlns:a16="http://schemas.microsoft.com/office/drawing/2014/main" id="{569B6165-5F47-4917-89E1-A133CBB7F9C8}"/>
              </a:ext>
            </a:extLst>
          </p:cNvPr>
          <p:cNvSpPr txBox="1"/>
          <p:nvPr/>
        </p:nvSpPr>
        <p:spPr>
          <a:xfrm>
            <a:off x="4357659" y="6582978"/>
            <a:ext cx="2144081" cy="600164"/>
          </a:xfrm>
          <a:prstGeom prst="rect">
            <a:avLst/>
          </a:prstGeom>
          <a:noFill/>
        </p:spPr>
        <p:txBody>
          <a:bodyPr wrap="square" rtlCol="0">
            <a:spAutoFit/>
          </a:bodyPr>
          <a:lstStyle/>
          <a:p>
            <a:r>
              <a:rPr kumimoji="1" lang="en-US" altLang="ja-JP" sz="1100" dirty="0">
                <a:solidFill>
                  <a:schemeClr val="tx1"/>
                </a:solidFill>
              </a:rPr>
              <a:t>The symbols represent the "information" needed to deepen your understanding of this book.</a:t>
            </a:r>
            <a:endParaRPr kumimoji="1" lang="ja-JP" altLang="en-US" sz="1100" dirty="0">
              <a:solidFill>
                <a:schemeClr val="tx1"/>
              </a:solidFill>
            </a:endParaRPr>
          </a:p>
        </p:txBody>
      </p:sp>
      <p:sp>
        <p:nvSpPr>
          <p:cNvPr id="126" name="テキスト ボックス 125">
            <a:extLst>
              <a:ext uri="{FF2B5EF4-FFF2-40B4-BE49-F238E27FC236}">
                <a16:creationId xmlns:a16="http://schemas.microsoft.com/office/drawing/2014/main" id="{A29F2D00-DA22-4DFF-9245-6E79DA4A5D2D}"/>
              </a:ext>
            </a:extLst>
          </p:cNvPr>
          <p:cNvSpPr txBox="1"/>
          <p:nvPr/>
        </p:nvSpPr>
        <p:spPr>
          <a:xfrm>
            <a:off x="1226062" y="7419889"/>
            <a:ext cx="2227027" cy="600164"/>
          </a:xfrm>
          <a:prstGeom prst="rect">
            <a:avLst/>
          </a:prstGeom>
          <a:noFill/>
        </p:spPr>
        <p:txBody>
          <a:bodyPr wrap="square" rtlCol="0">
            <a:spAutoFit/>
          </a:bodyPr>
          <a:lstStyle/>
          <a:p>
            <a:r>
              <a:rPr kumimoji="1" lang="en-US" altLang="ja-JP" sz="1100" dirty="0">
                <a:solidFill>
                  <a:schemeClr val="tx1"/>
                </a:solidFill>
              </a:rPr>
              <a:t>The symbol represents "prohibited handling" by anyone other than a service person.</a:t>
            </a:r>
            <a:endParaRPr kumimoji="1" lang="ja-JP" altLang="en-US" sz="1100" dirty="0">
              <a:solidFill>
                <a:schemeClr val="tx1"/>
              </a:solidFill>
            </a:endParaRPr>
          </a:p>
        </p:txBody>
      </p:sp>
      <p:sp>
        <p:nvSpPr>
          <p:cNvPr id="127" name="テキスト ボックス 126">
            <a:extLst>
              <a:ext uri="{FF2B5EF4-FFF2-40B4-BE49-F238E27FC236}">
                <a16:creationId xmlns:a16="http://schemas.microsoft.com/office/drawing/2014/main" id="{8873A024-C536-4299-930F-E303A64AD741}"/>
              </a:ext>
            </a:extLst>
          </p:cNvPr>
          <p:cNvSpPr txBox="1"/>
          <p:nvPr/>
        </p:nvSpPr>
        <p:spPr>
          <a:xfrm>
            <a:off x="4362739" y="7422348"/>
            <a:ext cx="2144081" cy="600164"/>
          </a:xfrm>
          <a:prstGeom prst="rect">
            <a:avLst/>
          </a:prstGeom>
          <a:noFill/>
        </p:spPr>
        <p:txBody>
          <a:bodyPr wrap="square" rtlCol="0">
            <a:spAutoFit/>
          </a:bodyPr>
          <a:lstStyle/>
          <a:p>
            <a:r>
              <a:rPr kumimoji="1" lang="en-US" altLang="ja-JP" sz="1100" dirty="0">
                <a:solidFill>
                  <a:schemeClr val="tx1"/>
                </a:solidFill>
              </a:rPr>
              <a:t>The symbol indicates that grounding is required during installation.</a:t>
            </a:r>
            <a:endParaRPr kumimoji="1" lang="ja-JP" altLang="en-US" sz="1100" dirty="0">
              <a:solidFill>
                <a:schemeClr val="tx1"/>
              </a:solidFill>
            </a:endParaRPr>
          </a:p>
        </p:txBody>
      </p:sp>
      <p:sp>
        <p:nvSpPr>
          <p:cNvPr id="128" name="object 12">
            <a:extLst>
              <a:ext uri="{FF2B5EF4-FFF2-40B4-BE49-F238E27FC236}">
                <a16:creationId xmlns:a16="http://schemas.microsoft.com/office/drawing/2014/main" id="{8D19EBD4-4486-43BE-B5DF-0F1A1D0D7049}"/>
              </a:ext>
            </a:extLst>
          </p:cNvPr>
          <p:cNvSpPr/>
          <p:nvPr/>
        </p:nvSpPr>
        <p:spPr>
          <a:xfrm>
            <a:off x="3762506" y="7530442"/>
            <a:ext cx="432434" cy="424815"/>
          </a:xfrm>
          <a:custGeom>
            <a:avLst/>
            <a:gdLst/>
            <a:ahLst/>
            <a:cxnLst/>
            <a:rect l="l" t="t" r="r" b="b"/>
            <a:pathLst>
              <a:path w="432435" h="424815">
                <a:moveTo>
                  <a:pt x="213522" y="424604"/>
                </a:moveTo>
                <a:lnTo>
                  <a:pt x="164275" y="418834"/>
                </a:lnTo>
                <a:lnTo>
                  <a:pt x="118898" y="402396"/>
                </a:lnTo>
                <a:lnTo>
                  <a:pt x="78744" y="376594"/>
                </a:lnTo>
                <a:lnTo>
                  <a:pt x="45162" y="342735"/>
                </a:lnTo>
                <a:lnTo>
                  <a:pt x="19503" y="302123"/>
                </a:lnTo>
                <a:lnTo>
                  <a:pt x="3117" y="256064"/>
                </a:lnTo>
                <a:lnTo>
                  <a:pt x="0" y="228901"/>
                </a:lnTo>
                <a:lnTo>
                  <a:pt x="0" y="183262"/>
                </a:lnTo>
                <a:lnTo>
                  <a:pt x="19503" y="111239"/>
                </a:lnTo>
                <a:lnTo>
                  <a:pt x="45162" y="71085"/>
                </a:lnTo>
                <a:lnTo>
                  <a:pt x="78744" y="37503"/>
                </a:lnTo>
                <a:lnTo>
                  <a:pt x="118898" y="11844"/>
                </a:lnTo>
                <a:lnTo>
                  <a:pt x="151698" y="0"/>
                </a:lnTo>
                <a:lnTo>
                  <a:pt x="276489" y="0"/>
                </a:lnTo>
                <a:lnTo>
                  <a:pt x="350393" y="37503"/>
                </a:lnTo>
                <a:lnTo>
                  <a:pt x="384253" y="71085"/>
                </a:lnTo>
                <a:lnTo>
                  <a:pt x="410055" y="111239"/>
                </a:lnTo>
                <a:lnTo>
                  <a:pt x="426493" y="156616"/>
                </a:lnTo>
                <a:lnTo>
                  <a:pt x="432262" y="205863"/>
                </a:lnTo>
                <a:lnTo>
                  <a:pt x="426493" y="256064"/>
                </a:lnTo>
                <a:lnTo>
                  <a:pt x="410055" y="302123"/>
                </a:lnTo>
                <a:lnTo>
                  <a:pt x="384253" y="342735"/>
                </a:lnTo>
                <a:lnTo>
                  <a:pt x="350393" y="376594"/>
                </a:lnTo>
                <a:lnTo>
                  <a:pt x="309781" y="402396"/>
                </a:lnTo>
                <a:lnTo>
                  <a:pt x="263722" y="418834"/>
                </a:lnTo>
                <a:lnTo>
                  <a:pt x="213522" y="424604"/>
                </a:lnTo>
                <a:close/>
              </a:path>
            </a:pathLst>
          </a:custGeom>
          <a:solidFill>
            <a:srgbClr val="0081CC"/>
          </a:solidFill>
        </p:spPr>
        <p:txBody>
          <a:bodyPr wrap="square" lIns="0" tIns="0" rIns="0" bIns="0" rtlCol="0"/>
          <a:lstStyle/>
          <a:p>
            <a:endParaRPr/>
          </a:p>
        </p:txBody>
      </p:sp>
      <p:sp>
        <p:nvSpPr>
          <p:cNvPr id="129" name="object 13">
            <a:extLst>
              <a:ext uri="{FF2B5EF4-FFF2-40B4-BE49-F238E27FC236}">
                <a16:creationId xmlns:a16="http://schemas.microsoft.com/office/drawing/2014/main" id="{26A00A92-0BD1-4283-86C8-E9F3DAAC8593}"/>
              </a:ext>
            </a:extLst>
          </p:cNvPr>
          <p:cNvSpPr/>
          <p:nvPr/>
        </p:nvSpPr>
        <p:spPr>
          <a:xfrm>
            <a:off x="3867942" y="7566472"/>
            <a:ext cx="224154" cy="283210"/>
          </a:xfrm>
          <a:custGeom>
            <a:avLst/>
            <a:gdLst/>
            <a:ahLst/>
            <a:cxnLst/>
            <a:rect l="l" t="t" r="r" b="b"/>
            <a:pathLst>
              <a:path w="224154" h="283209">
                <a:moveTo>
                  <a:pt x="195580" y="262483"/>
                </a:moveTo>
                <a:lnTo>
                  <a:pt x="28308" y="262483"/>
                </a:lnTo>
                <a:lnTo>
                  <a:pt x="28308" y="283070"/>
                </a:lnTo>
                <a:lnTo>
                  <a:pt x="195580" y="283070"/>
                </a:lnTo>
                <a:lnTo>
                  <a:pt x="195580" y="262483"/>
                </a:lnTo>
                <a:close/>
              </a:path>
              <a:path w="224154" h="283209">
                <a:moveTo>
                  <a:pt x="223888" y="208445"/>
                </a:moveTo>
                <a:lnTo>
                  <a:pt x="120942" y="208445"/>
                </a:lnTo>
                <a:lnTo>
                  <a:pt x="120942" y="0"/>
                </a:lnTo>
                <a:lnTo>
                  <a:pt x="100355" y="0"/>
                </a:lnTo>
                <a:lnTo>
                  <a:pt x="100355" y="208445"/>
                </a:lnTo>
                <a:lnTo>
                  <a:pt x="0" y="208445"/>
                </a:lnTo>
                <a:lnTo>
                  <a:pt x="0" y="226453"/>
                </a:lnTo>
                <a:lnTo>
                  <a:pt x="223888" y="226453"/>
                </a:lnTo>
                <a:lnTo>
                  <a:pt x="223888" y="208445"/>
                </a:lnTo>
                <a:close/>
              </a:path>
            </a:pathLst>
          </a:custGeom>
          <a:solidFill>
            <a:srgbClr val="FFFFFF"/>
          </a:solidFill>
        </p:spPr>
        <p:txBody>
          <a:bodyPr wrap="square" lIns="0" tIns="0" rIns="0" bIns="0" rtlCol="0"/>
          <a:lstStyle/>
          <a:p>
            <a:endParaRPr/>
          </a:p>
        </p:txBody>
      </p:sp>
      <p:sp>
        <p:nvSpPr>
          <p:cNvPr id="130" name="object 16">
            <a:extLst>
              <a:ext uri="{FF2B5EF4-FFF2-40B4-BE49-F238E27FC236}">
                <a16:creationId xmlns:a16="http://schemas.microsoft.com/office/drawing/2014/main" id="{3A4C7F21-1983-4138-8FC3-F834E6D4353B}"/>
              </a:ext>
            </a:extLst>
          </p:cNvPr>
          <p:cNvSpPr/>
          <p:nvPr/>
        </p:nvSpPr>
        <p:spPr>
          <a:xfrm>
            <a:off x="3761871" y="667382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131" name="object 17">
            <a:extLst>
              <a:ext uri="{FF2B5EF4-FFF2-40B4-BE49-F238E27FC236}">
                <a16:creationId xmlns:a16="http://schemas.microsoft.com/office/drawing/2014/main" id="{7D723F42-67B7-46F5-9767-AF81DB1C6EA7}"/>
              </a:ext>
            </a:extLst>
          </p:cNvPr>
          <p:cNvSpPr/>
          <p:nvPr/>
        </p:nvSpPr>
        <p:spPr>
          <a:xfrm>
            <a:off x="3908431" y="672778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sp>
        <p:nvSpPr>
          <p:cNvPr id="132" name="object 48">
            <a:extLst>
              <a:ext uri="{FF2B5EF4-FFF2-40B4-BE49-F238E27FC236}">
                <a16:creationId xmlns:a16="http://schemas.microsoft.com/office/drawing/2014/main" id="{A8D2E9E2-4382-4898-BEF9-EF81B8089286}"/>
              </a:ext>
            </a:extLst>
          </p:cNvPr>
          <p:cNvSpPr/>
          <p:nvPr/>
        </p:nvSpPr>
        <p:spPr>
          <a:xfrm>
            <a:off x="3762506" y="5820792"/>
            <a:ext cx="434340" cy="429259"/>
          </a:xfrm>
          <a:custGeom>
            <a:avLst/>
            <a:gdLst/>
            <a:ahLst/>
            <a:cxnLst/>
            <a:rect l="l" t="t" r="r" b="b"/>
            <a:pathLst>
              <a:path w="434339" h="429260">
                <a:moveTo>
                  <a:pt x="215842" y="429117"/>
                </a:moveTo>
                <a:lnTo>
                  <a:pt x="166668" y="423356"/>
                </a:lnTo>
                <a:lnTo>
                  <a:pt x="121360" y="406942"/>
                </a:lnTo>
                <a:lnTo>
                  <a:pt x="81266" y="381180"/>
                </a:lnTo>
                <a:lnTo>
                  <a:pt x="47735" y="347371"/>
                </a:lnTo>
                <a:lnTo>
                  <a:pt x="22114" y="306820"/>
                </a:lnTo>
                <a:lnTo>
                  <a:pt x="5753" y="260830"/>
                </a:lnTo>
                <a:lnTo>
                  <a:pt x="0" y="210705"/>
                </a:lnTo>
                <a:lnTo>
                  <a:pt x="5753" y="161532"/>
                </a:lnTo>
                <a:lnTo>
                  <a:pt x="22114" y="116224"/>
                </a:lnTo>
                <a:lnTo>
                  <a:pt x="47735" y="76130"/>
                </a:lnTo>
                <a:lnTo>
                  <a:pt x="81266" y="42598"/>
                </a:lnTo>
                <a:lnTo>
                  <a:pt x="121360" y="16978"/>
                </a:lnTo>
                <a:lnTo>
                  <a:pt x="166668" y="616"/>
                </a:lnTo>
                <a:lnTo>
                  <a:pt x="171941" y="0"/>
                </a:lnTo>
                <a:lnTo>
                  <a:pt x="260592" y="0"/>
                </a:lnTo>
                <a:lnTo>
                  <a:pt x="311957" y="16978"/>
                </a:lnTo>
                <a:lnTo>
                  <a:pt x="352508" y="42598"/>
                </a:lnTo>
                <a:lnTo>
                  <a:pt x="386316" y="76130"/>
                </a:lnTo>
                <a:lnTo>
                  <a:pt x="412079" y="116224"/>
                </a:lnTo>
                <a:lnTo>
                  <a:pt x="428493" y="161532"/>
                </a:lnTo>
                <a:lnTo>
                  <a:pt x="434254" y="210705"/>
                </a:lnTo>
                <a:lnTo>
                  <a:pt x="428493" y="260830"/>
                </a:lnTo>
                <a:lnTo>
                  <a:pt x="412079" y="306820"/>
                </a:lnTo>
                <a:lnTo>
                  <a:pt x="386316" y="347371"/>
                </a:lnTo>
                <a:lnTo>
                  <a:pt x="352508" y="381180"/>
                </a:lnTo>
                <a:lnTo>
                  <a:pt x="311957" y="406942"/>
                </a:lnTo>
                <a:lnTo>
                  <a:pt x="265967" y="423356"/>
                </a:lnTo>
                <a:lnTo>
                  <a:pt x="215842" y="429117"/>
                </a:lnTo>
                <a:close/>
              </a:path>
            </a:pathLst>
          </a:custGeom>
          <a:solidFill>
            <a:srgbClr val="0081CC"/>
          </a:solidFill>
        </p:spPr>
        <p:txBody>
          <a:bodyPr wrap="square" lIns="0" tIns="0" rIns="0" bIns="0" rtlCol="0"/>
          <a:lstStyle/>
          <a:p>
            <a:endParaRPr/>
          </a:p>
        </p:txBody>
      </p:sp>
      <p:pic>
        <p:nvPicPr>
          <p:cNvPr id="133" name="object 49">
            <a:extLst>
              <a:ext uri="{FF2B5EF4-FFF2-40B4-BE49-F238E27FC236}">
                <a16:creationId xmlns:a16="http://schemas.microsoft.com/office/drawing/2014/main" id="{E2EFD480-D8AB-4688-8954-4CDE66294C86}"/>
              </a:ext>
            </a:extLst>
          </p:cNvPr>
          <p:cNvPicPr/>
          <p:nvPr/>
        </p:nvPicPr>
        <p:blipFill>
          <a:blip r:embed="rId5" cstate="print"/>
          <a:stretch>
            <a:fillRect/>
          </a:stretch>
        </p:blipFill>
        <p:spPr>
          <a:xfrm>
            <a:off x="3944944" y="6121432"/>
            <a:ext cx="69377" cy="71947"/>
          </a:xfrm>
          <a:prstGeom prst="rect">
            <a:avLst/>
          </a:prstGeom>
        </p:spPr>
      </p:pic>
      <p:pic>
        <p:nvPicPr>
          <p:cNvPr id="134" name="object 50">
            <a:extLst>
              <a:ext uri="{FF2B5EF4-FFF2-40B4-BE49-F238E27FC236}">
                <a16:creationId xmlns:a16="http://schemas.microsoft.com/office/drawing/2014/main" id="{CF0E11E1-A1D0-417B-AB19-8801D30836BC}"/>
              </a:ext>
            </a:extLst>
          </p:cNvPr>
          <p:cNvPicPr/>
          <p:nvPr/>
        </p:nvPicPr>
        <p:blipFill>
          <a:blip r:embed="rId6" cstate="print"/>
          <a:stretch>
            <a:fillRect/>
          </a:stretch>
        </p:blipFill>
        <p:spPr>
          <a:xfrm>
            <a:off x="3939805" y="5867047"/>
            <a:ext cx="79656" cy="228689"/>
          </a:xfrm>
          <a:prstGeom prst="rect">
            <a:avLst/>
          </a:prstGeom>
        </p:spPr>
      </p:pic>
      <p:sp>
        <p:nvSpPr>
          <p:cNvPr id="135" name="テキスト ボックス 134">
            <a:extLst>
              <a:ext uri="{FF2B5EF4-FFF2-40B4-BE49-F238E27FC236}">
                <a16:creationId xmlns:a16="http://schemas.microsoft.com/office/drawing/2014/main" id="{4BA0E5C9-2CC1-4274-874D-16943EB1B8CC}"/>
              </a:ext>
            </a:extLst>
          </p:cNvPr>
          <p:cNvSpPr txBox="1"/>
          <p:nvPr/>
        </p:nvSpPr>
        <p:spPr>
          <a:xfrm>
            <a:off x="2085688" y="8298760"/>
            <a:ext cx="4012844" cy="261610"/>
          </a:xfrm>
          <a:prstGeom prst="rect">
            <a:avLst/>
          </a:prstGeom>
          <a:noFill/>
        </p:spPr>
        <p:txBody>
          <a:bodyPr wrap="square" rtlCol="0">
            <a:spAutoFit/>
          </a:bodyPr>
          <a:lstStyle/>
          <a:p>
            <a:r>
              <a:rPr kumimoji="1" lang="en-US" altLang="ja-JP" sz="1100" dirty="0">
                <a:solidFill>
                  <a:schemeClr val="tx1"/>
                </a:solidFill>
              </a:rPr>
              <a:t>Indicates chapters to refer to and other manual references.</a:t>
            </a:r>
            <a:endParaRPr kumimoji="1" lang="ja-JP" altLang="en-US" sz="1100" dirty="0">
              <a:solidFill>
                <a:schemeClr val="tx1"/>
              </a:solidFill>
            </a:endParaRPr>
          </a:p>
        </p:txBody>
      </p:sp>
      <p:sp>
        <p:nvSpPr>
          <p:cNvPr id="136" name="テキスト ボックス 135">
            <a:extLst>
              <a:ext uri="{FF2B5EF4-FFF2-40B4-BE49-F238E27FC236}">
                <a16:creationId xmlns:a16="http://schemas.microsoft.com/office/drawing/2014/main" id="{F293E000-7213-4806-8C41-BD89F0E4DB9A}"/>
              </a:ext>
            </a:extLst>
          </p:cNvPr>
          <p:cNvSpPr txBox="1"/>
          <p:nvPr/>
        </p:nvSpPr>
        <p:spPr>
          <a:xfrm>
            <a:off x="958451" y="8306247"/>
            <a:ext cx="847373" cy="261610"/>
          </a:xfrm>
          <a:prstGeom prst="rect">
            <a:avLst/>
          </a:prstGeom>
          <a:noFill/>
        </p:spPr>
        <p:txBody>
          <a:bodyPr wrap="square" rtlCol="0">
            <a:spAutoFit/>
          </a:bodyPr>
          <a:lstStyle/>
          <a:p>
            <a:r>
              <a:rPr kumimoji="1" lang="en-US" altLang="ja-JP" sz="1100" dirty="0">
                <a:solidFill>
                  <a:schemeClr val="tx1"/>
                </a:solidFill>
              </a:rPr>
              <a:t>Reference</a:t>
            </a:r>
            <a:endParaRPr kumimoji="1" lang="ja-JP" altLang="en-US" sz="1100" dirty="0">
              <a:solidFill>
                <a:schemeClr val="tx1"/>
              </a:solidFill>
            </a:endParaRPr>
          </a:p>
        </p:txBody>
      </p:sp>
    </p:spTree>
    <p:extLst>
      <p:ext uri="{BB962C8B-B14F-4D97-AF65-F5344CB8AC3E}">
        <p14:creationId xmlns:p14="http://schemas.microsoft.com/office/powerpoint/2010/main" val="151491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2-2-3. Out</a:t>
            </a:r>
            <a:r>
              <a:rPr lang="en-US" sz="1100" dirty="0"/>
              <a:t>bound Schedule</a:t>
            </a:r>
            <a:endParaRPr kumimoji="1" lang="en-US" altLang="ja-JP" sz="1100" dirty="0"/>
          </a:p>
        </p:txBody>
      </p:sp>
      <p:pic>
        <p:nvPicPr>
          <p:cNvPr id="8" name="Picture 7">
            <a:extLst>
              <a:ext uri="{FF2B5EF4-FFF2-40B4-BE49-F238E27FC236}">
                <a16:creationId xmlns:a16="http://schemas.microsoft.com/office/drawing/2014/main" id="{F9528355-E17C-4021-9AD8-42FAA624F5D6}"/>
              </a:ext>
            </a:extLst>
          </p:cNvPr>
          <p:cNvPicPr>
            <a:picLocks noChangeAspect="1"/>
          </p:cNvPicPr>
          <p:nvPr/>
        </p:nvPicPr>
        <p:blipFill>
          <a:blip r:embed="rId2"/>
          <a:stretch>
            <a:fillRect/>
          </a:stretch>
        </p:blipFill>
        <p:spPr>
          <a:xfrm>
            <a:off x="1079664" y="1526046"/>
            <a:ext cx="4770533" cy="464860"/>
          </a:xfrm>
          <a:prstGeom prst="rect">
            <a:avLst/>
          </a:prstGeom>
        </p:spPr>
      </p:pic>
      <p:pic>
        <p:nvPicPr>
          <p:cNvPr id="17" name="Picture 16">
            <a:extLst>
              <a:ext uri="{FF2B5EF4-FFF2-40B4-BE49-F238E27FC236}">
                <a16:creationId xmlns:a16="http://schemas.microsoft.com/office/drawing/2014/main" id="{8F7BB989-5C4D-433C-8A0F-5548EA03B24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47386" y="1774540"/>
            <a:ext cx="373380" cy="373380"/>
          </a:xfrm>
          <a:prstGeom prst="rect">
            <a:avLst/>
          </a:prstGeom>
        </p:spPr>
      </p:pic>
      <p:sp>
        <p:nvSpPr>
          <p:cNvPr id="15" name="Arrow: Down 14">
            <a:extLst>
              <a:ext uri="{FF2B5EF4-FFF2-40B4-BE49-F238E27FC236}">
                <a16:creationId xmlns:a16="http://schemas.microsoft.com/office/drawing/2014/main" id="{63ACAA8E-C6A1-4DF5-83B3-DDD6428C2758}"/>
              </a:ext>
            </a:extLst>
          </p:cNvPr>
          <p:cNvSpPr/>
          <p:nvPr/>
        </p:nvSpPr>
        <p:spPr>
          <a:xfrm>
            <a:off x="3294888" y="5926333"/>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2" name="TextBox 21">
            <a:extLst>
              <a:ext uri="{FF2B5EF4-FFF2-40B4-BE49-F238E27FC236}">
                <a16:creationId xmlns:a16="http://schemas.microsoft.com/office/drawing/2014/main" id="{B9AFC64C-B58A-4A4E-9D65-BBE5EB4CF632}"/>
              </a:ext>
            </a:extLst>
          </p:cNvPr>
          <p:cNvSpPr txBox="1"/>
          <p:nvPr/>
        </p:nvSpPr>
        <p:spPr>
          <a:xfrm>
            <a:off x="415798" y="1212848"/>
            <a:ext cx="6264148" cy="300082"/>
          </a:xfrm>
          <a:prstGeom prst="rect">
            <a:avLst/>
          </a:prstGeom>
          <a:noFill/>
        </p:spPr>
        <p:txBody>
          <a:bodyPr wrap="square">
            <a:spAutoFit/>
          </a:bodyPr>
          <a:lstStyle/>
          <a:p>
            <a:r>
              <a:rPr lang="en-US" sz="1350" b="1" dirty="0"/>
              <a:t>• Refresh: </a:t>
            </a:r>
            <a:r>
              <a:rPr lang="en-US" sz="1350" dirty="0"/>
              <a:t>To refresh the information on this page to the latest information.</a:t>
            </a:r>
          </a:p>
        </p:txBody>
      </p:sp>
      <p:pic>
        <p:nvPicPr>
          <p:cNvPr id="6" name="Picture 5">
            <a:extLst>
              <a:ext uri="{FF2B5EF4-FFF2-40B4-BE49-F238E27FC236}">
                <a16:creationId xmlns:a16="http://schemas.microsoft.com/office/drawing/2014/main" id="{46429EE0-79E7-487D-BB56-A6043C35FBCB}"/>
              </a:ext>
            </a:extLst>
          </p:cNvPr>
          <p:cNvPicPr>
            <a:picLocks noChangeAspect="1"/>
          </p:cNvPicPr>
          <p:nvPr/>
        </p:nvPicPr>
        <p:blipFill>
          <a:blip r:embed="rId4"/>
          <a:stretch>
            <a:fillRect/>
          </a:stretch>
        </p:blipFill>
        <p:spPr>
          <a:xfrm>
            <a:off x="597897" y="6436412"/>
            <a:ext cx="5731596" cy="2091892"/>
          </a:xfrm>
          <a:prstGeom prst="rect">
            <a:avLst/>
          </a:prstGeom>
        </p:spPr>
      </p:pic>
      <p:sp>
        <p:nvSpPr>
          <p:cNvPr id="24" name="TextBox 23">
            <a:extLst>
              <a:ext uri="{FF2B5EF4-FFF2-40B4-BE49-F238E27FC236}">
                <a16:creationId xmlns:a16="http://schemas.microsoft.com/office/drawing/2014/main" id="{46C24E56-2962-4392-A417-68D8AAFD56EF}"/>
              </a:ext>
            </a:extLst>
          </p:cNvPr>
          <p:cNvSpPr txBox="1"/>
          <p:nvPr/>
        </p:nvSpPr>
        <p:spPr>
          <a:xfrm>
            <a:off x="382759" y="4863309"/>
            <a:ext cx="6264148" cy="300082"/>
          </a:xfrm>
          <a:prstGeom prst="rect">
            <a:avLst/>
          </a:prstGeom>
          <a:noFill/>
        </p:spPr>
        <p:txBody>
          <a:bodyPr wrap="square">
            <a:spAutoFit/>
          </a:bodyPr>
          <a:lstStyle/>
          <a:p>
            <a:r>
              <a:rPr lang="en-US" sz="1350" b="1" dirty="0"/>
              <a:t>• CSV Output: </a:t>
            </a:r>
            <a:r>
              <a:rPr lang="en-US" sz="1350" dirty="0"/>
              <a:t>Export data as a CSV file.</a:t>
            </a:r>
          </a:p>
        </p:txBody>
      </p:sp>
      <p:pic>
        <p:nvPicPr>
          <p:cNvPr id="25" name="Picture 24">
            <a:extLst>
              <a:ext uri="{FF2B5EF4-FFF2-40B4-BE49-F238E27FC236}">
                <a16:creationId xmlns:a16="http://schemas.microsoft.com/office/drawing/2014/main" id="{C4026178-566A-4CCA-B77F-B56D46812A63}"/>
              </a:ext>
            </a:extLst>
          </p:cNvPr>
          <p:cNvPicPr>
            <a:picLocks noChangeAspect="1"/>
          </p:cNvPicPr>
          <p:nvPr/>
        </p:nvPicPr>
        <p:blipFill>
          <a:blip r:embed="rId2"/>
          <a:stretch>
            <a:fillRect/>
          </a:stretch>
        </p:blipFill>
        <p:spPr>
          <a:xfrm>
            <a:off x="1162605" y="5338340"/>
            <a:ext cx="4770533" cy="464860"/>
          </a:xfrm>
          <a:prstGeom prst="rect">
            <a:avLst/>
          </a:prstGeom>
        </p:spPr>
      </p:pic>
      <p:pic>
        <p:nvPicPr>
          <p:cNvPr id="26" name="Picture 25">
            <a:extLst>
              <a:ext uri="{FF2B5EF4-FFF2-40B4-BE49-F238E27FC236}">
                <a16:creationId xmlns:a16="http://schemas.microsoft.com/office/drawing/2014/main" id="{956C02B2-CFAB-4A43-8A40-60E823BA99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27607" y="5590895"/>
            <a:ext cx="373380" cy="373380"/>
          </a:xfrm>
          <a:prstGeom prst="rect">
            <a:avLst/>
          </a:prstGeom>
        </p:spPr>
      </p:pic>
      <p:sp>
        <p:nvSpPr>
          <p:cNvPr id="27" name="Rectangle 26">
            <a:extLst>
              <a:ext uri="{FF2B5EF4-FFF2-40B4-BE49-F238E27FC236}">
                <a16:creationId xmlns:a16="http://schemas.microsoft.com/office/drawing/2014/main" id="{0D4EEB1D-331D-4CE3-BA5B-88ABD313D610}"/>
              </a:ext>
            </a:extLst>
          </p:cNvPr>
          <p:cNvSpPr/>
          <p:nvPr/>
        </p:nvSpPr>
        <p:spPr>
          <a:xfrm>
            <a:off x="4843462" y="6506375"/>
            <a:ext cx="1368361" cy="65338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8" name="Rectangle 27">
            <a:extLst>
              <a:ext uri="{FF2B5EF4-FFF2-40B4-BE49-F238E27FC236}">
                <a16:creationId xmlns:a16="http://schemas.microsoft.com/office/drawing/2014/main" id="{7AD9CF9D-7FEA-469C-879D-AFD041BF3A89}"/>
              </a:ext>
            </a:extLst>
          </p:cNvPr>
          <p:cNvSpPr/>
          <p:nvPr/>
        </p:nvSpPr>
        <p:spPr>
          <a:xfrm>
            <a:off x="1249680" y="7016496"/>
            <a:ext cx="1554481" cy="1432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9" name="TextBox 28">
            <a:extLst>
              <a:ext uri="{FF2B5EF4-FFF2-40B4-BE49-F238E27FC236}">
                <a16:creationId xmlns:a16="http://schemas.microsoft.com/office/drawing/2014/main" id="{6DBD2A36-2E98-45D8-8778-10191F3D4D3E}"/>
              </a:ext>
            </a:extLst>
          </p:cNvPr>
          <p:cNvSpPr txBox="1"/>
          <p:nvPr/>
        </p:nvSpPr>
        <p:spPr>
          <a:xfrm>
            <a:off x="1749195" y="8528304"/>
            <a:ext cx="3429000" cy="300082"/>
          </a:xfrm>
          <a:prstGeom prst="rect">
            <a:avLst/>
          </a:prstGeom>
          <a:noFill/>
        </p:spPr>
        <p:txBody>
          <a:bodyPr wrap="square">
            <a:spAutoFit/>
          </a:bodyPr>
          <a:lstStyle/>
          <a:p>
            <a:r>
              <a:rPr lang="en-US" sz="1350" dirty="0"/>
              <a:t>It will export data from the current page.</a:t>
            </a:r>
          </a:p>
        </p:txBody>
      </p:sp>
      <p:sp>
        <p:nvSpPr>
          <p:cNvPr id="19" name="Arrow: Down 18">
            <a:extLst>
              <a:ext uri="{FF2B5EF4-FFF2-40B4-BE49-F238E27FC236}">
                <a16:creationId xmlns:a16="http://schemas.microsoft.com/office/drawing/2014/main" id="{03F1D96B-78DB-47F6-AB8A-90A80FD2120C}"/>
              </a:ext>
            </a:extLst>
          </p:cNvPr>
          <p:cNvSpPr/>
          <p:nvPr/>
        </p:nvSpPr>
        <p:spPr>
          <a:xfrm>
            <a:off x="3294888" y="2160310"/>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0" name="Picture 19">
            <a:extLst>
              <a:ext uri="{FF2B5EF4-FFF2-40B4-BE49-F238E27FC236}">
                <a16:creationId xmlns:a16="http://schemas.microsoft.com/office/drawing/2014/main" id="{8814E9B6-B4DF-4201-BA13-00120BF04331}"/>
              </a:ext>
            </a:extLst>
          </p:cNvPr>
          <p:cNvPicPr>
            <a:picLocks noChangeAspect="1"/>
          </p:cNvPicPr>
          <p:nvPr/>
        </p:nvPicPr>
        <p:blipFill>
          <a:blip r:embed="rId5"/>
          <a:stretch>
            <a:fillRect/>
          </a:stretch>
        </p:blipFill>
        <p:spPr>
          <a:xfrm>
            <a:off x="609718" y="2699764"/>
            <a:ext cx="5810230" cy="1806618"/>
          </a:xfrm>
          <a:prstGeom prst="rect">
            <a:avLst/>
          </a:prstGeom>
        </p:spPr>
      </p:pic>
    </p:spTree>
    <p:extLst>
      <p:ext uri="{BB962C8B-B14F-4D97-AF65-F5344CB8AC3E}">
        <p14:creationId xmlns:p14="http://schemas.microsoft.com/office/powerpoint/2010/main" val="427189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872BE7-2E5C-488B-BFE5-3CB3EB92DC1D}"/>
              </a:ext>
            </a:extLst>
          </p:cNvPr>
          <p:cNvPicPr>
            <a:picLocks noChangeAspect="1"/>
          </p:cNvPicPr>
          <p:nvPr/>
        </p:nvPicPr>
        <p:blipFill>
          <a:blip r:embed="rId2"/>
          <a:stretch>
            <a:fillRect/>
          </a:stretch>
        </p:blipFill>
        <p:spPr>
          <a:xfrm>
            <a:off x="568262" y="7526591"/>
            <a:ext cx="5721438" cy="1803789"/>
          </a:xfrm>
          <a:prstGeom prst="rect">
            <a:avLst/>
          </a:prstGeom>
        </p:spPr>
      </p:pic>
      <p:pic>
        <p:nvPicPr>
          <p:cNvPr id="8" name="Picture 7">
            <a:extLst>
              <a:ext uri="{FF2B5EF4-FFF2-40B4-BE49-F238E27FC236}">
                <a16:creationId xmlns:a16="http://schemas.microsoft.com/office/drawing/2014/main" id="{D2A81CE7-43C0-410B-8D84-AF7F6758A305}"/>
              </a:ext>
            </a:extLst>
          </p:cNvPr>
          <p:cNvPicPr>
            <a:picLocks noChangeAspect="1"/>
          </p:cNvPicPr>
          <p:nvPr/>
        </p:nvPicPr>
        <p:blipFill>
          <a:blip r:embed="rId3"/>
          <a:stretch>
            <a:fillRect/>
          </a:stretch>
        </p:blipFill>
        <p:spPr>
          <a:xfrm>
            <a:off x="568262" y="5053166"/>
            <a:ext cx="5734434" cy="1803789"/>
          </a:xfrm>
          <a:prstGeom prst="rect">
            <a:avLst/>
          </a:prstGeom>
        </p:spPr>
      </p:pic>
      <p:pic>
        <p:nvPicPr>
          <p:cNvPr id="6" name="Picture 5">
            <a:extLst>
              <a:ext uri="{FF2B5EF4-FFF2-40B4-BE49-F238E27FC236}">
                <a16:creationId xmlns:a16="http://schemas.microsoft.com/office/drawing/2014/main" id="{0F42A3FF-6C3A-4B47-9C9F-5608912A3AA1}"/>
              </a:ext>
            </a:extLst>
          </p:cNvPr>
          <p:cNvPicPr>
            <a:picLocks noChangeAspect="1"/>
          </p:cNvPicPr>
          <p:nvPr/>
        </p:nvPicPr>
        <p:blipFill>
          <a:blip r:embed="rId4"/>
          <a:stretch>
            <a:fillRect/>
          </a:stretch>
        </p:blipFill>
        <p:spPr>
          <a:xfrm>
            <a:off x="568262" y="2666199"/>
            <a:ext cx="5681472" cy="1768677"/>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2-2-3. Out</a:t>
            </a:r>
            <a:r>
              <a:rPr lang="en-US" sz="1100" dirty="0"/>
              <a:t>bound Schedule</a:t>
            </a:r>
            <a:endParaRPr kumimoji="1" lang="en-US" altLang="ja-JP" sz="1100" dirty="0"/>
          </a:p>
        </p:txBody>
      </p:sp>
      <p:sp>
        <p:nvSpPr>
          <p:cNvPr id="32" name="TextBox 31">
            <a:extLst>
              <a:ext uri="{FF2B5EF4-FFF2-40B4-BE49-F238E27FC236}">
                <a16:creationId xmlns:a16="http://schemas.microsoft.com/office/drawing/2014/main" id="{3CA51E03-9F17-4127-95F2-12D8EE5FD8D2}"/>
              </a:ext>
            </a:extLst>
          </p:cNvPr>
          <p:cNvSpPr txBox="1"/>
          <p:nvPr/>
        </p:nvSpPr>
        <p:spPr>
          <a:xfrm>
            <a:off x="431058" y="1218795"/>
            <a:ext cx="6172200" cy="1338828"/>
          </a:xfrm>
          <a:prstGeom prst="rect">
            <a:avLst/>
          </a:prstGeom>
          <a:noFill/>
        </p:spPr>
        <p:txBody>
          <a:bodyPr wrap="square">
            <a:spAutoFit/>
          </a:bodyPr>
          <a:lstStyle/>
          <a:p>
            <a:r>
              <a:rPr lang="en-US" sz="1350" b="1" dirty="0"/>
              <a:t>• Cancel: </a:t>
            </a:r>
            <a:r>
              <a:rPr lang="en-US" sz="1350" dirty="0"/>
              <a:t>Select an item from the row below. and click “cancel” </a:t>
            </a:r>
          </a:p>
          <a:p>
            <a:r>
              <a:rPr lang="en-US" sz="1350" dirty="0"/>
              <a:t>to change the status to cancel.</a:t>
            </a:r>
            <a:r>
              <a:rPr lang="th-TH" sz="1350" dirty="0"/>
              <a:t> </a:t>
            </a:r>
          </a:p>
          <a:p>
            <a:r>
              <a:rPr lang="th-TH" sz="1350" dirty="0">
                <a:solidFill>
                  <a:srgbClr val="FF0000"/>
                </a:solidFill>
              </a:rPr>
              <a:t>*</a:t>
            </a:r>
            <a:r>
              <a:rPr lang="en-US" sz="1350" dirty="0">
                <a:solidFill>
                  <a:srgbClr val="FF0000"/>
                </a:solidFill>
              </a:rPr>
              <a:t>can change status only: Schedule Registered</a:t>
            </a:r>
            <a:r>
              <a:rPr lang="th-TH" sz="1350" dirty="0">
                <a:solidFill>
                  <a:srgbClr val="FF0000"/>
                </a:solidFill>
              </a:rPr>
              <a:t>.</a:t>
            </a:r>
          </a:p>
          <a:p>
            <a:endParaRPr lang="en-US" sz="1350" dirty="0">
              <a:solidFill>
                <a:srgbClr val="FF0000"/>
              </a:solidFill>
            </a:endParaRPr>
          </a:p>
          <a:p>
            <a:r>
              <a:rPr lang="en-US" sz="1350" b="1" dirty="0"/>
              <a:t>• Reactivate: </a:t>
            </a:r>
            <a:r>
              <a:rPr lang="en-US" sz="1350" dirty="0"/>
              <a:t>Select an item from the row below. and click “Reactivate” </a:t>
            </a:r>
          </a:p>
          <a:p>
            <a:r>
              <a:rPr lang="en-US" sz="1350" dirty="0"/>
              <a:t>to change the cancel status to reactivate</a:t>
            </a:r>
            <a:r>
              <a:rPr lang="th-TH" sz="1350" dirty="0"/>
              <a:t> </a:t>
            </a:r>
            <a:r>
              <a:rPr lang="en-US" sz="1350" dirty="0"/>
              <a:t>status .</a:t>
            </a:r>
          </a:p>
        </p:txBody>
      </p:sp>
      <p:sp>
        <p:nvSpPr>
          <p:cNvPr id="35" name="Rectangle 34">
            <a:extLst>
              <a:ext uri="{FF2B5EF4-FFF2-40B4-BE49-F238E27FC236}">
                <a16:creationId xmlns:a16="http://schemas.microsoft.com/office/drawing/2014/main" id="{17188465-5F86-4F03-9B37-5BEC94B8C63A}"/>
              </a:ext>
            </a:extLst>
          </p:cNvPr>
          <p:cNvSpPr/>
          <p:nvPr/>
        </p:nvSpPr>
        <p:spPr>
          <a:xfrm>
            <a:off x="1171323" y="3316679"/>
            <a:ext cx="5026278" cy="35997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6" name="Picture 35">
            <a:extLst>
              <a:ext uri="{FF2B5EF4-FFF2-40B4-BE49-F238E27FC236}">
                <a16:creationId xmlns:a16="http://schemas.microsoft.com/office/drawing/2014/main" id="{5DCD63DD-B3B8-472C-A8F2-DB3B183D7F0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040027" y="2929188"/>
            <a:ext cx="204313" cy="228954"/>
          </a:xfrm>
          <a:prstGeom prst="rect">
            <a:avLst/>
          </a:prstGeom>
        </p:spPr>
      </p:pic>
      <p:sp>
        <p:nvSpPr>
          <p:cNvPr id="37" name="Arrow: Down 36">
            <a:extLst>
              <a:ext uri="{FF2B5EF4-FFF2-40B4-BE49-F238E27FC236}">
                <a16:creationId xmlns:a16="http://schemas.microsoft.com/office/drawing/2014/main" id="{5CEC5CAF-0D06-4DF8-8526-F9B0673AE5CE}"/>
              </a:ext>
            </a:extLst>
          </p:cNvPr>
          <p:cNvSpPr/>
          <p:nvPr/>
        </p:nvSpPr>
        <p:spPr>
          <a:xfrm>
            <a:off x="3330819" y="4567156"/>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8" name="Rectangle 37">
            <a:extLst>
              <a:ext uri="{FF2B5EF4-FFF2-40B4-BE49-F238E27FC236}">
                <a16:creationId xmlns:a16="http://schemas.microsoft.com/office/drawing/2014/main" id="{F530EE18-5C66-45B6-943C-0189C231B95C}"/>
              </a:ext>
            </a:extLst>
          </p:cNvPr>
          <p:cNvSpPr/>
          <p:nvPr/>
        </p:nvSpPr>
        <p:spPr>
          <a:xfrm>
            <a:off x="1209422" y="5720080"/>
            <a:ext cx="5093274" cy="3911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9" name="Rectangle 38">
            <a:extLst>
              <a:ext uri="{FF2B5EF4-FFF2-40B4-BE49-F238E27FC236}">
                <a16:creationId xmlns:a16="http://schemas.microsoft.com/office/drawing/2014/main" id="{6CD0BEE0-B82E-4B2D-9780-8718D549AFE6}"/>
              </a:ext>
            </a:extLst>
          </p:cNvPr>
          <p:cNvSpPr/>
          <p:nvPr/>
        </p:nvSpPr>
        <p:spPr>
          <a:xfrm>
            <a:off x="5264150" y="5055858"/>
            <a:ext cx="1005586" cy="2287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3" name="Arrow: Down 42">
            <a:extLst>
              <a:ext uri="{FF2B5EF4-FFF2-40B4-BE49-F238E27FC236}">
                <a16:creationId xmlns:a16="http://schemas.microsoft.com/office/drawing/2014/main" id="{BC9668EA-E11C-4DB7-9437-46892E2773DE}"/>
              </a:ext>
            </a:extLst>
          </p:cNvPr>
          <p:cNvSpPr/>
          <p:nvPr/>
        </p:nvSpPr>
        <p:spPr>
          <a:xfrm>
            <a:off x="3294888" y="705878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44" name="Picture 43">
            <a:extLst>
              <a:ext uri="{FF2B5EF4-FFF2-40B4-BE49-F238E27FC236}">
                <a16:creationId xmlns:a16="http://schemas.microsoft.com/office/drawing/2014/main" id="{F8C06853-68A1-46B9-9175-4034A8418A2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499767" y="5285896"/>
            <a:ext cx="204313" cy="228954"/>
          </a:xfrm>
          <a:prstGeom prst="rect">
            <a:avLst/>
          </a:prstGeom>
        </p:spPr>
      </p:pic>
      <p:sp>
        <p:nvSpPr>
          <p:cNvPr id="45" name="Rectangle 44">
            <a:extLst>
              <a:ext uri="{FF2B5EF4-FFF2-40B4-BE49-F238E27FC236}">
                <a16:creationId xmlns:a16="http://schemas.microsoft.com/office/drawing/2014/main" id="{D9792380-BD2D-491A-A98E-5C8BE1415DDD}"/>
              </a:ext>
            </a:extLst>
          </p:cNvPr>
          <p:cNvSpPr/>
          <p:nvPr/>
        </p:nvSpPr>
        <p:spPr>
          <a:xfrm>
            <a:off x="1209422" y="8188816"/>
            <a:ext cx="5060314" cy="3911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46" name="Rectangle 45">
            <a:extLst>
              <a:ext uri="{FF2B5EF4-FFF2-40B4-BE49-F238E27FC236}">
                <a16:creationId xmlns:a16="http://schemas.microsoft.com/office/drawing/2014/main" id="{A4DDE026-2432-4983-A1EE-A0518C68651B}"/>
              </a:ext>
            </a:extLst>
          </p:cNvPr>
          <p:cNvSpPr/>
          <p:nvPr/>
        </p:nvSpPr>
        <p:spPr>
          <a:xfrm>
            <a:off x="5171440" y="7544967"/>
            <a:ext cx="1083056" cy="22875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220592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E0DC4B-7FA7-4FDC-8EF3-A8CEBA370337}"/>
              </a:ext>
            </a:extLst>
          </p:cNvPr>
          <p:cNvPicPr>
            <a:picLocks noChangeAspect="1"/>
          </p:cNvPicPr>
          <p:nvPr/>
        </p:nvPicPr>
        <p:blipFill>
          <a:blip r:embed="rId2"/>
          <a:stretch>
            <a:fillRect/>
          </a:stretch>
        </p:blipFill>
        <p:spPr>
          <a:xfrm>
            <a:off x="569455" y="1580464"/>
            <a:ext cx="5817058" cy="1807476"/>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2-2-3. Out</a:t>
            </a:r>
            <a:r>
              <a:rPr lang="en-US" sz="1100" dirty="0"/>
              <a:t>bound Schedule</a:t>
            </a:r>
            <a:endParaRPr kumimoji="1" lang="en-US" altLang="ja-JP" sz="1100" dirty="0"/>
          </a:p>
        </p:txBody>
      </p:sp>
      <p:sp>
        <p:nvSpPr>
          <p:cNvPr id="32" name="TextBox 31">
            <a:extLst>
              <a:ext uri="{FF2B5EF4-FFF2-40B4-BE49-F238E27FC236}">
                <a16:creationId xmlns:a16="http://schemas.microsoft.com/office/drawing/2014/main" id="{3CA51E03-9F17-4127-95F2-12D8EE5FD8D2}"/>
              </a:ext>
            </a:extLst>
          </p:cNvPr>
          <p:cNvSpPr txBox="1"/>
          <p:nvPr/>
        </p:nvSpPr>
        <p:spPr>
          <a:xfrm>
            <a:off x="431058" y="1239115"/>
            <a:ext cx="6172200" cy="300082"/>
          </a:xfrm>
          <a:prstGeom prst="rect">
            <a:avLst/>
          </a:prstGeom>
          <a:noFill/>
        </p:spPr>
        <p:txBody>
          <a:bodyPr wrap="square">
            <a:spAutoFit/>
          </a:bodyPr>
          <a:lstStyle/>
          <a:p>
            <a:r>
              <a:rPr lang="th-TH" sz="1350" dirty="0">
                <a:solidFill>
                  <a:srgbClr val="FF0000"/>
                </a:solidFill>
              </a:rPr>
              <a:t>*</a:t>
            </a:r>
            <a:r>
              <a:rPr lang="en-US" sz="1350" dirty="0">
                <a:solidFill>
                  <a:srgbClr val="FF0000"/>
                </a:solidFill>
              </a:rPr>
              <a:t>Status can be changed from the menu symbol. on the back of each item</a:t>
            </a:r>
            <a:r>
              <a:rPr lang="th-TH" sz="1350" dirty="0">
                <a:solidFill>
                  <a:srgbClr val="FF0000"/>
                </a:solidFill>
              </a:rPr>
              <a:t>.</a:t>
            </a:r>
          </a:p>
        </p:txBody>
      </p:sp>
      <p:sp>
        <p:nvSpPr>
          <p:cNvPr id="20" name="Rectangle 19">
            <a:extLst>
              <a:ext uri="{FF2B5EF4-FFF2-40B4-BE49-F238E27FC236}">
                <a16:creationId xmlns:a16="http://schemas.microsoft.com/office/drawing/2014/main" id="{9D37C328-942D-4EB2-B3C4-312116F6D9B7}"/>
              </a:ext>
            </a:extLst>
          </p:cNvPr>
          <p:cNvSpPr/>
          <p:nvPr/>
        </p:nvSpPr>
        <p:spPr>
          <a:xfrm>
            <a:off x="5695950" y="1953122"/>
            <a:ext cx="690563" cy="14295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21" name="Picture 20">
            <a:extLst>
              <a:ext uri="{FF2B5EF4-FFF2-40B4-BE49-F238E27FC236}">
                <a16:creationId xmlns:a16="http://schemas.microsoft.com/office/drawing/2014/main" id="{EB538B05-B035-4A54-B636-DB4AB441513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6172040" y="2329262"/>
            <a:ext cx="204313" cy="228954"/>
          </a:xfrm>
          <a:prstGeom prst="rect">
            <a:avLst/>
          </a:prstGeom>
        </p:spPr>
      </p:pic>
      <p:sp>
        <p:nvSpPr>
          <p:cNvPr id="25" name="TextBox 24">
            <a:extLst>
              <a:ext uri="{FF2B5EF4-FFF2-40B4-BE49-F238E27FC236}">
                <a16:creationId xmlns:a16="http://schemas.microsoft.com/office/drawing/2014/main" id="{98B5FDF3-17F8-46FD-A423-6AC407FD979E}"/>
              </a:ext>
            </a:extLst>
          </p:cNvPr>
          <p:cNvSpPr txBox="1"/>
          <p:nvPr/>
        </p:nvSpPr>
        <p:spPr>
          <a:xfrm>
            <a:off x="495129" y="3699319"/>
            <a:ext cx="6172200" cy="707886"/>
          </a:xfrm>
          <a:prstGeom prst="rect">
            <a:avLst/>
          </a:prstGeom>
          <a:noFill/>
        </p:spPr>
        <p:txBody>
          <a:bodyPr wrap="square">
            <a:spAutoFit/>
          </a:bodyPr>
          <a:lstStyle/>
          <a:p>
            <a:pPr algn="l" defTabSz="914400"/>
            <a:r>
              <a:rPr kumimoji="1" lang="en-US" altLang="ja-JP" sz="1000" kern="0" dirty="0">
                <a:solidFill>
                  <a:prstClr val="black"/>
                </a:solidFill>
              </a:rPr>
              <a:t>If the actual quantity is included, it will be possible to jump to the “Inbound schedule detail” screen.</a:t>
            </a:r>
          </a:p>
          <a:p>
            <a:pPr algn="l" defTabSz="914400"/>
            <a:r>
              <a:rPr kumimoji="1" lang="en-US" altLang="ja-JP" sz="1000" kern="0" dirty="0">
                <a:solidFill>
                  <a:prstClr val="black"/>
                </a:solidFill>
              </a:rPr>
              <a:t>If there is a quantity, please add a link. If the quantity is not included, do not link.</a:t>
            </a:r>
          </a:p>
          <a:p>
            <a:pPr algn="l" defTabSz="914400"/>
            <a:r>
              <a:rPr kumimoji="1" lang="en-US" altLang="ja-JP" sz="1000" kern="0" dirty="0">
                <a:solidFill>
                  <a:prstClr val="black"/>
                </a:solidFill>
              </a:rPr>
              <a:t>“Inbound detail schedule” narrows down the conditions by order number and part no.</a:t>
            </a:r>
          </a:p>
          <a:p>
            <a:pPr algn="l" defTabSz="914400"/>
            <a:r>
              <a:rPr kumimoji="1" lang="en-US" altLang="ja-JP" sz="1000" kern="0" dirty="0">
                <a:solidFill>
                  <a:prstClr val="black"/>
                </a:solidFill>
              </a:rPr>
              <a:t>If actual results are included, Actual Qty can be checked.</a:t>
            </a:r>
            <a:endParaRPr kumimoji="1" lang="ja-JP" altLang="en-US" sz="1000" kern="0" dirty="0">
              <a:solidFill>
                <a:prstClr val="black"/>
              </a:solidFill>
            </a:endParaRPr>
          </a:p>
        </p:txBody>
      </p:sp>
      <p:sp>
        <p:nvSpPr>
          <p:cNvPr id="31" name="TextBox 30">
            <a:extLst>
              <a:ext uri="{FF2B5EF4-FFF2-40B4-BE49-F238E27FC236}">
                <a16:creationId xmlns:a16="http://schemas.microsoft.com/office/drawing/2014/main" id="{46B5F41E-14C4-44A9-8F10-27D49B387554}"/>
              </a:ext>
            </a:extLst>
          </p:cNvPr>
          <p:cNvSpPr txBox="1"/>
          <p:nvPr/>
        </p:nvSpPr>
        <p:spPr>
          <a:xfrm>
            <a:off x="1789176" y="8997655"/>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Inbound </a:t>
            </a:r>
            <a:r>
              <a:rPr lang="en-US" sz="1000">
                <a:solidFill>
                  <a:srgbClr val="FF0000"/>
                </a:solidFill>
              </a:rPr>
              <a:t>Schedule Detail page</a:t>
            </a:r>
            <a:endParaRPr lang="en-US" sz="1000" dirty="0">
              <a:solidFill>
                <a:srgbClr val="FF0000"/>
              </a:solidFill>
            </a:endParaRPr>
          </a:p>
        </p:txBody>
      </p:sp>
    </p:spTree>
    <p:extLst>
      <p:ext uri="{BB962C8B-B14F-4D97-AF65-F5344CB8AC3E}">
        <p14:creationId xmlns:p14="http://schemas.microsoft.com/office/powerpoint/2010/main" val="49742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9175D0-31F2-47B5-AD94-240F6336ADDF}"/>
              </a:ext>
            </a:extLst>
          </p:cNvPr>
          <p:cNvPicPr>
            <a:picLocks noChangeAspect="1"/>
          </p:cNvPicPr>
          <p:nvPr/>
        </p:nvPicPr>
        <p:blipFill>
          <a:blip r:embed="rId2"/>
          <a:stretch>
            <a:fillRect/>
          </a:stretch>
        </p:blipFill>
        <p:spPr>
          <a:xfrm>
            <a:off x="625051" y="5116628"/>
            <a:ext cx="5761462" cy="1848572"/>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2-2-4. Out</a:t>
            </a:r>
            <a:r>
              <a:rPr lang="en-US" sz="1100" dirty="0"/>
              <a:t>bound Schedule Detail</a:t>
            </a:r>
            <a:endParaRPr kumimoji="1" lang="en-US" altLang="ja-JP" sz="1100" dirty="0"/>
          </a:p>
        </p:txBody>
      </p:sp>
      <p:sp>
        <p:nvSpPr>
          <p:cNvPr id="7" name="TextBox 6">
            <a:extLst>
              <a:ext uri="{FF2B5EF4-FFF2-40B4-BE49-F238E27FC236}">
                <a16:creationId xmlns:a16="http://schemas.microsoft.com/office/drawing/2014/main" id="{F07282CE-3490-47AA-870C-FBA691BC99A5}"/>
              </a:ext>
            </a:extLst>
          </p:cNvPr>
          <p:cNvSpPr txBox="1"/>
          <p:nvPr/>
        </p:nvSpPr>
        <p:spPr>
          <a:xfrm>
            <a:off x="1874520" y="3161301"/>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Outbound Schedule Detail page</a:t>
            </a:r>
            <a:endParaRPr lang="th-TH" sz="1000" dirty="0">
              <a:solidFill>
                <a:srgbClr val="FF0000"/>
              </a:solidFill>
            </a:endParaRPr>
          </a:p>
        </p:txBody>
      </p:sp>
      <p:sp>
        <p:nvSpPr>
          <p:cNvPr id="8" name="TextBox 7">
            <a:extLst>
              <a:ext uri="{FF2B5EF4-FFF2-40B4-BE49-F238E27FC236}">
                <a16:creationId xmlns:a16="http://schemas.microsoft.com/office/drawing/2014/main" id="{E032D608-85AF-45B7-81BE-E04BED4FB0DA}"/>
              </a:ext>
            </a:extLst>
          </p:cNvPr>
          <p:cNvSpPr txBox="1"/>
          <p:nvPr/>
        </p:nvSpPr>
        <p:spPr>
          <a:xfrm>
            <a:off x="576283" y="1227030"/>
            <a:ext cx="5059680" cy="300082"/>
          </a:xfrm>
          <a:prstGeom prst="rect">
            <a:avLst/>
          </a:prstGeom>
          <a:noFill/>
        </p:spPr>
        <p:txBody>
          <a:bodyPr wrap="square">
            <a:spAutoFit/>
          </a:bodyPr>
          <a:lstStyle/>
          <a:p>
            <a:r>
              <a:rPr lang="en-US" sz="1350" dirty="0"/>
              <a:t>View data all Inbound Schedule</a:t>
            </a:r>
            <a:r>
              <a:rPr lang="th-TH" sz="1350" dirty="0"/>
              <a:t> </a:t>
            </a:r>
            <a:r>
              <a:rPr lang="en-US" sz="1350" dirty="0"/>
              <a:t>Detail</a:t>
            </a:r>
          </a:p>
        </p:txBody>
      </p:sp>
      <p:sp>
        <p:nvSpPr>
          <p:cNvPr id="10" name="TextBox 9">
            <a:extLst>
              <a:ext uri="{FF2B5EF4-FFF2-40B4-BE49-F238E27FC236}">
                <a16:creationId xmlns:a16="http://schemas.microsoft.com/office/drawing/2014/main" id="{3CD57CA9-69AE-4EE8-9984-EDB3A6B4858D}"/>
              </a:ext>
            </a:extLst>
          </p:cNvPr>
          <p:cNvSpPr txBox="1"/>
          <p:nvPr/>
        </p:nvSpPr>
        <p:spPr>
          <a:xfrm>
            <a:off x="466968" y="3429982"/>
            <a:ext cx="6117063" cy="715581"/>
          </a:xfrm>
          <a:prstGeom prst="rect">
            <a:avLst/>
          </a:prstGeom>
          <a:noFill/>
        </p:spPr>
        <p:txBody>
          <a:bodyPr wrap="square">
            <a:spAutoFit/>
          </a:bodyPr>
          <a:lstStyle/>
          <a:p>
            <a:r>
              <a:rPr lang="en-US" sz="1350" dirty="0"/>
              <a:t>When you arrive at this page, Click the “Search” button to search and display the desired information.</a:t>
            </a:r>
          </a:p>
          <a:p>
            <a:endParaRPr lang="en-US" sz="1350" dirty="0"/>
          </a:p>
        </p:txBody>
      </p:sp>
      <p:pic>
        <p:nvPicPr>
          <p:cNvPr id="12" name="Picture 11">
            <a:extLst>
              <a:ext uri="{FF2B5EF4-FFF2-40B4-BE49-F238E27FC236}">
                <a16:creationId xmlns:a16="http://schemas.microsoft.com/office/drawing/2014/main" id="{6CF3E1A9-82FD-45F1-84D4-B45F462F4956}"/>
              </a:ext>
            </a:extLst>
          </p:cNvPr>
          <p:cNvPicPr>
            <a:picLocks noChangeAspect="1"/>
          </p:cNvPicPr>
          <p:nvPr/>
        </p:nvPicPr>
        <p:blipFill>
          <a:blip r:embed="rId3"/>
          <a:stretch>
            <a:fillRect/>
          </a:stretch>
        </p:blipFill>
        <p:spPr>
          <a:xfrm>
            <a:off x="1708369" y="4323893"/>
            <a:ext cx="3513124" cy="350550"/>
          </a:xfrm>
          <a:prstGeom prst="rect">
            <a:avLst/>
          </a:prstGeom>
        </p:spPr>
      </p:pic>
      <p:pic>
        <p:nvPicPr>
          <p:cNvPr id="15" name="Picture 14">
            <a:extLst>
              <a:ext uri="{FF2B5EF4-FFF2-40B4-BE49-F238E27FC236}">
                <a16:creationId xmlns:a16="http://schemas.microsoft.com/office/drawing/2014/main" id="{C8A1ACF1-DE23-4A30-BAB4-E21FBA03ED14}"/>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2275680" y="4544703"/>
            <a:ext cx="204313" cy="228954"/>
          </a:xfrm>
          <a:prstGeom prst="rect">
            <a:avLst/>
          </a:prstGeom>
        </p:spPr>
      </p:pic>
      <p:sp>
        <p:nvSpPr>
          <p:cNvPr id="16" name="Arrow: Down 15">
            <a:extLst>
              <a:ext uri="{FF2B5EF4-FFF2-40B4-BE49-F238E27FC236}">
                <a16:creationId xmlns:a16="http://schemas.microsoft.com/office/drawing/2014/main" id="{0530A5B7-C02A-4435-9DFB-7221661C422C}"/>
              </a:ext>
            </a:extLst>
          </p:cNvPr>
          <p:cNvSpPr/>
          <p:nvPr/>
        </p:nvSpPr>
        <p:spPr>
          <a:xfrm>
            <a:off x="3375604" y="469836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9" name="Picture 18">
            <a:extLst>
              <a:ext uri="{FF2B5EF4-FFF2-40B4-BE49-F238E27FC236}">
                <a16:creationId xmlns:a16="http://schemas.microsoft.com/office/drawing/2014/main" id="{6857B20F-1D4C-49D0-A3DB-5BC367F21F06}"/>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5375419" y="5510436"/>
            <a:ext cx="204313" cy="228954"/>
          </a:xfrm>
          <a:prstGeom prst="rect">
            <a:avLst/>
          </a:prstGeom>
        </p:spPr>
      </p:pic>
      <p:sp>
        <p:nvSpPr>
          <p:cNvPr id="20" name="Arrow: Down 19">
            <a:extLst>
              <a:ext uri="{FF2B5EF4-FFF2-40B4-BE49-F238E27FC236}">
                <a16:creationId xmlns:a16="http://schemas.microsoft.com/office/drawing/2014/main" id="{06F2647E-6993-402C-9D88-855C3193F82E}"/>
              </a:ext>
            </a:extLst>
          </p:cNvPr>
          <p:cNvSpPr/>
          <p:nvPr/>
        </p:nvSpPr>
        <p:spPr>
          <a:xfrm>
            <a:off x="3425518" y="7010928"/>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4" name="TextBox 23">
            <a:extLst>
              <a:ext uri="{FF2B5EF4-FFF2-40B4-BE49-F238E27FC236}">
                <a16:creationId xmlns:a16="http://schemas.microsoft.com/office/drawing/2014/main" id="{472FD849-843D-4711-8728-F19026252F6F}"/>
              </a:ext>
            </a:extLst>
          </p:cNvPr>
          <p:cNvSpPr txBox="1"/>
          <p:nvPr/>
        </p:nvSpPr>
        <p:spPr>
          <a:xfrm>
            <a:off x="466968" y="3998680"/>
            <a:ext cx="6264148" cy="300082"/>
          </a:xfrm>
          <a:prstGeom prst="rect">
            <a:avLst/>
          </a:prstGeom>
          <a:noFill/>
        </p:spPr>
        <p:txBody>
          <a:bodyPr wrap="square">
            <a:spAutoFit/>
          </a:bodyPr>
          <a:lstStyle/>
          <a:p>
            <a:r>
              <a:rPr lang="en-US" sz="1350" dirty="0"/>
              <a:t>• </a:t>
            </a:r>
            <a:r>
              <a:rPr lang="en-US" sz="1350" b="1" dirty="0"/>
              <a:t>Search:</a:t>
            </a:r>
            <a:r>
              <a:rPr lang="en-US" sz="1350" dirty="0"/>
              <a:t> A function for searching for information as specified in each option.</a:t>
            </a:r>
          </a:p>
        </p:txBody>
      </p:sp>
      <p:pic>
        <p:nvPicPr>
          <p:cNvPr id="5" name="Picture 4">
            <a:extLst>
              <a:ext uri="{FF2B5EF4-FFF2-40B4-BE49-F238E27FC236}">
                <a16:creationId xmlns:a16="http://schemas.microsoft.com/office/drawing/2014/main" id="{0092E486-369E-40FD-97D9-66B52E745F79}"/>
              </a:ext>
            </a:extLst>
          </p:cNvPr>
          <p:cNvPicPr>
            <a:picLocks noChangeAspect="1"/>
          </p:cNvPicPr>
          <p:nvPr/>
        </p:nvPicPr>
        <p:blipFill rotWithShape="1">
          <a:blip r:embed="rId5"/>
          <a:srcRect r="1006"/>
          <a:stretch/>
        </p:blipFill>
        <p:spPr>
          <a:xfrm>
            <a:off x="713253" y="1467628"/>
            <a:ext cx="5624492" cy="1738739"/>
          </a:xfrm>
          <a:prstGeom prst="rect">
            <a:avLst/>
          </a:prstGeom>
        </p:spPr>
      </p:pic>
      <p:pic>
        <p:nvPicPr>
          <p:cNvPr id="13" name="Picture 12">
            <a:extLst>
              <a:ext uri="{FF2B5EF4-FFF2-40B4-BE49-F238E27FC236}">
                <a16:creationId xmlns:a16="http://schemas.microsoft.com/office/drawing/2014/main" id="{7C0EA588-0408-4D28-9E04-AADD38E0173E}"/>
              </a:ext>
            </a:extLst>
          </p:cNvPr>
          <p:cNvPicPr>
            <a:picLocks noChangeAspect="1"/>
          </p:cNvPicPr>
          <p:nvPr/>
        </p:nvPicPr>
        <p:blipFill rotWithShape="1">
          <a:blip r:embed="rId6"/>
          <a:srcRect t="378" b="7975"/>
          <a:stretch/>
        </p:blipFill>
        <p:spPr>
          <a:xfrm>
            <a:off x="625051" y="7389019"/>
            <a:ext cx="5761462" cy="1893094"/>
          </a:xfrm>
          <a:prstGeom prst="rect">
            <a:avLst/>
          </a:prstGeom>
        </p:spPr>
      </p:pic>
    </p:spTree>
    <p:extLst>
      <p:ext uri="{BB962C8B-B14F-4D97-AF65-F5344CB8AC3E}">
        <p14:creationId xmlns:p14="http://schemas.microsoft.com/office/powerpoint/2010/main" val="1583267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7F054-3A64-4032-8023-6E0CDBB8C11C}"/>
              </a:ext>
            </a:extLst>
          </p:cNvPr>
          <p:cNvPicPr>
            <a:picLocks noChangeAspect="1"/>
          </p:cNvPicPr>
          <p:nvPr/>
        </p:nvPicPr>
        <p:blipFill rotWithShape="1">
          <a:blip r:embed="rId2"/>
          <a:srcRect b="7374"/>
          <a:stretch/>
        </p:blipFill>
        <p:spPr>
          <a:xfrm>
            <a:off x="609934" y="6312585"/>
            <a:ext cx="5761462" cy="2168007"/>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2-2-4. Out</a:t>
            </a:r>
            <a:r>
              <a:rPr lang="en-US" sz="1100" dirty="0"/>
              <a:t>bound Schedule Detail</a:t>
            </a:r>
            <a:endParaRPr kumimoji="1" lang="en-US" altLang="ja-JP" sz="1100" dirty="0"/>
          </a:p>
        </p:txBody>
      </p:sp>
      <p:sp>
        <p:nvSpPr>
          <p:cNvPr id="22" name="TextBox 21">
            <a:extLst>
              <a:ext uri="{FF2B5EF4-FFF2-40B4-BE49-F238E27FC236}">
                <a16:creationId xmlns:a16="http://schemas.microsoft.com/office/drawing/2014/main" id="{B9AFC64C-B58A-4A4E-9D65-BBE5EB4CF632}"/>
              </a:ext>
            </a:extLst>
          </p:cNvPr>
          <p:cNvSpPr txBox="1"/>
          <p:nvPr/>
        </p:nvSpPr>
        <p:spPr>
          <a:xfrm>
            <a:off x="415798" y="1212848"/>
            <a:ext cx="6264148" cy="300082"/>
          </a:xfrm>
          <a:prstGeom prst="rect">
            <a:avLst/>
          </a:prstGeom>
          <a:noFill/>
        </p:spPr>
        <p:txBody>
          <a:bodyPr wrap="square">
            <a:spAutoFit/>
          </a:bodyPr>
          <a:lstStyle/>
          <a:p>
            <a:r>
              <a:rPr lang="en-US" sz="1350" b="1" dirty="0"/>
              <a:t>• Refresh: </a:t>
            </a:r>
            <a:r>
              <a:rPr lang="en-US" sz="1350" dirty="0"/>
              <a:t>To refresh the information on this page to the latest information.</a:t>
            </a:r>
          </a:p>
        </p:txBody>
      </p:sp>
      <p:sp>
        <p:nvSpPr>
          <p:cNvPr id="29" name="TextBox 28">
            <a:extLst>
              <a:ext uri="{FF2B5EF4-FFF2-40B4-BE49-F238E27FC236}">
                <a16:creationId xmlns:a16="http://schemas.microsoft.com/office/drawing/2014/main" id="{6DBD2A36-2E98-45D8-8778-10191F3D4D3E}"/>
              </a:ext>
            </a:extLst>
          </p:cNvPr>
          <p:cNvSpPr txBox="1"/>
          <p:nvPr/>
        </p:nvSpPr>
        <p:spPr>
          <a:xfrm>
            <a:off x="1749195" y="8595360"/>
            <a:ext cx="3429000" cy="300082"/>
          </a:xfrm>
          <a:prstGeom prst="rect">
            <a:avLst/>
          </a:prstGeom>
          <a:noFill/>
        </p:spPr>
        <p:txBody>
          <a:bodyPr wrap="square">
            <a:spAutoFit/>
          </a:bodyPr>
          <a:lstStyle/>
          <a:p>
            <a:r>
              <a:rPr lang="en-US" sz="1350" dirty="0"/>
              <a:t>It will export data from the current page.</a:t>
            </a:r>
          </a:p>
        </p:txBody>
      </p:sp>
      <p:pic>
        <p:nvPicPr>
          <p:cNvPr id="20" name="Picture 19">
            <a:extLst>
              <a:ext uri="{FF2B5EF4-FFF2-40B4-BE49-F238E27FC236}">
                <a16:creationId xmlns:a16="http://schemas.microsoft.com/office/drawing/2014/main" id="{94DDC3CE-E745-43F9-8A6E-E67369DCA594}"/>
              </a:ext>
            </a:extLst>
          </p:cNvPr>
          <p:cNvPicPr>
            <a:picLocks noChangeAspect="1"/>
          </p:cNvPicPr>
          <p:nvPr/>
        </p:nvPicPr>
        <p:blipFill>
          <a:blip r:embed="rId3"/>
          <a:stretch>
            <a:fillRect/>
          </a:stretch>
        </p:blipFill>
        <p:spPr>
          <a:xfrm>
            <a:off x="1665071" y="1611942"/>
            <a:ext cx="3513124" cy="350550"/>
          </a:xfrm>
          <a:prstGeom prst="rect">
            <a:avLst/>
          </a:prstGeom>
        </p:spPr>
      </p:pic>
      <p:sp>
        <p:nvSpPr>
          <p:cNvPr id="12" name="Arrow: Down 11">
            <a:extLst>
              <a:ext uri="{FF2B5EF4-FFF2-40B4-BE49-F238E27FC236}">
                <a16:creationId xmlns:a16="http://schemas.microsoft.com/office/drawing/2014/main" id="{DEB89E4F-B696-43E7-A0B9-CA950F3B8662}"/>
              </a:ext>
            </a:extLst>
          </p:cNvPr>
          <p:cNvSpPr/>
          <p:nvPr/>
        </p:nvSpPr>
        <p:spPr>
          <a:xfrm>
            <a:off x="3356553" y="2097657"/>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5" name="Picture 14">
            <a:extLst>
              <a:ext uri="{FF2B5EF4-FFF2-40B4-BE49-F238E27FC236}">
                <a16:creationId xmlns:a16="http://schemas.microsoft.com/office/drawing/2014/main" id="{F9CF549A-4D86-43C9-811D-BAC368575C93}"/>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3116983" y="1843171"/>
            <a:ext cx="204313" cy="228954"/>
          </a:xfrm>
          <a:prstGeom prst="rect">
            <a:avLst/>
          </a:prstGeom>
        </p:spPr>
      </p:pic>
      <p:sp>
        <p:nvSpPr>
          <p:cNvPr id="18" name="Rectangle 17">
            <a:extLst>
              <a:ext uri="{FF2B5EF4-FFF2-40B4-BE49-F238E27FC236}">
                <a16:creationId xmlns:a16="http://schemas.microsoft.com/office/drawing/2014/main" id="{C80F106F-AD70-4D19-B308-A65CB4A6907C}"/>
              </a:ext>
            </a:extLst>
          </p:cNvPr>
          <p:cNvSpPr/>
          <p:nvPr/>
        </p:nvSpPr>
        <p:spPr>
          <a:xfrm>
            <a:off x="1297115" y="6789431"/>
            <a:ext cx="1350835" cy="18286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19" name="Rectangle 18">
            <a:extLst>
              <a:ext uri="{FF2B5EF4-FFF2-40B4-BE49-F238E27FC236}">
                <a16:creationId xmlns:a16="http://schemas.microsoft.com/office/drawing/2014/main" id="{CDC6632F-9D68-4FAA-92A7-789803E2B4F2}"/>
              </a:ext>
            </a:extLst>
          </p:cNvPr>
          <p:cNvSpPr/>
          <p:nvPr/>
        </p:nvSpPr>
        <p:spPr>
          <a:xfrm>
            <a:off x="5056569" y="6308905"/>
            <a:ext cx="1314720" cy="34745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1" name="TextBox 20">
            <a:extLst>
              <a:ext uri="{FF2B5EF4-FFF2-40B4-BE49-F238E27FC236}">
                <a16:creationId xmlns:a16="http://schemas.microsoft.com/office/drawing/2014/main" id="{47C5CF95-4481-4098-8800-DAD44D9226DC}"/>
              </a:ext>
            </a:extLst>
          </p:cNvPr>
          <p:cNvSpPr txBox="1"/>
          <p:nvPr/>
        </p:nvSpPr>
        <p:spPr>
          <a:xfrm>
            <a:off x="417698" y="4910220"/>
            <a:ext cx="3429000" cy="300082"/>
          </a:xfrm>
          <a:prstGeom prst="rect">
            <a:avLst/>
          </a:prstGeom>
          <a:noFill/>
        </p:spPr>
        <p:txBody>
          <a:bodyPr wrap="square">
            <a:spAutoFit/>
          </a:bodyPr>
          <a:lstStyle/>
          <a:p>
            <a:r>
              <a:rPr lang="en-US" sz="1350" b="1" dirty="0"/>
              <a:t>• CSV Output: </a:t>
            </a:r>
            <a:r>
              <a:rPr lang="en-US" sz="1350" dirty="0"/>
              <a:t>Export data as a CSV file.</a:t>
            </a:r>
          </a:p>
        </p:txBody>
      </p:sp>
      <p:pic>
        <p:nvPicPr>
          <p:cNvPr id="27" name="Picture 26">
            <a:extLst>
              <a:ext uri="{FF2B5EF4-FFF2-40B4-BE49-F238E27FC236}">
                <a16:creationId xmlns:a16="http://schemas.microsoft.com/office/drawing/2014/main" id="{86E2FB08-A1E4-49F3-A05F-331C9066DA82}"/>
              </a:ext>
            </a:extLst>
          </p:cNvPr>
          <p:cNvPicPr>
            <a:picLocks noChangeAspect="1"/>
          </p:cNvPicPr>
          <p:nvPr/>
        </p:nvPicPr>
        <p:blipFill>
          <a:blip r:embed="rId3"/>
          <a:stretch>
            <a:fillRect/>
          </a:stretch>
        </p:blipFill>
        <p:spPr>
          <a:xfrm>
            <a:off x="1665071" y="5336598"/>
            <a:ext cx="3513124" cy="350550"/>
          </a:xfrm>
          <a:prstGeom prst="rect">
            <a:avLst/>
          </a:prstGeom>
        </p:spPr>
      </p:pic>
      <p:sp>
        <p:nvSpPr>
          <p:cNvPr id="28" name="Arrow: Down 27">
            <a:extLst>
              <a:ext uri="{FF2B5EF4-FFF2-40B4-BE49-F238E27FC236}">
                <a16:creationId xmlns:a16="http://schemas.microsoft.com/office/drawing/2014/main" id="{3180ADE6-0540-4993-B0DA-A20CE7221FE6}"/>
              </a:ext>
            </a:extLst>
          </p:cNvPr>
          <p:cNvSpPr/>
          <p:nvPr/>
        </p:nvSpPr>
        <p:spPr>
          <a:xfrm>
            <a:off x="3356553" y="5828409"/>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30" name="Picture 29">
            <a:extLst>
              <a:ext uri="{FF2B5EF4-FFF2-40B4-BE49-F238E27FC236}">
                <a16:creationId xmlns:a16="http://schemas.microsoft.com/office/drawing/2014/main" id="{0F863EA2-ACE4-4AB9-BECF-61274B42A1D8}"/>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043576" y="5604910"/>
            <a:ext cx="204313" cy="228954"/>
          </a:xfrm>
          <a:prstGeom prst="rect">
            <a:avLst/>
          </a:prstGeom>
        </p:spPr>
      </p:pic>
      <p:pic>
        <p:nvPicPr>
          <p:cNvPr id="24" name="Picture 23">
            <a:extLst>
              <a:ext uri="{FF2B5EF4-FFF2-40B4-BE49-F238E27FC236}">
                <a16:creationId xmlns:a16="http://schemas.microsoft.com/office/drawing/2014/main" id="{9FA08AD9-10F8-421F-ADE5-CB089983DB65}"/>
              </a:ext>
            </a:extLst>
          </p:cNvPr>
          <p:cNvPicPr>
            <a:picLocks noChangeAspect="1"/>
          </p:cNvPicPr>
          <p:nvPr/>
        </p:nvPicPr>
        <p:blipFill rotWithShape="1">
          <a:blip r:embed="rId5"/>
          <a:srcRect t="378" b="7975"/>
          <a:stretch/>
        </p:blipFill>
        <p:spPr>
          <a:xfrm>
            <a:off x="609934" y="2552654"/>
            <a:ext cx="5761462" cy="1893094"/>
          </a:xfrm>
          <a:prstGeom prst="rect">
            <a:avLst/>
          </a:prstGeom>
        </p:spPr>
      </p:pic>
    </p:spTree>
    <p:extLst>
      <p:ext uri="{BB962C8B-B14F-4D97-AF65-F5344CB8AC3E}">
        <p14:creationId xmlns:p14="http://schemas.microsoft.com/office/powerpoint/2010/main" val="222502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06EF12-110D-408D-AF1B-E0AB6F0C18B7}"/>
              </a:ext>
            </a:extLst>
          </p:cNvPr>
          <p:cNvPicPr>
            <a:picLocks noChangeAspect="1"/>
          </p:cNvPicPr>
          <p:nvPr/>
        </p:nvPicPr>
        <p:blipFill>
          <a:blip r:embed="rId2"/>
          <a:stretch>
            <a:fillRect/>
          </a:stretch>
        </p:blipFill>
        <p:spPr>
          <a:xfrm>
            <a:off x="923544" y="2738527"/>
            <a:ext cx="5327650" cy="1930217"/>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2-2-4. Out</a:t>
            </a:r>
            <a:r>
              <a:rPr lang="en-US" sz="1100" dirty="0"/>
              <a:t>bound Schedule Detail</a:t>
            </a:r>
            <a:endParaRPr kumimoji="1" lang="en-US" altLang="ja-JP" sz="1100" dirty="0"/>
          </a:p>
        </p:txBody>
      </p:sp>
      <p:sp>
        <p:nvSpPr>
          <p:cNvPr id="24" name="TextBox 23">
            <a:extLst>
              <a:ext uri="{FF2B5EF4-FFF2-40B4-BE49-F238E27FC236}">
                <a16:creationId xmlns:a16="http://schemas.microsoft.com/office/drawing/2014/main" id="{46C24E56-2962-4392-A417-68D8AAFD56EF}"/>
              </a:ext>
            </a:extLst>
          </p:cNvPr>
          <p:cNvSpPr txBox="1"/>
          <p:nvPr/>
        </p:nvSpPr>
        <p:spPr>
          <a:xfrm>
            <a:off x="382759" y="1248381"/>
            <a:ext cx="6264148" cy="523220"/>
          </a:xfrm>
          <a:prstGeom prst="rect">
            <a:avLst/>
          </a:prstGeom>
          <a:noFill/>
        </p:spPr>
        <p:txBody>
          <a:bodyPr wrap="square">
            <a:spAutoFit/>
          </a:bodyPr>
          <a:lstStyle/>
          <a:p>
            <a:r>
              <a:rPr lang="en-US" sz="1350" b="1" dirty="0"/>
              <a:t>• Resend:</a:t>
            </a:r>
            <a:r>
              <a:rPr lang="th-TH" sz="1350" b="1" dirty="0"/>
              <a:t> </a:t>
            </a:r>
            <a:r>
              <a:rPr kumimoji="1" lang="en-US" altLang="ja-JP" sz="1400" kern="0" dirty="0">
                <a:solidFill>
                  <a:prstClr val="black"/>
                </a:solidFill>
              </a:rPr>
              <a:t>If "Linkage Error" occurs in the status, it is possible to create </a:t>
            </a:r>
            <a:endParaRPr kumimoji="1" lang="th-TH" altLang="ja-JP" sz="1400" kern="0" dirty="0">
              <a:solidFill>
                <a:prstClr val="black"/>
              </a:solidFill>
            </a:endParaRPr>
          </a:p>
          <a:p>
            <a:r>
              <a:rPr kumimoji="1" lang="en-US" altLang="ja-JP" sz="1400" kern="0" dirty="0">
                <a:solidFill>
                  <a:prstClr val="black"/>
                </a:solidFill>
              </a:rPr>
              <a:t>and resend the CSV again</a:t>
            </a:r>
            <a:r>
              <a:rPr lang="en-US" sz="1350" dirty="0"/>
              <a:t>.</a:t>
            </a:r>
          </a:p>
        </p:txBody>
      </p:sp>
      <p:pic>
        <p:nvPicPr>
          <p:cNvPr id="20" name="Picture 19">
            <a:extLst>
              <a:ext uri="{FF2B5EF4-FFF2-40B4-BE49-F238E27FC236}">
                <a16:creationId xmlns:a16="http://schemas.microsoft.com/office/drawing/2014/main" id="{94DDC3CE-E745-43F9-8A6E-E67369DCA594}"/>
              </a:ext>
            </a:extLst>
          </p:cNvPr>
          <p:cNvPicPr>
            <a:picLocks noChangeAspect="1"/>
          </p:cNvPicPr>
          <p:nvPr/>
        </p:nvPicPr>
        <p:blipFill>
          <a:blip r:embed="rId3"/>
          <a:stretch>
            <a:fillRect/>
          </a:stretch>
        </p:blipFill>
        <p:spPr>
          <a:xfrm>
            <a:off x="1665071" y="1904550"/>
            <a:ext cx="3513124" cy="350550"/>
          </a:xfrm>
          <a:prstGeom prst="rect">
            <a:avLst/>
          </a:prstGeom>
        </p:spPr>
      </p:pic>
      <p:sp>
        <p:nvSpPr>
          <p:cNvPr id="13" name="Arrow: Down 12">
            <a:extLst>
              <a:ext uri="{FF2B5EF4-FFF2-40B4-BE49-F238E27FC236}">
                <a16:creationId xmlns:a16="http://schemas.microsoft.com/office/drawing/2014/main" id="{DC98875C-A715-4766-BF9A-B6D59FDA81BE}"/>
              </a:ext>
            </a:extLst>
          </p:cNvPr>
          <p:cNvSpPr/>
          <p:nvPr/>
        </p:nvSpPr>
        <p:spPr>
          <a:xfrm>
            <a:off x="3463695" y="4670401"/>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5" name="Picture 14">
            <a:extLst>
              <a:ext uri="{FF2B5EF4-FFF2-40B4-BE49-F238E27FC236}">
                <a16:creationId xmlns:a16="http://schemas.microsoft.com/office/drawing/2014/main" id="{F9CF549A-4D86-43C9-811D-BAC368575C93}"/>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289535">
            <a:off x="4953360" y="2159637"/>
            <a:ext cx="204313" cy="228954"/>
          </a:xfrm>
          <a:prstGeom prst="rect">
            <a:avLst/>
          </a:prstGeom>
        </p:spPr>
      </p:pic>
      <p:sp>
        <p:nvSpPr>
          <p:cNvPr id="26" name="Arrow: Down 25">
            <a:extLst>
              <a:ext uri="{FF2B5EF4-FFF2-40B4-BE49-F238E27FC236}">
                <a16:creationId xmlns:a16="http://schemas.microsoft.com/office/drawing/2014/main" id="{E5CFD430-FE7A-465F-B082-5D905D42DFFA}"/>
              </a:ext>
            </a:extLst>
          </p:cNvPr>
          <p:cNvSpPr/>
          <p:nvPr/>
        </p:nvSpPr>
        <p:spPr>
          <a:xfrm>
            <a:off x="3463695" y="2341252"/>
            <a:ext cx="268224" cy="356591"/>
          </a:xfrm>
          <a:prstGeom prst="downArrow">
            <a:avLst/>
          </a:prstGeom>
          <a:solidFill>
            <a:schemeClr val="tx1">
              <a:lumMod val="95000"/>
              <a:lumOff val="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7" name="Rectangle 26">
            <a:extLst>
              <a:ext uri="{FF2B5EF4-FFF2-40B4-BE49-F238E27FC236}">
                <a16:creationId xmlns:a16="http://schemas.microsoft.com/office/drawing/2014/main" id="{D172862F-20FB-4C28-BB6E-CCF2C8CD6EAF}"/>
              </a:ext>
            </a:extLst>
          </p:cNvPr>
          <p:cNvSpPr/>
          <p:nvPr/>
        </p:nvSpPr>
        <p:spPr>
          <a:xfrm>
            <a:off x="1558233" y="3392107"/>
            <a:ext cx="4692962" cy="35439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1" name="TextBox 30">
            <a:extLst>
              <a:ext uri="{FF2B5EF4-FFF2-40B4-BE49-F238E27FC236}">
                <a16:creationId xmlns:a16="http://schemas.microsoft.com/office/drawing/2014/main" id="{89769F68-2747-48AB-AE32-1C3CF9EEF872}"/>
              </a:ext>
            </a:extLst>
          </p:cNvPr>
          <p:cNvSpPr txBox="1"/>
          <p:nvPr/>
        </p:nvSpPr>
        <p:spPr>
          <a:xfrm>
            <a:off x="470916" y="7000294"/>
            <a:ext cx="3429000" cy="300082"/>
          </a:xfrm>
          <a:prstGeom prst="rect">
            <a:avLst/>
          </a:prstGeom>
          <a:noFill/>
        </p:spPr>
        <p:txBody>
          <a:bodyPr wrap="square">
            <a:spAutoFit/>
          </a:bodyPr>
          <a:lstStyle/>
          <a:p>
            <a:pPr algn="l" defTabSz="914400"/>
            <a:r>
              <a:rPr kumimoji="1" lang="en-US" altLang="ja-JP" sz="1350" b="1" kern="0" dirty="0">
                <a:solidFill>
                  <a:prstClr val="black"/>
                </a:solidFill>
              </a:rPr>
              <a:t>Status management : </a:t>
            </a:r>
          </a:p>
        </p:txBody>
      </p:sp>
      <p:pic>
        <p:nvPicPr>
          <p:cNvPr id="9" name="Picture 8">
            <a:extLst>
              <a:ext uri="{FF2B5EF4-FFF2-40B4-BE49-F238E27FC236}">
                <a16:creationId xmlns:a16="http://schemas.microsoft.com/office/drawing/2014/main" id="{309AD923-8BAB-4CD9-B9CD-BBB74B180682}"/>
              </a:ext>
            </a:extLst>
          </p:cNvPr>
          <p:cNvPicPr>
            <a:picLocks noChangeAspect="1"/>
          </p:cNvPicPr>
          <p:nvPr/>
        </p:nvPicPr>
        <p:blipFill>
          <a:blip r:embed="rId5"/>
          <a:stretch>
            <a:fillRect/>
          </a:stretch>
        </p:blipFill>
        <p:spPr>
          <a:xfrm>
            <a:off x="933982" y="5119317"/>
            <a:ext cx="5327650" cy="1717337"/>
          </a:xfrm>
          <a:prstGeom prst="rect">
            <a:avLst/>
          </a:prstGeom>
        </p:spPr>
      </p:pic>
      <p:sp>
        <p:nvSpPr>
          <p:cNvPr id="28" name="Rectangle 27">
            <a:extLst>
              <a:ext uri="{FF2B5EF4-FFF2-40B4-BE49-F238E27FC236}">
                <a16:creationId xmlns:a16="http://schemas.microsoft.com/office/drawing/2014/main" id="{44D7AF13-EDBB-4B4C-885E-50EB9EB3AFFD}"/>
              </a:ext>
            </a:extLst>
          </p:cNvPr>
          <p:cNvSpPr/>
          <p:nvPr/>
        </p:nvSpPr>
        <p:spPr>
          <a:xfrm>
            <a:off x="1520673" y="5661238"/>
            <a:ext cx="4207028" cy="38032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22" name="Rectangle 21">
            <a:extLst>
              <a:ext uri="{FF2B5EF4-FFF2-40B4-BE49-F238E27FC236}">
                <a16:creationId xmlns:a16="http://schemas.microsoft.com/office/drawing/2014/main" id="{8E86B14F-C9D3-4744-88DB-C75E211DF347}"/>
              </a:ext>
            </a:extLst>
          </p:cNvPr>
          <p:cNvSpPr/>
          <p:nvPr/>
        </p:nvSpPr>
        <p:spPr>
          <a:xfrm>
            <a:off x="5270500" y="5130875"/>
            <a:ext cx="980694" cy="17146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12" name="Picture 11">
            <a:extLst>
              <a:ext uri="{FF2B5EF4-FFF2-40B4-BE49-F238E27FC236}">
                <a16:creationId xmlns:a16="http://schemas.microsoft.com/office/drawing/2014/main" id="{9E35099B-C453-44EA-B052-5E2463BDFDFC}"/>
              </a:ext>
            </a:extLst>
          </p:cNvPr>
          <p:cNvPicPr>
            <a:picLocks noChangeAspect="1"/>
          </p:cNvPicPr>
          <p:nvPr/>
        </p:nvPicPr>
        <p:blipFill>
          <a:blip r:embed="rId6"/>
          <a:stretch>
            <a:fillRect/>
          </a:stretch>
        </p:blipFill>
        <p:spPr>
          <a:xfrm>
            <a:off x="1181159" y="7354986"/>
            <a:ext cx="4480948" cy="1844200"/>
          </a:xfrm>
          <a:prstGeom prst="rect">
            <a:avLst/>
          </a:prstGeom>
          <a:ln>
            <a:solidFill>
              <a:schemeClr val="tx1"/>
            </a:solidFill>
          </a:ln>
        </p:spPr>
      </p:pic>
    </p:spTree>
    <p:extLst>
      <p:ext uri="{BB962C8B-B14F-4D97-AF65-F5344CB8AC3E}">
        <p14:creationId xmlns:p14="http://schemas.microsoft.com/office/powerpoint/2010/main" val="347503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B70315-2A2E-452A-B765-36BC1E551B59}"/>
              </a:ext>
            </a:extLst>
          </p:cNvPr>
          <p:cNvPicPr>
            <a:picLocks noChangeAspect="1"/>
          </p:cNvPicPr>
          <p:nvPr/>
        </p:nvPicPr>
        <p:blipFill>
          <a:blip r:embed="rId2"/>
          <a:stretch>
            <a:fillRect/>
          </a:stretch>
        </p:blipFill>
        <p:spPr>
          <a:xfrm>
            <a:off x="406400" y="2090502"/>
            <a:ext cx="5689600" cy="2099593"/>
          </a:xfrm>
          <a:prstGeom prst="rect">
            <a:avLst/>
          </a:prstGeom>
        </p:spPr>
      </p:pic>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2-3-1. Inbound Inquiry Report</a:t>
            </a:r>
          </a:p>
        </p:txBody>
      </p:sp>
      <p:sp>
        <p:nvSpPr>
          <p:cNvPr id="24" name="TextBox 23">
            <a:extLst>
              <a:ext uri="{FF2B5EF4-FFF2-40B4-BE49-F238E27FC236}">
                <a16:creationId xmlns:a16="http://schemas.microsoft.com/office/drawing/2014/main" id="{46C24E56-2962-4392-A417-68D8AAFD56EF}"/>
              </a:ext>
            </a:extLst>
          </p:cNvPr>
          <p:cNvSpPr txBox="1"/>
          <p:nvPr/>
        </p:nvSpPr>
        <p:spPr>
          <a:xfrm>
            <a:off x="406400" y="1424643"/>
            <a:ext cx="6264148" cy="523220"/>
          </a:xfrm>
          <a:prstGeom prst="rect">
            <a:avLst/>
          </a:prstGeom>
          <a:noFill/>
        </p:spPr>
        <p:txBody>
          <a:bodyPr wrap="square">
            <a:spAutoFit/>
          </a:bodyPr>
          <a:lstStyle/>
          <a:p>
            <a:r>
              <a:rPr lang="en-US" sz="1350" b="1" dirty="0"/>
              <a:t>• Resend:</a:t>
            </a:r>
            <a:r>
              <a:rPr lang="th-TH" sz="1350" b="1" dirty="0"/>
              <a:t> </a:t>
            </a:r>
            <a:r>
              <a:rPr kumimoji="1" lang="en-US" altLang="ja-JP" sz="1400" kern="0" dirty="0">
                <a:solidFill>
                  <a:prstClr val="black"/>
                </a:solidFill>
              </a:rPr>
              <a:t>If "Linkage Error" occurs in the status, it is possible to create </a:t>
            </a:r>
            <a:endParaRPr kumimoji="1" lang="th-TH" altLang="ja-JP" sz="1400" kern="0" dirty="0">
              <a:solidFill>
                <a:prstClr val="black"/>
              </a:solidFill>
            </a:endParaRPr>
          </a:p>
          <a:p>
            <a:r>
              <a:rPr kumimoji="1" lang="en-US" altLang="ja-JP" sz="1400" kern="0" dirty="0">
                <a:solidFill>
                  <a:prstClr val="black"/>
                </a:solidFill>
              </a:rPr>
              <a:t>and resend the CSV again</a:t>
            </a:r>
            <a:r>
              <a:rPr lang="en-US" sz="1350" dirty="0"/>
              <a:t>.</a:t>
            </a:r>
          </a:p>
        </p:txBody>
      </p:sp>
      <p:pic>
        <p:nvPicPr>
          <p:cNvPr id="15" name="Picture 14">
            <a:extLst>
              <a:ext uri="{FF2B5EF4-FFF2-40B4-BE49-F238E27FC236}">
                <a16:creationId xmlns:a16="http://schemas.microsoft.com/office/drawing/2014/main" id="{F9CF549A-4D86-43C9-811D-BAC368575C93}"/>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289535">
            <a:off x="4953360" y="2159637"/>
            <a:ext cx="204313" cy="228954"/>
          </a:xfrm>
          <a:prstGeom prst="rect">
            <a:avLst/>
          </a:prstGeom>
        </p:spPr>
      </p:pic>
      <p:sp>
        <p:nvSpPr>
          <p:cNvPr id="27" name="Rectangle 26">
            <a:extLst>
              <a:ext uri="{FF2B5EF4-FFF2-40B4-BE49-F238E27FC236}">
                <a16:creationId xmlns:a16="http://schemas.microsoft.com/office/drawing/2014/main" id="{D172862F-20FB-4C28-BB6E-CCF2C8CD6EAF}"/>
              </a:ext>
            </a:extLst>
          </p:cNvPr>
          <p:cNvSpPr/>
          <p:nvPr/>
        </p:nvSpPr>
        <p:spPr>
          <a:xfrm>
            <a:off x="1558233" y="3392107"/>
            <a:ext cx="4692962" cy="35439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
        <p:nvSpPr>
          <p:cNvPr id="31" name="TextBox 30">
            <a:extLst>
              <a:ext uri="{FF2B5EF4-FFF2-40B4-BE49-F238E27FC236}">
                <a16:creationId xmlns:a16="http://schemas.microsoft.com/office/drawing/2014/main" id="{89769F68-2747-48AB-AE32-1C3CF9EEF872}"/>
              </a:ext>
            </a:extLst>
          </p:cNvPr>
          <p:cNvSpPr txBox="1"/>
          <p:nvPr/>
        </p:nvSpPr>
        <p:spPr>
          <a:xfrm>
            <a:off x="470916" y="7000294"/>
            <a:ext cx="3429000" cy="300082"/>
          </a:xfrm>
          <a:prstGeom prst="rect">
            <a:avLst/>
          </a:prstGeom>
          <a:noFill/>
        </p:spPr>
        <p:txBody>
          <a:bodyPr wrap="square">
            <a:spAutoFit/>
          </a:bodyPr>
          <a:lstStyle/>
          <a:p>
            <a:pPr algn="l" defTabSz="914400"/>
            <a:r>
              <a:rPr kumimoji="1" lang="en-US" altLang="ja-JP" sz="1350" b="1" kern="0" dirty="0">
                <a:solidFill>
                  <a:prstClr val="black"/>
                </a:solidFill>
              </a:rPr>
              <a:t>Status management : </a:t>
            </a:r>
          </a:p>
        </p:txBody>
      </p:sp>
      <p:pic>
        <p:nvPicPr>
          <p:cNvPr id="12" name="Picture 11">
            <a:extLst>
              <a:ext uri="{FF2B5EF4-FFF2-40B4-BE49-F238E27FC236}">
                <a16:creationId xmlns:a16="http://schemas.microsoft.com/office/drawing/2014/main" id="{9E35099B-C453-44EA-B052-5E2463BDFDFC}"/>
              </a:ext>
            </a:extLst>
          </p:cNvPr>
          <p:cNvPicPr>
            <a:picLocks noChangeAspect="1"/>
          </p:cNvPicPr>
          <p:nvPr/>
        </p:nvPicPr>
        <p:blipFill>
          <a:blip r:embed="rId4"/>
          <a:stretch>
            <a:fillRect/>
          </a:stretch>
        </p:blipFill>
        <p:spPr>
          <a:xfrm>
            <a:off x="1181159" y="7354986"/>
            <a:ext cx="4480948" cy="1844200"/>
          </a:xfrm>
          <a:prstGeom prst="rect">
            <a:avLst/>
          </a:prstGeom>
          <a:ln>
            <a:solidFill>
              <a:schemeClr val="tx1"/>
            </a:solidFill>
          </a:ln>
        </p:spPr>
      </p:pic>
    </p:spTree>
    <p:extLst>
      <p:ext uri="{BB962C8B-B14F-4D97-AF65-F5344CB8AC3E}">
        <p14:creationId xmlns:p14="http://schemas.microsoft.com/office/powerpoint/2010/main" val="292986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Configuration file storage</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970044"/>
          </a:xfrm>
          <a:prstGeom prst="rect">
            <a:avLst/>
          </a:prstGeom>
          <a:noFill/>
        </p:spPr>
        <p:txBody>
          <a:bodyPr wrap="square" rtlCol="0">
            <a:spAutoFit/>
          </a:bodyPr>
          <a:lstStyle/>
          <a:p>
            <a:r>
              <a:rPr kumimoji="1" lang="en-US" altLang="ja-JP" sz="1100" b="1" dirty="0"/>
              <a:t>Input data:</a:t>
            </a:r>
          </a:p>
          <a:p>
            <a:r>
              <a:rPr kumimoji="1" lang="en-US" altLang="ja-JP" sz="1100" b="1" dirty="0"/>
              <a:t>1. Employee information</a:t>
            </a:r>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r>
              <a:rPr kumimoji="1" lang="en-US" altLang="ja-JP" sz="1100" b="1" dirty="0"/>
              <a:t>2. Product list</a:t>
            </a:r>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Tree>
    <p:extLst>
      <p:ext uri="{BB962C8B-B14F-4D97-AF65-F5344CB8AC3E}">
        <p14:creationId xmlns:p14="http://schemas.microsoft.com/office/powerpoint/2010/main" val="4170968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graphicFrame>
        <p:nvGraphicFramePr>
          <p:cNvPr id="5" name="表 2"/>
          <p:cNvGraphicFramePr/>
          <p:nvPr>
            <p:extLst>
              <p:ext uri="{D42A27DB-BD31-4B8C-83A1-F6EECF244321}">
                <p14:modId xmlns:p14="http://schemas.microsoft.com/office/powerpoint/2010/main" val="664041657"/>
              </p:ext>
            </p:extLst>
          </p:nvPr>
        </p:nvGraphicFramePr>
        <p:xfrm>
          <a:off x="406400" y="1104901"/>
          <a:ext cx="6116636" cy="4707748"/>
        </p:xfrm>
        <a:graphic>
          <a:graphicData uri="http://schemas.openxmlformats.org/drawingml/2006/table">
            <a:tbl>
              <a:tblPr firstRow="1"/>
              <a:tblGrid>
                <a:gridCol w="220725">
                  <a:extLst>
                    <a:ext uri="{9D8B030D-6E8A-4147-A177-3AD203B41FA5}">
                      <a16:colId xmlns:a16="http://schemas.microsoft.com/office/drawing/2014/main" val="20000"/>
                    </a:ext>
                  </a:extLst>
                </a:gridCol>
                <a:gridCol w="65875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90550">
                  <a:extLst>
                    <a:ext uri="{9D8B030D-6E8A-4147-A177-3AD203B41FA5}">
                      <a16:colId xmlns:a16="http://schemas.microsoft.com/office/drawing/2014/main" val="20003"/>
                    </a:ext>
                  </a:extLst>
                </a:gridCol>
                <a:gridCol w="760613">
                  <a:extLst>
                    <a:ext uri="{9D8B030D-6E8A-4147-A177-3AD203B41FA5}">
                      <a16:colId xmlns:a16="http://schemas.microsoft.com/office/drawing/2014/main" val="20004"/>
                    </a:ext>
                  </a:extLst>
                </a:gridCol>
                <a:gridCol w="1753987">
                  <a:extLst>
                    <a:ext uri="{9D8B030D-6E8A-4147-A177-3AD203B41FA5}">
                      <a16:colId xmlns:a16="http://schemas.microsoft.com/office/drawing/2014/main" val="1543405337"/>
                    </a:ext>
                  </a:extLst>
                </a:gridCol>
                <a:gridCol w="455611">
                  <a:extLst>
                    <a:ext uri="{9D8B030D-6E8A-4147-A177-3AD203B41FA5}">
                      <a16:colId xmlns:a16="http://schemas.microsoft.com/office/drawing/2014/main" val="1791739919"/>
                    </a:ext>
                  </a:extLst>
                </a:gridCol>
              </a:tblGrid>
              <a:tr h="352424">
                <a:tc>
                  <a:txBody>
                    <a:bodyPr/>
                    <a:lstStyle/>
                    <a:p>
                      <a:pPr algn="ctr" defTabSz="914400">
                        <a:defRPr sz="1800" b="0">
                          <a:solidFill>
                            <a:srgbClr val="000000"/>
                          </a:solidFill>
                        </a:defRPr>
                      </a:pPr>
                      <a:r>
                        <a:rPr sz="900" b="1">
                          <a:solidFill>
                            <a:srgbClr val="3F3F3F"/>
                          </a:solidFill>
                        </a:rPr>
                        <a:t>#</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l" defTabSz="914400">
                        <a:defRPr sz="1800" b="0">
                          <a:solidFill>
                            <a:srgbClr val="000000"/>
                          </a:solidFill>
                        </a:defRPr>
                      </a:pPr>
                      <a:r>
                        <a:rPr sz="900" b="1" dirty="0">
                          <a:solidFill>
                            <a:srgbClr val="3F3F3F"/>
                          </a:solidFill>
                        </a:rPr>
                        <a:t> </a:t>
                      </a:r>
                      <a:r>
                        <a:rPr lang="en-US" sz="900" b="1" dirty="0">
                          <a:solidFill>
                            <a:srgbClr val="3F3F3F"/>
                          </a:solidFill>
                        </a:rPr>
                        <a:t>Date</a:t>
                      </a:r>
                      <a:endParaRPr sz="900" b="1" dirty="0">
                        <a:solidFill>
                          <a:srgbClr val="3F3F3F"/>
                        </a:solidFill>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sz="900" b="1" dirty="0">
                          <a:solidFill>
                            <a:srgbClr val="3F3F3F"/>
                          </a:solidFill>
                        </a:rPr>
                        <a:t> </a:t>
                      </a:r>
                      <a:r>
                        <a:rPr lang="en-US" sz="900" b="1" dirty="0">
                          <a:solidFill>
                            <a:srgbClr val="3F3F3F"/>
                          </a:solidFill>
                        </a:rPr>
                        <a:t>Question</a:t>
                      </a: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900">
                          <a:solidFill>
                            <a:srgbClr val="3F3F3F"/>
                          </a:solidFill>
                        </a:defRPr>
                      </a:pPr>
                      <a:r>
                        <a:rPr lang="en-US" b="1" dirty="0"/>
                        <a:t>By</a:t>
                      </a:r>
                      <a:endParaRPr b="1" dirty="0"/>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Date</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Answer</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noFill/>
                  </a:tcPr>
                </a:tc>
                <a:tc>
                  <a:txBody>
                    <a:bodyPr/>
                    <a:lstStyle/>
                    <a:p>
                      <a:pPr algn="ctr" defTabSz="914400">
                        <a:defRPr sz="1800" b="0">
                          <a:solidFill>
                            <a:srgbClr val="000000"/>
                          </a:solidFill>
                        </a:defRPr>
                      </a:pPr>
                      <a:r>
                        <a:rPr lang="en-US" sz="900" b="1" dirty="0">
                          <a:solidFill>
                            <a:srgbClr val="3F3F3F"/>
                          </a:solidFill>
                          <a:latin typeface="Meiryo UI"/>
                          <a:ea typeface="Meiryo UI"/>
                          <a:cs typeface="Meiryo UI"/>
                          <a:sym typeface="Meiryo UI"/>
                        </a:rPr>
                        <a:t>By</a:t>
                      </a:r>
                      <a:endParaRPr sz="900" b="1" dirty="0">
                        <a:solidFill>
                          <a:srgbClr val="3F3F3F"/>
                        </a:solidFill>
                        <a:latin typeface="Meiryo UI"/>
                        <a:ea typeface="Meiryo UI"/>
                        <a:cs typeface="Meiryo UI"/>
                        <a:sym typeface="Meiryo UI"/>
                      </a:endParaRPr>
                    </a:p>
                  </a:txBody>
                  <a:tcPr marL="7620" marR="7620" marT="7620" marB="7620" anchor="ctr" horzOverflow="overflow">
                    <a:lnL w="12700">
                      <a:miter lim="400000"/>
                    </a:lnL>
                    <a:lnR w="12700">
                      <a:miter lim="400000"/>
                    </a:lnR>
                    <a:lnT w="1270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95350">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1</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1"/>
                  </a:ext>
                </a:extLst>
              </a:tr>
              <a:tr h="847725">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2</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9381">
                <a:tc>
                  <a:txBody>
                    <a:bodyPr/>
                    <a:lstStyle/>
                    <a:p>
                      <a:pPr algn="ctr" defTabSz="914400">
                        <a:defRPr sz="1800">
                          <a:solidFill>
                            <a:srgbClr val="000000"/>
                          </a:solidFill>
                        </a:defRPr>
                      </a:pPr>
                      <a:r>
                        <a:rPr sz="900">
                          <a:solidFill>
                            <a:srgbClr val="3F3F3F"/>
                          </a:solidFill>
                          <a:latin typeface="Segoe UI 本文"/>
                          <a:ea typeface="Segoe UI 本文"/>
                          <a:cs typeface="Segoe UI 本文"/>
                          <a:sym typeface="Segoe UI 本文"/>
                        </a:rPr>
                        <a:t>3</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10003"/>
                  </a:ext>
                </a:extLst>
              </a:tr>
              <a:tr h="827993">
                <a:tc>
                  <a:txBody>
                    <a:bodyPr/>
                    <a:lstStyle/>
                    <a:p>
                      <a:pPr algn="ctr" defTabSz="914400">
                        <a:defRPr sz="1800">
                          <a:solidFill>
                            <a:srgbClr val="000000"/>
                          </a:solidFill>
                        </a:defRPr>
                      </a:pPr>
                      <a:r>
                        <a:rPr sz="900" dirty="0">
                          <a:solidFill>
                            <a:srgbClr val="3F3F3F"/>
                          </a:solidFill>
                          <a:latin typeface="Segoe UI 本文"/>
                          <a:ea typeface="Segoe UI 本文"/>
                          <a:cs typeface="Segoe UI 本文"/>
                          <a:sym typeface="Segoe UI 本文"/>
                        </a:rPr>
                        <a:t>4</a:t>
                      </a: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04875">
                <a:tc>
                  <a:txBody>
                    <a:bodyPr/>
                    <a:lstStyle/>
                    <a:p>
                      <a:pPr algn="ctr" defTabSz="914400">
                        <a:defRPr sz="1800">
                          <a:solidFill>
                            <a:srgbClr val="000000"/>
                          </a:solidFill>
                        </a:defRPr>
                      </a:pPr>
                      <a:r>
                        <a:rPr lang="en-US" sz="900" dirty="0">
                          <a:solidFill>
                            <a:srgbClr val="3F3F3F"/>
                          </a:solidFill>
                          <a:latin typeface="Segoe UI 本文"/>
                          <a:ea typeface="Segoe UI 本文"/>
                          <a:cs typeface="Segoe UI 本文"/>
                          <a:sym typeface="Segoe UI 本文"/>
                        </a:rPr>
                        <a:t>5</a:t>
                      </a:r>
                      <a:endParaRPr sz="900" dirty="0">
                        <a:solidFill>
                          <a:srgbClr val="3F3F3F"/>
                        </a:solidFill>
                        <a:latin typeface="Segoe UI 本文"/>
                        <a:ea typeface="Segoe UI 本文"/>
                        <a:cs typeface="Segoe UI 本文"/>
                        <a:sym typeface="Segoe UI 本文"/>
                      </a:endParaRPr>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tc>
                  <a:txBody>
                    <a:bodyPr/>
                    <a:lstStyle/>
                    <a:p>
                      <a:endParaRPr lang="en-US" sz="900" dirty="0"/>
                    </a:p>
                  </a:txBody>
                  <a:tcPr marL="7620" marR="7620" marT="108000" marB="76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20000"/>
                      </a:schemeClr>
                    </a:solidFill>
                  </a:tcPr>
                </a:tc>
                <a:extLst>
                  <a:ext uri="{0D108BD9-81ED-4DB2-BD59-A6C34878D82A}">
                    <a16:rowId xmlns:a16="http://schemas.microsoft.com/office/drawing/2014/main" val="2535952038"/>
                  </a:ext>
                </a:extLst>
              </a:tr>
            </a:tbl>
          </a:graphicData>
        </a:graphic>
      </p:graphicFrame>
    </p:spTree>
    <p:extLst>
      <p:ext uri="{BB962C8B-B14F-4D97-AF65-F5344CB8AC3E}">
        <p14:creationId xmlns:p14="http://schemas.microsoft.com/office/powerpoint/2010/main" val="1355483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Contact information</a:t>
            </a:r>
          </a:p>
        </p:txBody>
      </p:sp>
      <p:sp>
        <p:nvSpPr>
          <p:cNvPr id="69" name="正方形/長方形 68">
            <a:extLst>
              <a:ext uri="{FF2B5EF4-FFF2-40B4-BE49-F238E27FC236}">
                <a16:creationId xmlns:a16="http://schemas.microsoft.com/office/drawing/2014/main" id="{57FA926A-9F60-4538-802E-D34C83223070}"/>
              </a:ext>
            </a:extLst>
          </p:cNvPr>
          <p:cNvSpPr/>
          <p:nvPr/>
        </p:nvSpPr>
        <p:spPr>
          <a:xfrm>
            <a:off x="406399" y="111597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70" name="object 64">
            <a:extLst>
              <a:ext uri="{FF2B5EF4-FFF2-40B4-BE49-F238E27FC236}">
                <a16:creationId xmlns:a16="http://schemas.microsoft.com/office/drawing/2014/main" id="{2E38301E-D91E-406A-90D0-5BD85A40A547}"/>
              </a:ext>
            </a:extLst>
          </p:cNvPr>
          <p:cNvSpPr/>
          <p:nvPr/>
        </p:nvSpPr>
        <p:spPr>
          <a:xfrm>
            <a:off x="622596" y="1239901"/>
            <a:ext cx="480695" cy="417830"/>
          </a:xfrm>
          <a:custGeom>
            <a:avLst/>
            <a:gdLst/>
            <a:ahLst/>
            <a:cxnLst/>
            <a:rect l="l" t="t" r="r" b="b"/>
            <a:pathLst>
              <a:path w="480694" h="417829">
                <a:moveTo>
                  <a:pt x="454356" y="417794"/>
                </a:moveTo>
                <a:lnTo>
                  <a:pt x="16732" y="417794"/>
                </a:lnTo>
                <a:lnTo>
                  <a:pt x="6435" y="415215"/>
                </a:lnTo>
                <a:lnTo>
                  <a:pt x="3861" y="404900"/>
                </a:lnTo>
                <a:lnTo>
                  <a:pt x="965" y="398694"/>
                </a:lnTo>
                <a:lnTo>
                  <a:pt x="0" y="392005"/>
                </a:lnTo>
                <a:lnTo>
                  <a:pt x="965" y="385316"/>
                </a:lnTo>
                <a:lnTo>
                  <a:pt x="3861" y="379110"/>
                </a:lnTo>
                <a:lnTo>
                  <a:pt x="217524" y="7748"/>
                </a:lnTo>
                <a:lnTo>
                  <a:pt x="221868" y="2470"/>
                </a:lnTo>
                <a:lnTo>
                  <a:pt x="225091" y="0"/>
                </a:lnTo>
                <a:lnTo>
                  <a:pt x="258712" y="12"/>
                </a:lnTo>
                <a:lnTo>
                  <a:pt x="261286" y="7748"/>
                </a:lnTo>
                <a:lnTo>
                  <a:pt x="477524" y="379110"/>
                </a:lnTo>
                <a:lnTo>
                  <a:pt x="479334" y="385316"/>
                </a:lnTo>
                <a:lnTo>
                  <a:pt x="480420" y="392005"/>
                </a:lnTo>
                <a:lnTo>
                  <a:pt x="480058" y="398694"/>
                </a:lnTo>
                <a:lnTo>
                  <a:pt x="477524" y="404900"/>
                </a:lnTo>
                <a:lnTo>
                  <a:pt x="472818" y="411266"/>
                </a:lnTo>
                <a:lnTo>
                  <a:pt x="466905" y="415215"/>
                </a:lnTo>
                <a:lnTo>
                  <a:pt x="460510" y="417230"/>
                </a:lnTo>
                <a:lnTo>
                  <a:pt x="454356" y="417794"/>
                </a:lnTo>
                <a:close/>
              </a:path>
            </a:pathLst>
          </a:custGeom>
          <a:solidFill>
            <a:srgbClr val="000000"/>
          </a:solidFill>
        </p:spPr>
        <p:txBody>
          <a:bodyPr wrap="square" lIns="0" tIns="0" rIns="0" bIns="0" rtlCol="0"/>
          <a:lstStyle/>
          <a:p>
            <a:endParaRPr/>
          </a:p>
        </p:txBody>
      </p:sp>
      <p:sp>
        <p:nvSpPr>
          <p:cNvPr id="72" name="object 65">
            <a:extLst>
              <a:ext uri="{FF2B5EF4-FFF2-40B4-BE49-F238E27FC236}">
                <a16:creationId xmlns:a16="http://schemas.microsoft.com/office/drawing/2014/main" id="{06E89894-BBD9-428E-A05F-B42819A642E4}"/>
              </a:ext>
            </a:extLst>
          </p:cNvPr>
          <p:cNvSpPr/>
          <p:nvPr/>
        </p:nvSpPr>
        <p:spPr>
          <a:xfrm>
            <a:off x="662497" y="1278596"/>
            <a:ext cx="399415" cy="346075"/>
          </a:xfrm>
          <a:custGeom>
            <a:avLst/>
            <a:gdLst/>
            <a:ahLst/>
            <a:cxnLst/>
            <a:rect l="l" t="t" r="r" b="b"/>
            <a:pathLst>
              <a:path w="399415" h="346075">
                <a:moveTo>
                  <a:pt x="399009" y="345573"/>
                </a:moveTo>
                <a:lnTo>
                  <a:pt x="0" y="345573"/>
                </a:lnTo>
                <a:lnTo>
                  <a:pt x="200791" y="0"/>
                </a:lnTo>
                <a:lnTo>
                  <a:pt x="399009" y="345573"/>
                </a:lnTo>
                <a:close/>
              </a:path>
            </a:pathLst>
          </a:custGeom>
          <a:solidFill>
            <a:srgbClr val="FDD000"/>
          </a:solidFill>
        </p:spPr>
        <p:txBody>
          <a:bodyPr wrap="square" lIns="0" tIns="0" rIns="0" bIns="0" rtlCol="0"/>
          <a:lstStyle/>
          <a:p>
            <a:endParaRPr/>
          </a:p>
        </p:txBody>
      </p:sp>
      <p:sp>
        <p:nvSpPr>
          <p:cNvPr id="73" name="object 66">
            <a:extLst>
              <a:ext uri="{FF2B5EF4-FFF2-40B4-BE49-F238E27FC236}">
                <a16:creationId xmlns:a16="http://schemas.microsoft.com/office/drawing/2014/main" id="{C8DCA9DD-4143-4C38-A999-6896D6B22783}"/>
              </a:ext>
            </a:extLst>
          </p:cNvPr>
          <p:cNvSpPr/>
          <p:nvPr/>
        </p:nvSpPr>
        <p:spPr>
          <a:xfrm>
            <a:off x="832388" y="1353387"/>
            <a:ext cx="62230" cy="252729"/>
          </a:xfrm>
          <a:custGeom>
            <a:avLst/>
            <a:gdLst/>
            <a:ahLst/>
            <a:cxnLst/>
            <a:rect l="l" t="t" r="r" b="b"/>
            <a:pathLst>
              <a:path w="62230" h="252729">
                <a:moveTo>
                  <a:pt x="56642" y="224370"/>
                </a:moveTo>
                <a:lnTo>
                  <a:pt x="54787" y="213804"/>
                </a:lnTo>
                <a:lnTo>
                  <a:pt x="49555" y="205676"/>
                </a:lnTo>
                <a:lnTo>
                  <a:pt x="41427" y="200431"/>
                </a:lnTo>
                <a:lnTo>
                  <a:pt x="30899" y="198577"/>
                </a:lnTo>
                <a:lnTo>
                  <a:pt x="19951" y="200431"/>
                </a:lnTo>
                <a:lnTo>
                  <a:pt x="10947" y="205676"/>
                </a:lnTo>
                <a:lnTo>
                  <a:pt x="4826" y="213804"/>
                </a:lnTo>
                <a:lnTo>
                  <a:pt x="2578" y="224370"/>
                </a:lnTo>
                <a:lnTo>
                  <a:pt x="4826" y="235331"/>
                </a:lnTo>
                <a:lnTo>
                  <a:pt x="10947" y="244348"/>
                </a:lnTo>
                <a:lnTo>
                  <a:pt x="19951" y="250482"/>
                </a:lnTo>
                <a:lnTo>
                  <a:pt x="30899" y="252730"/>
                </a:lnTo>
                <a:lnTo>
                  <a:pt x="41427" y="250482"/>
                </a:lnTo>
                <a:lnTo>
                  <a:pt x="49555" y="244348"/>
                </a:lnTo>
                <a:lnTo>
                  <a:pt x="54787" y="235331"/>
                </a:lnTo>
                <a:lnTo>
                  <a:pt x="56642" y="224370"/>
                </a:lnTo>
                <a:close/>
              </a:path>
              <a:path w="62230" h="252729">
                <a:moveTo>
                  <a:pt x="61785" y="30949"/>
                </a:moveTo>
                <a:lnTo>
                  <a:pt x="59131" y="18503"/>
                </a:lnTo>
                <a:lnTo>
                  <a:pt x="52133" y="8712"/>
                </a:lnTo>
                <a:lnTo>
                  <a:pt x="42240" y="2298"/>
                </a:lnTo>
                <a:lnTo>
                  <a:pt x="30899" y="0"/>
                </a:lnTo>
                <a:lnTo>
                  <a:pt x="18465" y="2298"/>
                </a:lnTo>
                <a:lnTo>
                  <a:pt x="8686" y="8712"/>
                </a:lnTo>
                <a:lnTo>
                  <a:pt x="2298" y="18503"/>
                </a:lnTo>
                <a:lnTo>
                  <a:pt x="0" y="30949"/>
                </a:lnTo>
                <a:lnTo>
                  <a:pt x="15443" y="162471"/>
                </a:lnTo>
                <a:lnTo>
                  <a:pt x="15443" y="172783"/>
                </a:lnTo>
                <a:lnTo>
                  <a:pt x="20599" y="177952"/>
                </a:lnTo>
                <a:lnTo>
                  <a:pt x="38620" y="177952"/>
                </a:lnTo>
                <a:lnTo>
                  <a:pt x="43764" y="172783"/>
                </a:lnTo>
                <a:lnTo>
                  <a:pt x="43764" y="162471"/>
                </a:lnTo>
                <a:lnTo>
                  <a:pt x="61785" y="30949"/>
                </a:lnTo>
                <a:close/>
              </a:path>
            </a:pathLst>
          </a:custGeom>
          <a:solidFill>
            <a:srgbClr val="000000"/>
          </a:solidFill>
        </p:spPr>
        <p:txBody>
          <a:bodyPr wrap="square" lIns="0" tIns="0" rIns="0" bIns="0" rtlCol="0"/>
          <a:lstStyle/>
          <a:p>
            <a:endParaRPr/>
          </a:p>
        </p:txBody>
      </p:sp>
      <p:sp>
        <p:nvSpPr>
          <p:cNvPr id="75" name="テキスト ボックス 74">
            <a:extLst>
              <a:ext uri="{FF2B5EF4-FFF2-40B4-BE49-F238E27FC236}">
                <a16:creationId xmlns:a16="http://schemas.microsoft.com/office/drawing/2014/main" id="{337C2EF7-FFA5-4321-B682-C7656BFEF400}"/>
              </a:ext>
            </a:extLst>
          </p:cNvPr>
          <p:cNvSpPr txBox="1"/>
          <p:nvPr/>
        </p:nvSpPr>
        <p:spPr>
          <a:xfrm>
            <a:off x="1231802" y="1158378"/>
            <a:ext cx="5291660" cy="600164"/>
          </a:xfrm>
          <a:prstGeom prst="rect">
            <a:avLst/>
          </a:prstGeom>
          <a:noFill/>
        </p:spPr>
        <p:txBody>
          <a:bodyPr wrap="square" rtlCol="0">
            <a:spAutoFit/>
          </a:bodyPr>
          <a:lstStyle/>
          <a:p>
            <a:r>
              <a:rPr kumimoji="1" lang="en-US" altLang="ja-JP" sz="1100" dirty="0">
                <a:solidFill>
                  <a:schemeClr val="tx1"/>
                </a:solidFill>
              </a:rPr>
              <a:t>The contents of this specification and manual are subject to change without notice. Copying or copying part or all of the manual without the written permission of TOMAS TECH is prohibited, regardless of its form.</a:t>
            </a:r>
            <a:endParaRPr kumimoji="1" lang="ja-JP" altLang="en-US" sz="1100" dirty="0">
              <a:solidFill>
                <a:schemeClr val="tx1"/>
              </a:solidFill>
            </a:endParaRPr>
          </a:p>
        </p:txBody>
      </p:sp>
      <p:sp>
        <p:nvSpPr>
          <p:cNvPr id="76" name="正方形/長方形 75">
            <a:extLst>
              <a:ext uri="{FF2B5EF4-FFF2-40B4-BE49-F238E27FC236}">
                <a16:creationId xmlns:a16="http://schemas.microsoft.com/office/drawing/2014/main" id="{2A3949CA-6B33-4DF9-AA97-0B962F91BA5D}"/>
              </a:ext>
            </a:extLst>
          </p:cNvPr>
          <p:cNvSpPr/>
          <p:nvPr/>
        </p:nvSpPr>
        <p:spPr>
          <a:xfrm>
            <a:off x="406399" y="2142139"/>
            <a:ext cx="6117063" cy="6602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81" name="テキスト ボックス 80">
            <a:extLst>
              <a:ext uri="{FF2B5EF4-FFF2-40B4-BE49-F238E27FC236}">
                <a16:creationId xmlns:a16="http://schemas.microsoft.com/office/drawing/2014/main" id="{27EBD6C7-6D4D-4857-B289-F2360C764B81}"/>
              </a:ext>
            </a:extLst>
          </p:cNvPr>
          <p:cNvSpPr txBox="1"/>
          <p:nvPr/>
        </p:nvSpPr>
        <p:spPr>
          <a:xfrm>
            <a:off x="1231802" y="2184538"/>
            <a:ext cx="5291660" cy="600164"/>
          </a:xfrm>
          <a:prstGeom prst="rect">
            <a:avLst/>
          </a:prstGeom>
          <a:noFill/>
        </p:spPr>
        <p:txBody>
          <a:bodyPr wrap="square" rtlCol="0">
            <a:spAutoFit/>
          </a:bodyPr>
          <a:lstStyle/>
          <a:p>
            <a:r>
              <a:rPr kumimoji="1" lang="en-US" altLang="ja-JP" sz="1100" dirty="0">
                <a:solidFill>
                  <a:schemeClr val="tx1"/>
                </a:solidFill>
              </a:rPr>
              <a:t>If you have any questions, concerns, or questions regarding the specifications of this system and the contents of the manual, please contact us by phone or e-mail. Tel: +66 (0) 2 336 0574 E-mail: info@tomastc.com</a:t>
            </a:r>
            <a:endParaRPr kumimoji="1" lang="ja-JP" altLang="en-US" sz="1100" dirty="0">
              <a:solidFill>
                <a:schemeClr val="tx1"/>
              </a:solidFill>
            </a:endParaRPr>
          </a:p>
        </p:txBody>
      </p:sp>
      <p:sp>
        <p:nvSpPr>
          <p:cNvPr id="82" name="object 16">
            <a:extLst>
              <a:ext uri="{FF2B5EF4-FFF2-40B4-BE49-F238E27FC236}">
                <a16:creationId xmlns:a16="http://schemas.microsoft.com/office/drawing/2014/main" id="{AA212000-BD78-4049-9586-9747AFF058CA}"/>
              </a:ext>
            </a:extLst>
          </p:cNvPr>
          <p:cNvSpPr/>
          <p:nvPr/>
        </p:nvSpPr>
        <p:spPr>
          <a:xfrm>
            <a:off x="662497" y="2269467"/>
            <a:ext cx="429895" cy="429259"/>
          </a:xfrm>
          <a:custGeom>
            <a:avLst/>
            <a:gdLst/>
            <a:ahLst/>
            <a:cxnLst/>
            <a:rect l="l" t="t" r="r" b="b"/>
            <a:pathLst>
              <a:path w="429895" h="429259">
                <a:moveTo>
                  <a:pt x="213468" y="429107"/>
                </a:moveTo>
                <a:lnTo>
                  <a:pt x="163410" y="423354"/>
                </a:lnTo>
                <a:lnTo>
                  <a:pt x="117719" y="406993"/>
                </a:lnTo>
                <a:lnTo>
                  <a:pt x="77610" y="381372"/>
                </a:lnTo>
                <a:lnTo>
                  <a:pt x="44298" y="347841"/>
                </a:lnTo>
                <a:lnTo>
                  <a:pt x="18999" y="307747"/>
                </a:lnTo>
                <a:lnTo>
                  <a:pt x="2928" y="262439"/>
                </a:lnTo>
                <a:lnTo>
                  <a:pt x="0" y="236846"/>
                </a:lnTo>
                <a:lnTo>
                  <a:pt x="0" y="189230"/>
                </a:lnTo>
                <a:lnTo>
                  <a:pt x="18999" y="117152"/>
                </a:lnTo>
                <a:lnTo>
                  <a:pt x="44298" y="76601"/>
                </a:lnTo>
                <a:lnTo>
                  <a:pt x="77610" y="42792"/>
                </a:lnTo>
                <a:lnTo>
                  <a:pt x="117719" y="17030"/>
                </a:lnTo>
                <a:lnTo>
                  <a:pt x="163410" y="616"/>
                </a:lnTo>
                <a:lnTo>
                  <a:pt x="168768" y="0"/>
                </a:lnTo>
                <a:lnTo>
                  <a:pt x="257445" y="0"/>
                </a:lnTo>
                <a:lnTo>
                  <a:pt x="308092" y="17030"/>
                </a:lnTo>
                <a:lnTo>
                  <a:pt x="348246" y="42792"/>
                </a:lnTo>
                <a:lnTo>
                  <a:pt x="381828" y="76601"/>
                </a:lnTo>
                <a:lnTo>
                  <a:pt x="407487" y="117152"/>
                </a:lnTo>
                <a:lnTo>
                  <a:pt x="423873" y="163141"/>
                </a:lnTo>
                <a:lnTo>
                  <a:pt x="429635" y="213266"/>
                </a:lnTo>
                <a:lnTo>
                  <a:pt x="423873" y="262439"/>
                </a:lnTo>
                <a:lnTo>
                  <a:pt x="407487" y="307747"/>
                </a:lnTo>
                <a:lnTo>
                  <a:pt x="381828" y="347841"/>
                </a:lnTo>
                <a:lnTo>
                  <a:pt x="348246" y="381372"/>
                </a:lnTo>
                <a:lnTo>
                  <a:pt x="308092" y="406993"/>
                </a:lnTo>
                <a:lnTo>
                  <a:pt x="262716" y="423354"/>
                </a:lnTo>
                <a:lnTo>
                  <a:pt x="213468" y="429107"/>
                </a:lnTo>
                <a:close/>
              </a:path>
            </a:pathLst>
          </a:custGeom>
          <a:solidFill>
            <a:srgbClr val="0081CC"/>
          </a:solidFill>
        </p:spPr>
        <p:txBody>
          <a:bodyPr wrap="square" lIns="0" tIns="0" rIns="0" bIns="0" rtlCol="0"/>
          <a:lstStyle/>
          <a:p>
            <a:endParaRPr/>
          </a:p>
        </p:txBody>
      </p:sp>
      <p:sp>
        <p:nvSpPr>
          <p:cNvPr id="83" name="object 17">
            <a:extLst>
              <a:ext uri="{FF2B5EF4-FFF2-40B4-BE49-F238E27FC236}">
                <a16:creationId xmlns:a16="http://schemas.microsoft.com/office/drawing/2014/main" id="{436FF184-435E-4BB3-B163-D98C0FA03043}"/>
              </a:ext>
            </a:extLst>
          </p:cNvPr>
          <p:cNvSpPr/>
          <p:nvPr/>
        </p:nvSpPr>
        <p:spPr>
          <a:xfrm>
            <a:off x="809057" y="2323422"/>
            <a:ext cx="131445" cy="318770"/>
          </a:xfrm>
          <a:custGeom>
            <a:avLst/>
            <a:gdLst/>
            <a:ahLst/>
            <a:cxnLst/>
            <a:rect l="l" t="t" r="r" b="b"/>
            <a:pathLst>
              <a:path w="131445" h="318770">
                <a:moveTo>
                  <a:pt x="131244" y="318622"/>
                </a:moveTo>
                <a:lnTo>
                  <a:pt x="0" y="318622"/>
                </a:lnTo>
                <a:lnTo>
                  <a:pt x="0" y="300636"/>
                </a:lnTo>
                <a:lnTo>
                  <a:pt x="10575" y="300596"/>
                </a:lnTo>
                <a:lnTo>
                  <a:pt x="18978" y="300315"/>
                </a:lnTo>
                <a:lnTo>
                  <a:pt x="24970" y="299552"/>
                </a:lnTo>
                <a:lnTo>
                  <a:pt x="28307" y="298066"/>
                </a:lnTo>
                <a:lnTo>
                  <a:pt x="33454" y="295497"/>
                </a:lnTo>
                <a:lnTo>
                  <a:pt x="33454" y="292927"/>
                </a:lnTo>
                <a:lnTo>
                  <a:pt x="36027" y="285218"/>
                </a:lnTo>
                <a:lnTo>
                  <a:pt x="36027" y="151602"/>
                </a:lnTo>
                <a:lnTo>
                  <a:pt x="33454" y="146463"/>
                </a:lnTo>
                <a:lnTo>
                  <a:pt x="33454" y="143894"/>
                </a:lnTo>
                <a:lnTo>
                  <a:pt x="30880" y="143894"/>
                </a:lnTo>
                <a:lnTo>
                  <a:pt x="25734" y="141324"/>
                </a:lnTo>
                <a:lnTo>
                  <a:pt x="0" y="141324"/>
                </a:lnTo>
                <a:lnTo>
                  <a:pt x="0" y="123337"/>
                </a:lnTo>
                <a:lnTo>
                  <a:pt x="26055" y="120888"/>
                </a:lnTo>
                <a:lnTo>
                  <a:pt x="50181" y="117235"/>
                </a:lnTo>
                <a:lnTo>
                  <a:pt x="72377" y="112136"/>
                </a:lnTo>
                <a:lnTo>
                  <a:pt x="92642" y="105351"/>
                </a:lnTo>
                <a:lnTo>
                  <a:pt x="97789" y="110490"/>
                </a:lnTo>
                <a:lnTo>
                  <a:pt x="96302" y="132612"/>
                </a:lnTo>
                <a:lnTo>
                  <a:pt x="95538" y="160275"/>
                </a:lnTo>
                <a:lnTo>
                  <a:pt x="95256" y="193237"/>
                </a:lnTo>
                <a:lnTo>
                  <a:pt x="95216" y="287788"/>
                </a:lnTo>
                <a:lnTo>
                  <a:pt x="97789" y="292927"/>
                </a:lnTo>
                <a:lnTo>
                  <a:pt x="97789" y="295497"/>
                </a:lnTo>
                <a:lnTo>
                  <a:pt x="100363" y="298066"/>
                </a:lnTo>
                <a:lnTo>
                  <a:pt x="103740" y="298468"/>
                </a:lnTo>
                <a:lnTo>
                  <a:pt x="110013" y="299351"/>
                </a:lnTo>
                <a:lnTo>
                  <a:pt x="119181" y="300234"/>
                </a:lnTo>
                <a:lnTo>
                  <a:pt x="131244" y="300636"/>
                </a:lnTo>
                <a:lnTo>
                  <a:pt x="131244" y="318622"/>
                </a:lnTo>
                <a:close/>
              </a:path>
              <a:path w="131445" h="318770">
                <a:moveTo>
                  <a:pt x="64335" y="66808"/>
                </a:moveTo>
                <a:lnTo>
                  <a:pt x="30559" y="47215"/>
                </a:lnTo>
                <a:lnTo>
                  <a:pt x="28307" y="33404"/>
                </a:lnTo>
                <a:lnTo>
                  <a:pt x="28307" y="23125"/>
                </a:lnTo>
                <a:lnTo>
                  <a:pt x="30880" y="15417"/>
                </a:lnTo>
                <a:lnTo>
                  <a:pt x="38601" y="10278"/>
                </a:lnTo>
                <a:lnTo>
                  <a:pt x="44431" y="5420"/>
                </a:lnTo>
                <a:lnTo>
                  <a:pt x="50503" y="2248"/>
                </a:lnTo>
                <a:lnTo>
                  <a:pt x="57057" y="521"/>
                </a:lnTo>
                <a:lnTo>
                  <a:pt x="64335" y="0"/>
                </a:lnTo>
                <a:lnTo>
                  <a:pt x="71613" y="521"/>
                </a:lnTo>
                <a:lnTo>
                  <a:pt x="78167" y="2248"/>
                </a:lnTo>
                <a:lnTo>
                  <a:pt x="84239" y="5420"/>
                </a:lnTo>
                <a:lnTo>
                  <a:pt x="90069" y="10278"/>
                </a:lnTo>
                <a:lnTo>
                  <a:pt x="97789" y="15417"/>
                </a:lnTo>
                <a:lnTo>
                  <a:pt x="100363" y="23125"/>
                </a:lnTo>
                <a:lnTo>
                  <a:pt x="100363" y="33404"/>
                </a:lnTo>
                <a:lnTo>
                  <a:pt x="78167" y="64880"/>
                </a:lnTo>
                <a:lnTo>
                  <a:pt x="71613" y="66326"/>
                </a:lnTo>
                <a:lnTo>
                  <a:pt x="64335" y="66808"/>
                </a:lnTo>
                <a:close/>
              </a:path>
            </a:pathLst>
          </a:custGeom>
          <a:solidFill>
            <a:srgbClr val="FFFFFF"/>
          </a:solidFill>
        </p:spPr>
        <p:txBody>
          <a:bodyPr wrap="square" lIns="0" tIns="0" rIns="0" bIns="0" rtlCol="0"/>
          <a:lstStyle/>
          <a:p>
            <a:endParaRPr/>
          </a:p>
        </p:txBody>
      </p:sp>
      <p:graphicFrame>
        <p:nvGraphicFramePr>
          <p:cNvPr id="6" name="オブジェクト 5">
            <a:extLst>
              <a:ext uri="{FF2B5EF4-FFF2-40B4-BE49-F238E27FC236}">
                <a16:creationId xmlns:a16="http://schemas.microsoft.com/office/drawing/2014/main" id="{A26925D3-060C-4B99-A649-B21CC4399C55}"/>
              </a:ext>
            </a:extLst>
          </p:cNvPr>
          <p:cNvGraphicFramePr>
            <a:graphicFrameLocks noChangeAspect="1"/>
          </p:cNvGraphicFramePr>
          <p:nvPr/>
        </p:nvGraphicFramePr>
        <p:xfrm>
          <a:off x="439545" y="6260033"/>
          <a:ext cx="6083917" cy="1019576"/>
        </p:xfrm>
        <a:graphic>
          <a:graphicData uri="http://schemas.openxmlformats.org/presentationml/2006/ole">
            <mc:AlternateContent xmlns:mc="http://schemas.openxmlformats.org/markup-compatibility/2006">
              <mc:Choice xmlns:v="urn:schemas-microsoft-com:vml" Requires="v">
                <p:oleObj name="Worksheet" r:id="rId2" imgW="6903997" imgH="1150712" progId="Excel.Sheet.12">
                  <p:embed/>
                </p:oleObj>
              </mc:Choice>
              <mc:Fallback>
                <p:oleObj name="Worksheet" r:id="rId2" imgW="6903997" imgH="1150712" progId="Excel.Sheet.12">
                  <p:embed/>
                  <p:pic>
                    <p:nvPicPr>
                      <p:cNvPr id="6" name="オブジェクト 5">
                        <a:extLst>
                          <a:ext uri="{FF2B5EF4-FFF2-40B4-BE49-F238E27FC236}">
                            <a16:creationId xmlns:a16="http://schemas.microsoft.com/office/drawing/2014/main" id="{A26925D3-060C-4B99-A649-B21CC4399C55}"/>
                          </a:ext>
                        </a:extLst>
                      </p:cNvPr>
                      <p:cNvPicPr/>
                      <p:nvPr/>
                    </p:nvPicPr>
                    <p:blipFill>
                      <a:blip r:embed="rId3"/>
                      <a:stretch>
                        <a:fillRect/>
                      </a:stretch>
                    </p:blipFill>
                    <p:spPr>
                      <a:xfrm>
                        <a:off x="439545" y="6260033"/>
                        <a:ext cx="6083917" cy="1019576"/>
                      </a:xfrm>
                      <a:prstGeom prst="rect">
                        <a:avLst/>
                      </a:prstGeom>
                    </p:spPr>
                  </p:pic>
                </p:oleObj>
              </mc:Fallback>
            </mc:AlternateContent>
          </a:graphicData>
        </a:graphic>
      </p:graphicFrame>
      <p:graphicFrame>
        <p:nvGraphicFramePr>
          <p:cNvPr id="8" name="Table 4">
            <a:extLst>
              <a:ext uri="{FF2B5EF4-FFF2-40B4-BE49-F238E27FC236}">
                <a16:creationId xmlns:a16="http://schemas.microsoft.com/office/drawing/2014/main" id="{2AD1535E-8537-3D95-BE2A-12723559A836}"/>
              </a:ext>
            </a:extLst>
          </p:cNvPr>
          <p:cNvGraphicFramePr>
            <a:graphicFrameLocks noGrp="1"/>
          </p:cNvGraphicFramePr>
          <p:nvPr/>
        </p:nvGraphicFramePr>
        <p:xfrm>
          <a:off x="439545" y="3920274"/>
          <a:ext cx="6083917" cy="2103120"/>
        </p:xfrm>
        <a:graphic>
          <a:graphicData uri="http://schemas.openxmlformats.org/drawingml/2006/table">
            <a:tbl>
              <a:tblPr firstRow="1" bandRow="1">
                <a:tableStyleId>{5C22544A-7EE6-4342-B048-85BDC9FD1C3A}</a:tableStyleId>
              </a:tblPr>
              <a:tblGrid>
                <a:gridCol w="2181735">
                  <a:extLst>
                    <a:ext uri="{9D8B030D-6E8A-4147-A177-3AD203B41FA5}">
                      <a16:colId xmlns:a16="http://schemas.microsoft.com/office/drawing/2014/main" val="1250506528"/>
                    </a:ext>
                  </a:extLst>
                </a:gridCol>
                <a:gridCol w="3902182">
                  <a:extLst>
                    <a:ext uri="{9D8B030D-6E8A-4147-A177-3AD203B41FA5}">
                      <a16:colId xmlns:a16="http://schemas.microsoft.com/office/drawing/2014/main" val="1531301550"/>
                    </a:ext>
                  </a:extLst>
                </a:gridCol>
              </a:tblGrid>
              <a:tr h="204984">
                <a:tc>
                  <a:txBody>
                    <a:bodyPr/>
                    <a:lstStyle/>
                    <a:p>
                      <a:pPr algn="l"/>
                      <a:r>
                        <a:rPr lang="en-US" sz="1000" b="1" dirty="0">
                          <a:solidFill>
                            <a:schemeClr val="tx1"/>
                          </a:solidFill>
                        </a:rPr>
                        <a:t>Item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US" sz="1000" b="1" dirty="0">
                          <a:solidFill>
                            <a:schemeClr val="tx1"/>
                          </a:solidFill>
                        </a:rPr>
                        <a:t>Description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19204718"/>
                  </a:ext>
                </a:extLst>
              </a:tr>
              <a:tr h="204984">
                <a:tc>
                  <a:txBody>
                    <a:bodyPr/>
                    <a:lstStyle/>
                    <a:p>
                      <a:pPr algn="l"/>
                      <a:r>
                        <a:rPr lang="en-US" sz="1000" b="0" dirty="0">
                          <a:solidFill>
                            <a:schemeClr val="tx1"/>
                          </a:solidFill>
                        </a:rPr>
                        <a:t>1. Service time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8 hours x 5 days (8:00 -17:00 Monday to Friday)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5250643"/>
                  </a:ext>
                </a:extLst>
              </a:tr>
              <a:tr h="223544">
                <a:tc>
                  <a:txBody>
                    <a:bodyPr/>
                    <a:lstStyle/>
                    <a:p>
                      <a:pPr algn="l"/>
                      <a:r>
                        <a:rPr lang="en-US" sz="1000" b="0" dirty="0">
                          <a:solidFill>
                            <a:schemeClr val="tx1"/>
                          </a:solidFill>
                        </a:rPr>
                        <a:t>2. </a:t>
                      </a:r>
                      <a:r>
                        <a:rPr kumimoji="1" lang="en-US" altLang="ja-JP" sz="1000" b="0" dirty="0">
                          <a:solidFill>
                            <a:schemeClr val="tx1"/>
                          </a:solidFill>
                        </a:rPr>
                        <a:t>Onsite Hardware Maintenance</a:t>
                      </a:r>
                      <a:endParaRPr lang="en-US" sz="10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299714"/>
                  </a:ext>
                </a:extLst>
              </a:tr>
              <a:tr h="204984">
                <a:tc>
                  <a:txBody>
                    <a:bodyPr/>
                    <a:lstStyle/>
                    <a:p>
                      <a:pPr algn="l"/>
                      <a:r>
                        <a:rPr lang="en-US" sz="1000" b="0" dirty="0">
                          <a:solidFill>
                            <a:schemeClr val="tx1"/>
                          </a:solidFill>
                        </a:rPr>
                        <a:t>3. Onsite System Maintenance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598372"/>
                  </a:ext>
                </a:extLst>
              </a:tr>
              <a:tr h="332599">
                <a:tc>
                  <a:txBody>
                    <a:bodyPr/>
                    <a:lstStyle/>
                    <a:p>
                      <a:pPr algn="l"/>
                      <a:r>
                        <a:rPr lang="en-US" sz="1000" b="0" dirty="0">
                          <a:solidFill>
                            <a:schemeClr val="tx1"/>
                          </a:solidFill>
                        </a:rPr>
                        <a:t>4. Response after receive a call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On-line support within 24 hours / </a:t>
                      </a:r>
                    </a:p>
                    <a:p>
                      <a:pPr algn="l"/>
                      <a:r>
                        <a:rPr lang="en-US" sz="1000" b="0" dirty="0">
                          <a:solidFill>
                            <a:schemeClr val="tx1"/>
                          </a:solidFill>
                        </a:rPr>
                        <a:t>On-site support within 48 hours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674405"/>
                  </a:ext>
                </a:extLst>
              </a:tr>
              <a:tr h="204984">
                <a:tc>
                  <a:txBody>
                    <a:bodyPr/>
                    <a:lstStyle/>
                    <a:p>
                      <a:pPr algn="l"/>
                      <a:r>
                        <a:rPr lang="en-US" sz="1000" b="0" dirty="0">
                          <a:solidFill>
                            <a:schemeClr val="tx1"/>
                          </a:solidFill>
                        </a:rPr>
                        <a:t>5. Remote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030876"/>
                  </a:ext>
                </a:extLst>
              </a:tr>
              <a:tr h="204984">
                <a:tc>
                  <a:txBody>
                    <a:bodyPr/>
                    <a:lstStyle/>
                    <a:p>
                      <a:pPr algn="l"/>
                      <a:r>
                        <a:rPr lang="en-US" sz="1000" b="0" dirty="0">
                          <a:solidFill>
                            <a:schemeClr val="tx1"/>
                          </a:solidFill>
                        </a:rPr>
                        <a:t>6. Phone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935601"/>
                  </a:ext>
                </a:extLst>
              </a:tr>
              <a:tr h="204984">
                <a:tc>
                  <a:txBody>
                    <a:bodyPr/>
                    <a:lstStyle/>
                    <a:p>
                      <a:pPr algn="l"/>
                      <a:r>
                        <a:rPr lang="en-US" sz="1000" b="0" dirty="0">
                          <a:solidFill>
                            <a:schemeClr val="tx1"/>
                          </a:solidFill>
                        </a:rPr>
                        <a:t>7. Email service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000" b="0" dirty="0">
                          <a:solidFill>
                            <a:schemeClr val="tx1"/>
                          </a:solidFill>
                        </a:rPr>
                        <a:t>Yes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366959"/>
                  </a:ext>
                </a:extLst>
              </a:tr>
            </a:tbl>
          </a:graphicData>
        </a:graphic>
      </p:graphicFrame>
    </p:spTree>
    <p:extLst>
      <p:ext uri="{BB962C8B-B14F-4D97-AF65-F5344CB8AC3E}">
        <p14:creationId xmlns:p14="http://schemas.microsoft.com/office/powerpoint/2010/main" val="299533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BB1CC0-53F3-44B8-961D-4F19787403C3}"/>
              </a:ext>
            </a:extLst>
          </p:cNvPr>
          <p:cNvSpPr/>
          <p:nvPr/>
        </p:nvSpPr>
        <p:spPr>
          <a:xfrm>
            <a:off x="406399" y="1076960"/>
            <a:ext cx="6096640" cy="455168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a:xfrm>
            <a:off x="4820424" y="9162795"/>
            <a:ext cx="1543050" cy="527403"/>
          </a:xfrm>
        </p:spPr>
        <p:txBody>
          <a:bodyPr/>
          <a:lstStyle/>
          <a:p>
            <a:fld id="{FABEA90D-F275-432F-8053-456A4E092F4A}" type="slidenum">
              <a:rPr kumimoji="1" lang="ja-JP" altLang="en-US" smtClean="0"/>
              <a:t>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For safe use</a:t>
            </a:r>
          </a:p>
        </p:txBody>
      </p:sp>
      <p:sp>
        <p:nvSpPr>
          <p:cNvPr id="90" name="テキスト ボックス 89">
            <a:extLst>
              <a:ext uri="{FF2B5EF4-FFF2-40B4-BE49-F238E27FC236}">
                <a16:creationId xmlns:a16="http://schemas.microsoft.com/office/drawing/2014/main" id="{82D175DC-8F72-4177-8113-D854BDDCB3E1}"/>
              </a:ext>
            </a:extLst>
          </p:cNvPr>
          <p:cNvSpPr txBox="1"/>
          <p:nvPr/>
        </p:nvSpPr>
        <p:spPr>
          <a:xfrm>
            <a:off x="2509024" y="1171936"/>
            <a:ext cx="3922093" cy="4324261"/>
          </a:xfrm>
          <a:prstGeom prst="rect">
            <a:avLst/>
          </a:prstGeom>
          <a:noFill/>
        </p:spPr>
        <p:txBody>
          <a:bodyPr wrap="square" rtlCol="0">
            <a:spAutoFit/>
          </a:bodyPr>
          <a:lstStyle/>
          <a:p>
            <a:r>
              <a:rPr kumimoji="1" lang="en-US" altLang="ja-JP" sz="1100" dirty="0">
                <a:solidFill>
                  <a:schemeClr val="tx1"/>
                </a:solidFill>
              </a:rPr>
              <a:t>In the unlikely event that this device breaks down, take sufficient safety measures to prevent various damages before use.</a:t>
            </a:r>
          </a:p>
          <a:p>
            <a:r>
              <a:rPr kumimoji="1" lang="en-US" altLang="ja-JP" sz="1100" dirty="0">
                <a:solidFill>
                  <a:schemeClr val="tx1"/>
                </a:solidFill>
              </a:rPr>
              <a:t>Please note that we cannot guarantee the function and performance of products that are used or modified outside the specifications shown in the specifications.</a:t>
            </a:r>
          </a:p>
          <a:p>
            <a:r>
              <a:rPr kumimoji="1" lang="en-US" altLang="ja-JP" sz="1100" dirty="0">
                <a:solidFill>
                  <a:schemeClr val="tx1"/>
                </a:solidFill>
              </a:rPr>
              <a:t>Do not disassemble this device unnecessarily. There is a risk of failure or damage.</a:t>
            </a:r>
          </a:p>
          <a:p>
            <a:r>
              <a:rPr kumimoji="1" lang="en-US" altLang="ja-JP" sz="1100" dirty="0">
                <a:solidFill>
                  <a:schemeClr val="tx1"/>
                </a:solidFill>
              </a:rPr>
              <a:t>Do not allow the device to get wet with water. It may lead to damage to this device.</a:t>
            </a:r>
          </a:p>
          <a:p>
            <a:r>
              <a:rPr kumimoji="1" lang="en-US" altLang="ja-JP" sz="1100" dirty="0">
                <a:solidFill>
                  <a:schemeClr val="tx1"/>
                </a:solidFill>
              </a:rPr>
              <a:t>Please use within the environmental conditions of this device. In addition, even within environmental conditions, equipment may be damaged in an environment where condensation forms due to sudden temperature changes.</a:t>
            </a:r>
          </a:p>
          <a:p>
            <a:r>
              <a:rPr kumimoji="1" lang="en-US" altLang="ja-JP" sz="1100" dirty="0">
                <a:solidFill>
                  <a:schemeClr val="tx1"/>
                </a:solidFill>
              </a:rPr>
              <a:t>Do not drop the device or hit it with strong force. Also, if the wiring from this device is likely to be subject to excessive impact, consider how to protect the wiring. It may lead to damage to this device and other devices.</a:t>
            </a:r>
          </a:p>
          <a:p>
            <a:r>
              <a:rPr kumimoji="1" lang="en-US" altLang="ja-JP" sz="1100" dirty="0">
                <a:solidFill>
                  <a:schemeClr val="tx1"/>
                </a:solidFill>
              </a:rPr>
              <a:t>Do not operate the device in a place with flammable or explosive gas or vapor. It is very dangerous to use this device in such an environment.</a:t>
            </a:r>
          </a:p>
          <a:p>
            <a:r>
              <a:rPr kumimoji="1" lang="en-US" altLang="ja-JP" sz="1100" dirty="0">
                <a:solidFill>
                  <a:schemeClr val="tx1"/>
                </a:solidFill>
              </a:rPr>
              <a:t>When using this device in combination with other devices, the functions and performance may not be satisfactory depending on the usage conditions and environment, so please consider carefully before using.</a:t>
            </a:r>
            <a:endParaRPr kumimoji="1" lang="ja-JP" altLang="en-US" sz="1100" dirty="0">
              <a:solidFill>
                <a:schemeClr val="tx1"/>
              </a:solidFill>
            </a:endParaRPr>
          </a:p>
        </p:txBody>
      </p:sp>
      <p:sp>
        <p:nvSpPr>
          <p:cNvPr id="91" name="object 57">
            <a:extLst>
              <a:ext uri="{FF2B5EF4-FFF2-40B4-BE49-F238E27FC236}">
                <a16:creationId xmlns:a16="http://schemas.microsoft.com/office/drawing/2014/main" id="{FA875E47-BFE8-4D6D-B489-5F564DBDE35B}"/>
              </a:ext>
            </a:extLst>
          </p:cNvPr>
          <p:cNvSpPr/>
          <p:nvPr/>
        </p:nvSpPr>
        <p:spPr>
          <a:xfrm>
            <a:off x="642875" y="3036671"/>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92" name="object 58">
            <a:extLst>
              <a:ext uri="{FF2B5EF4-FFF2-40B4-BE49-F238E27FC236}">
                <a16:creationId xmlns:a16="http://schemas.microsoft.com/office/drawing/2014/main" id="{0D703EFC-F8C9-4AEF-B733-2C09BFD71C3B}"/>
              </a:ext>
            </a:extLst>
          </p:cNvPr>
          <p:cNvSpPr/>
          <p:nvPr/>
        </p:nvSpPr>
        <p:spPr>
          <a:xfrm>
            <a:off x="687616" y="3077964"/>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93" name="object 59">
            <a:extLst>
              <a:ext uri="{FF2B5EF4-FFF2-40B4-BE49-F238E27FC236}">
                <a16:creationId xmlns:a16="http://schemas.microsoft.com/office/drawing/2014/main" id="{A24FE8C8-0900-420C-A05C-D5727924CE30}"/>
              </a:ext>
            </a:extLst>
          </p:cNvPr>
          <p:cNvSpPr/>
          <p:nvPr/>
        </p:nvSpPr>
        <p:spPr>
          <a:xfrm>
            <a:off x="884791" y="3390609"/>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94" name="object 60">
            <a:extLst>
              <a:ext uri="{FF2B5EF4-FFF2-40B4-BE49-F238E27FC236}">
                <a16:creationId xmlns:a16="http://schemas.microsoft.com/office/drawing/2014/main" id="{78FB765B-16A3-40A6-BB09-423040A06D0E}"/>
              </a:ext>
            </a:extLst>
          </p:cNvPr>
          <p:cNvPicPr/>
          <p:nvPr/>
        </p:nvPicPr>
        <p:blipFill>
          <a:blip r:embed="rId2" cstate="print"/>
          <a:stretch>
            <a:fillRect/>
          </a:stretch>
        </p:blipFill>
        <p:spPr>
          <a:xfrm>
            <a:off x="881803" y="3163500"/>
            <a:ext cx="71699" cy="203514"/>
          </a:xfrm>
          <a:prstGeom prst="rect">
            <a:avLst/>
          </a:prstGeom>
        </p:spPr>
      </p:pic>
      <p:sp>
        <p:nvSpPr>
          <p:cNvPr id="95" name="正方形/長方形 94">
            <a:extLst>
              <a:ext uri="{FF2B5EF4-FFF2-40B4-BE49-F238E27FC236}">
                <a16:creationId xmlns:a16="http://schemas.microsoft.com/office/drawing/2014/main" id="{1C768E62-FA99-4F5F-A68D-431F4F6ED4D2}"/>
              </a:ext>
            </a:extLst>
          </p:cNvPr>
          <p:cNvSpPr/>
          <p:nvPr/>
        </p:nvSpPr>
        <p:spPr>
          <a:xfrm>
            <a:off x="1103291" y="3081862"/>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61" name="テキスト ボックス 60">
            <a:extLst>
              <a:ext uri="{FF2B5EF4-FFF2-40B4-BE49-F238E27FC236}">
                <a16:creationId xmlns:a16="http://schemas.microsoft.com/office/drawing/2014/main" id="{E45EE272-94B6-4C5F-AD71-0E7D2BADFC34}"/>
              </a:ext>
            </a:extLst>
          </p:cNvPr>
          <p:cNvSpPr txBox="1"/>
          <p:nvPr/>
        </p:nvSpPr>
        <p:spPr>
          <a:xfrm>
            <a:off x="406399" y="828684"/>
            <a:ext cx="6117064" cy="261610"/>
          </a:xfrm>
          <a:prstGeom prst="rect">
            <a:avLst/>
          </a:prstGeom>
          <a:noFill/>
        </p:spPr>
        <p:txBody>
          <a:bodyPr wrap="square" rtlCol="0">
            <a:spAutoFit/>
          </a:bodyPr>
          <a:lstStyle/>
          <a:p>
            <a:r>
              <a:rPr kumimoji="1" lang="ja-JP" altLang="en-US" sz="1100" b="1" dirty="0"/>
              <a:t>◆</a:t>
            </a:r>
            <a:r>
              <a:rPr kumimoji="1" lang="en-US" altLang="ja-JP" sz="1100" b="1" dirty="0"/>
              <a:t>General caution</a:t>
            </a:r>
            <a:endParaRPr kumimoji="1" lang="ja-JP" altLang="en-US" sz="1100" b="1" dirty="0">
              <a:solidFill>
                <a:schemeClr val="tx1"/>
              </a:solidFill>
            </a:endParaRPr>
          </a:p>
        </p:txBody>
      </p:sp>
      <p:sp>
        <p:nvSpPr>
          <p:cNvPr id="74" name="正方形/長方形 73">
            <a:extLst>
              <a:ext uri="{FF2B5EF4-FFF2-40B4-BE49-F238E27FC236}">
                <a16:creationId xmlns:a16="http://schemas.microsoft.com/office/drawing/2014/main" id="{4E7FA7D8-CB80-4A68-9B3E-3A41CE956F27}"/>
              </a:ext>
            </a:extLst>
          </p:cNvPr>
          <p:cNvSpPr/>
          <p:nvPr/>
        </p:nvSpPr>
        <p:spPr>
          <a:xfrm>
            <a:off x="406399" y="5973392"/>
            <a:ext cx="6096640" cy="331284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9" name="テキスト ボックス 78">
            <a:extLst>
              <a:ext uri="{FF2B5EF4-FFF2-40B4-BE49-F238E27FC236}">
                <a16:creationId xmlns:a16="http://schemas.microsoft.com/office/drawing/2014/main" id="{EB3B81BC-2CDB-4B8C-A95E-7C49802F48FA}"/>
              </a:ext>
            </a:extLst>
          </p:cNvPr>
          <p:cNvSpPr txBox="1"/>
          <p:nvPr/>
        </p:nvSpPr>
        <p:spPr>
          <a:xfrm>
            <a:off x="2509024" y="6068368"/>
            <a:ext cx="3922093" cy="3139321"/>
          </a:xfrm>
          <a:prstGeom prst="rect">
            <a:avLst/>
          </a:prstGeom>
          <a:noFill/>
        </p:spPr>
        <p:txBody>
          <a:bodyPr wrap="square" rtlCol="0">
            <a:spAutoFit/>
          </a:bodyPr>
          <a:lstStyle/>
          <a:p>
            <a:r>
              <a:rPr kumimoji="1" lang="en-US" altLang="ja-JP" sz="1100" dirty="0">
                <a:solidFill>
                  <a:schemeClr val="tx1"/>
                </a:solidFill>
              </a:rPr>
              <a:t>When installing this device, turn off the power of the device. Do not short-circuit each wiring or terminal.</a:t>
            </a:r>
          </a:p>
          <a:p>
            <a:r>
              <a:rPr kumimoji="1" lang="en-US" altLang="ja-JP" sz="1100" dirty="0">
                <a:solidFill>
                  <a:schemeClr val="tx1"/>
                </a:solidFill>
              </a:rPr>
              <a:t>When installing this device, be sure to perform protective grounding to prevent electric shock.</a:t>
            </a:r>
          </a:p>
          <a:p>
            <a:r>
              <a:rPr kumimoji="1" lang="en-US" altLang="ja-JP" sz="1100" dirty="0">
                <a:solidFill>
                  <a:schemeClr val="tx1"/>
                </a:solidFill>
              </a:rPr>
              <a:t>Be sure to check that the power supply voltage of the device matches the voltage of the power supply before turning on the device.</a:t>
            </a:r>
          </a:p>
          <a:p>
            <a:r>
              <a:rPr kumimoji="1" lang="en-US" altLang="ja-JP" sz="1100" dirty="0">
                <a:solidFill>
                  <a:schemeClr val="tx1"/>
                </a:solidFill>
              </a:rPr>
              <a:t>Only our customer service or equivalent handlers should install this equipment.</a:t>
            </a:r>
          </a:p>
          <a:p>
            <a:r>
              <a:rPr kumimoji="1" lang="en-US" altLang="ja-JP" sz="1100" dirty="0">
                <a:solidFill>
                  <a:schemeClr val="tx1"/>
                </a:solidFill>
              </a:rPr>
              <a:t>To supply power to this device, connect it via a protection circuit such as a switchboard breaker or an earth leakage breaker.</a:t>
            </a:r>
          </a:p>
          <a:p>
            <a:r>
              <a:rPr kumimoji="1" lang="en-US" altLang="ja-JP" sz="1100" dirty="0">
                <a:solidFill>
                  <a:schemeClr val="tx1"/>
                </a:solidFill>
              </a:rPr>
              <a:t>Since this device is an electronic device, when installing various devices, investigate the installation environment (primary power supply system noise, drive device system noise, electrostatic discharge noise, etc.) and take countermeasures. It may cause system malfunction or damage to various devices.</a:t>
            </a:r>
            <a:endParaRPr kumimoji="1" lang="ja-JP" altLang="en-US" sz="1100" dirty="0">
              <a:solidFill>
                <a:schemeClr val="tx1"/>
              </a:solidFill>
            </a:endParaRPr>
          </a:p>
        </p:txBody>
      </p:sp>
      <p:sp>
        <p:nvSpPr>
          <p:cNvPr id="88" name="object 57">
            <a:extLst>
              <a:ext uri="{FF2B5EF4-FFF2-40B4-BE49-F238E27FC236}">
                <a16:creationId xmlns:a16="http://schemas.microsoft.com/office/drawing/2014/main" id="{B88AEC19-96A7-4B8F-BDD8-B4F92A1016BD}"/>
              </a:ext>
            </a:extLst>
          </p:cNvPr>
          <p:cNvSpPr/>
          <p:nvPr/>
        </p:nvSpPr>
        <p:spPr>
          <a:xfrm>
            <a:off x="642875" y="7333663"/>
            <a:ext cx="554355" cy="478155"/>
          </a:xfrm>
          <a:custGeom>
            <a:avLst/>
            <a:gdLst/>
            <a:ahLst/>
            <a:cxnLst/>
            <a:rect l="l" t="t" r="r" b="b"/>
            <a:pathLst>
              <a:path w="554355" h="478154">
                <a:moveTo>
                  <a:pt x="525726" y="477815"/>
                </a:moveTo>
                <a:lnTo>
                  <a:pt x="26815" y="477815"/>
                </a:lnTo>
                <a:lnTo>
                  <a:pt x="18413" y="476755"/>
                </a:lnTo>
                <a:lnTo>
                  <a:pt x="11131" y="473760"/>
                </a:lnTo>
                <a:lnTo>
                  <a:pt x="4969" y="469105"/>
                </a:lnTo>
                <a:lnTo>
                  <a:pt x="0" y="463154"/>
                </a:lnTo>
                <a:lnTo>
                  <a:pt x="0" y="433449"/>
                </a:lnTo>
                <a:lnTo>
                  <a:pt x="247889" y="5898"/>
                </a:lnTo>
                <a:lnTo>
                  <a:pt x="252815" y="0"/>
                </a:lnTo>
                <a:lnTo>
                  <a:pt x="296739" y="0"/>
                </a:lnTo>
                <a:lnTo>
                  <a:pt x="301664" y="5898"/>
                </a:lnTo>
                <a:lnTo>
                  <a:pt x="549626" y="433573"/>
                </a:lnTo>
                <a:lnTo>
                  <a:pt x="552987" y="440255"/>
                </a:lnTo>
                <a:lnTo>
                  <a:pt x="554107" y="447214"/>
                </a:lnTo>
                <a:lnTo>
                  <a:pt x="552987" y="454726"/>
                </a:lnTo>
                <a:lnTo>
                  <a:pt x="525726" y="477815"/>
                </a:lnTo>
                <a:close/>
              </a:path>
            </a:pathLst>
          </a:custGeom>
          <a:solidFill>
            <a:srgbClr val="000000"/>
          </a:solidFill>
        </p:spPr>
        <p:txBody>
          <a:bodyPr wrap="square" lIns="0" tIns="0" rIns="0" bIns="0" rtlCol="0"/>
          <a:lstStyle/>
          <a:p>
            <a:endParaRPr/>
          </a:p>
        </p:txBody>
      </p:sp>
      <p:sp>
        <p:nvSpPr>
          <p:cNvPr id="105" name="object 58">
            <a:extLst>
              <a:ext uri="{FF2B5EF4-FFF2-40B4-BE49-F238E27FC236}">
                <a16:creationId xmlns:a16="http://schemas.microsoft.com/office/drawing/2014/main" id="{37562EF3-18BD-4157-8542-648CC775A4A3}"/>
              </a:ext>
            </a:extLst>
          </p:cNvPr>
          <p:cNvSpPr/>
          <p:nvPr/>
        </p:nvSpPr>
        <p:spPr>
          <a:xfrm>
            <a:off x="687616" y="7374956"/>
            <a:ext cx="463550" cy="395605"/>
          </a:xfrm>
          <a:custGeom>
            <a:avLst/>
            <a:gdLst/>
            <a:ahLst/>
            <a:cxnLst/>
            <a:rect l="l" t="t" r="r" b="b"/>
            <a:pathLst>
              <a:path w="463550" h="395604">
                <a:moveTo>
                  <a:pt x="463061" y="395230"/>
                </a:moveTo>
                <a:lnTo>
                  <a:pt x="0" y="395230"/>
                </a:lnTo>
                <a:lnTo>
                  <a:pt x="230036" y="0"/>
                </a:lnTo>
                <a:lnTo>
                  <a:pt x="463061" y="395230"/>
                </a:lnTo>
                <a:close/>
              </a:path>
            </a:pathLst>
          </a:custGeom>
          <a:solidFill>
            <a:srgbClr val="FDD000"/>
          </a:solidFill>
        </p:spPr>
        <p:txBody>
          <a:bodyPr wrap="square" lIns="0" tIns="0" rIns="0" bIns="0" rtlCol="0"/>
          <a:lstStyle/>
          <a:p>
            <a:endParaRPr/>
          </a:p>
        </p:txBody>
      </p:sp>
      <p:sp>
        <p:nvSpPr>
          <p:cNvPr id="106" name="object 59">
            <a:extLst>
              <a:ext uri="{FF2B5EF4-FFF2-40B4-BE49-F238E27FC236}">
                <a16:creationId xmlns:a16="http://schemas.microsoft.com/office/drawing/2014/main" id="{ABC0BB0F-E865-432D-9DE6-950205BDC162}"/>
              </a:ext>
            </a:extLst>
          </p:cNvPr>
          <p:cNvSpPr/>
          <p:nvPr/>
        </p:nvSpPr>
        <p:spPr>
          <a:xfrm>
            <a:off x="884791" y="7687601"/>
            <a:ext cx="66040" cy="62230"/>
          </a:xfrm>
          <a:custGeom>
            <a:avLst/>
            <a:gdLst/>
            <a:ahLst/>
            <a:cxnLst/>
            <a:rect l="l" t="t" r="r" b="b"/>
            <a:pathLst>
              <a:path w="66040" h="62229">
                <a:moveTo>
                  <a:pt x="32862" y="61939"/>
                </a:moveTo>
                <a:lnTo>
                  <a:pt x="20165" y="59404"/>
                </a:lnTo>
                <a:lnTo>
                  <a:pt x="9709" y="52722"/>
                </a:lnTo>
                <a:lnTo>
                  <a:pt x="2614" y="43274"/>
                </a:lnTo>
                <a:lnTo>
                  <a:pt x="0" y="32444"/>
                </a:lnTo>
                <a:lnTo>
                  <a:pt x="2614" y="19909"/>
                </a:lnTo>
                <a:lnTo>
                  <a:pt x="9709" y="9585"/>
                </a:lnTo>
                <a:lnTo>
                  <a:pt x="20165" y="2580"/>
                </a:lnTo>
                <a:lnTo>
                  <a:pt x="32862" y="0"/>
                </a:lnTo>
                <a:lnTo>
                  <a:pt x="45559" y="2580"/>
                </a:lnTo>
                <a:lnTo>
                  <a:pt x="56015" y="9585"/>
                </a:lnTo>
                <a:lnTo>
                  <a:pt x="63110" y="19909"/>
                </a:lnTo>
                <a:lnTo>
                  <a:pt x="65724" y="32444"/>
                </a:lnTo>
                <a:lnTo>
                  <a:pt x="63110" y="43274"/>
                </a:lnTo>
                <a:lnTo>
                  <a:pt x="56015" y="52722"/>
                </a:lnTo>
                <a:lnTo>
                  <a:pt x="45559" y="59404"/>
                </a:lnTo>
                <a:lnTo>
                  <a:pt x="32862" y="61939"/>
                </a:lnTo>
                <a:close/>
              </a:path>
            </a:pathLst>
          </a:custGeom>
          <a:solidFill>
            <a:srgbClr val="000000"/>
          </a:solidFill>
        </p:spPr>
        <p:txBody>
          <a:bodyPr wrap="square" lIns="0" tIns="0" rIns="0" bIns="0" rtlCol="0"/>
          <a:lstStyle/>
          <a:p>
            <a:endParaRPr/>
          </a:p>
        </p:txBody>
      </p:sp>
      <p:pic>
        <p:nvPicPr>
          <p:cNvPr id="107" name="object 60">
            <a:extLst>
              <a:ext uri="{FF2B5EF4-FFF2-40B4-BE49-F238E27FC236}">
                <a16:creationId xmlns:a16="http://schemas.microsoft.com/office/drawing/2014/main" id="{1837AD69-DF15-43A0-A1CB-2CC5D7EE62DE}"/>
              </a:ext>
            </a:extLst>
          </p:cNvPr>
          <p:cNvPicPr/>
          <p:nvPr/>
        </p:nvPicPr>
        <p:blipFill>
          <a:blip r:embed="rId2" cstate="print"/>
          <a:stretch>
            <a:fillRect/>
          </a:stretch>
        </p:blipFill>
        <p:spPr>
          <a:xfrm>
            <a:off x="881803" y="7460492"/>
            <a:ext cx="71699" cy="203514"/>
          </a:xfrm>
          <a:prstGeom prst="rect">
            <a:avLst/>
          </a:prstGeom>
        </p:spPr>
      </p:pic>
      <p:sp>
        <p:nvSpPr>
          <p:cNvPr id="108" name="正方形/長方形 107">
            <a:extLst>
              <a:ext uri="{FF2B5EF4-FFF2-40B4-BE49-F238E27FC236}">
                <a16:creationId xmlns:a16="http://schemas.microsoft.com/office/drawing/2014/main" id="{6669CA78-DB1F-4720-906F-FB6F3864DE72}"/>
              </a:ext>
            </a:extLst>
          </p:cNvPr>
          <p:cNvSpPr/>
          <p:nvPr/>
        </p:nvSpPr>
        <p:spPr>
          <a:xfrm>
            <a:off x="1103291" y="7378854"/>
            <a:ext cx="1333810" cy="36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Caution</a:t>
            </a:r>
          </a:p>
        </p:txBody>
      </p:sp>
      <p:sp>
        <p:nvSpPr>
          <p:cNvPr id="109" name="テキスト ボックス 108">
            <a:extLst>
              <a:ext uri="{FF2B5EF4-FFF2-40B4-BE49-F238E27FC236}">
                <a16:creationId xmlns:a16="http://schemas.microsoft.com/office/drawing/2014/main" id="{772A4A4E-F069-4020-8D34-2AD6232473B1}"/>
              </a:ext>
            </a:extLst>
          </p:cNvPr>
          <p:cNvSpPr txBox="1"/>
          <p:nvPr/>
        </p:nvSpPr>
        <p:spPr>
          <a:xfrm>
            <a:off x="375919" y="5716731"/>
            <a:ext cx="6117064" cy="261610"/>
          </a:xfrm>
          <a:prstGeom prst="rect">
            <a:avLst/>
          </a:prstGeom>
          <a:noFill/>
        </p:spPr>
        <p:txBody>
          <a:bodyPr wrap="square" rtlCol="0">
            <a:spAutoFit/>
          </a:bodyPr>
          <a:lstStyle/>
          <a:p>
            <a:r>
              <a:rPr kumimoji="1" lang="ja-JP" altLang="en-US" sz="1100" b="1" dirty="0"/>
              <a:t>◆</a:t>
            </a:r>
            <a:r>
              <a:rPr kumimoji="1" lang="en-US" altLang="ja-JP" sz="1100" b="1" dirty="0"/>
              <a:t>For proper use</a:t>
            </a:r>
            <a:endParaRPr kumimoji="1" lang="ja-JP" altLang="en-US" sz="1100" b="1" dirty="0">
              <a:solidFill>
                <a:schemeClr val="tx1"/>
              </a:solidFill>
            </a:endParaRPr>
          </a:p>
        </p:txBody>
      </p:sp>
    </p:spTree>
    <p:extLst>
      <p:ext uri="{BB962C8B-B14F-4D97-AF65-F5344CB8AC3E}">
        <p14:creationId xmlns:p14="http://schemas.microsoft.com/office/powerpoint/2010/main" val="222940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429432" y="437804"/>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3909435825"/>
              </p:ext>
            </p:extLst>
          </p:nvPr>
        </p:nvGraphicFramePr>
        <p:xfrm>
          <a:off x="607850" y="714803"/>
          <a:ext cx="5642299" cy="2322864"/>
        </p:xfrm>
        <a:graphic>
          <a:graphicData uri="http://schemas.openxmlformats.org/drawingml/2006/table">
            <a:tbl>
              <a:tblPr firstRow="1" bandRow="1">
                <a:tableStyleId>{5C22544A-7EE6-4342-B048-85BDC9FD1C3A}</a:tableStyleId>
              </a:tblPr>
              <a:tblGrid>
                <a:gridCol w="875153">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03/Feb/2024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Pegasus Web Stock Management System Manual Document</a:t>
                      </a:r>
                    </a:p>
                    <a:p>
                      <a:r>
                        <a:rPr kumimoji="1" lang="en-US" altLang="ja-JP" sz="700" dirty="0">
                          <a:solidFill>
                            <a:schemeClr val="tx1"/>
                          </a:solidFill>
                          <a:latin typeface="+mn-lt"/>
                        </a:rPr>
                        <a:t>Documentation EN for MAST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203020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32392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i="1" dirty="0">
                        <a:solidFill>
                          <a:schemeClr val="tx1">
                            <a:lumMod val="65000"/>
                            <a:lumOff val="35000"/>
                          </a:schemeClr>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5170646"/>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endParaRPr kumimoji="1" lang="th-TH" altLang="ja-JP" sz="1100" dirty="0"/>
          </a:p>
          <a:p>
            <a:r>
              <a:rPr kumimoji="1" lang="th-TH" altLang="ja-JP" sz="1100" dirty="0"/>
              <a:t>	2-1-1.</a:t>
            </a:r>
            <a:r>
              <a:rPr kumimoji="1" lang="en-US" altLang="ja-JP" sz="1100" dirty="0"/>
              <a:t>	Login screen</a:t>
            </a:r>
            <a:endParaRPr kumimoji="1" lang="th-TH" altLang="ja-JP" sz="1100" dirty="0"/>
          </a:p>
          <a:p>
            <a:r>
              <a:rPr kumimoji="1" lang="th-TH" altLang="ja-JP" sz="1100" dirty="0"/>
              <a:t>	2-2-1. </a:t>
            </a:r>
            <a:r>
              <a:rPr kumimoji="1" lang="en-US" altLang="ja-JP" sz="1100" dirty="0"/>
              <a:t>	Settings mode</a:t>
            </a:r>
          </a:p>
          <a:p>
            <a:r>
              <a:rPr kumimoji="1" lang="th-TH" altLang="ja-JP" sz="1100" dirty="0"/>
              <a:t>	2-2-2. </a:t>
            </a:r>
            <a:r>
              <a:rPr kumimoji="1" lang="en-US" altLang="ja-JP" sz="1100" dirty="0"/>
              <a:t>	Settings Information</a:t>
            </a:r>
            <a:endParaRPr kumimoji="1" lang="th-TH" altLang="ja-JP" sz="1100" dirty="0"/>
          </a:p>
          <a:p>
            <a:r>
              <a:rPr kumimoji="1" lang="th-TH" altLang="ja-JP" sz="1100" dirty="0"/>
              <a:t>	2-3-1. </a:t>
            </a:r>
            <a:r>
              <a:rPr kumimoji="1" lang="en-US" altLang="ja-JP" sz="1100" dirty="0"/>
              <a:t>	Main menu</a:t>
            </a:r>
          </a:p>
          <a:p>
            <a:r>
              <a:rPr kumimoji="1" lang="th-TH" altLang="ja-JP" sz="1100" dirty="0"/>
              <a:t>	2-4-1. </a:t>
            </a:r>
            <a:r>
              <a:rPr kumimoji="1" lang="en-US" altLang="ja-JP" sz="1100" dirty="0"/>
              <a:t>	Inbound menu</a:t>
            </a:r>
            <a:endParaRPr kumimoji="1" lang="th-TH" altLang="ja-JP" sz="1100" dirty="0"/>
          </a:p>
          <a:p>
            <a:r>
              <a:rPr kumimoji="1" lang="th-TH" altLang="ja-JP" sz="1100" dirty="0"/>
              <a:t>	2.4-2. </a:t>
            </a:r>
            <a:r>
              <a:rPr kumimoji="1" lang="en-US" altLang="ja-JP" sz="1100" dirty="0"/>
              <a:t>	Schedule Label</a:t>
            </a:r>
          </a:p>
          <a:p>
            <a:r>
              <a:rPr kumimoji="1" lang="en-US" altLang="ja-JP" sz="1100" dirty="0"/>
              <a:t>	2.4.3. 	Schedule Label [ Label Detail Screen ]</a:t>
            </a:r>
          </a:p>
          <a:p>
            <a:r>
              <a:rPr kumimoji="1" lang="en-US" altLang="ja-JP" sz="1100" dirty="0"/>
              <a:t>	2.4.4. 	Label Manual Menu</a:t>
            </a:r>
          </a:p>
          <a:p>
            <a:r>
              <a:rPr kumimoji="1" lang="en-US" altLang="ja-JP" sz="1100" dirty="0"/>
              <a:t>	2.4.5.	Label Manual</a:t>
            </a:r>
          </a:p>
          <a:p>
            <a:r>
              <a:rPr kumimoji="1" lang="en-US" altLang="ja-JP" sz="1100" dirty="0"/>
              <a:t>	2.4.6. 	Relabeling</a:t>
            </a:r>
          </a:p>
          <a:p>
            <a:r>
              <a:rPr kumimoji="1" lang="en-US" altLang="ja-JP" sz="1100" dirty="0"/>
              <a:t>	2.4.7. 	Schedule Inbound</a:t>
            </a:r>
          </a:p>
          <a:p>
            <a:r>
              <a:rPr kumimoji="1" lang="en-US" altLang="ja-JP" sz="1100" dirty="0"/>
              <a:t>	2.4.8. 	Schedule Inbound [ Inbound Detail Screen ]</a:t>
            </a:r>
          </a:p>
          <a:p>
            <a:r>
              <a:rPr kumimoji="1" lang="en-US" altLang="ja-JP" sz="1100" dirty="0"/>
              <a:t>	2.4.9. 	Inbound Manual</a:t>
            </a:r>
          </a:p>
          <a:p>
            <a:r>
              <a:rPr kumimoji="1" lang="en-US" altLang="ja-JP" sz="1100" dirty="0"/>
              <a:t>	2.4.10.  QC Menu </a:t>
            </a:r>
          </a:p>
          <a:p>
            <a:r>
              <a:rPr kumimoji="1" lang="en-US" altLang="ja-JP" sz="1100" dirty="0"/>
              <a:t>	2.4.11.  QC Schedule </a:t>
            </a:r>
          </a:p>
          <a:p>
            <a:r>
              <a:rPr kumimoji="1" lang="en-US" altLang="ja-JP" sz="1100" dirty="0"/>
              <a:t>	2.4.12.	 QC Check Manual </a:t>
            </a:r>
          </a:p>
          <a:p>
            <a:r>
              <a:rPr kumimoji="1" lang="en-US" altLang="ja-JP" sz="1100" dirty="0"/>
              <a:t>	2.4.13.  Photo matching 	</a:t>
            </a:r>
          </a:p>
          <a:p>
            <a:r>
              <a:rPr kumimoji="1" lang="en-US" altLang="ja-JP" sz="1100" dirty="0"/>
              <a:t>	</a:t>
            </a:r>
            <a:r>
              <a:rPr kumimoji="1" lang="th-TH" altLang="ja-JP" sz="1100" dirty="0"/>
              <a:t>2-</a:t>
            </a:r>
            <a:r>
              <a:rPr kumimoji="1" lang="en-US" altLang="ja-JP" sz="1100" dirty="0"/>
              <a:t>5</a:t>
            </a:r>
            <a:r>
              <a:rPr kumimoji="1" lang="th-TH" altLang="ja-JP" sz="1100" dirty="0"/>
              <a:t>-1.</a:t>
            </a:r>
            <a:r>
              <a:rPr kumimoji="1" lang="en-US" altLang="ja-JP" sz="1100" dirty="0"/>
              <a:t>	Outbound menu</a:t>
            </a:r>
          </a:p>
          <a:p>
            <a:r>
              <a:rPr kumimoji="1" lang="en-US" altLang="ja-JP" sz="1100" dirty="0"/>
              <a:t>	</a:t>
            </a:r>
            <a:r>
              <a:rPr kumimoji="1" lang="th-TH" altLang="ja-JP" sz="1100" dirty="0"/>
              <a:t>2-</a:t>
            </a:r>
            <a:r>
              <a:rPr kumimoji="1" lang="en-US" altLang="ja-JP" sz="1100" dirty="0"/>
              <a:t>5</a:t>
            </a:r>
            <a:r>
              <a:rPr kumimoji="1" lang="th-TH" altLang="ja-JP" sz="1100" dirty="0"/>
              <a:t>-</a:t>
            </a:r>
            <a:r>
              <a:rPr kumimoji="1" lang="en-US" altLang="ja-JP" sz="1100" dirty="0"/>
              <a:t>2</a:t>
            </a:r>
            <a:r>
              <a:rPr kumimoji="1" lang="th-TH" altLang="ja-JP" sz="1100" dirty="0"/>
              <a:t>.</a:t>
            </a:r>
            <a:r>
              <a:rPr kumimoji="1" lang="en-US" altLang="ja-JP" sz="1100" dirty="0"/>
              <a:t>	Outbound Schedule [ Work Outbound &amp; Production Outbound ]</a:t>
            </a:r>
          </a:p>
          <a:p>
            <a:r>
              <a:rPr kumimoji="1" lang="en-US" altLang="ja-JP" sz="1100" dirty="0"/>
              <a:t>	</a:t>
            </a:r>
            <a:r>
              <a:rPr kumimoji="1" lang="th-TH" altLang="ja-JP" sz="1100" dirty="0"/>
              <a:t>2-</a:t>
            </a:r>
            <a:r>
              <a:rPr kumimoji="1" lang="en-US" altLang="ja-JP" sz="1100" dirty="0"/>
              <a:t>5</a:t>
            </a:r>
            <a:r>
              <a:rPr kumimoji="1" lang="th-TH" altLang="ja-JP" sz="1100" dirty="0"/>
              <a:t>-</a:t>
            </a:r>
            <a:r>
              <a:rPr kumimoji="1" lang="en-US" altLang="ja-JP" sz="1100" dirty="0"/>
              <a:t>3</a:t>
            </a:r>
            <a:r>
              <a:rPr kumimoji="1" lang="th-TH" altLang="ja-JP" sz="1100" dirty="0"/>
              <a:t>.</a:t>
            </a:r>
            <a:r>
              <a:rPr kumimoji="1" lang="en-US" altLang="ja-JP" sz="1100" dirty="0"/>
              <a:t>	Outbound Manual</a:t>
            </a:r>
          </a:p>
          <a:p>
            <a:r>
              <a:rPr kumimoji="1" lang="en-US" altLang="ja-JP" sz="1100" dirty="0"/>
              <a:t>	</a:t>
            </a:r>
            <a:r>
              <a:rPr kumimoji="1" lang="th-TH" altLang="ja-JP" sz="1100" dirty="0"/>
              <a:t>2-</a:t>
            </a:r>
            <a:r>
              <a:rPr kumimoji="1" lang="en-US" altLang="ja-JP" sz="1100" dirty="0"/>
              <a:t>6</a:t>
            </a:r>
            <a:r>
              <a:rPr kumimoji="1" lang="th-TH" altLang="ja-JP" sz="1100" dirty="0"/>
              <a:t>-</a:t>
            </a:r>
            <a:r>
              <a:rPr kumimoji="1" lang="en-US" altLang="ja-JP" sz="1100" dirty="0"/>
              <a:t>1</a:t>
            </a:r>
            <a:r>
              <a:rPr kumimoji="1" lang="th-TH" altLang="ja-JP" sz="1100" dirty="0"/>
              <a:t>.</a:t>
            </a:r>
            <a:r>
              <a:rPr kumimoji="1" lang="en-US" altLang="ja-JP" sz="1100" dirty="0"/>
              <a:t>	Stock management Menu</a:t>
            </a:r>
          </a:p>
          <a:p>
            <a:r>
              <a:rPr kumimoji="1" lang="en-US" altLang="ja-JP" sz="1100" dirty="0"/>
              <a:t>	</a:t>
            </a:r>
            <a:r>
              <a:rPr kumimoji="1" lang="th-TH" altLang="ja-JP" sz="1100" dirty="0"/>
              <a:t>2-</a:t>
            </a:r>
            <a:r>
              <a:rPr kumimoji="1" lang="en-US" altLang="ja-JP" sz="1100" dirty="0"/>
              <a:t>6</a:t>
            </a:r>
            <a:r>
              <a:rPr kumimoji="1" lang="th-TH" altLang="ja-JP" sz="1100" dirty="0"/>
              <a:t>-</a:t>
            </a:r>
            <a:r>
              <a:rPr kumimoji="1" lang="en-US" altLang="ja-JP" sz="1100" dirty="0"/>
              <a:t>2</a:t>
            </a:r>
            <a:r>
              <a:rPr kumimoji="1" lang="th-TH" altLang="ja-JP" sz="1100" dirty="0"/>
              <a:t>.</a:t>
            </a:r>
            <a:r>
              <a:rPr kumimoji="1" lang="en-US" altLang="ja-JP" sz="1100" dirty="0"/>
              <a:t>	Stock Check</a:t>
            </a:r>
          </a:p>
          <a:p>
            <a:r>
              <a:rPr kumimoji="1" lang="en-US" altLang="ja-JP" sz="1100" dirty="0"/>
              <a:t>	</a:t>
            </a:r>
            <a:r>
              <a:rPr kumimoji="1" lang="th-TH" altLang="ja-JP" sz="1100" dirty="0"/>
              <a:t>2-</a:t>
            </a:r>
            <a:r>
              <a:rPr kumimoji="1" lang="en-US" altLang="ja-JP" sz="1100" dirty="0"/>
              <a:t>6</a:t>
            </a:r>
            <a:r>
              <a:rPr kumimoji="1" lang="th-TH" altLang="ja-JP" sz="1100" dirty="0"/>
              <a:t>-</a:t>
            </a:r>
            <a:r>
              <a:rPr kumimoji="1" lang="en-US" altLang="ja-JP" sz="1100" dirty="0"/>
              <a:t>3</a:t>
            </a:r>
            <a:r>
              <a:rPr kumimoji="1" lang="th-TH" altLang="ja-JP" sz="1100" dirty="0"/>
              <a:t>.</a:t>
            </a:r>
            <a:r>
              <a:rPr kumimoji="1" lang="en-US" altLang="ja-JP" sz="1100" dirty="0"/>
              <a:t>	Stocktaking</a:t>
            </a:r>
          </a:p>
          <a:p>
            <a:r>
              <a:rPr kumimoji="1" lang="en-US" altLang="ja-JP" sz="1100" dirty="0"/>
              <a:t>	</a:t>
            </a:r>
            <a:r>
              <a:rPr kumimoji="1" lang="th-TH" altLang="ja-JP" sz="1100" dirty="0"/>
              <a:t>2-</a:t>
            </a:r>
            <a:r>
              <a:rPr kumimoji="1" lang="en-US" altLang="ja-JP" sz="1100" dirty="0"/>
              <a:t>6</a:t>
            </a:r>
            <a:r>
              <a:rPr kumimoji="1" lang="th-TH" altLang="ja-JP" sz="1100" dirty="0"/>
              <a:t>-</a:t>
            </a:r>
            <a:r>
              <a:rPr kumimoji="1" lang="en-US" altLang="ja-JP" sz="1100" dirty="0"/>
              <a:t>4</a:t>
            </a:r>
            <a:r>
              <a:rPr kumimoji="1" lang="th-TH" altLang="ja-JP" sz="1100" dirty="0"/>
              <a:t>.</a:t>
            </a:r>
            <a:r>
              <a:rPr kumimoji="1" lang="en-US" altLang="ja-JP" sz="1100" dirty="0"/>
              <a:t>	Change Location</a:t>
            </a:r>
          </a:p>
          <a:p>
            <a:r>
              <a:rPr kumimoji="1" lang="en-US" altLang="ja-JP" sz="1100" dirty="0"/>
              <a:t>	2-7-1.	 Printer Setting</a:t>
            </a:r>
          </a:p>
          <a:p>
            <a:r>
              <a:rPr kumimoji="1" lang="en-US" altLang="ja-JP" sz="1100" dirty="0"/>
              <a:t>3. Configuration file storage</a:t>
            </a:r>
          </a:p>
          <a:p>
            <a:r>
              <a:rPr kumimoji="1" lang="en-US" altLang="ja-JP" sz="1100" dirty="0"/>
              <a:t>4. Q&amp;A</a:t>
            </a:r>
          </a:p>
          <a:p>
            <a:r>
              <a:rPr kumimoji="1" lang="en-US" altLang="ja-JP" sz="1100" dirty="0"/>
              <a:t>5. Contact information</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292935"/>
          </a:xfrm>
          <a:prstGeom prst="rect">
            <a:avLst/>
          </a:prstGeom>
          <a:noFill/>
        </p:spPr>
        <p:txBody>
          <a:bodyPr wrap="square" rtlCol="0">
            <a:spAutoFit/>
          </a:bodyPr>
          <a:lstStyle/>
          <a:p>
            <a:r>
              <a:rPr kumimoji="1" lang="en-US" altLang="ja-JP" sz="1100" dirty="0"/>
              <a:t>We propose a stock management system to Minebea AccessSolutions Thai Ltd.. In the current operation, we aim to improve work efficiency and work accuracy by replacing the work managed by paper and whiteboard with a system. The expected effects of introducing an inventory management system are as follows. </a:t>
            </a:r>
          </a:p>
          <a:p>
            <a:r>
              <a:rPr kumimoji="1" lang="en-US" altLang="ja-JP" sz="1100" dirty="0"/>
              <a:t>1. Work efficiency and work accuracy can be improved by supporting work at the handy terminal at the time of warehousing and warehousing. In addition, the inventory status can be grasped in real time.</a:t>
            </a:r>
          </a:p>
          <a:p>
            <a:r>
              <a:rPr kumimoji="1" lang="en-US" altLang="ja-JP" sz="1100" dirty="0"/>
              <a:t>2. By managing the product location, the location can be used effectively. In addition, it is possible to thoroughly implement the FIFO.</a:t>
            </a:r>
          </a:p>
          <a:p>
            <a:r>
              <a:rPr kumimoji="1" lang="en-US" altLang="ja-JP" sz="1100" dirty="0"/>
              <a:t>3. By managing the ordering points, it is possible to eliminate excess inventory and out of stock.</a:t>
            </a:r>
          </a:p>
          <a:p>
            <a:r>
              <a:rPr kumimoji="1" lang="en-US" altLang="ja-JP" sz="1100" dirty="0"/>
              <a:t>4. By managing the materials and goods tracking, it is able to trace back to find material lot numbers, suppliers, and processes when found problematic products.</a:t>
            </a:r>
          </a:p>
          <a:p>
            <a:endParaRPr kumimoji="1" lang="en-US" altLang="ja-JP"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2-1-1. Login screen</a:t>
            </a:r>
          </a:p>
        </p:txBody>
      </p:sp>
      <p:pic>
        <p:nvPicPr>
          <p:cNvPr id="321" name="Picture 320">
            <a:extLst>
              <a:ext uri="{FF2B5EF4-FFF2-40B4-BE49-F238E27FC236}">
                <a16:creationId xmlns:a16="http://schemas.microsoft.com/office/drawing/2014/main" id="{2B392D65-5446-4A3E-873A-8ADE6BA1CCD3}"/>
              </a:ext>
            </a:extLst>
          </p:cNvPr>
          <p:cNvPicPr/>
          <p:nvPr/>
        </p:nvPicPr>
        <p:blipFill rotWithShape="1">
          <a:blip r:embed="rId2">
            <a:extLst>
              <a:ext uri="{28A0092B-C50C-407E-A947-70E740481C1C}">
                <a14:useLocalDpi xmlns:a14="http://schemas.microsoft.com/office/drawing/2010/main" val="0"/>
              </a:ext>
            </a:extLst>
          </a:blip>
          <a:srcRect t="10979" b="7824"/>
          <a:stretch/>
        </p:blipFill>
        <p:spPr>
          <a:xfrm>
            <a:off x="1953577" y="1277620"/>
            <a:ext cx="2950845" cy="2705100"/>
          </a:xfrm>
          <a:prstGeom prst="rect">
            <a:avLst/>
          </a:prstGeom>
        </p:spPr>
      </p:pic>
      <p:sp>
        <p:nvSpPr>
          <p:cNvPr id="322" name="TextBox 321">
            <a:extLst>
              <a:ext uri="{FF2B5EF4-FFF2-40B4-BE49-F238E27FC236}">
                <a16:creationId xmlns:a16="http://schemas.microsoft.com/office/drawing/2014/main" id="{6DE0F371-36E1-42F3-A290-E6C8FB8C2B21}"/>
              </a:ext>
            </a:extLst>
          </p:cNvPr>
          <p:cNvSpPr txBox="1"/>
          <p:nvPr/>
        </p:nvSpPr>
        <p:spPr>
          <a:xfrm>
            <a:off x="476511" y="4115801"/>
            <a:ext cx="5965671" cy="2031325"/>
          </a:xfrm>
          <a:prstGeom prst="rect">
            <a:avLst/>
          </a:prstGeom>
          <a:noFill/>
          <a:ln>
            <a:solidFill>
              <a:schemeClr val="tx1"/>
            </a:solidFill>
          </a:ln>
        </p:spPr>
        <p:txBody>
          <a:bodyPr wrap="square">
            <a:spAutoFit/>
          </a:bodyPr>
          <a:lstStyle/>
          <a:p>
            <a:r>
              <a:rPr lang="en-US" sz="1350" dirty="0"/>
              <a:t>1. Open the browser of the website below on your PC to access</a:t>
            </a:r>
          </a:p>
          <a:p>
            <a:r>
              <a:rPr lang="en-US" sz="1350" dirty="0"/>
              <a:t>the link to use on the Cloud.</a:t>
            </a:r>
          </a:p>
          <a:p>
            <a:endParaRPr lang="en-US" sz="1350" dirty="0"/>
          </a:p>
          <a:p>
            <a:r>
              <a:rPr lang="en-US" sz="1350" dirty="0"/>
              <a:t>URL : </a:t>
            </a:r>
            <a:r>
              <a:rPr lang="en-US" sz="1350" dirty="0">
                <a:hlinkClick r:id="rId3"/>
              </a:rPr>
              <a:t>https://tom-demo-01.proen.app.ruk-com.cloud/acme/pegasus/</a:t>
            </a:r>
            <a:endParaRPr lang="en-US" sz="1350" dirty="0"/>
          </a:p>
          <a:p>
            <a:endParaRPr lang="en-US" sz="1350" dirty="0"/>
          </a:p>
          <a:p>
            <a:r>
              <a:rPr lang="en-US" sz="1350" dirty="0"/>
              <a:t>2. Enter Username and Password.</a:t>
            </a:r>
          </a:p>
          <a:p>
            <a:r>
              <a:rPr lang="en-US" sz="1350" dirty="0"/>
              <a:t>3. Click Sing In</a:t>
            </a:r>
          </a:p>
          <a:p>
            <a:r>
              <a:rPr lang="en-US" sz="1350" dirty="0"/>
              <a:t>4. Once logged in successfully You will find a menu on the left-hand side of the system. which will have the main menu and various submenus</a:t>
            </a:r>
          </a:p>
        </p:txBody>
      </p:sp>
      <p:pic>
        <p:nvPicPr>
          <p:cNvPr id="7" name="Picture 6">
            <a:extLst>
              <a:ext uri="{FF2B5EF4-FFF2-40B4-BE49-F238E27FC236}">
                <a16:creationId xmlns:a16="http://schemas.microsoft.com/office/drawing/2014/main" id="{BCA19C46-99B7-4A73-AE43-0817560214FB}"/>
              </a:ext>
            </a:extLst>
          </p:cNvPr>
          <p:cNvPicPr>
            <a:picLocks noChangeAspect="1"/>
          </p:cNvPicPr>
          <p:nvPr/>
        </p:nvPicPr>
        <p:blipFill>
          <a:blip r:embed="rId4"/>
          <a:stretch>
            <a:fillRect/>
          </a:stretch>
        </p:blipFill>
        <p:spPr>
          <a:xfrm>
            <a:off x="4700026" y="6389101"/>
            <a:ext cx="1263894" cy="3152257"/>
          </a:xfrm>
          <a:prstGeom prst="rect">
            <a:avLst/>
          </a:prstGeom>
        </p:spPr>
      </p:pic>
      <p:pic>
        <p:nvPicPr>
          <p:cNvPr id="9" name="Picture 8">
            <a:extLst>
              <a:ext uri="{FF2B5EF4-FFF2-40B4-BE49-F238E27FC236}">
                <a16:creationId xmlns:a16="http://schemas.microsoft.com/office/drawing/2014/main" id="{A01A1E0C-BCC3-4E46-AB7F-AD36C851500A}"/>
              </a:ext>
            </a:extLst>
          </p:cNvPr>
          <p:cNvPicPr>
            <a:picLocks noChangeAspect="1"/>
          </p:cNvPicPr>
          <p:nvPr/>
        </p:nvPicPr>
        <p:blipFill>
          <a:blip r:embed="rId5"/>
          <a:stretch>
            <a:fillRect/>
          </a:stretch>
        </p:blipFill>
        <p:spPr>
          <a:xfrm>
            <a:off x="1953577" y="6389101"/>
            <a:ext cx="1171186" cy="3153757"/>
          </a:xfrm>
          <a:prstGeom prst="rect">
            <a:avLst/>
          </a:prstGeom>
        </p:spPr>
      </p:pic>
      <p:sp>
        <p:nvSpPr>
          <p:cNvPr id="323" name="TextBox 322">
            <a:extLst>
              <a:ext uri="{FF2B5EF4-FFF2-40B4-BE49-F238E27FC236}">
                <a16:creationId xmlns:a16="http://schemas.microsoft.com/office/drawing/2014/main" id="{0181A943-23E1-4E86-81AB-B82F52705927}"/>
              </a:ext>
            </a:extLst>
          </p:cNvPr>
          <p:cNvSpPr txBox="1"/>
          <p:nvPr/>
        </p:nvSpPr>
        <p:spPr>
          <a:xfrm>
            <a:off x="554515" y="6389101"/>
            <a:ext cx="3429000" cy="369332"/>
          </a:xfrm>
          <a:prstGeom prst="rect">
            <a:avLst/>
          </a:prstGeom>
          <a:noFill/>
        </p:spPr>
        <p:txBody>
          <a:bodyPr wrap="square">
            <a:spAutoFit/>
          </a:bodyPr>
          <a:lstStyle/>
          <a:p>
            <a:r>
              <a:rPr lang="en-US" dirty="0"/>
              <a:t>Main menu</a:t>
            </a:r>
          </a:p>
        </p:txBody>
      </p:sp>
      <p:sp>
        <p:nvSpPr>
          <p:cNvPr id="324" name="TextBox 323">
            <a:extLst>
              <a:ext uri="{FF2B5EF4-FFF2-40B4-BE49-F238E27FC236}">
                <a16:creationId xmlns:a16="http://schemas.microsoft.com/office/drawing/2014/main" id="{07CFEC15-0889-4ABD-9CB3-35506A276378}"/>
              </a:ext>
            </a:extLst>
          </p:cNvPr>
          <p:cNvSpPr txBox="1"/>
          <p:nvPr/>
        </p:nvSpPr>
        <p:spPr>
          <a:xfrm>
            <a:off x="3459346" y="6389101"/>
            <a:ext cx="3429000" cy="369332"/>
          </a:xfrm>
          <a:prstGeom prst="rect">
            <a:avLst/>
          </a:prstGeom>
          <a:noFill/>
        </p:spPr>
        <p:txBody>
          <a:bodyPr wrap="square">
            <a:spAutoFit/>
          </a:bodyPr>
          <a:lstStyle/>
          <a:p>
            <a:r>
              <a:rPr lang="en-US" dirty="0"/>
              <a:t>Sub menu</a:t>
            </a:r>
          </a:p>
        </p:txBody>
      </p:sp>
      <p:sp>
        <p:nvSpPr>
          <p:cNvPr id="13" name="Rectangle 12">
            <a:extLst>
              <a:ext uri="{FF2B5EF4-FFF2-40B4-BE49-F238E27FC236}">
                <a16:creationId xmlns:a16="http://schemas.microsoft.com/office/drawing/2014/main" id="{797CFA0F-5281-442B-9AE8-96B2F047DB1A}"/>
              </a:ext>
            </a:extLst>
          </p:cNvPr>
          <p:cNvSpPr/>
          <p:nvPr/>
        </p:nvSpPr>
        <p:spPr>
          <a:xfrm>
            <a:off x="5039360" y="6918960"/>
            <a:ext cx="924560" cy="134112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spTree>
    <p:extLst>
      <p:ext uri="{BB962C8B-B14F-4D97-AF65-F5344CB8AC3E}">
        <p14:creationId xmlns:p14="http://schemas.microsoft.com/office/powerpoint/2010/main" val="244907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a:t>
            </a:r>
            <a:r>
              <a:rPr kumimoji="1" lang="th-TH" altLang="ja-JP" sz="1100" dirty="0"/>
              <a:t>2</a:t>
            </a:r>
            <a:r>
              <a:rPr kumimoji="1" lang="en-US" altLang="ja-JP" sz="1100" dirty="0"/>
              <a:t>. Home Page</a:t>
            </a:r>
          </a:p>
        </p:txBody>
      </p:sp>
      <p:sp>
        <p:nvSpPr>
          <p:cNvPr id="322" name="TextBox 321">
            <a:extLst>
              <a:ext uri="{FF2B5EF4-FFF2-40B4-BE49-F238E27FC236}">
                <a16:creationId xmlns:a16="http://schemas.microsoft.com/office/drawing/2014/main" id="{6DE0F371-36E1-42F3-A290-E6C8FB8C2B21}"/>
              </a:ext>
            </a:extLst>
          </p:cNvPr>
          <p:cNvSpPr txBox="1"/>
          <p:nvPr/>
        </p:nvSpPr>
        <p:spPr>
          <a:xfrm>
            <a:off x="476511" y="1311641"/>
            <a:ext cx="5965671" cy="507831"/>
          </a:xfrm>
          <a:prstGeom prst="rect">
            <a:avLst/>
          </a:prstGeom>
          <a:noFill/>
          <a:ln>
            <a:noFill/>
          </a:ln>
        </p:spPr>
        <p:txBody>
          <a:bodyPr wrap="square">
            <a:spAutoFit/>
          </a:bodyPr>
          <a:lstStyle/>
          <a:p>
            <a:r>
              <a:rPr lang="en-US" sz="1350" dirty="0"/>
              <a:t>Once logged in successfully You will find a menu on the left-hand side of the system. which will have the main menu and various submenus</a:t>
            </a:r>
          </a:p>
        </p:txBody>
      </p:sp>
      <p:pic>
        <p:nvPicPr>
          <p:cNvPr id="7" name="Picture 6">
            <a:extLst>
              <a:ext uri="{FF2B5EF4-FFF2-40B4-BE49-F238E27FC236}">
                <a16:creationId xmlns:a16="http://schemas.microsoft.com/office/drawing/2014/main" id="{BCA19C46-99B7-4A73-AE43-0817560214FB}"/>
              </a:ext>
            </a:extLst>
          </p:cNvPr>
          <p:cNvPicPr>
            <a:picLocks noChangeAspect="1"/>
          </p:cNvPicPr>
          <p:nvPr/>
        </p:nvPicPr>
        <p:blipFill>
          <a:blip r:embed="rId2"/>
          <a:stretch>
            <a:fillRect/>
          </a:stretch>
        </p:blipFill>
        <p:spPr>
          <a:xfrm>
            <a:off x="4002341" y="5253792"/>
            <a:ext cx="1263894" cy="3152257"/>
          </a:xfrm>
          <a:prstGeom prst="rect">
            <a:avLst/>
          </a:prstGeom>
        </p:spPr>
      </p:pic>
      <p:pic>
        <p:nvPicPr>
          <p:cNvPr id="9" name="Picture 8">
            <a:extLst>
              <a:ext uri="{FF2B5EF4-FFF2-40B4-BE49-F238E27FC236}">
                <a16:creationId xmlns:a16="http://schemas.microsoft.com/office/drawing/2014/main" id="{A01A1E0C-BCC3-4E46-AB7F-AD36C851500A}"/>
              </a:ext>
            </a:extLst>
          </p:cNvPr>
          <p:cNvPicPr>
            <a:picLocks noChangeAspect="1"/>
          </p:cNvPicPr>
          <p:nvPr/>
        </p:nvPicPr>
        <p:blipFill>
          <a:blip r:embed="rId3"/>
          <a:stretch>
            <a:fillRect/>
          </a:stretch>
        </p:blipFill>
        <p:spPr>
          <a:xfrm>
            <a:off x="1480661" y="5253792"/>
            <a:ext cx="1171186" cy="3153757"/>
          </a:xfrm>
          <a:prstGeom prst="rect">
            <a:avLst/>
          </a:prstGeom>
        </p:spPr>
      </p:pic>
      <p:sp>
        <p:nvSpPr>
          <p:cNvPr id="323" name="TextBox 322">
            <a:extLst>
              <a:ext uri="{FF2B5EF4-FFF2-40B4-BE49-F238E27FC236}">
                <a16:creationId xmlns:a16="http://schemas.microsoft.com/office/drawing/2014/main" id="{0181A943-23E1-4E86-81AB-B82F52705927}"/>
              </a:ext>
            </a:extLst>
          </p:cNvPr>
          <p:cNvSpPr txBox="1"/>
          <p:nvPr/>
        </p:nvSpPr>
        <p:spPr>
          <a:xfrm>
            <a:off x="1515558" y="8407549"/>
            <a:ext cx="1087521" cy="246221"/>
          </a:xfrm>
          <a:prstGeom prst="rect">
            <a:avLst/>
          </a:prstGeom>
          <a:noFill/>
          <a:ln>
            <a:solidFill>
              <a:schemeClr val="bg1"/>
            </a:solidFill>
          </a:ln>
        </p:spPr>
        <p:txBody>
          <a:bodyPr wrap="square">
            <a:spAutoFit/>
          </a:bodyPr>
          <a:lstStyle/>
          <a:p>
            <a:pPr algn="ctr"/>
            <a:r>
              <a:rPr lang="en-US" sz="1000" dirty="0">
                <a:solidFill>
                  <a:srgbClr val="FF0000"/>
                </a:solidFill>
              </a:rPr>
              <a:t>Main menu</a:t>
            </a:r>
          </a:p>
        </p:txBody>
      </p:sp>
      <p:sp>
        <p:nvSpPr>
          <p:cNvPr id="324" name="TextBox 323">
            <a:extLst>
              <a:ext uri="{FF2B5EF4-FFF2-40B4-BE49-F238E27FC236}">
                <a16:creationId xmlns:a16="http://schemas.microsoft.com/office/drawing/2014/main" id="{07CFEC15-0889-4ABD-9CB3-35506A276378}"/>
              </a:ext>
            </a:extLst>
          </p:cNvPr>
          <p:cNvSpPr txBox="1"/>
          <p:nvPr/>
        </p:nvSpPr>
        <p:spPr>
          <a:xfrm>
            <a:off x="4108094" y="8409685"/>
            <a:ext cx="1052389" cy="246221"/>
          </a:xfrm>
          <a:prstGeom prst="rect">
            <a:avLst/>
          </a:prstGeom>
          <a:noFill/>
          <a:ln>
            <a:solidFill>
              <a:schemeClr val="bg1"/>
            </a:solidFill>
          </a:ln>
        </p:spPr>
        <p:txBody>
          <a:bodyPr wrap="square">
            <a:spAutoFit/>
          </a:bodyPr>
          <a:lstStyle/>
          <a:p>
            <a:pPr algn="ctr"/>
            <a:r>
              <a:rPr lang="en-US" sz="1000" dirty="0">
                <a:solidFill>
                  <a:srgbClr val="FF0000"/>
                </a:solidFill>
              </a:rPr>
              <a:t>Sub menu</a:t>
            </a:r>
          </a:p>
        </p:txBody>
      </p:sp>
      <p:sp>
        <p:nvSpPr>
          <p:cNvPr id="13" name="Rectangle 12">
            <a:extLst>
              <a:ext uri="{FF2B5EF4-FFF2-40B4-BE49-F238E27FC236}">
                <a16:creationId xmlns:a16="http://schemas.microsoft.com/office/drawing/2014/main" id="{797CFA0F-5281-442B-9AE8-96B2F047DB1A}"/>
              </a:ext>
            </a:extLst>
          </p:cNvPr>
          <p:cNvSpPr/>
          <p:nvPr/>
        </p:nvSpPr>
        <p:spPr>
          <a:xfrm>
            <a:off x="4346458" y="5790783"/>
            <a:ext cx="924560" cy="134112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pic>
        <p:nvPicPr>
          <p:cNvPr id="6" name="Picture 5">
            <a:extLst>
              <a:ext uri="{FF2B5EF4-FFF2-40B4-BE49-F238E27FC236}">
                <a16:creationId xmlns:a16="http://schemas.microsoft.com/office/drawing/2014/main" id="{DEEB3B0F-A016-4C89-B949-937A465F39FA}"/>
              </a:ext>
            </a:extLst>
          </p:cNvPr>
          <p:cNvPicPr>
            <a:picLocks noChangeAspect="1"/>
          </p:cNvPicPr>
          <p:nvPr/>
        </p:nvPicPr>
        <p:blipFill>
          <a:blip r:embed="rId4"/>
          <a:stretch>
            <a:fillRect/>
          </a:stretch>
        </p:blipFill>
        <p:spPr>
          <a:xfrm>
            <a:off x="669250" y="1994620"/>
            <a:ext cx="5519499" cy="2441925"/>
          </a:xfrm>
          <a:prstGeom prst="rect">
            <a:avLst/>
          </a:prstGeom>
        </p:spPr>
      </p:pic>
      <p:sp>
        <p:nvSpPr>
          <p:cNvPr id="17" name="TextBox 16">
            <a:extLst>
              <a:ext uri="{FF2B5EF4-FFF2-40B4-BE49-F238E27FC236}">
                <a16:creationId xmlns:a16="http://schemas.microsoft.com/office/drawing/2014/main" id="{A9485B79-90B5-4618-AE03-C714A90A8480}"/>
              </a:ext>
            </a:extLst>
          </p:cNvPr>
          <p:cNvSpPr txBox="1"/>
          <p:nvPr/>
        </p:nvSpPr>
        <p:spPr>
          <a:xfrm>
            <a:off x="1874519" y="4482080"/>
            <a:ext cx="3108960" cy="246221"/>
          </a:xfrm>
          <a:prstGeom prst="rect">
            <a:avLst/>
          </a:prstGeom>
          <a:noFill/>
          <a:ln>
            <a:solidFill>
              <a:schemeClr val="bg1"/>
            </a:solidFill>
          </a:ln>
        </p:spPr>
        <p:txBody>
          <a:bodyPr wrap="square">
            <a:spAutoFit/>
          </a:bodyPr>
          <a:lstStyle/>
          <a:p>
            <a:pPr algn="ctr"/>
            <a:r>
              <a:rPr lang="en-US" sz="1000" dirty="0">
                <a:solidFill>
                  <a:srgbClr val="FF0000"/>
                </a:solidFill>
              </a:rPr>
              <a:t>Home page after this will be logged in</a:t>
            </a:r>
          </a:p>
        </p:txBody>
      </p:sp>
      <p:sp>
        <p:nvSpPr>
          <p:cNvPr id="18" name="Rectangle 17">
            <a:extLst>
              <a:ext uri="{FF2B5EF4-FFF2-40B4-BE49-F238E27FC236}">
                <a16:creationId xmlns:a16="http://schemas.microsoft.com/office/drawing/2014/main" id="{4242C92F-CB21-430F-9007-A45911117DB3}"/>
              </a:ext>
            </a:extLst>
          </p:cNvPr>
          <p:cNvSpPr/>
          <p:nvPr/>
        </p:nvSpPr>
        <p:spPr>
          <a:xfrm>
            <a:off x="657675" y="1994619"/>
            <a:ext cx="633672" cy="244192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900" dirty="0">
              <a:solidFill>
                <a:schemeClr val="tx1"/>
              </a:solidFill>
            </a:endParaRPr>
          </a:p>
        </p:txBody>
      </p:sp>
      <p:cxnSp>
        <p:nvCxnSpPr>
          <p:cNvPr id="11" name="Straight Arrow Connector 10">
            <a:extLst>
              <a:ext uri="{FF2B5EF4-FFF2-40B4-BE49-F238E27FC236}">
                <a16:creationId xmlns:a16="http://schemas.microsoft.com/office/drawing/2014/main" id="{685905BB-A05E-4E9F-A0EF-961ADBE26768}"/>
              </a:ext>
            </a:extLst>
          </p:cNvPr>
          <p:cNvCxnSpPr>
            <a:cxnSpLocks/>
          </p:cNvCxnSpPr>
          <p:nvPr/>
        </p:nvCxnSpPr>
        <p:spPr>
          <a:xfrm>
            <a:off x="1157468" y="4482080"/>
            <a:ext cx="323193" cy="771712"/>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41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Handheld functions</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91" name="テキスト ボックス 29">
            <a:extLst>
              <a:ext uri="{FF2B5EF4-FFF2-40B4-BE49-F238E27FC236}">
                <a16:creationId xmlns:a16="http://schemas.microsoft.com/office/drawing/2014/main" id="{0E5CE142-A2F5-559F-CCA4-3A1E8C3B87A5}"/>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2-1-</a:t>
            </a:r>
            <a:r>
              <a:rPr kumimoji="1" lang="th-TH" altLang="ja-JP" sz="1100" dirty="0"/>
              <a:t>3</a:t>
            </a:r>
            <a:r>
              <a:rPr kumimoji="1" lang="en-US" altLang="ja-JP" sz="1100" dirty="0"/>
              <a:t>. Menu Schedule</a:t>
            </a:r>
          </a:p>
        </p:txBody>
      </p:sp>
      <p:pic>
        <p:nvPicPr>
          <p:cNvPr id="4" name="Picture 3">
            <a:extLst>
              <a:ext uri="{FF2B5EF4-FFF2-40B4-BE49-F238E27FC236}">
                <a16:creationId xmlns:a16="http://schemas.microsoft.com/office/drawing/2014/main" id="{5AF054C2-1813-437F-A8C1-867649AC3EA3}"/>
              </a:ext>
            </a:extLst>
          </p:cNvPr>
          <p:cNvPicPr>
            <a:picLocks noChangeAspect="1"/>
          </p:cNvPicPr>
          <p:nvPr/>
        </p:nvPicPr>
        <p:blipFill rotWithShape="1">
          <a:blip r:embed="rId2"/>
          <a:srcRect t="1623"/>
          <a:stretch/>
        </p:blipFill>
        <p:spPr>
          <a:xfrm>
            <a:off x="3512175" y="1649250"/>
            <a:ext cx="2502806" cy="3674083"/>
          </a:xfrm>
          <a:prstGeom prst="rect">
            <a:avLst/>
          </a:prstGeom>
        </p:spPr>
      </p:pic>
      <p:sp>
        <p:nvSpPr>
          <p:cNvPr id="20" name="TextBox 19">
            <a:extLst>
              <a:ext uri="{FF2B5EF4-FFF2-40B4-BE49-F238E27FC236}">
                <a16:creationId xmlns:a16="http://schemas.microsoft.com/office/drawing/2014/main" id="{D481B568-1887-4F76-96DB-C66B9CF41B6D}"/>
              </a:ext>
            </a:extLst>
          </p:cNvPr>
          <p:cNvSpPr txBox="1"/>
          <p:nvPr/>
        </p:nvSpPr>
        <p:spPr>
          <a:xfrm>
            <a:off x="679094" y="1288692"/>
            <a:ext cx="3429000" cy="1611916"/>
          </a:xfrm>
          <a:prstGeom prst="rect">
            <a:avLst/>
          </a:prstGeom>
          <a:noFill/>
        </p:spPr>
        <p:txBody>
          <a:bodyPr wrap="square">
            <a:spAutoFit/>
          </a:bodyPr>
          <a:lstStyle/>
          <a:p>
            <a:pPr>
              <a:lnSpc>
                <a:spcPct val="150000"/>
              </a:lnSpc>
            </a:pPr>
            <a:r>
              <a:rPr lang="en-US" sz="1350" dirty="0"/>
              <a:t>The Schedule menu has 4 submenus </a:t>
            </a:r>
          </a:p>
          <a:p>
            <a:pPr>
              <a:lnSpc>
                <a:spcPct val="150000"/>
              </a:lnSpc>
            </a:pPr>
            <a:r>
              <a:rPr lang="en-US" sz="1350" dirty="0"/>
              <a:t>	- Inbound Schedule.</a:t>
            </a:r>
          </a:p>
          <a:p>
            <a:pPr>
              <a:lnSpc>
                <a:spcPct val="150000"/>
              </a:lnSpc>
            </a:pPr>
            <a:r>
              <a:rPr lang="en-US" sz="1350" dirty="0"/>
              <a:t>	- Inbound Schedule Detail.</a:t>
            </a:r>
          </a:p>
          <a:p>
            <a:pPr>
              <a:lnSpc>
                <a:spcPct val="150000"/>
              </a:lnSpc>
            </a:pPr>
            <a:r>
              <a:rPr lang="en-US" sz="1350" dirty="0"/>
              <a:t>	- Outbound Schedule</a:t>
            </a:r>
          </a:p>
          <a:p>
            <a:pPr>
              <a:lnSpc>
                <a:spcPct val="150000"/>
              </a:lnSpc>
            </a:pPr>
            <a:r>
              <a:rPr lang="en-US" sz="1350" dirty="0"/>
              <a:t>	- Outbound Schedule Detail</a:t>
            </a:r>
          </a:p>
        </p:txBody>
      </p:sp>
    </p:spTree>
    <p:extLst>
      <p:ext uri="{BB962C8B-B14F-4D97-AF65-F5344CB8AC3E}">
        <p14:creationId xmlns:p14="http://schemas.microsoft.com/office/powerpoint/2010/main" val="16961107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rtlCol="0" anchor="ctr"/>
      <a:lstStyle>
        <a:defPPr algn="ctr">
          <a:defRPr kumimoji="1" sz="9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D9E6603E1E52438D723F682571B910" ma:contentTypeVersion="6" ma:contentTypeDescription="Create a new document." ma:contentTypeScope="" ma:versionID="53d28599f87d1a508f55ab16d93da862">
  <xsd:schema xmlns:xsd="http://www.w3.org/2001/XMLSchema" xmlns:xs="http://www.w3.org/2001/XMLSchema" xmlns:p="http://schemas.microsoft.com/office/2006/metadata/properties" xmlns:ns2="d69dc703-2c22-47a8-80f7-c7609a53fa4e" targetNamespace="http://schemas.microsoft.com/office/2006/metadata/properties" ma:root="true" ma:fieldsID="b99a87ee98df5b8a8de1230d2de77a87" ns2:_="">
    <xsd:import namespace="d69dc703-2c22-47a8-80f7-c7609a53fa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dc703-2c22-47a8-80f7-c7609a53f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3BDBF9-412C-47F0-A05C-0A94A7227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9dc703-2c22-47a8-80f7-c7609a53fa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B717E7-A7F0-4D59-8FBE-0925BB3AC357}">
  <ds:schemaRefs>
    <ds:schemaRef ds:uri="http://schemas.microsoft.com/sharepoint/v3/contenttype/forms"/>
  </ds:schemaRefs>
</ds:datastoreItem>
</file>

<file path=customXml/itemProps3.xml><?xml version="1.0" encoding="utf-8"?>
<ds:datastoreItem xmlns:ds="http://schemas.openxmlformats.org/officeDocument/2006/customXml" ds:itemID="{AC80E180-78D8-4AD1-A75B-732A7EFDE369}">
  <ds:schemaRefs>
    <ds:schemaRef ds:uri="http://www.w3.org/XML/1998/namespace"/>
    <ds:schemaRef ds:uri="http://purl.org/dc/dcmitype/"/>
    <ds:schemaRef ds:uri="http://schemas.microsoft.com/office/2006/documentManagement/types"/>
    <ds:schemaRef ds:uri="http://purl.org/dc/terms/"/>
    <ds:schemaRef ds:uri="http://purl.org/dc/elements/1.1/"/>
    <ds:schemaRef ds:uri="d69dc703-2c22-47a8-80f7-c7609a53fa4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21378</TotalTime>
  <Words>2359</Words>
  <Application>Microsoft Office PowerPoint</Application>
  <PresentationFormat>A4 210 x 297 mm</PresentationFormat>
  <Paragraphs>301</Paragraphs>
  <Slides>29</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5" baseType="lpstr">
      <vt:lpstr>Meiryo UI</vt:lpstr>
      <vt:lpstr>Segoe UI 本文</vt:lpstr>
      <vt:lpstr>游ゴシック</vt:lpstr>
      <vt:lpstr>Arial</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Ryo Nozaki</cp:lastModifiedBy>
  <cp:revision>565</cp:revision>
  <cp:lastPrinted>2023-11-12T23:15:04Z</cp:lastPrinted>
  <dcterms:created xsi:type="dcterms:W3CDTF">2021-03-06T04:05:57Z</dcterms:created>
  <dcterms:modified xsi:type="dcterms:W3CDTF">2024-02-09T10:15:32Z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0x010100E5D9E6603E1E52438D723F682571B910</vt:lpwstr>
  </property>
</Properties>
</file>