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339" r:id="rId3"/>
    <p:sldId id="280" r:id="rId4"/>
    <p:sldId id="340" r:id="rId5"/>
    <p:sldId id="345" r:id="rId6"/>
    <p:sldId id="357" r:id="rId7"/>
    <p:sldId id="358" r:id="rId8"/>
    <p:sldId id="359" r:id="rId9"/>
    <p:sldId id="360" r:id="rId10"/>
    <p:sldId id="362" r:id="rId11"/>
    <p:sldId id="361" r:id="rId12"/>
    <p:sldId id="363" r:id="rId13"/>
    <p:sldId id="364" r:id="rId14"/>
    <p:sldId id="365" r:id="rId15"/>
    <p:sldId id="366" r:id="rId16"/>
    <p:sldId id="367" r:id="rId17"/>
    <p:sldId id="368" r:id="rId18"/>
    <p:sldId id="371" r:id="rId19"/>
    <p:sldId id="369" r:id="rId20"/>
    <p:sldId id="370" r:id="rId21"/>
    <p:sldId id="372" r:id="rId22"/>
    <p:sldId id="346" r:id="rId23"/>
    <p:sldId id="373" r:id="rId24"/>
    <p:sldId id="352" r:id="rId25"/>
    <p:sldId id="353" r:id="rId26"/>
    <p:sldId id="288" r:id="rId27"/>
    <p:sldId id="289" r:id="rId28"/>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zaki ryo" initials="nr" lastIdx="1" clrIdx="0">
    <p:extLst>
      <p:ext uri="{19B8F6BF-5375-455C-9EA6-DF929625EA0E}">
        <p15:presenceInfo xmlns:p15="http://schemas.microsoft.com/office/powerpoint/2012/main" userId="392c27c9e4926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CCCC"/>
    <a:srgbClr val="E7F1FA"/>
    <a:srgbClr val="FFFFCC"/>
    <a:srgbClr val="0000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6" autoAdjust="0"/>
    <p:restoredTop sz="96336" autoAdjust="0"/>
  </p:normalViewPr>
  <p:slideViewPr>
    <p:cSldViewPr snapToGrid="0" showGuides="1">
      <p:cViewPr varScale="1">
        <p:scale>
          <a:sx n="109" d="100"/>
          <a:sy n="109" d="100"/>
        </p:scale>
        <p:origin x="1218" y="10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30"/>
          </a:xfrm>
          <a:prstGeom prst="rect">
            <a:avLst/>
          </a:prstGeom>
        </p:spPr>
        <p:txBody>
          <a:bodyPr vert="horz" lIns="91051" tIns="45526" rIns="91051" bIns="4552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30"/>
          </a:xfrm>
          <a:prstGeom prst="rect">
            <a:avLst/>
          </a:prstGeom>
        </p:spPr>
        <p:txBody>
          <a:bodyPr vert="horz" lIns="91051" tIns="45526" rIns="91051" bIns="45526" rtlCol="0"/>
          <a:lstStyle>
            <a:lvl1pPr algn="r">
              <a:defRPr sz="1200"/>
            </a:lvl1pPr>
          </a:lstStyle>
          <a:p>
            <a:fld id="{539D8877-6569-4601-A5D3-72C3670B8196}" type="datetimeFigureOut">
              <a:rPr kumimoji="1" lang="ja-JP" altLang="en-US" smtClean="0"/>
              <a:t>2023/8/14</a:t>
            </a:fld>
            <a:endParaRPr kumimoji="1" lang="ja-JP" altLang="en-US"/>
          </a:p>
        </p:txBody>
      </p:sp>
      <p:sp>
        <p:nvSpPr>
          <p:cNvPr id="4" name="スライド イメージ プレースホルダー 3"/>
          <p:cNvSpPr>
            <a:spLocks noGrp="1" noRot="1" noChangeAspect="1"/>
          </p:cNvSpPr>
          <p:nvPr>
            <p:ph type="sldImg" idx="2"/>
          </p:nvPr>
        </p:nvSpPr>
        <p:spPr>
          <a:xfrm>
            <a:off x="406400" y="1231900"/>
            <a:ext cx="5922963" cy="3332163"/>
          </a:xfrm>
          <a:prstGeom prst="rect">
            <a:avLst/>
          </a:prstGeom>
          <a:noFill/>
          <a:ln w="12700">
            <a:solidFill>
              <a:prstClr val="black"/>
            </a:solidFill>
          </a:ln>
        </p:spPr>
        <p:txBody>
          <a:bodyPr vert="horz" lIns="91051" tIns="45526" rIns="91051" bIns="45526"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051" tIns="45526" rIns="91051" bIns="455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0" cy="495029"/>
          </a:xfrm>
          <a:prstGeom prst="rect">
            <a:avLst/>
          </a:prstGeom>
        </p:spPr>
        <p:txBody>
          <a:bodyPr vert="horz" lIns="91051" tIns="45526" rIns="91051" bIns="455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8"/>
            <a:ext cx="2918830" cy="495029"/>
          </a:xfrm>
          <a:prstGeom prst="rect">
            <a:avLst/>
          </a:prstGeom>
        </p:spPr>
        <p:txBody>
          <a:bodyPr vert="horz" lIns="91051" tIns="45526" rIns="91051" bIns="45526" rtlCol="0" anchor="b"/>
          <a:lstStyle>
            <a:lvl1pPr algn="r">
              <a:defRPr sz="1200"/>
            </a:lvl1pPr>
          </a:lstStyle>
          <a:p>
            <a:fld id="{5B5D0C45-6DCD-4D47-967D-53E5F83E1545}" type="slidenum">
              <a:rPr kumimoji="1" lang="ja-JP" altLang="en-US" smtClean="0"/>
              <a:t>‹#›</a:t>
            </a:fld>
            <a:endParaRPr kumimoji="1" lang="ja-JP" altLang="en-US"/>
          </a:p>
        </p:txBody>
      </p:sp>
    </p:spTree>
    <p:extLst>
      <p:ext uri="{BB962C8B-B14F-4D97-AF65-F5344CB8AC3E}">
        <p14:creationId xmlns:p14="http://schemas.microsoft.com/office/powerpoint/2010/main" val="941809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B9FDB8-7F7F-4C94-A4CF-B1A3571650C5}"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04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48E54B-2316-46CF-BAF6-AD9ECB1795E2}"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46355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16791F-F478-4EBE-B9B2-31A569F6089F}"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9314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05D436-5242-4F02-B8E0-57A7DD7F1762}"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0657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25D2B1-24F9-45D6-895D-BDCEE28D6835}"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34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2A60839-0245-470E-8B2E-E0EB6220AE6B}" type="datetime1">
              <a:rPr kumimoji="1" lang="ja-JP" altLang="en-US" smtClean="0"/>
              <a:t>2023/8/14</a:t>
            </a:fld>
            <a:endParaRPr kumimoji="1" lang="ja-JP" altLang="en-US"/>
          </a:p>
        </p:txBody>
      </p:sp>
      <p:sp>
        <p:nvSpPr>
          <p:cNvPr id="6" name="Footer Placeholder 5"/>
          <p:cNvSpPr>
            <a:spLocks noGrp="1"/>
          </p:cNvSpPr>
          <p:nvPr>
            <p:ph type="ftr" sz="quarter" idx="11"/>
          </p:nvPr>
        </p:nvSpPr>
        <p:spPr/>
        <p:txBody>
          <a:bodyPr/>
          <a:lstStyle/>
          <a:p>
            <a:r>
              <a:rPr kumimoji="1" lang="en-US" altLang="ja-JP"/>
              <a:t>TOMAS ENGINEERING (THAILAND) Co., Ltd. </a:t>
            </a:r>
            <a:endParaRPr kumimoji="1" lang="ja-JP" altLang="en-US"/>
          </a:p>
        </p:txBody>
      </p:sp>
      <p:sp>
        <p:nvSpPr>
          <p:cNvPr id="7" name="Slide Number Placeholder 6"/>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17189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734BAC-0399-4DB1-910A-CC8E79B5BC8B}" type="datetime1">
              <a:rPr kumimoji="1" lang="ja-JP" altLang="en-US" smtClean="0"/>
              <a:t>2023/8/14</a:t>
            </a:fld>
            <a:endParaRPr kumimoji="1" lang="ja-JP" altLang="en-US"/>
          </a:p>
        </p:txBody>
      </p:sp>
      <p:sp>
        <p:nvSpPr>
          <p:cNvPr id="8" name="Footer Placeholder 7"/>
          <p:cNvSpPr>
            <a:spLocks noGrp="1"/>
          </p:cNvSpPr>
          <p:nvPr>
            <p:ph type="ftr" sz="quarter" idx="11"/>
          </p:nvPr>
        </p:nvSpPr>
        <p:spPr/>
        <p:txBody>
          <a:bodyPr/>
          <a:lstStyle/>
          <a:p>
            <a:r>
              <a:rPr kumimoji="1" lang="en-US" altLang="ja-JP"/>
              <a:t>TOMAS ENGINEERING (THAILAND) Co., Ltd. </a:t>
            </a:r>
            <a:endParaRPr kumimoji="1" lang="ja-JP" altLang="en-US"/>
          </a:p>
        </p:txBody>
      </p:sp>
      <p:sp>
        <p:nvSpPr>
          <p:cNvPr id="9" name="Slide Number Placeholder 8"/>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40885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38147D-130D-4417-AC9D-867A3602327B}" type="datetime1">
              <a:rPr kumimoji="1" lang="ja-JP" altLang="en-US" smtClean="0"/>
              <a:t>2023/8/14</a:t>
            </a:fld>
            <a:endParaRPr kumimoji="1" lang="ja-JP" altLang="en-US"/>
          </a:p>
        </p:txBody>
      </p:sp>
      <p:sp>
        <p:nvSpPr>
          <p:cNvPr id="4" name="Footer Placeholder 3"/>
          <p:cNvSpPr>
            <a:spLocks noGrp="1"/>
          </p:cNvSpPr>
          <p:nvPr>
            <p:ph type="ftr" sz="quarter" idx="11"/>
          </p:nvPr>
        </p:nvSpPr>
        <p:spPr/>
        <p:txBody>
          <a:bodyPr/>
          <a:lstStyle/>
          <a:p>
            <a:r>
              <a:rPr kumimoji="1" lang="en-US" altLang="ja-JP"/>
              <a:t>TOMAS ENGINEERING (THAILAND) Co., Ltd. </a:t>
            </a:r>
            <a:endParaRPr kumimoji="1" lang="ja-JP" altLang="en-US"/>
          </a:p>
        </p:txBody>
      </p:sp>
      <p:sp>
        <p:nvSpPr>
          <p:cNvPr id="5" name="Slide Number Placeholder 4"/>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16981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0EC72D-71DC-4E79-8F54-02590A93B83A}" type="datetime1">
              <a:rPr kumimoji="1" lang="ja-JP" altLang="en-US" smtClean="0"/>
              <a:t>2023/8/14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TOMAS ENGINEERING (THAILAND) Co., Ltd. </a:t>
            </a:r>
            <a:endParaRPr kumimoji="1" lang="ja-JP" altLang="en-US"/>
          </a:p>
        </p:txBody>
      </p:sp>
      <p:sp>
        <p:nvSpPr>
          <p:cNvPr id="9" name="Slide Number Placeholder 8"/>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30959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8641D0D-EBF4-455C-A33F-0D47DAEBBAB6}" type="datetime1">
              <a:rPr kumimoji="1" lang="ja-JP" altLang="en-US" smtClean="0"/>
              <a:t>2023/8/14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kumimoji="1" lang="en-US" altLang="ja-JP"/>
              <a:t>TOMAS ENGINEERING (THAILAND) Co., Ltd. </a:t>
            </a:r>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344197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B56EF6-FBB2-410B-9895-1C64563D4977}" type="datetime1">
              <a:rPr kumimoji="1" lang="ja-JP" altLang="en-US" smtClean="0"/>
              <a:t>2023/8/14</a:t>
            </a:fld>
            <a:endParaRPr kumimoji="1" lang="ja-JP" altLang="en-US"/>
          </a:p>
        </p:txBody>
      </p:sp>
      <p:sp>
        <p:nvSpPr>
          <p:cNvPr id="6" name="Footer Placeholder 5"/>
          <p:cNvSpPr>
            <a:spLocks noGrp="1"/>
          </p:cNvSpPr>
          <p:nvPr>
            <p:ph type="ftr" sz="quarter" idx="11"/>
          </p:nvPr>
        </p:nvSpPr>
        <p:spPr/>
        <p:txBody>
          <a:bodyPr/>
          <a:lstStyle/>
          <a:p>
            <a:r>
              <a:rPr kumimoji="1" lang="en-US" altLang="ja-JP"/>
              <a:t>TOMAS ENGINEERING (THAILAND) Co., Ltd. </a:t>
            </a:r>
            <a:endParaRPr kumimoji="1" lang="ja-JP" altLang="en-US"/>
          </a:p>
        </p:txBody>
      </p:sp>
      <p:sp>
        <p:nvSpPr>
          <p:cNvPr id="7" name="Slide Number Placeholder 6"/>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9616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55B2A1-8CB7-40D2-8210-863C877945A7}" type="datetime1">
              <a:rPr kumimoji="1" lang="ja-JP" altLang="en-US" smtClean="0"/>
              <a:t>2023/8/14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US" altLang="ja-JP"/>
              <a:t>TOMAS ENGINEERING (THAILAND) Co., Ltd. </a:t>
            </a:r>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C34D28-DE79-4B28-8B5E-B753BBC87275}"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18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2.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0.png"/><Relationship Id="rId7" Type="http://schemas.openxmlformats.org/officeDocument/2006/relationships/image" Target="../media/image4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5.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51.png"/><Relationship Id="rId7" Type="http://schemas.openxmlformats.org/officeDocument/2006/relationships/image" Target="../media/image53.jp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2.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51.png"/><Relationship Id="rId7" Type="http://schemas.openxmlformats.org/officeDocument/2006/relationships/image" Target="../media/image53.jp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27.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A84EAA-6BE9-41CE-AE2F-FB1FCB46F4DE}"/>
              </a:ext>
            </a:extLst>
          </p:cNvPr>
          <p:cNvSpPr>
            <a:spLocks noGrp="1"/>
          </p:cNvSpPr>
          <p:nvPr>
            <p:ph type="ctrTitle"/>
          </p:nvPr>
        </p:nvSpPr>
        <p:spPr>
          <a:xfrm>
            <a:off x="1156676" y="3204308"/>
            <a:ext cx="10855569" cy="1120804"/>
          </a:xfrm>
        </p:spPr>
        <p:txBody>
          <a:bodyPr>
            <a:noAutofit/>
          </a:bodyPr>
          <a:lstStyle/>
          <a:p>
            <a:r>
              <a:rPr lang="en-US" altLang="ja-JP" sz="4000" i="1" dirty="0">
                <a:solidFill>
                  <a:schemeClr val="tx1">
                    <a:lumMod val="75000"/>
                  </a:schemeClr>
                </a:solidFill>
                <a:latin typeface="Segoe UI" panose="020B0502040204020203" pitchFamily="34" charset="0"/>
                <a:cs typeface="Segoe UI" panose="020B0502040204020203" pitchFamily="34" charset="0"/>
              </a:rPr>
              <a:t>Production Management System Pegasus</a:t>
            </a:r>
            <a:br>
              <a:rPr lang="en-US" altLang="ja-JP" sz="4000" i="1" dirty="0">
                <a:solidFill>
                  <a:schemeClr val="tx1">
                    <a:lumMod val="75000"/>
                  </a:schemeClr>
                </a:solidFill>
                <a:latin typeface="Segoe UI" panose="020B0502040204020203" pitchFamily="34" charset="0"/>
                <a:cs typeface="Segoe UI" panose="020B0502040204020203" pitchFamily="34" charset="0"/>
              </a:rPr>
            </a:br>
            <a:r>
              <a:rPr lang="en-US" altLang="ja-JP" sz="4000" i="1" dirty="0">
                <a:solidFill>
                  <a:schemeClr val="tx1">
                    <a:lumMod val="75000"/>
                  </a:schemeClr>
                </a:solidFill>
                <a:latin typeface="Segoe UI" panose="020B0502040204020203" pitchFamily="34" charset="0"/>
                <a:cs typeface="Segoe UI" panose="020B0502040204020203" pitchFamily="34" charset="0"/>
              </a:rPr>
              <a:t>Proposal for EBARA FOODS (THAILAND) CO., LTD.</a:t>
            </a:r>
            <a:endParaRPr kumimoji="1" lang="ja-JP" altLang="en-US" sz="3600" i="1" dirty="0">
              <a:solidFill>
                <a:schemeClr val="tx1">
                  <a:lumMod val="75000"/>
                </a:schemeClr>
              </a:solidFill>
              <a:latin typeface="Segoe UI" panose="020B0502040204020203" pitchFamily="34" charset="0"/>
              <a:cs typeface="Segoe UI" panose="020B0502040204020203" pitchFamily="34" charset="0"/>
            </a:endParaRPr>
          </a:p>
        </p:txBody>
      </p:sp>
      <p:sp>
        <p:nvSpPr>
          <p:cNvPr id="3" name="字幕 2">
            <a:extLst>
              <a:ext uri="{FF2B5EF4-FFF2-40B4-BE49-F238E27FC236}">
                <a16:creationId xmlns:a16="http://schemas.microsoft.com/office/drawing/2014/main" id="{0177C167-3C0C-4EF2-A67F-55EBA3BF88E5}"/>
              </a:ext>
            </a:extLst>
          </p:cNvPr>
          <p:cNvSpPr>
            <a:spLocks noGrp="1"/>
          </p:cNvSpPr>
          <p:nvPr>
            <p:ph type="subTitle" idx="1"/>
          </p:nvPr>
        </p:nvSpPr>
        <p:spPr>
          <a:xfrm>
            <a:off x="1100051" y="4455621"/>
            <a:ext cx="10058400" cy="421179"/>
          </a:xfrm>
        </p:spPr>
        <p:txBody>
          <a:bodyPr>
            <a:normAutofit/>
          </a:bodyPr>
          <a:lstStyle/>
          <a:p>
            <a:r>
              <a:rPr lang="en-US" altLang="ja-JP" dirty="0"/>
              <a:t>Meiji ( Thailand )  co., ltd. &amp; TOMAS TECH Co., Ltd.</a:t>
            </a:r>
          </a:p>
        </p:txBody>
      </p:sp>
      <p:sp>
        <p:nvSpPr>
          <p:cNvPr id="5" name="スライド番号プレースホルダー 4">
            <a:extLst>
              <a:ext uri="{FF2B5EF4-FFF2-40B4-BE49-F238E27FC236}">
                <a16:creationId xmlns:a16="http://schemas.microsoft.com/office/drawing/2014/main" id="{4F45C039-71CD-41CD-859E-F36171F027BC}"/>
              </a:ext>
            </a:extLst>
          </p:cNvPr>
          <p:cNvSpPr>
            <a:spLocks noGrp="1"/>
          </p:cNvSpPr>
          <p:nvPr>
            <p:ph type="sldNum" sz="quarter" idx="12"/>
          </p:nvPr>
        </p:nvSpPr>
        <p:spPr/>
        <p:txBody>
          <a:bodyPr/>
          <a:lstStyle/>
          <a:p>
            <a:fld id="{99C34D28-DE79-4B28-8B5E-B753BBC87275}" type="slidenum">
              <a:rPr kumimoji="1" lang="ja-JP" altLang="en-US" smtClean="0"/>
              <a:t>1</a:t>
            </a:fld>
            <a:endParaRPr kumimoji="1" lang="ja-JP" altLang="en-US"/>
          </a:p>
        </p:txBody>
      </p:sp>
      <p:sp>
        <p:nvSpPr>
          <p:cNvPr id="6" name="フッター プレースホルダー 3">
            <a:extLst>
              <a:ext uri="{FF2B5EF4-FFF2-40B4-BE49-F238E27FC236}">
                <a16:creationId xmlns:a16="http://schemas.microsoft.com/office/drawing/2014/main" id="{36A57B5D-EC14-4EFF-B254-E2260906D6CE}"/>
              </a:ext>
            </a:extLst>
          </p:cNvPr>
          <p:cNvSpPr>
            <a:spLocks noGrp="1"/>
          </p:cNvSpPr>
          <p:nvPr>
            <p:ph type="ftr" sz="quarter" idx="11"/>
          </p:nvPr>
        </p:nvSpPr>
        <p:spPr>
          <a:xfrm>
            <a:off x="3686185" y="6459785"/>
            <a:ext cx="4822804" cy="365125"/>
          </a:xfrm>
        </p:spPr>
        <p:txBody>
          <a:bodyPr/>
          <a:lstStyle/>
          <a:p>
            <a:r>
              <a:rPr kumimoji="1" lang="en-US" altLang="ja-JP" sz="1200" dirty="0"/>
              <a:t>Copyright© TOMAS TECH CORPORATION. All rights reserved.</a:t>
            </a:r>
            <a:endParaRPr kumimoji="1" lang="ja-JP" altLang="en-US" sz="1200" dirty="0"/>
          </a:p>
        </p:txBody>
      </p:sp>
    </p:spTree>
    <p:extLst>
      <p:ext uri="{BB962C8B-B14F-4D97-AF65-F5344CB8AC3E}">
        <p14:creationId xmlns:p14="http://schemas.microsoft.com/office/powerpoint/2010/main" val="52030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6C7D02FB-43DF-9740-1C43-4E3A1A723B88}"/>
              </a:ext>
            </a:extLst>
          </p:cNvPr>
          <p:cNvPicPr>
            <a:picLocks noChangeAspect="1"/>
          </p:cNvPicPr>
          <p:nvPr/>
        </p:nvPicPr>
        <p:blipFill>
          <a:blip r:embed="rId2"/>
          <a:stretch>
            <a:fillRect/>
          </a:stretch>
        </p:blipFill>
        <p:spPr>
          <a:xfrm>
            <a:off x="512752" y="2881983"/>
            <a:ext cx="5300574" cy="3382724"/>
          </a:xfrm>
          <a:prstGeom prst="rect">
            <a:avLst/>
          </a:prstGeom>
        </p:spPr>
      </p:pic>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10</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在庫管理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 name="矢印: 五方向 1">
            <a:extLst>
              <a:ext uri="{FF2B5EF4-FFF2-40B4-BE49-F238E27FC236}">
                <a16:creationId xmlns:a16="http://schemas.microsoft.com/office/drawing/2014/main" id="{CE59716B-1FE0-13FD-8CE0-BD770F5037BB}"/>
              </a:ext>
            </a:extLst>
          </p:cNvPr>
          <p:cNvSpPr/>
          <p:nvPr/>
        </p:nvSpPr>
        <p:spPr>
          <a:xfrm>
            <a:off x="512753" y="1337310"/>
            <a:ext cx="1677534" cy="783991"/>
          </a:xfrm>
          <a:prstGeom prst="homePlate">
            <a:avLst/>
          </a:prstGeom>
          <a:solidFill>
            <a:schemeClr val="accent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3" name="矢印: 山形 2">
            <a:extLst>
              <a:ext uri="{FF2B5EF4-FFF2-40B4-BE49-F238E27FC236}">
                <a16:creationId xmlns:a16="http://schemas.microsoft.com/office/drawing/2014/main" id="{F49240AC-81C0-9FC2-7528-7927D622B5E3}"/>
              </a:ext>
            </a:extLst>
          </p:cNvPr>
          <p:cNvSpPr/>
          <p:nvPr/>
        </p:nvSpPr>
        <p:spPr>
          <a:xfrm>
            <a:off x="2039754" y="1337310"/>
            <a:ext cx="1677534" cy="783989"/>
          </a:xfrm>
          <a:prstGeom prst="chevron">
            <a:avLst/>
          </a:prstGeom>
          <a:solidFill>
            <a:schemeClr val="accent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7" name="矢印: 山形 6">
            <a:extLst>
              <a:ext uri="{FF2B5EF4-FFF2-40B4-BE49-F238E27FC236}">
                <a16:creationId xmlns:a16="http://schemas.microsoft.com/office/drawing/2014/main" id="{DC14873C-3346-126A-13A4-C186DE8D4763}"/>
              </a:ext>
            </a:extLst>
          </p:cNvPr>
          <p:cNvSpPr/>
          <p:nvPr/>
        </p:nvSpPr>
        <p:spPr>
          <a:xfrm>
            <a:off x="3566755" y="1327428"/>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8" name="矢印: 山形 7">
            <a:extLst>
              <a:ext uri="{FF2B5EF4-FFF2-40B4-BE49-F238E27FC236}">
                <a16:creationId xmlns:a16="http://schemas.microsoft.com/office/drawing/2014/main" id="{BF573E4A-686D-8348-EC18-BF26D2E0E0CA}"/>
              </a:ext>
            </a:extLst>
          </p:cNvPr>
          <p:cNvSpPr/>
          <p:nvPr/>
        </p:nvSpPr>
        <p:spPr>
          <a:xfrm>
            <a:off x="5093756"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9" name="矢印: 山形 8">
            <a:extLst>
              <a:ext uri="{FF2B5EF4-FFF2-40B4-BE49-F238E27FC236}">
                <a16:creationId xmlns:a16="http://schemas.microsoft.com/office/drawing/2014/main" id="{E2B10799-0D15-5E32-A896-1051A7D7BFDC}"/>
              </a:ext>
            </a:extLst>
          </p:cNvPr>
          <p:cNvSpPr/>
          <p:nvPr/>
        </p:nvSpPr>
        <p:spPr>
          <a:xfrm>
            <a:off x="6620757" y="1344633"/>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10" name="矢印: 山形 9">
            <a:extLst>
              <a:ext uri="{FF2B5EF4-FFF2-40B4-BE49-F238E27FC236}">
                <a16:creationId xmlns:a16="http://schemas.microsoft.com/office/drawing/2014/main" id="{1435C685-A5B5-CF5E-98D8-B97D86B7975D}"/>
              </a:ext>
            </a:extLst>
          </p:cNvPr>
          <p:cNvSpPr/>
          <p:nvPr/>
        </p:nvSpPr>
        <p:spPr>
          <a:xfrm>
            <a:off x="8147758" y="1337310"/>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11" name="矢印: 山形 10">
            <a:extLst>
              <a:ext uri="{FF2B5EF4-FFF2-40B4-BE49-F238E27FC236}">
                <a16:creationId xmlns:a16="http://schemas.microsoft.com/office/drawing/2014/main" id="{61D9F210-734E-A8B5-2801-71CE3646B6D3}"/>
              </a:ext>
            </a:extLst>
          </p:cNvPr>
          <p:cNvSpPr/>
          <p:nvPr/>
        </p:nvSpPr>
        <p:spPr>
          <a:xfrm>
            <a:off x="9679603"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21" name="正方形/長方形 20">
            <a:extLst>
              <a:ext uri="{FF2B5EF4-FFF2-40B4-BE49-F238E27FC236}">
                <a16:creationId xmlns:a16="http://schemas.microsoft.com/office/drawing/2014/main" id="{E2692215-F5F7-CEA4-5E5D-20162A236187}"/>
              </a:ext>
            </a:extLst>
          </p:cNvPr>
          <p:cNvSpPr/>
          <p:nvPr/>
        </p:nvSpPr>
        <p:spPr>
          <a:xfrm>
            <a:off x="512752" y="944234"/>
            <a:ext cx="2885767" cy="299169"/>
          </a:xfrm>
          <a:prstGeom prst="rect">
            <a:avLst/>
          </a:prstGeom>
          <a:solidFill>
            <a:schemeClr val="accent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2" name="正方形/長方形 21">
            <a:extLst>
              <a:ext uri="{FF2B5EF4-FFF2-40B4-BE49-F238E27FC236}">
                <a16:creationId xmlns:a16="http://schemas.microsoft.com/office/drawing/2014/main" id="{1B0017FE-646B-0AF9-4225-1911E92F7D0F}"/>
              </a:ext>
            </a:extLst>
          </p:cNvPr>
          <p:cNvSpPr/>
          <p:nvPr/>
        </p:nvSpPr>
        <p:spPr>
          <a:xfrm>
            <a:off x="3497343" y="944234"/>
            <a:ext cx="1558313"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23" name="正方形/長方形 22">
            <a:extLst>
              <a:ext uri="{FF2B5EF4-FFF2-40B4-BE49-F238E27FC236}">
                <a16:creationId xmlns:a16="http://schemas.microsoft.com/office/drawing/2014/main" id="{D4F28629-EF4C-1FEC-FFB3-879BD5EB3A72}"/>
              </a:ext>
            </a:extLst>
          </p:cNvPr>
          <p:cNvSpPr/>
          <p:nvPr/>
        </p:nvSpPr>
        <p:spPr>
          <a:xfrm>
            <a:off x="5115267" y="944234"/>
            <a:ext cx="1552234"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24" name="正方形/長方形 23">
            <a:extLst>
              <a:ext uri="{FF2B5EF4-FFF2-40B4-BE49-F238E27FC236}">
                <a16:creationId xmlns:a16="http://schemas.microsoft.com/office/drawing/2014/main" id="{2685DA9F-BF14-3B95-6211-25D13DB67F31}"/>
              </a:ext>
            </a:extLst>
          </p:cNvPr>
          <p:cNvSpPr/>
          <p:nvPr/>
        </p:nvSpPr>
        <p:spPr>
          <a:xfrm>
            <a:off x="6727112" y="944234"/>
            <a:ext cx="1382546"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25" name="正方形/長方形 24">
            <a:extLst>
              <a:ext uri="{FF2B5EF4-FFF2-40B4-BE49-F238E27FC236}">
                <a16:creationId xmlns:a16="http://schemas.microsoft.com/office/drawing/2014/main" id="{4B7571A6-DFE4-4FA3-34FC-634A518C116D}"/>
              </a:ext>
            </a:extLst>
          </p:cNvPr>
          <p:cNvSpPr/>
          <p:nvPr/>
        </p:nvSpPr>
        <p:spPr>
          <a:xfrm>
            <a:off x="8169269" y="944234"/>
            <a:ext cx="3093091"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pic>
        <p:nvPicPr>
          <p:cNvPr id="68" name="図 67">
            <a:extLst>
              <a:ext uri="{FF2B5EF4-FFF2-40B4-BE49-F238E27FC236}">
                <a16:creationId xmlns:a16="http://schemas.microsoft.com/office/drawing/2014/main" id="{1080D2D5-C37E-7315-6F28-4E6457579558}"/>
              </a:ext>
            </a:extLst>
          </p:cNvPr>
          <p:cNvPicPr>
            <a:picLocks noChangeAspect="1"/>
          </p:cNvPicPr>
          <p:nvPr/>
        </p:nvPicPr>
        <p:blipFill>
          <a:blip r:embed="rId3"/>
          <a:stretch>
            <a:fillRect/>
          </a:stretch>
        </p:blipFill>
        <p:spPr>
          <a:xfrm>
            <a:off x="2314110" y="3149273"/>
            <a:ext cx="282011" cy="117802"/>
          </a:xfrm>
          <a:prstGeom prst="rect">
            <a:avLst/>
          </a:prstGeom>
        </p:spPr>
      </p:pic>
      <p:pic>
        <p:nvPicPr>
          <p:cNvPr id="6" name="図 5">
            <a:extLst>
              <a:ext uri="{FF2B5EF4-FFF2-40B4-BE49-F238E27FC236}">
                <a16:creationId xmlns:a16="http://schemas.microsoft.com/office/drawing/2014/main" id="{8C678402-1ECB-6678-59A3-317CA8223CE9}"/>
              </a:ext>
            </a:extLst>
          </p:cNvPr>
          <p:cNvPicPr>
            <a:picLocks noChangeAspect="1"/>
          </p:cNvPicPr>
          <p:nvPr/>
        </p:nvPicPr>
        <p:blipFill>
          <a:blip r:embed="rId3"/>
          <a:stretch>
            <a:fillRect/>
          </a:stretch>
        </p:blipFill>
        <p:spPr>
          <a:xfrm>
            <a:off x="3769007" y="3149273"/>
            <a:ext cx="282011" cy="117802"/>
          </a:xfrm>
          <a:prstGeom prst="rect">
            <a:avLst/>
          </a:prstGeom>
        </p:spPr>
      </p:pic>
      <p:pic>
        <p:nvPicPr>
          <p:cNvPr id="13" name="図 12">
            <a:extLst>
              <a:ext uri="{FF2B5EF4-FFF2-40B4-BE49-F238E27FC236}">
                <a16:creationId xmlns:a16="http://schemas.microsoft.com/office/drawing/2014/main" id="{D6287F9F-A61F-5179-85DB-30DA5F857E1A}"/>
              </a:ext>
            </a:extLst>
          </p:cNvPr>
          <p:cNvPicPr>
            <a:picLocks noChangeAspect="1"/>
          </p:cNvPicPr>
          <p:nvPr/>
        </p:nvPicPr>
        <p:blipFill>
          <a:blip r:embed="rId3"/>
          <a:stretch>
            <a:fillRect/>
          </a:stretch>
        </p:blipFill>
        <p:spPr>
          <a:xfrm>
            <a:off x="2314110" y="5276523"/>
            <a:ext cx="282011" cy="117802"/>
          </a:xfrm>
          <a:prstGeom prst="rect">
            <a:avLst/>
          </a:prstGeom>
        </p:spPr>
      </p:pic>
      <p:pic>
        <p:nvPicPr>
          <p:cNvPr id="14" name="図 13">
            <a:extLst>
              <a:ext uri="{FF2B5EF4-FFF2-40B4-BE49-F238E27FC236}">
                <a16:creationId xmlns:a16="http://schemas.microsoft.com/office/drawing/2014/main" id="{B1033C56-5F77-F465-9318-8A185D57D490}"/>
              </a:ext>
            </a:extLst>
          </p:cNvPr>
          <p:cNvPicPr>
            <a:picLocks noChangeAspect="1"/>
          </p:cNvPicPr>
          <p:nvPr/>
        </p:nvPicPr>
        <p:blipFill>
          <a:blip r:embed="rId3"/>
          <a:stretch>
            <a:fillRect/>
          </a:stretch>
        </p:blipFill>
        <p:spPr>
          <a:xfrm>
            <a:off x="3769006" y="5276523"/>
            <a:ext cx="282011" cy="117802"/>
          </a:xfrm>
          <a:prstGeom prst="rect">
            <a:avLst/>
          </a:prstGeom>
        </p:spPr>
      </p:pic>
      <p:sp>
        <p:nvSpPr>
          <p:cNvPr id="15" name="四角形: 角を丸くする 14">
            <a:extLst>
              <a:ext uri="{FF2B5EF4-FFF2-40B4-BE49-F238E27FC236}">
                <a16:creationId xmlns:a16="http://schemas.microsoft.com/office/drawing/2014/main" id="{3F12FE9E-7EC4-6729-9206-4EAAB969F5FC}"/>
              </a:ext>
            </a:extLst>
          </p:cNvPr>
          <p:cNvSpPr/>
          <p:nvPr/>
        </p:nvSpPr>
        <p:spPr>
          <a:xfrm>
            <a:off x="387237" y="2452085"/>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ラベル発行画面</a:t>
            </a:r>
          </a:p>
        </p:txBody>
      </p:sp>
      <p:pic>
        <p:nvPicPr>
          <p:cNvPr id="16" name="รูปภาพ 3">
            <a:extLst>
              <a:ext uri="{FF2B5EF4-FFF2-40B4-BE49-F238E27FC236}">
                <a16:creationId xmlns:a16="http://schemas.microsoft.com/office/drawing/2014/main" id="{FE117CD4-0A11-202D-1AB7-617F49C4F40E}"/>
              </a:ext>
            </a:extLst>
          </p:cNvPr>
          <p:cNvPicPr/>
          <p:nvPr/>
        </p:nvPicPr>
        <p:blipFill>
          <a:blip r:embed="rId4">
            <a:extLst>
              <a:ext uri="{28A0092B-C50C-407E-A947-70E740481C1C}">
                <a14:useLocalDpi xmlns:a14="http://schemas.microsoft.com/office/drawing/2010/main" val="0"/>
              </a:ext>
            </a:extLst>
          </a:blip>
          <a:stretch>
            <a:fillRect/>
          </a:stretch>
        </p:blipFill>
        <p:spPr>
          <a:xfrm>
            <a:off x="6106046" y="2912944"/>
            <a:ext cx="1716979" cy="2217799"/>
          </a:xfrm>
          <a:prstGeom prst="rect">
            <a:avLst/>
          </a:prstGeom>
        </p:spPr>
      </p:pic>
      <p:pic>
        <p:nvPicPr>
          <p:cNvPr id="17" name="図 119">
            <a:extLst>
              <a:ext uri="{FF2B5EF4-FFF2-40B4-BE49-F238E27FC236}">
                <a16:creationId xmlns:a16="http://schemas.microsoft.com/office/drawing/2014/main" id="{0A3425CD-FB38-85F1-9B02-D37A4390E74C}"/>
              </a:ext>
            </a:extLst>
          </p:cNvPr>
          <p:cNvPicPr>
            <a:picLocks noChangeAspect="1"/>
          </p:cNvPicPr>
          <p:nvPr/>
        </p:nvPicPr>
        <p:blipFill>
          <a:blip r:embed="rId5"/>
          <a:stretch>
            <a:fillRect/>
          </a:stretch>
        </p:blipFill>
        <p:spPr>
          <a:xfrm>
            <a:off x="6353793" y="3033048"/>
            <a:ext cx="1182132" cy="177846"/>
          </a:xfrm>
          <a:prstGeom prst="rect">
            <a:avLst/>
          </a:prstGeom>
        </p:spPr>
      </p:pic>
      <p:sp>
        <p:nvSpPr>
          <p:cNvPr id="19" name="テキスト ボックス 120">
            <a:extLst>
              <a:ext uri="{FF2B5EF4-FFF2-40B4-BE49-F238E27FC236}">
                <a16:creationId xmlns:a16="http://schemas.microsoft.com/office/drawing/2014/main" id="{DA25DC53-8251-C915-B614-4D39C19EDDF3}"/>
              </a:ext>
            </a:extLst>
          </p:cNvPr>
          <p:cNvSpPr txBox="1"/>
          <p:nvPr/>
        </p:nvSpPr>
        <p:spPr>
          <a:xfrm>
            <a:off x="6106045" y="3001185"/>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Inbound schedule list</a:t>
            </a:r>
          </a:p>
        </p:txBody>
      </p:sp>
      <p:pic>
        <p:nvPicPr>
          <p:cNvPr id="20" name="図 124">
            <a:extLst>
              <a:ext uri="{FF2B5EF4-FFF2-40B4-BE49-F238E27FC236}">
                <a16:creationId xmlns:a16="http://schemas.microsoft.com/office/drawing/2014/main" id="{F253187F-139B-C3D8-A034-E4A92F40DAD2}"/>
              </a:ext>
            </a:extLst>
          </p:cNvPr>
          <p:cNvPicPr>
            <a:picLocks noChangeAspect="1"/>
          </p:cNvPicPr>
          <p:nvPr/>
        </p:nvPicPr>
        <p:blipFill>
          <a:blip r:embed="rId6"/>
          <a:stretch>
            <a:fillRect/>
          </a:stretch>
        </p:blipFill>
        <p:spPr>
          <a:xfrm>
            <a:off x="6311649" y="3248492"/>
            <a:ext cx="1492073" cy="1579717"/>
          </a:xfrm>
          <a:prstGeom prst="rect">
            <a:avLst/>
          </a:prstGeom>
        </p:spPr>
      </p:pic>
      <p:pic>
        <p:nvPicPr>
          <p:cNvPr id="29" name="図 124">
            <a:extLst>
              <a:ext uri="{FF2B5EF4-FFF2-40B4-BE49-F238E27FC236}">
                <a16:creationId xmlns:a16="http://schemas.microsoft.com/office/drawing/2014/main" id="{26BCB75C-133A-199F-C36E-A2DE5636BA00}"/>
              </a:ext>
            </a:extLst>
          </p:cNvPr>
          <p:cNvPicPr>
            <a:picLocks noChangeAspect="1"/>
          </p:cNvPicPr>
          <p:nvPr/>
        </p:nvPicPr>
        <p:blipFill>
          <a:blip r:embed="rId6"/>
          <a:stretch>
            <a:fillRect/>
          </a:stretch>
        </p:blipFill>
        <p:spPr>
          <a:xfrm>
            <a:off x="6266284" y="3251679"/>
            <a:ext cx="1492073" cy="241737"/>
          </a:xfrm>
          <a:prstGeom prst="rect">
            <a:avLst/>
          </a:prstGeom>
        </p:spPr>
      </p:pic>
      <p:sp>
        <p:nvSpPr>
          <p:cNvPr id="31" name="テキスト ボックス 135">
            <a:extLst>
              <a:ext uri="{FF2B5EF4-FFF2-40B4-BE49-F238E27FC236}">
                <a16:creationId xmlns:a16="http://schemas.microsoft.com/office/drawing/2014/main" id="{5CD303B5-7705-799E-BEB0-27F546529970}"/>
              </a:ext>
            </a:extLst>
          </p:cNvPr>
          <p:cNvSpPr txBox="1"/>
          <p:nvPr/>
        </p:nvSpPr>
        <p:spPr>
          <a:xfrm>
            <a:off x="6116093" y="3261419"/>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Date</a:t>
            </a:r>
            <a:endParaRPr kumimoji="1" lang="ja-JP" altLang="en-US" sz="800" dirty="0">
              <a:latin typeface="Meiryo UI" panose="020B0604030504040204" pitchFamily="50" charset="-128"/>
              <a:ea typeface="Meiryo UI" panose="020B0604030504040204" pitchFamily="50" charset="-128"/>
            </a:endParaRPr>
          </a:p>
        </p:txBody>
      </p:sp>
      <p:pic>
        <p:nvPicPr>
          <p:cNvPr id="33" name="図 37">
            <a:extLst>
              <a:ext uri="{FF2B5EF4-FFF2-40B4-BE49-F238E27FC236}">
                <a16:creationId xmlns:a16="http://schemas.microsoft.com/office/drawing/2014/main" id="{10D789A8-69C4-EA2A-C274-4BA940FA8D57}"/>
              </a:ext>
            </a:extLst>
          </p:cNvPr>
          <p:cNvPicPr>
            <a:picLocks noChangeAspect="1"/>
          </p:cNvPicPr>
          <p:nvPr/>
        </p:nvPicPr>
        <p:blipFill>
          <a:blip r:embed="rId7"/>
          <a:stretch>
            <a:fillRect/>
          </a:stretch>
        </p:blipFill>
        <p:spPr>
          <a:xfrm>
            <a:off x="6791032" y="3267890"/>
            <a:ext cx="975979" cy="245836"/>
          </a:xfrm>
          <a:prstGeom prst="rect">
            <a:avLst/>
          </a:prstGeom>
        </p:spPr>
      </p:pic>
      <p:sp>
        <p:nvSpPr>
          <p:cNvPr id="34" name="テキスト ボックス 285">
            <a:extLst>
              <a:ext uri="{FF2B5EF4-FFF2-40B4-BE49-F238E27FC236}">
                <a16:creationId xmlns:a16="http://schemas.microsoft.com/office/drawing/2014/main" id="{2DC4C2F1-6AA8-AA31-C521-6F1AF2D6442B}"/>
              </a:ext>
            </a:extLst>
          </p:cNvPr>
          <p:cNvSpPr txBox="1"/>
          <p:nvPr/>
        </p:nvSpPr>
        <p:spPr>
          <a:xfrm>
            <a:off x="6791032" y="3279399"/>
            <a:ext cx="927148" cy="200055"/>
          </a:xfrm>
          <a:prstGeom prst="rect">
            <a:avLst/>
          </a:prstGeom>
          <a:noFill/>
          <a:ln>
            <a:noFill/>
          </a:ln>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26-05-2023</a:t>
            </a:r>
            <a:endParaRPr kumimoji="1" lang="ja-JP" altLang="en-US" sz="7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3D6057D0-EFA5-FF5B-C16E-0D9FC1CA465D}"/>
              </a:ext>
            </a:extLst>
          </p:cNvPr>
          <p:cNvSpPr/>
          <p:nvPr/>
        </p:nvSpPr>
        <p:spPr>
          <a:xfrm>
            <a:off x="6183423" y="3767968"/>
            <a:ext cx="1562221" cy="409748"/>
          </a:xfrm>
          <a:prstGeom prst="rect">
            <a:avLst/>
          </a:prstGeom>
          <a:solidFill>
            <a:schemeClr val="accent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Order No # 000001  Qty 2000</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b="0" i="0" u="none" strike="noStrike" kern="1200" cap="none" spc="0" normalizeH="0" baseline="0" noProof="0" dirty="0">
                <a:ln>
                  <a:noFill/>
                </a:ln>
                <a:solidFill>
                  <a:srgbClr val="3F3F3F"/>
                </a:solidFill>
                <a:effectLst/>
                <a:uLnTx/>
                <a:uFillTx/>
                <a:latin typeface="Segoe UI"/>
                <a:ea typeface="メイリオ"/>
                <a:cs typeface="+mn-cs"/>
              </a:rPr>
              <a:t>P-No C-SY1 NDS2525-W</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Carton no : 100-200</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36" name="正方形/長方形 35">
            <a:extLst>
              <a:ext uri="{FF2B5EF4-FFF2-40B4-BE49-F238E27FC236}">
                <a16:creationId xmlns:a16="http://schemas.microsoft.com/office/drawing/2014/main" id="{07CAB622-32EE-855F-B56B-30F83FEBB224}"/>
              </a:ext>
            </a:extLst>
          </p:cNvPr>
          <p:cNvSpPr/>
          <p:nvPr/>
        </p:nvSpPr>
        <p:spPr>
          <a:xfrm>
            <a:off x="6183422" y="4199617"/>
            <a:ext cx="1562221" cy="409748"/>
          </a:xfrm>
          <a:prstGeom prst="rect">
            <a:avLst/>
          </a:prstGeom>
          <a:solidFill>
            <a:srgbClr val="FFCCCC"/>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Order No # 000001  Qty 2000</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b="0" i="0" u="none" strike="noStrike" kern="1200" cap="none" spc="0" normalizeH="0" baseline="0" noProof="0" dirty="0">
                <a:ln>
                  <a:noFill/>
                </a:ln>
                <a:solidFill>
                  <a:srgbClr val="3F3F3F"/>
                </a:solidFill>
                <a:effectLst/>
                <a:uLnTx/>
                <a:uFillTx/>
                <a:latin typeface="Segoe UI"/>
                <a:ea typeface="メイリオ"/>
                <a:cs typeface="+mn-cs"/>
              </a:rPr>
              <a:t>P-No C-SY1 NDS2525-W</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Carton no : 100-200</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37" name="正方形/長方形 36">
            <a:extLst>
              <a:ext uri="{FF2B5EF4-FFF2-40B4-BE49-F238E27FC236}">
                <a16:creationId xmlns:a16="http://schemas.microsoft.com/office/drawing/2014/main" id="{6F2E36EE-848A-5980-25A7-7AFB9B10CD5C}"/>
              </a:ext>
            </a:extLst>
          </p:cNvPr>
          <p:cNvSpPr/>
          <p:nvPr/>
        </p:nvSpPr>
        <p:spPr>
          <a:xfrm>
            <a:off x="6183422" y="4618301"/>
            <a:ext cx="1562221" cy="409748"/>
          </a:xfrm>
          <a:prstGeom prst="rect">
            <a:avLst/>
          </a:prstGeom>
          <a:solidFill>
            <a:schemeClr val="accent5">
              <a:lumMod val="60000"/>
              <a:lumOff val="4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Order No # 000001  Qty 2000</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b="0" i="0" u="none" strike="noStrike" kern="1200" cap="none" spc="0" normalizeH="0" baseline="0" noProof="0" dirty="0">
                <a:ln>
                  <a:noFill/>
                </a:ln>
                <a:solidFill>
                  <a:srgbClr val="3F3F3F"/>
                </a:solidFill>
                <a:effectLst/>
                <a:uLnTx/>
                <a:uFillTx/>
                <a:latin typeface="Segoe UI"/>
                <a:ea typeface="メイリオ"/>
                <a:cs typeface="+mn-cs"/>
              </a:rPr>
              <a:t>P-No C-SY1 NDS2525-W</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Carton no : 100-200</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pic>
        <p:nvPicPr>
          <p:cNvPr id="39" name="図 124">
            <a:extLst>
              <a:ext uri="{FF2B5EF4-FFF2-40B4-BE49-F238E27FC236}">
                <a16:creationId xmlns:a16="http://schemas.microsoft.com/office/drawing/2014/main" id="{B9556228-B793-FBA2-FE7F-A7CFD97A7DB6}"/>
              </a:ext>
            </a:extLst>
          </p:cNvPr>
          <p:cNvPicPr>
            <a:picLocks noChangeAspect="1"/>
          </p:cNvPicPr>
          <p:nvPr/>
        </p:nvPicPr>
        <p:blipFill>
          <a:blip r:embed="rId6"/>
          <a:stretch>
            <a:fillRect/>
          </a:stretch>
        </p:blipFill>
        <p:spPr>
          <a:xfrm>
            <a:off x="6266284" y="3471977"/>
            <a:ext cx="1492073" cy="241737"/>
          </a:xfrm>
          <a:prstGeom prst="rect">
            <a:avLst/>
          </a:prstGeom>
        </p:spPr>
      </p:pic>
      <p:sp>
        <p:nvSpPr>
          <p:cNvPr id="40" name="テキスト ボックス 135">
            <a:extLst>
              <a:ext uri="{FF2B5EF4-FFF2-40B4-BE49-F238E27FC236}">
                <a16:creationId xmlns:a16="http://schemas.microsoft.com/office/drawing/2014/main" id="{7952D268-87B8-66A8-45CF-57846D146061}"/>
              </a:ext>
            </a:extLst>
          </p:cNvPr>
          <p:cNvSpPr txBox="1"/>
          <p:nvPr/>
        </p:nvSpPr>
        <p:spPr>
          <a:xfrm>
            <a:off x="6116093" y="3481717"/>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Order No</a:t>
            </a:r>
            <a:endParaRPr kumimoji="1" lang="ja-JP" altLang="en-US" sz="800" dirty="0">
              <a:latin typeface="Meiryo UI" panose="020B0604030504040204" pitchFamily="50" charset="-128"/>
              <a:ea typeface="Meiryo UI" panose="020B0604030504040204" pitchFamily="50" charset="-128"/>
            </a:endParaRPr>
          </a:p>
        </p:txBody>
      </p:sp>
      <p:pic>
        <p:nvPicPr>
          <p:cNvPr id="41" name="図 37">
            <a:extLst>
              <a:ext uri="{FF2B5EF4-FFF2-40B4-BE49-F238E27FC236}">
                <a16:creationId xmlns:a16="http://schemas.microsoft.com/office/drawing/2014/main" id="{4F5733DC-0AB1-D2B6-E403-E97741572B8C}"/>
              </a:ext>
            </a:extLst>
          </p:cNvPr>
          <p:cNvPicPr>
            <a:picLocks noChangeAspect="1"/>
          </p:cNvPicPr>
          <p:nvPr/>
        </p:nvPicPr>
        <p:blipFill>
          <a:blip r:embed="rId7"/>
          <a:stretch>
            <a:fillRect/>
          </a:stretch>
        </p:blipFill>
        <p:spPr>
          <a:xfrm>
            <a:off x="6791032" y="3488188"/>
            <a:ext cx="975979" cy="245836"/>
          </a:xfrm>
          <a:prstGeom prst="rect">
            <a:avLst/>
          </a:prstGeom>
        </p:spPr>
      </p:pic>
      <p:pic>
        <p:nvPicPr>
          <p:cNvPr id="42" name="รูปภาพ 3">
            <a:extLst>
              <a:ext uri="{FF2B5EF4-FFF2-40B4-BE49-F238E27FC236}">
                <a16:creationId xmlns:a16="http://schemas.microsoft.com/office/drawing/2014/main" id="{6FFF8AF3-0921-5086-5329-96913BEE4008}"/>
              </a:ext>
            </a:extLst>
          </p:cNvPr>
          <p:cNvPicPr/>
          <p:nvPr/>
        </p:nvPicPr>
        <p:blipFill>
          <a:blip r:embed="rId4">
            <a:extLst>
              <a:ext uri="{28A0092B-C50C-407E-A947-70E740481C1C}">
                <a14:useLocalDpi xmlns:a14="http://schemas.microsoft.com/office/drawing/2010/main" val="0"/>
              </a:ext>
            </a:extLst>
          </a:blip>
          <a:stretch>
            <a:fillRect/>
          </a:stretch>
        </p:blipFill>
        <p:spPr>
          <a:xfrm>
            <a:off x="7963666" y="2912944"/>
            <a:ext cx="1716979" cy="2217799"/>
          </a:xfrm>
          <a:prstGeom prst="rect">
            <a:avLst/>
          </a:prstGeom>
        </p:spPr>
      </p:pic>
      <p:pic>
        <p:nvPicPr>
          <p:cNvPr id="43" name="図 119">
            <a:extLst>
              <a:ext uri="{FF2B5EF4-FFF2-40B4-BE49-F238E27FC236}">
                <a16:creationId xmlns:a16="http://schemas.microsoft.com/office/drawing/2014/main" id="{8434449E-2D5B-7661-AB73-8FB030373A23}"/>
              </a:ext>
            </a:extLst>
          </p:cNvPr>
          <p:cNvPicPr>
            <a:picLocks noChangeAspect="1"/>
          </p:cNvPicPr>
          <p:nvPr/>
        </p:nvPicPr>
        <p:blipFill>
          <a:blip r:embed="rId5"/>
          <a:stretch>
            <a:fillRect/>
          </a:stretch>
        </p:blipFill>
        <p:spPr>
          <a:xfrm>
            <a:off x="8211413" y="3033048"/>
            <a:ext cx="1182132" cy="177846"/>
          </a:xfrm>
          <a:prstGeom prst="rect">
            <a:avLst/>
          </a:prstGeom>
        </p:spPr>
      </p:pic>
      <p:sp>
        <p:nvSpPr>
          <p:cNvPr id="44" name="テキスト ボックス 120">
            <a:extLst>
              <a:ext uri="{FF2B5EF4-FFF2-40B4-BE49-F238E27FC236}">
                <a16:creationId xmlns:a16="http://schemas.microsoft.com/office/drawing/2014/main" id="{7279DD14-6B50-C615-6467-E6A4A2E11C51}"/>
              </a:ext>
            </a:extLst>
          </p:cNvPr>
          <p:cNvSpPr txBox="1"/>
          <p:nvPr/>
        </p:nvSpPr>
        <p:spPr>
          <a:xfrm>
            <a:off x="7963665" y="3001185"/>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Inbound</a:t>
            </a:r>
          </a:p>
        </p:txBody>
      </p:sp>
      <p:pic>
        <p:nvPicPr>
          <p:cNvPr id="46" name="図 124">
            <a:extLst>
              <a:ext uri="{FF2B5EF4-FFF2-40B4-BE49-F238E27FC236}">
                <a16:creationId xmlns:a16="http://schemas.microsoft.com/office/drawing/2014/main" id="{D2AAC7F7-F9C7-D1E3-5651-9196D6E06036}"/>
              </a:ext>
            </a:extLst>
          </p:cNvPr>
          <p:cNvPicPr>
            <a:picLocks noChangeAspect="1"/>
          </p:cNvPicPr>
          <p:nvPr/>
        </p:nvPicPr>
        <p:blipFill>
          <a:blip r:embed="rId6"/>
          <a:stretch>
            <a:fillRect/>
          </a:stretch>
        </p:blipFill>
        <p:spPr>
          <a:xfrm>
            <a:off x="8169269" y="3248492"/>
            <a:ext cx="1492073" cy="1579717"/>
          </a:xfrm>
          <a:prstGeom prst="rect">
            <a:avLst/>
          </a:prstGeom>
        </p:spPr>
      </p:pic>
      <p:sp>
        <p:nvSpPr>
          <p:cNvPr id="47" name="テキスト ボックス 127">
            <a:extLst>
              <a:ext uri="{FF2B5EF4-FFF2-40B4-BE49-F238E27FC236}">
                <a16:creationId xmlns:a16="http://schemas.microsoft.com/office/drawing/2014/main" id="{4ED32D04-115C-40EA-153B-95AB35964CEC}"/>
              </a:ext>
            </a:extLst>
          </p:cNvPr>
          <p:cNvSpPr txBox="1"/>
          <p:nvPr/>
        </p:nvSpPr>
        <p:spPr>
          <a:xfrm>
            <a:off x="8017047" y="487497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sp>
        <p:nvSpPr>
          <p:cNvPr id="49" name="テキスト ボックス 130">
            <a:extLst>
              <a:ext uri="{FF2B5EF4-FFF2-40B4-BE49-F238E27FC236}">
                <a16:creationId xmlns:a16="http://schemas.microsoft.com/office/drawing/2014/main" id="{1180ED0D-B7F8-5396-1874-7B2092B82EEA}"/>
              </a:ext>
            </a:extLst>
          </p:cNvPr>
          <p:cNvSpPr txBox="1"/>
          <p:nvPr/>
        </p:nvSpPr>
        <p:spPr>
          <a:xfrm>
            <a:off x="9299566" y="487239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F4</a:t>
            </a:r>
          </a:p>
          <a:p>
            <a:pPr algn="ctr"/>
            <a:r>
              <a:rPr kumimoji="1" lang="en-US" altLang="ja-JP" sz="500" dirty="0">
                <a:latin typeface="Meiryo UI" panose="020B0604030504040204" pitchFamily="50" charset="-128"/>
                <a:ea typeface="Meiryo UI" panose="020B0604030504040204" pitchFamily="50" charset="-128"/>
              </a:rPr>
              <a:t>Back</a:t>
            </a:r>
            <a:endParaRPr kumimoji="1" lang="ja-JP" altLang="en-US" sz="500" dirty="0">
              <a:latin typeface="Meiryo UI" panose="020B0604030504040204" pitchFamily="50" charset="-128"/>
              <a:ea typeface="Meiryo UI" panose="020B0604030504040204" pitchFamily="50" charset="-128"/>
            </a:endParaRPr>
          </a:p>
        </p:txBody>
      </p:sp>
      <p:pic>
        <p:nvPicPr>
          <p:cNvPr id="50" name="図 124">
            <a:extLst>
              <a:ext uri="{FF2B5EF4-FFF2-40B4-BE49-F238E27FC236}">
                <a16:creationId xmlns:a16="http://schemas.microsoft.com/office/drawing/2014/main" id="{A5164158-0243-8FF8-44CC-31151F52FC41}"/>
              </a:ext>
            </a:extLst>
          </p:cNvPr>
          <p:cNvPicPr>
            <a:picLocks noChangeAspect="1"/>
          </p:cNvPicPr>
          <p:nvPr/>
        </p:nvPicPr>
        <p:blipFill>
          <a:blip r:embed="rId6"/>
          <a:stretch>
            <a:fillRect/>
          </a:stretch>
        </p:blipFill>
        <p:spPr>
          <a:xfrm>
            <a:off x="7992319" y="4855310"/>
            <a:ext cx="1677020" cy="258554"/>
          </a:xfrm>
          <a:prstGeom prst="rect">
            <a:avLst/>
          </a:prstGeom>
        </p:spPr>
      </p:pic>
      <p:pic>
        <p:nvPicPr>
          <p:cNvPr id="51" name="図 50">
            <a:extLst>
              <a:ext uri="{FF2B5EF4-FFF2-40B4-BE49-F238E27FC236}">
                <a16:creationId xmlns:a16="http://schemas.microsoft.com/office/drawing/2014/main" id="{AC1CBE49-A238-664E-1468-8ACDD3191957}"/>
              </a:ext>
            </a:extLst>
          </p:cNvPr>
          <p:cNvPicPr>
            <a:picLocks noChangeAspect="1"/>
          </p:cNvPicPr>
          <p:nvPr/>
        </p:nvPicPr>
        <p:blipFill rotWithShape="1">
          <a:blip r:embed="rId8"/>
          <a:srcRect r="7596" b="3166"/>
          <a:stretch/>
        </p:blipFill>
        <p:spPr>
          <a:xfrm>
            <a:off x="8968185" y="4939473"/>
            <a:ext cx="628927" cy="163719"/>
          </a:xfrm>
          <a:prstGeom prst="rect">
            <a:avLst/>
          </a:prstGeom>
        </p:spPr>
      </p:pic>
      <p:pic>
        <p:nvPicPr>
          <p:cNvPr id="52" name="図 46">
            <a:extLst>
              <a:ext uri="{FF2B5EF4-FFF2-40B4-BE49-F238E27FC236}">
                <a16:creationId xmlns:a16="http://schemas.microsoft.com/office/drawing/2014/main" id="{F42731DF-6CAD-C64E-534D-A4396E9D3EEC}"/>
              </a:ext>
            </a:extLst>
          </p:cNvPr>
          <p:cNvPicPr>
            <a:picLocks noChangeAspect="1"/>
          </p:cNvPicPr>
          <p:nvPr/>
        </p:nvPicPr>
        <p:blipFill>
          <a:blip r:embed="rId9"/>
          <a:stretch>
            <a:fillRect/>
          </a:stretch>
        </p:blipFill>
        <p:spPr>
          <a:xfrm>
            <a:off x="9050264" y="4984401"/>
            <a:ext cx="456477" cy="64895"/>
          </a:xfrm>
          <a:prstGeom prst="rect">
            <a:avLst/>
          </a:prstGeom>
        </p:spPr>
      </p:pic>
      <p:sp>
        <p:nvSpPr>
          <p:cNvPr id="53" name="テキスト ボックス 14">
            <a:extLst>
              <a:ext uri="{FF2B5EF4-FFF2-40B4-BE49-F238E27FC236}">
                <a16:creationId xmlns:a16="http://schemas.microsoft.com/office/drawing/2014/main" id="{57D1BBB2-41CA-55E9-ED66-23E609FF2B9E}"/>
              </a:ext>
            </a:extLst>
          </p:cNvPr>
          <p:cNvSpPr txBox="1"/>
          <p:nvPr/>
        </p:nvSpPr>
        <p:spPr>
          <a:xfrm>
            <a:off x="8952517" y="4928325"/>
            <a:ext cx="667762" cy="169277"/>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Confirmed</a:t>
            </a:r>
            <a:endParaRPr kumimoji="1" lang="ja-JP" altLang="en-US" sz="500" dirty="0">
              <a:latin typeface="Meiryo UI" panose="020B0604030504040204" pitchFamily="50" charset="-128"/>
              <a:ea typeface="Meiryo UI" panose="020B0604030504040204" pitchFamily="50" charset="-128"/>
            </a:endParaRPr>
          </a:p>
        </p:txBody>
      </p:sp>
      <p:pic>
        <p:nvPicPr>
          <p:cNvPr id="54" name="図 53">
            <a:extLst>
              <a:ext uri="{FF2B5EF4-FFF2-40B4-BE49-F238E27FC236}">
                <a16:creationId xmlns:a16="http://schemas.microsoft.com/office/drawing/2014/main" id="{CFEABA27-4F5D-BC7E-188A-8C8920B8FCEF}"/>
              </a:ext>
            </a:extLst>
          </p:cNvPr>
          <p:cNvPicPr>
            <a:picLocks noChangeAspect="1"/>
          </p:cNvPicPr>
          <p:nvPr/>
        </p:nvPicPr>
        <p:blipFill rotWithShape="1">
          <a:blip r:embed="rId8"/>
          <a:srcRect r="7596" b="3166"/>
          <a:stretch/>
        </p:blipFill>
        <p:spPr>
          <a:xfrm>
            <a:off x="8005992" y="4821039"/>
            <a:ext cx="612538" cy="280252"/>
          </a:xfrm>
          <a:prstGeom prst="rect">
            <a:avLst/>
          </a:prstGeom>
        </p:spPr>
      </p:pic>
      <p:pic>
        <p:nvPicPr>
          <p:cNvPr id="55" name="図 124">
            <a:extLst>
              <a:ext uri="{FF2B5EF4-FFF2-40B4-BE49-F238E27FC236}">
                <a16:creationId xmlns:a16="http://schemas.microsoft.com/office/drawing/2014/main" id="{CD291FCA-B9A0-C94B-B92E-3C5062125D2B}"/>
              </a:ext>
            </a:extLst>
          </p:cNvPr>
          <p:cNvPicPr>
            <a:picLocks noChangeAspect="1"/>
          </p:cNvPicPr>
          <p:nvPr/>
        </p:nvPicPr>
        <p:blipFill>
          <a:blip r:embed="rId6"/>
          <a:stretch>
            <a:fillRect/>
          </a:stretch>
        </p:blipFill>
        <p:spPr>
          <a:xfrm>
            <a:off x="8123904" y="3251679"/>
            <a:ext cx="1492073" cy="241737"/>
          </a:xfrm>
          <a:prstGeom prst="rect">
            <a:avLst/>
          </a:prstGeom>
        </p:spPr>
      </p:pic>
      <p:sp>
        <p:nvSpPr>
          <p:cNvPr id="56" name="テキスト ボックス 135">
            <a:extLst>
              <a:ext uri="{FF2B5EF4-FFF2-40B4-BE49-F238E27FC236}">
                <a16:creationId xmlns:a16="http://schemas.microsoft.com/office/drawing/2014/main" id="{E2387202-B66C-D488-A18F-9AAFDA425DFE}"/>
              </a:ext>
            </a:extLst>
          </p:cNvPr>
          <p:cNvSpPr txBox="1"/>
          <p:nvPr/>
        </p:nvSpPr>
        <p:spPr>
          <a:xfrm>
            <a:off x="7973713" y="3261419"/>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P-No</a:t>
            </a:r>
            <a:endParaRPr kumimoji="1" lang="ja-JP" altLang="en-US" sz="800" dirty="0">
              <a:latin typeface="Meiryo UI" panose="020B0604030504040204" pitchFamily="50" charset="-128"/>
              <a:ea typeface="Meiryo UI" panose="020B0604030504040204" pitchFamily="50" charset="-128"/>
            </a:endParaRPr>
          </a:p>
        </p:txBody>
      </p:sp>
      <p:pic>
        <p:nvPicPr>
          <p:cNvPr id="57" name="図 37">
            <a:extLst>
              <a:ext uri="{FF2B5EF4-FFF2-40B4-BE49-F238E27FC236}">
                <a16:creationId xmlns:a16="http://schemas.microsoft.com/office/drawing/2014/main" id="{AA168A3A-E0D8-1D87-CB50-AC1B9082C939}"/>
              </a:ext>
            </a:extLst>
          </p:cNvPr>
          <p:cNvPicPr>
            <a:picLocks noChangeAspect="1"/>
          </p:cNvPicPr>
          <p:nvPr/>
        </p:nvPicPr>
        <p:blipFill>
          <a:blip r:embed="rId7"/>
          <a:stretch>
            <a:fillRect/>
          </a:stretch>
        </p:blipFill>
        <p:spPr>
          <a:xfrm>
            <a:off x="8648652" y="3267890"/>
            <a:ext cx="975979" cy="245836"/>
          </a:xfrm>
          <a:prstGeom prst="rect">
            <a:avLst/>
          </a:prstGeom>
        </p:spPr>
      </p:pic>
      <p:sp>
        <p:nvSpPr>
          <p:cNvPr id="58" name="テキスト ボックス 285">
            <a:extLst>
              <a:ext uri="{FF2B5EF4-FFF2-40B4-BE49-F238E27FC236}">
                <a16:creationId xmlns:a16="http://schemas.microsoft.com/office/drawing/2014/main" id="{462139D8-61B9-EDF5-2B5F-C4D99E350249}"/>
              </a:ext>
            </a:extLst>
          </p:cNvPr>
          <p:cNvSpPr txBox="1"/>
          <p:nvPr/>
        </p:nvSpPr>
        <p:spPr>
          <a:xfrm>
            <a:off x="8648652" y="3279399"/>
            <a:ext cx="927148" cy="200055"/>
          </a:xfrm>
          <a:prstGeom prst="rect">
            <a:avLst/>
          </a:prstGeom>
          <a:noFill/>
          <a:ln>
            <a:noFill/>
          </a:ln>
        </p:spPr>
        <p:txBody>
          <a:bodyPr wrap="square" rtlCol="0">
            <a:spAutoFit/>
          </a:bodyPr>
          <a:lstStyle/>
          <a:p>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C-SY1 NDS2525-W</a:t>
            </a:r>
            <a:endParaRPr kumimoji="1" lang="ja-JP" altLang="en-US" sz="700" dirty="0">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212CE497-A809-560D-DEF5-2DBBDBBB17AE}"/>
              </a:ext>
            </a:extLst>
          </p:cNvPr>
          <p:cNvSpPr/>
          <p:nvPr/>
        </p:nvSpPr>
        <p:spPr>
          <a:xfrm>
            <a:off x="9163256" y="4605570"/>
            <a:ext cx="412146" cy="187599"/>
          </a:xfrm>
          <a:prstGeom prst="rect">
            <a:avLst/>
          </a:prstGeom>
          <a:solidFill>
            <a:srgbClr val="00B05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OK</a:t>
            </a:r>
            <a:endParaRPr kumimoji="1" lang="ja-JP" altLang="en-US" sz="900" dirty="0">
              <a:solidFill>
                <a:schemeClr val="bg1"/>
              </a:solidFill>
            </a:endParaRPr>
          </a:p>
        </p:txBody>
      </p:sp>
      <p:pic>
        <p:nvPicPr>
          <p:cNvPr id="60" name="図 124">
            <a:extLst>
              <a:ext uri="{FF2B5EF4-FFF2-40B4-BE49-F238E27FC236}">
                <a16:creationId xmlns:a16="http://schemas.microsoft.com/office/drawing/2014/main" id="{315B5B04-AD29-C7C5-719B-FE4B76BCCDA1}"/>
              </a:ext>
            </a:extLst>
          </p:cNvPr>
          <p:cNvPicPr>
            <a:picLocks noChangeAspect="1"/>
          </p:cNvPicPr>
          <p:nvPr/>
        </p:nvPicPr>
        <p:blipFill>
          <a:blip r:embed="rId6"/>
          <a:stretch>
            <a:fillRect/>
          </a:stretch>
        </p:blipFill>
        <p:spPr>
          <a:xfrm>
            <a:off x="8851350" y="4874961"/>
            <a:ext cx="764628" cy="212750"/>
          </a:xfrm>
          <a:prstGeom prst="rect">
            <a:avLst/>
          </a:prstGeom>
        </p:spPr>
      </p:pic>
      <p:pic>
        <p:nvPicPr>
          <p:cNvPr id="61" name="図 60">
            <a:extLst>
              <a:ext uri="{FF2B5EF4-FFF2-40B4-BE49-F238E27FC236}">
                <a16:creationId xmlns:a16="http://schemas.microsoft.com/office/drawing/2014/main" id="{32C4010C-5AAD-4B08-AA10-B9B99CB6CD5A}"/>
              </a:ext>
            </a:extLst>
          </p:cNvPr>
          <p:cNvPicPr>
            <a:picLocks noChangeAspect="1"/>
          </p:cNvPicPr>
          <p:nvPr/>
        </p:nvPicPr>
        <p:blipFill>
          <a:blip r:embed="rId10"/>
          <a:stretch>
            <a:fillRect/>
          </a:stretch>
        </p:blipFill>
        <p:spPr>
          <a:xfrm>
            <a:off x="8138606" y="4893877"/>
            <a:ext cx="398764" cy="121693"/>
          </a:xfrm>
          <a:prstGeom prst="rect">
            <a:avLst/>
          </a:prstGeom>
        </p:spPr>
      </p:pic>
      <p:sp>
        <p:nvSpPr>
          <p:cNvPr id="62" name="テキスト ボックス 51">
            <a:extLst>
              <a:ext uri="{FF2B5EF4-FFF2-40B4-BE49-F238E27FC236}">
                <a16:creationId xmlns:a16="http://schemas.microsoft.com/office/drawing/2014/main" id="{76C6146C-9ED4-F7EC-EF77-11B4FF71797A}"/>
              </a:ext>
            </a:extLst>
          </p:cNvPr>
          <p:cNvSpPr txBox="1"/>
          <p:nvPr/>
        </p:nvSpPr>
        <p:spPr>
          <a:xfrm>
            <a:off x="8041715" y="4826787"/>
            <a:ext cx="573479"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menu [P1]</a:t>
            </a:r>
            <a:endParaRPr kumimoji="1" lang="ja-JP" altLang="en-US" sz="500" dirty="0">
              <a:latin typeface="Meiryo UI" panose="020B0604030504040204" pitchFamily="50" charset="-128"/>
              <a:ea typeface="Meiryo UI" panose="020B0604030504040204" pitchFamily="50" charset="-128"/>
            </a:endParaRPr>
          </a:p>
        </p:txBody>
      </p:sp>
      <p:pic>
        <p:nvPicPr>
          <p:cNvPr id="63" name="図 124">
            <a:extLst>
              <a:ext uri="{FF2B5EF4-FFF2-40B4-BE49-F238E27FC236}">
                <a16:creationId xmlns:a16="http://schemas.microsoft.com/office/drawing/2014/main" id="{443C48BD-AA43-14B8-A71C-A1E5CDA383FD}"/>
              </a:ext>
            </a:extLst>
          </p:cNvPr>
          <p:cNvPicPr>
            <a:picLocks noChangeAspect="1"/>
          </p:cNvPicPr>
          <p:nvPr/>
        </p:nvPicPr>
        <p:blipFill>
          <a:blip r:embed="rId6"/>
          <a:stretch>
            <a:fillRect/>
          </a:stretch>
        </p:blipFill>
        <p:spPr>
          <a:xfrm>
            <a:off x="8119779" y="3489431"/>
            <a:ext cx="1492073" cy="241737"/>
          </a:xfrm>
          <a:prstGeom prst="rect">
            <a:avLst/>
          </a:prstGeom>
        </p:spPr>
      </p:pic>
      <p:sp>
        <p:nvSpPr>
          <p:cNvPr id="64" name="テキスト ボックス 135">
            <a:extLst>
              <a:ext uri="{FF2B5EF4-FFF2-40B4-BE49-F238E27FC236}">
                <a16:creationId xmlns:a16="http://schemas.microsoft.com/office/drawing/2014/main" id="{7B3444EB-C830-C448-1341-1E310E26CE4E}"/>
              </a:ext>
            </a:extLst>
          </p:cNvPr>
          <p:cNvSpPr txBox="1"/>
          <p:nvPr/>
        </p:nvSpPr>
        <p:spPr>
          <a:xfrm>
            <a:off x="7969588" y="3499171"/>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Lot No</a:t>
            </a:r>
            <a:endParaRPr kumimoji="1" lang="ja-JP" altLang="en-US" sz="800" dirty="0">
              <a:latin typeface="Meiryo UI" panose="020B0604030504040204" pitchFamily="50" charset="-128"/>
              <a:ea typeface="Meiryo UI" panose="020B0604030504040204" pitchFamily="50" charset="-128"/>
            </a:endParaRPr>
          </a:p>
        </p:txBody>
      </p:sp>
      <p:pic>
        <p:nvPicPr>
          <p:cNvPr id="65" name="図 37">
            <a:extLst>
              <a:ext uri="{FF2B5EF4-FFF2-40B4-BE49-F238E27FC236}">
                <a16:creationId xmlns:a16="http://schemas.microsoft.com/office/drawing/2014/main" id="{83129A84-DA7B-9FD1-D915-96A48BC274A4}"/>
              </a:ext>
            </a:extLst>
          </p:cNvPr>
          <p:cNvPicPr>
            <a:picLocks noChangeAspect="1"/>
          </p:cNvPicPr>
          <p:nvPr/>
        </p:nvPicPr>
        <p:blipFill>
          <a:blip r:embed="rId7"/>
          <a:stretch>
            <a:fillRect/>
          </a:stretch>
        </p:blipFill>
        <p:spPr>
          <a:xfrm>
            <a:off x="8644527" y="3505642"/>
            <a:ext cx="975979" cy="245836"/>
          </a:xfrm>
          <a:prstGeom prst="rect">
            <a:avLst/>
          </a:prstGeom>
        </p:spPr>
      </p:pic>
      <p:sp>
        <p:nvSpPr>
          <p:cNvPr id="66" name="テキスト ボックス 285">
            <a:extLst>
              <a:ext uri="{FF2B5EF4-FFF2-40B4-BE49-F238E27FC236}">
                <a16:creationId xmlns:a16="http://schemas.microsoft.com/office/drawing/2014/main" id="{2CAD581A-4D28-4C15-D956-360C26D04CF2}"/>
              </a:ext>
            </a:extLst>
          </p:cNvPr>
          <p:cNvSpPr txBox="1"/>
          <p:nvPr/>
        </p:nvSpPr>
        <p:spPr>
          <a:xfrm>
            <a:off x="8644527" y="3517151"/>
            <a:ext cx="927148" cy="200055"/>
          </a:xfrm>
          <a:prstGeom prst="rect">
            <a:avLst/>
          </a:prstGeom>
          <a:noFill/>
          <a:ln>
            <a:noFill/>
          </a:ln>
        </p:spPr>
        <p:txBody>
          <a:bodyPr wrap="square" rtlCol="0">
            <a:spAutoFit/>
          </a:bodyPr>
          <a:lstStyle/>
          <a:p>
            <a:r>
              <a:rPr kumimoji="1" lang="en-US" altLang="ja-JP" sz="700" dirty="0">
                <a:solidFill>
                  <a:srgbClr val="3F3F3F"/>
                </a:solidFill>
                <a:latin typeface="Segoe UI"/>
                <a:ea typeface="メイリオ"/>
              </a:rPr>
              <a:t>000001</a:t>
            </a:r>
            <a:endParaRPr kumimoji="1" lang="ja-JP" altLang="en-US" sz="700" dirty="0">
              <a:latin typeface="Meiryo UI" panose="020B0604030504040204" pitchFamily="50" charset="-128"/>
              <a:ea typeface="Meiryo UI" panose="020B0604030504040204" pitchFamily="50" charset="-128"/>
            </a:endParaRPr>
          </a:p>
        </p:txBody>
      </p:sp>
      <p:pic>
        <p:nvPicPr>
          <p:cNvPr id="67" name="図 124">
            <a:extLst>
              <a:ext uri="{FF2B5EF4-FFF2-40B4-BE49-F238E27FC236}">
                <a16:creationId xmlns:a16="http://schemas.microsoft.com/office/drawing/2014/main" id="{0AAE1EE1-E7E6-54B3-627E-A142620BAA67}"/>
              </a:ext>
            </a:extLst>
          </p:cNvPr>
          <p:cNvPicPr>
            <a:picLocks noChangeAspect="1"/>
          </p:cNvPicPr>
          <p:nvPr/>
        </p:nvPicPr>
        <p:blipFill>
          <a:blip r:embed="rId6"/>
          <a:stretch>
            <a:fillRect/>
          </a:stretch>
        </p:blipFill>
        <p:spPr>
          <a:xfrm>
            <a:off x="8125133" y="3727101"/>
            <a:ext cx="1492073" cy="241737"/>
          </a:xfrm>
          <a:prstGeom prst="rect">
            <a:avLst/>
          </a:prstGeom>
        </p:spPr>
      </p:pic>
      <p:sp>
        <p:nvSpPr>
          <p:cNvPr id="69" name="テキスト ボックス 135">
            <a:extLst>
              <a:ext uri="{FF2B5EF4-FFF2-40B4-BE49-F238E27FC236}">
                <a16:creationId xmlns:a16="http://schemas.microsoft.com/office/drawing/2014/main" id="{E482AE0A-1AB9-9739-A3E7-F4A7B66D02BE}"/>
              </a:ext>
            </a:extLst>
          </p:cNvPr>
          <p:cNvSpPr txBox="1"/>
          <p:nvPr/>
        </p:nvSpPr>
        <p:spPr>
          <a:xfrm>
            <a:off x="7974942" y="3736841"/>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pic>
        <p:nvPicPr>
          <p:cNvPr id="70" name="図 37">
            <a:extLst>
              <a:ext uri="{FF2B5EF4-FFF2-40B4-BE49-F238E27FC236}">
                <a16:creationId xmlns:a16="http://schemas.microsoft.com/office/drawing/2014/main" id="{376280A4-FBBC-E02D-BC24-9430EC938465}"/>
              </a:ext>
            </a:extLst>
          </p:cNvPr>
          <p:cNvPicPr>
            <a:picLocks noChangeAspect="1"/>
          </p:cNvPicPr>
          <p:nvPr/>
        </p:nvPicPr>
        <p:blipFill>
          <a:blip r:embed="rId7"/>
          <a:stretch>
            <a:fillRect/>
          </a:stretch>
        </p:blipFill>
        <p:spPr>
          <a:xfrm>
            <a:off x="8649881" y="3743312"/>
            <a:ext cx="459269" cy="245836"/>
          </a:xfrm>
          <a:prstGeom prst="rect">
            <a:avLst/>
          </a:prstGeom>
        </p:spPr>
      </p:pic>
      <p:sp>
        <p:nvSpPr>
          <p:cNvPr id="71" name="テキスト ボックス 285">
            <a:extLst>
              <a:ext uri="{FF2B5EF4-FFF2-40B4-BE49-F238E27FC236}">
                <a16:creationId xmlns:a16="http://schemas.microsoft.com/office/drawing/2014/main" id="{33687193-857B-0525-3E9A-4237A860FEB6}"/>
              </a:ext>
            </a:extLst>
          </p:cNvPr>
          <p:cNvSpPr txBox="1"/>
          <p:nvPr/>
        </p:nvSpPr>
        <p:spPr>
          <a:xfrm>
            <a:off x="8649881" y="3754821"/>
            <a:ext cx="459269" cy="200055"/>
          </a:xfrm>
          <a:prstGeom prst="rect">
            <a:avLst/>
          </a:prstGeom>
          <a:noFill/>
          <a:ln>
            <a:noFill/>
          </a:ln>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500</a:t>
            </a:r>
            <a:endParaRPr kumimoji="1" lang="ja-JP" altLang="en-US" sz="700" dirty="0">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123D24F6-8189-ED54-DDE6-936DDC564C45}"/>
              </a:ext>
            </a:extLst>
          </p:cNvPr>
          <p:cNvSpPr/>
          <p:nvPr/>
        </p:nvSpPr>
        <p:spPr>
          <a:xfrm>
            <a:off x="8051280" y="4605570"/>
            <a:ext cx="1115505" cy="187599"/>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100</a:t>
            </a:r>
            <a:endParaRPr kumimoji="1" lang="ja-JP" altLang="en-US" sz="900" dirty="0">
              <a:solidFill>
                <a:schemeClr val="tx1"/>
              </a:solidFill>
            </a:endParaRPr>
          </a:p>
        </p:txBody>
      </p:sp>
      <p:sp>
        <p:nvSpPr>
          <p:cNvPr id="74" name="テキスト ボックス 135">
            <a:extLst>
              <a:ext uri="{FF2B5EF4-FFF2-40B4-BE49-F238E27FC236}">
                <a16:creationId xmlns:a16="http://schemas.microsoft.com/office/drawing/2014/main" id="{CDCC7A56-2785-CC1B-609D-56D2CF083ACF}"/>
              </a:ext>
            </a:extLst>
          </p:cNvPr>
          <p:cNvSpPr txBox="1"/>
          <p:nvPr/>
        </p:nvSpPr>
        <p:spPr>
          <a:xfrm>
            <a:off x="8058014" y="4401304"/>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Location</a:t>
            </a:r>
            <a:endParaRPr kumimoji="1" lang="ja-JP" altLang="en-US" sz="800" dirty="0">
              <a:latin typeface="Meiryo UI" panose="020B0604030504040204" pitchFamily="50" charset="-128"/>
              <a:ea typeface="Meiryo UI" panose="020B0604030504040204" pitchFamily="50" charset="-128"/>
            </a:endParaRPr>
          </a:p>
        </p:txBody>
      </p:sp>
      <p:sp>
        <p:nvSpPr>
          <p:cNvPr id="75" name="テキスト ボックス 135">
            <a:extLst>
              <a:ext uri="{FF2B5EF4-FFF2-40B4-BE49-F238E27FC236}">
                <a16:creationId xmlns:a16="http://schemas.microsoft.com/office/drawing/2014/main" id="{2670D5DE-1706-3520-5197-4D2AED4F6B7F}"/>
              </a:ext>
            </a:extLst>
          </p:cNvPr>
          <p:cNvSpPr txBox="1"/>
          <p:nvPr/>
        </p:nvSpPr>
        <p:spPr>
          <a:xfrm>
            <a:off x="9128453" y="4405957"/>
            <a:ext cx="514147"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Status</a:t>
            </a:r>
            <a:endParaRPr kumimoji="1" lang="ja-JP" altLang="en-US" sz="800" dirty="0">
              <a:latin typeface="Meiryo UI" panose="020B0604030504040204" pitchFamily="50" charset="-128"/>
              <a:ea typeface="Meiryo UI" panose="020B0604030504040204" pitchFamily="50" charset="-128"/>
            </a:endParaRPr>
          </a:p>
        </p:txBody>
      </p:sp>
      <p:sp>
        <p:nvSpPr>
          <p:cNvPr id="80" name="正方形/長方形 79">
            <a:extLst>
              <a:ext uri="{FF2B5EF4-FFF2-40B4-BE49-F238E27FC236}">
                <a16:creationId xmlns:a16="http://schemas.microsoft.com/office/drawing/2014/main" id="{2516AC0A-9226-001D-C024-5E5BE03FCB38}"/>
              </a:ext>
            </a:extLst>
          </p:cNvPr>
          <p:cNvSpPr/>
          <p:nvPr/>
        </p:nvSpPr>
        <p:spPr>
          <a:xfrm>
            <a:off x="9140899" y="3757535"/>
            <a:ext cx="461582" cy="187599"/>
          </a:xfrm>
          <a:prstGeom prst="rect">
            <a:avLst/>
          </a:prstGeom>
          <a:solidFill>
            <a:schemeClr val="tx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1000</a:t>
            </a:r>
            <a:endParaRPr kumimoji="1" lang="ja-JP" altLang="en-US" sz="800" dirty="0">
              <a:solidFill>
                <a:schemeClr val="tx1"/>
              </a:solidFill>
            </a:endParaRPr>
          </a:p>
        </p:txBody>
      </p:sp>
      <p:pic>
        <p:nvPicPr>
          <p:cNvPr id="81" name="รูปภาพ 3">
            <a:extLst>
              <a:ext uri="{FF2B5EF4-FFF2-40B4-BE49-F238E27FC236}">
                <a16:creationId xmlns:a16="http://schemas.microsoft.com/office/drawing/2014/main" id="{4DC0F13C-FB62-FBCF-A3EC-64422B4D7077}"/>
              </a:ext>
            </a:extLst>
          </p:cNvPr>
          <p:cNvPicPr/>
          <p:nvPr/>
        </p:nvPicPr>
        <p:blipFill>
          <a:blip r:embed="rId4">
            <a:extLst>
              <a:ext uri="{28A0092B-C50C-407E-A947-70E740481C1C}">
                <a14:useLocalDpi xmlns:a14="http://schemas.microsoft.com/office/drawing/2010/main" val="0"/>
              </a:ext>
            </a:extLst>
          </a:blip>
          <a:stretch>
            <a:fillRect/>
          </a:stretch>
        </p:blipFill>
        <p:spPr>
          <a:xfrm>
            <a:off x="9850065" y="2905135"/>
            <a:ext cx="1716979" cy="2217799"/>
          </a:xfrm>
          <a:prstGeom prst="rect">
            <a:avLst/>
          </a:prstGeom>
        </p:spPr>
      </p:pic>
      <p:pic>
        <p:nvPicPr>
          <p:cNvPr id="82" name="図 119">
            <a:extLst>
              <a:ext uri="{FF2B5EF4-FFF2-40B4-BE49-F238E27FC236}">
                <a16:creationId xmlns:a16="http://schemas.microsoft.com/office/drawing/2014/main" id="{7F8EA107-5B7C-288E-7868-A84DC653C0F9}"/>
              </a:ext>
            </a:extLst>
          </p:cNvPr>
          <p:cNvPicPr>
            <a:picLocks noChangeAspect="1"/>
          </p:cNvPicPr>
          <p:nvPr/>
        </p:nvPicPr>
        <p:blipFill>
          <a:blip r:embed="rId5"/>
          <a:stretch>
            <a:fillRect/>
          </a:stretch>
        </p:blipFill>
        <p:spPr>
          <a:xfrm>
            <a:off x="10097812" y="3025239"/>
            <a:ext cx="1182132" cy="177846"/>
          </a:xfrm>
          <a:prstGeom prst="rect">
            <a:avLst/>
          </a:prstGeom>
        </p:spPr>
      </p:pic>
      <p:sp>
        <p:nvSpPr>
          <p:cNvPr id="83" name="テキスト ボックス 120">
            <a:extLst>
              <a:ext uri="{FF2B5EF4-FFF2-40B4-BE49-F238E27FC236}">
                <a16:creationId xmlns:a16="http://schemas.microsoft.com/office/drawing/2014/main" id="{A1FBF085-C7A8-B63A-4130-7000C294CFA4}"/>
              </a:ext>
            </a:extLst>
          </p:cNvPr>
          <p:cNvSpPr txBox="1"/>
          <p:nvPr/>
        </p:nvSpPr>
        <p:spPr>
          <a:xfrm>
            <a:off x="9850064" y="299337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Inbound</a:t>
            </a:r>
          </a:p>
        </p:txBody>
      </p:sp>
      <p:pic>
        <p:nvPicPr>
          <p:cNvPr id="84" name="図 124">
            <a:extLst>
              <a:ext uri="{FF2B5EF4-FFF2-40B4-BE49-F238E27FC236}">
                <a16:creationId xmlns:a16="http://schemas.microsoft.com/office/drawing/2014/main" id="{E224D5F3-258B-E3BD-D7CF-0CC3BF7E1D63}"/>
              </a:ext>
            </a:extLst>
          </p:cNvPr>
          <p:cNvPicPr>
            <a:picLocks noChangeAspect="1"/>
          </p:cNvPicPr>
          <p:nvPr/>
        </p:nvPicPr>
        <p:blipFill>
          <a:blip r:embed="rId6"/>
          <a:stretch>
            <a:fillRect/>
          </a:stretch>
        </p:blipFill>
        <p:spPr>
          <a:xfrm>
            <a:off x="10055668" y="3240683"/>
            <a:ext cx="1488841" cy="1579717"/>
          </a:xfrm>
          <a:prstGeom prst="rect">
            <a:avLst/>
          </a:prstGeom>
        </p:spPr>
      </p:pic>
      <p:sp>
        <p:nvSpPr>
          <p:cNvPr id="85" name="テキスト ボックス 127">
            <a:extLst>
              <a:ext uri="{FF2B5EF4-FFF2-40B4-BE49-F238E27FC236}">
                <a16:creationId xmlns:a16="http://schemas.microsoft.com/office/drawing/2014/main" id="{BE291A77-9FEE-055F-3F81-51DE275AC42C}"/>
              </a:ext>
            </a:extLst>
          </p:cNvPr>
          <p:cNvSpPr txBox="1"/>
          <p:nvPr/>
        </p:nvSpPr>
        <p:spPr>
          <a:xfrm>
            <a:off x="9915454" y="484881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86" name="図 124">
            <a:extLst>
              <a:ext uri="{FF2B5EF4-FFF2-40B4-BE49-F238E27FC236}">
                <a16:creationId xmlns:a16="http://schemas.microsoft.com/office/drawing/2014/main" id="{35679C6B-37DE-B294-9B39-894085C267B1}"/>
              </a:ext>
            </a:extLst>
          </p:cNvPr>
          <p:cNvPicPr>
            <a:picLocks noChangeAspect="1"/>
          </p:cNvPicPr>
          <p:nvPr/>
        </p:nvPicPr>
        <p:blipFill>
          <a:blip r:embed="rId6"/>
          <a:stretch>
            <a:fillRect/>
          </a:stretch>
        </p:blipFill>
        <p:spPr>
          <a:xfrm>
            <a:off x="9878718" y="4847501"/>
            <a:ext cx="1677020" cy="258554"/>
          </a:xfrm>
          <a:prstGeom prst="rect">
            <a:avLst/>
          </a:prstGeom>
        </p:spPr>
      </p:pic>
      <p:pic>
        <p:nvPicPr>
          <p:cNvPr id="87" name="図 86">
            <a:extLst>
              <a:ext uri="{FF2B5EF4-FFF2-40B4-BE49-F238E27FC236}">
                <a16:creationId xmlns:a16="http://schemas.microsoft.com/office/drawing/2014/main" id="{7295DFB2-9A8E-51FA-7BC4-96EB60C6369A}"/>
              </a:ext>
            </a:extLst>
          </p:cNvPr>
          <p:cNvPicPr>
            <a:picLocks noChangeAspect="1"/>
          </p:cNvPicPr>
          <p:nvPr/>
        </p:nvPicPr>
        <p:blipFill rotWithShape="1">
          <a:blip r:embed="rId8"/>
          <a:srcRect r="7596" b="3166"/>
          <a:stretch/>
        </p:blipFill>
        <p:spPr>
          <a:xfrm>
            <a:off x="9904399" y="4861690"/>
            <a:ext cx="369329" cy="250725"/>
          </a:xfrm>
          <a:prstGeom prst="rect">
            <a:avLst/>
          </a:prstGeom>
        </p:spPr>
      </p:pic>
      <p:sp>
        <p:nvSpPr>
          <p:cNvPr id="88" name="テキスト ボックス 135">
            <a:extLst>
              <a:ext uri="{FF2B5EF4-FFF2-40B4-BE49-F238E27FC236}">
                <a16:creationId xmlns:a16="http://schemas.microsoft.com/office/drawing/2014/main" id="{ED5E1378-1DB4-09AF-A491-EF9D13AC3E7B}"/>
              </a:ext>
            </a:extLst>
          </p:cNvPr>
          <p:cNvSpPr txBox="1"/>
          <p:nvPr/>
        </p:nvSpPr>
        <p:spPr>
          <a:xfrm>
            <a:off x="9860033" y="3320269"/>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Date</a:t>
            </a:r>
            <a:endParaRPr kumimoji="1" lang="ja-JP" altLang="en-US" sz="700" dirty="0">
              <a:latin typeface="Meiryo UI" panose="020B0604030504040204" pitchFamily="50" charset="-128"/>
              <a:ea typeface="Meiryo UI" panose="020B0604030504040204" pitchFamily="50" charset="-128"/>
            </a:endParaRPr>
          </a:p>
        </p:txBody>
      </p:sp>
      <p:sp>
        <p:nvSpPr>
          <p:cNvPr id="89" name="テキスト ボックス 135">
            <a:extLst>
              <a:ext uri="{FF2B5EF4-FFF2-40B4-BE49-F238E27FC236}">
                <a16:creationId xmlns:a16="http://schemas.microsoft.com/office/drawing/2014/main" id="{D254A0D9-541E-EA66-20ED-7DB8829FD1AA}"/>
              </a:ext>
            </a:extLst>
          </p:cNvPr>
          <p:cNvSpPr txBox="1"/>
          <p:nvPr/>
        </p:nvSpPr>
        <p:spPr>
          <a:xfrm>
            <a:off x="9807932" y="320603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Login user / Kittisak   Line A-FCT1</a:t>
            </a:r>
            <a:endParaRPr kumimoji="1" lang="ja-JP" altLang="en-US" sz="700" dirty="0">
              <a:latin typeface="Meiryo UI" panose="020B0604030504040204" pitchFamily="50" charset="-128"/>
              <a:ea typeface="Meiryo UI" panose="020B0604030504040204" pitchFamily="50" charset="-128"/>
            </a:endParaRPr>
          </a:p>
        </p:txBody>
      </p:sp>
      <p:pic>
        <p:nvPicPr>
          <p:cNvPr id="90" name="図 89">
            <a:extLst>
              <a:ext uri="{FF2B5EF4-FFF2-40B4-BE49-F238E27FC236}">
                <a16:creationId xmlns:a16="http://schemas.microsoft.com/office/drawing/2014/main" id="{E612405A-5716-5920-B1DF-2550DF11EF89}"/>
              </a:ext>
            </a:extLst>
          </p:cNvPr>
          <p:cNvPicPr>
            <a:picLocks noChangeAspect="1"/>
          </p:cNvPicPr>
          <p:nvPr/>
        </p:nvPicPr>
        <p:blipFill>
          <a:blip r:embed="rId11"/>
          <a:stretch>
            <a:fillRect/>
          </a:stretch>
        </p:blipFill>
        <p:spPr>
          <a:xfrm>
            <a:off x="9948888" y="4899830"/>
            <a:ext cx="266258" cy="135957"/>
          </a:xfrm>
          <a:prstGeom prst="rect">
            <a:avLst/>
          </a:prstGeom>
        </p:spPr>
      </p:pic>
      <p:sp>
        <p:nvSpPr>
          <p:cNvPr id="91" name="テキスト ボックス 285">
            <a:extLst>
              <a:ext uri="{FF2B5EF4-FFF2-40B4-BE49-F238E27FC236}">
                <a16:creationId xmlns:a16="http://schemas.microsoft.com/office/drawing/2014/main" id="{01B0ECD5-D294-9609-FE82-0CBC2A528C71}"/>
              </a:ext>
            </a:extLst>
          </p:cNvPr>
          <p:cNvSpPr txBox="1"/>
          <p:nvPr/>
        </p:nvSpPr>
        <p:spPr>
          <a:xfrm>
            <a:off x="9838061" y="4856041"/>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[F1]</a:t>
            </a:r>
            <a:endParaRPr kumimoji="1" lang="ja-JP" altLang="en-US" sz="500" dirty="0">
              <a:latin typeface="Meiryo UI" panose="020B0604030504040204" pitchFamily="50" charset="-128"/>
              <a:ea typeface="Meiryo UI" panose="020B0604030504040204" pitchFamily="50" charset="-128"/>
            </a:endParaRPr>
          </a:p>
        </p:txBody>
      </p:sp>
      <p:sp>
        <p:nvSpPr>
          <p:cNvPr id="92" name="正方形/長方形 91">
            <a:extLst>
              <a:ext uri="{FF2B5EF4-FFF2-40B4-BE49-F238E27FC236}">
                <a16:creationId xmlns:a16="http://schemas.microsoft.com/office/drawing/2014/main" id="{5C0E7205-01E4-0826-18BE-4C3B92E47D4C}"/>
              </a:ext>
            </a:extLst>
          </p:cNvPr>
          <p:cNvSpPr/>
          <p:nvPr/>
        </p:nvSpPr>
        <p:spPr>
          <a:xfrm>
            <a:off x="9987371" y="3527587"/>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93" name="テキスト ボックス 285">
            <a:extLst>
              <a:ext uri="{FF2B5EF4-FFF2-40B4-BE49-F238E27FC236}">
                <a16:creationId xmlns:a16="http://schemas.microsoft.com/office/drawing/2014/main" id="{4D9E0404-7873-291B-99FA-A1782FF14DB5}"/>
              </a:ext>
            </a:extLst>
          </p:cNvPr>
          <p:cNvSpPr txBox="1"/>
          <p:nvPr/>
        </p:nvSpPr>
        <p:spPr>
          <a:xfrm>
            <a:off x="10018994" y="3505642"/>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07-Oct-2022</a:t>
            </a:r>
            <a:endParaRPr kumimoji="1" lang="ja-JP" altLang="en-US" sz="600" dirty="0">
              <a:latin typeface="Meiryo UI" panose="020B0604030504040204" pitchFamily="50" charset="-128"/>
              <a:ea typeface="Meiryo UI" panose="020B0604030504040204" pitchFamily="50" charset="-128"/>
            </a:endParaRPr>
          </a:p>
        </p:txBody>
      </p:sp>
      <p:sp>
        <p:nvSpPr>
          <p:cNvPr id="94" name="テキスト ボックス 127">
            <a:extLst>
              <a:ext uri="{FF2B5EF4-FFF2-40B4-BE49-F238E27FC236}">
                <a16:creationId xmlns:a16="http://schemas.microsoft.com/office/drawing/2014/main" id="{545AC2A8-0268-3BC5-4F6D-7D165BBEC7EB}"/>
              </a:ext>
            </a:extLst>
          </p:cNvPr>
          <p:cNvSpPr txBox="1"/>
          <p:nvPr/>
        </p:nvSpPr>
        <p:spPr>
          <a:xfrm>
            <a:off x="11135809" y="485925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95" name="図 94">
            <a:extLst>
              <a:ext uri="{FF2B5EF4-FFF2-40B4-BE49-F238E27FC236}">
                <a16:creationId xmlns:a16="http://schemas.microsoft.com/office/drawing/2014/main" id="{D968D142-9E44-1A57-F548-F3C2ABA91A8C}"/>
              </a:ext>
            </a:extLst>
          </p:cNvPr>
          <p:cNvPicPr>
            <a:picLocks noChangeAspect="1"/>
          </p:cNvPicPr>
          <p:nvPr/>
        </p:nvPicPr>
        <p:blipFill rotWithShape="1">
          <a:blip r:embed="rId8"/>
          <a:srcRect r="7596" b="3166"/>
          <a:stretch/>
        </p:blipFill>
        <p:spPr>
          <a:xfrm>
            <a:off x="11124754" y="4872134"/>
            <a:ext cx="369329" cy="250725"/>
          </a:xfrm>
          <a:prstGeom prst="rect">
            <a:avLst/>
          </a:prstGeom>
        </p:spPr>
      </p:pic>
      <p:pic>
        <p:nvPicPr>
          <p:cNvPr id="96" name="図 95">
            <a:extLst>
              <a:ext uri="{FF2B5EF4-FFF2-40B4-BE49-F238E27FC236}">
                <a16:creationId xmlns:a16="http://schemas.microsoft.com/office/drawing/2014/main" id="{8156F1BD-8131-43EB-9A4E-31A4D6B35613}"/>
              </a:ext>
            </a:extLst>
          </p:cNvPr>
          <p:cNvPicPr>
            <a:picLocks noChangeAspect="1"/>
          </p:cNvPicPr>
          <p:nvPr/>
        </p:nvPicPr>
        <p:blipFill>
          <a:blip r:embed="rId11"/>
          <a:stretch>
            <a:fillRect/>
          </a:stretch>
        </p:blipFill>
        <p:spPr>
          <a:xfrm>
            <a:off x="11169243" y="4910274"/>
            <a:ext cx="266258" cy="135957"/>
          </a:xfrm>
          <a:prstGeom prst="rect">
            <a:avLst/>
          </a:prstGeom>
        </p:spPr>
      </p:pic>
      <p:sp>
        <p:nvSpPr>
          <p:cNvPr id="97" name="テキスト ボックス 285">
            <a:extLst>
              <a:ext uri="{FF2B5EF4-FFF2-40B4-BE49-F238E27FC236}">
                <a16:creationId xmlns:a16="http://schemas.microsoft.com/office/drawing/2014/main" id="{7F76DD3B-88DE-3F0F-258C-3765E7DC114B}"/>
              </a:ext>
            </a:extLst>
          </p:cNvPr>
          <p:cNvSpPr txBox="1"/>
          <p:nvPr/>
        </p:nvSpPr>
        <p:spPr>
          <a:xfrm>
            <a:off x="11058416" y="486648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Back</a:t>
            </a:r>
          </a:p>
          <a:p>
            <a:pPr algn="ctr"/>
            <a:r>
              <a:rPr kumimoji="1" lang="en-US" altLang="ja-JP" sz="400" dirty="0">
                <a:latin typeface="Meiryo UI" panose="020B0604030504040204" pitchFamily="50" charset="-128"/>
                <a:ea typeface="Meiryo UI" panose="020B0604030504040204" pitchFamily="50" charset="-128"/>
              </a:rPr>
              <a:t>[F4]</a:t>
            </a:r>
            <a:endParaRPr kumimoji="1" lang="ja-JP" altLang="en-US" sz="500" dirty="0">
              <a:latin typeface="Meiryo UI" panose="020B0604030504040204" pitchFamily="50" charset="-128"/>
              <a:ea typeface="Meiryo UI" panose="020B0604030504040204" pitchFamily="50" charset="-128"/>
            </a:endParaRPr>
          </a:p>
        </p:txBody>
      </p:sp>
      <p:sp>
        <p:nvSpPr>
          <p:cNvPr id="98" name="テキスト ボックス 135">
            <a:extLst>
              <a:ext uri="{FF2B5EF4-FFF2-40B4-BE49-F238E27FC236}">
                <a16:creationId xmlns:a16="http://schemas.microsoft.com/office/drawing/2014/main" id="{02BEF5E2-9BAB-2B94-CB42-114756A07B25}"/>
              </a:ext>
            </a:extLst>
          </p:cNvPr>
          <p:cNvSpPr txBox="1"/>
          <p:nvPr/>
        </p:nvSpPr>
        <p:spPr>
          <a:xfrm>
            <a:off x="9852532" y="3676411"/>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Model name</a:t>
            </a:r>
            <a:endParaRPr kumimoji="1" lang="ja-JP" altLang="en-US" sz="700" dirty="0">
              <a:latin typeface="Meiryo UI" panose="020B0604030504040204" pitchFamily="50" charset="-128"/>
              <a:ea typeface="Meiryo UI" panose="020B0604030504040204" pitchFamily="50" charset="-128"/>
            </a:endParaRPr>
          </a:p>
        </p:txBody>
      </p:sp>
      <p:sp>
        <p:nvSpPr>
          <p:cNvPr id="99" name="正方形/長方形 98">
            <a:extLst>
              <a:ext uri="{FF2B5EF4-FFF2-40B4-BE49-F238E27FC236}">
                <a16:creationId xmlns:a16="http://schemas.microsoft.com/office/drawing/2014/main" id="{CB6B47EB-415F-1FE7-08E7-9976BB5FF1A3}"/>
              </a:ext>
            </a:extLst>
          </p:cNvPr>
          <p:cNvSpPr/>
          <p:nvPr/>
        </p:nvSpPr>
        <p:spPr>
          <a:xfrm>
            <a:off x="9979870" y="3858329"/>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0" name="テキスト ボックス 285">
            <a:extLst>
              <a:ext uri="{FF2B5EF4-FFF2-40B4-BE49-F238E27FC236}">
                <a16:creationId xmlns:a16="http://schemas.microsoft.com/office/drawing/2014/main" id="{5FB998F4-9719-D8A2-DF0B-38D1B3C2CD9C}"/>
              </a:ext>
            </a:extLst>
          </p:cNvPr>
          <p:cNvSpPr txBox="1"/>
          <p:nvPr/>
        </p:nvSpPr>
        <p:spPr>
          <a:xfrm>
            <a:off x="10011493" y="3836384"/>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pic>
        <p:nvPicPr>
          <p:cNvPr id="101" name="図 124">
            <a:extLst>
              <a:ext uri="{FF2B5EF4-FFF2-40B4-BE49-F238E27FC236}">
                <a16:creationId xmlns:a16="http://schemas.microsoft.com/office/drawing/2014/main" id="{EEDB37C5-D947-6B0D-1F9C-CA014C8AEEE9}"/>
              </a:ext>
            </a:extLst>
          </p:cNvPr>
          <p:cNvPicPr>
            <a:picLocks noChangeAspect="1"/>
          </p:cNvPicPr>
          <p:nvPr/>
        </p:nvPicPr>
        <p:blipFill>
          <a:blip r:embed="rId6"/>
          <a:stretch>
            <a:fillRect/>
          </a:stretch>
        </p:blipFill>
        <p:spPr>
          <a:xfrm>
            <a:off x="10010303" y="4228961"/>
            <a:ext cx="1492073" cy="241737"/>
          </a:xfrm>
          <a:prstGeom prst="rect">
            <a:avLst/>
          </a:prstGeom>
        </p:spPr>
      </p:pic>
      <p:sp>
        <p:nvSpPr>
          <p:cNvPr id="102" name="テキスト ボックス 135">
            <a:extLst>
              <a:ext uri="{FF2B5EF4-FFF2-40B4-BE49-F238E27FC236}">
                <a16:creationId xmlns:a16="http://schemas.microsoft.com/office/drawing/2014/main" id="{86D6DBFC-0ACA-464A-4C45-776FD1A71E0A}"/>
              </a:ext>
            </a:extLst>
          </p:cNvPr>
          <p:cNvSpPr txBox="1"/>
          <p:nvPr/>
        </p:nvSpPr>
        <p:spPr>
          <a:xfrm>
            <a:off x="9852532" y="4354797"/>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Qty</a:t>
            </a:r>
            <a:endParaRPr kumimoji="1" lang="ja-JP" altLang="en-US" sz="700" dirty="0">
              <a:latin typeface="Meiryo UI" panose="020B0604030504040204" pitchFamily="50" charset="-128"/>
              <a:ea typeface="Meiryo UI" panose="020B0604030504040204" pitchFamily="50" charset="-128"/>
            </a:endParaRPr>
          </a:p>
        </p:txBody>
      </p:sp>
      <p:sp>
        <p:nvSpPr>
          <p:cNvPr id="103" name="正方形/長方形 102">
            <a:extLst>
              <a:ext uri="{FF2B5EF4-FFF2-40B4-BE49-F238E27FC236}">
                <a16:creationId xmlns:a16="http://schemas.microsoft.com/office/drawing/2014/main" id="{F94B130E-9097-8DD3-2AD0-C42E6F81DFEB}"/>
              </a:ext>
            </a:extLst>
          </p:cNvPr>
          <p:cNvSpPr/>
          <p:nvPr/>
        </p:nvSpPr>
        <p:spPr>
          <a:xfrm>
            <a:off x="9979870" y="4549415"/>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4" name="テキスト ボックス 285">
            <a:extLst>
              <a:ext uri="{FF2B5EF4-FFF2-40B4-BE49-F238E27FC236}">
                <a16:creationId xmlns:a16="http://schemas.microsoft.com/office/drawing/2014/main" id="{C294403C-1826-0EC2-A893-AF2D9CACF895}"/>
              </a:ext>
            </a:extLst>
          </p:cNvPr>
          <p:cNvSpPr txBox="1"/>
          <p:nvPr/>
        </p:nvSpPr>
        <p:spPr>
          <a:xfrm>
            <a:off x="10011493" y="4527470"/>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1</a:t>
            </a:r>
            <a:endParaRPr kumimoji="1" lang="ja-JP" altLang="en-US" sz="600" dirty="0">
              <a:latin typeface="Meiryo UI" panose="020B0604030504040204" pitchFamily="50" charset="-128"/>
              <a:ea typeface="Meiryo UI" panose="020B0604030504040204" pitchFamily="50" charset="-128"/>
            </a:endParaRPr>
          </a:p>
        </p:txBody>
      </p:sp>
      <p:sp>
        <p:nvSpPr>
          <p:cNvPr id="105" name="テキスト ボックス 135">
            <a:extLst>
              <a:ext uri="{FF2B5EF4-FFF2-40B4-BE49-F238E27FC236}">
                <a16:creationId xmlns:a16="http://schemas.microsoft.com/office/drawing/2014/main" id="{DA91A529-3D3D-92D1-674C-778851CFD07E}"/>
              </a:ext>
            </a:extLst>
          </p:cNvPr>
          <p:cNvSpPr txBox="1"/>
          <p:nvPr/>
        </p:nvSpPr>
        <p:spPr>
          <a:xfrm>
            <a:off x="9852532" y="4003208"/>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S/N</a:t>
            </a:r>
            <a:endParaRPr kumimoji="1" lang="ja-JP" altLang="en-US" sz="700" dirty="0">
              <a:latin typeface="Meiryo UI" panose="020B0604030504040204" pitchFamily="50" charset="-128"/>
              <a:ea typeface="Meiryo UI" panose="020B0604030504040204" pitchFamily="50" charset="-128"/>
            </a:endParaRPr>
          </a:p>
        </p:txBody>
      </p:sp>
      <p:sp>
        <p:nvSpPr>
          <p:cNvPr id="106" name="正方形/長方形 105">
            <a:extLst>
              <a:ext uri="{FF2B5EF4-FFF2-40B4-BE49-F238E27FC236}">
                <a16:creationId xmlns:a16="http://schemas.microsoft.com/office/drawing/2014/main" id="{123C3C37-1313-39AB-E354-D93D44D5687E}"/>
              </a:ext>
            </a:extLst>
          </p:cNvPr>
          <p:cNvSpPr/>
          <p:nvPr/>
        </p:nvSpPr>
        <p:spPr>
          <a:xfrm>
            <a:off x="9979870" y="4197826"/>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7" name="テキスト ボックス 285">
            <a:extLst>
              <a:ext uri="{FF2B5EF4-FFF2-40B4-BE49-F238E27FC236}">
                <a16:creationId xmlns:a16="http://schemas.microsoft.com/office/drawing/2014/main" id="{91E78EED-B044-3CDB-A627-18BBEC6660E7}"/>
              </a:ext>
            </a:extLst>
          </p:cNvPr>
          <p:cNvSpPr txBox="1"/>
          <p:nvPr/>
        </p:nvSpPr>
        <p:spPr>
          <a:xfrm>
            <a:off x="10011493" y="4175881"/>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08" name="テキスト ボックス 127">
            <a:extLst>
              <a:ext uri="{FF2B5EF4-FFF2-40B4-BE49-F238E27FC236}">
                <a16:creationId xmlns:a16="http://schemas.microsoft.com/office/drawing/2014/main" id="{50F0B061-AEB6-AA66-2358-ED38DD8EB5D1}"/>
              </a:ext>
            </a:extLst>
          </p:cNvPr>
          <p:cNvSpPr txBox="1"/>
          <p:nvPr/>
        </p:nvSpPr>
        <p:spPr>
          <a:xfrm>
            <a:off x="10723051" y="485079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09" name="図 108">
            <a:extLst>
              <a:ext uri="{FF2B5EF4-FFF2-40B4-BE49-F238E27FC236}">
                <a16:creationId xmlns:a16="http://schemas.microsoft.com/office/drawing/2014/main" id="{276130EC-8BE8-5BB0-834F-0C330A6521B9}"/>
              </a:ext>
            </a:extLst>
          </p:cNvPr>
          <p:cNvPicPr>
            <a:picLocks noChangeAspect="1"/>
          </p:cNvPicPr>
          <p:nvPr/>
        </p:nvPicPr>
        <p:blipFill rotWithShape="1">
          <a:blip r:embed="rId8"/>
          <a:srcRect r="7596" b="3166"/>
          <a:stretch/>
        </p:blipFill>
        <p:spPr>
          <a:xfrm>
            <a:off x="10711996" y="4863668"/>
            <a:ext cx="369329" cy="250725"/>
          </a:xfrm>
          <a:prstGeom prst="rect">
            <a:avLst/>
          </a:prstGeom>
        </p:spPr>
      </p:pic>
      <p:pic>
        <p:nvPicPr>
          <p:cNvPr id="110" name="図 109">
            <a:extLst>
              <a:ext uri="{FF2B5EF4-FFF2-40B4-BE49-F238E27FC236}">
                <a16:creationId xmlns:a16="http://schemas.microsoft.com/office/drawing/2014/main" id="{084413F4-DF82-0719-6BE8-EA87B5EE2FAB}"/>
              </a:ext>
            </a:extLst>
          </p:cNvPr>
          <p:cNvPicPr>
            <a:picLocks noChangeAspect="1"/>
          </p:cNvPicPr>
          <p:nvPr/>
        </p:nvPicPr>
        <p:blipFill>
          <a:blip r:embed="rId11"/>
          <a:stretch>
            <a:fillRect/>
          </a:stretch>
        </p:blipFill>
        <p:spPr>
          <a:xfrm>
            <a:off x="10756485" y="4901808"/>
            <a:ext cx="266258" cy="135957"/>
          </a:xfrm>
          <a:prstGeom prst="rect">
            <a:avLst/>
          </a:prstGeom>
        </p:spPr>
      </p:pic>
      <p:sp>
        <p:nvSpPr>
          <p:cNvPr id="111" name="テキスト ボックス 285">
            <a:extLst>
              <a:ext uri="{FF2B5EF4-FFF2-40B4-BE49-F238E27FC236}">
                <a16:creationId xmlns:a16="http://schemas.microsoft.com/office/drawing/2014/main" id="{ED9F6991-ED19-FC35-035C-956E454B61D4}"/>
              </a:ext>
            </a:extLst>
          </p:cNvPr>
          <p:cNvSpPr txBox="1"/>
          <p:nvPr/>
        </p:nvSpPr>
        <p:spPr>
          <a:xfrm>
            <a:off x="10624493" y="486648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[F3]</a:t>
            </a:r>
            <a:endParaRPr kumimoji="1" lang="ja-JP" altLang="en-US" sz="500" dirty="0">
              <a:latin typeface="Meiryo UI" panose="020B0604030504040204" pitchFamily="50" charset="-128"/>
              <a:ea typeface="Meiryo UI" panose="020B0604030504040204" pitchFamily="50" charset="-128"/>
            </a:endParaRPr>
          </a:p>
        </p:txBody>
      </p:sp>
      <p:pic>
        <p:nvPicPr>
          <p:cNvPr id="112" name="図 50">
            <a:extLst>
              <a:ext uri="{FF2B5EF4-FFF2-40B4-BE49-F238E27FC236}">
                <a16:creationId xmlns:a16="http://schemas.microsoft.com/office/drawing/2014/main" id="{9260DB21-43E7-1ABB-A8C1-381D0927BD26}"/>
              </a:ext>
            </a:extLst>
          </p:cNvPr>
          <p:cNvPicPr/>
          <p:nvPr/>
        </p:nvPicPr>
        <p:blipFill rotWithShape="1">
          <a:blip r:embed="rId12" cstate="print">
            <a:extLst>
              <a:ext uri="{28A0092B-C50C-407E-A947-70E740481C1C}">
                <a14:useLocalDpi xmlns:a14="http://schemas.microsoft.com/office/drawing/2010/main" val="0"/>
              </a:ext>
            </a:extLst>
          </a:blip>
          <a:srcRect l="-1" t="2595" r="1966" b="5457"/>
          <a:stretch/>
        </p:blipFill>
        <p:spPr bwMode="auto">
          <a:xfrm>
            <a:off x="9912674" y="3706190"/>
            <a:ext cx="1631835" cy="616478"/>
          </a:xfrm>
          <a:prstGeom prst="rect">
            <a:avLst/>
          </a:prstGeom>
          <a:solidFill>
            <a:schemeClr val="bg1"/>
          </a:solidFill>
          <a:ln>
            <a:solidFill>
              <a:schemeClr val="tx1"/>
            </a:solidFill>
          </a:ln>
        </p:spPr>
      </p:pic>
      <p:sp>
        <p:nvSpPr>
          <p:cNvPr id="113" name="正方形/長方形 112">
            <a:extLst>
              <a:ext uri="{FF2B5EF4-FFF2-40B4-BE49-F238E27FC236}">
                <a16:creationId xmlns:a16="http://schemas.microsoft.com/office/drawing/2014/main" id="{9BA27F48-77A3-B351-443A-6161A8FF204E}"/>
              </a:ext>
            </a:extLst>
          </p:cNvPr>
          <p:cNvSpPr/>
          <p:nvPr/>
        </p:nvSpPr>
        <p:spPr>
          <a:xfrm>
            <a:off x="10348288" y="4056342"/>
            <a:ext cx="800398" cy="204202"/>
          </a:xfrm>
          <a:prstGeom prst="rect">
            <a:avLst/>
          </a:prstGeom>
          <a:solidFill>
            <a:srgbClr val="00B05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rPr>
              <a:t>OK </a:t>
            </a:r>
            <a:r>
              <a:rPr kumimoji="1" lang="en-US" altLang="ja-JP" sz="900" dirty="0">
                <a:solidFill>
                  <a:schemeClr val="bg1"/>
                </a:solidFill>
              </a:rPr>
              <a:t>[ENT]</a:t>
            </a:r>
            <a:endParaRPr kumimoji="1" lang="ja-JP" altLang="en-US" sz="1050" dirty="0">
              <a:solidFill>
                <a:schemeClr val="bg1"/>
              </a:solidFill>
            </a:endParaRPr>
          </a:p>
        </p:txBody>
      </p:sp>
      <p:pic>
        <p:nvPicPr>
          <p:cNvPr id="114" name="図 124">
            <a:extLst>
              <a:ext uri="{FF2B5EF4-FFF2-40B4-BE49-F238E27FC236}">
                <a16:creationId xmlns:a16="http://schemas.microsoft.com/office/drawing/2014/main" id="{4C17D557-6AA0-BC07-62FC-C1B7F80C8885}"/>
              </a:ext>
            </a:extLst>
          </p:cNvPr>
          <p:cNvPicPr>
            <a:picLocks noChangeAspect="1"/>
          </p:cNvPicPr>
          <p:nvPr/>
        </p:nvPicPr>
        <p:blipFill>
          <a:blip r:embed="rId6"/>
          <a:stretch>
            <a:fillRect/>
          </a:stretch>
        </p:blipFill>
        <p:spPr>
          <a:xfrm>
            <a:off x="10069693" y="3842674"/>
            <a:ext cx="1441748" cy="194768"/>
          </a:xfrm>
          <a:prstGeom prst="rect">
            <a:avLst/>
          </a:prstGeom>
        </p:spPr>
      </p:pic>
      <p:sp>
        <p:nvSpPr>
          <p:cNvPr id="115" name="テキスト ボックス 135">
            <a:extLst>
              <a:ext uri="{FF2B5EF4-FFF2-40B4-BE49-F238E27FC236}">
                <a16:creationId xmlns:a16="http://schemas.microsoft.com/office/drawing/2014/main" id="{3B2FF253-3C55-9C9A-6557-1E853F5831C1}"/>
              </a:ext>
            </a:extLst>
          </p:cNvPr>
          <p:cNvSpPr txBox="1"/>
          <p:nvPr/>
        </p:nvSpPr>
        <p:spPr>
          <a:xfrm>
            <a:off x="10236323" y="3820773"/>
            <a:ext cx="984536" cy="215444"/>
          </a:xfrm>
          <a:prstGeom prst="rect">
            <a:avLst/>
          </a:prstGeom>
          <a:noFill/>
        </p:spPr>
        <p:txBody>
          <a:bodyPr wrap="square" rtlCol="0">
            <a:spAutoFit/>
          </a:bodyPr>
          <a:lstStyle/>
          <a:p>
            <a:pPr algn="ctr"/>
            <a:r>
              <a:rPr kumimoji="1" lang="en-US" altLang="ja-JP" sz="800" dirty="0">
                <a:latin typeface="Meiryo UI" panose="020B0604030504040204" pitchFamily="50" charset="-128"/>
                <a:ea typeface="Meiryo UI" panose="020B0604030504040204" pitchFamily="50" charset="-128"/>
              </a:rPr>
              <a:t>Matched</a:t>
            </a:r>
            <a:endParaRPr kumimoji="1" lang="ja-JP" altLang="en-US" sz="800" dirty="0">
              <a:latin typeface="Meiryo UI" panose="020B0604030504040204" pitchFamily="50" charset="-128"/>
              <a:ea typeface="Meiryo UI" panose="020B0604030504040204" pitchFamily="50" charset="-128"/>
            </a:endParaRPr>
          </a:p>
        </p:txBody>
      </p:sp>
      <p:sp>
        <p:nvSpPr>
          <p:cNvPr id="116" name="正方形/長方形 115">
            <a:extLst>
              <a:ext uri="{FF2B5EF4-FFF2-40B4-BE49-F238E27FC236}">
                <a16:creationId xmlns:a16="http://schemas.microsoft.com/office/drawing/2014/main" id="{08F7F78F-A8C7-C178-FAB0-B06A8E881F95}"/>
              </a:ext>
            </a:extLst>
          </p:cNvPr>
          <p:cNvSpPr/>
          <p:nvPr/>
        </p:nvSpPr>
        <p:spPr>
          <a:xfrm>
            <a:off x="9868948" y="3229003"/>
            <a:ext cx="1698095" cy="1905289"/>
          </a:xfrm>
          <a:prstGeom prst="rect">
            <a:avLst/>
          </a:prstGeom>
          <a:solidFill>
            <a:srgbClr val="FF0000"/>
          </a:solidFill>
          <a:ln>
            <a:solidFill>
              <a:srgbClr val="FF0000"/>
            </a:solidFill>
          </a:ln>
        </p:spPr>
        <p:txBody>
          <a:bodyPr lIns="45719" rIns="45719" rtlCol="0" anchor="ctr"/>
          <a:lstStyle/>
          <a:p>
            <a:pPr algn="ctr"/>
            <a:r>
              <a:rPr kumimoji="1" lang="en-US" altLang="ja-JP" sz="1600" b="1" dirty="0">
                <a:solidFill>
                  <a:srgbClr val="FFFF00"/>
                </a:solidFill>
              </a:rPr>
              <a:t>[NG]</a:t>
            </a:r>
          </a:p>
          <a:p>
            <a:pPr algn="ctr"/>
            <a:r>
              <a:rPr kumimoji="1" lang="en-US" altLang="ja-JP" sz="1600" b="1" dirty="0">
                <a:solidFill>
                  <a:srgbClr val="FFFF00"/>
                </a:solidFill>
              </a:rPr>
              <a:t>Location is different.</a:t>
            </a:r>
          </a:p>
          <a:p>
            <a:pPr algn="ctr"/>
            <a:endParaRPr kumimoji="1" lang="en-US" altLang="ja-JP" sz="1600" b="1" dirty="0">
              <a:solidFill>
                <a:srgbClr val="FFFF00"/>
              </a:solidFill>
            </a:endParaRPr>
          </a:p>
          <a:p>
            <a:pPr algn="ctr"/>
            <a:endParaRPr kumimoji="1" lang="en-US" altLang="ja-JP" sz="1600" b="1" dirty="0">
              <a:solidFill>
                <a:srgbClr val="FFFF00"/>
              </a:solidFill>
            </a:endParaRPr>
          </a:p>
          <a:p>
            <a:pPr algn="ctr"/>
            <a:endParaRPr kumimoji="1" lang="ja-JP" altLang="en-US" sz="1600" b="1" dirty="0">
              <a:solidFill>
                <a:srgbClr val="FFFF00"/>
              </a:solidFill>
            </a:endParaRPr>
          </a:p>
        </p:txBody>
      </p:sp>
      <p:sp>
        <p:nvSpPr>
          <p:cNvPr id="117" name="正方形/長方形 116">
            <a:extLst>
              <a:ext uri="{FF2B5EF4-FFF2-40B4-BE49-F238E27FC236}">
                <a16:creationId xmlns:a16="http://schemas.microsoft.com/office/drawing/2014/main" id="{7AE86F85-9137-4EBE-F696-25CFCE76FB0C}"/>
              </a:ext>
            </a:extLst>
          </p:cNvPr>
          <p:cNvSpPr/>
          <p:nvPr/>
        </p:nvSpPr>
        <p:spPr>
          <a:xfrm>
            <a:off x="10061529" y="4491427"/>
            <a:ext cx="1293932" cy="261610"/>
          </a:xfrm>
          <a:prstGeom prst="rect">
            <a:avLst/>
          </a:prstGeom>
          <a:solidFill>
            <a:srgbClr val="FFFF00"/>
          </a:solidFill>
          <a:ln>
            <a:solidFill>
              <a:srgbClr val="FF0000"/>
            </a:solidFill>
          </a:ln>
        </p:spPr>
        <p:txBody>
          <a:bodyPr lIns="45719" rIns="45719" rtlCol="0" anchor="ctr"/>
          <a:lstStyle/>
          <a:p>
            <a:pPr algn="ctr"/>
            <a:r>
              <a:rPr kumimoji="1" lang="en-US" altLang="ja-JP" sz="1000" b="1" dirty="0">
                <a:solidFill>
                  <a:srgbClr val="FF0000"/>
                </a:solidFill>
              </a:rPr>
              <a:t>Leader code scan</a:t>
            </a:r>
            <a:endParaRPr kumimoji="1" lang="ja-JP" altLang="en-US" sz="1000" b="1" dirty="0">
              <a:solidFill>
                <a:srgbClr val="FF0000"/>
              </a:solidFill>
            </a:endParaRPr>
          </a:p>
        </p:txBody>
      </p:sp>
      <p:sp>
        <p:nvSpPr>
          <p:cNvPr id="119" name="正方形/長方形 118">
            <a:extLst>
              <a:ext uri="{FF2B5EF4-FFF2-40B4-BE49-F238E27FC236}">
                <a16:creationId xmlns:a16="http://schemas.microsoft.com/office/drawing/2014/main" id="{9B73D1F1-9B4E-FBB5-9D0E-9825D5DD9E90}"/>
              </a:ext>
            </a:extLst>
          </p:cNvPr>
          <p:cNvSpPr/>
          <p:nvPr/>
        </p:nvSpPr>
        <p:spPr>
          <a:xfrm>
            <a:off x="8648172" y="4223024"/>
            <a:ext cx="963509" cy="187599"/>
          </a:xfrm>
          <a:prstGeom prst="rect">
            <a:avLst/>
          </a:prstGeom>
          <a:solidFill>
            <a:schemeClr val="tx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Chilled</a:t>
            </a:r>
            <a:endParaRPr kumimoji="1" lang="ja-JP" altLang="en-US" sz="900" dirty="0">
              <a:solidFill>
                <a:schemeClr val="tx1"/>
              </a:solidFill>
            </a:endParaRPr>
          </a:p>
        </p:txBody>
      </p:sp>
      <p:sp>
        <p:nvSpPr>
          <p:cNvPr id="120" name="テキスト ボックス 135">
            <a:extLst>
              <a:ext uri="{FF2B5EF4-FFF2-40B4-BE49-F238E27FC236}">
                <a16:creationId xmlns:a16="http://schemas.microsoft.com/office/drawing/2014/main" id="{3AD12349-CF95-6FD0-26CB-8AA6A2554A1E}"/>
              </a:ext>
            </a:extLst>
          </p:cNvPr>
          <p:cNvSpPr txBox="1"/>
          <p:nvPr/>
        </p:nvSpPr>
        <p:spPr>
          <a:xfrm>
            <a:off x="7997846" y="4195179"/>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Area</a:t>
            </a:r>
            <a:endParaRPr kumimoji="1" lang="ja-JP" altLang="en-US" sz="800" dirty="0">
              <a:latin typeface="Meiryo UI" panose="020B0604030504040204" pitchFamily="50" charset="-128"/>
              <a:ea typeface="Meiryo UI" panose="020B0604030504040204" pitchFamily="50" charset="-128"/>
            </a:endParaRPr>
          </a:p>
        </p:txBody>
      </p:sp>
      <p:sp>
        <p:nvSpPr>
          <p:cNvPr id="122" name="正方形/長方形 121">
            <a:extLst>
              <a:ext uri="{FF2B5EF4-FFF2-40B4-BE49-F238E27FC236}">
                <a16:creationId xmlns:a16="http://schemas.microsoft.com/office/drawing/2014/main" id="{4E283036-C877-C393-4467-7CE598B8989F}"/>
              </a:ext>
            </a:extLst>
          </p:cNvPr>
          <p:cNvSpPr/>
          <p:nvPr/>
        </p:nvSpPr>
        <p:spPr>
          <a:xfrm>
            <a:off x="6127878" y="5219733"/>
            <a:ext cx="1695145" cy="232453"/>
          </a:xfrm>
          <a:prstGeom prst="rect">
            <a:avLst/>
          </a:prstGeom>
          <a:solidFill>
            <a:schemeClr val="accent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Not started yet</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123" name="正方形/長方形 122">
            <a:extLst>
              <a:ext uri="{FF2B5EF4-FFF2-40B4-BE49-F238E27FC236}">
                <a16:creationId xmlns:a16="http://schemas.microsoft.com/office/drawing/2014/main" id="{30A2D8ED-923C-B642-772F-62692BF089F4}"/>
              </a:ext>
            </a:extLst>
          </p:cNvPr>
          <p:cNvSpPr/>
          <p:nvPr/>
        </p:nvSpPr>
        <p:spPr>
          <a:xfrm>
            <a:off x="6128449" y="5486502"/>
            <a:ext cx="1688596" cy="232453"/>
          </a:xfrm>
          <a:prstGeom prst="rect">
            <a:avLst/>
          </a:prstGeom>
          <a:solidFill>
            <a:srgbClr val="FFCCCC"/>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In progress</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124" name="正方形/長方形 123">
            <a:extLst>
              <a:ext uri="{FF2B5EF4-FFF2-40B4-BE49-F238E27FC236}">
                <a16:creationId xmlns:a16="http://schemas.microsoft.com/office/drawing/2014/main" id="{24B53567-5A94-902C-CA57-5841080C59B9}"/>
              </a:ext>
            </a:extLst>
          </p:cNvPr>
          <p:cNvSpPr/>
          <p:nvPr/>
        </p:nvSpPr>
        <p:spPr>
          <a:xfrm>
            <a:off x="6124363" y="5753271"/>
            <a:ext cx="1695147" cy="232453"/>
          </a:xfrm>
          <a:prstGeom prst="rect">
            <a:avLst/>
          </a:prstGeom>
          <a:solidFill>
            <a:schemeClr val="accent5">
              <a:lumMod val="60000"/>
              <a:lumOff val="4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Completion</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125" name="四角形: 角を丸くする 124">
            <a:extLst>
              <a:ext uri="{FF2B5EF4-FFF2-40B4-BE49-F238E27FC236}">
                <a16:creationId xmlns:a16="http://schemas.microsoft.com/office/drawing/2014/main" id="{67D7A68A-694B-1E60-B8CB-21BA56F10525}"/>
              </a:ext>
            </a:extLst>
          </p:cNvPr>
          <p:cNvSpPr/>
          <p:nvPr/>
        </p:nvSpPr>
        <p:spPr>
          <a:xfrm>
            <a:off x="5925004" y="2452261"/>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rPr>
              <a:t>Inbound handy terminal</a:t>
            </a:r>
            <a:endParaRPr kumimoji="1" lang="ja-JP" altLang="en-US" sz="1200" dirty="0">
              <a:solidFill>
                <a:schemeClr val="bg1"/>
              </a:solidFill>
            </a:endParaRPr>
          </a:p>
        </p:txBody>
      </p:sp>
      <p:sp>
        <p:nvSpPr>
          <p:cNvPr id="126" name="正方形/長方形 125">
            <a:extLst>
              <a:ext uri="{FF2B5EF4-FFF2-40B4-BE49-F238E27FC236}">
                <a16:creationId xmlns:a16="http://schemas.microsoft.com/office/drawing/2014/main" id="{C2C8D317-9C8C-54D3-3468-608225011BFE}"/>
              </a:ext>
            </a:extLst>
          </p:cNvPr>
          <p:cNvSpPr/>
          <p:nvPr/>
        </p:nvSpPr>
        <p:spPr>
          <a:xfrm>
            <a:off x="9128169" y="3992151"/>
            <a:ext cx="461582" cy="187599"/>
          </a:xfrm>
          <a:prstGeom prst="rect">
            <a:avLst/>
          </a:prstGeom>
          <a:solidFill>
            <a:schemeClr val="tx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KG</a:t>
            </a:r>
            <a:endParaRPr kumimoji="1" lang="ja-JP" altLang="en-US" sz="800" dirty="0">
              <a:solidFill>
                <a:schemeClr val="tx1"/>
              </a:solidFill>
            </a:endParaRPr>
          </a:p>
        </p:txBody>
      </p:sp>
      <p:sp>
        <p:nvSpPr>
          <p:cNvPr id="127" name="テキスト ボックス 135">
            <a:extLst>
              <a:ext uri="{FF2B5EF4-FFF2-40B4-BE49-F238E27FC236}">
                <a16:creationId xmlns:a16="http://schemas.microsoft.com/office/drawing/2014/main" id="{FED7312B-0BE9-2387-212A-7625B9183B6A}"/>
              </a:ext>
            </a:extLst>
          </p:cNvPr>
          <p:cNvSpPr txBox="1"/>
          <p:nvPr/>
        </p:nvSpPr>
        <p:spPr>
          <a:xfrm>
            <a:off x="7986556" y="3959232"/>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Unit</a:t>
            </a:r>
            <a:endParaRPr kumimoji="1" lang="ja-JP" altLang="en-US" sz="8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1B742D41-EFBA-E8CD-5695-1082DD104878}"/>
              </a:ext>
            </a:extLst>
          </p:cNvPr>
          <p:cNvSpPr/>
          <p:nvPr/>
        </p:nvSpPr>
        <p:spPr>
          <a:xfrm>
            <a:off x="2596121" y="2452085"/>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
        <p:nvSpPr>
          <p:cNvPr id="26" name="正方形/長方形 25">
            <a:extLst>
              <a:ext uri="{FF2B5EF4-FFF2-40B4-BE49-F238E27FC236}">
                <a16:creationId xmlns:a16="http://schemas.microsoft.com/office/drawing/2014/main" id="{7DCEDFF1-1FC1-ED7B-A792-F78B399E45A8}"/>
              </a:ext>
            </a:extLst>
          </p:cNvPr>
          <p:cNvSpPr/>
          <p:nvPr/>
        </p:nvSpPr>
        <p:spPr>
          <a:xfrm>
            <a:off x="8122376" y="2454541"/>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Tree>
    <p:extLst>
      <p:ext uri="{BB962C8B-B14F-4D97-AF65-F5344CB8AC3E}">
        <p14:creationId xmlns:p14="http://schemas.microsoft.com/office/powerpoint/2010/main" val="241543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11</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生産計画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 name="矢印: 五方向 1">
            <a:extLst>
              <a:ext uri="{FF2B5EF4-FFF2-40B4-BE49-F238E27FC236}">
                <a16:creationId xmlns:a16="http://schemas.microsoft.com/office/drawing/2014/main" id="{CE59716B-1FE0-13FD-8CE0-BD770F5037BB}"/>
              </a:ext>
            </a:extLst>
          </p:cNvPr>
          <p:cNvSpPr/>
          <p:nvPr/>
        </p:nvSpPr>
        <p:spPr>
          <a:xfrm>
            <a:off x="512753" y="1337310"/>
            <a:ext cx="1677534" cy="783991"/>
          </a:xfrm>
          <a:prstGeom prst="homePlate">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3" name="矢印: 山形 2">
            <a:extLst>
              <a:ext uri="{FF2B5EF4-FFF2-40B4-BE49-F238E27FC236}">
                <a16:creationId xmlns:a16="http://schemas.microsoft.com/office/drawing/2014/main" id="{F49240AC-81C0-9FC2-7528-7927D622B5E3}"/>
              </a:ext>
            </a:extLst>
          </p:cNvPr>
          <p:cNvSpPr/>
          <p:nvPr/>
        </p:nvSpPr>
        <p:spPr>
          <a:xfrm>
            <a:off x="2039754" y="1337310"/>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7" name="矢印: 山形 6">
            <a:extLst>
              <a:ext uri="{FF2B5EF4-FFF2-40B4-BE49-F238E27FC236}">
                <a16:creationId xmlns:a16="http://schemas.microsoft.com/office/drawing/2014/main" id="{DC14873C-3346-126A-13A4-C186DE8D4763}"/>
              </a:ext>
            </a:extLst>
          </p:cNvPr>
          <p:cNvSpPr/>
          <p:nvPr/>
        </p:nvSpPr>
        <p:spPr>
          <a:xfrm>
            <a:off x="3566755" y="1327428"/>
            <a:ext cx="1677534" cy="783989"/>
          </a:xfrm>
          <a:prstGeom prst="chevron">
            <a:avLst/>
          </a:prstGeom>
          <a:solidFill>
            <a:schemeClr val="accent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8" name="矢印: 山形 7">
            <a:extLst>
              <a:ext uri="{FF2B5EF4-FFF2-40B4-BE49-F238E27FC236}">
                <a16:creationId xmlns:a16="http://schemas.microsoft.com/office/drawing/2014/main" id="{BF573E4A-686D-8348-EC18-BF26D2E0E0CA}"/>
              </a:ext>
            </a:extLst>
          </p:cNvPr>
          <p:cNvSpPr/>
          <p:nvPr/>
        </p:nvSpPr>
        <p:spPr>
          <a:xfrm>
            <a:off x="5093756"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9" name="矢印: 山形 8">
            <a:extLst>
              <a:ext uri="{FF2B5EF4-FFF2-40B4-BE49-F238E27FC236}">
                <a16:creationId xmlns:a16="http://schemas.microsoft.com/office/drawing/2014/main" id="{E2B10799-0D15-5E32-A896-1051A7D7BFDC}"/>
              </a:ext>
            </a:extLst>
          </p:cNvPr>
          <p:cNvSpPr/>
          <p:nvPr/>
        </p:nvSpPr>
        <p:spPr>
          <a:xfrm>
            <a:off x="6620757" y="1344633"/>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10" name="矢印: 山形 9">
            <a:extLst>
              <a:ext uri="{FF2B5EF4-FFF2-40B4-BE49-F238E27FC236}">
                <a16:creationId xmlns:a16="http://schemas.microsoft.com/office/drawing/2014/main" id="{1435C685-A5B5-CF5E-98D8-B97D86B7975D}"/>
              </a:ext>
            </a:extLst>
          </p:cNvPr>
          <p:cNvSpPr/>
          <p:nvPr/>
        </p:nvSpPr>
        <p:spPr>
          <a:xfrm>
            <a:off x="8147758" y="1337310"/>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11" name="矢印: 山形 10">
            <a:extLst>
              <a:ext uri="{FF2B5EF4-FFF2-40B4-BE49-F238E27FC236}">
                <a16:creationId xmlns:a16="http://schemas.microsoft.com/office/drawing/2014/main" id="{61D9F210-734E-A8B5-2801-71CE3646B6D3}"/>
              </a:ext>
            </a:extLst>
          </p:cNvPr>
          <p:cNvSpPr/>
          <p:nvPr/>
        </p:nvSpPr>
        <p:spPr>
          <a:xfrm>
            <a:off x="9679603"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21" name="正方形/長方形 20">
            <a:extLst>
              <a:ext uri="{FF2B5EF4-FFF2-40B4-BE49-F238E27FC236}">
                <a16:creationId xmlns:a16="http://schemas.microsoft.com/office/drawing/2014/main" id="{E2692215-F5F7-CEA4-5E5D-20162A236187}"/>
              </a:ext>
            </a:extLst>
          </p:cNvPr>
          <p:cNvSpPr/>
          <p:nvPr/>
        </p:nvSpPr>
        <p:spPr>
          <a:xfrm>
            <a:off x="512752" y="944234"/>
            <a:ext cx="2885767"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2" name="正方形/長方形 21">
            <a:extLst>
              <a:ext uri="{FF2B5EF4-FFF2-40B4-BE49-F238E27FC236}">
                <a16:creationId xmlns:a16="http://schemas.microsoft.com/office/drawing/2014/main" id="{1B0017FE-646B-0AF9-4225-1911E92F7D0F}"/>
              </a:ext>
            </a:extLst>
          </p:cNvPr>
          <p:cNvSpPr/>
          <p:nvPr/>
        </p:nvSpPr>
        <p:spPr>
          <a:xfrm>
            <a:off x="3497343" y="944234"/>
            <a:ext cx="1558313" cy="299169"/>
          </a:xfrm>
          <a:prstGeom prst="rect">
            <a:avLst/>
          </a:prstGeom>
          <a:solidFill>
            <a:schemeClr val="accent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23" name="正方形/長方形 22">
            <a:extLst>
              <a:ext uri="{FF2B5EF4-FFF2-40B4-BE49-F238E27FC236}">
                <a16:creationId xmlns:a16="http://schemas.microsoft.com/office/drawing/2014/main" id="{D4F28629-EF4C-1FEC-FFB3-879BD5EB3A72}"/>
              </a:ext>
            </a:extLst>
          </p:cNvPr>
          <p:cNvSpPr/>
          <p:nvPr/>
        </p:nvSpPr>
        <p:spPr>
          <a:xfrm>
            <a:off x="5115267" y="944234"/>
            <a:ext cx="1552234"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24" name="正方形/長方形 23">
            <a:extLst>
              <a:ext uri="{FF2B5EF4-FFF2-40B4-BE49-F238E27FC236}">
                <a16:creationId xmlns:a16="http://schemas.microsoft.com/office/drawing/2014/main" id="{2685DA9F-BF14-3B95-6211-25D13DB67F31}"/>
              </a:ext>
            </a:extLst>
          </p:cNvPr>
          <p:cNvSpPr/>
          <p:nvPr/>
        </p:nvSpPr>
        <p:spPr>
          <a:xfrm>
            <a:off x="6727112" y="944234"/>
            <a:ext cx="1382546"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25" name="正方形/長方形 24">
            <a:extLst>
              <a:ext uri="{FF2B5EF4-FFF2-40B4-BE49-F238E27FC236}">
                <a16:creationId xmlns:a16="http://schemas.microsoft.com/office/drawing/2014/main" id="{4B7571A6-DFE4-4FA3-34FC-634A518C116D}"/>
              </a:ext>
            </a:extLst>
          </p:cNvPr>
          <p:cNvSpPr/>
          <p:nvPr/>
        </p:nvSpPr>
        <p:spPr>
          <a:xfrm>
            <a:off x="8169269" y="944234"/>
            <a:ext cx="3093091"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6" name="正方形/長方形 25">
            <a:extLst>
              <a:ext uri="{FF2B5EF4-FFF2-40B4-BE49-F238E27FC236}">
                <a16:creationId xmlns:a16="http://schemas.microsoft.com/office/drawing/2014/main" id="{42E3F91C-6026-8104-C912-A77C2B0F7586}"/>
              </a:ext>
            </a:extLst>
          </p:cNvPr>
          <p:cNvSpPr/>
          <p:nvPr/>
        </p:nvSpPr>
        <p:spPr>
          <a:xfrm>
            <a:off x="3156358" y="2461556"/>
            <a:ext cx="2355932" cy="3853283"/>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レシピ管理・原料計算</a:t>
            </a:r>
            <a:endParaRPr kumimoji="1" lang="en-US" altLang="ja-JP" sz="1200" b="1" dirty="0">
              <a:solidFill>
                <a:schemeClr val="tx1"/>
              </a:solidFill>
            </a:endParaRPr>
          </a:p>
          <a:p>
            <a:r>
              <a:rPr kumimoji="1" lang="ja-JP" altLang="en-US" sz="1200" dirty="0">
                <a:solidFill>
                  <a:schemeClr val="tx1"/>
                </a:solidFill>
              </a:rPr>
              <a:t>完成品製品コード、数量をベースに、必要原料、および包材を計算をする。必要原料、および包材の一覧を表示する。</a:t>
            </a:r>
            <a:endParaRPr kumimoji="1" lang="en-US" altLang="ja-JP" sz="1200" dirty="0">
              <a:solidFill>
                <a:schemeClr val="tx1"/>
              </a:solidFill>
            </a:endParaRPr>
          </a:p>
          <a:p>
            <a:r>
              <a:rPr kumimoji="1" lang="ja-JP" altLang="en-US" sz="1200" dirty="0">
                <a:solidFill>
                  <a:schemeClr val="tx1"/>
                </a:solidFill>
              </a:rPr>
              <a:t>計算した原料、および包材の数量については、現在の在庫数量と比較をする。</a:t>
            </a:r>
            <a:endParaRPr kumimoji="1" lang="en-US" altLang="ja-JP" sz="1200" dirty="0">
              <a:solidFill>
                <a:schemeClr val="tx1"/>
              </a:solidFill>
            </a:endParaRPr>
          </a:p>
          <a:p>
            <a:r>
              <a:rPr kumimoji="1" lang="ja-JP" altLang="en-US" sz="1200" dirty="0">
                <a:solidFill>
                  <a:schemeClr val="tx1"/>
                </a:solidFill>
              </a:rPr>
              <a:t>現在の在庫数量に対して不足をしているのか否か、確認することが可能となる。また発注点を下回ったアイテムについては、</a:t>
            </a:r>
            <a:r>
              <a:rPr kumimoji="1" lang="en-US" altLang="ja-JP" sz="1200" dirty="0">
                <a:solidFill>
                  <a:schemeClr val="tx1"/>
                </a:solidFill>
              </a:rPr>
              <a:t>PI</a:t>
            </a:r>
            <a:r>
              <a:rPr kumimoji="1" lang="ja-JP" altLang="en-US" sz="1200" dirty="0">
                <a:solidFill>
                  <a:schemeClr val="tx1"/>
                </a:solidFill>
              </a:rPr>
              <a:t>で一覧表示が可能となる。</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7" name="正方形/長方形 26">
            <a:extLst>
              <a:ext uri="{FF2B5EF4-FFF2-40B4-BE49-F238E27FC236}">
                <a16:creationId xmlns:a16="http://schemas.microsoft.com/office/drawing/2014/main" id="{BB16B63E-944E-0D74-8EF5-9716C25CD39E}"/>
              </a:ext>
            </a:extLst>
          </p:cNvPr>
          <p:cNvSpPr/>
          <p:nvPr/>
        </p:nvSpPr>
        <p:spPr>
          <a:xfrm>
            <a:off x="434179" y="2461556"/>
            <a:ext cx="2355932" cy="3853284"/>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生産計画投入</a:t>
            </a:r>
            <a:endParaRPr kumimoji="1" lang="en-US" altLang="ja-JP" sz="1200" b="1" dirty="0">
              <a:solidFill>
                <a:schemeClr val="tx1"/>
              </a:solidFill>
            </a:endParaRPr>
          </a:p>
          <a:p>
            <a:r>
              <a:rPr kumimoji="1" lang="en-US" altLang="ja-JP" sz="1200" dirty="0">
                <a:solidFill>
                  <a:schemeClr val="tx1"/>
                </a:solidFill>
              </a:rPr>
              <a:t>CSV</a:t>
            </a:r>
            <a:r>
              <a:rPr kumimoji="1" lang="ja-JP" altLang="en-US" sz="1200" dirty="0">
                <a:solidFill>
                  <a:schemeClr val="tx1"/>
                </a:solidFill>
              </a:rPr>
              <a:t>で作成をした生産計画を</a:t>
            </a:r>
            <a:r>
              <a:rPr kumimoji="1" lang="en-US" altLang="ja-JP" sz="1200" dirty="0">
                <a:solidFill>
                  <a:schemeClr val="tx1"/>
                </a:solidFill>
              </a:rPr>
              <a:t>PEGASUS</a:t>
            </a:r>
            <a:r>
              <a:rPr kumimoji="1" lang="ja-JP" altLang="en-US" sz="1200" dirty="0">
                <a:solidFill>
                  <a:schemeClr val="tx1"/>
                </a:solidFill>
              </a:rPr>
              <a:t>に投入をする。生産予定日付、完成品製品コード、ロット、数量などの情報をシステム側に投入をする。生産計画から、入出庫予定、および原料の引き当て、</a:t>
            </a:r>
            <a:r>
              <a:rPr kumimoji="1" lang="en-US" altLang="ja-JP" sz="1200" dirty="0">
                <a:solidFill>
                  <a:schemeClr val="tx1"/>
                </a:solidFill>
              </a:rPr>
              <a:t>PI</a:t>
            </a:r>
            <a:r>
              <a:rPr kumimoji="1" lang="ja-JP" altLang="en-US" sz="1200" dirty="0">
                <a:solidFill>
                  <a:schemeClr val="tx1"/>
                </a:solidFill>
              </a:rPr>
              <a:t>の作成をする。</a:t>
            </a:r>
            <a:endParaRPr kumimoji="1" lang="en-US" altLang="ja-JP" sz="1200" dirty="0">
              <a:solidFill>
                <a:schemeClr val="tx1"/>
              </a:solidFill>
            </a:endParaRPr>
          </a:p>
          <a:p>
            <a:r>
              <a:rPr kumimoji="1" lang="ja-JP" altLang="en-US" sz="1200" dirty="0">
                <a:solidFill>
                  <a:schemeClr val="tx1"/>
                </a:solidFill>
              </a:rPr>
              <a:t>投入した計画は、</a:t>
            </a:r>
            <a:r>
              <a:rPr kumimoji="1" lang="en-US" altLang="ja-JP" sz="1200" dirty="0">
                <a:solidFill>
                  <a:schemeClr val="tx1"/>
                </a:solidFill>
              </a:rPr>
              <a:t>Web</a:t>
            </a:r>
            <a:r>
              <a:rPr kumimoji="1" lang="ja-JP" altLang="en-US" sz="1200" dirty="0">
                <a:solidFill>
                  <a:schemeClr val="tx1"/>
                </a:solidFill>
              </a:rPr>
              <a:t>側画面で確認ができる。またレシピマスタの内容をベースに、必要原料、包材を併せて管理ができる。</a:t>
            </a:r>
            <a:endParaRPr kumimoji="1" lang="en-US" altLang="ja-JP" sz="1200" dirty="0">
              <a:solidFill>
                <a:schemeClr val="tx1"/>
              </a:solidFill>
            </a:endParaRPr>
          </a:p>
          <a:p>
            <a:r>
              <a:rPr kumimoji="1" lang="ja-JP" altLang="en-US" sz="1200" dirty="0">
                <a:solidFill>
                  <a:schemeClr val="tx1"/>
                </a:solidFill>
              </a:rPr>
              <a:t>計画は、先々の計画についても適応を可能とする。</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8" name="楕円 27">
            <a:extLst>
              <a:ext uri="{FF2B5EF4-FFF2-40B4-BE49-F238E27FC236}">
                <a16:creationId xmlns:a16="http://schemas.microsoft.com/office/drawing/2014/main" id="{BE2AF650-8A17-9B1A-8F06-5F662173DC9A}"/>
              </a:ext>
            </a:extLst>
          </p:cNvPr>
          <p:cNvSpPr/>
          <p:nvPr/>
        </p:nvSpPr>
        <p:spPr>
          <a:xfrm>
            <a:off x="297901"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1</a:t>
            </a:r>
            <a:endParaRPr kumimoji="1" lang="ja-JP" altLang="en-US" sz="1050" dirty="0"/>
          </a:p>
        </p:txBody>
      </p:sp>
      <p:sp>
        <p:nvSpPr>
          <p:cNvPr id="30" name="楕円 29">
            <a:extLst>
              <a:ext uri="{FF2B5EF4-FFF2-40B4-BE49-F238E27FC236}">
                <a16:creationId xmlns:a16="http://schemas.microsoft.com/office/drawing/2014/main" id="{8B56FE03-C7C2-D0F5-2491-C2E1110E9AD5}"/>
              </a:ext>
            </a:extLst>
          </p:cNvPr>
          <p:cNvSpPr/>
          <p:nvPr/>
        </p:nvSpPr>
        <p:spPr>
          <a:xfrm>
            <a:off x="3020080"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2</a:t>
            </a:r>
            <a:endParaRPr kumimoji="1" lang="ja-JP" altLang="en-US" sz="1050" dirty="0"/>
          </a:p>
        </p:txBody>
      </p:sp>
      <p:sp>
        <p:nvSpPr>
          <p:cNvPr id="32" name="正方形/長方形 31">
            <a:extLst>
              <a:ext uri="{FF2B5EF4-FFF2-40B4-BE49-F238E27FC236}">
                <a16:creationId xmlns:a16="http://schemas.microsoft.com/office/drawing/2014/main" id="{30733977-8D1E-0E29-BEBB-94CD6152B731}"/>
              </a:ext>
            </a:extLst>
          </p:cNvPr>
          <p:cNvSpPr/>
          <p:nvPr/>
        </p:nvSpPr>
        <p:spPr>
          <a:xfrm>
            <a:off x="5878537" y="2461555"/>
            <a:ext cx="5885382" cy="1744432"/>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在庫管理システム</a:t>
            </a:r>
            <a:r>
              <a:rPr kumimoji="1" lang="en-US" altLang="ja-JP" sz="1200" b="1" dirty="0">
                <a:solidFill>
                  <a:schemeClr val="tx1"/>
                </a:solidFill>
              </a:rPr>
              <a:t>-</a:t>
            </a:r>
            <a:r>
              <a:rPr kumimoji="1" lang="ja-JP" altLang="en-US" sz="1200" b="1" dirty="0">
                <a:solidFill>
                  <a:schemeClr val="tx1"/>
                </a:solidFill>
              </a:rPr>
              <a:t>引当</a:t>
            </a:r>
            <a:r>
              <a:rPr kumimoji="1" lang="en-US" altLang="ja-JP" sz="1200" b="1" dirty="0">
                <a:solidFill>
                  <a:schemeClr val="tx1"/>
                </a:solidFill>
              </a:rPr>
              <a:t>-</a:t>
            </a:r>
            <a:endParaRPr kumimoji="1" lang="en-US" altLang="ja-JP" sz="1200" dirty="0">
              <a:solidFill>
                <a:schemeClr val="tx1"/>
              </a:solidFill>
            </a:endParaRPr>
          </a:p>
          <a:p>
            <a:r>
              <a:rPr kumimoji="1" lang="ja-JP" altLang="en-US" sz="1200" dirty="0">
                <a:solidFill>
                  <a:schemeClr val="tx1"/>
                </a:solidFill>
              </a:rPr>
              <a:t>原料、および、包材の引き当てを実施する。原料、および包材はロット</a:t>
            </a:r>
            <a:r>
              <a:rPr kumimoji="1" lang="en-US" altLang="ja-JP" sz="1200" dirty="0">
                <a:solidFill>
                  <a:schemeClr val="tx1"/>
                </a:solidFill>
              </a:rPr>
              <a:t>No.</a:t>
            </a:r>
            <a:r>
              <a:rPr kumimoji="1" lang="ja-JP" altLang="en-US" sz="1200" dirty="0">
                <a:solidFill>
                  <a:schemeClr val="tx1"/>
                </a:solidFill>
              </a:rPr>
              <a:t>の若い順から引当を実施する。</a:t>
            </a:r>
            <a:r>
              <a:rPr kumimoji="1" lang="en-US" altLang="ja-JP" sz="1200" dirty="0">
                <a:solidFill>
                  <a:schemeClr val="tx1"/>
                </a:solidFill>
              </a:rPr>
              <a:t>(</a:t>
            </a:r>
            <a:r>
              <a:rPr kumimoji="1" lang="ja-JP" altLang="en-US" sz="1200" dirty="0">
                <a:solidFill>
                  <a:schemeClr val="tx1"/>
                </a:solidFill>
              </a:rPr>
              <a:t>先入れ先出し法</a:t>
            </a:r>
            <a:r>
              <a:rPr kumimoji="1" lang="en-US" altLang="ja-JP" sz="1200" dirty="0">
                <a:solidFill>
                  <a:schemeClr val="tx1"/>
                </a:solidFill>
              </a:rPr>
              <a:t>)</a:t>
            </a:r>
          </a:p>
          <a:p>
            <a:r>
              <a:rPr kumimoji="1" lang="ja-JP" altLang="en-US" sz="1200" dirty="0">
                <a:solidFill>
                  <a:schemeClr val="tx1"/>
                </a:solidFill>
              </a:rPr>
              <a:t>原料、包材が計画数量分に対して不足をしている場合については、不足をしている計画を表示する。引当については、計画投入が完了している計画について、引き当て処理を実施する想定。</a:t>
            </a:r>
            <a:endParaRPr kumimoji="1" lang="en-US" altLang="ja-JP" sz="1200" dirty="0">
              <a:solidFill>
                <a:schemeClr val="tx1"/>
              </a:solidFill>
            </a:endParaRPr>
          </a:p>
        </p:txBody>
      </p:sp>
      <p:sp>
        <p:nvSpPr>
          <p:cNvPr id="38" name="正方形/長方形 37">
            <a:extLst>
              <a:ext uri="{FF2B5EF4-FFF2-40B4-BE49-F238E27FC236}">
                <a16:creationId xmlns:a16="http://schemas.microsoft.com/office/drawing/2014/main" id="{02FBCAE7-CA0E-8E05-520B-8841E4C7B683}"/>
              </a:ext>
            </a:extLst>
          </p:cNvPr>
          <p:cNvSpPr/>
          <p:nvPr/>
        </p:nvSpPr>
        <p:spPr>
          <a:xfrm>
            <a:off x="5878537" y="4513510"/>
            <a:ext cx="5885382" cy="180133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1"/>
              </a:solidFill>
            </a:endParaRPr>
          </a:p>
          <a:p>
            <a:r>
              <a:rPr kumimoji="1" lang="ja-JP" altLang="en-US" sz="1200" b="1" dirty="0">
                <a:solidFill>
                  <a:schemeClr val="tx1"/>
                </a:solidFill>
              </a:rPr>
              <a:t>発注点管理・発注指示書作成</a:t>
            </a:r>
            <a:endParaRPr kumimoji="1" lang="en-US" altLang="ja-JP" sz="1200" b="1" dirty="0">
              <a:solidFill>
                <a:schemeClr val="tx1"/>
              </a:solidFill>
            </a:endParaRPr>
          </a:p>
          <a:p>
            <a:r>
              <a:rPr kumimoji="1" lang="ja-JP" altLang="en-US" sz="1200" dirty="0">
                <a:solidFill>
                  <a:schemeClr val="tx1"/>
                </a:solidFill>
              </a:rPr>
              <a:t>材料の引当後、引き当て済みの在庫含めて、在庫数量が発注点を下回った場合、</a:t>
            </a:r>
            <a:endParaRPr kumimoji="1" lang="en-US" altLang="ja-JP" sz="1200" dirty="0">
              <a:solidFill>
                <a:schemeClr val="tx1"/>
              </a:solidFill>
            </a:endParaRPr>
          </a:p>
          <a:p>
            <a:r>
              <a:rPr kumimoji="1" lang="ja-JP" altLang="en-US" sz="1200" dirty="0">
                <a:solidFill>
                  <a:schemeClr val="tx1"/>
                </a:solidFill>
              </a:rPr>
              <a:t>一覧で表示管理する。発注点を下回った原料、包材については、発注指示書</a:t>
            </a:r>
            <a:r>
              <a:rPr kumimoji="1" lang="en-US" altLang="ja-JP" sz="1200" dirty="0">
                <a:solidFill>
                  <a:schemeClr val="tx1"/>
                </a:solidFill>
              </a:rPr>
              <a:t>(Ordering Instructions)</a:t>
            </a:r>
            <a:r>
              <a:rPr kumimoji="1" lang="ja-JP" altLang="en-US" sz="1200" dirty="0">
                <a:solidFill>
                  <a:schemeClr val="tx1"/>
                </a:solidFill>
              </a:rPr>
              <a:t>として、一覧で作成をする。発注指示書は、</a:t>
            </a:r>
            <a:r>
              <a:rPr kumimoji="1" lang="en-US" altLang="ja-JP" sz="1200" dirty="0">
                <a:solidFill>
                  <a:schemeClr val="tx1"/>
                </a:solidFill>
              </a:rPr>
              <a:t>CSV</a:t>
            </a:r>
            <a:r>
              <a:rPr kumimoji="1" lang="ja-JP" altLang="en-US" sz="1200" dirty="0">
                <a:solidFill>
                  <a:schemeClr val="tx1"/>
                </a:solidFill>
              </a:rPr>
              <a:t>で一覧出力を可能とする。</a:t>
            </a:r>
            <a:r>
              <a:rPr kumimoji="1" lang="en-US" altLang="ja-JP" sz="1200" dirty="0">
                <a:solidFill>
                  <a:schemeClr val="tx1"/>
                </a:solidFill>
              </a:rPr>
              <a:t>Ebara</a:t>
            </a:r>
            <a:r>
              <a:rPr kumimoji="1" lang="ja-JP" altLang="en-US" sz="1200" dirty="0">
                <a:solidFill>
                  <a:schemeClr val="tx1"/>
                </a:solidFill>
              </a:rPr>
              <a:t>様会計システム</a:t>
            </a:r>
            <a:r>
              <a:rPr kumimoji="1" lang="en-US" altLang="ja-JP" sz="1200" dirty="0">
                <a:solidFill>
                  <a:schemeClr val="tx1"/>
                </a:solidFill>
              </a:rPr>
              <a:t>(TR cloud)</a:t>
            </a:r>
            <a:r>
              <a:rPr kumimoji="1" lang="ja-JP" altLang="en-US" sz="1200" dirty="0">
                <a:solidFill>
                  <a:schemeClr val="tx1"/>
                </a:solidFill>
              </a:rPr>
              <a:t>で、</a:t>
            </a:r>
            <a:r>
              <a:rPr kumimoji="1" lang="en-US" altLang="ja-JP" sz="1200" dirty="0">
                <a:solidFill>
                  <a:schemeClr val="tx1"/>
                </a:solidFill>
              </a:rPr>
              <a:t>CSV</a:t>
            </a:r>
            <a:r>
              <a:rPr kumimoji="1" lang="ja-JP" altLang="en-US" sz="1200" dirty="0">
                <a:solidFill>
                  <a:schemeClr val="tx1"/>
                </a:solidFill>
              </a:rPr>
              <a:t>一括取り込みの機能があれば、フォーマットを併せて作成することが可能。</a:t>
            </a:r>
            <a:endParaRPr kumimoji="1" lang="en-US" altLang="ja-JP" sz="1200" dirty="0">
              <a:solidFill>
                <a:schemeClr val="tx1"/>
              </a:solidFill>
            </a:endParaRPr>
          </a:p>
          <a:p>
            <a:r>
              <a:rPr kumimoji="1" lang="ja-JP" altLang="en-US" sz="1200" dirty="0">
                <a:solidFill>
                  <a:schemeClr val="tx1"/>
                </a:solidFill>
              </a:rPr>
              <a:t>発注指示書は、原料、包材と分けて出力が可能。</a:t>
            </a:r>
            <a:endParaRPr kumimoji="1" lang="en-US" altLang="ja-JP" sz="1200" dirty="0">
              <a:solidFill>
                <a:schemeClr val="tx1"/>
              </a:solidFill>
            </a:endParaRPr>
          </a:p>
        </p:txBody>
      </p:sp>
      <p:sp>
        <p:nvSpPr>
          <p:cNvPr id="45" name="楕円 44">
            <a:extLst>
              <a:ext uri="{FF2B5EF4-FFF2-40B4-BE49-F238E27FC236}">
                <a16:creationId xmlns:a16="http://schemas.microsoft.com/office/drawing/2014/main" id="{C78656C3-E285-C036-7856-5090BFFDBE92}"/>
              </a:ext>
            </a:extLst>
          </p:cNvPr>
          <p:cNvSpPr/>
          <p:nvPr/>
        </p:nvSpPr>
        <p:spPr>
          <a:xfrm>
            <a:off x="5634828" y="4310930"/>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4</a:t>
            </a:r>
            <a:endParaRPr kumimoji="1" lang="ja-JP" altLang="en-US" sz="1050" dirty="0"/>
          </a:p>
        </p:txBody>
      </p:sp>
      <p:sp>
        <p:nvSpPr>
          <p:cNvPr id="48" name="楕円 47">
            <a:extLst>
              <a:ext uri="{FF2B5EF4-FFF2-40B4-BE49-F238E27FC236}">
                <a16:creationId xmlns:a16="http://schemas.microsoft.com/office/drawing/2014/main" id="{07BC0169-6A50-419F-24B9-254D1C8065B9}"/>
              </a:ext>
            </a:extLst>
          </p:cNvPr>
          <p:cNvSpPr/>
          <p:nvPr/>
        </p:nvSpPr>
        <p:spPr>
          <a:xfrm>
            <a:off x="5634828" y="2314667"/>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3</a:t>
            </a:r>
            <a:endParaRPr kumimoji="1" lang="ja-JP" altLang="en-US" sz="1050" dirty="0"/>
          </a:p>
        </p:txBody>
      </p:sp>
      <p:pic>
        <p:nvPicPr>
          <p:cNvPr id="6" name="図 5">
            <a:extLst>
              <a:ext uri="{FF2B5EF4-FFF2-40B4-BE49-F238E27FC236}">
                <a16:creationId xmlns:a16="http://schemas.microsoft.com/office/drawing/2014/main" id="{25708174-A327-94F1-CCD1-C0E62972CA01}"/>
              </a:ext>
            </a:extLst>
          </p:cNvPr>
          <p:cNvPicPr>
            <a:picLocks noChangeAspect="1"/>
          </p:cNvPicPr>
          <p:nvPr/>
        </p:nvPicPr>
        <p:blipFill>
          <a:blip r:embed="rId2"/>
          <a:stretch>
            <a:fillRect/>
          </a:stretch>
        </p:blipFill>
        <p:spPr>
          <a:xfrm>
            <a:off x="1313043" y="5326236"/>
            <a:ext cx="1285184" cy="896763"/>
          </a:xfrm>
          <a:prstGeom prst="rect">
            <a:avLst/>
          </a:prstGeom>
        </p:spPr>
      </p:pic>
      <p:sp>
        <p:nvSpPr>
          <p:cNvPr id="12" name="フローチャート: 書類 11">
            <a:extLst>
              <a:ext uri="{FF2B5EF4-FFF2-40B4-BE49-F238E27FC236}">
                <a16:creationId xmlns:a16="http://schemas.microsoft.com/office/drawing/2014/main" id="{F20B962C-8969-F0AB-C9DB-33D8D232522D}"/>
              </a:ext>
            </a:extLst>
          </p:cNvPr>
          <p:cNvSpPr/>
          <p:nvPr/>
        </p:nvSpPr>
        <p:spPr>
          <a:xfrm>
            <a:off x="466574" y="5504180"/>
            <a:ext cx="610684" cy="407578"/>
          </a:xfrm>
          <a:prstGeom prst="flowChartDocumen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Plan</a:t>
            </a:r>
            <a:endParaRPr kumimoji="1" lang="ja-JP" altLang="en-US" sz="800" dirty="0">
              <a:solidFill>
                <a:schemeClr val="tx1"/>
              </a:solidFill>
            </a:endParaRPr>
          </a:p>
        </p:txBody>
      </p:sp>
      <p:sp>
        <p:nvSpPr>
          <p:cNvPr id="13" name="矢印: 右 12">
            <a:extLst>
              <a:ext uri="{FF2B5EF4-FFF2-40B4-BE49-F238E27FC236}">
                <a16:creationId xmlns:a16="http://schemas.microsoft.com/office/drawing/2014/main" id="{6A3E4985-BA71-D947-47FA-1E4BC535B3DF}"/>
              </a:ext>
            </a:extLst>
          </p:cNvPr>
          <p:cNvSpPr/>
          <p:nvPr/>
        </p:nvSpPr>
        <p:spPr>
          <a:xfrm>
            <a:off x="851976" y="5707969"/>
            <a:ext cx="408405" cy="341500"/>
          </a:xfrm>
          <a:prstGeom prst="rightArrow">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14" name="正方形/長方形 13">
            <a:extLst>
              <a:ext uri="{FF2B5EF4-FFF2-40B4-BE49-F238E27FC236}">
                <a16:creationId xmlns:a16="http://schemas.microsoft.com/office/drawing/2014/main" id="{6D2EB2CB-27E2-98CD-E9BF-C56A1F4A4007}"/>
              </a:ext>
            </a:extLst>
          </p:cNvPr>
          <p:cNvSpPr/>
          <p:nvPr/>
        </p:nvSpPr>
        <p:spPr>
          <a:xfrm>
            <a:off x="3328146" y="5333135"/>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完成品</a:t>
            </a:r>
            <a:r>
              <a:rPr kumimoji="1" lang="en-US" altLang="ja-JP" sz="900" dirty="0">
                <a:solidFill>
                  <a:schemeClr val="accent2"/>
                </a:solidFill>
              </a:rPr>
              <a:t>A</a:t>
            </a:r>
            <a:endParaRPr kumimoji="1" lang="ja-JP" altLang="en-US" sz="900" dirty="0">
              <a:solidFill>
                <a:schemeClr val="accent2"/>
              </a:solidFill>
            </a:endParaRPr>
          </a:p>
        </p:txBody>
      </p:sp>
      <p:sp>
        <p:nvSpPr>
          <p:cNvPr id="15" name="正方形/長方形 14">
            <a:extLst>
              <a:ext uri="{FF2B5EF4-FFF2-40B4-BE49-F238E27FC236}">
                <a16:creationId xmlns:a16="http://schemas.microsoft.com/office/drawing/2014/main" id="{9DFC59FD-9CAC-635C-F5E8-43DB7FD79852}"/>
              </a:ext>
            </a:extLst>
          </p:cNvPr>
          <p:cNvSpPr/>
          <p:nvPr/>
        </p:nvSpPr>
        <p:spPr>
          <a:xfrm>
            <a:off x="4524517" y="5333134"/>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X</a:t>
            </a:r>
            <a:endParaRPr kumimoji="1" lang="ja-JP" altLang="en-US" sz="900" dirty="0">
              <a:solidFill>
                <a:schemeClr val="accent2"/>
              </a:solidFill>
            </a:endParaRPr>
          </a:p>
        </p:txBody>
      </p:sp>
      <p:sp>
        <p:nvSpPr>
          <p:cNvPr id="16" name="正方形/長方形 15">
            <a:extLst>
              <a:ext uri="{FF2B5EF4-FFF2-40B4-BE49-F238E27FC236}">
                <a16:creationId xmlns:a16="http://schemas.microsoft.com/office/drawing/2014/main" id="{F732E815-E45E-EE9C-BED3-E24B1516CA0C}"/>
              </a:ext>
            </a:extLst>
          </p:cNvPr>
          <p:cNvSpPr/>
          <p:nvPr/>
        </p:nvSpPr>
        <p:spPr>
          <a:xfrm>
            <a:off x="4524517" y="5619317"/>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Y</a:t>
            </a:r>
            <a:endParaRPr kumimoji="1" lang="ja-JP" altLang="en-US" sz="900" dirty="0">
              <a:solidFill>
                <a:schemeClr val="accent2"/>
              </a:solidFill>
            </a:endParaRPr>
          </a:p>
        </p:txBody>
      </p:sp>
      <p:sp>
        <p:nvSpPr>
          <p:cNvPr id="17" name="正方形/長方形 16">
            <a:extLst>
              <a:ext uri="{FF2B5EF4-FFF2-40B4-BE49-F238E27FC236}">
                <a16:creationId xmlns:a16="http://schemas.microsoft.com/office/drawing/2014/main" id="{182DB60D-1664-79F0-7284-0B48CD267527}"/>
              </a:ext>
            </a:extLst>
          </p:cNvPr>
          <p:cNvSpPr/>
          <p:nvPr/>
        </p:nvSpPr>
        <p:spPr>
          <a:xfrm>
            <a:off x="4518302" y="5911758"/>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包材</a:t>
            </a:r>
            <a:r>
              <a:rPr kumimoji="1" lang="en-US" altLang="ja-JP" sz="900" dirty="0">
                <a:solidFill>
                  <a:schemeClr val="accent2"/>
                </a:solidFill>
              </a:rPr>
              <a:t>Z</a:t>
            </a:r>
            <a:endParaRPr kumimoji="1" lang="ja-JP" altLang="en-US" sz="900" dirty="0">
              <a:solidFill>
                <a:schemeClr val="accent2"/>
              </a:solidFill>
            </a:endParaRPr>
          </a:p>
        </p:txBody>
      </p:sp>
      <p:cxnSp>
        <p:nvCxnSpPr>
          <p:cNvPr id="20" name="コネクタ: カギ線 19">
            <a:extLst>
              <a:ext uri="{FF2B5EF4-FFF2-40B4-BE49-F238E27FC236}">
                <a16:creationId xmlns:a16="http://schemas.microsoft.com/office/drawing/2014/main" id="{B1FED513-E1B5-1C69-ADBF-24CD9623C095}"/>
              </a:ext>
            </a:extLst>
          </p:cNvPr>
          <p:cNvCxnSpPr>
            <a:stCxn id="14" idx="3"/>
            <a:endCxn id="17" idx="1"/>
          </p:cNvCxnSpPr>
          <p:nvPr/>
        </p:nvCxnSpPr>
        <p:spPr>
          <a:xfrm>
            <a:off x="4177993" y="5456256"/>
            <a:ext cx="340309" cy="578623"/>
          </a:xfrm>
          <a:prstGeom prst="bentConnector3">
            <a:avLst/>
          </a:prstGeom>
          <a:ln w="31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C83AA474-61B0-8D3A-8469-00BFFF57D449}"/>
              </a:ext>
            </a:extLst>
          </p:cNvPr>
          <p:cNvCxnSpPr>
            <a:cxnSpLocks/>
            <a:stCxn id="14" idx="3"/>
            <a:endCxn id="16" idx="1"/>
          </p:cNvCxnSpPr>
          <p:nvPr/>
        </p:nvCxnSpPr>
        <p:spPr>
          <a:xfrm>
            <a:off x="4177993" y="5456256"/>
            <a:ext cx="346524" cy="286182"/>
          </a:xfrm>
          <a:prstGeom prst="bentConnector3">
            <a:avLst>
              <a:gd name="adj1" fmla="val 50000"/>
            </a:avLst>
          </a:prstGeom>
          <a:ln w="31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5C3B55-EAAB-3886-A994-BAFC0AB9A453}"/>
              </a:ext>
            </a:extLst>
          </p:cNvPr>
          <p:cNvCxnSpPr>
            <a:stCxn id="14" idx="3"/>
            <a:endCxn id="15" idx="1"/>
          </p:cNvCxnSpPr>
          <p:nvPr/>
        </p:nvCxnSpPr>
        <p:spPr>
          <a:xfrm flipV="1">
            <a:off x="4177993" y="5456255"/>
            <a:ext cx="346524" cy="1"/>
          </a:xfrm>
          <a:prstGeom prst="line">
            <a:avLst/>
          </a:prstGeom>
          <a:ln w="31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5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12</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生産計画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 name="矢印: 五方向 1">
            <a:extLst>
              <a:ext uri="{FF2B5EF4-FFF2-40B4-BE49-F238E27FC236}">
                <a16:creationId xmlns:a16="http://schemas.microsoft.com/office/drawing/2014/main" id="{CE59716B-1FE0-13FD-8CE0-BD770F5037BB}"/>
              </a:ext>
            </a:extLst>
          </p:cNvPr>
          <p:cNvSpPr/>
          <p:nvPr/>
        </p:nvSpPr>
        <p:spPr>
          <a:xfrm>
            <a:off x="512753" y="1337310"/>
            <a:ext cx="1677534" cy="783991"/>
          </a:xfrm>
          <a:prstGeom prst="homePlate">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3" name="矢印: 山形 2">
            <a:extLst>
              <a:ext uri="{FF2B5EF4-FFF2-40B4-BE49-F238E27FC236}">
                <a16:creationId xmlns:a16="http://schemas.microsoft.com/office/drawing/2014/main" id="{F49240AC-81C0-9FC2-7528-7927D622B5E3}"/>
              </a:ext>
            </a:extLst>
          </p:cNvPr>
          <p:cNvSpPr/>
          <p:nvPr/>
        </p:nvSpPr>
        <p:spPr>
          <a:xfrm>
            <a:off x="2039754" y="1337310"/>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7" name="矢印: 山形 6">
            <a:extLst>
              <a:ext uri="{FF2B5EF4-FFF2-40B4-BE49-F238E27FC236}">
                <a16:creationId xmlns:a16="http://schemas.microsoft.com/office/drawing/2014/main" id="{DC14873C-3346-126A-13A4-C186DE8D4763}"/>
              </a:ext>
            </a:extLst>
          </p:cNvPr>
          <p:cNvSpPr/>
          <p:nvPr/>
        </p:nvSpPr>
        <p:spPr>
          <a:xfrm>
            <a:off x="3566755" y="1327428"/>
            <a:ext cx="1677534" cy="783989"/>
          </a:xfrm>
          <a:prstGeom prst="chevron">
            <a:avLst/>
          </a:prstGeom>
          <a:solidFill>
            <a:schemeClr val="accent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8" name="矢印: 山形 7">
            <a:extLst>
              <a:ext uri="{FF2B5EF4-FFF2-40B4-BE49-F238E27FC236}">
                <a16:creationId xmlns:a16="http://schemas.microsoft.com/office/drawing/2014/main" id="{BF573E4A-686D-8348-EC18-BF26D2E0E0CA}"/>
              </a:ext>
            </a:extLst>
          </p:cNvPr>
          <p:cNvSpPr/>
          <p:nvPr/>
        </p:nvSpPr>
        <p:spPr>
          <a:xfrm>
            <a:off x="5093756"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9" name="矢印: 山形 8">
            <a:extLst>
              <a:ext uri="{FF2B5EF4-FFF2-40B4-BE49-F238E27FC236}">
                <a16:creationId xmlns:a16="http://schemas.microsoft.com/office/drawing/2014/main" id="{E2B10799-0D15-5E32-A896-1051A7D7BFDC}"/>
              </a:ext>
            </a:extLst>
          </p:cNvPr>
          <p:cNvSpPr/>
          <p:nvPr/>
        </p:nvSpPr>
        <p:spPr>
          <a:xfrm>
            <a:off x="6620757" y="1344633"/>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10" name="矢印: 山形 9">
            <a:extLst>
              <a:ext uri="{FF2B5EF4-FFF2-40B4-BE49-F238E27FC236}">
                <a16:creationId xmlns:a16="http://schemas.microsoft.com/office/drawing/2014/main" id="{1435C685-A5B5-CF5E-98D8-B97D86B7975D}"/>
              </a:ext>
            </a:extLst>
          </p:cNvPr>
          <p:cNvSpPr/>
          <p:nvPr/>
        </p:nvSpPr>
        <p:spPr>
          <a:xfrm>
            <a:off x="8147758" y="1337310"/>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11" name="矢印: 山形 10">
            <a:extLst>
              <a:ext uri="{FF2B5EF4-FFF2-40B4-BE49-F238E27FC236}">
                <a16:creationId xmlns:a16="http://schemas.microsoft.com/office/drawing/2014/main" id="{61D9F210-734E-A8B5-2801-71CE3646B6D3}"/>
              </a:ext>
            </a:extLst>
          </p:cNvPr>
          <p:cNvSpPr/>
          <p:nvPr/>
        </p:nvSpPr>
        <p:spPr>
          <a:xfrm>
            <a:off x="9679603"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21" name="正方形/長方形 20">
            <a:extLst>
              <a:ext uri="{FF2B5EF4-FFF2-40B4-BE49-F238E27FC236}">
                <a16:creationId xmlns:a16="http://schemas.microsoft.com/office/drawing/2014/main" id="{E2692215-F5F7-CEA4-5E5D-20162A236187}"/>
              </a:ext>
            </a:extLst>
          </p:cNvPr>
          <p:cNvSpPr/>
          <p:nvPr/>
        </p:nvSpPr>
        <p:spPr>
          <a:xfrm>
            <a:off x="512752" y="944234"/>
            <a:ext cx="2885767"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2" name="正方形/長方形 21">
            <a:extLst>
              <a:ext uri="{FF2B5EF4-FFF2-40B4-BE49-F238E27FC236}">
                <a16:creationId xmlns:a16="http://schemas.microsoft.com/office/drawing/2014/main" id="{1B0017FE-646B-0AF9-4225-1911E92F7D0F}"/>
              </a:ext>
            </a:extLst>
          </p:cNvPr>
          <p:cNvSpPr/>
          <p:nvPr/>
        </p:nvSpPr>
        <p:spPr>
          <a:xfrm>
            <a:off x="3497343" y="944234"/>
            <a:ext cx="1558313" cy="299169"/>
          </a:xfrm>
          <a:prstGeom prst="rect">
            <a:avLst/>
          </a:prstGeom>
          <a:solidFill>
            <a:schemeClr val="accent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23" name="正方形/長方形 22">
            <a:extLst>
              <a:ext uri="{FF2B5EF4-FFF2-40B4-BE49-F238E27FC236}">
                <a16:creationId xmlns:a16="http://schemas.microsoft.com/office/drawing/2014/main" id="{D4F28629-EF4C-1FEC-FFB3-879BD5EB3A72}"/>
              </a:ext>
            </a:extLst>
          </p:cNvPr>
          <p:cNvSpPr/>
          <p:nvPr/>
        </p:nvSpPr>
        <p:spPr>
          <a:xfrm>
            <a:off x="5115267" y="944234"/>
            <a:ext cx="1552234"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24" name="正方形/長方形 23">
            <a:extLst>
              <a:ext uri="{FF2B5EF4-FFF2-40B4-BE49-F238E27FC236}">
                <a16:creationId xmlns:a16="http://schemas.microsoft.com/office/drawing/2014/main" id="{2685DA9F-BF14-3B95-6211-25D13DB67F31}"/>
              </a:ext>
            </a:extLst>
          </p:cNvPr>
          <p:cNvSpPr/>
          <p:nvPr/>
        </p:nvSpPr>
        <p:spPr>
          <a:xfrm>
            <a:off x="6727112" y="944234"/>
            <a:ext cx="1382546"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25" name="正方形/長方形 24">
            <a:extLst>
              <a:ext uri="{FF2B5EF4-FFF2-40B4-BE49-F238E27FC236}">
                <a16:creationId xmlns:a16="http://schemas.microsoft.com/office/drawing/2014/main" id="{4B7571A6-DFE4-4FA3-34FC-634A518C116D}"/>
              </a:ext>
            </a:extLst>
          </p:cNvPr>
          <p:cNvSpPr/>
          <p:nvPr/>
        </p:nvSpPr>
        <p:spPr>
          <a:xfrm>
            <a:off x="8169269" y="944234"/>
            <a:ext cx="3093091"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19" name="四角形: 角を丸くする 18">
            <a:extLst>
              <a:ext uri="{FF2B5EF4-FFF2-40B4-BE49-F238E27FC236}">
                <a16:creationId xmlns:a16="http://schemas.microsoft.com/office/drawing/2014/main" id="{AB6C4F3A-30AF-CB79-1700-FEA641EA20E6}"/>
              </a:ext>
            </a:extLst>
          </p:cNvPr>
          <p:cNvSpPr/>
          <p:nvPr/>
        </p:nvSpPr>
        <p:spPr>
          <a:xfrm>
            <a:off x="387237" y="2452085"/>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生産計画管理</a:t>
            </a:r>
          </a:p>
        </p:txBody>
      </p:sp>
      <p:sp>
        <p:nvSpPr>
          <p:cNvPr id="31" name="四角形: 角を丸くする 30">
            <a:extLst>
              <a:ext uri="{FF2B5EF4-FFF2-40B4-BE49-F238E27FC236}">
                <a16:creationId xmlns:a16="http://schemas.microsoft.com/office/drawing/2014/main" id="{5AB0B25B-902F-70AD-43DE-4FEBAE81DD2C}"/>
              </a:ext>
            </a:extLst>
          </p:cNvPr>
          <p:cNvSpPr/>
          <p:nvPr/>
        </p:nvSpPr>
        <p:spPr>
          <a:xfrm>
            <a:off x="5925004" y="2452261"/>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レシピ管理</a:t>
            </a:r>
          </a:p>
        </p:txBody>
      </p:sp>
      <p:pic>
        <p:nvPicPr>
          <p:cNvPr id="34" name="図 33">
            <a:extLst>
              <a:ext uri="{FF2B5EF4-FFF2-40B4-BE49-F238E27FC236}">
                <a16:creationId xmlns:a16="http://schemas.microsoft.com/office/drawing/2014/main" id="{8AF4DE43-5FEF-5C94-4F7B-D22F08CA1F7A}"/>
              </a:ext>
            </a:extLst>
          </p:cNvPr>
          <p:cNvPicPr>
            <a:picLocks noChangeAspect="1"/>
          </p:cNvPicPr>
          <p:nvPr/>
        </p:nvPicPr>
        <p:blipFill rotWithShape="1">
          <a:blip r:embed="rId2"/>
          <a:srcRect b="6698"/>
          <a:stretch/>
        </p:blipFill>
        <p:spPr>
          <a:xfrm>
            <a:off x="6132515" y="3212777"/>
            <a:ext cx="5562492" cy="2434308"/>
          </a:xfrm>
          <a:prstGeom prst="rect">
            <a:avLst/>
          </a:prstGeom>
        </p:spPr>
      </p:pic>
      <p:pic>
        <p:nvPicPr>
          <p:cNvPr id="37" name="図 36">
            <a:extLst>
              <a:ext uri="{FF2B5EF4-FFF2-40B4-BE49-F238E27FC236}">
                <a16:creationId xmlns:a16="http://schemas.microsoft.com/office/drawing/2014/main" id="{246D1DFE-969E-53B5-0150-3E78247A1B4B}"/>
              </a:ext>
            </a:extLst>
          </p:cNvPr>
          <p:cNvPicPr>
            <a:picLocks noChangeAspect="1"/>
          </p:cNvPicPr>
          <p:nvPr/>
        </p:nvPicPr>
        <p:blipFill>
          <a:blip r:embed="rId3"/>
          <a:stretch>
            <a:fillRect/>
          </a:stretch>
        </p:blipFill>
        <p:spPr>
          <a:xfrm>
            <a:off x="496993" y="3181391"/>
            <a:ext cx="5233898" cy="2434308"/>
          </a:xfrm>
          <a:prstGeom prst="rect">
            <a:avLst/>
          </a:prstGeom>
        </p:spPr>
      </p:pic>
    </p:spTree>
    <p:extLst>
      <p:ext uri="{BB962C8B-B14F-4D97-AF65-F5344CB8AC3E}">
        <p14:creationId xmlns:p14="http://schemas.microsoft.com/office/powerpoint/2010/main" val="147415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13</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製造管理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 name="矢印: 五方向 1">
            <a:extLst>
              <a:ext uri="{FF2B5EF4-FFF2-40B4-BE49-F238E27FC236}">
                <a16:creationId xmlns:a16="http://schemas.microsoft.com/office/drawing/2014/main" id="{CE59716B-1FE0-13FD-8CE0-BD770F5037BB}"/>
              </a:ext>
            </a:extLst>
          </p:cNvPr>
          <p:cNvSpPr/>
          <p:nvPr/>
        </p:nvSpPr>
        <p:spPr>
          <a:xfrm>
            <a:off x="512753" y="1337310"/>
            <a:ext cx="1677534" cy="783991"/>
          </a:xfrm>
          <a:prstGeom prst="homePlate">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3" name="矢印: 山形 2">
            <a:extLst>
              <a:ext uri="{FF2B5EF4-FFF2-40B4-BE49-F238E27FC236}">
                <a16:creationId xmlns:a16="http://schemas.microsoft.com/office/drawing/2014/main" id="{F49240AC-81C0-9FC2-7528-7927D622B5E3}"/>
              </a:ext>
            </a:extLst>
          </p:cNvPr>
          <p:cNvSpPr/>
          <p:nvPr/>
        </p:nvSpPr>
        <p:spPr>
          <a:xfrm>
            <a:off x="2039754" y="1337310"/>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7" name="矢印: 山形 6">
            <a:extLst>
              <a:ext uri="{FF2B5EF4-FFF2-40B4-BE49-F238E27FC236}">
                <a16:creationId xmlns:a16="http://schemas.microsoft.com/office/drawing/2014/main" id="{DC14873C-3346-126A-13A4-C186DE8D4763}"/>
              </a:ext>
            </a:extLst>
          </p:cNvPr>
          <p:cNvSpPr/>
          <p:nvPr/>
        </p:nvSpPr>
        <p:spPr>
          <a:xfrm>
            <a:off x="3566755" y="1327428"/>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8" name="矢印: 山形 7">
            <a:extLst>
              <a:ext uri="{FF2B5EF4-FFF2-40B4-BE49-F238E27FC236}">
                <a16:creationId xmlns:a16="http://schemas.microsoft.com/office/drawing/2014/main" id="{BF573E4A-686D-8348-EC18-BF26D2E0E0CA}"/>
              </a:ext>
            </a:extLst>
          </p:cNvPr>
          <p:cNvSpPr/>
          <p:nvPr/>
        </p:nvSpPr>
        <p:spPr>
          <a:xfrm>
            <a:off x="5093756" y="1332541"/>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9" name="矢印: 山形 8">
            <a:extLst>
              <a:ext uri="{FF2B5EF4-FFF2-40B4-BE49-F238E27FC236}">
                <a16:creationId xmlns:a16="http://schemas.microsoft.com/office/drawing/2014/main" id="{E2B10799-0D15-5E32-A896-1051A7D7BFDC}"/>
              </a:ext>
            </a:extLst>
          </p:cNvPr>
          <p:cNvSpPr/>
          <p:nvPr/>
        </p:nvSpPr>
        <p:spPr>
          <a:xfrm>
            <a:off x="6620757" y="1344633"/>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10" name="矢印: 山形 9">
            <a:extLst>
              <a:ext uri="{FF2B5EF4-FFF2-40B4-BE49-F238E27FC236}">
                <a16:creationId xmlns:a16="http://schemas.microsoft.com/office/drawing/2014/main" id="{1435C685-A5B5-CF5E-98D8-B97D86B7975D}"/>
              </a:ext>
            </a:extLst>
          </p:cNvPr>
          <p:cNvSpPr/>
          <p:nvPr/>
        </p:nvSpPr>
        <p:spPr>
          <a:xfrm>
            <a:off x="8147758" y="1337310"/>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11" name="矢印: 山形 10">
            <a:extLst>
              <a:ext uri="{FF2B5EF4-FFF2-40B4-BE49-F238E27FC236}">
                <a16:creationId xmlns:a16="http://schemas.microsoft.com/office/drawing/2014/main" id="{61D9F210-734E-A8B5-2801-71CE3646B6D3}"/>
              </a:ext>
            </a:extLst>
          </p:cNvPr>
          <p:cNvSpPr/>
          <p:nvPr/>
        </p:nvSpPr>
        <p:spPr>
          <a:xfrm>
            <a:off x="9679603"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21" name="正方形/長方形 20">
            <a:extLst>
              <a:ext uri="{FF2B5EF4-FFF2-40B4-BE49-F238E27FC236}">
                <a16:creationId xmlns:a16="http://schemas.microsoft.com/office/drawing/2014/main" id="{E2692215-F5F7-CEA4-5E5D-20162A236187}"/>
              </a:ext>
            </a:extLst>
          </p:cNvPr>
          <p:cNvSpPr/>
          <p:nvPr/>
        </p:nvSpPr>
        <p:spPr>
          <a:xfrm>
            <a:off x="512752" y="944234"/>
            <a:ext cx="2885767"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2" name="正方形/長方形 21">
            <a:extLst>
              <a:ext uri="{FF2B5EF4-FFF2-40B4-BE49-F238E27FC236}">
                <a16:creationId xmlns:a16="http://schemas.microsoft.com/office/drawing/2014/main" id="{1B0017FE-646B-0AF9-4225-1911E92F7D0F}"/>
              </a:ext>
            </a:extLst>
          </p:cNvPr>
          <p:cNvSpPr/>
          <p:nvPr/>
        </p:nvSpPr>
        <p:spPr>
          <a:xfrm>
            <a:off x="3497343" y="944234"/>
            <a:ext cx="1558313"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23" name="正方形/長方形 22">
            <a:extLst>
              <a:ext uri="{FF2B5EF4-FFF2-40B4-BE49-F238E27FC236}">
                <a16:creationId xmlns:a16="http://schemas.microsoft.com/office/drawing/2014/main" id="{D4F28629-EF4C-1FEC-FFB3-879BD5EB3A72}"/>
              </a:ext>
            </a:extLst>
          </p:cNvPr>
          <p:cNvSpPr/>
          <p:nvPr/>
        </p:nvSpPr>
        <p:spPr>
          <a:xfrm>
            <a:off x="5115267" y="944234"/>
            <a:ext cx="1552234"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24" name="正方形/長方形 23">
            <a:extLst>
              <a:ext uri="{FF2B5EF4-FFF2-40B4-BE49-F238E27FC236}">
                <a16:creationId xmlns:a16="http://schemas.microsoft.com/office/drawing/2014/main" id="{2685DA9F-BF14-3B95-6211-25D13DB67F31}"/>
              </a:ext>
            </a:extLst>
          </p:cNvPr>
          <p:cNvSpPr/>
          <p:nvPr/>
        </p:nvSpPr>
        <p:spPr>
          <a:xfrm>
            <a:off x="6727112" y="944234"/>
            <a:ext cx="1382546"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25" name="正方形/長方形 24">
            <a:extLst>
              <a:ext uri="{FF2B5EF4-FFF2-40B4-BE49-F238E27FC236}">
                <a16:creationId xmlns:a16="http://schemas.microsoft.com/office/drawing/2014/main" id="{4B7571A6-DFE4-4FA3-34FC-634A518C116D}"/>
              </a:ext>
            </a:extLst>
          </p:cNvPr>
          <p:cNvSpPr/>
          <p:nvPr/>
        </p:nvSpPr>
        <p:spPr>
          <a:xfrm>
            <a:off x="8169269" y="944234"/>
            <a:ext cx="3093091"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6" name="正方形/長方形 25">
            <a:extLst>
              <a:ext uri="{FF2B5EF4-FFF2-40B4-BE49-F238E27FC236}">
                <a16:creationId xmlns:a16="http://schemas.microsoft.com/office/drawing/2014/main" id="{42E3F91C-6026-8104-C912-A77C2B0F7586}"/>
              </a:ext>
            </a:extLst>
          </p:cNvPr>
          <p:cNvSpPr/>
          <p:nvPr/>
        </p:nvSpPr>
        <p:spPr>
          <a:xfrm>
            <a:off x="3156358" y="2461556"/>
            <a:ext cx="2355932" cy="3853283"/>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払い出し・製造投入</a:t>
            </a:r>
            <a:endParaRPr kumimoji="1" lang="en-US" altLang="ja-JP" sz="1200" b="1" dirty="0">
              <a:solidFill>
                <a:schemeClr val="tx1"/>
              </a:solidFill>
            </a:endParaRPr>
          </a:p>
          <a:p>
            <a:r>
              <a:rPr kumimoji="1" lang="ja-JP" altLang="en-US" sz="1200" dirty="0">
                <a:solidFill>
                  <a:schemeClr val="tx1"/>
                </a:solidFill>
              </a:rPr>
              <a:t>原料を払い出し後、製造に原料を投入する。投入したアイテムが、完成品に対して、完了をしているか？不足分がないかは、ハンディターミナル上で判断をすることができる。</a:t>
            </a:r>
            <a:endParaRPr kumimoji="1" lang="en-US" altLang="ja-JP" sz="1200" dirty="0">
              <a:solidFill>
                <a:schemeClr val="tx1"/>
              </a:solidFill>
            </a:endParaRPr>
          </a:p>
          <a:p>
            <a:r>
              <a:rPr kumimoji="1" lang="ja-JP" altLang="en-US" sz="1200" dirty="0">
                <a:solidFill>
                  <a:schemeClr val="tx1"/>
                </a:solidFill>
              </a:rPr>
              <a:t>過不足を確認をすることで、レシピ通りに製造を実施することが可能となる。</a:t>
            </a:r>
            <a:endParaRPr kumimoji="1" lang="en-US" altLang="ja-JP" sz="1200" dirty="0">
              <a:solidFill>
                <a:schemeClr val="tx1"/>
              </a:solidFill>
            </a:endParaRPr>
          </a:p>
          <a:p>
            <a:r>
              <a:rPr kumimoji="1" lang="ja-JP" altLang="en-US" sz="1200" dirty="0">
                <a:solidFill>
                  <a:schemeClr val="tx1"/>
                </a:solidFill>
              </a:rPr>
              <a:t>帳票で原料生産準備表、と包材生産準備表は確認が取れるようにする。</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7" name="正方形/長方形 26">
            <a:extLst>
              <a:ext uri="{FF2B5EF4-FFF2-40B4-BE49-F238E27FC236}">
                <a16:creationId xmlns:a16="http://schemas.microsoft.com/office/drawing/2014/main" id="{BB16B63E-944E-0D74-8EF5-9716C25CD39E}"/>
              </a:ext>
            </a:extLst>
          </p:cNvPr>
          <p:cNvSpPr/>
          <p:nvPr/>
        </p:nvSpPr>
        <p:spPr>
          <a:xfrm>
            <a:off x="434179" y="2461556"/>
            <a:ext cx="2355932" cy="3853284"/>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製造リードタイム計算</a:t>
            </a:r>
            <a:endParaRPr kumimoji="1" lang="en-US" altLang="ja-JP" sz="1200" b="1" dirty="0">
              <a:solidFill>
                <a:schemeClr val="tx1"/>
              </a:solidFill>
            </a:endParaRPr>
          </a:p>
          <a:p>
            <a:r>
              <a:rPr kumimoji="1" lang="ja-JP" altLang="en-US" sz="1200" dirty="0">
                <a:solidFill>
                  <a:schemeClr val="tx1"/>
                </a:solidFill>
              </a:rPr>
              <a:t>投入をした生産計画をベースに、各完成品の生産日程を作成する。完成品に製造に必要なリードタイムを日単位</a:t>
            </a:r>
            <a:r>
              <a:rPr kumimoji="1" lang="en-US" altLang="ja-JP" sz="1200" dirty="0">
                <a:solidFill>
                  <a:schemeClr val="tx1"/>
                </a:solidFill>
              </a:rPr>
              <a:t>(N-1</a:t>
            </a:r>
            <a:r>
              <a:rPr kumimoji="1" lang="ja-JP" altLang="en-US" sz="1200" dirty="0">
                <a:solidFill>
                  <a:schemeClr val="tx1"/>
                </a:solidFill>
              </a:rPr>
              <a:t>など</a:t>
            </a:r>
            <a:r>
              <a:rPr kumimoji="1" lang="en-US" altLang="ja-JP" sz="1200" dirty="0">
                <a:solidFill>
                  <a:schemeClr val="tx1"/>
                </a:solidFill>
              </a:rPr>
              <a:t>)</a:t>
            </a:r>
            <a:r>
              <a:rPr kumimoji="1" lang="ja-JP" altLang="en-US" sz="1200" dirty="0">
                <a:solidFill>
                  <a:schemeClr val="tx1"/>
                </a:solidFill>
              </a:rPr>
              <a:t>で入力をする。カレンダーを考慮。入力後、原料、包材の払い出しスケジュールを作成する。</a:t>
            </a:r>
            <a:r>
              <a:rPr kumimoji="1" lang="en-US" altLang="ja-JP" sz="1200" dirty="0">
                <a:solidFill>
                  <a:schemeClr val="tx1"/>
                </a:solidFill>
              </a:rPr>
              <a:t>N-1</a:t>
            </a:r>
            <a:r>
              <a:rPr kumimoji="1" lang="ja-JP" altLang="en-US" sz="1200" dirty="0">
                <a:solidFill>
                  <a:schemeClr val="tx1"/>
                </a:solidFill>
              </a:rPr>
              <a:t>の製造日に払い出し指示がされ、ピッキングができるようにコントロールをする。</a:t>
            </a:r>
            <a:endParaRPr kumimoji="1" lang="en-US" altLang="ja-JP" sz="1200" dirty="0">
              <a:solidFill>
                <a:schemeClr val="tx1"/>
              </a:solidFill>
            </a:endParaRPr>
          </a:p>
          <a:p>
            <a:r>
              <a:rPr kumimoji="1" lang="ja-JP" altLang="en-US" sz="1200" dirty="0">
                <a:solidFill>
                  <a:schemeClr val="tx1"/>
                </a:solidFill>
              </a:rPr>
              <a:t>レシピ管理で、原料、包材単位の材料に展開、ピッキングは材料単位で実施をする。</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8" name="楕円 27">
            <a:extLst>
              <a:ext uri="{FF2B5EF4-FFF2-40B4-BE49-F238E27FC236}">
                <a16:creationId xmlns:a16="http://schemas.microsoft.com/office/drawing/2014/main" id="{BE2AF650-8A17-9B1A-8F06-5F662173DC9A}"/>
              </a:ext>
            </a:extLst>
          </p:cNvPr>
          <p:cNvSpPr/>
          <p:nvPr/>
        </p:nvSpPr>
        <p:spPr>
          <a:xfrm>
            <a:off x="297901"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1</a:t>
            </a:r>
            <a:endParaRPr kumimoji="1" lang="ja-JP" altLang="en-US" sz="1050" dirty="0"/>
          </a:p>
        </p:txBody>
      </p:sp>
      <p:sp>
        <p:nvSpPr>
          <p:cNvPr id="30" name="楕円 29">
            <a:extLst>
              <a:ext uri="{FF2B5EF4-FFF2-40B4-BE49-F238E27FC236}">
                <a16:creationId xmlns:a16="http://schemas.microsoft.com/office/drawing/2014/main" id="{8B56FE03-C7C2-D0F5-2491-C2E1110E9AD5}"/>
              </a:ext>
            </a:extLst>
          </p:cNvPr>
          <p:cNvSpPr/>
          <p:nvPr/>
        </p:nvSpPr>
        <p:spPr>
          <a:xfrm>
            <a:off x="3020080"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2</a:t>
            </a:r>
            <a:endParaRPr kumimoji="1" lang="ja-JP" altLang="en-US" sz="1050" dirty="0"/>
          </a:p>
        </p:txBody>
      </p:sp>
      <p:sp>
        <p:nvSpPr>
          <p:cNvPr id="32" name="正方形/長方形 31">
            <a:extLst>
              <a:ext uri="{FF2B5EF4-FFF2-40B4-BE49-F238E27FC236}">
                <a16:creationId xmlns:a16="http://schemas.microsoft.com/office/drawing/2014/main" id="{30733977-8D1E-0E29-BEBB-94CD6152B731}"/>
              </a:ext>
            </a:extLst>
          </p:cNvPr>
          <p:cNvSpPr/>
          <p:nvPr/>
        </p:nvSpPr>
        <p:spPr>
          <a:xfrm>
            <a:off x="5878537" y="2461555"/>
            <a:ext cx="5885382" cy="1744432"/>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仕掛品・完成品ラベル管理・入庫</a:t>
            </a:r>
            <a:endParaRPr kumimoji="1" lang="en-US" altLang="ja-JP" sz="1200" dirty="0">
              <a:solidFill>
                <a:schemeClr val="tx1"/>
              </a:solidFill>
            </a:endParaRPr>
          </a:p>
          <a:p>
            <a:r>
              <a:rPr kumimoji="1" lang="ja-JP" altLang="en-US" sz="1200" dirty="0">
                <a:solidFill>
                  <a:schemeClr val="tx1"/>
                </a:solidFill>
              </a:rPr>
              <a:t>製造工程後の仕掛品、または完成品について、</a:t>
            </a:r>
            <a:endParaRPr kumimoji="1" lang="en-US" altLang="ja-JP" sz="1200" dirty="0">
              <a:solidFill>
                <a:schemeClr val="tx1"/>
              </a:solidFill>
            </a:endParaRPr>
          </a:p>
          <a:p>
            <a:r>
              <a:rPr kumimoji="1" lang="ja-JP" altLang="en-US" sz="1200" dirty="0">
                <a:solidFill>
                  <a:schemeClr val="tx1"/>
                </a:solidFill>
              </a:rPr>
              <a:t>ラベルでの管理を実施する。</a:t>
            </a:r>
            <a:endParaRPr kumimoji="1" lang="en-US" altLang="ja-JP" sz="1200" dirty="0">
              <a:solidFill>
                <a:schemeClr val="tx1"/>
              </a:solidFill>
            </a:endParaRPr>
          </a:p>
          <a:p>
            <a:r>
              <a:rPr kumimoji="1" lang="ja-JP" altLang="en-US" sz="1200" dirty="0">
                <a:solidFill>
                  <a:schemeClr val="tx1"/>
                </a:solidFill>
              </a:rPr>
              <a:t>ラベルについては、</a:t>
            </a:r>
            <a:r>
              <a:rPr kumimoji="1" lang="en-US" altLang="ja-JP" sz="1200" dirty="0">
                <a:solidFill>
                  <a:schemeClr val="tx1"/>
                </a:solidFill>
              </a:rPr>
              <a:t>Web</a:t>
            </a:r>
            <a:r>
              <a:rPr kumimoji="1" lang="ja-JP" altLang="en-US" sz="1200" dirty="0">
                <a:solidFill>
                  <a:schemeClr val="tx1"/>
                </a:solidFill>
              </a:rPr>
              <a:t>画面より発行する。</a:t>
            </a:r>
            <a:endParaRPr kumimoji="1" lang="en-US" altLang="ja-JP" sz="1200" dirty="0">
              <a:solidFill>
                <a:schemeClr val="tx1"/>
              </a:solidFill>
            </a:endParaRPr>
          </a:p>
          <a:p>
            <a:r>
              <a:rPr kumimoji="1" lang="ja-JP" altLang="en-US" sz="1200" dirty="0">
                <a:solidFill>
                  <a:schemeClr val="tx1"/>
                </a:solidFill>
              </a:rPr>
              <a:t>製造計画を選択、完了を押下することで、</a:t>
            </a:r>
            <a:endParaRPr kumimoji="1" lang="en-US" altLang="ja-JP" sz="1200" dirty="0">
              <a:solidFill>
                <a:schemeClr val="tx1"/>
              </a:solidFill>
            </a:endParaRPr>
          </a:p>
          <a:p>
            <a:r>
              <a:rPr kumimoji="1" lang="ja-JP" altLang="en-US" sz="1200" dirty="0">
                <a:solidFill>
                  <a:schemeClr val="tx1"/>
                </a:solidFill>
              </a:rPr>
              <a:t>実績入力が可能となる。</a:t>
            </a:r>
            <a:endParaRPr kumimoji="1" lang="en-US" altLang="ja-JP" sz="1200" dirty="0">
              <a:solidFill>
                <a:schemeClr val="tx1"/>
              </a:solidFill>
            </a:endParaRPr>
          </a:p>
          <a:p>
            <a:r>
              <a:rPr kumimoji="1" lang="ja-JP" altLang="en-US" sz="1200" dirty="0">
                <a:solidFill>
                  <a:schemeClr val="tx1"/>
                </a:solidFill>
              </a:rPr>
              <a:t>実績を入力することで、計画のステータスを</a:t>
            </a:r>
            <a:endParaRPr kumimoji="1" lang="en-US" altLang="ja-JP" sz="1200" dirty="0">
              <a:solidFill>
                <a:schemeClr val="tx1"/>
              </a:solidFill>
            </a:endParaRPr>
          </a:p>
          <a:p>
            <a:r>
              <a:rPr kumimoji="1" lang="ja-JP" altLang="en-US" sz="1200" dirty="0">
                <a:solidFill>
                  <a:schemeClr val="tx1"/>
                </a:solidFill>
              </a:rPr>
              <a:t>変更する。</a:t>
            </a:r>
            <a:r>
              <a:rPr kumimoji="1" lang="en-US" altLang="ja-JP" sz="1200" dirty="0">
                <a:solidFill>
                  <a:schemeClr val="tx1"/>
                </a:solidFill>
              </a:rPr>
              <a:t>HT</a:t>
            </a:r>
            <a:r>
              <a:rPr kumimoji="1" lang="ja-JP" altLang="en-US" sz="1200" dirty="0">
                <a:solidFill>
                  <a:schemeClr val="tx1"/>
                </a:solidFill>
              </a:rPr>
              <a:t>で入庫処理を実施。</a:t>
            </a:r>
            <a:endParaRPr kumimoji="1" lang="en-US" altLang="ja-JP" sz="1200" dirty="0">
              <a:solidFill>
                <a:schemeClr val="tx1"/>
              </a:solidFill>
            </a:endParaRPr>
          </a:p>
        </p:txBody>
      </p:sp>
      <p:sp>
        <p:nvSpPr>
          <p:cNvPr id="38" name="正方形/長方形 37">
            <a:extLst>
              <a:ext uri="{FF2B5EF4-FFF2-40B4-BE49-F238E27FC236}">
                <a16:creationId xmlns:a16="http://schemas.microsoft.com/office/drawing/2014/main" id="{02FBCAE7-CA0E-8E05-520B-8841E4C7B683}"/>
              </a:ext>
            </a:extLst>
          </p:cNvPr>
          <p:cNvSpPr/>
          <p:nvPr/>
        </p:nvSpPr>
        <p:spPr>
          <a:xfrm>
            <a:off x="5878537" y="4513510"/>
            <a:ext cx="5885382" cy="180133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1"/>
              </a:solidFill>
            </a:endParaRPr>
          </a:p>
          <a:p>
            <a:r>
              <a:rPr kumimoji="1" lang="ja-JP" altLang="en-US" sz="1200" b="1" dirty="0">
                <a:solidFill>
                  <a:schemeClr val="tx1"/>
                </a:solidFill>
              </a:rPr>
              <a:t>仕掛品・完成品入庫</a:t>
            </a:r>
            <a:endParaRPr kumimoji="1" lang="en-US" altLang="ja-JP" sz="1200" b="1" dirty="0">
              <a:solidFill>
                <a:schemeClr val="tx1"/>
              </a:solidFill>
            </a:endParaRPr>
          </a:p>
          <a:p>
            <a:r>
              <a:rPr kumimoji="1" lang="ja-JP" altLang="en-US" sz="1200" dirty="0">
                <a:solidFill>
                  <a:schemeClr val="tx1"/>
                </a:solidFill>
              </a:rPr>
              <a:t>製造実績を台帳に記入。台帳に記入後、</a:t>
            </a:r>
            <a:endParaRPr kumimoji="1" lang="en-US" altLang="ja-JP" sz="1200" dirty="0">
              <a:solidFill>
                <a:schemeClr val="tx1"/>
              </a:solidFill>
            </a:endParaRPr>
          </a:p>
          <a:p>
            <a:r>
              <a:rPr kumimoji="1" lang="en-US" altLang="ja-JP" sz="1200" dirty="0">
                <a:solidFill>
                  <a:schemeClr val="tx1"/>
                </a:solidFill>
              </a:rPr>
              <a:t>PEGASUS</a:t>
            </a:r>
            <a:r>
              <a:rPr kumimoji="1" lang="ja-JP" altLang="en-US" sz="1200" dirty="0">
                <a:solidFill>
                  <a:schemeClr val="tx1"/>
                </a:solidFill>
              </a:rPr>
              <a:t>に実績を入力をする。</a:t>
            </a:r>
            <a:endParaRPr kumimoji="1" lang="en-US" altLang="ja-JP" sz="1200" dirty="0">
              <a:solidFill>
                <a:schemeClr val="tx1"/>
              </a:solidFill>
            </a:endParaRPr>
          </a:p>
          <a:p>
            <a:r>
              <a:rPr kumimoji="1" lang="ja-JP" altLang="en-US" sz="1200" dirty="0">
                <a:solidFill>
                  <a:schemeClr val="tx1"/>
                </a:solidFill>
              </a:rPr>
              <a:t>入力完了後、計画のステータスが更新される。</a:t>
            </a:r>
            <a:endParaRPr kumimoji="1" lang="en-US" altLang="ja-JP" sz="1200" dirty="0">
              <a:solidFill>
                <a:schemeClr val="tx1"/>
              </a:solidFill>
            </a:endParaRPr>
          </a:p>
          <a:p>
            <a:r>
              <a:rPr kumimoji="1" lang="ja-JP" altLang="en-US" sz="1200" dirty="0">
                <a:solidFill>
                  <a:schemeClr val="tx1"/>
                </a:solidFill>
              </a:rPr>
              <a:t>計画に対しての実績が確認できるとともに、</a:t>
            </a:r>
            <a:endParaRPr kumimoji="1" lang="en-US" altLang="ja-JP" sz="1200" dirty="0">
              <a:solidFill>
                <a:schemeClr val="tx1"/>
              </a:solidFill>
            </a:endParaRPr>
          </a:p>
          <a:p>
            <a:r>
              <a:rPr kumimoji="1" lang="ja-JP" altLang="en-US" sz="1200" dirty="0">
                <a:solidFill>
                  <a:schemeClr val="tx1"/>
                </a:solidFill>
              </a:rPr>
              <a:t>進度管理が可能となる。</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45" name="楕円 44">
            <a:extLst>
              <a:ext uri="{FF2B5EF4-FFF2-40B4-BE49-F238E27FC236}">
                <a16:creationId xmlns:a16="http://schemas.microsoft.com/office/drawing/2014/main" id="{C78656C3-E285-C036-7856-5090BFFDBE92}"/>
              </a:ext>
            </a:extLst>
          </p:cNvPr>
          <p:cNvSpPr/>
          <p:nvPr/>
        </p:nvSpPr>
        <p:spPr>
          <a:xfrm>
            <a:off x="5634828" y="4310930"/>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4</a:t>
            </a:r>
            <a:endParaRPr kumimoji="1" lang="ja-JP" altLang="en-US" sz="1050" dirty="0"/>
          </a:p>
        </p:txBody>
      </p:sp>
      <p:sp>
        <p:nvSpPr>
          <p:cNvPr id="48" name="楕円 47">
            <a:extLst>
              <a:ext uri="{FF2B5EF4-FFF2-40B4-BE49-F238E27FC236}">
                <a16:creationId xmlns:a16="http://schemas.microsoft.com/office/drawing/2014/main" id="{07BC0169-6A50-419F-24B9-254D1C8065B9}"/>
              </a:ext>
            </a:extLst>
          </p:cNvPr>
          <p:cNvSpPr/>
          <p:nvPr/>
        </p:nvSpPr>
        <p:spPr>
          <a:xfrm>
            <a:off x="5634828" y="2314667"/>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3</a:t>
            </a:r>
            <a:endParaRPr kumimoji="1" lang="ja-JP" altLang="en-US" sz="1050" dirty="0"/>
          </a:p>
        </p:txBody>
      </p:sp>
      <p:sp>
        <p:nvSpPr>
          <p:cNvPr id="39" name="正方形/長方形 38">
            <a:extLst>
              <a:ext uri="{FF2B5EF4-FFF2-40B4-BE49-F238E27FC236}">
                <a16:creationId xmlns:a16="http://schemas.microsoft.com/office/drawing/2014/main" id="{3D663ADD-26DC-FCB5-FFC8-785E81543FC1}"/>
              </a:ext>
            </a:extLst>
          </p:cNvPr>
          <p:cNvSpPr/>
          <p:nvPr/>
        </p:nvSpPr>
        <p:spPr>
          <a:xfrm>
            <a:off x="3882269" y="5088109"/>
            <a:ext cx="1582396" cy="1144417"/>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生産準備表 </a:t>
            </a:r>
            <a:r>
              <a:rPr kumimoji="1" lang="en-US" altLang="ja-JP" sz="900" dirty="0">
                <a:solidFill>
                  <a:schemeClr val="accent2"/>
                </a:solidFill>
              </a:rPr>
              <a:t>15</a:t>
            </a:r>
            <a:r>
              <a:rPr kumimoji="1" lang="en-US" altLang="ja-JP" sz="900" baseline="30000" dirty="0">
                <a:solidFill>
                  <a:schemeClr val="accent2"/>
                </a:solidFill>
              </a:rPr>
              <a:t>th</a:t>
            </a:r>
            <a:r>
              <a:rPr kumimoji="1" lang="en-US" altLang="ja-JP" sz="900" dirty="0">
                <a:solidFill>
                  <a:schemeClr val="accent2"/>
                </a:solidFill>
              </a:rPr>
              <a:t> Jul</a:t>
            </a:r>
          </a:p>
          <a:p>
            <a:pPr algn="ctr"/>
            <a:endParaRPr kumimoji="1" lang="en-US" altLang="ja-JP" sz="900" dirty="0">
              <a:solidFill>
                <a:schemeClr val="accent2"/>
              </a:solidFill>
            </a:endParaRPr>
          </a:p>
          <a:p>
            <a:pPr algn="ctr"/>
            <a:endParaRPr kumimoji="1" lang="en-US" altLang="ja-JP" sz="900" dirty="0">
              <a:solidFill>
                <a:schemeClr val="accent2"/>
              </a:solidFill>
            </a:endParaRPr>
          </a:p>
          <a:p>
            <a:pPr algn="ctr"/>
            <a:endParaRPr kumimoji="1" lang="en-US" altLang="ja-JP" sz="900" dirty="0">
              <a:solidFill>
                <a:schemeClr val="accent2"/>
              </a:solidFill>
            </a:endParaRPr>
          </a:p>
          <a:p>
            <a:pPr algn="ctr"/>
            <a:endParaRPr kumimoji="1" lang="en-US" altLang="ja-JP" sz="900" dirty="0">
              <a:solidFill>
                <a:schemeClr val="accent2"/>
              </a:solidFill>
            </a:endParaRPr>
          </a:p>
          <a:p>
            <a:pPr algn="ctr"/>
            <a:endParaRPr kumimoji="1" lang="en-US" altLang="ja-JP" sz="900" dirty="0">
              <a:solidFill>
                <a:schemeClr val="accent2"/>
              </a:solidFill>
            </a:endParaRPr>
          </a:p>
          <a:p>
            <a:pPr algn="ctr"/>
            <a:endParaRPr kumimoji="1" lang="ja-JP" altLang="en-US" sz="900" dirty="0">
              <a:solidFill>
                <a:schemeClr val="accent2"/>
              </a:solidFill>
            </a:endParaRPr>
          </a:p>
        </p:txBody>
      </p:sp>
      <p:sp>
        <p:nvSpPr>
          <p:cNvPr id="15" name="正方形/長方形 14">
            <a:extLst>
              <a:ext uri="{FF2B5EF4-FFF2-40B4-BE49-F238E27FC236}">
                <a16:creationId xmlns:a16="http://schemas.microsoft.com/office/drawing/2014/main" id="{9DFC59FD-9CAC-635C-F5E8-43DB7FD79852}"/>
              </a:ext>
            </a:extLst>
          </p:cNvPr>
          <p:cNvSpPr/>
          <p:nvPr/>
        </p:nvSpPr>
        <p:spPr>
          <a:xfrm>
            <a:off x="4052432" y="5333134"/>
            <a:ext cx="127430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X</a:t>
            </a:r>
            <a:r>
              <a:rPr kumimoji="1" lang="ja-JP" altLang="en-US" sz="900" dirty="0">
                <a:solidFill>
                  <a:schemeClr val="accent2"/>
                </a:solidFill>
              </a:rPr>
              <a:t> </a:t>
            </a:r>
            <a:r>
              <a:rPr kumimoji="1" lang="en-US" altLang="ja-JP" sz="900" dirty="0">
                <a:solidFill>
                  <a:schemeClr val="accent2"/>
                </a:solidFill>
              </a:rPr>
              <a:t>100kg</a:t>
            </a:r>
            <a:endParaRPr kumimoji="1" lang="ja-JP" altLang="en-US" sz="900" dirty="0">
              <a:solidFill>
                <a:schemeClr val="accent2"/>
              </a:solidFill>
            </a:endParaRPr>
          </a:p>
        </p:txBody>
      </p:sp>
      <p:sp>
        <p:nvSpPr>
          <p:cNvPr id="16" name="正方形/長方形 15">
            <a:extLst>
              <a:ext uri="{FF2B5EF4-FFF2-40B4-BE49-F238E27FC236}">
                <a16:creationId xmlns:a16="http://schemas.microsoft.com/office/drawing/2014/main" id="{F732E815-E45E-EE9C-BED3-E24B1516CA0C}"/>
              </a:ext>
            </a:extLst>
          </p:cNvPr>
          <p:cNvSpPr/>
          <p:nvPr/>
        </p:nvSpPr>
        <p:spPr>
          <a:xfrm>
            <a:off x="4052432" y="5619317"/>
            <a:ext cx="127430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Y 200kg</a:t>
            </a:r>
            <a:endParaRPr kumimoji="1" lang="ja-JP" altLang="en-US" sz="900" dirty="0">
              <a:solidFill>
                <a:schemeClr val="accent2"/>
              </a:solidFill>
            </a:endParaRPr>
          </a:p>
        </p:txBody>
      </p:sp>
      <p:sp>
        <p:nvSpPr>
          <p:cNvPr id="17" name="正方形/長方形 16">
            <a:extLst>
              <a:ext uri="{FF2B5EF4-FFF2-40B4-BE49-F238E27FC236}">
                <a16:creationId xmlns:a16="http://schemas.microsoft.com/office/drawing/2014/main" id="{182DB60D-1664-79F0-7284-0B48CD267527}"/>
              </a:ext>
            </a:extLst>
          </p:cNvPr>
          <p:cNvSpPr/>
          <p:nvPr/>
        </p:nvSpPr>
        <p:spPr>
          <a:xfrm>
            <a:off x="4046217" y="5911758"/>
            <a:ext cx="127430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Z 200kg</a:t>
            </a:r>
            <a:endParaRPr kumimoji="1" lang="ja-JP" altLang="en-US" sz="900" dirty="0">
              <a:solidFill>
                <a:schemeClr val="accent2"/>
              </a:solidFill>
            </a:endParaRPr>
          </a:p>
        </p:txBody>
      </p:sp>
      <p:pic>
        <p:nvPicPr>
          <p:cNvPr id="41" name="図 40">
            <a:extLst>
              <a:ext uri="{FF2B5EF4-FFF2-40B4-BE49-F238E27FC236}">
                <a16:creationId xmlns:a16="http://schemas.microsoft.com/office/drawing/2014/main" id="{FD376691-8F5D-A5D2-0A16-92F55D4652A0}"/>
              </a:ext>
            </a:extLst>
          </p:cNvPr>
          <p:cNvPicPr>
            <a:picLocks noChangeAspect="1"/>
          </p:cNvPicPr>
          <p:nvPr/>
        </p:nvPicPr>
        <p:blipFill rotWithShape="1">
          <a:blip r:embed="rId2">
            <a:extLst>
              <a:ext uri="{28A0092B-C50C-407E-A947-70E740481C1C}">
                <a14:useLocalDpi xmlns:a14="http://schemas.microsoft.com/office/drawing/2010/main" val="0"/>
              </a:ext>
            </a:extLst>
          </a:blip>
          <a:srcRect l="6186" t="11038" r="4069" b="15756"/>
          <a:stretch/>
        </p:blipFill>
        <p:spPr>
          <a:xfrm>
            <a:off x="9530794" y="5491585"/>
            <a:ext cx="844753" cy="689072"/>
          </a:xfrm>
          <a:prstGeom prst="rect">
            <a:avLst/>
          </a:prstGeom>
        </p:spPr>
      </p:pic>
      <p:pic>
        <p:nvPicPr>
          <p:cNvPr id="42" name="図 41">
            <a:extLst>
              <a:ext uri="{FF2B5EF4-FFF2-40B4-BE49-F238E27FC236}">
                <a16:creationId xmlns:a16="http://schemas.microsoft.com/office/drawing/2014/main" id="{FDD4453B-F162-2C5B-C9BA-50D7BCA2B8FC}"/>
              </a:ext>
            </a:extLst>
          </p:cNvPr>
          <p:cNvPicPr>
            <a:picLocks noChangeAspect="1"/>
          </p:cNvPicPr>
          <p:nvPr/>
        </p:nvPicPr>
        <p:blipFill>
          <a:blip r:embed="rId3"/>
          <a:stretch>
            <a:fillRect/>
          </a:stretch>
        </p:blipFill>
        <p:spPr>
          <a:xfrm>
            <a:off x="9460815" y="5243769"/>
            <a:ext cx="912532" cy="188110"/>
          </a:xfrm>
          <a:prstGeom prst="rect">
            <a:avLst/>
          </a:prstGeom>
        </p:spPr>
      </p:pic>
      <p:pic>
        <p:nvPicPr>
          <p:cNvPr id="43" name="図 42">
            <a:extLst>
              <a:ext uri="{FF2B5EF4-FFF2-40B4-BE49-F238E27FC236}">
                <a16:creationId xmlns:a16="http://schemas.microsoft.com/office/drawing/2014/main" id="{BA17896B-1FFA-46E7-AB87-62584F8D3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8010" y="3183448"/>
            <a:ext cx="352805" cy="848640"/>
          </a:xfrm>
          <a:prstGeom prst="rect">
            <a:avLst/>
          </a:prstGeom>
        </p:spPr>
      </p:pic>
      <p:pic>
        <p:nvPicPr>
          <p:cNvPr id="46" name="図 45">
            <a:extLst>
              <a:ext uri="{FF2B5EF4-FFF2-40B4-BE49-F238E27FC236}">
                <a16:creationId xmlns:a16="http://schemas.microsoft.com/office/drawing/2014/main" id="{19F84A9A-7394-1A40-1655-06E9EFF00C20}"/>
              </a:ext>
            </a:extLst>
          </p:cNvPr>
          <p:cNvPicPr>
            <a:picLocks noChangeAspect="1"/>
          </p:cNvPicPr>
          <p:nvPr/>
        </p:nvPicPr>
        <p:blipFill rotWithShape="1">
          <a:blip r:embed="rId2">
            <a:extLst>
              <a:ext uri="{28A0092B-C50C-407E-A947-70E740481C1C}">
                <a14:useLocalDpi xmlns:a14="http://schemas.microsoft.com/office/drawing/2010/main" val="0"/>
              </a:ext>
            </a:extLst>
          </a:blip>
          <a:srcRect l="6186" t="11038" r="4069" b="15756"/>
          <a:stretch/>
        </p:blipFill>
        <p:spPr>
          <a:xfrm>
            <a:off x="9562227" y="3351561"/>
            <a:ext cx="844753" cy="689072"/>
          </a:xfrm>
          <a:prstGeom prst="rect">
            <a:avLst/>
          </a:prstGeom>
        </p:spPr>
      </p:pic>
      <p:pic>
        <p:nvPicPr>
          <p:cNvPr id="47" name="図 46">
            <a:extLst>
              <a:ext uri="{FF2B5EF4-FFF2-40B4-BE49-F238E27FC236}">
                <a16:creationId xmlns:a16="http://schemas.microsoft.com/office/drawing/2014/main" id="{AEA86AE6-1143-60FB-744D-943D6DA0B1AA}"/>
              </a:ext>
            </a:extLst>
          </p:cNvPr>
          <p:cNvPicPr>
            <a:picLocks noChangeAspect="1"/>
          </p:cNvPicPr>
          <p:nvPr/>
        </p:nvPicPr>
        <p:blipFill>
          <a:blip r:embed="rId5"/>
          <a:stretch>
            <a:fillRect/>
          </a:stretch>
        </p:blipFill>
        <p:spPr>
          <a:xfrm>
            <a:off x="10199532" y="3261891"/>
            <a:ext cx="275223" cy="395026"/>
          </a:xfrm>
          <a:prstGeom prst="rect">
            <a:avLst/>
          </a:prstGeom>
        </p:spPr>
      </p:pic>
      <p:pic>
        <p:nvPicPr>
          <p:cNvPr id="49" name="図 48">
            <a:extLst>
              <a:ext uri="{FF2B5EF4-FFF2-40B4-BE49-F238E27FC236}">
                <a16:creationId xmlns:a16="http://schemas.microsoft.com/office/drawing/2014/main" id="{CB01910D-919F-8BA3-CD7E-38117136947F}"/>
              </a:ext>
            </a:extLst>
          </p:cNvPr>
          <p:cNvPicPr>
            <a:picLocks noChangeAspect="1"/>
          </p:cNvPicPr>
          <p:nvPr/>
        </p:nvPicPr>
        <p:blipFill>
          <a:blip r:embed="rId6"/>
          <a:stretch>
            <a:fillRect/>
          </a:stretch>
        </p:blipFill>
        <p:spPr>
          <a:xfrm>
            <a:off x="10575840" y="2704217"/>
            <a:ext cx="1038292" cy="1344976"/>
          </a:xfrm>
          <a:prstGeom prst="rect">
            <a:avLst/>
          </a:prstGeom>
        </p:spPr>
      </p:pic>
      <p:sp>
        <p:nvSpPr>
          <p:cNvPr id="19" name="正方形/長方形 18">
            <a:extLst>
              <a:ext uri="{FF2B5EF4-FFF2-40B4-BE49-F238E27FC236}">
                <a16:creationId xmlns:a16="http://schemas.microsoft.com/office/drawing/2014/main" id="{6B62F107-7671-12CB-CF70-4FB4826F26DB}"/>
              </a:ext>
            </a:extLst>
          </p:cNvPr>
          <p:cNvSpPr/>
          <p:nvPr/>
        </p:nvSpPr>
        <p:spPr>
          <a:xfrm>
            <a:off x="594444" y="5368465"/>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完成品</a:t>
            </a:r>
            <a:r>
              <a:rPr kumimoji="1" lang="en-US" altLang="ja-JP" sz="900" dirty="0">
                <a:solidFill>
                  <a:schemeClr val="accent2"/>
                </a:solidFill>
              </a:rPr>
              <a:t>A</a:t>
            </a:r>
            <a:endParaRPr kumimoji="1" lang="ja-JP" altLang="en-US" sz="900" dirty="0">
              <a:solidFill>
                <a:schemeClr val="accent2"/>
              </a:solidFill>
            </a:endParaRPr>
          </a:p>
        </p:txBody>
      </p:sp>
      <p:sp>
        <p:nvSpPr>
          <p:cNvPr id="20" name="正方形/長方形 19">
            <a:extLst>
              <a:ext uri="{FF2B5EF4-FFF2-40B4-BE49-F238E27FC236}">
                <a16:creationId xmlns:a16="http://schemas.microsoft.com/office/drawing/2014/main" id="{AE6A9089-E719-3A7F-9978-96647EB83799}"/>
              </a:ext>
            </a:extLst>
          </p:cNvPr>
          <p:cNvSpPr/>
          <p:nvPr/>
        </p:nvSpPr>
        <p:spPr>
          <a:xfrm>
            <a:off x="1790815" y="5368464"/>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X</a:t>
            </a:r>
            <a:endParaRPr kumimoji="1" lang="ja-JP" altLang="en-US" sz="900" dirty="0">
              <a:solidFill>
                <a:schemeClr val="accent2"/>
              </a:solidFill>
            </a:endParaRPr>
          </a:p>
        </p:txBody>
      </p:sp>
      <p:sp>
        <p:nvSpPr>
          <p:cNvPr id="29" name="正方形/長方形 28">
            <a:extLst>
              <a:ext uri="{FF2B5EF4-FFF2-40B4-BE49-F238E27FC236}">
                <a16:creationId xmlns:a16="http://schemas.microsoft.com/office/drawing/2014/main" id="{BDF446EE-4BCE-1AC2-E015-4AA54C8F966F}"/>
              </a:ext>
            </a:extLst>
          </p:cNvPr>
          <p:cNvSpPr/>
          <p:nvPr/>
        </p:nvSpPr>
        <p:spPr>
          <a:xfrm>
            <a:off x="1790815" y="5654647"/>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Y</a:t>
            </a:r>
            <a:endParaRPr kumimoji="1" lang="ja-JP" altLang="en-US" sz="900" dirty="0">
              <a:solidFill>
                <a:schemeClr val="accent2"/>
              </a:solidFill>
            </a:endParaRPr>
          </a:p>
        </p:txBody>
      </p:sp>
      <p:sp>
        <p:nvSpPr>
          <p:cNvPr id="35" name="正方形/長方形 34">
            <a:extLst>
              <a:ext uri="{FF2B5EF4-FFF2-40B4-BE49-F238E27FC236}">
                <a16:creationId xmlns:a16="http://schemas.microsoft.com/office/drawing/2014/main" id="{C438A173-3C67-A3FD-F8E2-C641EC080382}"/>
              </a:ext>
            </a:extLst>
          </p:cNvPr>
          <p:cNvSpPr/>
          <p:nvPr/>
        </p:nvSpPr>
        <p:spPr>
          <a:xfrm>
            <a:off x="1784600" y="5947088"/>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包材</a:t>
            </a:r>
            <a:r>
              <a:rPr kumimoji="1" lang="en-US" altLang="ja-JP" sz="900" dirty="0">
                <a:solidFill>
                  <a:schemeClr val="accent2"/>
                </a:solidFill>
              </a:rPr>
              <a:t>Z</a:t>
            </a:r>
            <a:endParaRPr kumimoji="1" lang="ja-JP" altLang="en-US" sz="900" dirty="0">
              <a:solidFill>
                <a:schemeClr val="accent2"/>
              </a:solidFill>
            </a:endParaRPr>
          </a:p>
        </p:txBody>
      </p:sp>
      <p:cxnSp>
        <p:nvCxnSpPr>
          <p:cNvPr id="50" name="コネクタ: カギ線 49">
            <a:extLst>
              <a:ext uri="{FF2B5EF4-FFF2-40B4-BE49-F238E27FC236}">
                <a16:creationId xmlns:a16="http://schemas.microsoft.com/office/drawing/2014/main" id="{90BE3D89-B7BD-B338-DACF-77E921E58A00}"/>
              </a:ext>
            </a:extLst>
          </p:cNvPr>
          <p:cNvCxnSpPr>
            <a:stCxn id="19" idx="3"/>
            <a:endCxn id="35" idx="1"/>
          </p:cNvCxnSpPr>
          <p:nvPr/>
        </p:nvCxnSpPr>
        <p:spPr>
          <a:xfrm>
            <a:off x="1444291" y="5491586"/>
            <a:ext cx="340309" cy="578623"/>
          </a:xfrm>
          <a:prstGeom prst="bentConnector3">
            <a:avLst/>
          </a:prstGeom>
          <a:ln w="31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コネクタ: カギ線 50">
            <a:extLst>
              <a:ext uri="{FF2B5EF4-FFF2-40B4-BE49-F238E27FC236}">
                <a16:creationId xmlns:a16="http://schemas.microsoft.com/office/drawing/2014/main" id="{319BE6B5-E475-30DB-66D8-F550E9B26F3F}"/>
              </a:ext>
            </a:extLst>
          </p:cNvPr>
          <p:cNvCxnSpPr>
            <a:cxnSpLocks/>
            <a:stCxn id="19" idx="3"/>
            <a:endCxn id="29" idx="1"/>
          </p:cNvCxnSpPr>
          <p:nvPr/>
        </p:nvCxnSpPr>
        <p:spPr>
          <a:xfrm>
            <a:off x="1444291" y="5491586"/>
            <a:ext cx="346524" cy="286182"/>
          </a:xfrm>
          <a:prstGeom prst="bentConnector3">
            <a:avLst>
              <a:gd name="adj1" fmla="val 50000"/>
            </a:avLst>
          </a:prstGeom>
          <a:ln w="31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20C11C8-4865-BA18-D2C5-7911C36FAC73}"/>
              </a:ext>
            </a:extLst>
          </p:cNvPr>
          <p:cNvCxnSpPr>
            <a:stCxn id="19" idx="3"/>
            <a:endCxn id="20" idx="1"/>
          </p:cNvCxnSpPr>
          <p:nvPr/>
        </p:nvCxnSpPr>
        <p:spPr>
          <a:xfrm flipV="1">
            <a:off x="1444291" y="5491585"/>
            <a:ext cx="346524" cy="1"/>
          </a:xfrm>
          <a:prstGeom prst="line">
            <a:avLst/>
          </a:prstGeom>
          <a:ln w="31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7" name="図 56">
            <a:extLst>
              <a:ext uri="{FF2B5EF4-FFF2-40B4-BE49-F238E27FC236}">
                <a16:creationId xmlns:a16="http://schemas.microsoft.com/office/drawing/2014/main" id="{1D07BE00-95AD-817A-1ECA-892571E0A5DA}"/>
              </a:ext>
            </a:extLst>
          </p:cNvPr>
          <p:cNvPicPr>
            <a:picLocks noChangeAspect="1"/>
          </p:cNvPicPr>
          <p:nvPr/>
        </p:nvPicPr>
        <p:blipFill>
          <a:blip r:embed="rId7"/>
          <a:stretch>
            <a:fillRect/>
          </a:stretch>
        </p:blipFill>
        <p:spPr>
          <a:xfrm>
            <a:off x="10433830" y="5508963"/>
            <a:ext cx="1209277" cy="562440"/>
          </a:xfrm>
          <a:prstGeom prst="rect">
            <a:avLst/>
          </a:prstGeom>
        </p:spPr>
      </p:pic>
      <p:sp>
        <p:nvSpPr>
          <p:cNvPr id="58" name="正方形/長方形 57">
            <a:extLst>
              <a:ext uri="{FF2B5EF4-FFF2-40B4-BE49-F238E27FC236}">
                <a16:creationId xmlns:a16="http://schemas.microsoft.com/office/drawing/2014/main" id="{EC95FB5E-FBBC-A08E-A232-A7CFB472C528}"/>
              </a:ext>
            </a:extLst>
          </p:cNvPr>
          <p:cNvSpPr/>
          <p:nvPr/>
        </p:nvSpPr>
        <p:spPr>
          <a:xfrm>
            <a:off x="6025078" y="2271654"/>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Tree>
    <p:extLst>
      <p:ext uri="{BB962C8B-B14F-4D97-AF65-F5344CB8AC3E}">
        <p14:creationId xmlns:p14="http://schemas.microsoft.com/office/powerpoint/2010/main" val="113772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14</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製造管理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 name="矢印: 五方向 1">
            <a:extLst>
              <a:ext uri="{FF2B5EF4-FFF2-40B4-BE49-F238E27FC236}">
                <a16:creationId xmlns:a16="http://schemas.microsoft.com/office/drawing/2014/main" id="{CE59716B-1FE0-13FD-8CE0-BD770F5037BB}"/>
              </a:ext>
            </a:extLst>
          </p:cNvPr>
          <p:cNvSpPr/>
          <p:nvPr/>
        </p:nvSpPr>
        <p:spPr>
          <a:xfrm>
            <a:off x="512753" y="1337310"/>
            <a:ext cx="1677534" cy="783991"/>
          </a:xfrm>
          <a:prstGeom prst="homePlate">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3" name="矢印: 山形 2">
            <a:extLst>
              <a:ext uri="{FF2B5EF4-FFF2-40B4-BE49-F238E27FC236}">
                <a16:creationId xmlns:a16="http://schemas.microsoft.com/office/drawing/2014/main" id="{F49240AC-81C0-9FC2-7528-7927D622B5E3}"/>
              </a:ext>
            </a:extLst>
          </p:cNvPr>
          <p:cNvSpPr/>
          <p:nvPr/>
        </p:nvSpPr>
        <p:spPr>
          <a:xfrm>
            <a:off x="2039754" y="1337310"/>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7" name="矢印: 山形 6">
            <a:extLst>
              <a:ext uri="{FF2B5EF4-FFF2-40B4-BE49-F238E27FC236}">
                <a16:creationId xmlns:a16="http://schemas.microsoft.com/office/drawing/2014/main" id="{DC14873C-3346-126A-13A4-C186DE8D4763}"/>
              </a:ext>
            </a:extLst>
          </p:cNvPr>
          <p:cNvSpPr/>
          <p:nvPr/>
        </p:nvSpPr>
        <p:spPr>
          <a:xfrm>
            <a:off x="3566755" y="1327428"/>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8" name="矢印: 山形 7">
            <a:extLst>
              <a:ext uri="{FF2B5EF4-FFF2-40B4-BE49-F238E27FC236}">
                <a16:creationId xmlns:a16="http://schemas.microsoft.com/office/drawing/2014/main" id="{BF573E4A-686D-8348-EC18-BF26D2E0E0CA}"/>
              </a:ext>
            </a:extLst>
          </p:cNvPr>
          <p:cNvSpPr/>
          <p:nvPr/>
        </p:nvSpPr>
        <p:spPr>
          <a:xfrm>
            <a:off x="5093756" y="1332541"/>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9" name="矢印: 山形 8">
            <a:extLst>
              <a:ext uri="{FF2B5EF4-FFF2-40B4-BE49-F238E27FC236}">
                <a16:creationId xmlns:a16="http://schemas.microsoft.com/office/drawing/2014/main" id="{E2B10799-0D15-5E32-A896-1051A7D7BFDC}"/>
              </a:ext>
            </a:extLst>
          </p:cNvPr>
          <p:cNvSpPr/>
          <p:nvPr/>
        </p:nvSpPr>
        <p:spPr>
          <a:xfrm>
            <a:off x="6620757" y="1344633"/>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10" name="矢印: 山形 9">
            <a:extLst>
              <a:ext uri="{FF2B5EF4-FFF2-40B4-BE49-F238E27FC236}">
                <a16:creationId xmlns:a16="http://schemas.microsoft.com/office/drawing/2014/main" id="{1435C685-A5B5-CF5E-98D8-B97D86B7975D}"/>
              </a:ext>
            </a:extLst>
          </p:cNvPr>
          <p:cNvSpPr/>
          <p:nvPr/>
        </p:nvSpPr>
        <p:spPr>
          <a:xfrm>
            <a:off x="8147758" y="1337310"/>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11" name="矢印: 山形 10">
            <a:extLst>
              <a:ext uri="{FF2B5EF4-FFF2-40B4-BE49-F238E27FC236}">
                <a16:creationId xmlns:a16="http://schemas.microsoft.com/office/drawing/2014/main" id="{61D9F210-734E-A8B5-2801-71CE3646B6D3}"/>
              </a:ext>
            </a:extLst>
          </p:cNvPr>
          <p:cNvSpPr/>
          <p:nvPr/>
        </p:nvSpPr>
        <p:spPr>
          <a:xfrm>
            <a:off x="9679603"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21" name="正方形/長方形 20">
            <a:extLst>
              <a:ext uri="{FF2B5EF4-FFF2-40B4-BE49-F238E27FC236}">
                <a16:creationId xmlns:a16="http://schemas.microsoft.com/office/drawing/2014/main" id="{E2692215-F5F7-CEA4-5E5D-20162A236187}"/>
              </a:ext>
            </a:extLst>
          </p:cNvPr>
          <p:cNvSpPr/>
          <p:nvPr/>
        </p:nvSpPr>
        <p:spPr>
          <a:xfrm>
            <a:off x="512752" y="944234"/>
            <a:ext cx="2885767"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2" name="正方形/長方形 21">
            <a:extLst>
              <a:ext uri="{FF2B5EF4-FFF2-40B4-BE49-F238E27FC236}">
                <a16:creationId xmlns:a16="http://schemas.microsoft.com/office/drawing/2014/main" id="{1B0017FE-646B-0AF9-4225-1911E92F7D0F}"/>
              </a:ext>
            </a:extLst>
          </p:cNvPr>
          <p:cNvSpPr/>
          <p:nvPr/>
        </p:nvSpPr>
        <p:spPr>
          <a:xfrm>
            <a:off x="3497343" y="944234"/>
            <a:ext cx="1558313"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23" name="正方形/長方形 22">
            <a:extLst>
              <a:ext uri="{FF2B5EF4-FFF2-40B4-BE49-F238E27FC236}">
                <a16:creationId xmlns:a16="http://schemas.microsoft.com/office/drawing/2014/main" id="{D4F28629-EF4C-1FEC-FFB3-879BD5EB3A72}"/>
              </a:ext>
            </a:extLst>
          </p:cNvPr>
          <p:cNvSpPr/>
          <p:nvPr/>
        </p:nvSpPr>
        <p:spPr>
          <a:xfrm>
            <a:off x="5115267" y="944234"/>
            <a:ext cx="1552234"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24" name="正方形/長方形 23">
            <a:extLst>
              <a:ext uri="{FF2B5EF4-FFF2-40B4-BE49-F238E27FC236}">
                <a16:creationId xmlns:a16="http://schemas.microsoft.com/office/drawing/2014/main" id="{2685DA9F-BF14-3B95-6211-25D13DB67F31}"/>
              </a:ext>
            </a:extLst>
          </p:cNvPr>
          <p:cNvSpPr/>
          <p:nvPr/>
        </p:nvSpPr>
        <p:spPr>
          <a:xfrm>
            <a:off x="6727112" y="944234"/>
            <a:ext cx="1382546"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25" name="正方形/長方形 24">
            <a:extLst>
              <a:ext uri="{FF2B5EF4-FFF2-40B4-BE49-F238E27FC236}">
                <a16:creationId xmlns:a16="http://schemas.microsoft.com/office/drawing/2014/main" id="{4B7571A6-DFE4-4FA3-34FC-634A518C116D}"/>
              </a:ext>
            </a:extLst>
          </p:cNvPr>
          <p:cNvSpPr/>
          <p:nvPr/>
        </p:nvSpPr>
        <p:spPr>
          <a:xfrm>
            <a:off x="8169269" y="944234"/>
            <a:ext cx="3093091"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pic>
        <p:nvPicPr>
          <p:cNvPr id="6" name="図 5">
            <a:extLst>
              <a:ext uri="{FF2B5EF4-FFF2-40B4-BE49-F238E27FC236}">
                <a16:creationId xmlns:a16="http://schemas.microsoft.com/office/drawing/2014/main" id="{E8EB7BC9-DDA9-D532-1589-10C0B35CB946}"/>
              </a:ext>
            </a:extLst>
          </p:cNvPr>
          <p:cNvPicPr>
            <a:picLocks noChangeAspect="1"/>
          </p:cNvPicPr>
          <p:nvPr/>
        </p:nvPicPr>
        <p:blipFill>
          <a:blip r:embed="rId2"/>
          <a:stretch>
            <a:fillRect/>
          </a:stretch>
        </p:blipFill>
        <p:spPr>
          <a:xfrm>
            <a:off x="512752" y="2881983"/>
            <a:ext cx="5300574" cy="3382724"/>
          </a:xfrm>
          <a:prstGeom prst="rect">
            <a:avLst/>
          </a:prstGeom>
        </p:spPr>
      </p:pic>
      <p:pic>
        <p:nvPicPr>
          <p:cNvPr id="12" name="図 11">
            <a:extLst>
              <a:ext uri="{FF2B5EF4-FFF2-40B4-BE49-F238E27FC236}">
                <a16:creationId xmlns:a16="http://schemas.microsoft.com/office/drawing/2014/main" id="{7DA8F916-09E5-5757-1324-18A4E8F01E68}"/>
              </a:ext>
            </a:extLst>
          </p:cNvPr>
          <p:cNvPicPr>
            <a:picLocks noChangeAspect="1"/>
          </p:cNvPicPr>
          <p:nvPr/>
        </p:nvPicPr>
        <p:blipFill>
          <a:blip r:embed="rId3"/>
          <a:stretch>
            <a:fillRect/>
          </a:stretch>
        </p:blipFill>
        <p:spPr>
          <a:xfrm>
            <a:off x="2314110" y="3149273"/>
            <a:ext cx="282011" cy="117802"/>
          </a:xfrm>
          <a:prstGeom prst="rect">
            <a:avLst/>
          </a:prstGeom>
        </p:spPr>
      </p:pic>
      <p:pic>
        <p:nvPicPr>
          <p:cNvPr id="13" name="図 12">
            <a:extLst>
              <a:ext uri="{FF2B5EF4-FFF2-40B4-BE49-F238E27FC236}">
                <a16:creationId xmlns:a16="http://schemas.microsoft.com/office/drawing/2014/main" id="{FDD25B3C-985B-996B-4AE4-B92874486224}"/>
              </a:ext>
            </a:extLst>
          </p:cNvPr>
          <p:cNvPicPr>
            <a:picLocks noChangeAspect="1"/>
          </p:cNvPicPr>
          <p:nvPr/>
        </p:nvPicPr>
        <p:blipFill>
          <a:blip r:embed="rId3"/>
          <a:stretch>
            <a:fillRect/>
          </a:stretch>
        </p:blipFill>
        <p:spPr>
          <a:xfrm>
            <a:off x="3769007" y="3149273"/>
            <a:ext cx="282011" cy="117802"/>
          </a:xfrm>
          <a:prstGeom prst="rect">
            <a:avLst/>
          </a:prstGeom>
        </p:spPr>
      </p:pic>
      <p:pic>
        <p:nvPicPr>
          <p:cNvPr id="14" name="図 13">
            <a:extLst>
              <a:ext uri="{FF2B5EF4-FFF2-40B4-BE49-F238E27FC236}">
                <a16:creationId xmlns:a16="http://schemas.microsoft.com/office/drawing/2014/main" id="{2DAB7A11-D648-9D6F-2296-B869CAC54093}"/>
              </a:ext>
            </a:extLst>
          </p:cNvPr>
          <p:cNvPicPr>
            <a:picLocks noChangeAspect="1"/>
          </p:cNvPicPr>
          <p:nvPr/>
        </p:nvPicPr>
        <p:blipFill>
          <a:blip r:embed="rId3"/>
          <a:stretch>
            <a:fillRect/>
          </a:stretch>
        </p:blipFill>
        <p:spPr>
          <a:xfrm>
            <a:off x="2314110" y="5276523"/>
            <a:ext cx="282011" cy="117802"/>
          </a:xfrm>
          <a:prstGeom prst="rect">
            <a:avLst/>
          </a:prstGeom>
        </p:spPr>
      </p:pic>
      <p:pic>
        <p:nvPicPr>
          <p:cNvPr id="19" name="図 18">
            <a:extLst>
              <a:ext uri="{FF2B5EF4-FFF2-40B4-BE49-F238E27FC236}">
                <a16:creationId xmlns:a16="http://schemas.microsoft.com/office/drawing/2014/main" id="{3B58B518-6002-E468-1AB6-6B788CAAA56D}"/>
              </a:ext>
            </a:extLst>
          </p:cNvPr>
          <p:cNvPicPr>
            <a:picLocks noChangeAspect="1"/>
          </p:cNvPicPr>
          <p:nvPr/>
        </p:nvPicPr>
        <p:blipFill>
          <a:blip r:embed="rId3"/>
          <a:stretch>
            <a:fillRect/>
          </a:stretch>
        </p:blipFill>
        <p:spPr>
          <a:xfrm>
            <a:off x="3769006" y="5276523"/>
            <a:ext cx="282011" cy="117802"/>
          </a:xfrm>
          <a:prstGeom prst="rect">
            <a:avLst/>
          </a:prstGeom>
        </p:spPr>
      </p:pic>
      <p:sp>
        <p:nvSpPr>
          <p:cNvPr id="20" name="四角形: 角を丸くする 19">
            <a:extLst>
              <a:ext uri="{FF2B5EF4-FFF2-40B4-BE49-F238E27FC236}">
                <a16:creationId xmlns:a16="http://schemas.microsoft.com/office/drawing/2014/main" id="{044D43C5-8E6E-894C-D917-F48EEC64A8B3}"/>
              </a:ext>
            </a:extLst>
          </p:cNvPr>
          <p:cNvSpPr/>
          <p:nvPr/>
        </p:nvSpPr>
        <p:spPr>
          <a:xfrm>
            <a:off x="387237" y="2452085"/>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ラベル発行画面</a:t>
            </a:r>
          </a:p>
        </p:txBody>
      </p:sp>
      <p:pic>
        <p:nvPicPr>
          <p:cNvPr id="29" name="รูปภาพ 3">
            <a:extLst>
              <a:ext uri="{FF2B5EF4-FFF2-40B4-BE49-F238E27FC236}">
                <a16:creationId xmlns:a16="http://schemas.microsoft.com/office/drawing/2014/main" id="{84EAD15F-8167-1D7E-C852-1DD47BD9481F}"/>
              </a:ext>
            </a:extLst>
          </p:cNvPr>
          <p:cNvPicPr/>
          <p:nvPr/>
        </p:nvPicPr>
        <p:blipFill>
          <a:blip r:embed="rId4">
            <a:extLst>
              <a:ext uri="{28A0092B-C50C-407E-A947-70E740481C1C}">
                <a14:useLocalDpi xmlns:a14="http://schemas.microsoft.com/office/drawing/2010/main" val="0"/>
              </a:ext>
            </a:extLst>
          </a:blip>
          <a:stretch>
            <a:fillRect/>
          </a:stretch>
        </p:blipFill>
        <p:spPr>
          <a:xfrm>
            <a:off x="6106046" y="2912944"/>
            <a:ext cx="1716979" cy="2217799"/>
          </a:xfrm>
          <a:prstGeom prst="rect">
            <a:avLst/>
          </a:prstGeom>
        </p:spPr>
      </p:pic>
      <p:pic>
        <p:nvPicPr>
          <p:cNvPr id="35" name="図 119">
            <a:extLst>
              <a:ext uri="{FF2B5EF4-FFF2-40B4-BE49-F238E27FC236}">
                <a16:creationId xmlns:a16="http://schemas.microsoft.com/office/drawing/2014/main" id="{E6716D94-48E0-D7E5-D797-8EAAB9553CC3}"/>
              </a:ext>
            </a:extLst>
          </p:cNvPr>
          <p:cNvPicPr>
            <a:picLocks noChangeAspect="1"/>
          </p:cNvPicPr>
          <p:nvPr/>
        </p:nvPicPr>
        <p:blipFill>
          <a:blip r:embed="rId5"/>
          <a:stretch>
            <a:fillRect/>
          </a:stretch>
        </p:blipFill>
        <p:spPr>
          <a:xfrm>
            <a:off x="6353793" y="3033048"/>
            <a:ext cx="1182132" cy="177846"/>
          </a:xfrm>
          <a:prstGeom prst="rect">
            <a:avLst/>
          </a:prstGeom>
        </p:spPr>
      </p:pic>
      <p:sp>
        <p:nvSpPr>
          <p:cNvPr id="50" name="テキスト ボックス 120">
            <a:extLst>
              <a:ext uri="{FF2B5EF4-FFF2-40B4-BE49-F238E27FC236}">
                <a16:creationId xmlns:a16="http://schemas.microsoft.com/office/drawing/2014/main" id="{F7127538-DF74-8CC7-5CB7-0E609C8D926A}"/>
              </a:ext>
            </a:extLst>
          </p:cNvPr>
          <p:cNvSpPr txBox="1"/>
          <p:nvPr/>
        </p:nvSpPr>
        <p:spPr>
          <a:xfrm>
            <a:off x="6106045" y="3001185"/>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Inbound schedule list</a:t>
            </a:r>
          </a:p>
        </p:txBody>
      </p:sp>
      <p:pic>
        <p:nvPicPr>
          <p:cNvPr id="51" name="図 124">
            <a:extLst>
              <a:ext uri="{FF2B5EF4-FFF2-40B4-BE49-F238E27FC236}">
                <a16:creationId xmlns:a16="http://schemas.microsoft.com/office/drawing/2014/main" id="{18041C79-EDD3-1F8C-A545-B8BA24EE9857}"/>
              </a:ext>
            </a:extLst>
          </p:cNvPr>
          <p:cNvPicPr>
            <a:picLocks noChangeAspect="1"/>
          </p:cNvPicPr>
          <p:nvPr/>
        </p:nvPicPr>
        <p:blipFill>
          <a:blip r:embed="rId6"/>
          <a:stretch>
            <a:fillRect/>
          </a:stretch>
        </p:blipFill>
        <p:spPr>
          <a:xfrm>
            <a:off x="6311649" y="3248492"/>
            <a:ext cx="1492073" cy="1579717"/>
          </a:xfrm>
          <a:prstGeom prst="rect">
            <a:avLst/>
          </a:prstGeom>
        </p:spPr>
      </p:pic>
      <p:pic>
        <p:nvPicPr>
          <p:cNvPr id="52" name="図 124">
            <a:extLst>
              <a:ext uri="{FF2B5EF4-FFF2-40B4-BE49-F238E27FC236}">
                <a16:creationId xmlns:a16="http://schemas.microsoft.com/office/drawing/2014/main" id="{A9024AE2-6A5C-41F1-4309-3F1612048DC5}"/>
              </a:ext>
            </a:extLst>
          </p:cNvPr>
          <p:cNvPicPr>
            <a:picLocks noChangeAspect="1"/>
          </p:cNvPicPr>
          <p:nvPr/>
        </p:nvPicPr>
        <p:blipFill>
          <a:blip r:embed="rId6"/>
          <a:stretch>
            <a:fillRect/>
          </a:stretch>
        </p:blipFill>
        <p:spPr>
          <a:xfrm>
            <a:off x="6266284" y="3251679"/>
            <a:ext cx="1492073" cy="241737"/>
          </a:xfrm>
          <a:prstGeom prst="rect">
            <a:avLst/>
          </a:prstGeom>
        </p:spPr>
      </p:pic>
      <p:sp>
        <p:nvSpPr>
          <p:cNvPr id="53" name="テキスト ボックス 135">
            <a:extLst>
              <a:ext uri="{FF2B5EF4-FFF2-40B4-BE49-F238E27FC236}">
                <a16:creationId xmlns:a16="http://schemas.microsoft.com/office/drawing/2014/main" id="{3AFB14BE-E9FE-0EF5-4FE3-7D89444099EC}"/>
              </a:ext>
            </a:extLst>
          </p:cNvPr>
          <p:cNvSpPr txBox="1"/>
          <p:nvPr/>
        </p:nvSpPr>
        <p:spPr>
          <a:xfrm>
            <a:off x="6116093" y="3261419"/>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Date</a:t>
            </a:r>
            <a:endParaRPr kumimoji="1" lang="ja-JP" altLang="en-US" sz="800" dirty="0">
              <a:latin typeface="Meiryo UI" panose="020B0604030504040204" pitchFamily="50" charset="-128"/>
              <a:ea typeface="Meiryo UI" panose="020B0604030504040204" pitchFamily="50" charset="-128"/>
            </a:endParaRPr>
          </a:p>
        </p:txBody>
      </p:sp>
      <p:pic>
        <p:nvPicPr>
          <p:cNvPr id="54" name="図 37">
            <a:extLst>
              <a:ext uri="{FF2B5EF4-FFF2-40B4-BE49-F238E27FC236}">
                <a16:creationId xmlns:a16="http://schemas.microsoft.com/office/drawing/2014/main" id="{00FFBFEA-602E-7C41-A890-1FAA0EC9260D}"/>
              </a:ext>
            </a:extLst>
          </p:cNvPr>
          <p:cNvPicPr>
            <a:picLocks noChangeAspect="1"/>
          </p:cNvPicPr>
          <p:nvPr/>
        </p:nvPicPr>
        <p:blipFill>
          <a:blip r:embed="rId7"/>
          <a:stretch>
            <a:fillRect/>
          </a:stretch>
        </p:blipFill>
        <p:spPr>
          <a:xfrm>
            <a:off x="6791032" y="3267890"/>
            <a:ext cx="975979" cy="245836"/>
          </a:xfrm>
          <a:prstGeom prst="rect">
            <a:avLst/>
          </a:prstGeom>
        </p:spPr>
      </p:pic>
      <p:sp>
        <p:nvSpPr>
          <p:cNvPr id="55" name="テキスト ボックス 285">
            <a:extLst>
              <a:ext uri="{FF2B5EF4-FFF2-40B4-BE49-F238E27FC236}">
                <a16:creationId xmlns:a16="http://schemas.microsoft.com/office/drawing/2014/main" id="{91005196-4BE7-66C7-55E3-9BCB4E443E05}"/>
              </a:ext>
            </a:extLst>
          </p:cNvPr>
          <p:cNvSpPr txBox="1"/>
          <p:nvPr/>
        </p:nvSpPr>
        <p:spPr>
          <a:xfrm>
            <a:off x="6791032" y="3279399"/>
            <a:ext cx="927148" cy="200055"/>
          </a:xfrm>
          <a:prstGeom prst="rect">
            <a:avLst/>
          </a:prstGeom>
          <a:noFill/>
          <a:ln>
            <a:noFill/>
          </a:ln>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26-05-2023</a:t>
            </a:r>
            <a:endParaRPr kumimoji="1" lang="ja-JP" altLang="en-US" sz="700" dirty="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47ADF51C-68E5-D1D9-BC94-01AFB206CF36}"/>
              </a:ext>
            </a:extLst>
          </p:cNvPr>
          <p:cNvSpPr/>
          <p:nvPr/>
        </p:nvSpPr>
        <p:spPr>
          <a:xfrm>
            <a:off x="6183423" y="3767968"/>
            <a:ext cx="1562221" cy="409748"/>
          </a:xfrm>
          <a:prstGeom prst="rect">
            <a:avLst/>
          </a:prstGeom>
          <a:solidFill>
            <a:schemeClr val="accent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Order No # 000001  Qty 2000</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b="0" i="0" u="none" strike="noStrike" kern="1200" cap="none" spc="0" normalizeH="0" baseline="0" noProof="0" dirty="0">
                <a:ln>
                  <a:noFill/>
                </a:ln>
                <a:solidFill>
                  <a:srgbClr val="3F3F3F"/>
                </a:solidFill>
                <a:effectLst/>
                <a:uLnTx/>
                <a:uFillTx/>
                <a:latin typeface="Segoe UI"/>
                <a:ea typeface="メイリオ"/>
                <a:cs typeface="+mn-cs"/>
              </a:rPr>
              <a:t>P-No C-SY1 NDS2525-W</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Carton no : 100-200</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57" name="正方形/長方形 56">
            <a:extLst>
              <a:ext uri="{FF2B5EF4-FFF2-40B4-BE49-F238E27FC236}">
                <a16:creationId xmlns:a16="http://schemas.microsoft.com/office/drawing/2014/main" id="{B6B60E3D-0075-5CF3-A1C0-94005CE15833}"/>
              </a:ext>
            </a:extLst>
          </p:cNvPr>
          <p:cNvSpPr/>
          <p:nvPr/>
        </p:nvSpPr>
        <p:spPr>
          <a:xfrm>
            <a:off x="6183422" y="4199617"/>
            <a:ext cx="1562221" cy="409748"/>
          </a:xfrm>
          <a:prstGeom prst="rect">
            <a:avLst/>
          </a:prstGeom>
          <a:solidFill>
            <a:srgbClr val="FFCCCC"/>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Order No # 000001  Qty 2000</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b="0" i="0" u="none" strike="noStrike" kern="1200" cap="none" spc="0" normalizeH="0" baseline="0" noProof="0" dirty="0">
                <a:ln>
                  <a:noFill/>
                </a:ln>
                <a:solidFill>
                  <a:srgbClr val="3F3F3F"/>
                </a:solidFill>
                <a:effectLst/>
                <a:uLnTx/>
                <a:uFillTx/>
                <a:latin typeface="Segoe UI"/>
                <a:ea typeface="メイリオ"/>
                <a:cs typeface="+mn-cs"/>
              </a:rPr>
              <a:t>P-No C-SY1 NDS2525-W</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Carton no : 100-200</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58" name="正方形/長方形 57">
            <a:extLst>
              <a:ext uri="{FF2B5EF4-FFF2-40B4-BE49-F238E27FC236}">
                <a16:creationId xmlns:a16="http://schemas.microsoft.com/office/drawing/2014/main" id="{02E5CA76-0CFD-4FDD-2DC9-E049F74A352C}"/>
              </a:ext>
            </a:extLst>
          </p:cNvPr>
          <p:cNvSpPr/>
          <p:nvPr/>
        </p:nvSpPr>
        <p:spPr>
          <a:xfrm>
            <a:off x="6183422" y="4618301"/>
            <a:ext cx="1562221" cy="409748"/>
          </a:xfrm>
          <a:prstGeom prst="rect">
            <a:avLst/>
          </a:prstGeom>
          <a:solidFill>
            <a:schemeClr val="accent5">
              <a:lumMod val="60000"/>
              <a:lumOff val="4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Order No # 000001  Qty 2000</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b="0" i="0" u="none" strike="noStrike" kern="1200" cap="none" spc="0" normalizeH="0" baseline="0" noProof="0" dirty="0">
                <a:ln>
                  <a:noFill/>
                </a:ln>
                <a:solidFill>
                  <a:srgbClr val="3F3F3F"/>
                </a:solidFill>
                <a:effectLst/>
                <a:uLnTx/>
                <a:uFillTx/>
                <a:latin typeface="Segoe UI"/>
                <a:ea typeface="メイリオ"/>
                <a:cs typeface="+mn-cs"/>
              </a:rPr>
              <a:t>P-No C-SY1 NDS2525-W</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Carton no : 100-200</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pic>
        <p:nvPicPr>
          <p:cNvPr id="59" name="図 124">
            <a:extLst>
              <a:ext uri="{FF2B5EF4-FFF2-40B4-BE49-F238E27FC236}">
                <a16:creationId xmlns:a16="http://schemas.microsoft.com/office/drawing/2014/main" id="{6423F1DE-5BEF-32E6-D224-2D42B122D897}"/>
              </a:ext>
            </a:extLst>
          </p:cNvPr>
          <p:cNvPicPr>
            <a:picLocks noChangeAspect="1"/>
          </p:cNvPicPr>
          <p:nvPr/>
        </p:nvPicPr>
        <p:blipFill>
          <a:blip r:embed="rId6"/>
          <a:stretch>
            <a:fillRect/>
          </a:stretch>
        </p:blipFill>
        <p:spPr>
          <a:xfrm>
            <a:off x="6266284" y="3471977"/>
            <a:ext cx="1492073" cy="241737"/>
          </a:xfrm>
          <a:prstGeom prst="rect">
            <a:avLst/>
          </a:prstGeom>
        </p:spPr>
      </p:pic>
      <p:sp>
        <p:nvSpPr>
          <p:cNvPr id="60" name="テキスト ボックス 135">
            <a:extLst>
              <a:ext uri="{FF2B5EF4-FFF2-40B4-BE49-F238E27FC236}">
                <a16:creationId xmlns:a16="http://schemas.microsoft.com/office/drawing/2014/main" id="{1FAFCA3A-24D2-2E92-9152-9F74C10C4206}"/>
              </a:ext>
            </a:extLst>
          </p:cNvPr>
          <p:cNvSpPr txBox="1"/>
          <p:nvPr/>
        </p:nvSpPr>
        <p:spPr>
          <a:xfrm>
            <a:off x="6116093" y="3481717"/>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Order No</a:t>
            </a:r>
            <a:endParaRPr kumimoji="1" lang="ja-JP" altLang="en-US" sz="800" dirty="0">
              <a:latin typeface="Meiryo UI" panose="020B0604030504040204" pitchFamily="50" charset="-128"/>
              <a:ea typeface="Meiryo UI" panose="020B0604030504040204" pitchFamily="50" charset="-128"/>
            </a:endParaRPr>
          </a:p>
        </p:txBody>
      </p:sp>
      <p:pic>
        <p:nvPicPr>
          <p:cNvPr id="61" name="図 37">
            <a:extLst>
              <a:ext uri="{FF2B5EF4-FFF2-40B4-BE49-F238E27FC236}">
                <a16:creationId xmlns:a16="http://schemas.microsoft.com/office/drawing/2014/main" id="{71E76DA6-CDB3-3EF1-4E08-7D1896AC9696}"/>
              </a:ext>
            </a:extLst>
          </p:cNvPr>
          <p:cNvPicPr>
            <a:picLocks noChangeAspect="1"/>
          </p:cNvPicPr>
          <p:nvPr/>
        </p:nvPicPr>
        <p:blipFill>
          <a:blip r:embed="rId7"/>
          <a:stretch>
            <a:fillRect/>
          </a:stretch>
        </p:blipFill>
        <p:spPr>
          <a:xfrm>
            <a:off x="6791032" y="3488188"/>
            <a:ext cx="975979" cy="245836"/>
          </a:xfrm>
          <a:prstGeom prst="rect">
            <a:avLst/>
          </a:prstGeom>
        </p:spPr>
      </p:pic>
      <p:pic>
        <p:nvPicPr>
          <p:cNvPr id="62" name="รูปภาพ 3">
            <a:extLst>
              <a:ext uri="{FF2B5EF4-FFF2-40B4-BE49-F238E27FC236}">
                <a16:creationId xmlns:a16="http://schemas.microsoft.com/office/drawing/2014/main" id="{EA257EC6-AA53-3EDA-1825-E837EE6700BA}"/>
              </a:ext>
            </a:extLst>
          </p:cNvPr>
          <p:cNvPicPr/>
          <p:nvPr/>
        </p:nvPicPr>
        <p:blipFill>
          <a:blip r:embed="rId4">
            <a:extLst>
              <a:ext uri="{28A0092B-C50C-407E-A947-70E740481C1C}">
                <a14:useLocalDpi xmlns:a14="http://schemas.microsoft.com/office/drawing/2010/main" val="0"/>
              </a:ext>
            </a:extLst>
          </a:blip>
          <a:stretch>
            <a:fillRect/>
          </a:stretch>
        </p:blipFill>
        <p:spPr>
          <a:xfrm>
            <a:off x="7963666" y="2912944"/>
            <a:ext cx="1716979" cy="2217799"/>
          </a:xfrm>
          <a:prstGeom prst="rect">
            <a:avLst/>
          </a:prstGeom>
        </p:spPr>
      </p:pic>
      <p:pic>
        <p:nvPicPr>
          <p:cNvPr id="63" name="図 119">
            <a:extLst>
              <a:ext uri="{FF2B5EF4-FFF2-40B4-BE49-F238E27FC236}">
                <a16:creationId xmlns:a16="http://schemas.microsoft.com/office/drawing/2014/main" id="{1C860316-ACE1-E06B-572B-13071FA98FA3}"/>
              </a:ext>
            </a:extLst>
          </p:cNvPr>
          <p:cNvPicPr>
            <a:picLocks noChangeAspect="1"/>
          </p:cNvPicPr>
          <p:nvPr/>
        </p:nvPicPr>
        <p:blipFill>
          <a:blip r:embed="rId5"/>
          <a:stretch>
            <a:fillRect/>
          </a:stretch>
        </p:blipFill>
        <p:spPr>
          <a:xfrm>
            <a:off x="8211413" y="3033048"/>
            <a:ext cx="1182132" cy="177846"/>
          </a:xfrm>
          <a:prstGeom prst="rect">
            <a:avLst/>
          </a:prstGeom>
        </p:spPr>
      </p:pic>
      <p:sp>
        <p:nvSpPr>
          <p:cNvPr id="64" name="テキスト ボックス 120">
            <a:extLst>
              <a:ext uri="{FF2B5EF4-FFF2-40B4-BE49-F238E27FC236}">
                <a16:creationId xmlns:a16="http://schemas.microsoft.com/office/drawing/2014/main" id="{EF48D07B-B35A-4B46-BDF4-25C46933344C}"/>
              </a:ext>
            </a:extLst>
          </p:cNvPr>
          <p:cNvSpPr txBox="1"/>
          <p:nvPr/>
        </p:nvSpPr>
        <p:spPr>
          <a:xfrm>
            <a:off x="7963665" y="3001185"/>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Inbound</a:t>
            </a:r>
          </a:p>
        </p:txBody>
      </p:sp>
      <p:pic>
        <p:nvPicPr>
          <p:cNvPr id="65" name="図 124">
            <a:extLst>
              <a:ext uri="{FF2B5EF4-FFF2-40B4-BE49-F238E27FC236}">
                <a16:creationId xmlns:a16="http://schemas.microsoft.com/office/drawing/2014/main" id="{38AC5B44-147D-199D-C8BA-906836C775DC}"/>
              </a:ext>
            </a:extLst>
          </p:cNvPr>
          <p:cNvPicPr>
            <a:picLocks noChangeAspect="1"/>
          </p:cNvPicPr>
          <p:nvPr/>
        </p:nvPicPr>
        <p:blipFill>
          <a:blip r:embed="rId6"/>
          <a:stretch>
            <a:fillRect/>
          </a:stretch>
        </p:blipFill>
        <p:spPr>
          <a:xfrm>
            <a:off x="8169269" y="3248492"/>
            <a:ext cx="1492073" cy="1579717"/>
          </a:xfrm>
          <a:prstGeom prst="rect">
            <a:avLst/>
          </a:prstGeom>
        </p:spPr>
      </p:pic>
      <p:sp>
        <p:nvSpPr>
          <p:cNvPr id="66" name="テキスト ボックス 127">
            <a:extLst>
              <a:ext uri="{FF2B5EF4-FFF2-40B4-BE49-F238E27FC236}">
                <a16:creationId xmlns:a16="http://schemas.microsoft.com/office/drawing/2014/main" id="{C01D70AF-7ED6-CB16-7017-2CFB5A7FBC39}"/>
              </a:ext>
            </a:extLst>
          </p:cNvPr>
          <p:cNvSpPr txBox="1"/>
          <p:nvPr/>
        </p:nvSpPr>
        <p:spPr>
          <a:xfrm>
            <a:off x="8017047" y="487497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sp>
        <p:nvSpPr>
          <p:cNvPr id="67" name="テキスト ボックス 130">
            <a:extLst>
              <a:ext uri="{FF2B5EF4-FFF2-40B4-BE49-F238E27FC236}">
                <a16:creationId xmlns:a16="http://schemas.microsoft.com/office/drawing/2014/main" id="{42BF8516-7CDC-EDA0-10EC-3B2142868CE2}"/>
              </a:ext>
            </a:extLst>
          </p:cNvPr>
          <p:cNvSpPr txBox="1"/>
          <p:nvPr/>
        </p:nvSpPr>
        <p:spPr>
          <a:xfrm>
            <a:off x="9299566" y="487239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F4</a:t>
            </a:r>
          </a:p>
          <a:p>
            <a:pPr algn="ctr"/>
            <a:r>
              <a:rPr kumimoji="1" lang="en-US" altLang="ja-JP" sz="500" dirty="0">
                <a:latin typeface="Meiryo UI" panose="020B0604030504040204" pitchFamily="50" charset="-128"/>
                <a:ea typeface="Meiryo UI" panose="020B0604030504040204" pitchFamily="50" charset="-128"/>
              </a:rPr>
              <a:t>Back</a:t>
            </a:r>
            <a:endParaRPr kumimoji="1" lang="ja-JP" altLang="en-US" sz="500" dirty="0">
              <a:latin typeface="Meiryo UI" panose="020B0604030504040204" pitchFamily="50" charset="-128"/>
              <a:ea typeface="Meiryo UI" panose="020B0604030504040204" pitchFamily="50" charset="-128"/>
            </a:endParaRPr>
          </a:p>
        </p:txBody>
      </p:sp>
      <p:pic>
        <p:nvPicPr>
          <p:cNvPr id="68" name="図 124">
            <a:extLst>
              <a:ext uri="{FF2B5EF4-FFF2-40B4-BE49-F238E27FC236}">
                <a16:creationId xmlns:a16="http://schemas.microsoft.com/office/drawing/2014/main" id="{D721D37E-A335-B325-5ABF-D3CC70D4C025}"/>
              </a:ext>
            </a:extLst>
          </p:cNvPr>
          <p:cNvPicPr>
            <a:picLocks noChangeAspect="1"/>
          </p:cNvPicPr>
          <p:nvPr/>
        </p:nvPicPr>
        <p:blipFill>
          <a:blip r:embed="rId6"/>
          <a:stretch>
            <a:fillRect/>
          </a:stretch>
        </p:blipFill>
        <p:spPr>
          <a:xfrm>
            <a:off x="7992319" y="4855310"/>
            <a:ext cx="1677020" cy="258554"/>
          </a:xfrm>
          <a:prstGeom prst="rect">
            <a:avLst/>
          </a:prstGeom>
        </p:spPr>
      </p:pic>
      <p:pic>
        <p:nvPicPr>
          <p:cNvPr id="69" name="図 68">
            <a:extLst>
              <a:ext uri="{FF2B5EF4-FFF2-40B4-BE49-F238E27FC236}">
                <a16:creationId xmlns:a16="http://schemas.microsoft.com/office/drawing/2014/main" id="{D7228A39-EB75-A824-00D8-14163B70482E}"/>
              </a:ext>
            </a:extLst>
          </p:cNvPr>
          <p:cNvPicPr>
            <a:picLocks noChangeAspect="1"/>
          </p:cNvPicPr>
          <p:nvPr/>
        </p:nvPicPr>
        <p:blipFill rotWithShape="1">
          <a:blip r:embed="rId8"/>
          <a:srcRect r="7596" b="3166"/>
          <a:stretch/>
        </p:blipFill>
        <p:spPr>
          <a:xfrm>
            <a:off x="8968185" y="4939473"/>
            <a:ext cx="628927" cy="163719"/>
          </a:xfrm>
          <a:prstGeom prst="rect">
            <a:avLst/>
          </a:prstGeom>
        </p:spPr>
      </p:pic>
      <p:pic>
        <p:nvPicPr>
          <p:cNvPr id="70" name="図 46">
            <a:extLst>
              <a:ext uri="{FF2B5EF4-FFF2-40B4-BE49-F238E27FC236}">
                <a16:creationId xmlns:a16="http://schemas.microsoft.com/office/drawing/2014/main" id="{427BC525-F16D-FB7F-A05D-219825DE7245}"/>
              </a:ext>
            </a:extLst>
          </p:cNvPr>
          <p:cNvPicPr>
            <a:picLocks noChangeAspect="1"/>
          </p:cNvPicPr>
          <p:nvPr/>
        </p:nvPicPr>
        <p:blipFill>
          <a:blip r:embed="rId9"/>
          <a:stretch>
            <a:fillRect/>
          </a:stretch>
        </p:blipFill>
        <p:spPr>
          <a:xfrm>
            <a:off x="9050264" y="4984401"/>
            <a:ext cx="456477" cy="64895"/>
          </a:xfrm>
          <a:prstGeom prst="rect">
            <a:avLst/>
          </a:prstGeom>
        </p:spPr>
      </p:pic>
      <p:sp>
        <p:nvSpPr>
          <p:cNvPr id="71" name="テキスト ボックス 14">
            <a:extLst>
              <a:ext uri="{FF2B5EF4-FFF2-40B4-BE49-F238E27FC236}">
                <a16:creationId xmlns:a16="http://schemas.microsoft.com/office/drawing/2014/main" id="{B0F18336-6256-0F53-2792-1BB5963DD672}"/>
              </a:ext>
            </a:extLst>
          </p:cNvPr>
          <p:cNvSpPr txBox="1"/>
          <p:nvPr/>
        </p:nvSpPr>
        <p:spPr>
          <a:xfrm>
            <a:off x="8952517" y="4928325"/>
            <a:ext cx="667762" cy="169277"/>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Confirmed</a:t>
            </a:r>
            <a:endParaRPr kumimoji="1" lang="ja-JP" altLang="en-US" sz="500" dirty="0">
              <a:latin typeface="Meiryo UI" panose="020B0604030504040204" pitchFamily="50" charset="-128"/>
              <a:ea typeface="Meiryo UI" panose="020B0604030504040204" pitchFamily="50" charset="-128"/>
            </a:endParaRPr>
          </a:p>
        </p:txBody>
      </p:sp>
      <p:pic>
        <p:nvPicPr>
          <p:cNvPr id="72" name="図 71">
            <a:extLst>
              <a:ext uri="{FF2B5EF4-FFF2-40B4-BE49-F238E27FC236}">
                <a16:creationId xmlns:a16="http://schemas.microsoft.com/office/drawing/2014/main" id="{E0748516-3AFF-EF8E-905D-C47ECB985BF4}"/>
              </a:ext>
            </a:extLst>
          </p:cNvPr>
          <p:cNvPicPr>
            <a:picLocks noChangeAspect="1"/>
          </p:cNvPicPr>
          <p:nvPr/>
        </p:nvPicPr>
        <p:blipFill rotWithShape="1">
          <a:blip r:embed="rId8"/>
          <a:srcRect r="7596" b="3166"/>
          <a:stretch/>
        </p:blipFill>
        <p:spPr>
          <a:xfrm>
            <a:off x="8005992" y="4821039"/>
            <a:ext cx="612538" cy="280252"/>
          </a:xfrm>
          <a:prstGeom prst="rect">
            <a:avLst/>
          </a:prstGeom>
        </p:spPr>
      </p:pic>
      <p:pic>
        <p:nvPicPr>
          <p:cNvPr id="73" name="図 124">
            <a:extLst>
              <a:ext uri="{FF2B5EF4-FFF2-40B4-BE49-F238E27FC236}">
                <a16:creationId xmlns:a16="http://schemas.microsoft.com/office/drawing/2014/main" id="{65C81C20-2596-EDBE-F1C6-E527500516A6}"/>
              </a:ext>
            </a:extLst>
          </p:cNvPr>
          <p:cNvPicPr>
            <a:picLocks noChangeAspect="1"/>
          </p:cNvPicPr>
          <p:nvPr/>
        </p:nvPicPr>
        <p:blipFill>
          <a:blip r:embed="rId6"/>
          <a:stretch>
            <a:fillRect/>
          </a:stretch>
        </p:blipFill>
        <p:spPr>
          <a:xfrm>
            <a:off x="8123904" y="3251679"/>
            <a:ext cx="1492073" cy="241737"/>
          </a:xfrm>
          <a:prstGeom prst="rect">
            <a:avLst/>
          </a:prstGeom>
        </p:spPr>
      </p:pic>
      <p:sp>
        <p:nvSpPr>
          <p:cNvPr id="74" name="テキスト ボックス 135">
            <a:extLst>
              <a:ext uri="{FF2B5EF4-FFF2-40B4-BE49-F238E27FC236}">
                <a16:creationId xmlns:a16="http://schemas.microsoft.com/office/drawing/2014/main" id="{9029374B-57FC-F303-9436-35D0A9B9B0AA}"/>
              </a:ext>
            </a:extLst>
          </p:cNvPr>
          <p:cNvSpPr txBox="1"/>
          <p:nvPr/>
        </p:nvSpPr>
        <p:spPr>
          <a:xfrm>
            <a:off x="7973713" y="3261419"/>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P-No</a:t>
            </a:r>
            <a:endParaRPr kumimoji="1" lang="ja-JP" altLang="en-US" sz="800" dirty="0">
              <a:latin typeface="Meiryo UI" panose="020B0604030504040204" pitchFamily="50" charset="-128"/>
              <a:ea typeface="Meiryo UI" panose="020B0604030504040204" pitchFamily="50" charset="-128"/>
            </a:endParaRPr>
          </a:p>
        </p:txBody>
      </p:sp>
      <p:pic>
        <p:nvPicPr>
          <p:cNvPr id="75" name="図 37">
            <a:extLst>
              <a:ext uri="{FF2B5EF4-FFF2-40B4-BE49-F238E27FC236}">
                <a16:creationId xmlns:a16="http://schemas.microsoft.com/office/drawing/2014/main" id="{6F211243-4933-E8A9-D01D-98EEF1575C47}"/>
              </a:ext>
            </a:extLst>
          </p:cNvPr>
          <p:cNvPicPr>
            <a:picLocks noChangeAspect="1"/>
          </p:cNvPicPr>
          <p:nvPr/>
        </p:nvPicPr>
        <p:blipFill>
          <a:blip r:embed="rId7"/>
          <a:stretch>
            <a:fillRect/>
          </a:stretch>
        </p:blipFill>
        <p:spPr>
          <a:xfrm>
            <a:off x="8648652" y="3267890"/>
            <a:ext cx="975979" cy="245836"/>
          </a:xfrm>
          <a:prstGeom prst="rect">
            <a:avLst/>
          </a:prstGeom>
        </p:spPr>
      </p:pic>
      <p:sp>
        <p:nvSpPr>
          <p:cNvPr id="76" name="テキスト ボックス 285">
            <a:extLst>
              <a:ext uri="{FF2B5EF4-FFF2-40B4-BE49-F238E27FC236}">
                <a16:creationId xmlns:a16="http://schemas.microsoft.com/office/drawing/2014/main" id="{687DAD86-FED2-F81A-AA64-2A6EFFBA97F8}"/>
              </a:ext>
            </a:extLst>
          </p:cNvPr>
          <p:cNvSpPr txBox="1"/>
          <p:nvPr/>
        </p:nvSpPr>
        <p:spPr>
          <a:xfrm>
            <a:off x="8648652" y="3279399"/>
            <a:ext cx="927148" cy="200055"/>
          </a:xfrm>
          <a:prstGeom prst="rect">
            <a:avLst/>
          </a:prstGeom>
          <a:noFill/>
          <a:ln>
            <a:noFill/>
          </a:ln>
        </p:spPr>
        <p:txBody>
          <a:bodyPr wrap="square" rtlCol="0">
            <a:spAutoFit/>
          </a:bodyPr>
          <a:lstStyle/>
          <a:p>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C-SY1 NDS2525-W</a:t>
            </a:r>
            <a:endParaRPr kumimoji="1" lang="ja-JP" altLang="en-US" sz="700" dirty="0">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22B47F4E-A865-AD4B-AA38-F9797A37EF3C}"/>
              </a:ext>
            </a:extLst>
          </p:cNvPr>
          <p:cNvSpPr/>
          <p:nvPr/>
        </p:nvSpPr>
        <p:spPr>
          <a:xfrm>
            <a:off x="9163256" y="4605570"/>
            <a:ext cx="412146" cy="187599"/>
          </a:xfrm>
          <a:prstGeom prst="rect">
            <a:avLst/>
          </a:prstGeom>
          <a:solidFill>
            <a:srgbClr val="00B05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OK</a:t>
            </a:r>
            <a:endParaRPr kumimoji="1" lang="ja-JP" altLang="en-US" sz="900" dirty="0">
              <a:solidFill>
                <a:schemeClr val="bg1"/>
              </a:solidFill>
            </a:endParaRPr>
          </a:p>
        </p:txBody>
      </p:sp>
      <p:pic>
        <p:nvPicPr>
          <p:cNvPr id="78" name="図 124">
            <a:extLst>
              <a:ext uri="{FF2B5EF4-FFF2-40B4-BE49-F238E27FC236}">
                <a16:creationId xmlns:a16="http://schemas.microsoft.com/office/drawing/2014/main" id="{869097FC-9876-5AF4-F747-569E6B175B29}"/>
              </a:ext>
            </a:extLst>
          </p:cNvPr>
          <p:cNvPicPr>
            <a:picLocks noChangeAspect="1"/>
          </p:cNvPicPr>
          <p:nvPr/>
        </p:nvPicPr>
        <p:blipFill>
          <a:blip r:embed="rId6"/>
          <a:stretch>
            <a:fillRect/>
          </a:stretch>
        </p:blipFill>
        <p:spPr>
          <a:xfrm>
            <a:off x="8851350" y="4874961"/>
            <a:ext cx="764628" cy="212750"/>
          </a:xfrm>
          <a:prstGeom prst="rect">
            <a:avLst/>
          </a:prstGeom>
        </p:spPr>
      </p:pic>
      <p:pic>
        <p:nvPicPr>
          <p:cNvPr id="79" name="図 78">
            <a:extLst>
              <a:ext uri="{FF2B5EF4-FFF2-40B4-BE49-F238E27FC236}">
                <a16:creationId xmlns:a16="http://schemas.microsoft.com/office/drawing/2014/main" id="{93818B5B-3688-E801-E35D-9FAAA2ECD2F1}"/>
              </a:ext>
            </a:extLst>
          </p:cNvPr>
          <p:cNvPicPr>
            <a:picLocks noChangeAspect="1"/>
          </p:cNvPicPr>
          <p:nvPr/>
        </p:nvPicPr>
        <p:blipFill>
          <a:blip r:embed="rId10"/>
          <a:stretch>
            <a:fillRect/>
          </a:stretch>
        </p:blipFill>
        <p:spPr>
          <a:xfrm>
            <a:off x="8138606" y="4893877"/>
            <a:ext cx="398764" cy="121693"/>
          </a:xfrm>
          <a:prstGeom prst="rect">
            <a:avLst/>
          </a:prstGeom>
        </p:spPr>
      </p:pic>
      <p:sp>
        <p:nvSpPr>
          <p:cNvPr id="80" name="テキスト ボックス 51">
            <a:extLst>
              <a:ext uri="{FF2B5EF4-FFF2-40B4-BE49-F238E27FC236}">
                <a16:creationId xmlns:a16="http://schemas.microsoft.com/office/drawing/2014/main" id="{2171295D-A17D-F084-FACD-4C3CD17A830F}"/>
              </a:ext>
            </a:extLst>
          </p:cNvPr>
          <p:cNvSpPr txBox="1"/>
          <p:nvPr/>
        </p:nvSpPr>
        <p:spPr>
          <a:xfrm>
            <a:off x="8041715" y="4826787"/>
            <a:ext cx="573479"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menu [P1]</a:t>
            </a:r>
            <a:endParaRPr kumimoji="1" lang="ja-JP" altLang="en-US" sz="500" dirty="0">
              <a:latin typeface="Meiryo UI" panose="020B0604030504040204" pitchFamily="50" charset="-128"/>
              <a:ea typeface="Meiryo UI" panose="020B0604030504040204" pitchFamily="50" charset="-128"/>
            </a:endParaRPr>
          </a:p>
        </p:txBody>
      </p:sp>
      <p:pic>
        <p:nvPicPr>
          <p:cNvPr id="81" name="図 124">
            <a:extLst>
              <a:ext uri="{FF2B5EF4-FFF2-40B4-BE49-F238E27FC236}">
                <a16:creationId xmlns:a16="http://schemas.microsoft.com/office/drawing/2014/main" id="{8ECAC864-0B78-977C-9224-D879591B4086}"/>
              </a:ext>
            </a:extLst>
          </p:cNvPr>
          <p:cNvPicPr>
            <a:picLocks noChangeAspect="1"/>
          </p:cNvPicPr>
          <p:nvPr/>
        </p:nvPicPr>
        <p:blipFill>
          <a:blip r:embed="rId6"/>
          <a:stretch>
            <a:fillRect/>
          </a:stretch>
        </p:blipFill>
        <p:spPr>
          <a:xfrm>
            <a:off x="8119779" y="3489431"/>
            <a:ext cx="1492073" cy="241737"/>
          </a:xfrm>
          <a:prstGeom prst="rect">
            <a:avLst/>
          </a:prstGeom>
        </p:spPr>
      </p:pic>
      <p:sp>
        <p:nvSpPr>
          <p:cNvPr id="82" name="テキスト ボックス 135">
            <a:extLst>
              <a:ext uri="{FF2B5EF4-FFF2-40B4-BE49-F238E27FC236}">
                <a16:creationId xmlns:a16="http://schemas.microsoft.com/office/drawing/2014/main" id="{124EE336-A061-A804-C2C9-3E72216892F2}"/>
              </a:ext>
            </a:extLst>
          </p:cNvPr>
          <p:cNvSpPr txBox="1"/>
          <p:nvPr/>
        </p:nvSpPr>
        <p:spPr>
          <a:xfrm>
            <a:off x="7969588" y="3499171"/>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Lot No</a:t>
            </a:r>
            <a:endParaRPr kumimoji="1" lang="ja-JP" altLang="en-US" sz="800" dirty="0">
              <a:latin typeface="Meiryo UI" panose="020B0604030504040204" pitchFamily="50" charset="-128"/>
              <a:ea typeface="Meiryo UI" panose="020B0604030504040204" pitchFamily="50" charset="-128"/>
            </a:endParaRPr>
          </a:p>
        </p:txBody>
      </p:sp>
      <p:pic>
        <p:nvPicPr>
          <p:cNvPr id="83" name="図 37">
            <a:extLst>
              <a:ext uri="{FF2B5EF4-FFF2-40B4-BE49-F238E27FC236}">
                <a16:creationId xmlns:a16="http://schemas.microsoft.com/office/drawing/2014/main" id="{50E79AE9-3DF9-0412-000D-166CEB4A9B8D}"/>
              </a:ext>
            </a:extLst>
          </p:cNvPr>
          <p:cNvPicPr>
            <a:picLocks noChangeAspect="1"/>
          </p:cNvPicPr>
          <p:nvPr/>
        </p:nvPicPr>
        <p:blipFill>
          <a:blip r:embed="rId7"/>
          <a:stretch>
            <a:fillRect/>
          </a:stretch>
        </p:blipFill>
        <p:spPr>
          <a:xfrm>
            <a:off x="8644527" y="3505642"/>
            <a:ext cx="975979" cy="245836"/>
          </a:xfrm>
          <a:prstGeom prst="rect">
            <a:avLst/>
          </a:prstGeom>
        </p:spPr>
      </p:pic>
      <p:sp>
        <p:nvSpPr>
          <p:cNvPr id="84" name="テキスト ボックス 285">
            <a:extLst>
              <a:ext uri="{FF2B5EF4-FFF2-40B4-BE49-F238E27FC236}">
                <a16:creationId xmlns:a16="http://schemas.microsoft.com/office/drawing/2014/main" id="{F4D8176C-8072-0D49-502C-C6A2F7E7B67C}"/>
              </a:ext>
            </a:extLst>
          </p:cNvPr>
          <p:cNvSpPr txBox="1"/>
          <p:nvPr/>
        </p:nvSpPr>
        <p:spPr>
          <a:xfrm>
            <a:off x="8644527" y="3517151"/>
            <a:ext cx="927148" cy="200055"/>
          </a:xfrm>
          <a:prstGeom prst="rect">
            <a:avLst/>
          </a:prstGeom>
          <a:noFill/>
          <a:ln>
            <a:noFill/>
          </a:ln>
        </p:spPr>
        <p:txBody>
          <a:bodyPr wrap="square" rtlCol="0">
            <a:spAutoFit/>
          </a:bodyPr>
          <a:lstStyle/>
          <a:p>
            <a:r>
              <a:rPr kumimoji="1" lang="en-US" altLang="ja-JP" sz="700" dirty="0">
                <a:solidFill>
                  <a:srgbClr val="3F3F3F"/>
                </a:solidFill>
                <a:latin typeface="Segoe UI"/>
                <a:ea typeface="メイリオ"/>
              </a:rPr>
              <a:t>000001</a:t>
            </a:r>
            <a:endParaRPr kumimoji="1" lang="ja-JP" altLang="en-US" sz="700" dirty="0">
              <a:latin typeface="Meiryo UI" panose="020B0604030504040204" pitchFamily="50" charset="-128"/>
              <a:ea typeface="Meiryo UI" panose="020B0604030504040204" pitchFamily="50" charset="-128"/>
            </a:endParaRPr>
          </a:p>
        </p:txBody>
      </p:sp>
      <p:pic>
        <p:nvPicPr>
          <p:cNvPr id="85" name="図 124">
            <a:extLst>
              <a:ext uri="{FF2B5EF4-FFF2-40B4-BE49-F238E27FC236}">
                <a16:creationId xmlns:a16="http://schemas.microsoft.com/office/drawing/2014/main" id="{DD09620F-D4B3-960F-2CC9-2E4EA8121A7A}"/>
              </a:ext>
            </a:extLst>
          </p:cNvPr>
          <p:cNvPicPr>
            <a:picLocks noChangeAspect="1"/>
          </p:cNvPicPr>
          <p:nvPr/>
        </p:nvPicPr>
        <p:blipFill>
          <a:blip r:embed="rId6"/>
          <a:stretch>
            <a:fillRect/>
          </a:stretch>
        </p:blipFill>
        <p:spPr>
          <a:xfrm>
            <a:off x="8125133" y="3727101"/>
            <a:ext cx="1492073" cy="241737"/>
          </a:xfrm>
          <a:prstGeom prst="rect">
            <a:avLst/>
          </a:prstGeom>
        </p:spPr>
      </p:pic>
      <p:sp>
        <p:nvSpPr>
          <p:cNvPr id="86" name="テキスト ボックス 135">
            <a:extLst>
              <a:ext uri="{FF2B5EF4-FFF2-40B4-BE49-F238E27FC236}">
                <a16:creationId xmlns:a16="http://schemas.microsoft.com/office/drawing/2014/main" id="{D455B0A5-C8C7-E927-226B-1BFE43268954}"/>
              </a:ext>
            </a:extLst>
          </p:cNvPr>
          <p:cNvSpPr txBox="1"/>
          <p:nvPr/>
        </p:nvSpPr>
        <p:spPr>
          <a:xfrm>
            <a:off x="7974942" y="3736841"/>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pic>
        <p:nvPicPr>
          <p:cNvPr id="87" name="図 37">
            <a:extLst>
              <a:ext uri="{FF2B5EF4-FFF2-40B4-BE49-F238E27FC236}">
                <a16:creationId xmlns:a16="http://schemas.microsoft.com/office/drawing/2014/main" id="{D0EDCDF5-3665-F1D4-CC5D-61C064A0D933}"/>
              </a:ext>
            </a:extLst>
          </p:cNvPr>
          <p:cNvPicPr>
            <a:picLocks noChangeAspect="1"/>
          </p:cNvPicPr>
          <p:nvPr/>
        </p:nvPicPr>
        <p:blipFill>
          <a:blip r:embed="rId7"/>
          <a:stretch>
            <a:fillRect/>
          </a:stretch>
        </p:blipFill>
        <p:spPr>
          <a:xfrm>
            <a:off x="8649881" y="3743312"/>
            <a:ext cx="459269" cy="245836"/>
          </a:xfrm>
          <a:prstGeom prst="rect">
            <a:avLst/>
          </a:prstGeom>
        </p:spPr>
      </p:pic>
      <p:sp>
        <p:nvSpPr>
          <p:cNvPr id="88" name="テキスト ボックス 285">
            <a:extLst>
              <a:ext uri="{FF2B5EF4-FFF2-40B4-BE49-F238E27FC236}">
                <a16:creationId xmlns:a16="http://schemas.microsoft.com/office/drawing/2014/main" id="{BD942734-9841-EB46-2210-0640B48B4A19}"/>
              </a:ext>
            </a:extLst>
          </p:cNvPr>
          <p:cNvSpPr txBox="1"/>
          <p:nvPr/>
        </p:nvSpPr>
        <p:spPr>
          <a:xfrm>
            <a:off x="8649881" y="3754821"/>
            <a:ext cx="459269" cy="200055"/>
          </a:xfrm>
          <a:prstGeom prst="rect">
            <a:avLst/>
          </a:prstGeom>
          <a:noFill/>
          <a:ln>
            <a:noFill/>
          </a:ln>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500</a:t>
            </a:r>
            <a:endParaRPr kumimoji="1" lang="ja-JP" altLang="en-US" sz="700" dirty="0">
              <a:latin typeface="Meiryo UI" panose="020B0604030504040204" pitchFamily="50" charset="-128"/>
              <a:ea typeface="Meiryo UI" panose="020B0604030504040204" pitchFamily="50" charset="-128"/>
            </a:endParaRPr>
          </a:p>
        </p:txBody>
      </p:sp>
      <p:sp>
        <p:nvSpPr>
          <p:cNvPr id="89" name="正方形/長方形 88">
            <a:extLst>
              <a:ext uri="{FF2B5EF4-FFF2-40B4-BE49-F238E27FC236}">
                <a16:creationId xmlns:a16="http://schemas.microsoft.com/office/drawing/2014/main" id="{A3ACB580-C771-DB07-D84B-43FF2A199EAE}"/>
              </a:ext>
            </a:extLst>
          </p:cNvPr>
          <p:cNvSpPr/>
          <p:nvPr/>
        </p:nvSpPr>
        <p:spPr>
          <a:xfrm>
            <a:off x="8051280" y="4605570"/>
            <a:ext cx="1115505" cy="187599"/>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100</a:t>
            </a:r>
            <a:endParaRPr kumimoji="1" lang="ja-JP" altLang="en-US" sz="900" dirty="0">
              <a:solidFill>
                <a:schemeClr val="tx1"/>
              </a:solidFill>
            </a:endParaRPr>
          </a:p>
        </p:txBody>
      </p:sp>
      <p:sp>
        <p:nvSpPr>
          <p:cNvPr id="90" name="テキスト ボックス 135">
            <a:extLst>
              <a:ext uri="{FF2B5EF4-FFF2-40B4-BE49-F238E27FC236}">
                <a16:creationId xmlns:a16="http://schemas.microsoft.com/office/drawing/2014/main" id="{28CAAEBE-6275-977D-3995-FD10EB371F01}"/>
              </a:ext>
            </a:extLst>
          </p:cNvPr>
          <p:cNvSpPr txBox="1"/>
          <p:nvPr/>
        </p:nvSpPr>
        <p:spPr>
          <a:xfrm>
            <a:off x="8058014" y="4401304"/>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Location</a:t>
            </a:r>
            <a:endParaRPr kumimoji="1" lang="ja-JP" altLang="en-US" sz="800" dirty="0">
              <a:latin typeface="Meiryo UI" panose="020B0604030504040204" pitchFamily="50" charset="-128"/>
              <a:ea typeface="Meiryo UI" panose="020B0604030504040204" pitchFamily="50" charset="-128"/>
            </a:endParaRPr>
          </a:p>
        </p:txBody>
      </p:sp>
      <p:sp>
        <p:nvSpPr>
          <p:cNvPr id="91" name="テキスト ボックス 135">
            <a:extLst>
              <a:ext uri="{FF2B5EF4-FFF2-40B4-BE49-F238E27FC236}">
                <a16:creationId xmlns:a16="http://schemas.microsoft.com/office/drawing/2014/main" id="{BCCAE0B7-B60A-1EE9-09C1-32E49CF88068}"/>
              </a:ext>
            </a:extLst>
          </p:cNvPr>
          <p:cNvSpPr txBox="1"/>
          <p:nvPr/>
        </p:nvSpPr>
        <p:spPr>
          <a:xfrm>
            <a:off x="9128453" y="4405957"/>
            <a:ext cx="514147"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Status</a:t>
            </a:r>
            <a:endParaRPr kumimoji="1" lang="ja-JP" altLang="en-US" sz="800" dirty="0">
              <a:latin typeface="Meiryo UI" panose="020B0604030504040204" pitchFamily="50" charset="-128"/>
              <a:ea typeface="Meiryo UI" panose="020B0604030504040204" pitchFamily="50" charset="-128"/>
            </a:endParaRPr>
          </a:p>
        </p:txBody>
      </p:sp>
      <p:sp>
        <p:nvSpPr>
          <p:cNvPr id="92" name="正方形/長方形 91">
            <a:extLst>
              <a:ext uri="{FF2B5EF4-FFF2-40B4-BE49-F238E27FC236}">
                <a16:creationId xmlns:a16="http://schemas.microsoft.com/office/drawing/2014/main" id="{544C7A0D-01FB-FF55-F222-F9E51A500E41}"/>
              </a:ext>
            </a:extLst>
          </p:cNvPr>
          <p:cNvSpPr/>
          <p:nvPr/>
        </p:nvSpPr>
        <p:spPr>
          <a:xfrm>
            <a:off x="9140899" y="3757535"/>
            <a:ext cx="461582" cy="187599"/>
          </a:xfrm>
          <a:prstGeom prst="rect">
            <a:avLst/>
          </a:prstGeom>
          <a:solidFill>
            <a:schemeClr val="tx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1000</a:t>
            </a:r>
            <a:endParaRPr kumimoji="1" lang="ja-JP" altLang="en-US" sz="800" dirty="0">
              <a:solidFill>
                <a:schemeClr val="tx1"/>
              </a:solidFill>
            </a:endParaRPr>
          </a:p>
        </p:txBody>
      </p:sp>
      <p:pic>
        <p:nvPicPr>
          <p:cNvPr id="93" name="รูปภาพ 3">
            <a:extLst>
              <a:ext uri="{FF2B5EF4-FFF2-40B4-BE49-F238E27FC236}">
                <a16:creationId xmlns:a16="http://schemas.microsoft.com/office/drawing/2014/main" id="{8168C165-4DDC-85C3-B9FF-1C346C9A38FF}"/>
              </a:ext>
            </a:extLst>
          </p:cNvPr>
          <p:cNvPicPr/>
          <p:nvPr/>
        </p:nvPicPr>
        <p:blipFill>
          <a:blip r:embed="rId4">
            <a:extLst>
              <a:ext uri="{28A0092B-C50C-407E-A947-70E740481C1C}">
                <a14:useLocalDpi xmlns:a14="http://schemas.microsoft.com/office/drawing/2010/main" val="0"/>
              </a:ext>
            </a:extLst>
          </a:blip>
          <a:stretch>
            <a:fillRect/>
          </a:stretch>
        </p:blipFill>
        <p:spPr>
          <a:xfrm>
            <a:off x="9850065" y="2905135"/>
            <a:ext cx="1716979" cy="2217799"/>
          </a:xfrm>
          <a:prstGeom prst="rect">
            <a:avLst/>
          </a:prstGeom>
        </p:spPr>
      </p:pic>
      <p:pic>
        <p:nvPicPr>
          <p:cNvPr id="94" name="図 119">
            <a:extLst>
              <a:ext uri="{FF2B5EF4-FFF2-40B4-BE49-F238E27FC236}">
                <a16:creationId xmlns:a16="http://schemas.microsoft.com/office/drawing/2014/main" id="{5AF26806-5421-A0CF-4FBE-FA548072F306}"/>
              </a:ext>
            </a:extLst>
          </p:cNvPr>
          <p:cNvPicPr>
            <a:picLocks noChangeAspect="1"/>
          </p:cNvPicPr>
          <p:nvPr/>
        </p:nvPicPr>
        <p:blipFill>
          <a:blip r:embed="rId5"/>
          <a:stretch>
            <a:fillRect/>
          </a:stretch>
        </p:blipFill>
        <p:spPr>
          <a:xfrm>
            <a:off x="10097812" y="3025239"/>
            <a:ext cx="1182132" cy="177846"/>
          </a:xfrm>
          <a:prstGeom prst="rect">
            <a:avLst/>
          </a:prstGeom>
        </p:spPr>
      </p:pic>
      <p:sp>
        <p:nvSpPr>
          <p:cNvPr id="95" name="テキスト ボックス 120">
            <a:extLst>
              <a:ext uri="{FF2B5EF4-FFF2-40B4-BE49-F238E27FC236}">
                <a16:creationId xmlns:a16="http://schemas.microsoft.com/office/drawing/2014/main" id="{AB915FC9-1276-2BEF-F098-A9A103B73056}"/>
              </a:ext>
            </a:extLst>
          </p:cNvPr>
          <p:cNvSpPr txBox="1"/>
          <p:nvPr/>
        </p:nvSpPr>
        <p:spPr>
          <a:xfrm>
            <a:off x="9850064" y="299337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Inbound</a:t>
            </a:r>
          </a:p>
        </p:txBody>
      </p:sp>
      <p:pic>
        <p:nvPicPr>
          <p:cNvPr id="96" name="図 124">
            <a:extLst>
              <a:ext uri="{FF2B5EF4-FFF2-40B4-BE49-F238E27FC236}">
                <a16:creationId xmlns:a16="http://schemas.microsoft.com/office/drawing/2014/main" id="{F0B21103-2FC8-EBB0-9B1B-20F83B477407}"/>
              </a:ext>
            </a:extLst>
          </p:cNvPr>
          <p:cNvPicPr>
            <a:picLocks noChangeAspect="1"/>
          </p:cNvPicPr>
          <p:nvPr/>
        </p:nvPicPr>
        <p:blipFill>
          <a:blip r:embed="rId6"/>
          <a:stretch>
            <a:fillRect/>
          </a:stretch>
        </p:blipFill>
        <p:spPr>
          <a:xfrm>
            <a:off x="10055668" y="3240683"/>
            <a:ext cx="1488841" cy="1579717"/>
          </a:xfrm>
          <a:prstGeom prst="rect">
            <a:avLst/>
          </a:prstGeom>
        </p:spPr>
      </p:pic>
      <p:sp>
        <p:nvSpPr>
          <p:cNvPr id="97" name="テキスト ボックス 127">
            <a:extLst>
              <a:ext uri="{FF2B5EF4-FFF2-40B4-BE49-F238E27FC236}">
                <a16:creationId xmlns:a16="http://schemas.microsoft.com/office/drawing/2014/main" id="{86155619-34D9-28DD-5960-974C9BA9AF8C}"/>
              </a:ext>
            </a:extLst>
          </p:cNvPr>
          <p:cNvSpPr txBox="1"/>
          <p:nvPr/>
        </p:nvSpPr>
        <p:spPr>
          <a:xfrm>
            <a:off x="9915454" y="484881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98" name="図 124">
            <a:extLst>
              <a:ext uri="{FF2B5EF4-FFF2-40B4-BE49-F238E27FC236}">
                <a16:creationId xmlns:a16="http://schemas.microsoft.com/office/drawing/2014/main" id="{39A671CC-BA5A-5DA5-F634-F03C19EC95E5}"/>
              </a:ext>
            </a:extLst>
          </p:cNvPr>
          <p:cNvPicPr>
            <a:picLocks noChangeAspect="1"/>
          </p:cNvPicPr>
          <p:nvPr/>
        </p:nvPicPr>
        <p:blipFill>
          <a:blip r:embed="rId6"/>
          <a:stretch>
            <a:fillRect/>
          </a:stretch>
        </p:blipFill>
        <p:spPr>
          <a:xfrm>
            <a:off x="9878718" y="4847501"/>
            <a:ext cx="1677020" cy="258554"/>
          </a:xfrm>
          <a:prstGeom prst="rect">
            <a:avLst/>
          </a:prstGeom>
        </p:spPr>
      </p:pic>
      <p:pic>
        <p:nvPicPr>
          <p:cNvPr id="99" name="図 98">
            <a:extLst>
              <a:ext uri="{FF2B5EF4-FFF2-40B4-BE49-F238E27FC236}">
                <a16:creationId xmlns:a16="http://schemas.microsoft.com/office/drawing/2014/main" id="{490FC5A7-73DF-A386-A6AA-443470470D37}"/>
              </a:ext>
            </a:extLst>
          </p:cNvPr>
          <p:cNvPicPr>
            <a:picLocks noChangeAspect="1"/>
          </p:cNvPicPr>
          <p:nvPr/>
        </p:nvPicPr>
        <p:blipFill rotWithShape="1">
          <a:blip r:embed="rId8"/>
          <a:srcRect r="7596" b="3166"/>
          <a:stretch/>
        </p:blipFill>
        <p:spPr>
          <a:xfrm>
            <a:off x="9904399" y="4861690"/>
            <a:ext cx="369329" cy="250725"/>
          </a:xfrm>
          <a:prstGeom prst="rect">
            <a:avLst/>
          </a:prstGeom>
        </p:spPr>
      </p:pic>
      <p:sp>
        <p:nvSpPr>
          <p:cNvPr id="100" name="テキスト ボックス 135">
            <a:extLst>
              <a:ext uri="{FF2B5EF4-FFF2-40B4-BE49-F238E27FC236}">
                <a16:creationId xmlns:a16="http://schemas.microsoft.com/office/drawing/2014/main" id="{8C2CB7A7-6337-372A-2BB9-A262F6AA7DE4}"/>
              </a:ext>
            </a:extLst>
          </p:cNvPr>
          <p:cNvSpPr txBox="1"/>
          <p:nvPr/>
        </p:nvSpPr>
        <p:spPr>
          <a:xfrm>
            <a:off x="9860033" y="3320269"/>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Date</a:t>
            </a:r>
            <a:endParaRPr kumimoji="1" lang="ja-JP" altLang="en-US" sz="700" dirty="0">
              <a:latin typeface="Meiryo UI" panose="020B0604030504040204" pitchFamily="50" charset="-128"/>
              <a:ea typeface="Meiryo UI" panose="020B0604030504040204" pitchFamily="50" charset="-128"/>
            </a:endParaRPr>
          </a:p>
        </p:txBody>
      </p:sp>
      <p:sp>
        <p:nvSpPr>
          <p:cNvPr id="101" name="テキスト ボックス 135">
            <a:extLst>
              <a:ext uri="{FF2B5EF4-FFF2-40B4-BE49-F238E27FC236}">
                <a16:creationId xmlns:a16="http://schemas.microsoft.com/office/drawing/2014/main" id="{9ECD796D-226A-A249-081C-0CB2A7836304}"/>
              </a:ext>
            </a:extLst>
          </p:cNvPr>
          <p:cNvSpPr txBox="1"/>
          <p:nvPr/>
        </p:nvSpPr>
        <p:spPr>
          <a:xfrm>
            <a:off x="9807932" y="320603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Login user / Kittisak   Line A-FCT1</a:t>
            </a:r>
            <a:endParaRPr kumimoji="1" lang="ja-JP" altLang="en-US" sz="700" dirty="0">
              <a:latin typeface="Meiryo UI" panose="020B0604030504040204" pitchFamily="50" charset="-128"/>
              <a:ea typeface="Meiryo UI" panose="020B0604030504040204" pitchFamily="50" charset="-128"/>
            </a:endParaRPr>
          </a:p>
        </p:txBody>
      </p:sp>
      <p:pic>
        <p:nvPicPr>
          <p:cNvPr id="102" name="図 101">
            <a:extLst>
              <a:ext uri="{FF2B5EF4-FFF2-40B4-BE49-F238E27FC236}">
                <a16:creationId xmlns:a16="http://schemas.microsoft.com/office/drawing/2014/main" id="{206E499F-985D-9DD5-BF6B-16E0935367D2}"/>
              </a:ext>
            </a:extLst>
          </p:cNvPr>
          <p:cNvPicPr>
            <a:picLocks noChangeAspect="1"/>
          </p:cNvPicPr>
          <p:nvPr/>
        </p:nvPicPr>
        <p:blipFill>
          <a:blip r:embed="rId11"/>
          <a:stretch>
            <a:fillRect/>
          </a:stretch>
        </p:blipFill>
        <p:spPr>
          <a:xfrm>
            <a:off x="9948888" y="4899830"/>
            <a:ext cx="266258" cy="135957"/>
          </a:xfrm>
          <a:prstGeom prst="rect">
            <a:avLst/>
          </a:prstGeom>
        </p:spPr>
      </p:pic>
      <p:sp>
        <p:nvSpPr>
          <p:cNvPr id="103" name="テキスト ボックス 285">
            <a:extLst>
              <a:ext uri="{FF2B5EF4-FFF2-40B4-BE49-F238E27FC236}">
                <a16:creationId xmlns:a16="http://schemas.microsoft.com/office/drawing/2014/main" id="{097B2833-B17E-DBF8-AF94-9D36446B153F}"/>
              </a:ext>
            </a:extLst>
          </p:cNvPr>
          <p:cNvSpPr txBox="1"/>
          <p:nvPr/>
        </p:nvSpPr>
        <p:spPr>
          <a:xfrm>
            <a:off x="9838061" y="4856041"/>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[F1]</a:t>
            </a:r>
            <a:endParaRPr kumimoji="1" lang="ja-JP" altLang="en-US" sz="500" dirty="0">
              <a:latin typeface="Meiryo UI" panose="020B0604030504040204" pitchFamily="50" charset="-128"/>
              <a:ea typeface="Meiryo UI" panose="020B0604030504040204" pitchFamily="50" charset="-128"/>
            </a:endParaRPr>
          </a:p>
        </p:txBody>
      </p:sp>
      <p:sp>
        <p:nvSpPr>
          <p:cNvPr id="104" name="正方形/長方形 103">
            <a:extLst>
              <a:ext uri="{FF2B5EF4-FFF2-40B4-BE49-F238E27FC236}">
                <a16:creationId xmlns:a16="http://schemas.microsoft.com/office/drawing/2014/main" id="{4590C7C8-D9EE-1288-2E3B-6D1484909157}"/>
              </a:ext>
            </a:extLst>
          </p:cNvPr>
          <p:cNvSpPr/>
          <p:nvPr/>
        </p:nvSpPr>
        <p:spPr>
          <a:xfrm>
            <a:off x="9987371" y="3527587"/>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5" name="テキスト ボックス 285">
            <a:extLst>
              <a:ext uri="{FF2B5EF4-FFF2-40B4-BE49-F238E27FC236}">
                <a16:creationId xmlns:a16="http://schemas.microsoft.com/office/drawing/2014/main" id="{5FCF21B9-724C-7DC3-A336-784B6D0CF6AE}"/>
              </a:ext>
            </a:extLst>
          </p:cNvPr>
          <p:cNvSpPr txBox="1"/>
          <p:nvPr/>
        </p:nvSpPr>
        <p:spPr>
          <a:xfrm>
            <a:off x="10018994" y="3505642"/>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07-Oct-2022</a:t>
            </a:r>
            <a:endParaRPr kumimoji="1" lang="ja-JP" altLang="en-US" sz="600" dirty="0">
              <a:latin typeface="Meiryo UI" panose="020B0604030504040204" pitchFamily="50" charset="-128"/>
              <a:ea typeface="Meiryo UI" panose="020B0604030504040204" pitchFamily="50" charset="-128"/>
            </a:endParaRPr>
          </a:p>
        </p:txBody>
      </p:sp>
      <p:sp>
        <p:nvSpPr>
          <p:cNvPr id="106" name="テキスト ボックス 127">
            <a:extLst>
              <a:ext uri="{FF2B5EF4-FFF2-40B4-BE49-F238E27FC236}">
                <a16:creationId xmlns:a16="http://schemas.microsoft.com/office/drawing/2014/main" id="{0A8242B2-F699-14B5-9280-B51C6173CAE6}"/>
              </a:ext>
            </a:extLst>
          </p:cNvPr>
          <p:cNvSpPr txBox="1"/>
          <p:nvPr/>
        </p:nvSpPr>
        <p:spPr>
          <a:xfrm>
            <a:off x="11135809" y="485925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07" name="図 106">
            <a:extLst>
              <a:ext uri="{FF2B5EF4-FFF2-40B4-BE49-F238E27FC236}">
                <a16:creationId xmlns:a16="http://schemas.microsoft.com/office/drawing/2014/main" id="{1CEC9FB2-00E4-EC70-0E22-E1BB20C94567}"/>
              </a:ext>
            </a:extLst>
          </p:cNvPr>
          <p:cNvPicPr>
            <a:picLocks noChangeAspect="1"/>
          </p:cNvPicPr>
          <p:nvPr/>
        </p:nvPicPr>
        <p:blipFill rotWithShape="1">
          <a:blip r:embed="rId8"/>
          <a:srcRect r="7596" b="3166"/>
          <a:stretch/>
        </p:blipFill>
        <p:spPr>
          <a:xfrm>
            <a:off x="11124754" y="4872134"/>
            <a:ext cx="369329" cy="250725"/>
          </a:xfrm>
          <a:prstGeom prst="rect">
            <a:avLst/>
          </a:prstGeom>
        </p:spPr>
      </p:pic>
      <p:pic>
        <p:nvPicPr>
          <p:cNvPr id="108" name="図 107">
            <a:extLst>
              <a:ext uri="{FF2B5EF4-FFF2-40B4-BE49-F238E27FC236}">
                <a16:creationId xmlns:a16="http://schemas.microsoft.com/office/drawing/2014/main" id="{3616F4BB-B64F-8205-A1D9-B89866567379}"/>
              </a:ext>
            </a:extLst>
          </p:cNvPr>
          <p:cNvPicPr>
            <a:picLocks noChangeAspect="1"/>
          </p:cNvPicPr>
          <p:nvPr/>
        </p:nvPicPr>
        <p:blipFill>
          <a:blip r:embed="rId11"/>
          <a:stretch>
            <a:fillRect/>
          </a:stretch>
        </p:blipFill>
        <p:spPr>
          <a:xfrm>
            <a:off x="11169243" y="4910274"/>
            <a:ext cx="266258" cy="135957"/>
          </a:xfrm>
          <a:prstGeom prst="rect">
            <a:avLst/>
          </a:prstGeom>
        </p:spPr>
      </p:pic>
      <p:sp>
        <p:nvSpPr>
          <p:cNvPr id="109" name="テキスト ボックス 285">
            <a:extLst>
              <a:ext uri="{FF2B5EF4-FFF2-40B4-BE49-F238E27FC236}">
                <a16:creationId xmlns:a16="http://schemas.microsoft.com/office/drawing/2014/main" id="{2CBC2333-F3E2-2420-5FCB-EF76F68D06A9}"/>
              </a:ext>
            </a:extLst>
          </p:cNvPr>
          <p:cNvSpPr txBox="1"/>
          <p:nvPr/>
        </p:nvSpPr>
        <p:spPr>
          <a:xfrm>
            <a:off x="11058416" y="486648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Back</a:t>
            </a:r>
          </a:p>
          <a:p>
            <a:pPr algn="ctr"/>
            <a:r>
              <a:rPr kumimoji="1" lang="en-US" altLang="ja-JP" sz="400" dirty="0">
                <a:latin typeface="Meiryo UI" panose="020B0604030504040204" pitchFamily="50" charset="-128"/>
                <a:ea typeface="Meiryo UI" panose="020B0604030504040204" pitchFamily="50" charset="-128"/>
              </a:rPr>
              <a:t>[F4]</a:t>
            </a:r>
            <a:endParaRPr kumimoji="1" lang="ja-JP" altLang="en-US" sz="500" dirty="0">
              <a:latin typeface="Meiryo UI" panose="020B0604030504040204" pitchFamily="50" charset="-128"/>
              <a:ea typeface="Meiryo UI" panose="020B0604030504040204" pitchFamily="50" charset="-128"/>
            </a:endParaRPr>
          </a:p>
        </p:txBody>
      </p:sp>
      <p:sp>
        <p:nvSpPr>
          <p:cNvPr id="110" name="テキスト ボックス 135">
            <a:extLst>
              <a:ext uri="{FF2B5EF4-FFF2-40B4-BE49-F238E27FC236}">
                <a16:creationId xmlns:a16="http://schemas.microsoft.com/office/drawing/2014/main" id="{290B3D4F-B029-3925-6319-C7DD0081FB5F}"/>
              </a:ext>
            </a:extLst>
          </p:cNvPr>
          <p:cNvSpPr txBox="1"/>
          <p:nvPr/>
        </p:nvSpPr>
        <p:spPr>
          <a:xfrm>
            <a:off x="9852532" y="3676411"/>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Model name</a:t>
            </a:r>
            <a:endParaRPr kumimoji="1" lang="ja-JP" altLang="en-US" sz="700" dirty="0">
              <a:latin typeface="Meiryo UI" panose="020B0604030504040204" pitchFamily="50" charset="-128"/>
              <a:ea typeface="Meiryo UI" panose="020B0604030504040204" pitchFamily="50" charset="-128"/>
            </a:endParaRPr>
          </a:p>
        </p:txBody>
      </p:sp>
      <p:sp>
        <p:nvSpPr>
          <p:cNvPr id="111" name="正方形/長方形 110">
            <a:extLst>
              <a:ext uri="{FF2B5EF4-FFF2-40B4-BE49-F238E27FC236}">
                <a16:creationId xmlns:a16="http://schemas.microsoft.com/office/drawing/2014/main" id="{D7140A14-436F-3134-7043-6AE859856767}"/>
              </a:ext>
            </a:extLst>
          </p:cNvPr>
          <p:cNvSpPr/>
          <p:nvPr/>
        </p:nvSpPr>
        <p:spPr>
          <a:xfrm>
            <a:off x="9979870" y="3858329"/>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12" name="テキスト ボックス 285">
            <a:extLst>
              <a:ext uri="{FF2B5EF4-FFF2-40B4-BE49-F238E27FC236}">
                <a16:creationId xmlns:a16="http://schemas.microsoft.com/office/drawing/2014/main" id="{2105A398-CB35-BADD-7864-6E1F1F11C4DA}"/>
              </a:ext>
            </a:extLst>
          </p:cNvPr>
          <p:cNvSpPr txBox="1"/>
          <p:nvPr/>
        </p:nvSpPr>
        <p:spPr>
          <a:xfrm>
            <a:off x="10011493" y="3836384"/>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pic>
        <p:nvPicPr>
          <p:cNvPr id="113" name="図 124">
            <a:extLst>
              <a:ext uri="{FF2B5EF4-FFF2-40B4-BE49-F238E27FC236}">
                <a16:creationId xmlns:a16="http://schemas.microsoft.com/office/drawing/2014/main" id="{26AD8E83-F8F0-4B2C-4696-5C6253A28B58}"/>
              </a:ext>
            </a:extLst>
          </p:cNvPr>
          <p:cNvPicPr>
            <a:picLocks noChangeAspect="1"/>
          </p:cNvPicPr>
          <p:nvPr/>
        </p:nvPicPr>
        <p:blipFill>
          <a:blip r:embed="rId6"/>
          <a:stretch>
            <a:fillRect/>
          </a:stretch>
        </p:blipFill>
        <p:spPr>
          <a:xfrm>
            <a:off x="10010303" y="4228961"/>
            <a:ext cx="1492073" cy="241737"/>
          </a:xfrm>
          <a:prstGeom prst="rect">
            <a:avLst/>
          </a:prstGeom>
        </p:spPr>
      </p:pic>
      <p:sp>
        <p:nvSpPr>
          <p:cNvPr id="114" name="テキスト ボックス 135">
            <a:extLst>
              <a:ext uri="{FF2B5EF4-FFF2-40B4-BE49-F238E27FC236}">
                <a16:creationId xmlns:a16="http://schemas.microsoft.com/office/drawing/2014/main" id="{E7886F47-17F1-C329-4413-2463F80E909C}"/>
              </a:ext>
            </a:extLst>
          </p:cNvPr>
          <p:cNvSpPr txBox="1"/>
          <p:nvPr/>
        </p:nvSpPr>
        <p:spPr>
          <a:xfrm>
            <a:off x="9852532" y="4354797"/>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Qty</a:t>
            </a:r>
            <a:endParaRPr kumimoji="1" lang="ja-JP" altLang="en-US" sz="700" dirty="0">
              <a:latin typeface="Meiryo UI" panose="020B0604030504040204" pitchFamily="50" charset="-128"/>
              <a:ea typeface="Meiryo UI" panose="020B0604030504040204" pitchFamily="50" charset="-128"/>
            </a:endParaRPr>
          </a:p>
        </p:txBody>
      </p:sp>
      <p:sp>
        <p:nvSpPr>
          <p:cNvPr id="115" name="正方形/長方形 114">
            <a:extLst>
              <a:ext uri="{FF2B5EF4-FFF2-40B4-BE49-F238E27FC236}">
                <a16:creationId xmlns:a16="http://schemas.microsoft.com/office/drawing/2014/main" id="{BDBF2572-B861-FD2F-88FE-E2A7BBA4B156}"/>
              </a:ext>
            </a:extLst>
          </p:cNvPr>
          <p:cNvSpPr/>
          <p:nvPr/>
        </p:nvSpPr>
        <p:spPr>
          <a:xfrm>
            <a:off x="9979870" y="4549415"/>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16" name="テキスト ボックス 285">
            <a:extLst>
              <a:ext uri="{FF2B5EF4-FFF2-40B4-BE49-F238E27FC236}">
                <a16:creationId xmlns:a16="http://schemas.microsoft.com/office/drawing/2014/main" id="{87CCC707-CEB5-E841-B0F5-64CBA6C1BEE6}"/>
              </a:ext>
            </a:extLst>
          </p:cNvPr>
          <p:cNvSpPr txBox="1"/>
          <p:nvPr/>
        </p:nvSpPr>
        <p:spPr>
          <a:xfrm>
            <a:off x="10011493" y="4527470"/>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1</a:t>
            </a:r>
            <a:endParaRPr kumimoji="1" lang="ja-JP" altLang="en-US" sz="600" dirty="0">
              <a:latin typeface="Meiryo UI" panose="020B0604030504040204" pitchFamily="50" charset="-128"/>
              <a:ea typeface="Meiryo UI" panose="020B0604030504040204" pitchFamily="50" charset="-128"/>
            </a:endParaRPr>
          </a:p>
        </p:txBody>
      </p:sp>
      <p:sp>
        <p:nvSpPr>
          <p:cNvPr id="117" name="テキスト ボックス 135">
            <a:extLst>
              <a:ext uri="{FF2B5EF4-FFF2-40B4-BE49-F238E27FC236}">
                <a16:creationId xmlns:a16="http://schemas.microsoft.com/office/drawing/2014/main" id="{1D2ABC52-A99E-9F42-09D2-8B4007B5BE04}"/>
              </a:ext>
            </a:extLst>
          </p:cNvPr>
          <p:cNvSpPr txBox="1"/>
          <p:nvPr/>
        </p:nvSpPr>
        <p:spPr>
          <a:xfrm>
            <a:off x="9852532" y="4003208"/>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S/N</a:t>
            </a:r>
            <a:endParaRPr kumimoji="1" lang="ja-JP" altLang="en-US" sz="700" dirty="0">
              <a:latin typeface="Meiryo UI" panose="020B0604030504040204" pitchFamily="50" charset="-128"/>
              <a:ea typeface="Meiryo UI" panose="020B0604030504040204" pitchFamily="50" charset="-128"/>
            </a:endParaRPr>
          </a:p>
        </p:txBody>
      </p:sp>
      <p:sp>
        <p:nvSpPr>
          <p:cNvPr id="118" name="正方形/長方形 117">
            <a:extLst>
              <a:ext uri="{FF2B5EF4-FFF2-40B4-BE49-F238E27FC236}">
                <a16:creationId xmlns:a16="http://schemas.microsoft.com/office/drawing/2014/main" id="{29432836-AAF4-4F79-552D-A679CED9997C}"/>
              </a:ext>
            </a:extLst>
          </p:cNvPr>
          <p:cNvSpPr/>
          <p:nvPr/>
        </p:nvSpPr>
        <p:spPr>
          <a:xfrm>
            <a:off x="9979870" y="4197826"/>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19" name="テキスト ボックス 285">
            <a:extLst>
              <a:ext uri="{FF2B5EF4-FFF2-40B4-BE49-F238E27FC236}">
                <a16:creationId xmlns:a16="http://schemas.microsoft.com/office/drawing/2014/main" id="{61AC1391-31CC-CDDF-B861-5A895C3BF91D}"/>
              </a:ext>
            </a:extLst>
          </p:cNvPr>
          <p:cNvSpPr txBox="1"/>
          <p:nvPr/>
        </p:nvSpPr>
        <p:spPr>
          <a:xfrm>
            <a:off x="10011493" y="4175881"/>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20" name="テキスト ボックス 127">
            <a:extLst>
              <a:ext uri="{FF2B5EF4-FFF2-40B4-BE49-F238E27FC236}">
                <a16:creationId xmlns:a16="http://schemas.microsoft.com/office/drawing/2014/main" id="{8A941D9E-E9C3-52BC-0969-5176D4F5668A}"/>
              </a:ext>
            </a:extLst>
          </p:cNvPr>
          <p:cNvSpPr txBox="1"/>
          <p:nvPr/>
        </p:nvSpPr>
        <p:spPr>
          <a:xfrm>
            <a:off x="10723051" y="485079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1" name="図 120">
            <a:extLst>
              <a:ext uri="{FF2B5EF4-FFF2-40B4-BE49-F238E27FC236}">
                <a16:creationId xmlns:a16="http://schemas.microsoft.com/office/drawing/2014/main" id="{FF27F257-2777-6579-1557-E85E04FAB4A3}"/>
              </a:ext>
            </a:extLst>
          </p:cNvPr>
          <p:cNvPicPr>
            <a:picLocks noChangeAspect="1"/>
          </p:cNvPicPr>
          <p:nvPr/>
        </p:nvPicPr>
        <p:blipFill rotWithShape="1">
          <a:blip r:embed="rId8"/>
          <a:srcRect r="7596" b="3166"/>
          <a:stretch/>
        </p:blipFill>
        <p:spPr>
          <a:xfrm>
            <a:off x="10711996" y="4863668"/>
            <a:ext cx="369329" cy="250725"/>
          </a:xfrm>
          <a:prstGeom prst="rect">
            <a:avLst/>
          </a:prstGeom>
        </p:spPr>
      </p:pic>
      <p:pic>
        <p:nvPicPr>
          <p:cNvPr id="122" name="図 121">
            <a:extLst>
              <a:ext uri="{FF2B5EF4-FFF2-40B4-BE49-F238E27FC236}">
                <a16:creationId xmlns:a16="http://schemas.microsoft.com/office/drawing/2014/main" id="{B0DC674F-7DB8-DC85-A5D0-EF543BEFBA94}"/>
              </a:ext>
            </a:extLst>
          </p:cNvPr>
          <p:cNvPicPr>
            <a:picLocks noChangeAspect="1"/>
          </p:cNvPicPr>
          <p:nvPr/>
        </p:nvPicPr>
        <p:blipFill>
          <a:blip r:embed="rId11"/>
          <a:stretch>
            <a:fillRect/>
          </a:stretch>
        </p:blipFill>
        <p:spPr>
          <a:xfrm>
            <a:off x="10756485" y="4901808"/>
            <a:ext cx="266258" cy="135957"/>
          </a:xfrm>
          <a:prstGeom prst="rect">
            <a:avLst/>
          </a:prstGeom>
        </p:spPr>
      </p:pic>
      <p:sp>
        <p:nvSpPr>
          <p:cNvPr id="123" name="テキスト ボックス 285">
            <a:extLst>
              <a:ext uri="{FF2B5EF4-FFF2-40B4-BE49-F238E27FC236}">
                <a16:creationId xmlns:a16="http://schemas.microsoft.com/office/drawing/2014/main" id="{A6851A31-8072-AD60-659E-0FCDD9444EC5}"/>
              </a:ext>
            </a:extLst>
          </p:cNvPr>
          <p:cNvSpPr txBox="1"/>
          <p:nvPr/>
        </p:nvSpPr>
        <p:spPr>
          <a:xfrm>
            <a:off x="10624493" y="486648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[F3]</a:t>
            </a:r>
            <a:endParaRPr kumimoji="1" lang="ja-JP" altLang="en-US" sz="500" dirty="0">
              <a:latin typeface="Meiryo UI" panose="020B0604030504040204" pitchFamily="50" charset="-128"/>
              <a:ea typeface="Meiryo UI" panose="020B0604030504040204" pitchFamily="50" charset="-128"/>
            </a:endParaRPr>
          </a:p>
        </p:txBody>
      </p:sp>
      <p:pic>
        <p:nvPicPr>
          <p:cNvPr id="124" name="図 50">
            <a:extLst>
              <a:ext uri="{FF2B5EF4-FFF2-40B4-BE49-F238E27FC236}">
                <a16:creationId xmlns:a16="http://schemas.microsoft.com/office/drawing/2014/main" id="{1C37A372-4B1F-1887-F301-B0D5B1B38298}"/>
              </a:ext>
            </a:extLst>
          </p:cNvPr>
          <p:cNvPicPr/>
          <p:nvPr/>
        </p:nvPicPr>
        <p:blipFill rotWithShape="1">
          <a:blip r:embed="rId12" cstate="print">
            <a:extLst>
              <a:ext uri="{28A0092B-C50C-407E-A947-70E740481C1C}">
                <a14:useLocalDpi xmlns:a14="http://schemas.microsoft.com/office/drawing/2010/main" val="0"/>
              </a:ext>
            </a:extLst>
          </a:blip>
          <a:srcRect l="-1" t="2595" r="1966" b="5457"/>
          <a:stretch/>
        </p:blipFill>
        <p:spPr bwMode="auto">
          <a:xfrm>
            <a:off x="9912674" y="3706190"/>
            <a:ext cx="1631835" cy="616478"/>
          </a:xfrm>
          <a:prstGeom prst="rect">
            <a:avLst/>
          </a:prstGeom>
          <a:solidFill>
            <a:schemeClr val="bg1"/>
          </a:solidFill>
          <a:ln>
            <a:solidFill>
              <a:schemeClr val="tx1"/>
            </a:solidFill>
          </a:ln>
        </p:spPr>
      </p:pic>
      <p:sp>
        <p:nvSpPr>
          <p:cNvPr id="125" name="正方形/長方形 124">
            <a:extLst>
              <a:ext uri="{FF2B5EF4-FFF2-40B4-BE49-F238E27FC236}">
                <a16:creationId xmlns:a16="http://schemas.microsoft.com/office/drawing/2014/main" id="{4C06DEB8-5391-7A57-A471-40C58E65705B}"/>
              </a:ext>
            </a:extLst>
          </p:cNvPr>
          <p:cNvSpPr/>
          <p:nvPr/>
        </p:nvSpPr>
        <p:spPr>
          <a:xfrm>
            <a:off x="10348288" y="4056342"/>
            <a:ext cx="800398" cy="204202"/>
          </a:xfrm>
          <a:prstGeom prst="rect">
            <a:avLst/>
          </a:prstGeom>
          <a:solidFill>
            <a:srgbClr val="00B05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rPr>
              <a:t>OK </a:t>
            </a:r>
            <a:r>
              <a:rPr kumimoji="1" lang="en-US" altLang="ja-JP" sz="900" dirty="0">
                <a:solidFill>
                  <a:schemeClr val="bg1"/>
                </a:solidFill>
              </a:rPr>
              <a:t>[ENT]</a:t>
            </a:r>
            <a:endParaRPr kumimoji="1" lang="ja-JP" altLang="en-US" sz="1050" dirty="0">
              <a:solidFill>
                <a:schemeClr val="bg1"/>
              </a:solidFill>
            </a:endParaRPr>
          </a:p>
        </p:txBody>
      </p:sp>
      <p:pic>
        <p:nvPicPr>
          <p:cNvPr id="126" name="図 124">
            <a:extLst>
              <a:ext uri="{FF2B5EF4-FFF2-40B4-BE49-F238E27FC236}">
                <a16:creationId xmlns:a16="http://schemas.microsoft.com/office/drawing/2014/main" id="{3B0AA070-72A2-2231-A75C-F631716ED91B}"/>
              </a:ext>
            </a:extLst>
          </p:cNvPr>
          <p:cNvPicPr>
            <a:picLocks noChangeAspect="1"/>
          </p:cNvPicPr>
          <p:nvPr/>
        </p:nvPicPr>
        <p:blipFill>
          <a:blip r:embed="rId6"/>
          <a:stretch>
            <a:fillRect/>
          </a:stretch>
        </p:blipFill>
        <p:spPr>
          <a:xfrm>
            <a:off x="10069693" y="3842674"/>
            <a:ext cx="1441748" cy="194768"/>
          </a:xfrm>
          <a:prstGeom prst="rect">
            <a:avLst/>
          </a:prstGeom>
        </p:spPr>
      </p:pic>
      <p:sp>
        <p:nvSpPr>
          <p:cNvPr id="127" name="テキスト ボックス 135">
            <a:extLst>
              <a:ext uri="{FF2B5EF4-FFF2-40B4-BE49-F238E27FC236}">
                <a16:creationId xmlns:a16="http://schemas.microsoft.com/office/drawing/2014/main" id="{CD03B3CD-C568-A899-30CE-BB81BF6C160F}"/>
              </a:ext>
            </a:extLst>
          </p:cNvPr>
          <p:cNvSpPr txBox="1"/>
          <p:nvPr/>
        </p:nvSpPr>
        <p:spPr>
          <a:xfrm>
            <a:off x="10236323" y="3820773"/>
            <a:ext cx="984536" cy="215444"/>
          </a:xfrm>
          <a:prstGeom prst="rect">
            <a:avLst/>
          </a:prstGeom>
          <a:noFill/>
        </p:spPr>
        <p:txBody>
          <a:bodyPr wrap="square" rtlCol="0">
            <a:spAutoFit/>
          </a:bodyPr>
          <a:lstStyle/>
          <a:p>
            <a:pPr algn="ctr"/>
            <a:r>
              <a:rPr kumimoji="1" lang="en-US" altLang="ja-JP" sz="800" dirty="0">
                <a:latin typeface="Meiryo UI" panose="020B0604030504040204" pitchFamily="50" charset="-128"/>
                <a:ea typeface="Meiryo UI" panose="020B0604030504040204" pitchFamily="50" charset="-128"/>
              </a:rPr>
              <a:t>Matched</a:t>
            </a:r>
            <a:endParaRPr kumimoji="1" lang="ja-JP" altLang="en-US" sz="800" dirty="0">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id="{FCDF0F7C-A48D-C5FD-9024-DF5A2E8B3B2A}"/>
              </a:ext>
            </a:extLst>
          </p:cNvPr>
          <p:cNvSpPr/>
          <p:nvPr/>
        </p:nvSpPr>
        <p:spPr>
          <a:xfrm>
            <a:off x="9868948" y="3229003"/>
            <a:ext cx="1698095" cy="1905289"/>
          </a:xfrm>
          <a:prstGeom prst="rect">
            <a:avLst/>
          </a:prstGeom>
          <a:solidFill>
            <a:srgbClr val="FF0000"/>
          </a:solidFill>
          <a:ln>
            <a:solidFill>
              <a:srgbClr val="FF0000"/>
            </a:solidFill>
          </a:ln>
        </p:spPr>
        <p:txBody>
          <a:bodyPr lIns="45719" rIns="45719" rtlCol="0" anchor="ctr"/>
          <a:lstStyle/>
          <a:p>
            <a:pPr algn="ctr"/>
            <a:r>
              <a:rPr kumimoji="1" lang="en-US" altLang="ja-JP" sz="1600" b="1" dirty="0">
                <a:solidFill>
                  <a:srgbClr val="FFFF00"/>
                </a:solidFill>
              </a:rPr>
              <a:t>[NG]</a:t>
            </a:r>
          </a:p>
          <a:p>
            <a:pPr algn="ctr"/>
            <a:r>
              <a:rPr kumimoji="1" lang="en-US" altLang="ja-JP" sz="1600" b="1" dirty="0">
                <a:solidFill>
                  <a:srgbClr val="FFFF00"/>
                </a:solidFill>
              </a:rPr>
              <a:t>Location is different.</a:t>
            </a:r>
          </a:p>
          <a:p>
            <a:pPr algn="ctr"/>
            <a:endParaRPr kumimoji="1" lang="en-US" altLang="ja-JP" sz="1600" b="1" dirty="0">
              <a:solidFill>
                <a:srgbClr val="FFFF00"/>
              </a:solidFill>
            </a:endParaRPr>
          </a:p>
          <a:p>
            <a:pPr algn="ctr"/>
            <a:endParaRPr kumimoji="1" lang="en-US" altLang="ja-JP" sz="1600" b="1" dirty="0">
              <a:solidFill>
                <a:srgbClr val="FFFF00"/>
              </a:solidFill>
            </a:endParaRPr>
          </a:p>
          <a:p>
            <a:pPr algn="ctr"/>
            <a:endParaRPr kumimoji="1" lang="ja-JP" altLang="en-US" sz="1600" b="1" dirty="0">
              <a:solidFill>
                <a:srgbClr val="FFFF00"/>
              </a:solidFill>
            </a:endParaRPr>
          </a:p>
        </p:txBody>
      </p:sp>
      <p:sp>
        <p:nvSpPr>
          <p:cNvPr id="129" name="正方形/長方形 128">
            <a:extLst>
              <a:ext uri="{FF2B5EF4-FFF2-40B4-BE49-F238E27FC236}">
                <a16:creationId xmlns:a16="http://schemas.microsoft.com/office/drawing/2014/main" id="{B52DB1A7-8770-7B3D-E46C-A28A5C27DA46}"/>
              </a:ext>
            </a:extLst>
          </p:cNvPr>
          <p:cNvSpPr/>
          <p:nvPr/>
        </p:nvSpPr>
        <p:spPr>
          <a:xfrm>
            <a:off x="10061529" y="4491427"/>
            <a:ext cx="1293932" cy="261610"/>
          </a:xfrm>
          <a:prstGeom prst="rect">
            <a:avLst/>
          </a:prstGeom>
          <a:solidFill>
            <a:srgbClr val="FFFF00"/>
          </a:solidFill>
          <a:ln>
            <a:solidFill>
              <a:srgbClr val="FF0000"/>
            </a:solidFill>
          </a:ln>
        </p:spPr>
        <p:txBody>
          <a:bodyPr lIns="45719" rIns="45719" rtlCol="0" anchor="ctr"/>
          <a:lstStyle/>
          <a:p>
            <a:pPr algn="ctr"/>
            <a:r>
              <a:rPr kumimoji="1" lang="en-US" altLang="ja-JP" sz="1000" b="1" dirty="0">
                <a:solidFill>
                  <a:srgbClr val="FF0000"/>
                </a:solidFill>
              </a:rPr>
              <a:t>Leader code scan</a:t>
            </a:r>
            <a:endParaRPr kumimoji="1" lang="ja-JP" altLang="en-US" sz="1000" b="1" dirty="0">
              <a:solidFill>
                <a:srgbClr val="FF0000"/>
              </a:solidFill>
            </a:endParaRPr>
          </a:p>
        </p:txBody>
      </p:sp>
      <p:sp>
        <p:nvSpPr>
          <p:cNvPr id="130" name="正方形/長方形 129">
            <a:extLst>
              <a:ext uri="{FF2B5EF4-FFF2-40B4-BE49-F238E27FC236}">
                <a16:creationId xmlns:a16="http://schemas.microsoft.com/office/drawing/2014/main" id="{EC1384EC-F5C3-7EA5-15C6-91EDB54AB315}"/>
              </a:ext>
            </a:extLst>
          </p:cNvPr>
          <p:cNvSpPr/>
          <p:nvPr/>
        </p:nvSpPr>
        <p:spPr>
          <a:xfrm>
            <a:off x="8648172" y="4223024"/>
            <a:ext cx="963509" cy="187599"/>
          </a:xfrm>
          <a:prstGeom prst="rect">
            <a:avLst/>
          </a:prstGeom>
          <a:solidFill>
            <a:schemeClr val="tx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Chilled</a:t>
            </a:r>
            <a:endParaRPr kumimoji="1" lang="ja-JP" altLang="en-US" sz="900" dirty="0">
              <a:solidFill>
                <a:schemeClr val="tx1"/>
              </a:solidFill>
            </a:endParaRPr>
          </a:p>
        </p:txBody>
      </p:sp>
      <p:sp>
        <p:nvSpPr>
          <p:cNvPr id="131" name="テキスト ボックス 135">
            <a:extLst>
              <a:ext uri="{FF2B5EF4-FFF2-40B4-BE49-F238E27FC236}">
                <a16:creationId xmlns:a16="http://schemas.microsoft.com/office/drawing/2014/main" id="{A20E051F-0FC2-6B20-2C37-9108B0192D44}"/>
              </a:ext>
            </a:extLst>
          </p:cNvPr>
          <p:cNvSpPr txBox="1"/>
          <p:nvPr/>
        </p:nvSpPr>
        <p:spPr>
          <a:xfrm>
            <a:off x="7997846" y="4195179"/>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Area</a:t>
            </a:r>
            <a:endParaRPr kumimoji="1" lang="ja-JP" altLang="en-US" sz="800" dirty="0">
              <a:latin typeface="Meiryo UI" panose="020B0604030504040204" pitchFamily="50" charset="-128"/>
              <a:ea typeface="Meiryo UI" panose="020B0604030504040204" pitchFamily="50" charset="-128"/>
            </a:endParaRPr>
          </a:p>
        </p:txBody>
      </p:sp>
      <p:sp>
        <p:nvSpPr>
          <p:cNvPr id="132" name="正方形/長方形 131">
            <a:extLst>
              <a:ext uri="{FF2B5EF4-FFF2-40B4-BE49-F238E27FC236}">
                <a16:creationId xmlns:a16="http://schemas.microsoft.com/office/drawing/2014/main" id="{55D432E3-3B43-56A0-DB22-4AA01602B848}"/>
              </a:ext>
            </a:extLst>
          </p:cNvPr>
          <p:cNvSpPr/>
          <p:nvPr/>
        </p:nvSpPr>
        <p:spPr>
          <a:xfrm>
            <a:off x="6127878" y="5219733"/>
            <a:ext cx="1695145" cy="232453"/>
          </a:xfrm>
          <a:prstGeom prst="rect">
            <a:avLst/>
          </a:prstGeom>
          <a:solidFill>
            <a:schemeClr val="accent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Not started yet</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133" name="正方形/長方形 132">
            <a:extLst>
              <a:ext uri="{FF2B5EF4-FFF2-40B4-BE49-F238E27FC236}">
                <a16:creationId xmlns:a16="http://schemas.microsoft.com/office/drawing/2014/main" id="{6623F26F-FAC3-B2F5-F7CB-BFFB0BAAA351}"/>
              </a:ext>
            </a:extLst>
          </p:cNvPr>
          <p:cNvSpPr/>
          <p:nvPr/>
        </p:nvSpPr>
        <p:spPr>
          <a:xfrm>
            <a:off x="6128449" y="5486502"/>
            <a:ext cx="1688596" cy="232453"/>
          </a:xfrm>
          <a:prstGeom prst="rect">
            <a:avLst/>
          </a:prstGeom>
          <a:solidFill>
            <a:srgbClr val="FFCCCC"/>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In progress</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134" name="正方形/長方形 133">
            <a:extLst>
              <a:ext uri="{FF2B5EF4-FFF2-40B4-BE49-F238E27FC236}">
                <a16:creationId xmlns:a16="http://schemas.microsoft.com/office/drawing/2014/main" id="{3088A1F2-6C38-0C64-5A9C-01E0355FBDEF}"/>
              </a:ext>
            </a:extLst>
          </p:cNvPr>
          <p:cNvSpPr/>
          <p:nvPr/>
        </p:nvSpPr>
        <p:spPr>
          <a:xfrm>
            <a:off x="6124363" y="5753271"/>
            <a:ext cx="1695147" cy="232453"/>
          </a:xfrm>
          <a:prstGeom prst="rect">
            <a:avLst/>
          </a:prstGeom>
          <a:solidFill>
            <a:schemeClr val="accent5">
              <a:lumMod val="60000"/>
              <a:lumOff val="4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Completion</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135" name="四角形: 角を丸くする 134">
            <a:extLst>
              <a:ext uri="{FF2B5EF4-FFF2-40B4-BE49-F238E27FC236}">
                <a16:creationId xmlns:a16="http://schemas.microsoft.com/office/drawing/2014/main" id="{63C156D3-3FEF-A757-74C0-6D5268D86326}"/>
              </a:ext>
            </a:extLst>
          </p:cNvPr>
          <p:cNvSpPr/>
          <p:nvPr/>
        </p:nvSpPr>
        <p:spPr>
          <a:xfrm>
            <a:off x="5925004" y="2452261"/>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rPr>
              <a:t>Inbound handy terminal</a:t>
            </a:r>
            <a:endParaRPr kumimoji="1" lang="ja-JP" altLang="en-US" sz="1200" dirty="0">
              <a:solidFill>
                <a:schemeClr val="bg1"/>
              </a:solidFill>
            </a:endParaRPr>
          </a:p>
        </p:txBody>
      </p:sp>
      <p:sp>
        <p:nvSpPr>
          <p:cNvPr id="136" name="正方形/長方形 135">
            <a:extLst>
              <a:ext uri="{FF2B5EF4-FFF2-40B4-BE49-F238E27FC236}">
                <a16:creationId xmlns:a16="http://schemas.microsoft.com/office/drawing/2014/main" id="{69E262A6-3574-F7DB-6049-D112C721035B}"/>
              </a:ext>
            </a:extLst>
          </p:cNvPr>
          <p:cNvSpPr/>
          <p:nvPr/>
        </p:nvSpPr>
        <p:spPr>
          <a:xfrm>
            <a:off x="9128169" y="3992151"/>
            <a:ext cx="461582" cy="187599"/>
          </a:xfrm>
          <a:prstGeom prst="rect">
            <a:avLst/>
          </a:prstGeom>
          <a:solidFill>
            <a:schemeClr val="tx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KG</a:t>
            </a:r>
            <a:endParaRPr kumimoji="1" lang="ja-JP" altLang="en-US" sz="800" dirty="0">
              <a:solidFill>
                <a:schemeClr val="tx1"/>
              </a:solidFill>
            </a:endParaRPr>
          </a:p>
        </p:txBody>
      </p:sp>
      <p:sp>
        <p:nvSpPr>
          <p:cNvPr id="137" name="テキスト ボックス 135">
            <a:extLst>
              <a:ext uri="{FF2B5EF4-FFF2-40B4-BE49-F238E27FC236}">
                <a16:creationId xmlns:a16="http://schemas.microsoft.com/office/drawing/2014/main" id="{75FCDDCC-7B29-67C6-F454-BF75EE5BC5E5}"/>
              </a:ext>
            </a:extLst>
          </p:cNvPr>
          <p:cNvSpPr txBox="1"/>
          <p:nvPr/>
        </p:nvSpPr>
        <p:spPr>
          <a:xfrm>
            <a:off x="7986556" y="3959232"/>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Unit</a:t>
            </a:r>
            <a:endParaRPr kumimoji="1" lang="ja-JP" altLang="en-US" sz="8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2B547CD-563C-66D9-754A-CED6038C4CD9}"/>
              </a:ext>
            </a:extLst>
          </p:cNvPr>
          <p:cNvSpPr/>
          <p:nvPr/>
        </p:nvSpPr>
        <p:spPr>
          <a:xfrm>
            <a:off x="2596121" y="2452085"/>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
        <p:nvSpPr>
          <p:cNvPr id="16" name="正方形/長方形 15">
            <a:extLst>
              <a:ext uri="{FF2B5EF4-FFF2-40B4-BE49-F238E27FC236}">
                <a16:creationId xmlns:a16="http://schemas.microsoft.com/office/drawing/2014/main" id="{9D6C636B-075C-20CE-E65E-DDA13E54FABC}"/>
              </a:ext>
            </a:extLst>
          </p:cNvPr>
          <p:cNvSpPr/>
          <p:nvPr/>
        </p:nvSpPr>
        <p:spPr>
          <a:xfrm>
            <a:off x="8150508" y="2454541"/>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Tree>
    <p:extLst>
      <p:ext uri="{BB962C8B-B14F-4D97-AF65-F5344CB8AC3E}">
        <p14:creationId xmlns:p14="http://schemas.microsoft.com/office/powerpoint/2010/main" val="52199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15</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原材料発注管理 </a:t>
            </a:r>
            <a:r>
              <a:rPr lang="en-US" altLang="ja-JP" sz="3200" i="1" dirty="0">
                <a:solidFill>
                  <a:schemeClr val="tx1">
                    <a:lumMod val="75000"/>
                  </a:schemeClr>
                </a:solidFill>
              </a:rPr>
              <a:t>/ </a:t>
            </a:r>
            <a:r>
              <a:rPr lang="ja-JP" altLang="en-US" sz="3200" i="1" dirty="0">
                <a:solidFill>
                  <a:schemeClr val="tx1">
                    <a:lumMod val="75000"/>
                  </a:schemeClr>
                </a:solidFill>
              </a:rPr>
              <a:t>原価計算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 name="矢印: 五方向 1">
            <a:extLst>
              <a:ext uri="{FF2B5EF4-FFF2-40B4-BE49-F238E27FC236}">
                <a16:creationId xmlns:a16="http://schemas.microsoft.com/office/drawing/2014/main" id="{CE59716B-1FE0-13FD-8CE0-BD770F5037BB}"/>
              </a:ext>
            </a:extLst>
          </p:cNvPr>
          <p:cNvSpPr/>
          <p:nvPr/>
        </p:nvSpPr>
        <p:spPr>
          <a:xfrm>
            <a:off x="512753" y="1337310"/>
            <a:ext cx="1677534" cy="783991"/>
          </a:xfrm>
          <a:prstGeom prst="homePlate">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3" name="矢印: 山形 2">
            <a:extLst>
              <a:ext uri="{FF2B5EF4-FFF2-40B4-BE49-F238E27FC236}">
                <a16:creationId xmlns:a16="http://schemas.microsoft.com/office/drawing/2014/main" id="{F49240AC-81C0-9FC2-7528-7927D622B5E3}"/>
              </a:ext>
            </a:extLst>
          </p:cNvPr>
          <p:cNvSpPr/>
          <p:nvPr/>
        </p:nvSpPr>
        <p:spPr>
          <a:xfrm>
            <a:off x="2039754" y="1337310"/>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7" name="矢印: 山形 6">
            <a:extLst>
              <a:ext uri="{FF2B5EF4-FFF2-40B4-BE49-F238E27FC236}">
                <a16:creationId xmlns:a16="http://schemas.microsoft.com/office/drawing/2014/main" id="{DC14873C-3346-126A-13A4-C186DE8D4763}"/>
              </a:ext>
            </a:extLst>
          </p:cNvPr>
          <p:cNvSpPr/>
          <p:nvPr/>
        </p:nvSpPr>
        <p:spPr>
          <a:xfrm>
            <a:off x="3566755" y="1327428"/>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8" name="矢印: 山形 7">
            <a:extLst>
              <a:ext uri="{FF2B5EF4-FFF2-40B4-BE49-F238E27FC236}">
                <a16:creationId xmlns:a16="http://schemas.microsoft.com/office/drawing/2014/main" id="{BF573E4A-686D-8348-EC18-BF26D2E0E0CA}"/>
              </a:ext>
            </a:extLst>
          </p:cNvPr>
          <p:cNvSpPr/>
          <p:nvPr/>
        </p:nvSpPr>
        <p:spPr>
          <a:xfrm>
            <a:off x="5093756" y="1332541"/>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9" name="矢印: 山形 8">
            <a:extLst>
              <a:ext uri="{FF2B5EF4-FFF2-40B4-BE49-F238E27FC236}">
                <a16:creationId xmlns:a16="http://schemas.microsoft.com/office/drawing/2014/main" id="{E2B10799-0D15-5E32-A896-1051A7D7BFDC}"/>
              </a:ext>
            </a:extLst>
          </p:cNvPr>
          <p:cNvSpPr/>
          <p:nvPr/>
        </p:nvSpPr>
        <p:spPr>
          <a:xfrm>
            <a:off x="6620757" y="1344633"/>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10" name="矢印: 山形 9">
            <a:extLst>
              <a:ext uri="{FF2B5EF4-FFF2-40B4-BE49-F238E27FC236}">
                <a16:creationId xmlns:a16="http://schemas.microsoft.com/office/drawing/2014/main" id="{1435C685-A5B5-CF5E-98D8-B97D86B7975D}"/>
              </a:ext>
            </a:extLst>
          </p:cNvPr>
          <p:cNvSpPr/>
          <p:nvPr/>
        </p:nvSpPr>
        <p:spPr>
          <a:xfrm>
            <a:off x="8147758" y="1337310"/>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11" name="矢印: 山形 10">
            <a:extLst>
              <a:ext uri="{FF2B5EF4-FFF2-40B4-BE49-F238E27FC236}">
                <a16:creationId xmlns:a16="http://schemas.microsoft.com/office/drawing/2014/main" id="{61D9F210-734E-A8B5-2801-71CE3646B6D3}"/>
              </a:ext>
            </a:extLst>
          </p:cNvPr>
          <p:cNvSpPr/>
          <p:nvPr/>
        </p:nvSpPr>
        <p:spPr>
          <a:xfrm>
            <a:off x="9679603"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21" name="正方形/長方形 20">
            <a:extLst>
              <a:ext uri="{FF2B5EF4-FFF2-40B4-BE49-F238E27FC236}">
                <a16:creationId xmlns:a16="http://schemas.microsoft.com/office/drawing/2014/main" id="{E2692215-F5F7-CEA4-5E5D-20162A236187}"/>
              </a:ext>
            </a:extLst>
          </p:cNvPr>
          <p:cNvSpPr/>
          <p:nvPr/>
        </p:nvSpPr>
        <p:spPr>
          <a:xfrm>
            <a:off x="512752" y="944234"/>
            <a:ext cx="2885767"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2" name="正方形/長方形 21">
            <a:extLst>
              <a:ext uri="{FF2B5EF4-FFF2-40B4-BE49-F238E27FC236}">
                <a16:creationId xmlns:a16="http://schemas.microsoft.com/office/drawing/2014/main" id="{1B0017FE-646B-0AF9-4225-1911E92F7D0F}"/>
              </a:ext>
            </a:extLst>
          </p:cNvPr>
          <p:cNvSpPr/>
          <p:nvPr/>
        </p:nvSpPr>
        <p:spPr>
          <a:xfrm>
            <a:off x="3497343" y="944234"/>
            <a:ext cx="1558313"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23" name="正方形/長方形 22">
            <a:extLst>
              <a:ext uri="{FF2B5EF4-FFF2-40B4-BE49-F238E27FC236}">
                <a16:creationId xmlns:a16="http://schemas.microsoft.com/office/drawing/2014/main" id="{D4F28629-EF4C-1FEC-FFB3-879BD5EB3A72}"/>
              </a:ext>
            </a:extLst>
          </p:cNvPr>
          <p:cNvSpPr/>
          <p:nvPr/>
        </p:nvSpPr>
        <p:spPr>
          <a:xfrm>
            <a:off x="5115267" y="944234"/>
            <a:ext cx="1552234"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24" name="正方形/長方形 23">
            <a:extLst>
              <a:ext uri="{FF2B5EF4-FFF2-40B4-BE49-F238E27FC236}">
                <a16:creationId xmlns:a16="http://schemas.microsoft.com/office/drawing/2014/main" id="{2685DA9F-BF14-3B95-6211-25D13DB67F31}"/>
              </a:ext>
            </a:extLst>
          </p:cNvPr>
          <p:cNvSpPr/>
          <p:nvPr/>
        </p:nvSpPr>
        <p:spPr>
          <a:xfrm>
            <a:off x="6727112" y="944234"/>
            <a:ext cx="1382546"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25" name="正方形/長方形 24">
            <a:extLst>
              <a:ext uri="{FF2B5EF4-FFF2-40B4-BE49-F238E27FC236}">
                <a16:creationId xmlns:a16="http://schemas.microsoft.com/office/drawing/2014/main" id="{4B7571A6-DFE4-4FA3-34FC-634A518C116D}"/>
              </a:ext>
            </a:extLst>
          </p:cNvPr>
          <p:cNvSpPr/>
          <p:nvPr/>
        </p:nvSpPr>
        <p:spPr>
          <a:xfrm>
            <a:off x="8169269" y="944234"/>
            <a:ext cx="3093091"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6" name="正方形/長方形 25">
            <a:extLst>
              <a:ext uri="{FF2B5EF4-FFF2-40B4-BE49-F238E27FC236}">
                <a16:creationId xmlns:a16="http://schemas.microsoft.com/office/drawing/2014/main" id="{42E3F91C-6026-8104-C912-A77C2B0F7586}"/>
              </a:ext>
            </a:extLst>
          </p:cNvPr>
          <p:cNvSpPr/>
          <p:nvPr/>
        </p:nvSpPr>
        <p:spPr>
          <a:xfrm>
            <a:off x="3156358" y="2461556"/>
            <a:ext cx="2355932" cy="3853283"/>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発注指示書作成</a:t>
            </a:r>
            <a:endParaRPr kumimoji="1" lang="en-US" altLang="ja-JP" sz="1200" b="1" dirty="0">
              <a:solidFill>
                <a:schemeClr val="tx1"/>
              </a:solidFill>
            </a:endParaRPr>
          </a:p>
          <a:p>
            <a:r>
              <a:rPr kumimoji="1" lang="ja-JP" altLang="en-US" sz="1200" dirty="0">
                <a:solidFill>
                  <a:schemeClr val="tx1"/>
                </a:solidFill>
              </a:rPr>
              <a:t>発注指示書は、</a:t>
            </a:r>
            <a:endParaRPr kumimoji="1" lang="en-US" altLang="ja-JP" sz="1200" dirty="0">
              <a:solidFill>
                <a:schemeClr val="tx1"/>
              </a:solidFill>
            </a:endParaRPr>
          </a:p>
          <a:p>
            <a:r>
              <a:rPr kumimoji="1" lang="ja-JP" altLang="en-US" sz="1200" dirty="0">
                <a:solidFill>
                  <a:schemeClr val="tx1"/>
                </a:solidFill>
              </a:rPr>
              <a:t>発注指示書は、原料、包材と分けて出力が可能。</a:t>
            </a:r>
            <a:endParaRPr kumimoji="1" lang="en-US" altLang="ja-JP" sz="1200" dirty="0">
              <a:solidFill>
                <a:schemeClr val="tx1"/>
              </a:solidFill>
            </a:endParaRPr>
          </a:p>
          <a:p>
            <a:r>
              <a:rPr kumimoji="1" lang="ja-JP" altLang="en-US" sz="1200" dirty="0">
                <a:solidFill>
                  <a:schemeClr val="tx1"/>
                </a:solidFill>
              </a:rPr>
              <a:t>発注指示書に掲載するタイミングについては、要確認。</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7" name="正方形/長方形 26">
            <a:extLst>
              <a:ext uri="{FF2B5EF4-FFF2-40B4-BE49-F238E27FC236}">
                <a16:creationId xmlns:a16="http://schemas.microsoft.com/office/drawing/2014/main" id="{BB16B63E-944E-0D74-8EF5-9716C25CD39E}"/>
              </a:ext>
            </a:extLst>
          </p:cNvPr>
          <p:cNvSpPr/>
          <p:nvPr/>
        </p:nvSpPr>
        <p:spPr>
          <a:xfrm>
            <a:off x="434179" y="2461556"/>
            <a:ext cx="2355932" cy="3853284"/>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1"/>
              </a:solidFill>
            </a:endParaRPr>
          </a:p>
          <a:p>
            <a:r>
              <a:rPr kumimoji="1" lang="ja-JP" altLang="en-US" sz="1200" b="1" dirty="0">
                <a:solidFill>
                  <a:schemeClr val="tx1"/>
                </a:solidFill>
              </a:rPr>
              <a:t>引当</a:t>
            </a:r>
            <a:r>
              <a:rPr kumimoji="1" lang="en-US" altLang="ja-JP" sz="1200" b="1" dirty="0">
                <a:solidFill>
                  <a:schemeClr val="tx1"/>
                </a:solidFill>
              </a:rPr>
              <a:t>-</a:t>
            </a:r>
            <a:r>
              <a:rPr kumimoji="1" lang="ja-JP" altLang="en-US" sz="1200" b="1" dirty="0">
                <a:solidFill>
                  <a:schemeClr val="tx1"/>
                </a:solidFill>
              </a:rPr>
              <a:t>払い出し後・発注点管理</a:t>
            </a:r>
            <a:endParaRPr kumimoji="1" lang="en-US" altLang="ja-JP" sz="1200" b="1" dirty="0">
              <a:solidFill>
                <a:schemeClr val="tx1"/>
              </a:solidFill>
            </a:endParaRPr>
          </a:p>
          <a:p>
            <a:r>
              <a:rPr kumimoji="1" lang="ja-JP" altLang="en-US" sz="1200" dirty="0">
                <a:solidFill>
                  <a:schemeClr val="tx1"/>
                </a:solidFill>
              </a:rPr>
              <a:t>材料の払い出し・引当後、引き当て済みの在庫含めて、在庫数量が発注点を下回った場合、一覧で表示管理する。発注点を下回った原料、包材については、発注指示書</a:t>
            </a:r>
            <a:r>
              <a:rPr kumimoji="1" lang="en-US" altLang="ja-JP" sz="1200" dirty="0">
                <a:solidFill>
                  <a:schemeClr val="tx1"/>
                </a:solidFill>
              </a:rPr>
              <a:t>(Ordering Instructions)</a:t>
            </a:r>
            <a:r>
              <a:rPr kumimoji="1" lang="ja-JP" altLang="en-US" sz="1200" dirty="0">
                <a:solidFill>
                  <a:schemeClr val="tx1"/>
                </a:solidFill>
              </a:rPr>
              <a:t>として、一覧で作成をする。</a:t>
            </a:r>
            <a:endParaRPr kumimoji="1" lang="en-US" altLang="ja-JP" sz="1200" dirty="0">
              <a:solidFill>
                <a:schemeClr val="tx1"/>
              </a:solidFill>
            </a:endParaRPr>
          </a:p>
          <a:p>
            <a:r>
              <a:rPr kumimoji="1" lang="ja-JP" altLang="en-US" sz="1200" dirty="0">
                <a:solidFill>
                  <a:schemeClr val="tx1"/>
                </a:solidFill>
              </a:rPr>
              <a:t>引当後の予定在庫をベースに検討をする。</a:t>
            </a:r>
            <a:r>
              <a:rPr kumimoji="1" lang="en-US" altLang="ja-JP" sz="1200" dirty="0">
                <a:solidFill>
                  <a:schemeClr val="tx1"/>
                </a:solidFill>
              </a:rPr>
              <a:t>【</a:t>
            </a:r>
            <a:r>
              <a:rPr kumimoji="1" lang="ja-JP" altLang="en-US" sz="1200" dirty="0">
                <a:solidFill>
                  <a:schemeClr val="tx1"/>
                </a:solidFill>
              </a:rPr>
              <a:t>実在庫</a:t>
            </a:r>
            <a:r>
              <a:rPr kumimoji="1" lang="en-US" altLang="ja-JP" sz="1200" dirty="0">
                <a:solidFill>
                  <a:schemeClr val="tx1"/>
                </a:solidFill>
              </a:rPr>
              <a:t>-</a:t>
            </a:r>
            <a:r>
              <a:rPr kumimoji="1" lang="ja-JP" altLang="en-US" sz="1200" dirty="0">
                <a:solidFill>
                  <a:schemeClr val="tx1"/>
                </a:solidFill>
              </a:rPr>
              <a:t>発注点</a:t>
            </a:r>
            <a:r>
              <a:rPr kumimoji="1" lang="en-US" altLang="ja-JP" sz="1200" dirty="0">
                <a:solidFill>
                  <a:schemeClr val="tx1"/>
                </a:solidFill>
              </a:rPr>
              <a:t>】【</a:t>
            </a:r>
            <a:r>
              <a:rPr kumimoji="1" lang="ja-JP" altLang="en-US" sz="1200" dirty="0">
                <a:solidFill>
                  <a:schemeClr val="tx1"/>
                </a:solidFill>
              </a:rPr>
              <a:t>予定在庫</a:t>
            </a:r>
            <a:r>
              <a:rPr kumimoji="1" lang="en-US" altLang="ja-JP" sz="1200" dirty="0">
                <a:solidFill>
                  <a:schemeClr val="tx1"/>
                </a:solidFill>
              </a:rPr>
              <a:t>-</a:t>
            </a:r>
            <a:r>
              <a:rPr kumimoji="1" lang="ja-JP" altLang="en-US" sz="1200" dirty="0">
                <a:solidFill>
                  <a:schemeClr val="tx1"/>
                </a:solidFill>
              </a:rPr>
              <a:t>欠品</a:t>
            </a:r>
            <a:r>
              <a:rPr kumimoji="1" lang="en-US" altLang="ja-JP" sz="1200" dirty="0">
                <a:solidFill>
                  <a:schemeClr val="tx1"/>
                </a:solidFill>
              </a:rPr>
              <a:t>】</a:t>
            </a: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8" name="楕円 27">
            <a:extLst>
              <a:ext uri="{FF2B5EF4-FFF2-40B4-BE49-F238E27FC236}">
                <a16:creationId xmlns:a16="http://schemas.microsoft.com/office/drawing/2014/main" id="{BE2AF650-8A17-9B1A-8F06-5F662173DC9A}"/>
              </a:ext>
            </a:extLst>
          </p:cNvPr>
          <p:cNvSpPr/>
          <p:nvPr/>
        </p:nvSpPr>
        <p:spPr>
          <a:xfrm>
            <a:off x="297901"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1</a:t>
            </a:r>
            <a:endParaRPr kumimoji="1" lang="ja-JP" altLang="en-US" sz="1050" dirty="0"/>
          </a:p>
        </p:txBody>
      </p:sp>
      <p:sp>
        <p:nvSpPr>
          <p:cNvPr id="30" name="楕円 29">
            <a:extLst>
              <a:ext uri="{FF2B5EF4-FFF2-40B4-BE49-F238E27FC236}">
                <a16:creationId xmlns:a16="http://schemas.microsoft.com/office/drawing/2014/main" id="{8B56FE03-C7C2-D0F5-2491-C2E1110E9AD5}"/>
              </a:ext>
            </a:extLst>
          </p:cNvPr>
          <p:cNvSpPr/>
          <p:nvPr/>
        </p:nvSpPr>
        <p:spPr>
          <a:xfrm>
            <a:off x="3020080"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2</a:t>
            </a:r>
            <a:endParaRPr kumimoji="1" lang="ja-JP" altLang="en-US" sz="1050" dirty="0"/>
          </a:p>
        </p:txBody>
      </p:sp>
      <p:sp>
        <p:nvSpPr>
          <p:cNvPr id="32" name="正方形/長方形 31">
            <a:extLst>
              <a:ext uri="{FF2B5EF4-FFF2-40B4-BE49-F238E27FC236}">
                <a16:creationId xmlns:a16="http://schemas.microsoft.com/office/drawing/2014/main" id="{30733977-8D1E-0E29-BEBB-94CD6152B731}"/>
              </a:ext>
            </a:extLst>
          </p:cNvPr>
          <p:cNvSpPr/>
          <p:nvPr/>
        </p:nvSpPr>
        <p:spPr>
          <a:xfrm>
            <a:off x="5878537" y="2461555"/>
            <a:ext cx="5885382" cy="1744432"/>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発注業務</a:t>
            </a:r>
            <a:endParaRPr kumimoji="1" lang="en-US" altLang="ja-JP" sz="1200" dirty="0">
              <a:solidFill>
                <a:schemeClr val="tx1"/>
              </a:solidFill>
            </a:endParaRPr>
          </a:p>
          <a:p>
            <a:r>
              <a:rPr kumimoji="1" lang="en-US" altLang="ja-JP" sz="1200" dirty="0">
                <a:solidFill>
                  <a:schemeClr val="tx1"/>
                </a:solidFill>
              </a:rPr>
              <a:t>Ebara</a:t>
            </a:r>
            <a:r>
              <a:rPr kumimoji="1" lang="ja-JP" altLang="en-US" sz="1200" dirty="0">
                <a:solidFill>
                  <a:schemeClr val="tx1"/>
                </a:solidFill>
              </a:rPr>
              <a:t>様にて、</a:t>
            </a:r>
            <a:r>
              <a:rPr kumimoji="1" lang="en-US" altLang="ja-JP" sz="1200" dirty="0">
                <a:solidFill>
                  <a:schemeClr val="tx1"/>
                </a:solidFill>
              </a:rPr>
              <a:t>PEGASUS</a:t>
            </a:r>
            <a:r>
              <a:rPr kumimoji="1" lang="ja-JP" altLang="en-US" sz="1200" dirty="0">
                <a:solidFill>
                  <a:schemeClr val="tx1"/>
                </a:solidFill>
              </a:rPr>
              <a:t>で</a:t>
            </a:r>
            <a:r>
              <a:rPr kumimoji="1" lang="en-US" altLang="ja-JP" sz="1200" dirty="0">
                <a:solidFill>
                  <a:schemeClr val="tx1"/>
                </a:solidFill>
              </a:rPr>
              <a:t>PO</a:t>
            </a:r>
            <a:r>
              <a:rPr kumimoji="1" lang="ja-JP" altLang="en-US" sz="1200" dirty="0">
                <a:solidFill>
                  <a:schemeClr val="tx1"/>
                </a:solidFill>
              </a:rPr>
              <a:t>作成</a:t>
            </a:r>
            <a:r>
              <a:rPr kumimoji="1" lang="en-US" altLang="ja-JP" sz="1200" dirty="0">
                <a:solidFill>
                  <a:schemeClr val="tx1"/>
                </a:solidFill>
              </a:rPr>
              <a:t>,</a:t>
            </a:r>
          </a:p>
          <a:p>
            <a:r>
              <a:rPr kumimoji="1" lang="ja-JP" altLang="en-US" sz="1200" dirty="0">
                <a:solidFill>
                  <a:schemeClr val="tx1"/>
                </a:solidFill>
              </a:rPr>
              <a:t>発注処理を実施する。発注業務については、</a:t>
            </a:r>
            <a:endParaRPr kumimoji="1" lang="en-US" altLang="ja-JP" sz="1200" dirty="0">
              <a:solidFill>
                <a:schemeClr val="tx1"/>
              </a:solidFill>
            </a:endParaRPr>
          </a:p>
          <a:p>
            <a:r>
              <a:rPr kumimoji="1" lang="en-US" altLang="ja-JP" sz="1200" dirty="0">
                <a:solidFill>
                  <a:schemeClr val="tx1"/>
                </a:solidFill>
              </a:rPr>
              <a:t>PEGASUS</a:t>
            </a:r>
            <a:r>
              <a:rPr kumimoji="1" lang="ja-JP" altLang="en-US" sz="1200" dirty="0">
                <a:solidFill>
                  <a:schemeClr val="tx1"/>
                </a:solidFill>
              </a:rPr>
              <a:t>から印刷をした</a:t>
            </a:r>
            <a:endParaRPr kumimoji="1" lang="en-US" altLang="ja-JP" sz="1200" dirty="0">
              <a:solidFill>
                <a:schemeClr val="tx1"/>
              </a:solidFill>
            </a:endParaRPr>
          </a:p>
          <a:p>
            <a:r>
              <a:rPr kumimoji="1" lang="ja-JP" altLang="en-US" sz="1200" dirty="0">
                <a:solidFill>
                  <a:schemeClr val="tx1"/>
                </a:solidFill>
              </a:rPr>
              <a:t>発注指示書を確認して入力をする。</a:t>
            </a:r>
            <a:endParaRPr kumimoji="1" lang="en-US" altLang="ja-JP" sz="1200" dirty="0">
              <a:solidFill>
                <a:schemeClr val="tx1"/>
              </a:solidFill>
            </a:endParaRPr>
          </a:p>
          <a:p>
            <a:r>
              <a:rPr kumimoji="1" lang="ja-JP" altLang="en-US" sz="1200" dirty="0">
                <a:solidFill>
                  <a:schemeClr val="tx1"/>
                </a:solidFill>
              </a:rPr>
              <a:t>発注完了後、入荷予定を作成、</a:t>
            </a:r>
            <a:r>
              <a:rPr kumimoji="1" lang="en-US" altLang="ja-JP" sz="1200" dirty="0">
                <a:solidFill>
                  <a:schemeClr val="tx1"/>
                </a:solidFill>
              </a:rPr>
              <a:t>PEGASUS</a:t>
            </a:r>
            <a:r>
              <a:rPr kumimoji="1" lang="ja-JP" altLang="en-US" sz="1200" dirty="0">
                <a:solidFill>
                  <a:schemeClr val="tx1"/>
                </a:solidFill>
              </a:rPr>
              <a:t>側に</a:t>
            </a:r>
            <a:endParaRPr kumimoji="1" lang="en-US" altLang="ja-JP" sz="1200" dirty="0">
              <a:solidFill>
                <a:schemeClr val="tx1"/>
              </a:solidFill>
            </a:endParaRPr>
          </a:p>
          <a:p>
            <a:r>
              <a:rPr kumimoji="1" lang="ja-JP" altLang="en-US" sz="1200" dirty="0">
                <a:solidFill>
                  <a:schemeClr val="tx1"/>
                </a:solidFill>
              </a:rPr>
              <a:t>原料、包材、および輸入品の入力予定を</a:t>
            </a:r>
            <a:endParaRPr kumimoji="1" lang="en-US" altLang="ja-JP" sz="1200" dirty="0">
              <a:solidFill>
                <a:schemeClr val="tx1"/>
              </a:solidFill>
            </a:endParaRPr>
          </a:p>
          <a:p>
            <a:r>
              <a:rPr kumimoji="1" lang="ja-JP" altLang="en-US" sz="1200" dirty="0">
                <a:solidFill>
                  <a:schemeClr val="tx1"/>
                </a:solidFill>
              </a:rPr>
              <a:t>起票する。</a:t>
            </a:r>
            <a:endParaRPr kumimoji="1" lang="en-US" altLang="ja-JP" sz="1200" dirty="0">
              <a:solidFill>
                <a:schemeClr val="tx1"/>
              </a:solidFill>
            </a:endParaRPr>
          </a:p>
        </p:txBody>
      </p:sp>
      <p:sp>
        <p:nvSpPr>
          <p:cNvPr id="38" name="正方形/長方形 37">
            <a:extLst>
              <a:ext uri="{FF2B5EF4-FFF2-40B4-BE49-F238E27FC236}">
                <a16:creationId xmlns:a16="http://schemas.microsoft.com/office/drawing/2014/main" id="{02FBCAE7-CA0E-8E05-520B-8841E4C7B683}"/>
              </a:ext>
            </a:extLst>
          </p:cNvPr>
          <p:cNvSpPr/>
          <p:nvPr/>
        </p:nvSpPr>
        <p:spPr>
          <a:xfrm>
            <a:off x="5878537" y="4513510"/>
            <a:ext cx="5885382" cy="180133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1"/>
              </a:solidFill>
            </a:endParaRPr>
          </a:p>
          <a:p>
            <a:r>
              <a:rPr kumimoji="1" lang="ja-JP" altLang="en-US" sz="1200" b="1" dirty="0">
                <a:solidFill>
                  <a:schemeClr val="tx1"/>
                </a:solidFill>
              </a:rPr>
              <a:t>原価管理・計算</a:t>
            </a:r>
            <a:endParaRPr kumimoji="1" lang="en-US" altLang="ja-JP" sz="1200" b="1" dirty="0">
              <a:solidFill>
                <a:schemeClr val="tx1"/>
              </a:solidFill>
            </a:endParaRPr>
          </a:p>
          <a:p>
            <a:r>
              <a:rPr kumimoji="1" lang="ja-JP" altLang="en-US" sz="1200" dirty="0">
                <a:solidFill>
                  <a:schemeClr val="tx1"/>
                </a:solidFill>
              </a:rPr>
              <a:t>製造原価についての管理を実施。</a:t>
            </a:r>
            <a:endParaRPr kumimoji="1" lang="en-US" altLang="ja-JP" sz="1200" dirty="0">
              <a:solidFill>
                <a:schemeClr val="tx1"/>
              </a:solidFill>
            </a:endParaRPr>
          </a:p>
          <a:p>
            <a:r>
              <a:rPr kumimoji="1" lang="ja-JP" altLang="en-US" sz="1200" dirty="0">
                <a:solidFill>
                  <a:schemeClr val="tx1"/>
                </a:solidFill>
              </a:rPr>
              <a:t>材料費、労務費、経費の粒度で管理を実現。</a:t>
            </a:r>
            <a:endParaRPr kumimoji="1" lang="en-US" altLang="ja-JP" sz="1200" dirty="0">
              <a:solidFill>
                <a:schemeClr val="tx1"/>
              </a:solidFill>
            </a:endParaRPr>
          </a:p>
          <a:p>
            <a:r>
              <a:rPr kumimoji="1" lang="ja-JP" altLang="en-US" sz="1200" dirty="0">
                <a:solidFill>
                  <a:schemeClr val="tx1"/>
                </a:solidFill>
              </a:rPr>
              <a:t>標準原価計算、もしく実際原価計算の</a:t>
            </a:r>
            <a:endParaRPr kumimoji="1" lang="en-US" altLang="ja-JP" sz="1200" dirty="0">
              <a:solidFill>
                <a:schemeClr val="tx1"/>
              </a:solidFill>
            </a:endParaRPr>
          </a:p>
          <a:p>
            <a:r>
              <a:rPr kumimoji="1" lang="ja-JP" altLang="en-US" sz="1200" dirty="0">
                <a:solidFill>
                  <a:schemeClr val="tx1"/>
                </a:solidFill>
              </a:rPr>
              <a:t>管理形態・方法に応じて対応が可能。</a:t>
            </a:r>
            <a:endParaRPr kumimoji="1" lang="en-US" altLang="ja-JP" sz="1200" dirty="0">
              <a:solidFill>
                <a:schemeClr val="tx1"/>
              </a:solidFill>
            </a:endParaRPr>
          </a:p>
        </p:txBody>
      </p:sp>
      <p:sp>
        <p:nvSpPr>
          <p:cNvPr id="45" name="楕円 44">
            <a:extLst>
              <a:ext uri="{FF2B5EF4-FFF2-40B4-BE49-F238E27FC236}">
                <a16:creationId xmlns:a16="http://schemas.microsoft.com/office/drawing/2014/main" id="{C78656C3-E285-C036-7856-5090BFFDBE92}"/>
              </a:ext>
            </a:extLst>
          </p:cNvPr>
          <p:cNvSpPr/>
          <p:nvPr/>
        </p:nvSpPr>
        <p:spPr>
          <a:xfrm>
            <a:off x="5634828" y="4310930"/>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a:t>
            </a:r>
            <a:endParaRPr kumimoji="1" lang="ja-JP" altLang="en-US" sz="1050" dirty="0"/>
          </a:p>
        </p:txBody>
      </p:sp>
      <p:sp>
        <p:nvSpPr>
          <p:cNvPr id="48" name="楕円 47">
            <a:extLst>
              <a:ext uri="{FF2B5EF4-FFF2-40B4-BE49-F238E27FC236}">
                <a16:creationId xmlns:a16="http://schemas.microsoft.com/office/drawing/2014/main" id="{07BC0169-6A50-419F-24B9-254D1C8065B9}"/>
              </a:ext>
            </a:extLst>
          </p:cNvPr>
          <p:cNvSpPr/>
          <p:nvPr/>
        </p:nvSpPr>
        <p:spPr>
          <a:xfrm>
            <a:off x="5634828" y="2314667"/>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3</a:t>
            </a:r>
            <a:endParaRPr kumimoji="1" lang="ja-JP" altLang="en-US" sz="1050" dirty="0"/>
          </a:p>
        </p:txBody>
      </p:sp>
      <p:sp>
        <p:nvSpPr>
          <p:cNvPr id="31" name="正方形/長方形 30">
            <a:extLst>
              <a:ext uri="{FF2B5EF4-FFF2-40B4-BE49-F238E27FC236}">
                <a16:creationId xmlns:a16="http://schemas.microsoft.com/office/drawing/2014/main" id="{B2CD78EA-CB7B-0ADD-3B05-27677447C2A1}"/>
              </a:ext>
            </a:extLst>
          </p:cNvPr>
          <p:cNvSpPr/>
          <p:nvPr/>
        </p:nvSpPr>
        <p:spPr>
          <a:xfrm>
            <a:off x="707092" y="5293192"/>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X</a:t>
            </a:r>
            <a:endParaRPr kumimoji="1" lang="ja-JP" altLang="en-US" sz="900" dirty="0">
              <a:solidFill>
                <a:schemeClr val="accent2"/>
              </a:solidFill>
            </a:endParaRPr>
          </a:p>
        </p:txBody>
      </p:sp>
      <p:sp>
        <p:nvSpPr>
          <p:cNvPr id="33" name="正方形/長方形 32">
            <a:extLst>
              <a:ext uri="{FF2B5EF4-FFF2-40B4-BE49-F238E27FC236}">
                <a16:creationId xmlns:a16="http://schemas.microsoft.com/office/drawing/2014/main" id="{5A4F7CF7-8ECA-3B8A-3725-D833AAD26192}"/>
              </a:ext>
            </a:extLst>
          </p:cNvPr>
          <p:cNvSpPr/>
          <p:nvPr/>
        </p:nvSpPr>
        <p:spPr>
          <a:xfrm>
            <a:off x="707092" y="5579375"/>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Y</a:t>
            </a:r>
            <a:endParaRPr kumimoji="1" lang="ja-JP" altLang="en-US" sz="900" dirty="0">
              <a:solidFill>
                <a:schemeClr val="accent2"/>
              </a:solidFill>
            </a:endParaRPr>
          </a:p>
        </p:txBody>
      </p:sp>
      <p:sp>
        <p:nvSpPr>
          <p:cNvPr id="34" name="正方形/長方形 33">
            <a:extLst>
              <a:ext uri="{FF2B5EF4-FFF2-40B4-BE49-F238E27FC236}">
                <a16:creationId xmlns:a16="http://schemas.microsoft.com/office/drawing/2014/main" id="{371A7CBC-FC37-A390-EA7A-F14C34BFA241}"/>
              </a:ext>
            </a:extLst>
          </p:cNvPr>
          <p:cNvSpPr/>
          <p:nvPr/>
        </p:nvSpPr>
        <p:spPr>
          <a:xfrm>
            <a:off x="700877" y="5871816"/>
            <a:ext cx="84984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包材</a:t>
            </a:r>
            <a:r>
              <a:rPr kumimoji="1" lang="en-US" altLang="ja-JP" sz="900" dirty="0">
                <a:solidFill>
                  <a:schemeClr val="accent2"/>
                </a:solidFill>
              </a:rPr>
              <a:t>Z</a:t>
            </a:r>
            <a:endParaRPr kumimoji="1" lang="ja-JP" altLang="en-US" sz="900" dirty="0">
              <a:solidFill>
                <a:schemeClr val="accent2"/>
              </a:solidFill>
            </a:endParaRPr>
          </a:p>
        </p:txBody>
      </p:sp>
      <p:sp>
        <p:nvSpPr>
          <p:cNvPr id="39" name="正方形/長方形 38">
            <a:extLst>
              <a:ext uri="{FF2B5EF4-FFF2-40B4-BE49-F238E27FC236}">
                <a16:creationId xmlns:a16="http://schemas.microsoft.com/office/drawing/2014/main" id="{3D663ADD-26DC-FCB5-FFC8-785E81543FC1}"/>
              </a:ext>
            </a:extLst>
          </p:cNvPr>
          <p:cNvSpPr/>
          <p:nvPr/>
        </p:nvSpPr>
        <p:spPr>
          <a:xfrm>
            <a:off x="3547125" y="5088109"/>
            <a:ext cx="1582396" cy="1144417"/>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発注指示書 </a:t>
            </a:r>
            <a:r>
              <a:rPr kumimoji="1" lang="en-US" altLang="ja-JP" sz="900" dirty="0">
                <a:solidFill>
                  <a:schemeClr val="accent2"/>
                </a:solidFill>
              </a:rPr>
              <a:t>15</a:t>
            </a:r>
            <a:r>
              <a:rPr kumimoji="1" lang="en-US" altLang="ja-JP" sz="900" baseline="30000" dirty="0">
                <a:solidFill>
                  <a:schemeClr val="accent2"/>
                </a:solidFill>
              </a:rPr>
              <a:t>th</a:t>
            </a:r>
            <a:r>
              <a:rPr kumimoji="1" lang="en-US" altLang="ja-JP" sz="900" dirty="0">
                <a:solidFill>
                  <a:schemeClr val="accent2"/>
                </a:solidFill>
              </a:rPr>
              <a:t> Jul</a:t>
            </a:r>
          </a:p>
          <a:p>
            <a:pPr algn="ctr"/>
            <a:endParaRPr kumimoji="1" lang="en-US" altLang="ja-JP" sz="900" dirty="0">
              <a:solidFill>
                <a:schemeClr val="accent2"/>
              </a:solidFill>
            </a:endParaRPr>
          </a:p>
          <a:p>
            <a:pPr algn="ctr"/>
            <a:endParaRPr kumimoji="1" lang="en-US" altLang="ja-JP" sz="900" dirty="0">
              <a:solidFill>
                <a:schemeClr val="accent2"/>
              </a:solidFill>
            </a:endParaRPr>
          </a:p>
          <a:p>
            <a:pPr algn="ctr"/>
            <a:endParaRPr kumimoji="1" lang="en-US" altLang="ja-JP" sz="900" dirty="0">
              <a:solidFill>
                <a:schemeClr val="accent2"/>
              </a:solidFill>
            </a:endParaRPr>
          </a:p>
          <a:p>
            <a:pPr algn="ctr"/>
            <a:endParaRPr kumimoji="1" lang="en-US" altLang="ja-JP" sz="900" dirty="0">
              <a:solidFill>
                <a:schemeClr val="accent2"/>
              </a:solidFill>
            </a:endParaRPr>
          </a:p>
          <a:p>
            <a:pPr algn="ctr"/>
            <a:endParaRPr kumimoji="1" lang="en-US" altLang="ja-JP" sz="900" dirty="0">
              <a:solidFill>
                <a:schemeClr val="accent2"/>
              </a:solidFill>
            </a:endParaRPr>
          </a:p>
          <a:p>
            <a:pPr algn="ctr"/>
            <a:endParaRPr kumimoji="1" lang="ja-JP" altLang="en-US" sz="900" dirty="0">
              <a:solidFill>
                <a:schemeClr val="accent2"/>
              </a:solidFill>
            </a:endParaRPr>
          </a:p>
        </p:txBody>
      </p:sp>
      <p:sp>
        <p:nvSpPr>
          <p:cNvPr id="15" name="正方形/長方形 14">
            <a:extLst>
              <a:ext uri="{FF2B5EF4-FFF2-40B4-BE49-F238E27FC236}">
                <a16:creationId xmlns:a16="http://schemas.microsoft.com/office/drawing/2014/main" id="{9DFC59FD-9CAC-635C-F5E8-43DB7FD79852}"/>
              </a:ext>
            </a:extLst>
          </p:cNvPr>
          <p:cNvSpPr/>
          <p:nvPr/>
        </p:nvSpPr>
        <p:spPr>
          <a:xfrm>
            <a:off x="3717288" y="5333134"/>
            <a:ext cx="127430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X</a:t>
            </a:r>
            <a:r>
              <a:rPr kumimoji="1" lang="ja-JP" altLang="en-US" sz="900" dirty="0">
                <a:solidFill>
                  <a:schemeClr val="accent2"/>
                </a:solidFill>
              </a:rPr>
              <a:t> </a:t>
            </a:r>
            <a:r>
              <a:rPr kumimoji="1" lang="en-US" altLang="ja-JP" sz="900" dirty="0">
                <a:solidFill>
                  <a:schemeClr val="accent2"/>
                </a:solidFill>
              </a:rPr>
              <a:t>100kg</a:t>
            </a:r>
            <a:endParaRPr kumimoji="1" lang="ja-JP" altLang="en-US" sz="900" dirty="0">
              <a:solidFill>
                <a:schemeClr val="accent2"/>
              </a:solidFill>
            </a:endParaRPr>
          </a:p>
        </p:txBody>
      </p:sp>
      <p:sp>
        <p:nvSpPr>
          <p:cNvPr id="16" name="正方形/長方形 15">
            <a:extLst>
              <a:ext uri="{FF2B5EF4-FFF2-40B4-BE49-F238E27FC236}">
                <a16:creationId xmlns:a16="http://schemas.microsoft.com/office/drawing/2014/main" id="{F732E815-E45E-EE9C-BED3-E24B1516CA0C}"/>
              </a:ext>
            </a:extLst>
          </p:cNvPr>
          <p:cNvSpPr/>
          <p:nvPr/>
        </p:nvSpPr>
        <p:spPr>
          <a:xfrm>
            <a:off x="3717288" y="5619317"/>
            <a:ext cx="127430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Y 200kg</a:t>
            </a:r>
            <a:endParaRPr kumimoji="1" lang="ja-JP" altLang="en-US" sz="900" dirty="0">
              <a:solidFill>
                <a:schemeClr val="accent2"/>
              </a:solidFill>
            </a:endParaRPr>
          </a:p>
        </p:txBody>
      </p:sp>
      <p:sp>
        <p:nvSpPr>
          <p:cNvPr id="17" name="正方形/長方形 16">
            <a:extLst>
              <a:ext uri="{FF2B5EF4-FFF2-40B4-BE49-F238E27FC236}">
                <a16:creationId xmlns:a16="http://schemas.microsoft.com/office/drawing/2014/main" id="{182DB60D-1664-79F0-7284-0B48CD267527}"/>
              </a:ext>
            </a:extLst>
          </p:cNvPr>
          <p:cNvSpPr/>
          <p:nvPr/>
        </p:nvSpPr>
        <p:spPr>
          <a:xfrm>
            <a:off x="3711073" y="5911758"/>
            <a:ext cx="1274307"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原料</a:t>
            </a:r>
            <a:r>
              <a:rPr kumimoji="1" lang="en-US" altLang="ja-JP" sz="900" dirty="0">
                <a:solidFill>
                  <a:schemeClr val="accent2"/>
                </a:solidFill>
              </a:rPr>
              <a:t>Z 200kg</a:t>
            </a:r>
            <a:endParaRPr kumimoji="1" lang="ja-JP" altLang="en-US" sz="900" dirty="0">
              <a:solidFill>
                <a:schemeClr val="accent2"/>
              </a:solidFill>
            </a:endParaRPr>
          </a:p>
        </p:txBody>
      </p:sp>
      <p:pic>
        <p:nvPicPr>
          <p:cNvPr id="6" name="図 5">
            <a:extLst>
              <a:ext uri="{FF2B5EF4-FFF2-40B4-BE49-F238E27FC236}">
                <a16:creationId xmlns:a16="http://schemas.microsoft.com/office/drawing/2014/main" id="{8E919B60-84AC-5A40-B511-250B21DEE2A8}"/>
              </a:ext>
            </a:extLst>
          </p:cNvPr>
          <p:cNvPicPr>
            <a:picLocks noChangeAspect="1"/>
          </p:cNvPicPr>
          <p:nvPr/>
        </p:nvPicPr>
        <p:blipFill>
          <a:blip r:embed="rId2"/>
          <a:stretch>
            <a:fillRect/>
          </a:stretch>
        </p:blipFill>
        <p:spPr>
          <a:xfrm>
            <a:off x="9334259" y="3221893"/>
            <a:ext cx="944450" cy="769440"/>
          </a:xfrm>
          <a:prstGeom prst="rect">
            <a:avLst/>
          </a:prstGeom>
        </p:spPr>
      </p:pic>
      <p:pic>
        <p:nvPicPr>
          <p:cNvPr id="12" name="図 11">
            <a:extLst>
              <a:ext uri="{FF2B5EF4-FFF2-40B4-BE49-F238E27FC236}">
                <a16:creationId xmlns:a16="http://schemas.microsoft.com/office/drawing/2014/main" id="{A57D7324-649B-59B0-EF3D-5A4D04DF72B9}"/>
              </a:ext>
            </a:extLst>
          </p:cNvPr>
          <p:cNvPicPr>
            <a:picLocks noChangeAspect="1"/>
          </p:cNvPicPr>
          <p:nvPr/>
        </p:nvPicPr>
        <p:blipFill>
          <a:blip r:embed="rId3"/>
          <a:stretch>
            <a:fillRect/>
          </a:stretch>
        </p:blipFill>
        <p:spPr>
          <a:xfrm>
            <a:off x="10819872" y="3222209"/>
            <a:ext cx="746816" cy="843844"/>
          </a:xfrm>
          <a:prstGeom prst="rect">
            <a:avLst/>
          </a:prstGeom>
        </p:spPr>
      </p:pic>
      <p:sp>
        <p:nvSpPr>
          <p:cNvPr id="13" name="矢印: 右 12">
            <a:extLst>
              <a:ext uri="{FF2B5EF4-FFF2-40B4-BE49-F238E27FC236}">
                <a16:creationId xmlns:a16="http://schemas.microsoft.com/office/drawing/2014/main" id="{228D1A7F-8F1C-8992-A789-D6D81E61E237}"/>
              </a:ext>
            </a:extLst>
          </p:cNvPr>
          <p:cNvSpPr/>
          <p:nvPr/>
        </p:nvSpPr>
        <p:spPr>
          <a:xfrm>
            <a:off x="10339636" y="3455031"/>
            <a:ext cx="403787" cy="378200"/>
          </a:xfrm>
          <a:prstGeom prst="rightArrow">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14" name="正方形/長方形 13">
            <a:extLst>
              <a:ext uri="{FF2B5EF4-FFF2-40B4-BE49-F238E27FC236}">
                <a16:creationId xmlns:a16="http://schemas.microsoft.com/office/drawing/2014/main" id="{5C06E734-242A-C8FD-9069-94F8189EAE12}"/>
              </a:ext>
            </a:extLst>
          </p:cNvPr>
          <p:cNvSpPr/>
          <p:nvPr/>
        </p:nvSpPr>
        <p:spPr>
          <a:xfrm>
            <a:off x="10556470" y="2877184"/>
            <a:ext cx="1107129"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注文書発行</a:t>
            </a:r>
          </a:p>
        </p:txBody>
      </p:sp>
      <p:sp>
        <p:nvSpPr>
          <p:cNvPr id="19" name="正方形/長方形 18">
            <a:extLst>
              <a:ext uri="{FF2B5EF4-FFF2-40B4-BE49-F238E27FC236}">
                <a16:creationId xmlns:a16="http://schemas.microsoft.com/office/drawing/2014/main" id="{70E89DEC-26EF-A9EA-F967-B3E686E95A43}"/>
              </a:ext>
            </a:extLst>
          </p:cNvPr>
          <p:cNvSpPr/>
          <p:nvPr/>
        </p:nvSpPr>
        <p:spPr>
          <a:xfrm>
            <a:off x="9280185" y="2877184"/>
            <a:ext cx="1107129" cy="246241"/>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会計担当</a:t>
            </a:r>
          </a:p>
        </p:txBody>
      </p:sp>
      <p:pic>
        <p:nvPicPr>
          <p:cNvPr id="20" name="図 19">
            <a:extLst>
              <a:ext uri="{FF2B5EF4-FFF2-40B4-BE49-F238E27FC236}">
                <a16:creationId xmlns:a16="http://schemas.microsoft.com/office/drawing/2014/main" id="{E9097BC6-EAB5-4BD6-55B1-E270103CDA97}"/>
              </a:ext>
            </a:extLst>
          </p:cNvPr>
          <p:cNvPicPr>
            <a:picLocks noChangeAspect="1"/>
          </p:cNvPicPr>
          <p:nvPr/>
        </p:nvPicPr>
        <p:blipFill rotWithShape="1">
          <a:blip r:embed="rId4"/>
          <a:srcRect b="6698"/>
          <a:stretch/>
        </p:blipFill>
        <p:spPr>
          <a:xfrm>
            <a:off x="9022433" y="4944243"/>
            <a:ext cx="2634406" cy="1152893"/>
          </a:xfrm>
          <a:prstGeom prst="rect">
            <a:avLst/>
          </a:prstGeom>
        </p:spPr>
      </p:pic>
      <p:pic>
        <p:nvPicPr>
          <p:cNvPr id="29" name="図 28">
            <a:extLst>
              <a:ext uri="{FF2B5EF4-FFF2-40B4-BE49-F238E27FC236}">
                <a16:creationId xmlns:a16="http://schemas.microsoft.com/office/drawing/2014/main" id="{BFA1A232-A00C-C5A2-2C95-17A94B9EA227}"/>
              </a:ext>
            </a:extLst>
          </p:cNvPr>
          <p:cNvPicPr>
            <a:picLocks noChangeAspect="1"/>
          </p:cNvPicPr>
          <p:nvPr/>
        </p:nvPicPr>
        <p:blipFill>
          <a:blip r:embed="rId5"/>
          <a:stretch>
            <a:fillRect/>
          </a:stretch>
        </p:blipFill>
        <p:spPr>
          <a:xfrm>
            <a:off x="1603298" y="5296352"/>
            <a:ext cx="1084084" cy="504212"/>
          </a:xfrm>
          <a:prstGeom prst="rect">
            <a:avLst/>
          </a:prstGeom>
        </p:spPr>
      </p:pic>
    </p:spTree>
    <p:extLst>
      <p:ext uri="{BB962C8B-B14F-4D97-AF65-F5344CB8AC3E}">
        <p14:creationId xmlns:p14="http://schemas.microsoft.com/office/powerpoint/2010/main" val="184417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16</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在庫管理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 name="矢印: 五方向 1">
            <a:extLst>
              <a:ext uri="{FF2B5EF4-FFF2-40B4-BE49-F238E27FC236}">
                <a16:creationId xmlns:a16="http://schemas.microsoft.com/office/drawing/2014/main" id="{CE59716B-1FE0-13FD-8CE0-BD770F5037BB}"/>
              </a:ext>
            </a:extLst>
          </p:cNvPr>
          <p:cNvSpPr/>
          <p:nvPr/>
        </p:nvSpPr>
        <p:spPr>
          <a:xfrm>
            <a:off x="512753" y="1337310"/>
            <a:ext cx="1677534" cy="783991"/>
          </a:xfrm>
          <a:prstGeom prst="homePlate">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3" name="矢印: 山形 2">
            <a:extLst>
              <a:ext uri="{FF2B5EF4-FFF2-40B4-BE49-F238E27FC236}">
                <a16:creationId xmlns:a16="http://schemas.microsoft.com/office/drawing/2014/main" id="{F49240AC-81C0-9FC2-7528-7927D622B5E3}"/>
              </a:ext>
            </a:extLst>
          </p:cNvPr>
          <p:cNvSpPr/>
          <p:nvPr/>
        </p:nvSpPr>
        <p:spPr>
          <a:xfrm>
            <a:off x="2039754" y="1337310"/>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7" name="矢印: 山形 6">
            <a:extLst>
              <a:ext uri="{FF2B5EF4-FFF2-40B4-BE49-F238E27FC236}">
                <a16:creationId xmlns:a16="http://schemas.microsoft.com/office/drawing/2014/main" id="{DC14873C-3346-126A-13A4-C186DE8D4763}"/>
              </a:ext>
            </a:extLst>
          </p:cNvPr>
          <p:cNvSpPr/>
          <p:nvPr/>
        </p:nvSpPr>
        <p:spPr>
          <a:xfrm>
            <a:off x="3566755" y="1327428"/>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8" name="矢印: 山形 7">
            <a:extLst>
              <a:ext uri="{FF2B5EF4-FFF2-40B4-BE49-F238E27FC236}">
                <a16:creationId xmlns:a16="http://schemas.microsoft.com/office/drawing/2014/main" id="{BF573E4A-686D-8348-EC18-BF26D2E0E0CA}"/>
              </a:ext>
            </a:extLst>
          </p:cNvPr>
          <p:cNvSpPr/>
          <p:nvPr/>
        </p:nvSpPr>
        <p:spPr>
          <a:xfrm>
            <a:off x="5093756" y="1332541"/>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9" name="矢印: 山形 8">
            <a:extLst>
              <a:ext uri="{FF2B5EF4-FFF2-40B4-BE49-F238E27FC236}">
                <a16:creationId xmlns:a16="http://schemas.microsoft.com/office/drawing/2014/main" id="{E2B10799-0D15-5E32-A896-1051A7D7BFDC}"/>
              </a:ext>
            </a:extLst>
          </p:cNvPr>
          <p:cNvSpPr/>
          <p:nvPr/>
        </p:nvSpPr>
        <p:spPr>
          <a:xfrm>
            <a:off x="6620757" y="1344633"/>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10" name="矢印: 山形 9">
            <a:extLst>
              <a:ext uri="{FF2B5EF4-FFF2-40B4-BE49-F238E27FC236}">
                <a16:creationId xmlns:a16="http://schemas.microsoft.com/office/drawing/2014/main" id="{1435C685-A5B5-CF5E-98D8-B97D86B7975D}"/>
              </a:ext>
            </a:extLst>
          </p:cNvPr>
          <p:cNvSpPr/>
          <p:nvPr/>
        </p:nvSpPr>
        <p:spPr>
          <a:xfrm>
            <a:off x="8147758" y="1337310"/>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11" name="矢印: 山形 10">
            <a:extLst>
              <a:ext uri="{FF2B5EF4-FFF2-40B4-BE49-F238E27FC236}">
                <a16:creationId xmlns:a16="http://schemas.microsoft.com/office/drawing/2014/main" id="{61D9F210-734E-A8B5-2801-71CE3646B6D3}"/>
              </a:ext>
            </a:extLst>
          </p:cNvPr>
          <p:cNvSpPr/>
          <p:nvPr/>
        </p:nvSpPr>
        <p:spPr>
          <a:xfrm>
            <a:off x="9679603" y="1332541"/>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21" name="正方形/長方形 20">
            <a:extLst>
              <a:ext uri="{FF2B5EF4-FFF2-40B4-BE49-F238E27FC236}">
                <a16:creationId xmlns:a16="http://schemas.microsoft.com/office/drawing/2014/main" id="{E2692215-F5F7-CEA4-5E5D-20162A236187}"/>
              </a:ext>
            </a:extLst>
          </p:cNvPr>
          <p:cNvSpPr/>
          <p:nvPr/>
        </p:nvSpPr>
        <p:spPr>
          <a:xfrm>
            <a:off x="512752" y="944234"/>
            <a:ext cx="2885767"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2" name="正方形/長方形 21">
            <a:extLst>
              <a:ext uri="{FF2B5EF4-FFF2-40B4-BE49-F238E27FC236}">
                <a16:creationId xmlns:a16="http://schemas.microsoft.com/office/drawing/2014/main" id="{1B0017FE-646B-0AF9-4225-1911E92F7D0F}"/>
              </a:ext>
            </a:extLst>
          </p:cNvPr>
          <p:cNvSpPr/>
          <p:nvPr/>
        </p:nvSpPr>
        <p:spPr>
          <a:xfrm>
            <a:off x="3497343" y="944234"/>
            <a:ext cx="1558313"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23" name="正方形/長方形 22">
            <a:extLst>
              <a:ext uri="{FF2B5EF4-FFF2-40B4-BE49-F238E27FC236}">
                <a16:creationId xmlns:a16="http://schemas.microsoft.com/office/drawing/2014/main" id="{D4F28629-EF4C-1FEC-FFB3-879BD5EB3A72}"/>
              </a:ext>
            </a:extLst>
          </p:cNvPr>
          <p:cNvSpPr/>
          <p:nvPr/>
        </p:nvSpPr>
        <p:spPr>
          <a:xfrm>
            <a:off x="5115267" y="944234"/>
            <a:ext cx="1552234"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24" name="正方形/長方形 23">
            <a:extLst>
              <a:ext uri="{FF2B5EF4-FFF2-40B4-BE49-F238E27FC236}">
                <a16:creationId xmlns:a16="http://schemas.microsoft.com/office/drawing/2014/main" id="{2685DA9F-BF14-3B95-6211-25D13DB67F31}"/>
              </a:ext>
            </a:extLst>
          </p:cNvPr>
          <p:cNvSpPr/>
          <p:nvPr/>
        </p:nvSpPr>
        <p:spPr>
          <a:xfrm>
            <a:off x="6727112" y="944234"/>
            <a:ext cx="1382546"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25" name="正方形/長方形 24">
            <a:extLst>
              <a:ext uri="{FF2B5EF4-FFF2-40B4-BE49-F238E27FC236}">
                <a16:creationId xmlns:a16="http://schemas.microsoft.com/office/drawing/2014/main" id="{4B7571A6-DFE4-4FA3-34FC-634A518C116D}"/>
              </a:ext>
            </a:extLst>
          </p:cNvPr>
          <p:cNvSpPr/>
          <p:nvPr/>
        </p:nvSpPr>
        <p:spPr>
          <a:xfrm>
            <a:off x="8169269" y="944234"/>
            <a:ext cx="3093091"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6" name="正方形/長方形 25">
            <a:extLst>
              <a:ext uri="{FF2B5EF4-FFF2-40B4-BE49-F238E27FC236}">
                <a16:creationId xmlns:a16="http://schemas.microsoft.com/office/drawing/2014/main" id="{42E3F91C-6026-8104-C912-A77C2B0F7586}"/>
              </a:ext>
            </a:extLst>
          </p:cNvPr>
          <p:cNvSpPr/>
          <p:nvPr/>
        </p:nvSpPr>
        <p:spPr>
          <a:xfrm>
            <a:off x="3156358" y="2461556"/>
            <a:ext cx="2355932" cy="3853283"/>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完成品出庫</a:t>
            </a:r>
            <a:endParaRPr kumimoji="1" lang="en-US" altLang="ja-JP" sz="1200" b="1" dirty="0">
              <a:solidFill>
                <a:schemeClr val="tx1"/>
              </a:solidFill>
            </a:endParaRPr>
          </a:p>
          <a:p>
            <a:r>
              <a:rPr kumimoji="1" lang="ja-JP" altLang="en-US" sz="1200" dirty="0">
                <a:solidFill>
                  <a:schemeClr val="tx1"/>
                </a:solidFill>
              </a:rPr>
              <a:t>ハンディターミナルで対象製品を出庫処理をする。</a:t>
            </a:r>
            <a:endParaRPr kumimoji="1" lang="en-US" altLang="ja-JP" sz="1200" dirty="0">
              <a:solidFill>
                <a:schemeClr val="tx1"/>
              </a:solidFill>
            </a:endParaRPr>
          </a:p>
          <a:p>
            <a:r>
              <a:rPr kumimoji="1" lang="ja-JP" altLang="en-US" sz="1200" dirty="0">
                <a:solidFill>
                  <a:schemeClr val="tx1"/>
                </a:solidFill>
              </a:rPr>
              <a:t>エリア、ロケーションを確認をして、スケジュール通りに対象製品を出庫する。</a:t>
            </a:r>
            <a:endParaRPr kumimoji="1" lang="en-US" altLang="ja-JP" sz="1200" dirty="0">
              <a:solidFill>
                <a:schemeClr val="tx1"/>
              </a:solidFill>
            </a:endParaRPr>
          </a:p>
          <a:p>
            <a:r>
              <a:rPr kumimoji="1" lang="ja-JP" altLang="en-US" sz="1200" dirty="0">
                <a:solidFill>
                  <a:schemeClr val="tx1"/>
                </a:solidFill>
              </a:rPr>
              <a:t>製品出庫後、対象製品を出荷ロケｰションに移動させる。</a:t>
            </a:r>
            <a:endParaRPr kumimoji="1" lang="en-US" altLang="ja-JP" sz="1200" dirty="0">
              <a:solidFill>
                <a:schemeClr val="tx1"/>
              </a:solidFill>
            </a:endParaRPr>
          </a:p>
          <a:p>
            <a:r>
              <a:rPr kumimoji="1" lang="ja-JP" altLang="en-US" sz="1200" dirty="0">
                <a:solidFill>
                  <a:schemeClr val="tx1"/>
                </a:solidFill>
              </a:rPr>
              <a:t>以後、出荷待ちのステータスとなる。</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7" name="正方形/長方形 26">
            <a:extLst>
              <a:ext uri="{FF2B5EF4-FFF2-40B4-BE49-F238E27FC236}">
                <a16:creationId xmlns:a16="http://schemas.microsoft.com/office/drawing/2014/main" id="{BB16B63E-944E-0D74-8EF5-9716C25CD39E}"/>
              </a:ext>
            </a:extLst>
          </p:cNvPr>
          <p:cNvSpPr/>
          <p:nvPr/>
        </p:nvSpPr>
        <p:spPr>
          <a:xfrm>
            <a:off x="434179" y="2461556"/>
            <a:ext cx="2355932" cy="3853284"/>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1"/>
              </a:solidFill>
            </a:endParaRPr>
          </a:p>
          <a:p>
            <a:r>
              <a:rPr kumimoji="1" lang="ja-JP" altLang="en-US" sz="1200" b="1" dirty="0">
                <a:solidFill>
                  <a:schemeClr val="tx1"/>
                </a:solidFill>
              </a:rPr>
              <a:t>完成品管理</a:t>
            </a:r>
            <a:endParaRPr kumimoji="1" lang="en-US" altLang="ja-JP" sz="1200" b="1" dirty="0">
              <a:solidFill>
                <a:schemeClr val="tx1"/>
              </a:solidFill>
            </a:endParaRPr>
          </a:p>
          <a:p>
            <a:r>
              <a:rPr kumimoji="1" lang="ja-JP" altLang="en-US" sz="1200" dirty="0">
                <a:solidFill>
                  <a:schemeClr val="tx1"/>
                </a:solidFill>
              </a:rPr>
              <a:t>製造後の完成品は、各エリア、およびロケーションで管理がされている。出庫担当者は生産計画の出荷日予定に従って、完成品の出庫準備を実施する。</a:t>
            </a:r>
            <a:endParaRPr kumimoji="1" lang="en-US" altLang="ja-JP" sz="1200" dirty="0">
              <a:solidFill>
                <a:schemeClr val="tx1"/>
              </a:solidFill>
            </a:endParaRPr>
          </a:p>
          <a:p>
            <a:r>
              <a:rPr kumimoji="1" lang="ja-JP" altLang="en-US" sz="1200" dirty="0">
                <a:solidFill>
                  <a:schemeClr val="tx1"/>
                </a:solidFill>
              </a:rPr>
              <a:t>当日の出庫予定の確認ができる。</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8" name="楕円 27">
            <a:extLst>
              <a:ext uri="{FF2B5EF4-FFF2-40B4-BE49-F238E27FC236}">
                <a16:creationId xmlns:a16="http://schemas.microsoft.com/office/drawing/2014/main" id="{BE2AF650-8A17-9B1A-8F06-5F662173DC9A}"/>
              </a:ext>
            </a:extLst>
          </p:cNvPr>
          <p:cNvSpPr/>
          <p:nvPr/>
        </p:nvSpPr>
        <p:spPr>
          <a:xfrm>
            <a:off x="297901"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1</a:t>
            </a:r>
            <a:endParaRPr kumimoji="1" lang="ja-JP" altLang="en-US" sz="1050" dirty="0"/>
          </a:p>
        </p:txBody>
      </p:sp>
      <p:sp>
        <p:nvSpPr>
          <p:cNvPr id="30" name="楕円 29">
            <a:extLst>
              <a:ext uri="{FF2B5EF4-FFF2-40B4-BE49-F238E27FC236}">
                <a16:creationId xmlns:a16="http://schemas.microsoft.com/office/drawing/2014/main" id="{8B56FE03-C7C2-D0F5-2491-C2E1110E9AD5}"/>
              </a:ext>
            </a:extLst>
          </p:cNvPr>
          <p:cNvSpPr/>
          <p:nvPr/>
        </p:nvSpPr>
        <p:spPr>
          <a:xfrm>
            <a:off x="3020080"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2</a:t>
            </a:r>
            <a:endParaRPr kumimoji="1" lang="ja-JP" altLang="en-US" sz="1050" dirty="0"/>
          </a:p>
        </p:txBody>
      </p:sp>
      <p:sp>
        <p:nvSpPr>
          <p:cNvPr id="32" name="正方形/長方形 31">
            <a:extLst>
              <a:ext uri="{FF2B5EF4-FFF2-40B4-BE49-F238E27FC236}">
                <a16:creationId xmlns:a16="http://schemas.microsoft.com/office/drawing/2014/main" id="{30733977-8D1E-0E29-BEBB-94CD6152B731}"/>
              </a:ext>
            </a:extLst>
          </p:cNvPr>
          <p:cNvSpPr/>
          <p:nvPr/>
        </p:nvSpPr>
        <p:spPr>
          <a:xfrm>
            <a:off x="5878537" y="2461555"/>
            <a:ext cx="5885382" cy="1744432"/>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完成品出荷</a:t>
            </a:r>
            <a:endParaRPr kumimoji="1" lang="en-US" altLang="ja-JP" sz="1200" b="1" dirty="0">
              <a:solidFill>
                <a:schemeClr val="tx1"/>
              </a:solidFill>
            </a:endParaRPr>
          </a:p>
          <a:p>
            <a:r>
              <a:rPr kumimoji="1" lang="ja-JP" altLang="en-US" sz="1200" dirty="0">
                <a:solidFill>
                  <a:schemeClr val="tx1"/>
                </a:solidFill>
              </a:rPr>
              <a:t>製品を出荷する。</a:t>
            </a:r>
            <a:endParaRPr kumimoji="1" lang="en-US" altLang="ja-JP" sz="1200" dirty="0">
              <a:solidFill>
                <a:schemeClr val="tx1"/>
              </a:solidFill>
            </a:endParaRPr>
          </a:p>
          <a:p>
            <a:r>
              <a:rPr kumimoji="1" lang="ja-JP" altLang="en-US" sz="1200" dirty="0">
                <a:solidFill>
                  <a:schemeClr val="tx1"/>
                </a:solidFill>
              </a:rPr>
              <a:t>ハンディターミナルでステータスの変更が可能。</a:t>
            </a:r>
            <a:endParaRPr kumimoji="1" lang="en-US" altLang="ja-JP" sz="1200" dirty="0">
              <a:solidFill>
                <a:schemeClr val="tx1"/>
              </a:solidFill>
            </a:endParaRPr>
          </a:p>
          <a:p>
            <a:r>
              <a:rPr kumimoji="1" lang="ja-JP" altLang="en-US" sz="1200" dirty="0">
                <a:solidFill>
                  <a:schemeClr val="tx1"/>
                </a:solidFill>
              </a:rPr>
              <a:t>ステータスの変更実施後、生産計画が完了をする。</a:t>
            </a:r>
            <a:endParaRPr kumimoji="1" lang="en-US" altLang="ja-JP" sz="1200" dirty="0">
              <a:solidFill>
                <a:schemeClr val="tx1"/>
              </a:solidFill>
            </a:endParaRPr>
          </a:p>
          <a:p>
            <a:r>
              <a:rPr kumimoji="1" lang="ja-JP" altLang="en-US" sz="1200" dirty="0">
                <a:solidFill>
                  <a:schemeClr val="tx1"/>
                </a:solidFill>
              </a:rPr>
              <a:t>製品出荷後、完成品在庫を減算する。</a:t>
            </a:r>
            <a:endParaRPr kumimoji="1" lang="en-US" altLang="ja-JP" sz="1200" dirty="0">
              <a:solidFill>
                <a:schemeClr val="tx1"/>
              </a:solidFill>
            </a:endParaRPr>
          </a:p>
          <a:p>
            <a:r>
              <a:rPr kumimoji="1" lang="en-US" altLang="ja-JP" sz="1200" dirty="0">
                <a:solidFill>
                  <a:schemeClr val="tx1"/>
                </a:solidFill>
              </a:rPr>
              <a:t>Phase1</a:t>
            </a:r>
            <a:r>
              <a:rPr kumimoji="1" lang="ja-JP" altLang="en-US" sz="1200" dirty="0">
                <a:solidFill>
                  <a:schemeClr val="tx1"/>
                </a:solidFill>
              </a:rPr>
              <a:t>で、実績入力は</a:t>
            </a:r>
            <a:r>
              <a:rPr kumimoji="1" lang="en-US" altLang="ja-JP" sz="1200" dirty="0">
                <a:solidFill>
                  <a:schemeClr val="tx1"/>
                </a:solidFill>
              </a:rPr>
              <a:t>Web</a:t>
            </a:r>
            <a:r>
              <a:rPr kumimoji="1" lang="ja-JP" altLang="en-US" sz="1200" dirty="0">
                <a:solidFill>
                  <a:schemeClr val="tx1"/>
                </a:solidFill>
              </a:rPr>
              <a:t>画面上でマニュアルで</a:t>
            </a:r>
            <a:endParaRPr kumimoji="1" lang="en-US" altLang="ja-JP" sz="1200" dirty="0">
              <a:solidFill>
                <a:schemeClr val="tx1"/>
              </a:solidFill>
            </a:endParaRPr>
          </a:p>
          <a:p>
            <a:r>
              <a:rPr kumimoji="1" lang="ja-JP" altLang="en-US" sz="1200" dirty="0">
                <a:solidFill>
                  <a:schemeClr val="tx1"/>
                </a:solidFill>
              </a:rPr>
              <a:t>実施をする。</a:t>
            </a:r>
            <a:endParaRPr kumimoji="1" lang="en-US" altLang="ja-JP" sz="1200" dirty="0">
              <a:solidFill>
                <a:schemeClr val="tx1"/>
              </a:solidFill>
            </a:endParaRPr>
          </a:p>
        </p:txBody>
      </p:sp>
      <p:sp>
        <p:nvSpPr>
          <p:cNvPr id="48" name="楕円 47">
            <a:extLst>
              <a:ext uri="{FF2B5EF4-FFF2-40B4-BE49-F238E27FC236}">
                <a16:creationId xmlns:a16="http://schemas.microsoft.com/office/drawing/2014/main" id="{07BC0169-6A50-419F-24B9-254D1C8065B9}"/>
              </a:ext>
            </a:extLst>
          </p:cNvPr>
          <p:cNvSpPr/>
          <p:nvPr/>
        </p:nvSpPr>
        <p:spPr>
          <a:xfrm>
            <a:off x="5634828" y="2314667"/>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3</a:t>
            </a:r>
            <a:endParaRPr kumimoji="1" lang="ja-JP" altLang="en-US" sz="1050" dirty="0"/>
          </a:p>
        </p:txBody>
      </p:sp>
      <p:pic>
        <p:nvPicPr>
          <p:cNvPr id="37" name="図 36">
            <a:extLst>
              <a:ext uri="{FF2B5EF4-FFF2-40B4-BE49-F238E27FC236}">
                <a16:creationId xmlns:a16="http://schemas.microsoft.com/office/drawing/2014/main" id="{1538E30B-1111-81D7-3187-953B6C97D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352" y="5248496"/>
            <a:ext cx="352805" cy="848640"/>
          </a:xfrm>
          <a:prstGeom prst="rect">
            <a:avLst/>
          </a:prstGeom>
        </p:spPr>
      </p:pic>
      <p:pic>
        <p:nvPicPr>
          <p:cNvPr id="29" name="図 28">
            <a:extLst>
              <a:ext uri="{FF2B5EF4-FFF2-40B4-BE49-F238E27FC236}">
                <a16:creationId xmlns:a16="http://schemas.microsoft.com/office/drawing/2014/main" id="{5F732121-39D5-9075-2BEC-413EA58A8A38}"/>
              </a:ext>
            </a:extLst>
          </p:cNvPr>
          <p:cNvPicPr>
            <a:picLocks noChangeAspect="1"/>
          </p:cNvPicPr>
          <p:nvPr/>
        </p:nvPicPr>
        <p:blipFill>
          <a:blip r:embed="rId3"/>
          <a:stretch>
            <a:fillRect/>
          </a:stretch>
        </p:blipFill>
        <p:spPr>
          <a:xfrm>
            <a:off x="1680805" y="5234597"/>
            <a:ext cx="944450" cy="769440"/>
          </a:xfrm>
          <a:prstGeom prst="rect">
            <a:avLst/>
          </a:prstGeom>
        </p:spPr>
      </p:pic>
      <p:pic>
        <p:nvPicPr>
          <p:cNvPr id="35" name="図 34">
            <a:extLst>
              <a:ext uri="{FF2B5EF4-FFF2-40B4-BE49-F238E27FC236}">
                <a16:creationId xmlns:a16="http://schemas.microsoft.com/office/drawing/2014/main" id="{85C1CDF3-1F27-F40E-1B39-BD0707AD0957}"/>
              </a:ext>
            </a:extLst>
          </p:cNvPr>
          <p:cNvPicPr>
            <a:picLocks noChangeAspect="1"/>
          </p:cNvPicPr>
          <p:nvPr/>
        </p:nvPicPr>
        <p:blipFill rotWithShape="1">
          <a:blip r:embed="rId4">
            <a:extLst>
              <a:ext uri="{28A0092B-C50C-407E-A947-70E740481C1C}">
                <a14:useLocalDpi xmlns:a14="http://schemas.microsoft.com/office/drawing/2010/main" val="0"/>
              </a:ext>
            </a:extLst>
          </a:blip>
          <a:srcRect l="6186" t="11038" r="4069" b="15756"/>
          <a:stretch/>
        </p:blipFill>
        <p:spPr>
          <a:xfrm>
            <a:off x="696747" y="5398143"/>
            <a:ext cx="844753" cy="689072"/>
          </a:xfrm>
          <a:prstGeom prst="rect">
            <a:avLst/>
          </a:prstGeom>
        </p:spPr>
      </p:pic>
      <p:pic>
        <p:nvPicPr>
          <p:cNvPr id="40" name="図 39">
            <a:extLst>
              <a:ext uri="{FF2B5EF4-FFF2-40B4-BE49-F238E27FC236}">
                <a16:creationId xmlns:a16="http://schemas.microsoft.com/office/drawing/2014/main" id="{DB0A5B33-7ED1-B3C2-5FC3-B3E25E251BDB}"/>
              </a:ext>
            </a:extLst>
          </p:cNvPr>
          <p:cNvPicPr>
            <a:picLocks noChangeAspect="1"/>
          </p:cNvPicPr>
          <p:nvPr/>
        </p:nvPicPr>
        <p:blipFill>
          <a:blip r:embed="rId5"/>
          <a:stretch>
            <a:fillRect/>
          </a:stretch>
        </p:blipFill>
        <p:spPr>
          <a:xfrm>
            <a:off x="626768" y="5150327"/>
            <a:ext cx="912532" cy="188110"/>
          </a:xfrm>
          <a:prstGeom prst="rect">
            <a:avLst/>
          </a:prstGeom>
        </p:spPr>
      </p:pic>
      <p:pic>
        <p:nvPicPr>
          <p:cNvPr id="41" name="図 40">
            <a:extLst>
              <a:ext uri="{FF2B5EF4-FFF2-40B4-BE49-F238E27FC236}">
                <a16:creationId xmlns:a16="http://schemas.microsoft.com/office/drawing/2014/main" id="{7651C3B3-758B-86B1-F2B8-FD96F20D7B9F}"/>
              </a:ext>
            </a:extLst>
          </p:cNvPr>
          <p:cNvPicPr>
            <a:picLocks noChangeAspect="1"/>
          </p:cNvPicPr>
          <p:nvPr/>
        </p:nvPicPr>
        <p:blipFill>
          <a:blip r:embed="rId6"/>
          <a:stretch>
            <a:fillRect/>
          </a:stretch>
        </p:blipFill>
        <p:spPr>
          <a:xfrm>
            <a:off x="1278044" y="5434220"/>
            <a:ext cx="275223" cy="395026"/>
          </a:xfrm>
          <a:prstGeom prst="rect">
            <a:avLst/>
          </a:prstGeom>
        </p:spPr>
      </p:pic>
      <p:pic>
        <p:nvPicPr>
          <p:cNvPr id="58" name="図 57">
            <a:extLst>
              <a:ext uri="{FF2B5EF4-FFF2-40B4-BE49-F238E27FC236}">
                <a16:creationId xmlns:a16="http://schemas.microsoft.com/office/drawing/2014/main" id="{7F98FD3D-37D8-E279-666E-D9CF4855D132}"/>
              </a:ext>
            </a:extLst>
          </p:cNvPr>
          <p:cNvPicPr>
            <a:picLocks noChangeAspect="1"/>
          </p:cNvPicPr>
          <p:nvPr/>
        </p:nvPicPr>
        <p:blipFill>
          <a:blip r:embed="rId7"/>
          <a:stretch>
            <a:fillRect/>
          </a:stretch>
        </p:blipFill>
        <p:spPr>
          <a:xfrm>
            <a:off x="4087674" y="4648277"/>
            <a:ext cx="1218977" cy="1579031"/>
          </a:xfrm>
          <a:prstGeom prst="rect">
            <a:avLst/>
          </a:prstGeom>
        </p:spPr>
      </p:pic>
      <p:pic>
        <p:nvPicPr>
          <p:cNvPr id="59" name="図 58">
            <a:extLst>
              <a:ext uri="{FF2B5EF4-FFF2-40B4-BE49-F238E27FC236}">
                <a16:creationId xmlns:a16="http://schemas.microsoft.com/office/drawing/2014/main" id="{E25232F5-ECE9-7404-1579-5864263573EE}"/>
              </a:ext>
            </a:extLst>
          </p:cNvPr>
          <p:cNvPicPr>
            <a:picLocks noChangeAspect="1"/>
          </p:cNvPicPr>
          <p:nvPr/>
        </p:nvPicPr>
        <p:blipFill rotWithShape="1">
          <a:blip r:embed="rId8">
            <a:extLst>
              <a:ext uri="{28A0092B-C50C-407E-A947-70E740481C1C}">
                <a14:useLocalDpi xmlns:a14="http://schemas.microsoft.com/office/drawing/2010/main" val="0"/>
              </a:ext>
            </a:extLst>
          </a:blip>
          <a:srcRect l="11702" t="21441" r="14247" b="24192"/>
          <a:stretch/>
        </p:blipFill>
        <p:spPr>
          <a:xfrm flipH="1">
            <a:off x="10482075" y="3261029"/>
            <a:ext cx="875062" cy="690608"/>
          </a:xfrm>
          <a:prstGeom prst="rect">
            <a:avLst/>
          </a:prstGeom>
        </p:spPr>
      </p:pic>
      <p:sp>
        <p:nvSpPr>
          <p:cNvPr id="61" name="フローチャート: 組合せ 60">
            <a:extLst>
              <a:ext uri="{FF2B5EF4-FFF2-40B4-BE49-F238E27FC236}">
                <a16:creationId xmlns:a16="http://schemas.microsoft.com/office/drawing/2014/main" id="{B18BBE37-53C4-5E59-FF7B-C18741C0D859}"/>
              </a:ext>
            </a:extLst>
          </p:cNvPr>
          <p:cNvSpPr/>
          <p:nvPr/>
        </p:nvSpPr>
        <p:spPr>
          <a:xfrm rot="16200000">
            <a:off x="11418301" y="3550800"/>
            <a:ext cx="322960" cy="169415"/>
          </a:xfrm>
          <a:prstGeom prst="flowChartMerge">
            <a:avLst/>
          </a:prstGeom>
          <a:solidFill>
            <a:sysClr val="windowText" lastClr="0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pic>
        <p:nvPicPr>
          <p:cNvPr id="62" name="図 61">
            <a:extLst>
              <a:ext uri="{FF2B5EF4-FFF2-40B4-BE49-F238E27FC236}">
                <a16:creationId xmlns:a16="http://schemas.microsoft.com/office/drawing/2014/main" id="{D7F2FF5F-D873-8CDB-BEFA-CCC56F973C8B}"/>
              </a:ext>
            </a:extLst>
          </p:cNvPr>
          <p:cNvPicPr>
            <a:picLocks noChangeAspect="1"/>
          </p:cNvPicPr>
          <p:nvPr/>
        </p:nvPicPr>
        <p:blipFill rotWithShape="1">
          <a:blip r:embed="rId4">
            <a:extLst>
              <a:ext uri="{28A0092B-C50C-407E-A947-70E740481C1C}">
                <a14:useLocalDpi xmlns:a14="http://schemas.microsoft.com/office/drawing/2010/main" val="0"/>
              </a:ext>
            </a:extLst>
          </a:blip>
          <a:srcRect l="6186" t="11038" r="4069" b="15756"/>
          <a:stretch/>
        </p:blipFill>
        <p:spPr>
          <a:xfrm>
            <a:off x="9527481" y="3262565"/>
            <a:ext cx="844753" cy="689072"/>
          </a:xfrm>
          <a:prstGeom prst="rect">
            <a:avLst/>
          </a:prstGeom>
        </p:spPr>
      </p:pic>
      <p:pic>
        <p:nvPicPr>
          <p:cNvPr id="63" name="図 62">
            <a:extLst>
              <a:ext uri="{FF2B5EF4-FFF2-40B4-BE49-F238E27FC236}">
                <a16:creationId xmlns:a16="http://schemas.microsoft.com/office/drawing/2014/main" id="{F2A16DA4-96C9-CA16-F64A-C5DE5B56AF36}"/>
              </a:ext>
            </a:extLst>
          </p:cNvPr>
          <p:cNvPicPr>
            <a:picLocks noChangeAspect="1"/>
          </p:cNvPicPr>
          <p:nvPr/>
        </p:nvPicPr>
        <p:blipFill>
          <a:blip r:embed="rId5"/>
          <a:stretch>
            <a:fillRect/>
          </a:stretch>
        </p:blipFill>
        <p:spPr>
          <a:xfrm>
            <a:off x="9457502" y="3014749"/>
            <a:ext cx="912532" cy="188110"/>
          </a:xfrm>
          <a:prstGeom prst="rect">
            <a:avLst/>
          </a:prstGeom>
        </p:spPr>
      </p:pic>
      <p:pic>
        <p:nvPicPr>
          <p:cNvPr id="64" name="図 63">
            <a:extLst>
              <a:ext uri="{FF2B5EF4-FFF2-40B4-BE49-F238E27FC236}">
                <a16:creationId xmlns:a16="http://schemas.microsoft.com/office/drawing/2014/main" id="{65206D38-6144-2949-048E-0960A55E8C10}"/>
              </a:ext>
            </a:extLst>
          </p:cNvPr>
          <p:cNvPicPr>
            <a:picLocks noChangeAspect="1"/>
          </p:cNvPicPr>
          <p:nvPr/>
        </p:nvPicPr>
        <p:blipFill>
          <a:blip r:embed="rId6"/>
          <a:stretch>
            <a:fillRect/>
          </a:stretch>
        </p:blipFill>
        <p:spPr>
          <a:xfrm>
            <a:off x="10108778" y="3298642"/>
            <a:ext cx="275223" cy="395026"/>
          </a:xfrm>
          <a:prstGeom prst="rect">
            <a:avLst/>
          </a:prstGeom>
        </p:spPr>
      </p:pic>
      <p:sp>
        <p:nvSpPr>
          <p:cNvPr id="12" name="正方形/長方形 11">
            <a:extLst>
              <a:ext uri="{FF2B5EF4-FFF2-40B4-BE49-F238E27FC236}">
                <a16:creationId xmlns:a16="http://schemas.microsoft.com/office/drawing/2014/main" id="{5E40EFBA-0918-2E08-81AA-08A3668F9514}"/>
              </a:ext>
            </a:extLst>
          </p:cNvPr>
          <p:cNvSpPr/>
          <p:nvPr/>
        </p:nvSpPr>
        <p:spPr>
          <a:xfrm>
            <a:off x="3398519" y="2324251"/>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Tree>
    <p:extLst>
      <p:ext uri="{BB962C8B-B14F-4D97-AF65-F5344CB8AC3E}">
        <p14:creationId xmlns:p14="http://schemas.microsoft.com/office/powerpoint/2010/main" val="407276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17</a:t>
            </a:fld>
            <a:endParaRPr kumimoji="1" lang="ja-JP" altLang="en-US"/>
          </a:p>
        </p:txBody>
      </p:sp>
      <p:sp>
        <p:nvSpPr>
          <p:cNvPr id="15" name="四角形: 角を丸くする 14">
            <a:extLst>
              <a:ext uri="{FF2B5EF4-FFF2-40B4-BE49-F238E27FC236}">
                <a16:creationId xmlns:a16="http://schemas.microsoft.com/office/drawing/2014/main" id="{3F12FE9E-7EC4-6729-9206-4EAAB969F5FC}"/>
              </a:ext>
            </a:extLst>
          </p:cNvPr>
          <p:cNvSpPr/>
          <p:nvPr/>
        </p:nvSpPr>
        <p:spPr>
          <a:xfrm>
            <a:off x="387237" y="2452085"/>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計画管理画面</a:t>
            </a:r>
          </a:p>
        </p:txBody>
      </p:sp>
      <p:pic>
        <p:nvPicPr>
          <p:cNvPr id="16" name="รูปภาพ 3">
            <a:extLst>
              <a:ext uri="{FF2B5EF4-FFF2-40B4-BE49-F238E27FC236}">
                <a16:creationId xmlns:a16="http://schemas.microsoft.com/office/drawing/2014/main" id="{FE117CD4-0A11-202D-1AB7-617F49C4F40E}"/>
              </a:ext>
            </a:extLst>
          </p:cNvPr>
          <p:cNvPicPr/>
          <p:nvPr/>
        </p:nvPicPr>
        <p:blipFill>
          <a:blip r:embed="rId2">
            <a:extLst>
              <a:ext uri="{28A0092B-C50C-407E-A947-70E740481C1C}">
                <a14:useLocalDpi xmlns:a14="http://schemas.microsoft.com/office/drawing/2010/main" val="0"/>
              </a:ext>
            </a:extLst>
          </a:blip>
          <a:stretch>
            <a:fillRect/>
          </a:stretch>
        </p:blipFill>
        <p:spPr>
          <a:xfrm>
            <a:off x="6106046" y="2912944"/>
            <a:ext cx="1716979" cy="2217799"/>
          </a:xfrm>
          <a:prstGeom prst="rect">
            <a:avLst/>
          </a:prstGeom>
        </p:spPr>
      </p:pic>
      <p:pic>
        <p:nvPicPr>
          <p:cNvPr id="17" name="図 119">
            <a:extLst>
              <a:ext uri="{FF2B5EF4-FFF2-40B4-BE49-F238E27FC236}">
                <a16:creationId xmlns:a16="http://schemas.microsoft.com/office/drawing/2014/main" id="{0A3425CD-FB38-85F1-9B02-D37A4390E74C}"/>
              </a:ext>
            </a:extLst>
          </p:cNvPr>
          <p:cNvPicPr>
            <a:picLocks noChangeAspect="1"/>
          </p:cNvPicPr>
          <p:nvPr/>
        </p:nvPicPr>
        <p:blipFill>
          <a:blip r:embed="rId3"/>
          <a:stretch>
            <a:fillRect/>
          </a:stretch>
        </p:blipFill>
        <p:spPr>
          <a:xfrm>
            <a:off x="6353793" y="3033048"/>
            <a:ext cx="1182132" cy="177846"/>
          </a:xfrm>
          <a:prstGeom prst="rect">
            <a:avLst/>
          </a:prstGeom>
        </p:spPr>
      </p:pic>
      <p:sp>
        <p:nvSpPr>
          <p:cNvPr id="19" name="テキスト ボックス 120">
            <a:extLst>
              <a:ext uri="{FF2B5EF4-FFF2-40B4-BE49-F238E27FC236}">
                <a16:creationId xmlns:a16="http://schemas.microsoft.com/office/drawing/2014/main" id="{DA25DC53-8251-C915-B614-4D39C19EDDF3}"/>
              </a:ext>
            </a:extLst>
          </p:cNvPr>
          <p:cNvSpPr txBox="1"/>
          <p:nvPr/>
        </p:nvSpPr>
        <p:spPr>
          <a:xfrm>
            <a:off x="6106045" y="3001185"/>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Outbound schedule list</a:t>
            </a:r>
          </a:p>
        </p:txBody>
      </p:sp>
      <p:pic>
        <p:nvPicPr>
          <p:cNvPr id="20" name="図 124">
            <a:extLst>
              <a:ext uri="{FF2B5EF4-FFF2-40B4-BE49-F238E27FC236}">
                <a16:creationId xmlns:a16="http://schemas.microsoft.com/office/drawing/2014/main" id="{F253187F-139B-C3D8-A034-E4A92F40DAD2}"/>
              </a:ext>
            </a:extLst>
          </p:cNvPr>
          <p:cNvPicPr>
            <a:picLocks noChangeAspect="1"/>
          </p:cNvPicPr>
          <p:nvPr/>
        </p:nvPicPr>
        <p:blipFill>
          <a:blip r:embed="rId4"/>
          <a:stretch>
            <a:fillRect/>
          </a:stretch>
        </p:blipFill>
        <p:spPr>
          <a:xfrm>
            <a:off x="6311649" y="3248492"/>
            <a:ext cx="1492073" cy="1579717"/>
          </a:xfrm>
          <a:prstGeom prst="rect">
            <a:avLst/>
          </a:prstGeom>
        </p:spPr>
      </p:pic>
      <p:pic>
        <p:nvPicPr>
          <p:cNvPr id="29" name="図 124">
            <a:extLst>
              <a:ext uri="{FF2B5EF4-FFF2-40B4-BE49-F238E27FC236}">
                <a16:creationId xmlns:a16="http://schemas.microsoft.com/office/drawing/2014/main" id="{26BCB75C-133A-199F-C36E-A2DE5636BA00}"/>
              </a:ext>
            </a:extLst>
          </p:cNvPr>
          <p:cNvPicPr>
            <a:picLocks noChangeAspect="1"/>
          </p:cNvPicPr>
          <p:nvPr/>
        </p:nvPicPr>
        <p:blipFill>
          <a:blip r:embed="rId4"/>
          <a:stretch>
            <a:fillRect/>
          </a:stretch>
        </p:blipFill>
        <p:spPr>
          <a:xfrm>
            <a:off x="6266284" y="3251679"/>
            <a:ext cx="1492073" cy="241737"/>
          </a:xfrm>
          <a:prstGeom prst="rect">
            <a:avLst/>
          </a:prstGeom>
        </p:spPr>
      </p:pic>
      <p:sp>
        <p:nvSpPr>
          <p:cNvPr id="31" name="テキスト ボックス 135">
            <a:extLst>
              <a:ext uri="{FF2B5EF4-FFF2-40B4-BE49-F238E27FC236}">
                <a16:creationId xmlns:a16="http://schemas.microsoft.com/office/drawing/2014/main" id="{5CD303B5-7705-799E-BEB0-27F546529970}"/>
              </a:ext>
            </a:extLst>
          </p:cNvPr>
          <p:cNvSpPr txBox="1"/>
          <p:nvPr/>
        </p:nvSpPr>
        <p:spPr>
          <a:xfrm>
            <a:off x="6116093" y="3261419"/>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Date</a:t>
            </a:r>
            <a:endParaRPr kumimoji="1" lang="ja-JP" altLang="en-US" sz="800" dirty="0">
              <a:latin typeface="Meiryo UI" panose="020B0604030504040204" pitchFamily="50" charset="-128"/>
              <a:ea typeface="Meiryo UI" panose="020B0604030504040204" pitchFamily="50" charset="-128"/>
            </a:endParaRPr>
          </a:p>
        </p:txBody>
      </p:sp>
      <p:pic>
        <p:nvPicPr>
          <p:cNvPr id="33" name="図 37">
            <a:extLst>
              <a:ext uri="{FF2B5EF4-FFF2-40B4-BE49-F238E27FC236}">
                <a16:creationId xmlns:a16="http://schemas.microsoft.com/office/drawing/2014/main" id="{10D789A8-69C4-EA2A-C274-4BA940FA8D57}"/>
              </a:ext>
            </a:extLst>
          </p:cNvPr>
          <p:cNvPicPr>
            <a:picLocks noChangeAspect="1"/>
          </p:cNvPicPr>
          <p:nvPr/>
        </p:nvPicPr>
        <p:blipFill>
          <a:blip r:embed="rId5"/>
          <a:stretch>
            <a:fillRect/>
          </a:stretch>
        </p:blipFill>
        <p:spPr>
          <a:xfrm>
            <a:off x="6791032" y="3267890"/>
            <a:ext cx="975979" cy="245836"/>
          </a:xfrm>
          <a:prstGeom prst="rect">
            <a:avLst/>
          </a:prstGeom>
        </p:spPr>
      </p:pic>
      <p:sp>
        <p:nvSpPr>
          <p:cNvPr id="34" name="テキスト ボックス 285">
            <a:extLst>
              <a:ext uri="{FF2B5EF4-FFF2-40B4-BE49-F238E27FC236}">
                <a16:creationId xmlns:a16="http://schemas.microsoft.com/office/drawing/2014/main" id="{2DC4C2F1-6AA8-AA31-C521-6F1AF2D6442B}"/>
              </a:ext>
            </a:extLst>
          </p:cNvPr>
          <p:cNvSpPr txBox="1"/>
          <p:nvPr/>
        </p:nvSpPr>
        <p:spPr>
          <a:xfrm>
            <a:off x="6791032" y="3279399"/>
            <a:ext cx="927148" cy="200055"/>
          </a:xfrm>
          <a:prstGeom prst="rect">
            <a:avLst/>
          </a:prstGeom>
          <a:noFill/>
          <a:ln>
            <a:noFill/>
          </a:ln>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26-05-2023</a:t>
            </a:r>
            <a:endParaRPr kumimoji="1" lang="ja-JP" altLang="en-US" sz="7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3D6057D0-EFA5-FF5B-C16E-0D9FC1CA465D}"/>
              </a:ext>
            </a:extLst>
          </p:cNvPr>
          <p:cNvSpPr/>
          <p:nvPr/>
        </p:nvSpPr>
        <p:spPr>
          <a:xfrm>
            <a:off x="6183423" y="3767968"/>
            <a:ext cx="1562221" cy="409748"/>
          </a:xfrm>
          <a:prstGeom prst="rect">
            <a:avLst/>
          </a:prstGeom>
          <a:solidFill>
            <a:schemeClr val="accent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Order No # 000001  Qty 2000</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b="0" i="0" u="none" strike="noStrike" kern="1200" cap="none" spc="0" normalizeH="0" baseline="0" noProof="0" dirty="0">
                <a:ln>
                  <a:noFill/>
                </a:ln>
                <a:solidFill>
                  <a:srgbClr val="3F3F3F"/>
                </a:solidFill>
                <a:effectLst/>
                <a:uLnTx/>
                <a:uFillTx/>
                <a:latin typeface="Segoe UI"/>
                <a:ea typeface="メイリオ"/>
                <a:cs typeface="+mn-cs"/>
              </a:rPr>
              <a:t>P-No C-SY1 NDS2525-W</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Carton no : 100-200</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36" name="正方形/長方形 35">
            <a:extLst>
              <a:ext uri="{FF2B5EF4-FFF2-40B4-BE49-F238E27FC236}">
                <a16:creationId xmlns:a16="http://schemas.microsoft.com/office/drawing/2014/main" id="{07CAB622-32EE-855F-B56B-30F83FEBB224}"/>
              </a:ext>
            </a:extLst>
          </p:cNvPr>
          <p:cNvSpPr/>
          <p:nvPr/>
        </p:nvSpPr>
        <p:spPr>
          <a:xfrm>
            <a:off x="6183422" y="4199617"/>
            <a:ext cx="1562221" cy="409748"/>
          </a:xfrm>
          <a:prstGeom prst="rect">
            <a:avLst/>
          </a:prstGeom>
          <a:solidFill>
            <a:srgbClr val="FFCCCC"/>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Order No # 000001  Qty 2000</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b="0" i="0" u="none" strike="noStrike" kern="1200" cap="none" spc="0" normalizeH="0" baseline="0" noProof="0" dirty="0">
                <a:ln>
                  <a:noFill/>
                </a:ln>
                <a:solidFill>
                  <a:srgbClr val="3F3F3F"/>
                </a:solidFill>
                <a:effectLst/>
                <a:uLnTx/>
                <a:uFillTx/>
                <a:latin typeface="Segoe UI"/>
                <a:ea typeface="メイリオ"/>
                <a:cs typeface="+mn-cs"/>
              </a:rPr>
              <a:t>P-No C-SY1 NDS2525-W</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Carton no : 100-200</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37" name="正方形/長方形 36">
            <a:extLst>
              <a:ext uri="{FF2B5EF4-FFF2-40B4-BE49-F238E27FC236}">
                <a16:creationId xmlns:a16="http://schemas.microsoft.com/office/drawing/2014/main" id="{6F2E36EE-848A-5980-25A7-7AFB9B10CD5C}"/>
              </a:ext>
            </a:extLst>
          </p:cNvPr>
          <p:cNvSpPr/>
          <p:nvPr/>
        </p:nvSpPr>
        <p:spPr>
          <a:xfrm>
            <a:off x="6183422" y="4618301"/>
            <a:ext cx="1562221" cy="409748"/>
          </a:xfrm>
          <a:prstGeom prst="rect">
            <a:avLst/>
          </a:prstGeom>
          <a:solidFill>
            <a:schemeClr val="accent5">
              <a:lumMod val="60000"/>
              <a:lumOff val="4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Order No # 000001  Qty 2000</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800" b="0" i="0" u="none" strike="noStrike" kern="1200" cap="none" spc="0" normalizeH="0" baseline="0" noProof="0" dirty="0">
                <a:ln>
                  <a:noFill/>
                </a:ln>
                <a:solidFill>
                  <a:srgbClr val="3F3F3F"/>
                </a:solidFill>
                <a:effectLst/>
                <a:uLnTx/>
                <a:uFillTx/>
                <a:latin typeface="Segoe UI"/>
                <a:ea typeface="メイリオ"/>
                <a:cs typeface="+mn-cs"/>
              </a:rPr>
              <a:t>P-No C-SY1 NDS2525-W</a:t>
            </a:r>
          </a:p>
          <a:p>
            <a:pPr marL="0" marR="0" indent="0" defTabSz="457200" rtl="0" eaLnBrk="1" fontAlgn="auto" latinLnBrk="0" hangingPunct="1">
              <a:lnSpc>
                <a:spcPct val="100000"/>
              </a:lnSpc>
              <a:spcBef>
                <a:spcPts val="0"/>
              </a:spcBef>
              <a:spcAft>
                <a:spcPts val="0"/>
              </a:spcAft>
              <a:buClrTx/>
              <a:buSzTx/>
              <a:buFontTx/>
              <a:buNone/>
              <a:tabLst/>
            </a:pPr>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Carton no : 100-200</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pic>
        <p:nvPicPr>
          <p:cNvPr id="39" name="図 124">
            <a:extLst>
              <a:ext uri="{FF2B5EF4-FFF2-40B4-BE49-F238E27FC236}">
                <a16:creationId xmlns:a16="http://schemas.microsoft.com/office/drawing/2014/main" id="{B9556228-B793-FBA2-FE7F-A7CFD97A7DB6}"/>
              </a:ext>
            </a:extLst>
          </p:cNvPr>
          <p:cNvPicPr>
            <a:picLocks noChangeAspect="1"/>
          </p:cNvPicPr>
          <p:nvPr/>
        </p:nvPicPr>
        <p:blipFill>
          <a:blip r:embed="rId4"/>
          <a:stretch>
            <a:fillRect/>
          </a:stretch>
        </p:blipFill>
        <p:spPr>
          <a:xfrm>
            <a:off x="6266284" y="3471977"/>
            <a:ext cx="1492073" cy="241737"/>
          </a:xfrm>
          <a:prstGeom prst="rect">
            <a:avLst/>
          </a:prstGeom>
        </p:spPr>
      </p:pic>
      <p:sp>
        <p:nvSpPr>
          <p:cNvPr id="40" name="テキスト ボックス 135">
            <a:extLst>
              <a:ext uri="{FF2B5EF4-FFF2-40B4-BE49-F238E27FC236}">
                <a16:creationId xmlns:a16="http://schemas.microsoft.com/office/drawing/2014/main" id="{7952D268-87B8-66A8-45CF-57846D146061}"/>
              </a:ext>
            </a:extLst>
          </p:cNvPr>
          <p:cNvSpPr txBox="1"/>
          <p:nvPr/>
        </p:nvSpPr>
        <p:spPr>
          <a:xfrm>
            <a:off x="6116093" y="3481717"/>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Order No</a:t>
            </a:r>
            <a:endParaRPr kumimoji="1" lang="ja-JP" altLang="en-US" sz="800" dirty="0">
              <a:latin typeface="Meiryo UI" panose="020B0604030504040204" pitchFamily="50" charset="-128"/>
              <a:ea typeface="Meiryo UI" panose="020B0604030504040204" pitchFamily="50" charset="-128"/>
            </a:endParaRPr>
          </a:p>
        </p:txBody>
      </p:sp>
      <p:pic>
        <p:nvPicPr>
          <p:cNvPr id="41" name="図 37">
            <a:extLst>
              <a:ext uri="{FF2B5EF4-FFF2-40B4-BE49-F238E27FC236}">
                <a16:creationId xmlns:a16="http://schemas.microsoft.com/office/drawing/2014/main" id="{4F5733DC-0AB1-D2B6-E403-E97741572B8C}"/>
              </a:ext>
            </a:extLst>
          </p:cNvPr>
          <p:cNvPicPr>
            <a:picLocks noChangeAspect="1"/>
          </p:cNvPicPr>
          <p:nvPr/>
        </p:nvPicPr>
        <p:blipFill>
          <a:blip r:embed="rId5"/>
          <a:stretch>
            <a:fillRect/>
          </a:stretch>
        </p:blipFill>
        <p:spPr>
          <a:xfrm>
            <a:off x="6791032" y="3488188"/>
            <a:ext cx="975979" cy="245836"/>
          </a:xfrm>
          <a:prstGeom prst="rect">
            <a:avLst/>
          </a:prstGeom>
        </p:spPr>
      </p:pic>
      <p:pic>
        <p:nvPicPr>
          <p:cNvPr id="42" name="รูปภาพ 3">
            <a:extLst>
              <a:ext uri="{FF2B5EF4-FFF2-40B4-BE49-F238E27FC236}">
                <a16:creationId xmlns:a16="http://schemas.microsoft.com/office/drawing/2014/main" id="{6FFF8AF3-0921-5086-5329-96913BEE4008}"/>
              </a:ext>
            </a:extLst>
          </p:cNvPr>
          <p:cNvPicPr/>
          <p:nvPr/>
        </p:nvPicPr>
        <p:blipFill>
          <a:blip r:embed="rId2">
            <a:extLst>
              <a:ext uri="{28A0092B-C50C-407E-A947-70E740481C1C}">
                <a14:useLocalDpi xmlns:a14="http://schemas.microsoft.com/office/drawing/2010/main" val="0"/>
              </a:ext>
            </a:extLst>
          </a:blip>
          <a:stretch>
            <a:fillRect/>
          </a:stretch>
        </p:blipFill>
        <p:spPr>
          <a:xfrm>
            <a:off x="7963666" y="2912944"/>
            <a:ext cx="1716979" cy="2217799"/>
          </a:xfrm>
          <a:prstGeom prst="rect">
            <a:avLst/>
          </a:prstGeom>
        </p:spPr>
      </p:pic>
      <p:pic>
        <p:nvPicPr>
          <p:cNvPr id="43" name="図 119">
            <a:extLst>
              <a:ext uri="{FF2B5EF4-FFF2-40B4-BE49-F238E27FC236}">
                <a16:creationId xmlns:a16="http://schemas.microsoft.com/office/drawing/2014/main" id="{8434449E-2D5B-7661-AB73-8FB030373A23}"/>
              </a:ext>
            </a:extLst>
          </p:cNvPr>
          <p:cNvPicPr>
            <a:picLocks noChangeAspect="1"/>
          </p:cNvPicPr>
          <p:nvPr/>
        </p:nvPicPr>
        <p:blipFill>
          <a:blip r:embed="rId3"/>
          <a:stretch>
            <a:fillRect/>
          </a:stretch>
        </p:blipFill>
        <p:spPr>
          <a:xfrm>
            <a:off x="8211413" y="3033048"/>
            <a:ext cx="1182132" cy="177846"/>
          </a:xfrm>
          <a:prstGeom prst="rect">
            <a:avLst/>
          </a:prstGeom>
        </p:spPr>
      </p:pic>
      <p:sp>
        <p:nvSpPr>
          <p:cNvPr id="44" name="テキスト ボックス 120">
            <a:extLst>
              <a:ext uri="{FF2B5EF4-FFF2-40B4-BE49-F238E27FC236}">
                <a16:creationId xmlns:a16="http://schemas.microsoft.com/office/drawing/2014/main" id="{7279DD14-6B50-C615-6467-E6A4A2E11C51}"/>
              </a:ext>
            </a:extLst>
          </p:cNvPr>
          <p:cNvSpPr txBox="1"/>
          <p:nvPr/>
        </p:nvSpPr>
        <p:spPr>
          <a:xfrm>
            <a:off x="7963665" y="3001185"/>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Outbound</a:t>
            </a:r>
          </a:p>
        </p:txBody>
      </p:sp>
      <p:pic>
        <p:nvPicPr>
          <p:cNvPr id="46" name="図 124">
            <a:extLst>
              <a:ext uri="{FF2B5EF4-FFF2-40B4-BE49-F238E27FC236}">
                <a16:creationId xmlns:a16="http://schemas.microsoft.com/office/drawing/2014/main" id="{D2AAC7F7-F9C7-D1E3-5651-9196D6E06036}"/>
              </a:ext>
            </a:extLst>
          </p:cNvPr>
          <p:cNvPicPr>
            <a:picLocks noChangeAspect="1"/>
          </p:cNvPicPr>
          <p:nvPr/>
        </p:nvPicPr>
        <p:blipFill>
          <a:blip r:embed="rId4"/>
          <a:stretch>
            <a:fillRect/>
          </a:stretch>
        </p:blipFill>
        <p:spPr>
          <a:xfrm>
            <a:off x="8169269" y="3248492"/>
            <a:ext cx="1492073" cy="1579717"/>
          </a:xfrm>
          <a:prstGeom prst="rect">
            <a:avLst/>
          </a:prstGeom>
        </p:spPr>
      </p:pic>
      <p:sp>
        <p:nvSpPr>
          <p:cNvPr id="47" name="テキスト ボックス 127">
            <a:extLst>
              <a:ext uri="{FF2B5EF4-FFF2-40B4-BE49-F238E27FC236}">
                <a16:creationId xmlns:a16="http://schemas.microsoft.com/office/drawing/2014/main" id="{4ED32D04-115C-40EA-153B-95AB35964CEC}"/>
              </a:ext>
            </a:extLst>
          </p:cNvPr>
          <p:cNvSpPr txBox="1"/>
          <p:nvPr/>
        </p:nvSpPr>
        <p:spPr>
          <a:xfrm>
            <a:off x="8017047" y="487497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sp>
        <p:nvSpPr>
          <p:cNvPr id="49" name="テキスト ボックス 130">
            <a:extLst>
              <a:ext uri="{FF2B5EF4-FFF2-40B4-BE49-F238E27FC236}">
                <a16:creationId xmlns:a16="http://schemas.microsoft.com/office/drawing/2014/main" id="{1180ED0D-B7F8-5396-1874-7B2092B82EEA}"/>
              </a:ext>
            </a:extLst>
          </p:cNvPr>
          <p:cNvSpPr txBox="1"/>
          <p:nvPr/>
        </p:nvSpPr>
        <p:spPr>
          <a:xfrm>
            <a:off x="9299566" y="487239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F4</a:t>
            </a:r>
          </a:p>
          <a:p>
            <a:pPr algn="ctr"/>
            <a:r>
              <a:rPr kumimoji="1" lang="en-US" altLang="ja-JP" sz="500" dirty="0">
                <a:latin typeface="Meiryo UI" panose="020B0604030504040204" pitchFamily="50" charset="-128"/>
                <a:ea typeface="Meiryo UI" panose="020B0604030504040204" pitchFamily="50" charset="-128"/>
              </a:rPr>
              <a:t>Back</a:t>
            </a:r>
            <a:endParaRPr kumimoji="1" lang="ja-JP" altLang="en-US" sz="500" dirty="0">
              <a:latin typeface="Meiryo UI" panose="020B0604030504040204" pitchFamily="50" charset="-128"/>
              <a:ea typeface="Meiryo UI" panose="020B0604030504040204" pitchFamily="50" charset="-128"/>
            </a:endParaRPr>
          </a:p>
        </p:txBody>
      </p:sp>
      <p:pic>
        <p:nvPicPr>
          <p:cNvPr id="50" name="図 124">
            <a:extLst>
              <a:ext uri="{FF2B5EF4-FFF2-40B4-BE49-F238E27FC236}">
                <a16:creationId xmlns:a16="http://schemas.microsoft.com/office/drawing/2014/main" id="{A5164158-0243-8FF8-44CC-31151F52FC41}"/>
              </a:ext>
            </a:extLst>
          </p:cNvPr>
          <p:cNvPicPr>
            <a:picLocks noChangeAspect="1"/>
          </p:cNvPicPr>
          <p:nvPr/>
        </p:nvPicPr>
        <p:blipFill>
          <a:blip r:embed="rId4"/>
          <a:stretch>
            <a:fillRect/>
          </a:stretch>
        </p:blipFill>
        <p:spPr>
          <a:xfrm>
            <a:off x="7992319" y="4855310"/>
            <a:ext cx="1677020" cy="258554"/>
          </a:xfrm>
          <a:prstGeom prst="rect">
            <a:avLst/>
          </a:prstGeom>
        </p:spPr>
      </p:pic>
      <p:pic>
        <p:nvPicPr>
          <p:cNvPr id="51" name="図 50">
            <a:extLst>
              <a:ext uri="{FF2B5EF4-FFF2-40B4-BE49-F238E27FC236}">
                <a16:creationId xmlns:a16="http://schemas.microsoft.com/office/drawing/2014/main" id="{AC1CBE49-A238-664E-1468-8ACDD3191957}"/>
              </a:ext>
            </a:extLst>
          </p:cNvPr>
          <p:cNvPicPr>
            <a:picLocks noChangeAspect="1"/>
          </p:cNvPicPr>
          <p:nvPr/>
        </p:nvPicPr>
        <p:blipFill rotWithShape="1">
          <a:blip r:embed="rId6"/>
          <a:srcRect r="7596" b="3166"/>
          <a:stretch/>
        </p:blipFill>
        <p:spPr>
          <a:xfrm>
            <a:off x="8968185" y="4939473"/>
            <a:ext cx="628927" cy="163719"/>
          </a:xfrm>
          <a:prstGeom prst="rect">
            <a:avLst/>
          </a:prstGeom>
        </p:spPr>
      </p:pic>
      <p:pic>
        <p:nvPicPr>
          <p:cNvPr id="52" name="図 46">
            <a:extLst>
              <a:ext uri="{FF2B5EF4-FFF2-40B4-BE49-F238E27FC236}">
                <a16:creationId xmlns:a16="http://schemas.microsoft.com/office/drawing/2014/main" id="{F42731DF-6CAD-C64E-534D-A4396E9D3EEC}"/>
              </a:ext>
            </a:extLst>
          </p:cNvPr>
          <p:cNvPicPr>
            <a:picLocks noChangeAspect="1"/>
          </p:cNvPicPr>
          <p:nvPr/>
        </p:nvPicPr>
        <p:blipFill>
          <a:blip r:embed="rId7"/>
          <a:stretch>
            <a:fillRect/>
          </a:stretch>
        </p:blipFill>
        <p:spPr>
          <a:xfrm>
            <a:off x="9050264" y="4984401"/>
            <a:ext cx="456477" cy="64895"/>
          </a:xfrm>
          <a:prstGeom prst="rect">
            <a:avLst/>
          </a:prstGeom>
        </p:spPr>
      </p:pic>
      <p:sp>
        <p:nvSpPr>
          <p:cNvPr id="53" name="テキスト ボックス 14">
            <a:extLst>
              <a:ext uri="{FF2B5EF4-FFF2-40B4-BE49-F238E27FC236}">
                <a16:creationId xmlns:a16="http://schemas.microsoft.com/office/drawing/2014/main" id="{57D1BBB2-41CA-55E9-ED66-23E609FF2B9E}"/>
              </a:ext>
            </a:extLst>
          </p:cNvPr>
          <p:cNvSpPr txBox="1"/>
          <p:nvPr/>
        </p:nvSpPr>
        <p:spPr>
          <a:xfrm>
            <a:off x="8952517" y="4928325"/>
            <a:ext cx="667762" cy="169277"/>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Confirmed</a:t>
            </a:r>
            <a:endParaRPr kumimoji="1" lang="ja-JP" altLang="en-US" sz="500" dirty="0">
              <a:latin typeface="Meiryo UI" panose="020B0604030504040204" pitchFamily="50" charset="-128"/>
              <a:ea typeface="Meiryo UI" panose="020B0604030504040204" pitchFamily="50" charset="-128"/>
            </a:endParaRPr>
          </a:p>
        </p:txBody>
      </p:sp>
      <p:pic>
        <p:nvPicPr>
          <p:cNvPr id="54" name="図 53">
            <a:extLst>
              <a:ext uri="{FF2B5EF4-FFF2-40B4-BE49-F238E27FC236}">
                <a16:creationId xmlns:a16="http://schemas.microsoft.com/office/drawing/2014/main" id="{CFEABA27-4F5D-BC7E-188A-8C8920B8FCEF}"/>
              </a:ext>
            </a:extLst>
          </p:cNvPr>
          <p:cNvPicPr>
            <a:picLocks noChangeAspect="1"/>
          </p:cNvPicPr>
          <p:nvPr/>
        </p:nvPicPr>
        <p:blipFill rotWithShape="1">
          <a:blip r:embed="rId6"/>
          <a:srcRect r="7596" b="3166"/>
          <a:stretch/>
        </p:blipFill>
        <p:spPr>
          <a:xfrm>
            <a:off x="8005992" y="4821039"/>
            <a:ext cx="612538" cy="280252"/>
          </a:xfrm>
          <a:prstGeom prst="rect">
            <a:avLst/>
          </a:prstGeom>
        </p:spPr>
      </p:pic>
      <p:pic>
        <p:nvPicPr>
          <p:cNvPr id="55" name="図 124">
            <a:extLst>
              <a:ext uri="{FF2B5EF4-FFF2-40B4-BE49-F238E27FC236}">
                <a16:creationId xmlns:a16="http://schemas.microsoft.com/office/drawing/2014/main" id="{CD291FCA-B9A0-C94B-B92E-3C5062125D2B}"/>
              </a:ext>
            </a:extLst>
          </p:cNvPr>
          <p:cNvPicPr>
            <a:picLocks noChangeAspect="1"/>
          </p:cNvPicPr>
          <p:nvPr/>
        </p:nvPicPr>
        <p:blipFill>
          <a:blip r:embed="rId4"/>
          <a:stretch>
            <a:fillRect/>
          </a:stretch>
        </p:blipFill>
        <p:spPr>
          <a:xfrm>
            <a:off x="8123904" y="3251679"/>
            <a:ext cx="1492073" cy="241737"/>
          </a:xfrm>
          <a:prstGeom prst="rect">
            <a:avLst/>
          </a:prstGeom>
        </p:spPr>
      </p:pic>
      <p:sp>
        <p:nvSpPr>
          <p:cNvPr id="56" name="テキスト ボックス 135">
            <a:extLst>
              <a:ext uri="{FF2B5EF4-FFF2-40B4-BE49-F238E27FC236}">
                <a16:creationId xmlns:a16="http://schemas.microsoft.com/office/drawing/2014/main" id="{E2387202-B66C-D488-A18F-9AAFDA425DFE}"/>
              </a:ext>
            </a:extLst>
          </p:cNvPr>
          <p:cNvSpPr txBox="1"/>
          <p:nvPr/>
        </p:nvSpPr>
        <p:spPr>
          <a:xfrm>
            <a:off x="7973713" y="3261419"/>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P-No</a:t>
            </a:r>
            <a:endParaRPr kumimoji="1" lang="ja-JP" altLang="en-US" sz="800" dirty="0">
              <a:latin typeface="Meiryo UI" panose="020B0604030504040204" pitchFamily="50" charset="-128"/>
              <a:ea typeface="Meiryo UI" panose="020B0604030504040204" pitchFamily="50" charset="-128"/>
            </a:endParaRPr>
          </a:p>
        </p:txBody>
      </p:sp>
      <p:pic>
        <p:nvPicPr>
          <p:cNvPr id="57" name="図 37">
            <a:extLst>
              <a:ext uri="{FF2B5EF4-FFF2-40B4-BE49-F238E27FC236}">
                <a16:creationId xmlns:a16="http://schemas.microsoft.com/office/drawing/2014/main" id="{AA168A3A-E0D8-1D87-CB50-AC1B9082C939}"/>
              </a:ext>
            </a:extLst>
          </p:cNvPr>
          <p:cNvPicPr>
            <a:picLocks noChangeAspect="1"/>
          </p:cNvPicPr>
          <p:nvPr/>
        </p:nvPicPr>
        <p:blipFill>
          <a:blip r:embed="rId5"/>
          <a:stretch>
            <a:fillRect/>
          </a:stretch>
        </p:blipFill>
        <p:spPr>
          <a:xfrm>
            <a:off x="8648652" y="3267890"/>
            <a:ext cx="975979" cy="245836"/>
          </a:xfrm>
          <a:prstGeom prst="rect">
            <a:avLst/>
          </a:prstGeom>
        </p:spPr>
      </p:pic>
      <p:sp>
        <p:nvSpPr>
          <p:cNvPr id="58" name="テキスト ボックス 285">
            <a:extLst>
              <a:ext uri="{FF2B5EF4-FFF2-40B4-BE49-F238E27FC236}">
                <a16:creationId xmlns:a16="http://schemas.microsoft.com/office/drawing/2014/main" id="{462139D8-61B9-EDF5-2B5F-C4D99E350249}"/>
              </a:ext>
            </a:extLst>
          </p:cNvPr>
          <p:cNvSpPr txBox="1"/>
          <p:nvPr/>
        </p:nvSpPr>
        <p:spPr>
          <a:xfrm>
            <a:off x="8648652" y="3279399"/>
            <a:ext cx="927148" cy="200055"/>
          </a:xfrm>
          <a:prstGeom prst="rect">
            <a:avLst/>
          </a:prstGeom>
          <a:noFill/>
          <a:ln>
            <a:noFill/>
          </a:ln>
        </p:spPr>
        <p:txBody>
          <a:bodyPr wrap="square" rtlCol="0">
            <a:spAutoFit/>
          </a:bodyPr>
          <a:lstStyle/>
          <a:p>
            <a:r>
              <a:rPr kumimoji="1" lang="en-US" altLang="ja-JP" sz="700" b="0" i="0" u="none" strike="noStrike" kern="1200" cap="none" spc="0" normalizeH="0" baseline="0" noProof="0" dirty="0">
                <a:ln>
                  <a:noFill/>
                </a:ln>
                <a:solidFill>
                  <a:srgbClr val="3F3F3F"/>
                </a:solidFill>
                <a:effectLst/>
                <a:uLnTx/>
                <a:uFillTx/>
                <a:latin typeface="Segoe UI"/>
                <a:ea typeface="メイリオ"/>
                <a:cs typeface="+mn-cs"/>
              </a:rPr>
              <a:t>C-SY1 NDS2525-W</a:t>
            </a:r>
            <a:endParaRPr kumimoji="1" lang="ja-JP" altLang="en-US" sz="700" dirty="0">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212CE497-A809-560D-DEF5-2DBBDBBB17AE}"/>
              </a:ext>
            </a:extLst>
          </p:cNvPr>
          <p:cNvSpPr/>
          <p:nvPr/>
        </p:nvSpPr>
        <p:spPr>
          <a:xfrm>
            <a:off x="9163256" y="4605570"/>
            <a:ext cx="412146" cy="187599"/>
          </a:xfrm>
          <a:prstGeom prst="rect">
            <a:avLst/>
          </a:prstGeom>
          <a:solidFill>
            <a:srgbClr val="00B05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OK</a:t>
            </a:r>
            <a:endParaRPr kumimoji="1" lang="ja-JP" altLang="en-US" sz="900" dirty="0">
              <a:solidFill>
                <a:schemeClr val="bg1"/>
              </a:solidFill>
            </a:endParaRPr>
          </a:p>
        </p:txBody>
      </p:sp>
      <p:pic>
        <p:nvPicPr>
          <p:cNvPr id="60" name="図 124">
            <a:extLst>
              <a:ext uri="{FF2B5EF4-FFF2-40B4-BE49-F238E27FC236}">
                <a16:creationId xmlns:a16="http://schemas.microsoft.com/office/drawing/2014/main" id="{315B5B04-AD29-C7C5-719B-FE4B76BCCDA1}"/>
              </a:ext>
            </a:extLst>
          </p:cNvPr>
          <p:cNvPicPr>
            <a:picLocks noChangeAspect="1"/>
          </p:cNvPicPr>
          <p:nvPr/>
        </p:nvPicPr>
        <p:blipFill>
          <a:blip r:embed="rId4"/>
          <a:stretch>
            <a:fillRect/>
          </a:stretch>
        </p:blipFill>
        <p:spPr>
          <a:xfrm>
            <a:off x="8851350" y="4874961"/>
            <a:ext cx="764628" cy="212750"/>
          </a:xfrm>
          <a:prstGeom prst="rect">
            <a:avLst/>
          </a:prstGeom>
        </p:spPr>
      </p:pic>
      <p:pic>
        <p:nvPicPr>
          <p:cNvPr id="61" name="図 60">
            <a:extLst>
              <a:ext uri="{FF2B5EF4-FFF2-40B4-BE49-F238E27FC236}">
                <a16:creationId xmlns:a16="http://schemas.microsoft.com/office/drawing/2014/main" id="{32C4010C-5AAD-4B08-AA10-B9B99CB6CD5A}"/>
              </a:ext>
            </a:extLst>
          </p:cNvPr>
          <p:cNvPicPr>
            <a:picLocks noChangeAspect="1"/>
          </p:cNvPicPr>
          <p:nvPr/>
        </p:nvPicPr>
        <p:blipFill>
          <a:blip r:embed="rId8"/>
          <a:stretch>
            <a:fillRect/>
          </a:stretch>
        </p:blipFill>
        <p:spPr>
          <a:xfrm>
            <a:off x="8138606" y="4893877"/>
            <a:ext cx="398764" cy="121693"/>
          </a:xfrm>
          <a:prstGeom prst="rect">
            <a:avLst/>
          </a:prstGeom>
        </p:spPr>
      </p:pic>
      <p:sp>
        <p:nvSpPr>
          <p:cNvPr id="62" name="テキスト ボックス 51">
            <a:extLst>
              <a:ext uri="{FF2B5EF4-FFF2-40B4-BE49-F238E27FC236}">
                <a16:creationId xmlns:a16="http://schemas.microsoft.com/office/drawing/2014/main" id="{76C6146C-9ED4-F7EC-EF77-11B4FF71797A}"/>
              </a:ext>
            </a:extLst>
          </p:cNvPr>
          <p:cNvSpPr txBox="1"/>
          <p:nvPr/>
        </p:nvSpPr>
        <p:spPr>
          <a:xfrm>
            <a:off x="8041715" y="4826787"/>
            <a:ext cx="573479"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menu [P1]</a:t>
            </a:r>
            <a:endParaRPr kumimoji="1" lang="ja-JP" altLang="en-US" sz="500" dirty="0">
              <a:latin typeface="Meiryo UI" panose="020B0604030504040204" pitchFamily="50" charset="-128"/>
              <a:ea typeface="Meiryo UI" panose="020B0604030504040204" pitchFamily="50" charset="-128"/>
            </a:endParaRPr>
          </a:p>
        </p:txBody>
      </p:sp>
      <p:pic>
        <p:nvPicPr>
          <p:cNvPr id="63" name="図 124">
            <a:extLst>
              <a:ext uri="{FF2B5EF4-FFF2-40B4-BE49-F238E27FC236}">
                <a16:creationId xmlns:a16="http://schemas.microsoft.com/office/drawing/2014/main" id="{443C48BD-AA43-14B8-A71C-A1E5CDA383FD}"/>
              </a:ext>
            </a:extLst>
          </p:cNvPr>
          <p:cNvPicPr>
            <a:picLocks noChangeAspect="1"/>
          </p:cNvPicPr>
          <p:nvPr/>
        </p:nvPicPr>
        <p:blipFill>
          <a:blip r:embed="rId4"/>
          <a:stretch>
            <a:fillRect/>
          </a:stretch>
        </p:blipFill>
        <p:spPr>
          <a:xfrm>
            <a:off x="8119779" y="3489431"/>
            <a:ext cx="1492073" cy="241737"/>
          </a:xfrm>
          <a:prstGeom prst="rect">
            <a:avLst/>
          </a:prstGeom>
        </p:spPr>
      </p:pic>
      <p:sp>
        <p:nvSpPr>
          <p:cNvPr id="64" name="テキスト ボックス 135">
            <a:extLst>
              <a:ext uri="{FF2B5EF4-FFF2-40B4-BE49-F238E27FC236}">
                <a16:creationId xmlns:a16="http://schemas.microsoft.com/office/drawing/2014/main" id="{7B3444EB-C830-C448-1341-1E310E26CE4E}"/>
              </a:ext>
            </a:extLst>
          </p:cNvPr>
          <p:cNvSpPr txBox="1"/>
          <p:nvPr/>
        </p:nvSpPr>
        <p:spPr>
          <a:xfrm>
            <a:off x="7969588" y="3499171"/>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Lot No</a:t>
            </a:r>
            <a:endParaRPr kumimoji="1" lang="ja-JP" altLang="en-US" sz="800" dirty="0">
              <a:latin typeface="Meiryo UI" panose="020B0604030504040204" pitchFamily="50" charset="-128"/>
              <a:ea typeface="Meiryo UI" panose="020B0604030504040204" pitchFamily="50" charset="-128"/>
            </a:endParaRPr>
          </a:p>
        </p:txBody>
      </p:sp>
      <p:pic>
        <p:nvPicPr>
          <p:cNvPr id="65" name="図 37">
            <a:extLst>
              <a:ext uri="{FF2B5EF4-FFF2-40B4-BE49-F238E27FC236}">
                <a16:creationId xmlns:a16="http://schemas.microsoft.com/office/drawing/2014/main" id="{83129A84-DA7B-9FD1-D915-96A48BC274A4}"/>
              </a:ext>
            </a:extLst>
          </p:cNvPr>
          <p:cNvPicPr>
            <a:picLocks noChangeAspect="1"/>
          </p:cNvPicPr>
          <p:nvPr/>
        </p:nvPicPr>
        <p:blipFill>
          <a:blip r:embed="rId5"/>
          <a:stretch>
            <a:fillRect/>
          </a:stretch>
        </p:blipFill>
        <p:spPr>
          <a:xfrm>
            <a:off x="8644527" y="3505642"/>
            <a:ext cx="975979" cy="245836"/>
          </a:xfrm>
          <a:prstGeom prst="rect">
            <a:avLst/>
          </a:prstGeom>
        </p:spPr>
      </p:pic>
      <p:sp>
        <p:nvSpPr>
          <p:cNvPr id="66" name="テキスト ボックス 285">
            <a:extLst>
              <a:ext uri="{FF2B5EF4-FFF2-40B4-BE49-F238E27FC236}">
                <a16:creationId xmlns:a16="http://schemas.microsoft.com/office/drawing/2014/main" id="{2CAD581A-4D28-4C15-D956-360C26D04CF2}"/>
              </a:ext>
            </a:extLst>
          </p:cNvPr>
          <p:cNvSpPr txBox="1"/>
          <p:nvPr/>
        </p:nvSpPr>
        <p:spPr>
          <a:xfrm>
            <a:off x="8644527" y="3517151"/>
            <a:ext cx="927148" cy="200055"/>
          </a:xfrm>
          <a:prstGeom prst="rect">
            <a:avLst/>
          </a:prstGeom>
          <a:noFill/>
          <a:ln>
            <a:noFill/>
          </a:ln>
        </p:spPr>
        <p:txBody>
          <a:bodyPr wrap="square" rtlCol="0">
            <a:spAutoFit/>
          </a:bodyPr>
          <a:lstStyle/>
          <a:p>
            <a:r>
              <a:rPr kumimoji="1" lang="en-US" altLang="ja-JP" sz="700" dirty="0">
                <a:solidFill>
                  <a:srgbClr val="3F3F3F"/>
                </a:solidFill>
                <a:latin typeface="Segoe UI"/>
                <a:ea typeface="メイリオ"/>
              </a:rPr>
              <a:t>000001</a:t>
            </a:r>
            <a:endParaRPr kumimoji="1" lang="ja-JP" altLang="en-US" sz="700" dirty="0">
              <a:latin typeface="Meiryo UI" panose="020B0604030504040204" pitchFamily="50" charset="-128"/>
              <a:ea typeface="Meiryo UI" panose="020B0604030504040204" pitchFamily="50" charset="-128"/>
            </a:endParaRPr>
          </a:p>
        </p:txBody>
      </p:sp>
      <p:pic>
        <p:nvPicPr>
          <p:cNvPr id="67" name="図 124">
            <a:extLst>
              <a:ext uri="{FF2B5EF4-FFF2-40B4-BE49-F238E27FC236}">
                <a16:creationId xmlns:a16="http://schemas.microsoft.com/office/drawing/2014/main" id="{0AAE1EE1-E7E6-54B3-627E-A142620BAA67}"/>
              </a:ext>
            </a:extLst>
          </p:cNvPr>
          <p:cNvPicPr>
            <a:picLocks noChangeAspect="1"/>
          </p:cNvPicPr>
          <p:nvPr/>
        </p:nvPicPr>
        <p:blipFill>
          <a:blip r:embed="rId4"/>
          <a:stretch>
            <a:fillRect/>
          </a:stretch>
        </p:blipFill>
        <p:spPr>
          <a:xfrm>
            <a:off x="8125133" y="3727101"/>
            <a:ext cx="1492073" cy="241737"/>
          </a:xfrm>
          <a:prstGeom prst="rect">
            <a:avLst/>
          </a:prstGeom>
        </p:spPr>
      </p:pic>
      <p:sp>
        <p:nvSpPr>
          <p:cNvPr id="69" name="テキスト ボックス 135">
            <a:extLst>
              <a:ext uri="{FF2B5EF4-FFF2-40B4-BE49-F238E27FC236}">
                <a16:creationId xmlns:a16="http://schemas.microsoft.com/office/drawing/2014/main" id="{E482AE0A-1AB9-9739-A3E7-F4A7B66D02BE}"/>
              </a:ext>
            </a:extLst>
          </p:cNvPr>
          <p:cNvSpPr txBox="1"/>
          <p:nvPr/>
        </p:nvSpPr>
        <p:spPr>
          <a:xfrm>
            <a:off x="7974942" y="3736841"/>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pic>
        <p:nvPicPr>
          <p:cNvPr id="70" name="図 37">
            <a:extLst>
              <a:ext uri="{FF2B5EF4-FFF2-40B4-BE49-F238E27FC236}">
                <a16:creationId xmlns:a16="http://schemas.microsoft.com/office/drawing/2014/main" id="{376280A4-FBBC-E02D-BC24-9430EC938465}"/>
              </a:ext>
            </a:extLst>
          </p:cNvPr>
          <p:cNvPicPr>
            <a:picLocks noChangeAspect="1"/>
          </p:cNvPicPr>
          <p:nvPr/>
        </p:nvPicPr>
        <p:blipFill>
          <a:blip r:embed="rId5"/>
          <a:stretch>
            <a:fillRect/>
          </a:stretch>
        </p:blipFill>
        <p:spPr>
          <a:xfrm>
            <a:off x="8649881" y="3743312"/>
            <a:ext cx="459269" cy="245836"/>
          </a:xfrm>
          <a:prstGeom prst="rect">
            <a:avLst/>
          </a:prstGeom>
        </p:spPr>
      </p:pic>
      <p:sp>
        <p:nvSpPr>
          <p:cNvPr id="71" name="テキスト ボックス 285">
            <a:extLst>
              <a:ext uri="{FF2B5EF4-FFF2-40B4-BE49-F238E27FC236}">
                <a16:creationId xmlns:a16="http://schemas.microsoft.com/office/drawing/2014/main" id="{33687193-857B-0525-3E9A-4237A860FEB6}"/>
              </a:ext>
            </a:extLst>
          </p:cNvPr>
          <p:cNvSpPr txBox="1"/>
          <p:nvPr/>
        </p:nvSpPr>
        <p:spPr>
          <a:xfrm>
            <a:off x="8649881" y="3754821"/>
            <a:ext cx="459269" cy="200055"/>
          </a:xfrm>
          <a:prstGeom prst="rect">
            <a:avLst/>
          </a:prstGeom>
          <a:noFill/>
          <a:ln>
            <a:noFill/>
          </a:ln>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500</a:t>
            </a:r>
            <a:endParaRPr kumimoji="1" lang="ja-JP" altLang="en-US" sz="700" dirty="0">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123D24F6-8189-ED54-DDE6-936DDC564C45}"/>
              </a:ext>
            </a:extLst>
          </p:cNvPr>
          <p:cNvSpPr/>
          <p:nvPr/>
        </p:nvSpPr>
        <p:spPr>
          <a:xfrm>
            <a:off x="8051280" y="4605570"/>
            <a:ext cx="1115505" cy="187599"/>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100</a:t>
            </a:r>
            <a:endParaRPr kumimoji="1" lang="ja-JP" altLang="en-US" sz="900" dirty="0">
              <a:solidFill>
                <a:schemeClr val="tx1"/>
              </a:solidFill>
            </a:endParaRPr>
          </a:p>
        </p:txBody>
      </p:sp>
      <p:sp>
        <p:nvSpPr>
          <p:cNvPr id="74" name="テキスト ボックス 135">
            <a:extLst>
              <a:ext uri="{FF2B5EF4-FFF2-40B4-BE49-F238E27FC236}">
                <a16:creationId xmlns:a16="http://schemas.microsoft.com/office/drawing/2014/main" id="{CDCC7A56-2785-CC1B-609D-56D2CF083ACF}"/>
              </a:ext>
            </a:extLst>
          </p:cNvPr>
          <p:cNvSpPr txBox="1"/>
          <p:nvPr/>
        </p:nvSpPr>
        <p:spPr>
          <a:xfrm>
            <a:off x="8058014" y="4401304"/>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Location</a:t>
            </a:r>
            <a:endParaRPr kumimoji="1" lang="ja-JP" altLang="en-US" sz="800" dirty="0">
              <a:latin typeface="Meiryo UI" panose="020B0604030504040204" pitchFamily="50" charset="-128"/>
              <a:ea typeface="Meiryo UI" panose="020B0604030504040204" pitchFamily="50" charset="-128"/>
            </a:endParaRPr>
          </a:p>
        </p:txBody>
      </p:sp>
      <p:sp>
        <p:nvSpPr>
          <p:cNvPr id="75" name="テキスト ボックス 135">
            <a:extLst>
              <a:ext uri="{FF2B5EF4-FFF2-40B4-BE49-F238E27FC236}">
                <a16:creationId xmlns:a16="http://schemas.microsoft.com/office/drawing/2014/main" id="{2670D5DE-1706-3520-5197-4D2AED4F6B7F}"/>
              </a:ext>
            </a:extLst>
          </p:cNvPr>
          <p:cNvSpPr txBox="1"/>
          <p:nvPr/>
        </p:nvSpPr>
        <p:spPr>
          <a:xfrm>
            <a:off x="9128453" y="4405957"/>
            <a:ext cx="514147"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Status</a:t>
            </a:r>
            <a:endParaRPr kumimoji="1" lang="ja-JP" altLang="en-US" sz="800" dirty="0">
              <a:latin typeface="Meiryo UI" panose="020B0604030504040204" pitchFamily="50" charset="-128"/>
              <a:ea typeface="Meiryo UI" panose="020B0604030504040204" pitchFamily="50" charset="-128"/>
            </a:endParaRPr>
          </a:p>
        </p:txBody>
      </p:sp>
      <p:sp>
        <p:nvSpPr>
          <p:cNvPr id="80" name="正方形/長方形 79">
            <a:extLst>
              <a:ext uri="{FF2B5EF4-FFF2-40B4-BE49-F238E27FC236}">
                <a16:creationId xmlns:a16="http://schemas.microsoft.com/office/drawing/2014/main" id="{2516AC0A-9226-001D-C024-5E5BE03FCB38}"/>
              </a:ext>
            </a:extLst>
          </p:cNvPr>
          <p:cNvSpPr/>
          <p:nvPr/>
        </p:nvSpPr>
        <p:spPr>
          <a:xfrm>
            <a:off x="9140899" y="3757535"/>
            <a:ext cx="461582" cy="187599"/>
          </a:xfrm>
          <a:prstGeom prst="rect">
            <a:avLst/>
          </a:prstGeom>
          <a:solidFill>
            <a:schemeClr val="tx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1000</a:t>
            </a:r>
            <a:endParaRPr kumimoji="1" lang="ja-JP" altLang="en-US" sz="800" dirty="0">
              <a:solidFill>
                <a:schemeClr val="tx1"/>
              </a:solidFill>
            </a:endParaRPr>
          </a:p>
        </p:txBody>
      </p:sp>
      <p:pic>
        <p:nvPicPr>
          <p:cNvPr id="81" name="รูปภาพ 3">
            <a:extLst>
              <a:ext uri="{FF2B5EF4-FFF2-40B4-BE49-F238E27FC236}">
                <a16:creationId xmlns:a16="http://schemas.microsoft.com/office/drawing/2014/main" id="{4DC0F13C-FB62-FBCF-A3EC-64422B4D7077}"/>
              </a:ext>
            </a:extLst>
          </p:cNvPr>
          <p:cNvPicPr/>
          <p:nvPr/>
        </p:nvPicPr>
        <p:blipFill>
          <a:blip r:embed="rId2">
            <a:extLst>
              <a:ext uri="{28A0092B-C50C-407E-A947-70E740481C1C}">
                <a14:useLocalDpi xmlns:a14="http://schemas.microsoft.com/office/drawing/2010/main" val="0"/>
              </a:ext>
            </a:extLst>
          </a:blip>
          <a:stretch>
            <a:fillRect/>
          </a:stretch>
        </p:blipFill>
        <p:spPr>
          <a:xfrm>
            <a:off x="9850065" y="2905135"/>
            <a:ext cx="1716979" cy="2217799"/>
          </a:xfrm>
          <a:prstGeom prst="rect">
            <a:avLst/>
          </a:prstGeom>
        </p:spPr>
      </p:pic>
      <p:pic>
        <p:nvPicPr>
          <p:cNvPr id="82" name="図 119">
            <a:extLst>
              <a:ext uri="{FF2B5EF4-FFF2-40B4-BE49-F238E27FC236}">
                <a16:creationId xmlns:a16="http://schemas.microsoft.com/office/drawing/2014/main" id="{7F8EA107-5B7C-288E-7868-A84DC653C0F9}"/>
              </a:ext>
            </a:extLst>
          </p:cNvPr>
          <p:cNvPicPr>
            <a:picLocks noChangeAspect="1"/>
          </p:cNvPicPr>
          <p:nvPr/>
        </p:nvPicPr>
        <p:blipFill>
          <a:blip r:embed="rId3"/>
          <a:stretch>
            <a:fillRect/>
          </a:stretch>
        </p:blipFill>
        <p:spPr>
          <a:xfrm>
            <a:off x="10097812" y="3025239"/>
            <a:ext cx="1182132" cy="177846"/>
          </a:xfrm>
          <a:prstGeom prst="rect">
            <a:avLst/>
          </a:prstGeom>
        </p:spPr>
      </p:pic>
      <p:sp>
        <p:nvSpPr>
          <p:cNvPr id="83" name="テキスト ボックス 120">
            <a:extLst>
              <a:ext uri="{FF2B5EF4-FFF2-40B4-BE49-F238E27FC236}">
                <a16:creationId xmlns:a16="http://schemas.microsoft.com/office/drawing/2014/main" id="{A1FBF085-C7A8-B63A-4130-7000C294CFA4}"/>
              </a:ext>
            </a:extLst>
          </p:cNvPr>
          <p:cNvSpPr txBox="1"/>
          <p:nvPr/>
        </p:nvSpPr>
        <p:spPr>
          <a:xfrm>
            <a:off x="9850064" y="299337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Outbound</a:t>
            </a:r>
          </a:p>
        </p:txBody>
      </p:sp>
      <p:pic>
        <p:nvPicPr>
          <p:cNvPr id="84" name="図 124">
            <a:extLst>
              <a:ext uri="{FF2B5EF4-FFF2-40B4-BE49-F238E27FC236}">
                <a16:creationId xmlns:a16="http://schemas.microsoft.com/office/drawing/2014/main" id="{E224D5F3-258B-E3BD-D7CF-0CC3BF7E1D63}"/>
              </a:ext>
            </a:extLst>
          </p:cNvPr>
          <p:cNvPicPr>
            <a:picLocks noChangeAspect="1"/>
          </p:cNvPicPr>
          <p:nvPr/>
        </p:nvPicPr>
        <p:blipFill>
          <a:blip r:embed="rId4"/>
          <a:stretch>
            <a:fillRect/>
          </a:stretch>
        </p:blipFill>
        <p:spPr>
          <a:xfrm>
            <a:off x="10055668" y="3240683"/>
            <a:ext cx="1488841" cy="1579717"/>
          </a:xfrm>
          <a:prstGeom prst="rect">
            <a:avLst/>
          </a:prstGeom>
        </p:spPr>
      </p:pic>
      <p:sp>
        <p:nvSpPr>
          <p:cNvPr id="85" name="テキスト ボックス 127">
            <a:extLst>
              <a:ext uri="{FF2B5EF4-FFF2-40B4-BE49-F238E27FC236}">
                <a16:creationId xmlns:a16="http://schemas.microsoft.com/office/drawing/2014/main" id="{BE291A77-9FEE-055F-3F81-51DE275AC42C}"/>
              </a:ext>
            </a:extLst>
          </p:cNvPr>
          <p:cNvSpPr txBox="1"/>
          <p:nvPr/>
        </p:nvSpPr>
        <p:spPr>
          <a:xfrm>
            <a:off x="9915454" y="484881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86" name="図 124">
            <a:extLst>
              <a:ext uri="{FF2B5EF4-FFF2-40B4-BE49-F238E27FC236}">
                <a16:creationId xmlns:a16="http://schemas.microsoft.com/office/drawing/2014/main" id="{35679C6B-37DE-B294-9B39-894085C267B1}"/>
              </a:ext>
            </a:extLst>
          </p:cNvPr>
          <p:cNvPicPr>
            <a:picLocks noChangeAspect="1"/>
          </p:cNvPicPr>
          <p:nvPr/>
        </p:nvPicPr>
        <p:blipFill>
          <a:blip r:embed="rId4"/>
          <a:stretch>
            <a:fillRect/>
          </a:stretch>
        </p:blipFill>
        <p:spPr>
          <a:xfrm>
            <a:off x="9878718" y="4847501"/>
            <a:ext cx="1677020" cy="258554"/>
          </a:xfrm>
          <a:prstGeom prst="rect">
            <a:avLst/>
          </a:prstGeom>
        </p:spPr>
      </p:pic>
      <p:pic>
        <p:nvPicPr>
          <p:cNvPr id="87" name="図 86">
            <a:extLst>
              <a:ext uri="{FF2B5EF4-FFF2-40B4-BE49-F238E27FC236}">
                <a16:creationId xmlns:a16="http://schemas.microsoft.com/office/drawing/2014/main" id="{7295DFB2-9A8E-51FA-7BC4-96EB60C6369A}"/>
              </a:ext>
            </a:extLst>
          </p:cNvPr>
          <p:cNvPicPr>
            <a:picLocks noChangeAspect="1"/>
          </p:cNvPicPr>
          <p:nvPr/>
        </p:nvPicPr>
        <p:blipFill rotWithShape="1">
          <a:blip r:embed="rId6"/>
          <a:srcRect r="7596" b="3166"/>
          <a:stretch/>
        </p:blipFill>
        <p:spPr>
          <a:xfrm>
            <a:off x="9904399" y="4861690"/>
            <a:ext cx="369329" cy="250725"/>
          </a:xfrm>
          <a:prstGeom prst="rect">
            <a:avLst/>
          </a:prstGeom>
        </p:spPr>
      </p:pic>
      <p:sp>
        <p:nvSpPr>
          <p:cNvPr id="88" name="テキスト ボックス 135">
            <a:extLst>
              <a:ext uri="{FF2B5EF4-FFF2-40B4-BE49-F238E27FC236}">
                <a16:creationId xmlns:a16="http://schemas.microsoft.com/office/drawing/2014/main" id="{ED5E1378-1DB4-09AF-A491-EF9D13AC3E7B}"/>
              </a:ext>
            </a:extLst>
          </p:cNvPr>
          <p:cNvSpPr txBox="1"/>
          <p:nvPr/>
        </p:nvSpPr>
        <p:spPr>
          <a:xfrm>
            <a:off x="9860033" y="3320269"/>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Date</a:t>
            </a:r>
            <a:endParaRPr kumimoji="1" lang="ja-JP" altLang="en-US" sz="700" dirty="0">
              <a:latin typeface="Meiryo UI" panose="020B0604030504040204" pitchFamily="50" charset="-128"/>
              <a:ea typeface="Meiryo UI" panose="020B0604030504040204" pitchFamily="50" charset="-128"/>
            </a:endParaRPr>
          </a:p>
        </p:txBody>
      </p:sp>
      <p:sp>
        <p:nvSpPr>
          <p:cNvPr id="89" name="テキスト ボックス 135">
            <a:extLst>
              <a:ext uri="{FF2B5EF4-FFF2-40B4-BE49-F238E27FC236}">
                <a16:creationId xmlns:a16="http://schemas.microsoft.com/office/drawing/2014/main" id="{D254A0D9-541E-EA66-20ED-7DB8829FD1AA}"/>
              </a:ext>
            </a:extLst>
          </p:cNvPr>
          <p:cNvSpPr txBox="1"/>
          <p:nvPr/>
        </p:nvSpPr>
        <p:spPr>
          <a:xfrm>
            <a:off x="9807932" y="320603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Login user / Kittisak   Line A-FCT1</a:t>
            </a:r>
            <a:endParaRPr kumimoji="1" lang="ja-JP" altLang="en-US" sz="700" dirty="0">
              <a:latin typeface="Meiryo UI" panose="020B0604030504040204" pitchFamily="50" charset="-128"/>
              <a:ea typeface="Meiryo UI" panose="020B0604030504040204" pitchFamily="50" charset="-128"/>
            </a:endParaRPr>
          </a:p>
        </p:txBody>
      </p:sp>
      <p:pic>
        <p:nvPicPr>
          <p:cNvPr id="90" name="図 89">
            <a:extLst>
              <a:ext uri="{FF2B5EF4-FFF2-40B4-BE49-F238E27FC236}">
                <a16:creationId xmlns:a16="http://schemas.microsoft.com/office/drawing/2014/main" id="{E612405A-5716-5920-B1DF-2550DF11EF89}"/>
              </a:ext>
            </a:extLst>
          </p:cNvPr>
          <p:cNvPicPr>
            <a:picLocks noChangeAspect="1"/>
          </p:cNvPicPr>
          <p:nvPr/>
        </p:nvPicPr>
        <p:blipFill>
          <a:blip r:embed="rId9"/>
          <a:stretch>
            <a:fillRect/>
          </a:stretch>
        </p:blipFill>
        <p:spPr>
          <a:xfrm>
            <a:off x="9948888" y="4899830"/>
            <a:ext cx="266258" cy="135957"/>
          </a:xfrm>
          <a:prstGeom prst="rect">
            <a:avLst/>
          </a:prstGeom>
        </p:spPr>
      </p:pic>
      <p:sp>
        <p:nvSpPr>
          <p:cNvPr id="91" name="テキスト ボックス 285">
            <a:extLst>
              <a:ext uri="{FF2B5EF4-FFF2-40B4-BE49-F238E27FC236}">
                <a16:creationId xmlns:a16="http://schemas.microsoft.com/office/drawing/2014/main" id="{01B0ECD5-D294-9609-FE82-0CBC2A528C71}"/>
              </a:ext>
            </a:extLst>
          </p:cNvPr>
          <p:cNvSpPr txBox="1"/>
          <p:nvPr/>
        </p:nvSpPr>
        <p:spPr>
          <a:xfrm>
            <a:off x="9838061" y="4856041"/>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[F1]</a:t>
            </a:r>
            <a:endParaRPr kumimoji="1" lang="ja-JP" altLang="en-US" sz="500" dirty="0">
              <a:latin typeface="Meiryo UI" panose="020B0604030504040204" pitchFamily="50" charset="-128"/>
              <a:ea typeface="Meiryo UI" panose="020B0604030504040204" pitchFamily="50" charset="-128"/>
            </a:endParaRPr>
          </a:p>
        </p:txBody>
      </p:sp>
      <p:sp>
        <p:nvSpPr>
          <p:cNvPr id="92" name="正方形/長方形 91">
            <a:extLst>
              <a:ext uri="{FF2B5EF4-FFF2-40B4-BE49-F238E27FC236}">
                <a16:creationId xmlns:a16="http://schemas.microsoft.com/office/drawing/2014/main" id="{5C0E7205-01E4-0826-18BE-4C3B92E47D4C}"/>
              </a:ext>
            </a:extLst>
          </p:cNvPr>
          <p:cNvSpPr/>
          <p:nvPr/>
        </p:nvSpPr>
        <p:spPr>
          <a:xfrm>
            <a:off x="9987371" y="3527587"/>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93" name="テキスト ボックス 285">
            <a:extLst>
              <a:ext uri="{FF2B5EF4-FFF2-40B4-BE49-F238E27FC236}">
                <a16:creationId xmlns:a16="http://schemas.microsoft.com/office/drawing/2014/main" id="{4D9E0404-7873-291B-99FA-A1782FF14DB5}"/>
              </a:ext>
            </a:extLst>
          </p:cNvPr>
          <p:cNvSpPr txBox="1"/>
          <p:nvPr/>
        </p:nvSpPr>
        <p:spPr>
          <a:xfrm>
            <a:off x="10018994" y="3505642"/>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07-Oct-2022</a:t>
            </a:r>
            <a:endParaRPr kumimoji="1" lang="ja-JP" altLang="en-US" sz="600" dirty="0">
              <a:latin typeface="Meiryo UI" panose="020B0604030504040204" pitchFamily="50" charset="-128"/>
              <a:ea typeface="Meiryo UI" panose="020B0604030504040204" pitchFamily="50" charset="-128"/>
            </a:endParaRPr>
          </a:p>
        </p:txBody>
      </p:sp>
      <p:sp>
        <p:nvSpPr>
          <p:cNvPr id="94" name="テキスト ボックス 127">
            <a:extLst>
              <a:ext uri="{FF2B5EF4-FFF2-40B4-BE49-F238E27FC236}">
                <a16:creationId xmlns:a16="http://schemas.microsoft.com/office/drawing/2014/main" id="{545AC2A8-0268-3BC5-4F6D-7D165BBEC7EB}"/>
              </a:ext>
            </a:extLst>
          </p:cNvPr>
          <p:cNvSpPr txBox="1"/>
          <p:nvPr/>
        </p:nvSpPr>
        <p:spPr>
          <a:xfrm>
            <a:off x="11135809" y="485925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95" name="図 94">
            <a:extLst>
              <a:ext uri="{FF2B5EF4-FFF2-40B4-BE49-F238E27FC236}">
                <a16:creationId xmlns:a16="http://schemas.microsoft.com/office/drawing/2014/main" id="{D968D142-9E44-1A57-F548-F3C2ABA91A8C}"/>
              </a:ext>
            </a:extLst>
          </p:cNvPr>
          <p:cNvPicPr>
            <a:picLocks noChangeAspect="1"/>
          </p:cNvPicPr>
          <p:nvPr/>
        </p:nvPicPr>
        <p:blipFill rotWithShape="1">
          <a:blip r:embed="rId6"/>
          <a:srcRect r="7596" b="3166"/>
          <a:stretch/>
        </p:blipFill>
        <p:spPr>
          <a:xfrm>
            <a:off x="11124754" y="4872134"/>
            <a:ext cx="369329" cy="250725"/>
          </a:xfrm>
          <a:prstGeom prst="rect">
            <a:avLst/>
          </a:prstGeom>
        </p:spPr>
      </p:pic>
      <p:pic>
        <p:nvPicPr>
          <p:cNvPr id="96" name="図 95">
            <a:extLst>
              <a:ext uri="{FF2B5EF4-FFF2-40B4-BE49-F238E27FC236}">
                <a16:creationId xmlns:a16="http://schemas.microsoft.com/office/drawing/2014/main" id="{8156F1BD-8131-43EB-9A4E-31A4D6B35613}"/>
              </a:ext>
            </a:extLst>
          </p:cNvPr>
          <p:cNvPicPr>
            <a:picLocks noChangeAspect="1"/>
          </p:cNvPicPr>
          <p:nvPr/>
        </p:nvPicPr>
        <p:blipFill>
          <a:blip r:embed="rId9"/>
          <a:stretch>
            <a:fillRect/>
          </a:stretch>
        </p:blipFill>
        <p:spPr>
          <a:xfrm>
            <a:off x="11169243" y="4910274"/>
            <a:ext cx="266258" cy="135957"/>
          </a:xfrm>
          <a:prstGeom prst="rect">
            <a:avLst/>
          </a:prstGeom>
        </p:spPr>
      </p:pic>
      <p:sp>
        <p:nvSpPr>
          <p:cNvPr id="97" name="テキスト ボックス 285">
            <a:extLst>
              <a:ext uri="{FF2B5EF4-FFF2-40B4-BE49-F238E27FC236}">
                <a16:creationId xmlns:a16="http://schemas.microsoft.com/office/drawing/2014/main" id="{7F76DD3B-88DE-3F0F-258C-3765E7DC114B}"/>
              </a:ext>
            </a:extLst>
          </p:cNvPr>
          <p:cNvSpPr txBox="1"/>
          <p:nvPr/>
        </p:nvSpPr>
        <p:spPr>
          <a:xfrm>
            <a:off x="11058416" y="486648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Back</a:t>
            </a:r>
          </a:p>
          <a:p>
            <a:pPr algn="ctr"/>
            <a:r>
              <a:rPr kumimoji="1" lang="en-US" altLang="ja-JP" sz="400" dirty="0">
                <a:latin typeface="Meiryo UI" panose="020B0604030504040204" pitchFamily="50" charset="-128"/>
                <a:ea typeface="Meiryo UI" panose="020B0604030504040204" pitchFamily="50" charset="-128"/>
              </a:rPr>
              <a:t>[F4]</a:t>
            </a:r>
            <a:endParaRPr kumimoji="1" lang="ja-JP" altLang="en-US" sz="500" dirty="0">
              <a:latin typeface="Meiryo UI" panose="020B0604030504040204" pitchFamily="50" charset="-128"/>
              <a:ea typeface="Meiryo UI" panose="020B0604030504040204" pitchFamily="50" charset="-128"/>
            </a:endParaRPr>
          </a:p>
        </p:txBody>
      </p:sp>
      <p:sp>
        <p:nvSpPr>
          <p:cNvPr id="98" name="テキスト ボックス 135">
            <a:extLst>
              <a:ext uri="{FF2B5EF4-FFF2-40B4-BE49-F238E27FC236}">
                <a16:creationId xmlns:a16="http://schemas.microsoft.com/office/drawing/2014/main" id="{02BEF5E2-9BAB-2B94-CB42-114756A07B25}"/>
              </a:ext>
            </a:extLst>
          </p:cNvPr>
          <p:cNvSpPr txBox="1"/>
          <p:nvPr/>
        </p:nvSpPr>
        <p:spPr>
          <a:xfrm>
            <a:off x="9852532" y="3676411"/>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Model name</a:t>
            </a:r>
            <a:endParaRPr kumimoji="1" lang="ja-JP" altLang="en-US" sz="700" dirty="0">
              <a:latin typeface="Meiryo UI" panose="020B0604030504040204" pitchFamily="50" charset="-128"/>
              <a:ea typeface="Meiryo UI" panose="020B0604030504040204" pitchFamily="50" charset="-128"/>
            </a:endParaRPr>
          </a:p>
        </p:txBody>
      </p:sp>
      <p:sp>
        <p:nvSpPr>
          <p:cNvPr id="99" name="正方形/長方形 98">
            <a:extLst>
              <a:ext uri="{FF2B5EF4-FFF2-40B4-BE49-F238E27FC236}">
                <a16:creationId xmlns:a16="http://schemas.microsoft.com/office/drawing/2014/main" id="{CB6B47EB-415F-1FE7-08E7-9976BB5FF1A3}"/>
              </a:ext>
            </a:extLst>
          </p:cNvPr>
          <p:cNvSpPr/>
          <p:nvPr/>
        </p:nvSpPr>
        <p:spPr>
          <a:xfrm>
            <a:off x="9979870" y="3858329"/>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0" name="テキスト ボックス 285">
            <a:extLst>
              <a:ext uri="{FF2B5EF4-FFF2-40B4-BE49-F238E27FC236}">
                <a16:creationId xmlns:a16="http://schemas.microsoft.com/office/drawing/2014/main" id="{5FB998F4-9719-D8A2-DF0B-38D1B3C2CD9C}"/>
              </a:ext>
            </a:extLst>
          </p:cNvPr>
          <p:cNvSpPr txBox="1"/>
          <p:nvPr/>
        </p:nvSpPr>
        <p:spPr>
          <a:xfrm>
            <a:off x="10011493" y="3836384"/>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pic>
        <p:nvPicPr>
          <p:cNvPr id="101" name="図 124">
            <a:extLst>
              <a:ext uri="{FF2B5EF4-FFF2-40B4-BE49-F238E27FC236}">
                <a16:creationId xmlns:a16="http://schemas.microsoft.com/office/drawing/2014/main" id="{EEDB37C5-D947-6B0D-1F9C-CA014C8AEEE9}"/>
              </a:ext>
            </a:extLst>
          </p:cNvPr>
          <p:cNvPicPr>
            <a:picLocks noChangeAspect="1"/>
          </p:cNvPicPr>
          <p:nvPr/>
        </p:nvPicPr>
        <p:blipFill>
          <a:blip r:embed="rId4"/>
          <a:stretch>
            <a:fillRect/>
          </a:stretch>
        </p:blipFill>
        <p:spPr>
          <a:xfrm>
            <a:off x="10010303" y="4228961"/>
            <a:ext cx="1492073" cy="241737"/>
          </a:xfrm>
          <a:prstGeom prst="rect">
            <a:avLst/>
          </a:prstGeom>
        </p:spPr>
      </p:pic>
      <p:sp>
        <p:nvSpPr>
          <p:cNvPr id="102" name="テキスト ボックス 135">
            <a:extLst>
              <a:ext uri="{FF2B5EF4-FFF2-40B4-BE49-F238E27FC236}">
                <a16:creationId xmlns:a16="http://schemas.microsoft.com/office/drawing/2014/main" id="{86D6DBFC-0ACA-464A-4C45-776FD1A71E0A}"/>
              </a:ext>
            </a:extLst>
          </p:cNvPr>
          <p:cNvSpPr txBox="1"/>
          <p:nvPr/>
        </p:nvSpPr>
        <p:spPr>
          <a:xfrm>
            <a:off x="9852532" y="4354797"/>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Qty</a:t>
            </a:r>
            <a:endParaRPr kumimoji="1" lang="ja-JP" altLang="en-US" sz="700" dirty="0">
              <a:latin typeface="Meiryo UI" panose="020B0604030504040204" pitchFamily="50" charset="-128"/>
              <a:ea typeface="Meiryo UI" panose="020B0604030504040204" pitchFamily="50" charset="-128"/>
            </a:endParaRPr>
          </a:p>
        </p:txBody>
      </p:sp>
      <p:sp>
        <p:nvSpPr>
          <p:cNvPr id="103" name="正方形/長方形 102">
            <a:extLst>
              <a:ext uri="{FF2B5EF4-FFF2-40B4-BE49-F238E27FC236}">
                <a16:creationId xmlns:a16="http://schemas.microsoft.com/office/drawing/2014/main" id="{F94B130E-9097-8DD3-2AD0-C42E6F81DFEB}"/>
              </a:ext>
            </a:extLst>
          </p:cNvPr>
          <p:cNvSpPr/>
          <p:nvPr/>
        </p:nvSpPr>
        <p:spPr>
          <a:xfrm>
            <a:off x="9979870" y="4549415"/>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4" name="テキスト ボックス 285">
            <a:extLst>
              <a:ext uri="{FF2B5EF4-FFF2-40B4-BE49-F238E27FC236}">
                <a16:creationId xmlns:a16="http://schemas.microsoft.com/office/drawing/2014/main" id="{C294403C-1826-0EC2-A893-AF2D9CACF895}"/>
              </a:ext>
            </a:extLst>
          </p:cNvPr>
          <p:cNvSpPr txBox="1"/>
          <p:nvPr/>
        </p:nvSpPr>
        <p:spPr>
          <a:xfrm>
            <a:off x="10011493" y="4527470"/>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1</a:t>
            </a:r>
            <a:endParaRPr kumimoji="1" lang="ja-JP" altLang="en-US" sz="600" dirty="0">
              <a:latin typeface="Meiryo UI" panose="020B0604030504040204" pitchFamily="50" charset="-128"/>
              <a:ea typeface="Meiryo UI" panose="020B0604030504040204" pitchFamily="50" charset="-128"/>
            </a:endParaRPr>
          </a:p>
        </p:txBody>
      </p:sp>
      <p:sp>
        <p:nvSpPr>
          <p:cNvPr id="105" name="テキスト ボックス 135">
            <a:extLst>
              <a:ext uri="{FF2B5EF4-FFF2-40B4-BE49-F238E27FC236}">
                <a16:creationId xmlns:a16="http://schemas.microsoft.com/office/drawing/2014/main" id="{DA91A529-3D3D-92D1-674C-778851CFD07E}"/>
              </a:ext>
            </a:extLst>
          </p:cNvPr>
          <p:cNvSpPr txBox="1"/>
          <p:nvPr/>
        </p:nvSpPr>
        <p:spPr>
          <a:xfrm>
            <a:off x="9852532" y="4003208"/>
            <a:ext cx="85596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S/N</a:t>
            </a:r>
            <a:endParaRPr kumimoji="1" lang="ja-JP" altLang="en-US" sz="700" dirty="0">
              <a:latin typeface="Meiryo UI" panose="020B0604030504040204" pitchFamily="50" charset="-128"/>
              <a:ea typeface="Meiryo UI" panose="020B0604030504040204" pitchFamily="50" charset="-128"/>
            </a:endParaRPr>
          </a:p>
        </p:txBody>
      </p:sp>
      <p:sp>
        <p:nvSpPr>
          <p:cNvPr id="106" name="正方形/長方形 105">
            <a:extLst>
              <a:ext uri="{FF2B5EF4-FFF2-40B4-BE49-F238E27FC236}">
                <a16:creationId xmlns:a16="http://schemas.microsoft.com/office/drawing/2014/main" id="{123C3C37-1313-39AB-E354-D93D44D5687E}"/>
              </a:ext>
            </a:extLst>
          </p:cNvPr>
          <p:cNvSpPr/>
          <p:nvPr/>
        </p:nvSpPr>
        <p:spPr>
          <a:xfrm>
            <a:off x="9979870" y="4197826"/>
            <a:ext cx="1479373"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7" name="テキスト ボックス 285">
            <a:extLst>
              <a:ext uri="{FF2B5EF4-FFF2-40B4-BE49-F238E27FC236}">
                <a16:creationId xmlns:a16="http://schemas.microsoft.com/office/drawing/2014/main" id="{91E78EED-B044-3CDB-A627-18BBEC6660E7}"/>
              </a:ext>
            </a:extLst>
          </p:cNvPr>
          <p:cNvSpPr txBox="1"/>
          <p:nvPr/>
        </p:nvSpPr>
        <p:spPr>
          <a:xfrm>
            <a:off x="10011493" y="4175881"/>
            <a:ext cx="1409006"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08" name="テキスト ボックス 127">
            <a:extLst>
              <a:ext uri="{FF2B5EF4-FFF2-40B4-BE49-F238E27FC236}">
                <a16:creationId xmlns:a16="http://schemas.microsoft.com/office/drawing/2014/main" id="{50F0B061-AEB6-AA66-2358-ED38DD8EB5D1}"/>
              </a:ext>
            </a:extLst>
          </p:cNvPr>
          <p:cNvSpPr txBox="1"/>
          <p:nvPr/>
        </p:nvSpPr>
        <p:spPr>
          <a:xfrm>
            <a:off x="10723051" y="485079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09" name="図 108">
            <a:extLst>
              <a:ext uri="{FF2B5EF4-FFF2-40B4-BE49-F238E27FC236}">
                <a16:creationId xmlns:a16="http://schemas.microsoft.com/office/drawing/2014/main" id="{276130EC-8BE8-5BB0-834F-0C330A6521B9}"/>
              </a:ext>
            </a:extLst>
          </p:cNvPr>
          <p:cNvPicPr>
            <a:picLocks noChangeAspect="1"/>
          </p:cNvPicPr>
          <p:nvPr/>
        </p:nvPicPr>
        <p:blipFill rotWithShape="1">
          <a:blip r:embed="rId6"/>
          <a:srcRect r="7596" b="3166"/>
          <a:stretch/>
        </p:blipFill>
        <p:spPr>
          <a:xfrm>
            <a:off x="10711996" y="4863668"/>
            <a:ext cx="369329" cy="250725"/>
          </a:xfrm>
          <a:prstGeom prst="rect">
            <a:avLst/>
          </a:prstGeom>
        </p:spPr>
      </p:pic>
      <p:pic>
        <p:nvPicPr>
          <p:cNvPr id="110" name="図 109">
            <a:extLst>
              <a:ext uri="{FF2B5EF4-FFF2-40B4-BE49-F238E27FC236}">
                <a16:creationId xmlns:a16="http://schemas.microsoft.com/office/drawing/2014/main" id="{084413F4-DF82-0719-6BE8-EA87B5EE2FAB}"/>
              </a:ext>
            </a:extLst>
          </p:cNvPr>
          <p:cNvPicPr>
            <a:picLocks noChangeAspect="1"/>
          </p:cNvPicPr>
          <p:nvPr/>
        </p:nvPicPr>
        <p:blipFill>
          <a:blip r:embed="rId9"/>
          <a:stretch>
            <a:fillRect/>
          </a:stretch>
        </p:blipFill>
        <p:spPr>
          <a:xfrm>
            <a:off x="10756485" y="4901808"/>
            <a:ext cx="266258" cy="135957"/>
          </a:xfrm>
          <a:prstGeom prst="rect">
            <a:avLst/>
          </a:prstGeom>
        </p:spPr>
      </p:pic>
      <p:sp>
        <p:nvSpPr>
          <p:cNvPr id="111" name="テキスト ボックス 285">
            <a:extLst>
              <a:ext uri="{FF2B5EF4-FFF2-40B4-BE49-F238E27FC236}">
                <a16:creationId xmlns:a16="http://schemas.microsoft.com/office/drawing/2014/main" id="{ED9F6991-ED19-FC35-035C-956E454B61D4}"/>
              </a:ext>
            </a:extLst>
          </p:cNvPr>
          <p:cNvSpPr txBox="1"/>
          <p:nvPr/>
        </p:nvSpPr>
        <p:spPr>
          <a:xfrm>
            <a:off x="10624493" y="486648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[F3]</a:t>
            </a:r>
            <a:endParaRPr kumimoji="1" lang="ja-JP" altLang="en-US" sz="500" dirty="0">
              <a:latin typeface="Meiryo UI" panose="020B0604030504040204" pitchFamily="50" charset="-128"/>
              <a:ea typeface="Meiryo UI" panose="020B0604030504040204" pitchFamily="50" charset="-128"/>
            </a:endParaRPr>
          </a:p>
        </p:txBody>
      </p:sp>
      <p:pic>
        <p:nvPicPr>
          <p:cNvPr id="112" name="図 50">
            <a:extLst>
              <a:ext uri="{FF2B5EF4-FFF2-40B4-BE49-F238E27FC236}">
                <a16:creationId xmlns:a16="http://schemas.microsoft.com/office/drawing/2014/main" id="{9260DB21-43E7-1ABB-A8C1-381D0927BD26}"/>
              </a:ext>
            </a:extLst>
          </p:cNvPr>
          <p:cNvPicPr/>
          <p:nvPr/>
        </p:nvPicPr>
        <p:blipFill rotWithShape="1">
          <a:blip r:embed="rId10" cstate="print">
            <a:extLst>
              <a:ext uri="{28A0092B-C50C-407E-A947-70E740481C1C}">
                <a14:useLocalDpi xmlns:a14="http://schemas.microsoft.com/office/drawing/2010/main" val="0"/>
              </a:ext>
            </a:extLst>
          </a:blip>
          <a:srcRect l="-1" t="2595" r="1966" b="5457"/>
          <a:stretch/>
        </p:blipFill>
        <p:spPr bwMode="auto">
          <a:xfrm>
            <a:off x="9912674" y="3706190"/>
            <a:ext cx="1631835" cy="616478"/>
          </a:xfrm>
          <a:prstGeom prst="rect">
            <a:avLst/>
          </a:prstGeom>
          <a:solidFill>
            <a:schemeClr val="bg1"/>
          </a:solidFill>
          <a:ln>
            <a:solidFill>
              <a:schemeClr val="tx1"/>
            </a:solidFill>
          </a:ln>
        </p:spPr>
      </p:pic>
      <p:sp>
        <p:nvSpPr>
          <p:cNvPr id="113" name="正方形/長方形 112">
            <a:extLst>
              <a:ext uri="{FF2B5EF4-FFF2-40B4-BE49-F238E27FC236}">
                <a16:creationId xmlns:a16="http://schemas.microsoft.com/office/drawing/2014/main" id="{9BA27F48-77A3-B351-443A-6161A8FF204E}"/>
              </a:ext>
            </a:extLst>
          </p:cNvPr>
          <p:cNvSpPr/>
          <p:nvPr/>
        </p:nvSpPr>
        <p:spPr>
          <a:xfrm>
            <a:off x="10348288" y="4056342"/>
            <a:ext cx="800398" cy="204202"/>
          </a:xfrm>
          <a:prstGeom prst="rect">
            <a:avLst/>
          </a:prstGeom>
          <a:solidFill>
            <a:srgbClr val="00B05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rPr>
              <a:t>OK </a:t>
            </a:r>
            <a:r>
              <a:rPr kumimoji="1" lang="en-US" altLang="ja-JP" sz="900" dirty="0">
                <a:solidFill>
                  <a:schemeClr val="bg1"/>
                </a:solidFill>
              </a:rPr>
              <a:t>[ENT]</a:t>
            </a:r>
            <a:endParaRPr kumimoji="1" lang="ja-JP" altLang="en-US" sz="1050" dirty="0">
              <a:solidFill>
                <a:schemeClr val="bg1"/>
              </a:solidFill>
            </a:endParaRPr>
          </a:p>
        </p:txBody>
      </p:sp>
      <p:pic>
        <p:nvPicPr>
          <p:cNvPr id="114" name="図 124">
            <a:extLst>
              <a:ext uri="{FF2B5EF4-FFF2-40B4-BE49-F238E27FC236}">
                <a16:creationId xmlns:a16="http://schemas.microsoft.com/office/drawing/2014/main" id="{4C17D557-6AA0-BC07-62FC-C1B7F80C8885}"/>
              </a:ext>
            </a:extLst>
          </p:cNvPr>
          <p:cNvPicPr>
            <a:picLocks noChangeAspect="1"/>
          </p:cNvPicPr>
          <p:nvPr/>
        </p:nvPicPr>
        <p:blipFill>
          <a:blip r:embed="rId4"/>
          <a:stretch>
            <a:fillRect/>
          </a:stretch>
        </p:blipFill>
        <p:spPr>
          <a:xfrm>
            <a:off x="10069693" y="3842674"/>
            <a:ext cx="1441748" cy="194768"/>
          </a:xfrm>
          <a:prstGeom prst="rect">
            <a:avLst/>
          </a:prstGeom>
        </p:spPr>
      </p:pic>
      <p:sp>
        <p:nvSpPr>
          <p:cNvPr id="115" name="テキスト ボックス 135">
            <a:extLst>
              <a:ext uri="{FF2B5EF4-FFF2-40B4-BE49-F238E27FC236}">
                <a16:creationId xmlns:a16="http://schemas.microsoft.com/office/drawing/2014/main" id="{3B2FF253-3C55-9C9A-6557-1E853F5831C1}"/>
              </a:ext>
            </a:extLst>
          </p:cNvPr>
          <p:cNvSpPr txBox="1"/>
          <p:nvPr/>
        </p:nvSpPr>
        <p:spPr>
          <a:xfrm>
            <a:off x="10236323" y="3820773"/>
            <a:ext cx="984536" cy="215444"/>
          </a:xfrm>
          <a:prstGeom prst="rect">
            <a:avLst/>
          </a:prstGeom>
          <a:noFill/>
        </p:spPr>
        <p:txBody>
          <a:bodyPr wrap="square" rtlCol="0">
            <a:spAutoFit/>
          </a:bodyPr>
          <a:lstStyle/>
          <a:p>
            <a:pPr algn="ctr"/>
            <a:r>
              <a:rPr kumimoji="1" lang="en-US" altLang="ja-JP" sz="800" dirty="0">
                <a:latin typeface="Meiryo UI" panose="020B0604030504040204" pitchFamily="50" charset="-128"/>
                <a:ea typeface="Meiryo UI" panose="020B0604030504040204" pitchFamily="50" charset="-128"/>
              </a:rPr>
              <a:t>Matched</a:t>
            </a:r>
            <a:endParaRPr kumimoji="1" lang="ja-JP" altLang="en-US" sz="800" dirty="0">
              <a:latin typeface="Meiryo UI" panose="020B0604030504040204" pitchFamily="50" charset="-128"/>
              <a:ea typeface="Meiryo UI" panose="020B0604030504040204" pitchFamily="50" charset="-128"/>
            </a:endParaRPr>
          </a:p>
        </p:txBody>
      </p:sp>
      <p:sp>
        <p:nvSpPr>
          <p:cNvPr id="116" name="正方形/長方形 115">
            <a:extLst>
              <a:ext uri="{FF2B5EF4-FFF2-40B4-BE49-F238E27FC236}">
                <a16:creationId xmlns:a16="http://schemas.microsoft.com/office/drawing/2014/main" id="{08F7F78F-A8C7-C178-FAB0-B06A8E881F95}"/>
              </a:ext>
            </a:extLst>
          </p:cNvPr>
          <p:cNvSpPr/>
          <p:nvPr/>
        </p:nvSpPr>
        <p:spPr>
          <a:xfrm>
            <a:off x="9868948" y="3229003"/>
            <a:ext cx="1698095" cy="1905289"/>
          </a:xfrm>
          <a:prstGeom prst="rect">
            <a:avLst/>
          </a:prstGeom>
          <a:solidFill>
            <a:srgbClr val="FF0000"/>
          </a:solidFill>
          <a:ln>
            <a:solidFill>
              <a:srgbClr val="FF0000"/>
            </a:solidFill>
          </a:ln>
        </p:spPr>
        <p:txBody>
          <a:bodyPr lIns="45719" rIns="45719" rtlCol="0" anchor="ctr"/>
          <a:lstStyle/>
          <a:p>
            <a:pPr algn="ctr"/>
            <a:r>
              <a:rPr kumimoji="1" lang="en-US" altLang="ja-JP" sz="1600" b="1" dirty="0">
                <a:solidFill>
                  <a:srgbClr val="FFFF00"/>
                </a:solidFill>
              </a:rPr>
              <a:t>[NG]</a:t>
            </a:r>
          </a:p>
          <a:p>
            <a:pPr algn="ctr"/>
            <a:r>
              <a:rPr kumimoji="1" lang="en-US" altLang="ja-JP" sz="1600" b="1" dirty="0">
                <a:solidFill>
                  <a:srgbClr val="FFFF00"/>
                </a:solidFill>
              </a:rPr>
              <a:t>Location is different.</a:t>
            </a:r>
          </a:p>
          <a:p>
            <a:pPr algn="ctr"/>
            <a:endParaRPr kumimoji="1" lang="en-US" altLang="ja-JP" sz="1600" b="1" dirty="0">
              <a:solidFill>
                <a:srgbClr val="FFFF00"/>
              </a:solidFill>
            </a:endParaRPr>
          </a:p>
          <a:p>
            <a:pPr algn="ctr"/>
            <a:endParaRPr kumimoji="1" lang="en-US" altLang="ja-JP" sz="1600" b="1" dirty="0">
              <a:solidFill>
                <a:srgbClr val="FFFF00"/>
              </a:solidFill>
            </a:endParaRPr>
          </a:p>
          <a:p>
            <a:pPr algn="ctr"/>
            <a:endParaRPr kumimoji="1" lang="ja-JP" altLang="en-US" sz="1600" b="1" dirty="0">
              <a:solidFill>
                <a:srgbClr val="FFFF00"/>
              </a:solidFill>
            </a:endParaRPr>
          </a:p>
        </p:txBody>
      </p:sp>
      <p:sp>
        <p:nvSpPr>
          <p:cNvPr id="117" name="正方形/長方形 116">
            <a:extLst>
              <a:ext uri="{FF2B5EF4-FFF2-40B4-BE49-F238E27FC236}">
                <a16:creationId xmlns:a16="http://schemas.microsoft.com/office/drawing/2014/main" id="{7AE86F85-9137-4EBE-F696-25CFCE76FB0C}"/>
              </a:ext>
            </a:extLst>
          </p:cNvPr>
          <p:cNvSpPr/>
          <p:nvPr/>
        </p:nvSpPr>
        <p:spPr>
          <a:xfrm>
            <a:off x="10061529" y="4491427"/>
            <a:ext cx="1293932" cy="261610"/>
          </a:xfrm>
          <a:prstGeom prst="rect">
            <a:avLst/>
          </a:prstGeom>
          <a:solidFill>
            <a:srgbClr val="FFFF00"/>
          </a:solidFill>
          <a:ln>
            <a:solidFill>
              <a:srgbClr val="FF0000"/>
            </a:solidFill>
          </a:ln>
        </p:spPr>
        <p:txBody>
          <a:bodyPr lIns="45719" rIns="45719" rtlCol="0" anchor="ctr"/>
          <a:lstStyle/>
          <a:p>
            <a:pPr algn="ctr"/>
            <a:r>
              <a:rPr kumimoji="1" lang="en-US" altLang="ja-JP" sz="1000" b="1" dirty="0">
                <a:solidFill>
                  <a:srgbClr val="FF0000"/>
                </a:solidFill>
              </a:rPr>
              <a:t>Leader code scan</a:t>
            </a:r>
            <a:endParaRPr kumimoji="1" lang="ja-JP" altLang="en-US" sz="1000" b="1" dirty="0">
              <a:solidFill>
                <a:srgbClr val="FF0000"/>
              </a:solidFill>
            </a:endParaRPr>
          </a:p>
        </p:txBody>
      </p:sp>
      <p:sp>
        <p:nvSpPr>
          <p:cNvPr id="119" name="正方形/長方形 118">
            <a:extLst>
              <a:ext uri="{FF2B5EF4-FFF2-40B4-BE49-F238E27FC236}">
                <a16:creationId xmlns:a16="http://schemas.microsoft.com/office/drawing/2014/main" id="{9B73D1F1-9B4E-FBB5-9D0E-9825D5DD9E90}"/>
              </a:ext>
            </a:extLst>
          </p:cNvPr>
          <p:cNvSpPr/>
          <p:nvPr/>
        </p:nvSpPr>
        <p:spPr>
          <a:xfrm>
            <a:off x="8648172" y="4223024"/>
            <a:ext cx="963509" cy="187599"/>
          </a:xfrm>
          <a:prstGeom prst="rect">
            <a:avLst/>
          </a:prstGeom>
          <a:solidFill>
            <a:schemeClr val="tx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Chilled</a:t>
            </a:r>
            <a:endParaRPr kumimoji="1" lang="ja-JP" altLang="en-US" sz="900" dirty="0">
              <a:solidFill>
                <a:schemeClr val="tx1"/>
              </a:solidFill>
            </a:endParaRPr>
          </a:p>
        </p:txBody>
      </p:sp>
      <p:sp>
        <p:nvSpPr>
          <p:cNvPr id="120" name="テキスト ボックス 135">
            <a:extLst>
              <a:ext uri="{FF2B5EF4-FFF2-40B4-BE49-F238E27FC236}">
                <a16:creationId xmlns:a16="http://schemas.microsoft.com/office/drawing/2014/main" id="{3AD12349-CF95-6FD0-26CB-8AA6A2554A1E}"/>
              </a:ext>
            </a:extLst>
          </p:cNvPr>
          <p:cNvSpPr txBox="1"/>
          <p:nvPr/>
        </p:nvSpPr>
        <p:spPr>
          <a:xfrm>
            <a:off x="7997846" y="4195179"/>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Area</a:t>
            </a:r>
            <a:endParaRPr kumimoji="1" lang="ja-JP" altLang="en-US" sz="800" dirty="0">
              <a:latin typeface="Meiryo UI" panose="020B0604030504040204" pitchFamily="50" charset="-128"/>
              <a:ea typeface="Meiryo UI" panose="020B0604030504040204" pitchFamily="50" charset="-128"/>
            </a:endParaRPr>
          </a:p>
        </p:txBody>
      </p:sp>
      <p:sp>
        <p:nvSpPr>
          <p:cNvPr id="122" name="正方形/長方形 121">
            <a:extLst>
              <a:ext uri="{FF2B5EF4-FFF2-40B4-BE49-F238E27FC236}">
                <a16:creationId xmlns:a16="http://schemas.microsoft.com/office/drawing/2014/main" id="{4E283036-C877-C393-4467-7CE598B8989F}"/>
              </a:ext>
            </a:extLst>
          </p:cNvPr>
          <p:cNvSpPr/>
          <p:nvPr/>
        </p:nvSpPr>
        <p:spPr>
          <a:xfrm>
            <a:off x="6127878" y="5219733"/>
            <a:ext cx="1695145" cy="232453"/>
          </a:xfrm>
          <a:prstGeom prst="rect">
            <a:avLst/>
          </a:prstGeom>
          <a:solidFill>
            <a:schemeClr val="accent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Not started yet</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123" name="正方形/長方形 122">
            <a:extLst>
              <a:ext uri="{FF2B5EF4-FFF2-40B4-BE49-F238E27FC236}">
                <a16:creationId xmlns:a16="http://schemas.microsoft.com/office/drawing/2014/main" id="{30A2D8ED-923C-B642-772F-62692BF089F4}"/>
              </a:ext>
            </a:extLst>
          </p:cNvPr>
          <p:cNvSpPr/>
          <p:nvPr/>
        </p:nvSpPr>
        <p:spPr>
          <a:xfrm>
            <a:off x="6128449" y="5486502"/>
            <a:ext cx="1688596" cy="232453"/>
          </a:xfrm>
          <a:prstGeom prst="rect">
            <a:avLst/>
          </a:prstGeom>
          <a:solidFill>
            <a:srgbClr val="FFCCCC"/>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In progress</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124" name="正方形/長方形 123">
            <a:extLst>
              <a:ext uri="{FF2B5EF4-FFF2-40B4-BE49-F238E27FC236}">
                <a16:creationId xmlns:a16="http://schemas.microsoft.com/office/drawing/2014/main" id="{24B53567-5A94-902C-CA57-5841080C59B9}"/>
              </a:ext>
            </a:extLst>
          </p:cNvPr>
          <p:cNvSpPr/>
          <p:nvPr/>
        </p:nvSpPr>
        <p:spPr>
          <a:xfrm>
            <a:off x="6124363" y="5753271"/>
            <a:ext cx="1695147" cy="232453"/>
          </a:xfrm>
          <a:prstGeom prst="rect">
            <a:avLst/>
          </a:prstGeom>
          <a:solidFill>
            <a:schemeClr val="accent5">
              <a:lumMod val="60000"/>
              <a:lumOff val="4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en-US" altLang="ja-JP" sz="800" dirty="0">
                <a:solidFill>
                  <a:srgbClr val="3F3F3F"/>
                </a:solidFill>
                <a:latin typeface="Segoe UI"/>
                <a:ea typeface="メイリオ"/>
              </a:rPr>
              <a:t>Completion</a:t>
            </a:r>
            <a:endParaRPr kumimoji="1" lang="ja-JP" altLang="en-US" sz="700" b="0" i="0" u="none" strike="noStrike" kern="1200" cap="none" spc="0" normalizeH="0" baseline="0" noProof="0" dirty="0">
              <a:ln>
                <a:noFill/>
              </a:ln>
              <a:solidFill>
                <a:srgbClr val="3F3F3F"/>
              </a:solidFill>
              <a:effectLst/>
              <a:uLnTx/>
              <a:uFillTx/>
              <a:latin typeface="Segoe UI"/>
              <a:ea typeface="メイリオ"/>
              <a:cs typeface="+mn-cs"/>
            </a:endParaRPr>
          </a:p>
        </p:txBody>
      </p:sp>
      <p:sp>
        <p:nvSpPr>
          <p:cNvPr id="125" name="四角形: 角を丸くする 124">
            <a:extLst>
              <a:ext uri="{FF2B5EF4-FFF2-40B4-BE49-F238E27FC236}">
                <a16:creationId xmlns:a16="http://schemas.microsoft.com/office/drawing/2014/main" id="{67D7A68A-694B-1E60-B8CB-21BA56F10525}"/>
              </a:ext>
            </a:extLst>
          </p:cNvPr>
          <p:cNvSpPr/>
          <p:nvPr/>
        </p:nvSpPr>
        <p:spPr>
          <a:xfrm>
            <a:off x="5925004" y="2452261"/>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rPr>
              <a:t>Outbound handy terminal</a:t>
            </a:r>
            <a:endParaRPr kumimoji="1" lang="ja-JP" altLang="en-US" sz="1200" dirty="0">
              <a:solidFill>
                <a:schemeClr val="bg1"/>
              </a:solidFill>
            </a:endParaRPr>
          </a:p>
        </p:txBody>
      </p:sp>
      <p:sp>
        <p:nvSpPr>
          <p:cNvPr id="126" name="正方形/長方形 125">
            <a:extLst>
              <a:ext uri="{FF2B5EF4-FFF2-40B4-BE49-F238E27FC236}">
                <a16:creationId xmlns:a16="http://schemas.microsoft.com/office/drawing/2014/main" id="{C2C8D317-9C8C-54D3-3468-608225011BFE}"/>
              </a:ext>
            </a:extLst>
          </p:cNvPr>
          <p:cNvSpPr/>
          <p:nvPr/>
        </p:nvSpPr>
        <p:spPr>
          <a:xfrm>
            <a:off x="9128169" y="3992151"/>
            <a:ext cx="461582" cy="187599"/>
          </a:xfrm>
          <a:prstGeom prst="rect">
            <a:avLst/>
          </a:prstGeom>
          <a:solidFill>
            <a:schemeClr val="tx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KG</a:t>
            </a:r>
            <a:endParaRPr kumimoji="1" lang="ja-JP" altLang="en-US" sz="800" dirty="0">
              <a:solidFill>
                <a:schemeClr val="tx1"/>
              </a:solidFill>
            </a:endParaRPr>
          </a:p>
        </p:txBody>
      </p:sp>
      <p:sp>
        <p:nvSpPr>
          <p:cNvPr id="127" name="テキスト ボックス 135">
            <a:extLst>
              <a:ext uri="{FF2B5EF4-FFF2-40B4-BE49-F238E27FC236}">
                <a16:creationId xmlns:a16="http://schemas.microsoft.com/office/drawing/2014/main" id="{FED7312B-0BE9-2387-212A-7625B9183B6A}"/>
              </a:ext>
            </a:extLst>
          </p:cNvPr>
          <p:cNvSpPr txBox="1"/>
          <p:nvPr/>
        </p:nvSpPr>
        <p:spPr>
          <a:xfrm>
            <a:off x="7986556" y="3959232"/>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Unit</a:t>
            </a:r>
            <a:endParaRPr kumimoji="1" lang="ja-JP" altLang="en-US" sz="800" dirty="0">
              <a:latin typeface="Meiryo UI" panose="020B0604030504040204" pitchFamily="50" charset="-128"/>
              <a:ea typeface="Meiryo UI" panose="020B0604030504040204" pitchFamily="50" charset="-128"/>
            </a:endParaRPr>
          </a:p>
        </p:txBody>
      </p:sp>
      <p:sp>
        <p:nvSpPr>
          <p:cNvPr id="12" name="タイトル 1">
            <a:extLst>
              <a:ext uri="{FF2B5EF4-FFF2-40B4-BE49-F238E27FC236}">
                <a16:creationId xmlns:a16="http://schemas.microsoft.com/office/drawing/2014/main" id="{B870F1BD-3BF8-24AE-34E8-16C78C2A416B}"/>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在庫管理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6" name="矢印: 五方向 25">
            <a:extLst>
              <a:ext uri="{FF2B5EF4-FFF2-40B4-BE49-F238E27FC236}">
                <a16:creationId xmlns:a16="http://schemas.microsoft.com/office/drawing/2014/main" id="{43A2E86B-BD84-DF78-F777-10DC4BD1B414}"/>
              </a:ext>
            </a:extLst>
          </p:cNvPr>
          <p:cNvSpPr/>
          <p:nvPr/>
        </p:nvSpPr>
        <p:spPr>
          <a:xfrm>
            <a:off x="512753" y="1337310"/>
            <a:ext cx="1677534" cy="783991"/>
          </a:xfrm>
          <a:prstGeom prst="homePlate">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27" name="矢印: 山形 26">
            <a:extLst>
              <a:ext uri="{FF2B5EF4-FFF2-40B4-BE49-F238E27FC236}">
                <a16:creationId xmlns:a16="http://schemas.microsoft.com/office/drawing/2014/main" id="{9EB79954-CD5F-E386-80E3-8328CC27A65D}"/>
              </a:ext>
            </a:extLst>
          </p:cNvPr>
          <p:cNvSpPr/>
          <p:nvPr/>
        </p:nvSpPr>
        <p:spPr>
          <a:xfrm>
            <a:off x="2039754" y="1337310"/>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28" name="矢印: 山形 27">
            <a:extLst>
              <a:ext uri="{FF2B5EF4-FFF2-40B4-BE49-F238E27FC236}">
                <a16:creationId xmlns:a16="http://schemas.microsoft.com/office/drawing/2014/main" id="{41F19AD7-E908-67B7-68C3-0BA4D6C2AB72}"/>
              </a:ext>
            </a:extLst>
          </p:cNvPr>
          <p:cNvSpPr/>
          <p:nvPr/>
        </p:nvSpPr>
        <p:spPr>
          <a:xfrm>
            <a:off x="3566755" y="1327428"/>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30" name="矢印: 山形 29">
            <a:extLst>
              <a:ext uri="{FF2B5EF4-FFF2-40B4-BE49-F238E27FC236}">
                <a16:creationId xmlns:a16="http://schemas.microsoft.com/office/drawing/2014/main" id="{1583CF3C-5A8F-6940-9957-1BCDBA21BC56}"/>
              </a:ext>
            </a:extLst>
          </p:cNvPr>
          <p:cNvSpPr/>
          <p:nvPr/>
        </p:nvSpPr>
        <p:spPr>
          <a:xfrm>
            <a:off x="5093756" y="1332541"/>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32" name="矢印: 山形 31">
            <a:extLst>
              <a:ext uri="{FF2B5EF4-FFF2-40B4-BE49-F238E27FC236}">
                <a16:creationId xmlns:a16="http://schemas.microsoft.com/office/drawing/2014/main" id="{AF4C5137-6183-E31E-334F-8A010CC4248C}"/>
              </a:ext>
            </a:extLst>
          </p:cNvPr>
          <p:cNvSpPr/>
          <p:nvPr/>
        </p:nvSpPr>
        <p:spPr>
          <a:xfrm>
            <a:off x="6620757" y="1344633"/>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38" name="矢印: 山形 37">
            <a:extLst>
              <a:ext uri="{FF2B5EF4-FFF2-40B4-BE49-F238E27FC236}">
                <a16:creationId xmlns:a16="http://schemas.microsoft.com/office/drawing/2014/main" id="{5C4657E1-B12B-B7EC-EB11-B5FB4F93BE75}"/>
              </a:ext>
            </a:extLst>
          </p:cNvPr>
          <p:cNvSpPr/>
          <p:nvPr/>
        </p:nvSpPr>
        <p:spPr>
          <a:xfrm>
            <a:off x="8147758" y="1337310"/>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45" name="矢印: 山形 44">
            <a:extLst>
              <a:ext uri="{FF2B5EF4-FFF2-40B4-BE49-F238E27FC236}">
                <a16:creationId xmlns:a16="http://schemas.microsoft.com/office/drawing/2014/main" id="{1A3EC58F-17E9-F230-ED6F-7CAB68D38FA9}"/>
              </a:ext>
            </a:extLst>
          </p:cNvPr>
          <p:cNvSpPr/>
          <p:nvPr/>
        </p:nvSpPr>
        <p:spPr>
          <a:xfrm>
            <a:off x="9679603" y="1332541"/>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48" name="正方形/長方形 47">
            <a:extLst>
              <a:ext uri="{FF2B5EF4-FFF2-40B4-BE49-F238E27FC236}">
                <a16:creationId xmlns:a16="http://schemas.microsoft.com/office/drawing/2014/main" id="{3A375930-55D9-C856-513A-6DE6DAF2D36B}"/>
              </a:ext>
            </a:extLst>
          </p:cNvPr>
          <p:cNvSpPr/>
          <p:nvPr/>
        </p:nvSpPr>
        <p:spPr>
          <a:xfrm>
            <a:off x="512752" y="944234"/>
            <a:ext cx="2885767"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76" name="正方形/長方形 75">
            <a:extLst>
              <a:ext uri="{FF2B5EF4-FFF2-40B4-BE49-F238E27FC236}">
                <a16:creationId xmlns:a16="http://schemas.microsoft.com/office/drawing/2014/main" id="{5D6BA044-7EAF-D630-0E83-E3F010CD1512}"/>
              </a:ext>
            </a:extLst>
          </p:cNvPr>
          <p:cNvSpPr/>
          <p:nvPr/>
        </p:nvSpPr>
        <p:spPr>
          <a:xfrm>
            <a:off x="3497343" y="944234"/>
            <a:ext cx="1558313"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77" name="正方形/長方形 76">
            <a:extLst>
              <a:ext uri="{FF2B5EF4-FFF2-40B4-BE49-F238E27FC236}">
                <a16:creationId xmlns:a16="http://schemas.microsoft.com/office/drawing/2014/main" id="{17DBAF8E-BD1F-BC4C-51FB-199A8ED70BC0}"/>
              </a:ext>
            </a:extLst>
          </p:cNvPr>
          <p:cNvSpPr/>
          <p:nvPr/>
        </p:nvSpPr>
        <p:spPr>
          <a:xfrm>
            <a:off x="5115267" y="944234"/>
            <a:ext cx="1552234"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78" name="正方形/長方形 77">
            <a:extLst>
              <a:ext uri="{FF2B5EF4-FFF2-40B4-BE49-F238E27FC236}">
                <a16:creationId xmlns:a16="http://schemas.microsoft.com/office/drawing/2014/main" id="{D0560E0E-5EDE-2BA6-F446-1CB6B918A7D4}"/>
              </a:ext>
            </a:extLst>
          </p:cNvPr>
          <p:cNvSpPr/>
          <p:nvPr/>
        </p:nvSpPr>
        <p:spPr>
          <a:xfrm>
            <a:off x="6727112" y="944234"/>
            <a:ext cx="1382546"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79" name="正方形/長方形 78">
            <a:extLst>
              <a:ext uri="{FF2B5EF4-FFF2-40B4-BE49-F238E27FC236}">
                <a16:creationId xmlns:a16="http://schemas.microsoft.com/office/drawing/2014/main" id="{52BE8F94-7480-32C7-7660-AC2CFA7560B9}"/>
              </a:ext>
            </a:extLst>
          </p:cNvPr>
          <p:cNvSpPr/>
          <p:nvPr/>
        </p:nvSpPr>
        <p:spPr>
          <a:xfrm>
            <a:off x="8169269" y="944234"/>
            <a:ext cx="3093091"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pic>
        <p:nvPicPr>
          <p:cNvPr id="130" name="図 129">
            <a:extLst>
              <a:ext uri="{FF2B5EF4-FFF2-40B4-BE49-F238E27FC236}">
                <a16:creationId xmlns:a16="http://schemas.microsoft.com/office/drawing/2014/main" id="{B922C85E-1D7B-5432-052F-51810A213884}"/>
              </a:ext>
            </a:extLst>
          </p:cNvPr>
          <p:cNvPicPr>
            <a:picLocks noChangeAspect="1"/>
          </p:cNvPicPr>
          <p:nvPr/>
        </p:nvPicPr>
        <p:blipFill>
          <a:blip r:embed="rId11"/>
          <a:stretch>
            <a:fillRect/>
          </a:stretch>
        </p:blipFill>
        <p:spPr>
          <a:xfrm>
            <a:off x="512752" y="2905135"/>
            <a:ext cx="5196833" cy="2993376"/>
          </a:xfrm>
          <a:prstGeom prst="rect">
            <a:avLst/>
          </a:prstGeom>
        </p:spPr>
      </p:pic>
      <p:sp>
        <p:nvSpPr>
          <p:cNvPr id="2" name="正方形/長方形 1">
            <a:extLst>
              <a:ext uri="{FF2B5EF4-FFF2-40B4-BE49-F238E27FC236}">
                <a16:creationId xmlns:a16="http://schemas.microsoft.com/office/drawing/2014/main" id="{F8C64123-8477-CB2A-1F1C-A1713D077206}"/>
              </a:ext>
            </a:extLst>
          </p:cNvPr>
          <p:cNvSpPr/>
          <p:nvPr/>
        </p:nvSpPr>
        <p:spPr>
          <a:xfrm>
            <a:off x="8150508" y="2454541"/>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
        <p:nvSpPr>
          <p:cNvPr id="3" name="正方形/長方形 2">
            <a:extLst>
              <a:ext uri="{FF2B5EF4-FFF2-40B4-BE49-F238E27FC236}">
                <a16:creationId xmlns:a16="http://schemas.microsoft.com/office/drawing/2014/main" id="{20783F5B-16B2-8B46-3C9F-C6C8AAB73433}"/>
              </a:ext>
            </a:extLst>
          </p:cNvPr>
          <p:cNvSpPr/>
          <p:nvPr/>
        </p:nvSpPr>
        <p:spPr>
          <a:xfrm>
            <a:off x="2612741" y="2449504"/>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Tree>
    <p:extLst>
      <p:ext uri="{BB962C8B-B14F-4D97-AF65-F5344CB8AC3E}">
        <p14:creationId xmlns:p14="http://schemas.microsoft.com/office/powerpoint/2010/main" val="34256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18</a:t>
            </a:fld>
            <a:endParaRPr kumimoji="1" lang="ja-JP" altLang="en-US"/>
          </a:p>
        </p:txBody>
      </p:sp>
      <p:sp>
        <p:nvSpPr>
          <p:cNvPr id="12" name="タイトル 1">
            <a:extLst>
              <a:ext uri="{FF2B5EF4-FFF2-40B4-BE49-F238E27FC236}">
                <a16:creationId xmlns:a16="http://schemas.microsoft.com/office/drawing/2014/main" id="{B870F1BD-3BF8-24AE-34E8-16C78C2A416B}"/>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在庫管理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6" name="矢印: 五方向 25">
            <a:extLst>
              <a:ext uri="{FF2B5EF4-FFF2-40B4-BE49-F238E27FC236}">
                <a16:creationId xmlns:a16="http://schemas.microsoft.com/office/drawing/2014/main" id="{43A2E86B-BD84-DF78-F777-10DC4BD1B414}"/>
              </a:ext>
            </a:extLst>
          </p:cNvPr>
          <p:cNvSpPr/>
          <p:nvPr/>
        </p:nvSpPr>
        <p:spPr>
          <a:xfrm>
            <a:off x="512753" y="1337310"/>
            <a:ext cx="1677534" cy="783991"/>
          </a:xfrm>
          <a:prstGeom prst="homePlate">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27" name="矢印: 山形 26">
            <a:extLst>
              <a:ext uri="{FF2B5EF4-FFF2-40B4-BE49-F238E27FC236}">
                <a16:creationId xmlns:a16="http://schemas.microsoft.com/office/drawing/2014/main" id="{9EB79954-CD5F-E386-80E3-8328CC27A65D}"/>
              </a:ext>
            </a:extLst>
          </p:cNvPr>
          <p:cNvSpPr/>
          <p:nvPr/>
        </p:nvSpPr>
        <p:spPr>
          <a:xfrm>
            <a:off x="2039754" y="1337310"/>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28" name="矢印: 山形 27">
            <a:extLst>
              <a:ext uri="{FF2B5EF4-FFF2-40B4-BE49-F238E27FC236}">
                <a16:creationId xmlns:a16="http://schemas.microsoft.com/office/drawing/2014/main" id="{41F19AD7-E908-67B7-68C3-0BA4D6C2AB72}"/>
              </a:ext>
            </a:extLst>
          </p:cNvPr>
          <p:cNvSpPr/>
          <p:nvPr/>
        </p:nvSpPr>
        <p:spPr>
          <a:xfrm>
            <a:off x="3566755" y="1327428"/>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30" name="矢印: 山形 29">
            <a:extLst>
              <a:ext uri="{FF2B5EF4-FFF2-40B4-BE49-F238E27FC236}">
                <a16:creationId xmlns:a16="http://schemas.microsoft.com/office/drawing/2014/main" id="{1583CF3C-5A8F-6940-9957-1BCDBA21BC56}"/>
              </a:ext>
            </a:extLst>
          </p:cNvPr>
          <p:cNvSpPr/>
          <p:nvPr/>
        </p:nvSpPr>
        <p:spPr>
          <a:xfrm>
            <a:off x="5093756" y="1332541"/>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32" name="矢印: 山形 31">
            <a:extLst>
              <a:ext uri="{FF2B5EF4-FFF2-40B4-BE49-F238E27FC236}">
                <a16:creationId xmlns:a16="http://schemas.microsoft.com/office/drawing/2014/main" id="{AF4C5137-6183-E31E-334F-8A010CC4248C}"/>
              </a:ext>
            </a:extLst>
          </p:cNvPr>
          <p:cNvSpPr/>
          <p:nvPr/>
        </p:nvSpPr>
        <p:spPr>
          <a:xfrm>
            <a:off x="6620757" y="1344633"/>
            <a:ext cx="1677534" cy="783989"/>
          </a:xfrm>
          <a:prstGeom prst="chevron">
            <a:avLst/>
          </a:prstGeom>
          <a:solidFill>
            <a:schemeClr val="accent1">
              <a:lumMod val="8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38" name="矢印: 山形 37">
            <a:extLst>
              <a:ext uri="{FF2B5EF4-FFF2-40B4-BE49-F238E27FC236}">
                <a16:creationId xmlns:a16="http://schemas.microsoft.com/office/drawing/2014/main" id="{5C4657E1-B12B-B7EC-EB11-B5FB4F93BE75}"/>
              </a:ext>
            </a:extLst>
          </p:cNvPr>
          <p:cNvSpPr/>
          <p:nvPr/>
        </p:nvSpPr>
        <p:spPr>
          <a:xfrm>
            <a:off x="8147758" y="1337310"/>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45" name="矢印: 山形 44">
            <a:extLst>
              <a:ext uri="{FF2B5EF4-FFF2-40B4-BE49-F238E27FC236}">
                <a16:creationId xmlns:a16="http://schemas.microsoft.com/office/drawing/2014/main" id="{1A3EC58F-17E9-F230-ED6F-7CAB68D38FA9}"/>
              </a:ext>
            </a:extLst>
          </p:cNvPr>
          <p:cNvSpPr/>
          <p:nvPr/>
        </p:nvSpPr>
        <p:spPr>
          <a:xfrm>
            <a:off x="9679603" y="1332541"/>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48" name="正方形/長方形 47">
            <a:extLst>
              <a:ext uri="{FF2B5EF4-FFF2-40B4-BE49-F238E27FC236}">
                <a16:creationId xmlns:a16="http://schemas.microsoft.com/office/drawing/2014/main" id="{3A375930-55D9-C856-513A-6DE6DAF2D36B}"/>
              </a:ext>
            </a:extLst>
          </p:cNvPr>
          <p:cNvSpPr/>
          <p:nvPr/>
        </p:nvSpPr>
        <p:spPr>
          <a:xfrm>
            <a:off x="512752" y="944234"/>
            <a:ext cx="2885767"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76" name="正方形/長方形 75">
            <a:extLst>
              <a:ext uri="{FF2B5EF4-FFF2-40B4-BE49-F238E27FC236}">
                <a16:creationId xmlns:a16="http://schemas.microsoft.com/office/drawing/2014/main" id="{5D6BA044-7EAF-D630-0E83-E3F010CD1512}"/>
              </a:ext>
            </a:extLst>
          </p:cNvPr>
          <p:cNvSpPr/>
          <p:nvPr/>
        </p:nvSpPr>
        <p:spPr>
          <a:xfrm>
            <a:off x="3497343" y="944234"/>
            <a:ext cx="1558313"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77" name="正方形/長方形 76">
            <a:extLst>
              <a:ext uri="{FF2B5EF4-FFF2-40B4-BE49-F238E27FC236}">
                <a16:creationId xmlns:a16="http://schemas.microsoft.com/office/drawing/2014/main" id="{17DBAF8E-BD1F-BC4C-51FB-199A8ED70BC0}"/>
              </a:ext>
            </a:extLst>
          </p:cNvPr>
          <p:cNvSpPr/>
          <p:nvPr/>
        </p:nvSpPr>
        <p:spPr>
          <a:xfrm>
            <a:off x="5115267" y="944234"/>
            <a:ext cx="1552234"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78" name="正方形/長方形 77">
            <a:extLst>
              <a:ext uri="{FF2B5EF4-FFF2-40B4-BE49-F238E27FC236}">
                <a16:creationId xmlns:a16="http://schemas.microsoft.com/office/drawing/2014/main" id="{D0560E0E-5EDE-2BA6-F446-1CB6B918A7D4}"/>
              </a:ext>
            </a:extLst>
          </p:cNvPr>
          <p:cNvSpPr/>
          <p:nvPr/>
        </p:nvSpPr>
        <p:spPr>
          <a:xfrm>
            <a:off x="6727112" y="944234"/>
            <a:ext cx="1382546" cy="299169"/>
          </a:xfrm>
          <a:prstGeom prst="rect">
            <a:avLst/>
          </a:prstGeom>
          <a:solidFill>
            <a:schemeClr val="accent1">
              <a:lumMod val="85000"/>
            </a:schemeClr>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79" name="正方形/長方形 78">
            <a:extLst>
              <a:ext uri="{FF2B5EF4-FFF2-40B4-BE49-F238E27FC236}">
                <a16:creationId xmlns:a16="http://schemas.microsoft.com/office/drawing/2014/main" id="{52BE8F94-7480-32C7-7660-AC2CFA7560B9}"/>
              </a:ext>
            </a:extLst>
          </p:cNvPr>
          <p:cNvSpPr/>
          <p:nvPr/>
        </p:nvSpPr>
        <p:spPr>
          <a:xfrm>
            <a:off x="8169269" y="944234"/>
            <a:ext cx="3093091"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 name="正方形/長方形 1">
            <a:extLst>
              <a:ext uri="{FF2B5EF4-FFF2-40B4-BE49-F238E27FC236}">
                <a16:creationId xmlns:a16="http://schemas.microsoft.com/office/drawing/2014/main" id="{632E72CD-30C2-DC2A-49FC-CFDD6AD170D2}"/>
              </a:ext>
            </a:extLst>
          </p:cNvPr>
          <p:cNvSpPr/>
          <p:nvPr/>
        </p:nvSpPr>
        <p:spPr>
          <a:xfrm>
            <a:off x="274222" y="2900406"/>
            <a:ext cx="3859551" cy="2528875"/>
          </a:xfrm>
          <a:prstGeom prst="rect">
            <a:avLst/>
          </a:prstGeom>
          <a:noFill/>
          <a:ln w="9525" cap="flat" cmpd="sng" algn="ctr">
            <a:solidFill>
              <a:sysClr val="windowText" lastClr="000000"/>
            </a:solidFill>
            <a:prstDash val="solid"/>
          </a:ln>
          <a:effectLst/>
        </p:spPr>
        <p:txBody>
          <a:bodyPr rtlCol="0" anchor="ctr"/>
          <a:lstStyle/>
          <a:p>
            <a:endParaRPr kumimoji="1" lang="ja-JP" altLang="en-US" sz="1100" kern="0" dirty="0">
              <a:solidFill>
                <a:prstClr val="black"/>
              </a:solidFill>
              <a:ea typeface="ＭＳ Ｐゴシック" panose="020B0600070205080204" pitchFamily="50" charset="-128"/>
            </a:endParaRPr>
          </a:p>
        </p:txBody>
      </p:sp>
      <p:sp>
        <p:nvSpPr>
          <p:cNvPr id="3" name="正方形/長方形 2">
            <a:extLst>
              <a:ext uri="{FF2B5EF4-FFF2-40B4-BE49-F238E27FC236}">
                <a16:creationId xmlns:a16="http://schemas.microsoft.com/office/drawing/2014/main" id="{938479E4-2AA2-DC66-65E6-F5757B02A841}"/>
              </a:ext>
            </a:extLst>
          </p:cNvPr>
          <p:cNvSpPr/>
          <p:nvPr/>
        </p:nvSpPr>
        <p:spPr>
          <a:xfrm>
            <a:off x="274223" y="2908026"/>
            <a:ext cx="3859550" cy="1271457"/>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Segoe UI"/>
                <a:ea typeface="メイリオ"/>
                <a:cs typeface="+mn-cs"/>
              </a:rPr>
              <a:t>リアルタイムに現在の在庫数量が確認可能。</a:t>
            </a:r>
            <a:endParaRPr kumimoji="1" lang="en-US" altLang="ja-JP" sz="1100" b="0" i="0" u="none" strike="noStrike" kern="0" cap="none" spc="0" normalizeH="0" baseline="0" noProof="0" dirty="0">
              <a:ln>
                <a:noFill/>
              </a:ln>
              <a:solidFill>
                <a:prstClr val="black"/>
              </a:solidFill>
              <a:effectLst/>
              <a:uLnTx/>
              <a:uFillTx/>
              <a:latin typeface="Segoe UI"/>
              <a:ea typeface="メイリオ"/>
              <a:cs typeface="+mn-cs"/>
            </a:endParaRPr>
          </a:p>
        </p:txBody>
      </p:sp>
      <p:pic>
        <p:nvPicPr>
          <p:cNvPr id="6" name="図 5">
            <a:extLst>
              <a:ext uri="{FF2B5EF4-FFF2-40B4-BE49-F238E27FC236}">
                <a16:creationId xmlns:a16="http://schemas.microsoft.com/office/drawing/2014/main" id="{65AB3F9F-884D-BB5A-5547-365A6E508BC6}"/>
              </a:ext>
            </a:extLst>
          </p:cNvPr>
          <p:cNvPicPr>
            <a:picLocks noChangeAspect="1"/>
          </p:cNvPicPr>
          <p:nvPr/>
        </p:nvPicPr>
        <p:blipFill>
          <a:blip r:embed="rId2"/>
          <a:stretch>
            <a:fillRect/>
          </a:stretch>
        </p:blipFill>
        <p:spPr>
          <a:xfrm>
            <a:off x="429498" y="4014005"/>
            <a:ext cx="2393331" cy="1271457"/>
          </a:xfrm>
          <a:prstGeom prst="rect">
            <a:avLst/>
          </a:prstGeom>
        </p:spPr>
      </p:pic>
      <p:sp>
        <p:nvSpPr>
          <p:cNvPr id="7" name="正方形/長方形 6">
            <a:extLst>
              <a:ext uri="{FF2B5EF4-FFF2-40B4-BE49-F238E27FC236}">
                <a16:creationId xmlns:a16="http://schemas.microsoft.com/office/drawing/2014/main" id="{487CF831-BAA6-7EA3-37FA-1F5D73EA2A1C}"/>
              </a:ext>
            </a:extLst>
          </p:cNvPr>
          <p:cNvSpPr/>
          <p:nvPr/>
        </p:nvSpPr>
        <p:spPr>
          <a:xfrm>
            <a:off x="240460" y="2676096"/>
            <a:ext cx="1975435" cy="463811"/>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prstClr val="white"/>
                </a:solidFill>
                <a:effectLst/>
                <a:uLnTx/>
                <a:uFillTx/>
                <a:latin typeface="Segoe UI"/>
                <a:ea typeface="メイリオ"/>
                <a:cs typeface="+mn-cs"/>
              </a:rPr>
              <a:t>在庫確認</a:t>
            </a:r>
            <a:endParaRPr kumimoji="1" lang="en-US" altLang="ja-JP" sz="1100" b="1" i="0" u="none" strike="noStrike" kern="0" cap="none" spc="0" normalizeH="0" baseline="0" noProof="0" dirty="0">
              <a:ln>
                <a:noFill/>
              </a:ln>
              <a:solidFill>
                <a:prstClr val="white"/>
              </a:solidFill>
              <a:effectLst/>
              <a:uLnTx/>
              <a:uFillTx/>
              <a:latin typeface="Segoe UI"/>
              <a:ea typeface="メイリオ"/>
              <a:cs typeface="+mn-cs"/>
            </a:endParaRPr>
          </a:p>
        </p:txBody>
      </p:sp>
      <p:pic>
        <p:nvPicPr>
          <p:cNvPr id="8" name="図 7">
            <a:extLst>
              <a:ext uri="{FF2B5EF4-FFF2-40B4-BE49-F238E27FC236}">
                <a16:creationId xmlns:a16="http://schemas.microsoft.com/office/drawing/2014/main" id="{6090726A-18A5-0177-06CF-FE570E51D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369" y="4014005"/>
            <a:ext cx="390430" cy="1070133"/>
          </a:xfrm>
          <a:prstGeom prst="rect">
            <a:avLst/>
          </a:prstGeom>
        </p:spPr>
      </p:pic>
      <p:sp>
        <p:nvSpPr>
          <p:cNvPr id="9" name="正方形/長方形 8">
            <a:extLst>
              <a:ext uri="{FF2B5EF4-FFF2-40B4-BE49-F238E27FC236}">
                <a16:creationId xmlns:a16="http://schemas.microsoft.com/office/drawing/2014/main" id="{4975FC36-0FBF-3547-2E36-B9690A46859B}"/>
              </a:ext>
            </a:extLst>
          </p:cNvPr>
          <p:cNvSpPr/>
          <p:nvPr/>
        </p:nvSpPr>
        <p:spPr>
          <a:xfrm>
            <a:off x="4288207" y="2900406"/>
            <a:ext cx="3859551" cy="2528875"/>
          </a:xfrm>
          <a:prstGeom prst="rect">
            <a:avLst/>
          </a:prstGeom>
          <a:noFill/>
          <a:ln w="9525" cap="flat" cmpd="sng" algn="ctr">
            <a:solidFill>
              <a:sysClr val="windowText" lastClr="000000"/>
            </a:solidFill>
            <a:prstDash val="solid"/>
          </a:ln>
          <a:effectLst/>
        </p:spPr>
        <p:txBody>
          <a:bodyPr rtlCol="0" anchor="ctr"/>
          <a:lstStyle/>
          <a:p>
            <a:endParaRPr kumimoji="1" lang="ja-JP" altLang="en-US" sz="1100" kern="0" dirty="0">
              <a:solidFill>
                <a:prstClr val="black"/>
              </a:solidFill>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DB921BB4-25DB-9BBB-9344-7C1A592746E0}"/>
              </a:ext>
            </a:extLst>
          </p:cNvPr>
          <p:cNvSpPr/>
          <p:nvPr/>
        </p:nvSpPr>
        <p:spPr>
          <a:xfrm>
            <a:off x="4288208" y="2900406"/>
            <a:ext cx="3859550" cy="1271457"/>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100" b="1"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Segoe UI"/>
                <a:ea typeface="メイリオ"/>
                <a:cs typeface="+mn-cs"/>
              </a:rPr>
              <a:t>商品のロケーション情報を参照、変更ができる。商品の保管場所の変更を実施が可能。</a:t>
            </a:r>
            <a:endParaRPr kumimoji="1" lang="en-US" altLang="ja-JP" sz="1100" b="0" i="0" u="none" strike="noStrike" kern="0" cap="none" spc="0" normalizeH="0" baseline="0" noProof="0" dirty="0">
              <a:ln>
                <a:noFill/>
              </a:ln>
              <a:solidFill>
                <a:prstClr val="black"/>
              </a:solidFill>
              <a:effectLst/>
              <a:uLnTx/>
              <a:uFillTx/>
              <a:latin typeface="Segoe UI"/>
              <a:ea typeface="メイリオ"/>
              <a:cs typeface="+mn-cs"/>
            </a:endParaRPr>
          </a:p>
        </p:txBody>
      </p:sp>
      <p:sp>
        <p:nvSpPr>
          <p:cNvPr id="11" name="正方形/長方形 10">
            <a:extLst>
              <a:ext uri="{FF2B5EF4-FFF2-40B4-BE49-F238E27FC236}">
                <a16:creationId xmlns:a16="http://schemas.microsoft.com/office/drawing/2014/main" id="{9A6C1901-F581-6A36-C3B7-C4757143B4C6}"/>
              </a:ext>
            </a:extLst>
          </p:cNvPr>
          <p:cNvSpPr/>
          <p:nvPr/>
        </p:nvSpPr>
        <p:spPr>
          <a:xfrm>
            <a:off x="4254445" y="2676096"/>
            <a:ext cx="1975435" cy="463811"/>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prstClr val="white"/>
                </a:solidFill>
                <a:effectLst/>
                <a:uLnTx/>
                <a:uFillTx/>
                <a:latin typeface="Segoe UI"/>
                <a:ea typeface="メイリオ"/>
                <a:cs typeface="+mn-cs"/>
              </a:rPr>
              <a:t>ロケーション管理</a:t>
            </a:r>
            <a:endParaRPr kumimoji="1" lang="en-US" altLang="ja-JP" sz="1100" b="1" i="0" u="none" strike="noStrike" kern="0" cap="none" spc="0" normalizeH="0" baseline="0" noProof="0" dirty="0">
              <a:ln>
                <a:noFill/>
              </a:ln>
              <a:solidFill>
                <a:prstClr val="white"/>
              </a:solidFill>
              <a:effectLst/>
              <a:uLnTx/>
              <a:uFillTx/>
              <a:latin typeface="Segoe UI"/>
              <a:ea typeface="メイリオ"/>
              <a:cs typeface="+mn-cs"/>
            </a:endParaRPr>
          </a:p>
        </p:txBody>
      </p:sp>
      <p:sp>
        <p:nvSpPr>
          <p:cNvPr id="13" name="正方形/長方形 12">
            <a:extLst>
              <a:ext uri="{FF2B5EF4-FFF2-40B4-BE49-F238E27FC236}">
                <a16:creationId xmlns:a16="http://schemas.microsoft.com/office/drawing/2014/main" id="{2556D8CE-84EC-16B7-9A4C-9DFCC7E083A4}"/>
              </a:ext>
            </a:extLst>
          </p:cNvPr>
          <p:cNvSpPr/>
          <p:nvPr/>
        </p:nvSpPr>
        <p:spPr>
          <a:xfrm>
            <a:off x="8301471" y="2900406"/>
            <a:ext cx="3859551" cy="2528875"/>
          </a:xfrm>
          <a:prstGeom prst="rect">
            <a:avLst/>
          </a:prstGeom>
          <a:noFill/>
          <a:ln w="9525" cap="flat" cmpd="sng" algn="ctr">
            <a:solidFill>
              <a:sysClr val="windowText" lastClr="000000"/>
            </a:solidFill>
            <a:prstDash val="solid"/>
          </a:ln>
          <a:effectLst/>
        </p:spPr>
        <p:txBody>
          <a:bodyPr rtlCol="0" anchor="ctr"/>
          <a:lstStyle/>
          <a:p>
            <a:endParaRPr kumimoji="1" lang="ja-JP" altLang="en-US" sz="1100" kern="0" dirty="0">
              <a:solidFill>
                <a:prstClr val="black"/>
              </a:solidFill>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A0F6E3F3-B41B-5F11-FE55-FA5D259893A8}"/>
              </a:ext>
            </a:extLst>
          </p:cNvPr>
          <p:cNvSpPr/>
          <p:nvPr/>
        </p:nvSpPr>
        <p:spPr>
          <a:xfrm>
            <a:off x="8301472" y="2900406"/>
            <a:ext cx="3859550" cy="1271457"/>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100" b="1"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Segoe UI"/>
                <a:ea typeface="メイリオ"/>
                <a:cs typeface="+mn-cs"/>
              </a:rPr>
              <a:t>棚卸を実施する機能です。システムで管理ししている理論在庫数量と、実棚数量を比較する。</a:t>
            </a:r>
            <a:endParaRPr kumimoji="1" lang="en-US" altLang="ja-JP" sz="1100" b="0" i="0" u="none" strike="noStrike" kern="0" cap="none" spc="0" normalizeH="0" baseline="0" noProof="0" dirty="0">
              <a:ln>
                <a:noFill/>
              </a:ln>
              <a:solidFill>
                <a:prstClr val="black"/>
              </a:solidFill>
              <a:effectLst/>
              <a:uLnTx/>
              <a:uFillTx/>
              <a:latin typeface="Segoe UI"/>
              <a:ea typeface="メイリオ"/>
              <a:cs typeface="+mn-cs"/>
            </a:endParaRPr>
          </a:p>
        </p:txBody>
      </p:sp>
      <p:pic>
        <p:nvPicPr>
          <p:cNvPr id="18" name="図 17">
            <a:extLst>
              <a:ext uri="{FF2B5EF4-FFF2-40B4-BE49-F238E27FC236}">
                <a16:creationId xmlns:a16="http://schemas.microsoft.com/office/drawing/2014/main" id="{5D7AD8FD-6DD0-6794-9BCA-05B4E51B76F8}"/>
              </a:ext>
            </a:extLst>
          </p:cNvPr>
          <p:cNvPicPr>
            <a:picLocks noChangeAspect="1"/>
          </p:cNvPicPr>
          <p:nvPr/>
        </p:nvPicPr>
        <p:blipFill>
          <a:blip r:embed="rId2"/>
          <a:stretch>
            <a:fillRect/>
          </a:stretch>
        </p:blipFill>
        <p:spPr>
          <a:xfrm>
            <a:off x="8456747" y="4014005"/>
            <a:ext cx="2393331" cy="1271457"/>
          </a:xfrm>
          <a:prstGeom prst="rect">
            <a:avLst/>
          </a:prstGeom>
        </p:spPr>
      </p:pic>
      <p:sp>
        <p:nvSpPr>
          <p:cNvPr id="21" name="正方形/長方形 20">
            <a:extLst>
              <a:ext uri="{FF2B5EF4-FFF2-40B4-BE49-F238E27FC236}">
                <a16:creationId xmlns:a16="http://schemas.microsoft.com/office/drawing/2014/main" id="{E7F7F92E-379F-A0BD-7D03-C2729242A530}"/>
              </a:ext>
            </a:extLst>
          </p:cNvPr>
          <p:cNvSpPr/>
          <p:nvPr/>
        </p:nvSpPr>
        <p:spPr>
          <a:xfrm>
            <a:off x="8267709" y="2676096"/>
            <a:ext cx="1975435" cy="463811"/>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prstClr val="white"/>
                </a:solidFill>
                <a:effectLst/>
                <a:uLnTx/>
                <a:uFillTx/>
                <a:latin typeface="Segoe UI"/>
                <a:ea typeface="メイリオ"/>
                <a:cs typeface="+mn-cs"/>
              </a:rPr>
              <a:t>棚卸</a:t>
            </a:r>
            <a:endParaRPr kumimoji="1" lang="en-US" altLang="ja-JP" sz="1100" b="1" i="0" u="none" strike="noStrike" kern="0" cap="none" spc="0" normalizeH="0" baseline="0" noProof="0" dirty="0">
              <a:ln>
                <a:noFill/>
              </a:ln>
              <a:solidFill>
                <a:prstClr val="white"/>
              </a:solidFill>
              <a:effectLst/>
              <a:uLnTx/>
              <a:uFillTx/>
              <a:latin typeface="Segoe UI"/>
              <a:ea typeface="メイリオ"/>
              <a:cs typeface="+mn-cs"/>
            </a:endParaRPr>
          </a:p>
        </p:txBody>
      </p:sp>
      <p:pic>
        <p:nvPicPr>
          <p:cNvPr id="22" name="図 21">
            <a:extLst>
              <a:ext uri="{FF2B5EF4-FFF2-40B4-BE49-F238E27FC236}">
                <a16:creationId xmlns:a16="http://schemas.microsoft.com/office/drawing/2014/main" id="{2000ABA7-CB24-D4B5-F96C-46880198D56A}"/>
              </a:ext>
            </a:extLst>
          </p:cNvPr>
          <p:cNvPicPr>
            <a:picLocks noChangeAspect="1"/>
          </p:cNvPicPr>
          <p:nvPr/>
        </p:nvPicPr>
        <p:blipFill>
          <a:blip r:embed="rId4"/>
          <a:stretch>
            <a:fillRect/>
          </a:stretch>
        </p:blipFill>
        <p:spPr>
          <a:xfrm>
            <a:off x="4443483" y="4015874"/>
            <a:ext cx="2393331" cy="1267718"/>
          </a:xfrm>
          <a:prstGeom prst="rect">
            <a:avLst/>
          </a:prstGeom>
        </p:spPr>
      </p:pic>
      <p:pic>
        <p:nvPicPr>
          <p:cNvPr id="23" name="図 22">
            <a:extLst>
              <a:ext uri="{FF2B5EF4-FFF2-40B4-BE49-F238E27FC236}">
                <a16:creationId xmlns:a16="http://schemas.microsoft.com/office/drawing/2014/main" id="{8C75AF51-1481-1C15-6F5D-6874E81F61B2}"/>
              </a:ext>
            </a:extLst>
          </p:cNvPr>
          <p:cNvPicPr>
            <a:picLocks noChangeAspect="1"/>
          </p:cNvPicPr>
          <p:nvPr/>
        </p:nvPicPr>
        <p:blipFill>
          <a:blip r:embed="rId5"/>
          <a:stretch>
            <a:fillRect/>
          </a:stretch>
        </p:blipFill>
        <p:spPr>
          <a:xfrm>
            <a:off x="8485749" y="4014005"/>
            <a:ext cx="2393168" cy="1267631"/>
          </a:xfrm>
          <a:prstGeom prst="rect">
            <a:avLst/>
          </a:prstGeom>
        </p:spPr>
      </p:pic>
      <p:pic>
        <p:nvPicPr>
          <p:cNvPr id="24" name="図 23">
            <a:extLst>
              <a:ext uri="{FF2B5EF4-FFF2-40B4-BE49-F238E27FC236}">
                <a16:creationId xmlns:a16="http://schemas.microsoft.com/office/drawing/2014/main" id="{5CC12B0C-DD83-DD89-DAB2-F268E3CC0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354" y="4021739"/>
            <a:ext cx="390430" cy="1070133"/>
          </a:xfrm>
          <a:prstGeom prst="rect">
            <a:avLst/>
          </a:prstGeom>
        </p:spPr>
      </p:pic>
      <p:pic>
        <p:nvPicPr>
          <p:cNvPr id="25" name="図 24">
            <a:extLst>
              <a:ext uri="{FF2B5EF4-FFF2-40B4-BE49-F238E27FC236}">
                <a16:creationId xmlns:a16="http://schemas.microsoft.com/office/drawing/2014/main" id="{C507A104-CCDC-8AAE-8E3F-73DBF62D1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407" y="4014005"/>
            <a:ext cx="390430" cy="1070133"/>
          </a:xfrm>
          <a:prstGeom prst="rect">
            <a:avLst/>
          </a:prstGeom>
        </p:spPr>
      </p:pic>
      <p:sp>
        <p:nvSpPr>
          <p:cNvPr id="15" name="正方形/長方形 14">
            <a:extLst>
              <a:ext uri="{FF2B5EF4-FFF2-40B4-BE49-F238E27FC236}">
                <a16:creationId xmlns:a16="http://schemas.microsoft.com/office/drawing/2014/main" id="{B2984764-C206-70ED-17F7-4065E8069371}"/>
              </a:ext>
            </a:extLst>
          </p:cNvPr>
          <p:cNvSpPr/>
          <p:nvPr/>
        </p:nvSpPr>
        <p:spPr>
          <a:xfrm>
            <a:off x="3269176" y="5003650"/>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
        <p:nvSpPr>
          <p:cNvPr id="16" name="正方形/長方形 15">
            <a:extLst>
              <a:ext uri="{FF2B5EF4-FFF2-40B4-BE49-F238E27FC236}">
                <a16:creationId xmlns:a16="http://schemas.microsoft.com/office/drawing/2014/main" id="{706A2D12-9764-4D27-073D-A7818D534F5E}"/>
              </a:ext>
            </a:extLst>
          </p:cNvPr>
          <p:cNvSpPr/>
          <p:nvPr/>
        </p:nvSpPr>
        <p:spPr>
          <a:xfrm>
            <a:off x="7203644" y="5003650"/>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
        <p:nvSpPr>
          <p:cNvPr id="17" name="正方形/長方形 16">
            <a:extLst>
              <a:ext uri="{FF2B5EF4-FFF2-40B4-BE49-F238E27FC236}">
                <a16:creationId xmlns:a16="http://schemas.microsoft.com/office/drawing/2014/main" id="{3D0B26BA-046A-FB69-0BAE-1D801210F305}"/>
              </a:ext>
            </a:extLst>
          </p:cNvPr>
          <p:cNvSpPr/>
          <p:nvPr/>
        </p:nvSpPr>
        <p:spPr>
          <a:xfrm>
            <a:off x="11212483" y="4961463"/>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Tree>
    <p:extLst>
      <p:ext uri="{BB962C8B-B14F-4D97-AF65-F5344CB8AC3E}">
        <p14:creationId xmlns:p14="http://schemas.microsoft.com/office/powerpoint/2010/main" val="393766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19</a:t>
            </a:fld>
            <a:endParaRPr kumimoji="1" lang="ja-JP" altLang="en-US"/>
          </a:p>
        </p:txBody>
      </p:sp>
      <p:sp>
        <p:nvSpPr>
          <p:cNvPr id="12" name="タイトル 1">
            <a:extLst>
              <a:ext uri="{FF2B5EF4-FFF2-40B4-BE49-F238E27FC236}">
                <a16:creationId xmlns:a16="http://schemas.microsoft.com/office/drawing/2014/main" id="{B870F1BD-3BF8-24AE-34E8-16C78C2A416B}"/>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在庫管理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 name="正方形/長方形 1">
            <a:extLst>
              <a:ext uri="{FF2B5EF4-FFF2-40B4-BE49-F238E27FC236}">
                <a16:creationId xmlns:a16="http://schemas.microsoft.com/office/drawing/2014/main" id="{D3B370E9-B06E-EF30-0253-818A78217DD9}"/>
              </a:ext>
            </a:extLst>
          </p:cNvPr>
          <p:cNvSpPr/>
          <p:nvPr/>
        </p:nvSpPr>
        <p:spPr>
          <a:xfrm>
            <a:off x="128329" y="1336017"/>
            <a:ext cx="3987201" cy="4732720"/>
          </a:xfrm>
          <a:prstGeom prst="rect">
            <a:avLst/>
          </a:prstGeom>
          <a:noFill/>
          <a:ln w="9525" cap="flat" cmpd="sng" algn="ctr">
            <a:solidFill>
              <a:sysClr val="windowText" lastClr="000000"/>
            </a:solidFill>
            <a:prstDash val="solid"/>
          </a:ln>
          <a:effectLst/>
        </p:spPr>
        <p:txBody>
          <a:bodyPr rtlCol="0" anchor="ctr"/>
          <a:lstStyle/>
          <a:p>
            <a:endParaRPr kumimoji="1" lang="ja-JP" altLang="en-US" sz="1050" kern="0" dirty="0">
              <a:solidFill>
                <a:prstClr val="black"/>
              </a:solidFill>
              <a:ea typeface="ＭＳ Ｐゴシック" panose="020B0600070205080204" pitchFamily="50" charset="-128"/>
            </a:endParaRPr>
          </a:p>
        </p:txBody>
      </p:sp>
      <p:sp>
        <p:nvSpPr>
          <p:cNvPr id="3" name="正方形/長方形 2">
            <a:extLst>
              <a:ext uri="{FF2B5EF4-FFF2-40B4-BE49-F238E27FC236}">
                <a16:creationId xmlns:a16="http://schemas.microsoft.com/office/drawing/2014/main" id="{7FF9A76C-668E-9C3A-EE4A-C5A8B9AE3924}"/>
              </a:ext>
            </a:extLst>
          </p:cNvPr>
          <p:cNvSpPr/>
          <p:nvPr/>
        </p:nvSpPr>
        <p:spPr>
          <a:xfrm>
            <a:off x="94567" y="1056110"/>
            <a:ext cx="1975435" cy="526559"/>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在庫回転率</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ワースト一覧</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p:txBody>
      </p:sp>
      <p:sp>
        <p:nvSpPr>
          <p:cNvPr id="6" name="正方形/長方形 5">
            <a:extLst>
              <a:ext uri="{FF2B5EF4-FFF2-40B4-BE49-F238E27FC236}">
                <a16:creationId xmlns:a16="http://schemas.microsoft.com/office/drawing/2014/main" id="{B78FA227-50C9-DC85-733F-EB72CFDDA315}"/>
              </a:ext>
            </a:extLst>
          </p:cNvPr>
          <p:cNvSpPr/>
          <p:nvPr/>
        </p:nvSpPr>
        <p:spPr>
          <a:xfrm>
            <a:off x="4179216" y="1336017"/>
            <a:ext cx="3987201" cy="4732720"/>
          </a:xfrm>
          <a:prstGeom prst="rect">
            <a:avLst/>
          </a:prstGeom>
          <a:noFill/>
          <a:ln w="9525" cap="flat" cmpd="sng" algn="ctr">
            <a:solidFill>
              <a:sysClr val="windowText" lastClr="000000"/>
            </a:solidFill>
            <a:prstDash val="solid"/>
          </a:ln>
          <a:effectLst/>
        </p:spPr>
        <p:txBody>
          <a:bodyPr rtlCol="0" anchor="ctr"/>
          <a:lstStyle/>
          <a:p>
            <a:endParaRPr kumimoji="1" lang="ja-JP" altLang="en-US" sz="1050" kern="0" dirty="0">
              <a:solidFill>
                <a:prstClr val="black"/>
              </a:solidFill>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DEE36193-CB5A-5EE8-24EF-59E4ABE8CCBE}"/>
              </a:ext>
            </a:extLst>
          </p:cNvPr>
          <p:cNvSpPr/>
          <p:nvPr/>
        </p:nvSpPr>
        <p:spPr>
          <a:xfrm>
            <a:off x="4145454" y="1056110"/>
            <a:ext cx="2197996" cy="526559"/>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在庫金額商品一覧</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p:txBody>
      </p:sp>
      <p:sp>
        <p:nvSpPr>
          <p:cNvPr id="8" name="正方形/長方形 7">
            <a:extLst>
              <a:ext uri="{FF2B5EF4-FFF2-40B4-BE49-F238E27FC236}">
                <a16:creationId xmlns:a16="http://schemas.microsoft.com/office/drawing/2014/main" id="{92901502-27CF-D0F8-3647-640E81A6AC7E}"/>
              </a:ext>
            </a:extLst>
          </p:cNvPr>
          <p:cNvSpPr/>
          <p:nvPr/>
        </p:nvSpPr>
        <p:spPr>
          <a:xfrm>
            <a:off x="8222355" y="1336017"/>
            <a:ext cx="3938610" cy="4732720"/>
          </a:xfrm>
          <a:prstGeom prst="rect">
            <a:avLst/>
          </a:prstGeom>
          <a:noFill/>
          <a:ln w="9525" cap="flat" cmpd="sng" algn="ctr">
            <a:solidFill>
              <a:sysClr val="windowText" lastClr="000000"/>
            </a:solidFill>
            <a:prstDash val="solid"/>
          </a:ln>
          <a:effectLst/>
        </p:spPr>
        <p:txBody>
          <a:bodyPr rtlCol="0" anchor="ctr"/>
          <a:lstStyle/>
          <a:p>
            <a:endParaRPr kumimoji="1" lang="ja-JP" altLang="en-US" sz="1050" kern="0" dirty="0">
              <a:solidFill>
                <a:prstClr val="black"/>
              </a:solidFill>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8579E531-FA64-C50F-EE4F-D695ABF83E6A}"/>
              </a:ext>
            </a:extLst>
          </p:cNvPr>
          <p:cNvSpPr/>
          <p:nvPr/>
        </p:nvSpPr>
        <p:spPr>
          <a:xfrm>
            <a:off x="8188592" y="1056110"/>
            <a:ext cx="1975435" cy="526559"/>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0" normalizeH="0" baseline="0" noProof="0" dirty="0">
                <a:ln>
                  <a:noFill/>
                </a:ln>
                <a:solidFill>
                  <a:prstClr val="white"/>
                </a:solidFill>
                <a:effectLst/>
                <a:uLnTx/>
                <a:uFillTx/>
                <a:latin typeface="Segoe UI"/>
                <a:ea typeface="メイリオ"/>
                <a:cs typeface="+mn-cs"/>
              </a:rPr>
              <a:t>Slow move </a:t>
            </a: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一覧</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p:txBody>
      </p:sp>
      <p:sp>
        <p:nvSpPr>
          <p:cNvPr id="10" name="正方形/長方形 9">
            <a:extLst>
              <a:ext uri="{FF2B5EF4-FFF2-40B4-BE49-F238E27FC236}">
                <a16:creationId xmlns:a16="http://schemas.microsoft.com/office/drawing/2014/main" id="{2C8BE956-B86F-37DF-7528-650D0A2F8D00}"/>
              </a:ext>
            </a:extLst>
          </p:cNvPr>
          <p:cNvSpPr/>
          <p:nvPr/>
        </p:nvSpPr>
        <p:spPr>
          <a:xfrm>
            <a:off x="114888" y="1596153"/>
            <a:ext cx="3985144" cy="2006097"/>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在庫回転率の低いアイテムを一覧で出力をします。在庫回転率の低いアイテムについては、在庫数量を減らせる可能性があります。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回転率の低いアイテムのワーストを一覧で出力をすることで、在庫数量の見直しができます。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1"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a:t>
            </a: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一覧で出力する件数はユーザーが任意で決定することができます。</a:t>
            </a: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 (Ex. Top 10%)</a:t>
            </a:r>
          </a:p>
        </p:txBody>
      </p:sp>
      <p:sp>
        <p:nvSpPr>
          <p:cNvPr id="11" name="正方形/長方形 10">
            <a:extLst>
              <a:ext uri="{FF2B5EF4-FFF2-40B4-BE49-F238E27FC236}">
                <a16:creationId xmlns:a16="http://schemas.microsoft.com/office/drawing/2014/main" id="{AAE9D55D-13C5-8195-D46D-6829AD980920}"/>
              </a:ext>
            </a:extLst>
          </p:cNvPr>
          <p:cNvSpPr/>
          <p:nvPr/>
        </p:nvSpPr>
        <p:spPr>
          <a:xfrm>
            <a:off x="4195660" y="1438496"/>
            <a:ext cx="3985144" cy="2070082"/>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在庫金額が高いアイテムを一覧で表示します。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在庫金額が高く、かつ在庫回転数が低いアイテムについて、在庫数量を減らすことができれば、全体の在庫金額の削減が可能となります。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a:t>
            </a: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一覧で出力する件数はユーザーが任意で決定することができます。</a:t>
            </a: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 (Ex. Top 10%)</a:t>
            </a:r>
          </a:p>
        </p:txBody>
      </p:sp>
      <p:sp>
        <p:nvSpPr>
          <p:cNvPr id="13" name="正方形/長方形 12">
            <a:extLst>
              <a:ext uri="{FF2B5EF4-FFF2-40B4-BE49-F238E27FC236}">
                <a16:creationId xmlns:a16="http://schemas.microsoft.com/office/drawing/2014/main" id="{1054F189-058A-F093-C546-B9DCEDF81A25}"/>
              </a:ext>
            </a:extLst>
          </p:cNvPr>
          <p:cNvSpPr/>
          <p:nvPr/>
        </p:nvSpPr>
        <p:spPr>
          <a:xfrm>
            <a:off x="8206856" y="1643451"/>
            <a:ext cx="3985144" cy="2070082"/>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保管期間の長いアイテムを一覧で表示します。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保管期間の長いアイテムについて、使用有無を確認、仮に「</a:t>
            </a: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Dead stock</a:t>
            </a: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」となっていれば、廃棄処分とします。無駄な在庫を減らすことで、在庫金額の削減、スペースの有効活用が実現できます。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a:t>
            </a: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一覧で出力する件数はユーザーが任意で決定することができます。</a:t>
            </a: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 (Ex. Top 10%)</a:t>
            </a:r>
          </a:p>
        </p:txBody>
      </p:sp>
      <p:sp>
        <p:nvSpPr>
          <p:cNvPr id="14" name="正方形/長方形 13">
            <a:extLst>
              <a:ext uri="{FF2B5EF4-FFF2-40B4-BE49-F238E27FC236}">
                <a16:creationId xmlns:a16="http://schemas.microsoft.com/office/drawing/2014/main" id="{FCF06E92-AF46-A22C-40C4-C6AAD0D17F1F}"/>
              </a:ext>
            </a:extLst>
          </p:cNvPr>
          <p:cNvSpPr/>
          <p:nvPr/>
        </p:nvSpPr>
        <p:spPr>
          <a:xfrm>
            <a:off x="149445" y="3699913"/>
            <a:ext cx="3841114" cy="2075009"/>
          </a:xfrm>
          <a:prstGeom prst="rect">
            <a:avLst/>
          </a:prstGeom>
          <a:noFill/>
          <a:ln w="9525" cap="flat" cmpd="sng" algn="ctr">
            <a:solidFill>
              <a:sysClr val="windowText" lastClr="000000"/>
            </a:solidFill>
            <a:prstDash val="solid"/>
          </a:ln>
          <a:effectLst/>
        </p:spPr>
        <p:txBody>
          <a:bodyPr rtlCol="0" anchor="ctr"/>
          <a:lstStyle/>
          <a:p>
            <a:pPr algn="ctr"/>
            <a:r>
              <a:rPr kumimoji="1" lang="en-US" altLang="ja-JP" sz="1400" b="1" kern="0" dirty="0">
                <a:solidFill>
                  <a:prstClr val="black"/>
                </a:solidFill>
                <a:ea typeface="ＭＳ Ｐゴシック" panose="020B0600070205080204" pitchFamily="50" charset="-128"/>
              </a:rPr>
              <a:t>December 2020 Monthly Report for Inventory turnover worst report</a:t>
            </a:r>
            <a:endParaRPr kumimoji="1" lang="en-US" altLang="ja-JP" sz="1050" kern="0" dirty="0">
              <a:solidFill>
                <a:prstClr val="black"/>
              </a:solidFill>
              <a:ea typeface="ＭＳ Ｐゴシック" panose="020B0600070205080204" pitchFamily="50" charset="-128"/>
            </a:endParaRPr>
          </a:p>
          <a:p>
            <a:r>
              <a:rPr kumimoji="1" lang="en-US" altLang="ja-JP" sz="1050" kern="0" dirty="0">
                <a:solidFill>
                  <a:prstClr val="black"/>
                </a:solidFill>
                <a:ea typeface="ＭＳ Ｐゴシック" panose="020B0600070205080204" pitchFamily="50" charset="-128"/>
              </a:rPr>
              <a:t>Date : 22-Dec-2020                                                                                           Page1/1</a:t>
            </a: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p:txBody>
      </p:sp>
      <p:graphicFrame>
        <p:nvGraphicFramePr>
          <p:cNvPr id="18" name="表 2">
            <a:extLst>
              <a:ext uri="{FF2B5EF4-FFF2-40B4-BE49-F238E27FC236}">
                <a16:creationId xmlns:a16="http://schemas.microsoft.com/office/drawing/2014/main" id="{A3A179CD-3CEF-2BF3-A595-89D383E793B0}"/>
              </a:ext>
            </a:extLst>
          </p:cNvPr>
          <p:cNvGraphicFramePr>
            <a:graphicFrameLocks noGrp="1"/>
          </p:cNvGraphicFramePr>
          <p:nvPr>
            <p:extLst>
              <p:ext uri="{D42A27DB-BD31-4B8C-83A1-F6EECF244321}">
                <p14:modId xmlns:p14="http://schemas.microsoft.com/office/powerpoint/2010/main" val="3899183911"/>
              </p:ext>
            </p:extLst>
          </p:nvPr>
        </p:nvGraphicFramePr>
        <p:xfrm>
          <a:off x="281463" y="4492801"/>
          <a:ext cx="3654851" cy="1219777"/>
        </p:xfrm>
        <a:graphic>
          <a:graphicData uri="http://schemas.openxmlformats.org/drawingml/2006/table">
            <a:tbl>
              <a:tblPr firstRow="1" bandRow="1"/>
              <a:tblGrid>
                <a:gridCol w="206479">
                  <a:extLst>
                    <a:ext uri="{9D8B030D-6E8A-4147-A177-3AD203B41FA5}">
                      <a16:colId xmlns:a16="http://schemas.microsoft.com/office/drawing/2014/main" val="1947196049"/>
                    </a:ext>
                  </a:extLst>
                </a:gridCol>
                <a:gridCol w="710071">
                  <a:extLst>
                    <a:ext uri="{9D8B030D-6E8A-4147-A177-3AD203B41FA5}">
                      <a16:colId xmlns:a16="http://schemas.microsoft.com/office/drawing/2014/main" val="3667355017"/>
                    </a:ext>
                  </a:extLst>
                </a:gridCol>
                <a:gridCol w="1053885">
                  <a:extLst>
                    <a:ext uri="{9D8B030D-6E8A-4147-A177-3AD203B41FA5}">
                      <a16:colId xmlns:a16="http://schemas.microsoft.com/office/drawing/2014/main" val="1650721643"/>
                    </a:ext>
                  </a:extLst>
                </a:gridCol>
                <a:gridCol w="650928">
                  <a:extLst>
                    <a:ext uri="{9D8B030D-6E8A-4147-A177-3AD203B41FA5}">
                      <a16:colId xmlns:a16="http://schemas.microsoft.com/office/drawing/2014/main" val="596784567"/>
                    </a:ext>
                  </a:extLst>
                </a:gridCol>
                <a:gridCol w="1033488">
                  <a:extLst>
                    <a:ext uri="{9D8B030D-6E8A-4147-A177-3AD203B41FA5}">
                      <a16:colId xmlns:a16="http://schemas.microsoft.com/office/drawing/2014/main" val="3998810545"/>
                    </a:ext>
                  </a:extLst>
                </a:gridCol>
              </a:tblGrid>
              <a:tr h="349009">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ctr" fontAlgn="ctr"/>
                      <a:r>
                        <a:rPr lang="en-US" altLang="ja-JP" sz="900" b="1" u="none" strike="noStrike" dirty="0">
                          <a:solidFill>
                            <a:schemeClr val="tx1"/>
                          </a:solidFill>
                          <a:effectLst/>
                        </a:rPr>
                        <a:t>#</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l" fontAlgn="ctr"/>
                      <a:r>
                        <a:rPr lang="en-US" altLang="ja-JP" sz="900" b="1" u="none" strike="noStrike" dirty="0">
                          <a:solidFill>
                            <a:schemeClr val="tx1"/>
                          </a:solidFill>
                          <a:effectLst/>
                        </a:rPr>
                        <a:t> Parts No</a:t>
                      </a:r>
                      <a:endParaRPr lang="en-US" altLang="ja-JP"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l" fontAlgn="ctr"/>
                      <a:r>
                        <a:rPr lang="en-US" sz="900" b="1" u="none" strike="noStrike" dirty="0">
                          <a:solidFill>
                            <a:schemeClr val="tx1"/>
                          </a:solidFill>
                          <a:effectLst/>
                        </a:rPr>
                        <a:t> Parts Name</a:t>
                      </a:r>
                      <a:endParaRPr 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ctr" fontAlgn="ctr"/>
                      <a:r>
                        <a:rPr lang="en-US" altLang="ja-JP" sz="900" b="1" u="none" strike="noStrike" dirty="0">
                          <a:solidFill>
                            <a:schemeClr val="tx1"/>
                          </a:solidFill>
                          <a:effectLst/>
                        </a:rPr>
                        <a:t>Inventory</a:t>
                      </a:r>
                    </a:p>
                    <a:p>
                      <a:pPr algn="ct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turnover</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ct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Amount Price</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24844694"/>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Segoe UI 本文"/>
                        </a:rPr>
                        <a:t>1</a:t>
                      </a:r>
                      <a:endParaRPr lang="en-US" altLang="ja-JP"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Segoe UI 本文"/>
                        </a:rPr>
                        <a:t>A12345-678</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sz="900" b="0" u="none" strike="noStrike" dirty="0">
                          <a:solidFill>
                            <a:schemeClr val="tx1"/>
                          </a:solidFill>
                          <a:effectLst/>
                          <a:latin typeface="Segoe UI 本文"/>
                        </a:rPr>
                        <a:t>Battery 12V type A</a:t>
                      </a:r>
                      <a:endParaRPr 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1" u="none" strike="noStrike" dirty="0">
                          <a:solidFill>
                            <a:schemeClr val="tx1"/>
                          </a:solidFill>
                          <a:effectLst/>
                          <a:latin typeface="Segoe UI 本文"/>
                        </a:rPr>
                        <a:t>0.2</a:t>
                      </a:r>
                      <a:endParaRPr lang="ja-JP" altLang="en-US" sz="900" b="1"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i="0" u="none" strike="noStrike" dirty="0">
                          <a:solidFill>
                            <a:schemeClr val="tx1"/>
                          </a:solidFill>
                          <a:effectLst/>
                          <a:latin typeface="Segoe UI 本文"/>
                          <a:ea typeface="Meiryo UI" panose="020B0604030504040204" pitchFamily="50" charset="-128"/>
                        </a:rPr>
                        <a:t>3,000,000Baht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3494418794"/>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Segoe UI 本文"/>
                        </a:rPr>
                        <a:t>2</a:t>
                      </a:r>
                      <a:endParaRPr lang="en-US" altLang="ja-JP"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Segoe UI 本文"/>
                        </a:rPr>
                        <a:t>A12345-679</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sz="900" b="0" u="none" strike="noStrike" dirty="0">
                          <a:solidFill>
                            <a:schemeClr val="tx1"/>
                          </a:solidFill>
                          <a:effectLst/>
                          <a:latin typeface="Segoe UI 本文"/>
                        </a:rPr>
                        <a:t>Battery 12V type B</a:t>
                      </a:r>
                      <a:endParaRPr 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chemeClr val="tx1"/>
                          </a:solidFill>
                          <a:effectLst/>
                          <a:latin typeface="Segoe UI 本文"/>
                          <a:ea typeface="Meiryo UI" panose="020B0604030504040204" pitchFamily="50" charset="-128"/>
                        </a:rPr>
                        <a:t>0.3</a:t>
                      </a:r>
                      <a:endParaRPr lang="ja-JP" altLang="en-US" sz="900" b="1"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Segoe UI 本文"/>
                          <a:ea typeface="Meiryo UI" panose="020B0604030504040204" pitchFamily="50" charset="-128"/>
                        </a:rPr>
                        <a:t>2,999,999Baht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8556310"/>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Segoe UI 本文"/>
                        </a:rPr>
                        <a:t>3</a:t>
                      </a:r>
                      <a:endParaRPr lang="en-US" altLang="ja-JP"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Segoe UI 本文"/>
                        </a:rPr>
                        <a:t>A12345-680</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sz="900" b="0" u="none" strike="noStrike" dirty="0">
                          <a:solidFill>
                            <a:schemeClr val="tx1"/>
                          </a:solidFill>
                          <a:effectLst/>
                          <a:latin typeface="Segoe UI 本文"/>
                        </a:rPr>
                        <a:t>Battery 12V type C</a:t>
                      </a:r>
                      <a:endParaRPr 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chemeClr val="tx1"/>
                          </a:solidFill>
                          <a:effectLst/>
                          <a:latin typeface="Segoe UI 本文"/>
                          <a:ea typeface="Meiryo UI" panose="020B0604030504040204" pitchFamily="50" charset="-128"/>
                        </a:rPr>
                        <a:t>0.4</a:t>
                      </a:r>
                      <a:endParaRPr lang="ja-JP" altLang="en-US" sz="900" b="1"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Segoe UI 本文"/>
                          <a:ea typeface="Meiryo UI" panose="020B0604030504040204" pitchFamily="50" charset="-128"/>
                        </a:rPr>
                        <a:t>1,999,999Baht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305526868"/>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Segoe UI 本文"/>
                        </a:rPr>
                        <a:t>4</a:t>
                      </a:r>
                      <a:endParaRPr lang="en-US" altLang="ja-JP"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Segoe UI 本文"/>
                        </a:rPr>
                        <a:t>A12345-681</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sz="900" b="0" u="none" strike="noStrike" dirty="0">
                          <a:solidFill>
                            <a:schemeClr val="tx1"/>
                          </a:solidFill>
                          <a:effectLst/>
                          <a:latin typeface="Segoe UI 本文"/>
                        </a:rPr>
                        <a:t>Battery 12V type D</a:t>
                      </a:r>
                      <a:endParaRPr 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chemeClr val="tx1"/>
                          </a:solidFill>
                          <a:effectLst/>
                          <a:latin typeface="Segoe UI 本文"/>
                          <a:ea typeface="Meiryo UI" panose="020B0604030504040204" pitchFamily="50" charset="-128"/>
                        </a:rPr>
                        <a:t>0.5</a:t>
                      </a:r>
                      <a:endParaRPr lang="ja-JP" altLang="en-US" sz="900" b="1"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Segoe UI 本文"/>
                        </a:rPr>
                        <a:t> </a:t>
                      </a:r>
                      <a:r>
                        <a:rPr lang="en-US" sz="900" b="0" i="0" u="none" strike="noStrike" dirty="0">
                          <a:solidFill>
                            <a:schemeClr val="tx1"/>
                          </a:solidFill>
                          <a:effectLst/>
                          <a:latin typeface="Segoe UI 本文"/>
                          <a:ea typeface="Meiryo UI" panose="020B0604030504040204" pitchFamily="50" charset="-128"/>
                        </a:rPr>
                        <a:t>  </a:t>
                      </a:r>
                      <a:r>
                        <a:rPr lang="en-US" altLang="ja-JP" sz="900" b="0" i="0" u="none" strike="noStrike" dirty="0">
                          <a:solidFill>
                            <a:schemeClr val="tx1"/>
                          </a:solidFill>
                          <a:effectLst/>
                          <a:latin typeface="Segoe UI 本文"/>
                          <a:ea typeface="Meiryo UI" panose="020B0604030504040204" pitchFamily="50" charset="-128"/>
                        </a:rPr>
                        <a:t>999,999Baht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608332908"/>
                  </a:ext>
                </a:extLst>
              </a:tr>
            </a:tbl>
          </a:graphicData>
        </a:graphic>
      </p:graphicFrame>
      <p:sp>
        <p:nvSpPr>
          <p:cNvPr id="21" name="正方形/長方形 20">
            <a:extLst>
              <a:ext uri="{FF2B5EF4-FFF2-40B4-BE49-F238E27FC236}">
                <a16:creationId xmlns:a16="http://schemas.microsoft.com/office/drawing/2014/main" id="{7550451C-63F6-6998-F8BF-217A20B6F5DA}"/>
              </a:ext>
            </a:extLst>
          </p:cNvPr>
          <p:cNvSpPr/>
          <p:nvPr/>
        </p:nvSpPr>
        <p:spPr>
          <a:xfrm>
            <a:off x="4247548" y="3699913"/>
            <a:ext cx="3841114" cy="2075009"/>
          </a:xfrm>
          <a:prstGeom prst="rect">
            <a:avLst/>
          </a:prstGeom>
          <a:noFill/>
          <a:ln w="9525" cap="flat" cmpd="sng" algn="ctr">
            <a:solidFill>
              <a:sysClr val="windowText" lastClr="000000"/>
            </a:solidFill>
            <a:prstDash val="solid"/>
          </a:ln>
          <a:effectLst/>
        </p:spPr>
        <p:txBody>
          <a:bodyPr rtlCol="0" anchor="ctr"/>
          <a:lstStyle/>
          <a:p>
            <a:pPr algn="ctr"/>
            <a:r>
              <a:rPr kumimoji="1" lang="en-US" altLang="ja-JP" sz="1400" b="1" kern="0" dirty="0">
                <a:solidFill>
                  <a:prstClr val="black"/>
                </a:solidFill>
                <a:ea typeface="ＭＳ Ｐゴシック" panose="020B0600070205080204" pitchFamily="50" charset="-128"/>
              </a:rPr>
              <a:t>December 2020 Monthly Report for Highest inventory value worst report</a:t>
            </a:r>
            <a:endParaRPr kumimoji="1" lang="en-US" altLang="ja-JP" sz="1050" kern="0" dirty="0">
              <a:solidFill>
                <a:prstClr val="black"/>
              </a:solidFill>
              <a:ea typeface="ＭＳ Ｐゴシック" panose="020B0600070205080204" pitchFamily="50" charset="-128"/>
            </a:endParaRPr>
          </a:p>
          <a:p>
            <a:r>
              <a:rPr kumimoji="1" lang="en-US" altLang="ja-JP" sz="1050" kern="0" dirty="0">
                <a:solidFill>
                  <a:prstClr val="black"/>
                </a:solidFill>
                <a:ea typeface="ＭＳ Ｐゴシック" panose="020B0600070205080204" pitchFamily="50" charset="-128"/>
              </a:rPr>
              <a:t>Date : 22-Dec-2020                                                                                           Page1/1</a:t>
            </a: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p:txBody>
      </p:sp>
      <p:graphicFrame>
        <p:nvGraphicFramePr>
          <p:cNvPr id="22" name="表 2">
            <a:extLst>
              <a:ext uri="{FF2B5EF4-FFF2-40B4-BE49-F238E27FC236}">
                <a16:creationId xmlns:a16="http://schemas.microsoft.com/office/drawing/2014/main" id="{E96502D4-6C23-76E9-3B9F-98452613B2A4}"/>
              </a:ext>
            </a:extLst>
          </p:cNvPr>
          <p:cNvGraphicFramePr>
            <a:graphicFrameLocks noGrp="1"/>
          </p:cNvGraphicFramePr>
          <p:nvPr>
            <p:extLst>
              <p:ext uri="{D42A27DB-BD31-4B8C-83A1-F6EECF244321}">
                <p14:modId xmlns:p14="http://schemas.microsoft.com/office/powerpoint/2010/main" val="2533922157"/>
              </p:ext>
            </p:extLst>
          </p:nvPr>
        </p:nvGraphicFramePr>
        <p:xfrm>
          <a:off x="4379566" y="4492801"/>
          <a:ext cx="3654851" cy="1219777"/>
        </p:xfrm>
        <a:graphic>
          <a:graphicData uri="http://schemas.openxmlformats.org/drawingml/2006/table">
            <a:tbl>
              <a:tblPr firstRow="1" bandRow="1"/>
              <a:tblGrid>
                <a:gridCol w="206479">
                  <a:extLst>
                    <a:ext uri="{9D8B030D-6E8A-4147-A177-3AD203B41FA5}">
                      <a16:colId xmlns:a16="http://schemas.microsoft.com/office/drawing/2014/main" val="1947196049"/>
                    </a:ext>
                  </a:extLst>
                </a:gridCol>
                <a:gridCol w="710071">
                  <a:extLst>
                    <a:ext uri="{9D8B030D-6E8A-4147-A177-3AD203B41FA5}">
                      <a16:colId xmlns:a16="http://schemas.microsoft.com/office/drawing/2014/main" val="3667355017"/>
                    </a:ext>
                  </a:extLst>
                </a:gridCol>
                <a:gridCol w="1053885">
                  <a:extLst>
                    <a:ext uri="{9D8B030D-6E8A-4147-A177-3AD203B41FA5}">
                      <a16:colId xmlns:a16="http://schemas.microsoft.com/office/drawing/2014/main" val="1650721643"/>
                    </a:ext>
                  </a:extLst>
                </a:gridCol>
                <a:gridCol w="650928">
                  <a:extLst>
                    <a:ext uri="{9D8B030D-6E8A-4147-A177-3AD203B41FA5}">
                      <a16:colId xmlns:a16="http://schemas.microsoft.com/office/drawing/2014/main" val="596784567"/>
                    </a:ext>
                  </a:extLst>
                </a:gridCol>
                <a:gridCol w="1033488">
                  <a:extLst>
                    <a:ext uri="{9D8B030D-6E8A-4147-A177-3AD203B41FA5}">
                      <a16:colId xmlns:a16="http://schemas.microsoft.com/office/drawing/2014/main" val="3998810545"/>
                    </a:ext>
                  </a:extLst>
                </a:gridCol>
              </a:tblGrid>
              <a:tr h="349009">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ctr" fontAlgn="ctr"/>
                      <a:r>
                        <a:rPr lang="en-US" altLang="ja-JP" sz="900" b="1" u="none" strike="noStrike" dirty="0">
                          <a:solidFill>
                            <a:schemeClr val="tx1"/>
                          </a:solidFill>
                          <a:effectLst/>
                        </a:rPr>
                        <a:t>#</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l" fontAlgn="ctr"/>
                      <a:r>
                        <a:rPr lang="en-US" altLang="ja-JP" sz="900" b="1" u="none" strike="noStrike" dirty="0">
                          <a:solidFill>
                            <a:schemeClr val="tx1"/>
                          </a:solidFill>
                          <a:effectLst/>
                        </a:rPr>
                        <a:t> Parts No</a:t>
                      </a:r>
                      <a:endParaRPr lang="en-US" altLang="ja-JP"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l" fontAlgn="ctr"/>
                      <a:r>
                        <a:rPr lang="en-US" sz="900" b="1" u="none" strike="noStrike" dirty="0">
                          <a:solidFill>
                            <a:schemeClr val="tx1"/>
                          </a:solidFill>
                          <a:effectLst/>
                        </a:rPr>
                        <a:t> Parts Name</a:t>
                      </a:r>
                      <a:endParaRPr 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ctr" fontAlgn="ctr"/>
                      <a:r>
                        <a:rPr lang="en-US" altLang="ja-JP" sz="900" b="1" u="none" strike="noStrike" dirty="0">
                          <a:solidFill>
                            <a:schemeClr val="tx1"/>
                          </a:solidFill>
                          <a:effectLst/>
                        </a:rPr>
                        <a:t>Inventory</a:t>
                      </a:r>
                    </a:p>
                    <a:p>
                      <a:pPr algn="ct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turnover</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ct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Amount Price</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24844694"/>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Segoe UI 本文"/>
                        </a:rPr>
                        <a:t>1</a:t>
                      </a:r>
                      <a:endParaRPr lang="en-US" altLang="ja-JP"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Segoe UI 本文"/>
                        </a:rPr>
                        <a:t>C12345-999</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sz="900" b="0" u="none" strike="noStrike" dirty="0">
                          <a:solidFill>
                            <a:schemeClr val="tx1"/>
                          </a:solidFill>
                          <a:effectLst/>
                          <a:latin typeface="Segoe UI 本文"/>
                        </a:rPr>
                        <a:t>Conveyor</a:t>
                      </a:r>
                      <a:endParaRPr 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1" u="none" strike="noStrike" dirty="0">
                          <a:solidFill>
                            <a:schemeClr val="tx1"/>
                          </a:solidFill>
                          <a:effectLst/>
                          <a:latin typeface="Segoe UI 本文"/>
                        </a:rPr>
                        <a:t>0.3</a:t>
                      </a:r>
                      <a:endParaRPr lang="ja-JP" altLang="en-US" sz="900" b="1"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i="0" u="none" strike="noStrike" dirty="0">
                          <a:solidFill>
                            <a:schemeClr val="tx1"/>
                          </a:solidFill>
                          <a:effectLst/>
                          <a:latin typeface="Segoe UI 本文"/>
                          <a:ea typeface="Meiryo UI" panose="020B0604030504040204" pitchFamily="50" charset="-128"/>
                        </a:rPr>
                        <a:t>6,000,000Baht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3494418794"/>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Segoe UI 本文"/>
                        </a:rPr>
                        <a:t>2</a:t>
                      </a:r>
                      <a:endParaRPr lang="en-US" altLang="ja-JP"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Segoe UI 本文"/>
                        </a:rPr>
                        <a:t>D12345-998</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sz="900" b="0" i="0" u="none" strike="noStrike" dirty="0">
                          <a:solidFill>
                            <a:schemeClr val="tx1"/>
                          </a:solidFill>
                          <a:effectLst/>
                          <a:latin typeface="Segoe UI 本文"/>
                          <a:ea typeface="Meiryo UI" panose="020B0604030504040204" pitchFamily="50" charset="-128"/>
                        </a:rPr>
                        <a:t>Motor</a:t>
                      </a: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chemeClr val="tx1"/>
                          </a:solidFill>
                          <a:effectLst/>
                          <a:latin typeface="Segoe UI 本文"/>
                          <a:ea typeface="Meiryo UI" panose="020B0604030504040204" pitchFamily="50" charset="-128"/>
                        </a:rPr>
                        <a:t>0.2</a:t>
                      </a:r>
                      <a:endParaRPr lang="ja-JP" altLang="en-US" sz="900" b="1"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Segoe UI 本文"/>
                          <a:ea typeface="Meiryo UI" panose="020B0604030504040204" pitchFamily="50" charset="-128"/>
                        </a:rPr>
                        <a:t>5,999,999Baht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8556310"/>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Segoe UI 本文"/>
                        </a:rPr>
                        <a:t>3</a:t>
                      </a:r>
                      <a:endParaRPr lang="en-US" altLang="ja-JP"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Segoe UI 本文"/>
                        </a:rPr>
                        <a:t>E12345-997</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sz="900" b="0" i="0" u="none" strike="noStrike" dirty="0">
                          <a:solidFill>
                            <a:schemeClr val="tx1"/>
                          </a:solidFill>
                          <a:effectLst/>
                          <a:latin typeface="Segoe UI 本文"/>
                          <a:ea typeface="Meiryo UI" panose="020B0604030504040204" pitchFamily="50" charset="-128"/>
                        </a:rPr>
                        <a:t>Cylinder shaft</a:t>
                      </a: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chemeClr val="tx1"/>
                          </a:solidFill>
                          <a:effectLst/>
                          <a:latin typeface="Segoe UI 本文"/>
                          <a:ea typeface="Meiryo UI" panose="020B0604030504040204" pitchFamily="50" charset="-128"/>
                        </a:rPr>
                        <a:t>0.5</a:t>
                      </a:r>
                      <a:endParaRPr lang="ja-JP" altLang="en-US" sz="900" b="1"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Segoe UI 本文"/>
                          <a:ea typeface="Meiryo UI" panose="020B0604030504040204" pitchFamily="50" charset="-128"/>
                        </a:rPr>
                        <a:t>4,999,999Baht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305526868"/>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Segoe UI 本文"/>
                        </a:rPr>
                        <a:t>4</a:t>
                      </a:r>
                      <a:endParaRPr lang="en-US" altLang="ja-JP"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Segoe UI 本文"/>
                        </a:rPr>
                        <a:t>F12345-996</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sz="900" b="0" u="none" strike="noStrike" dirty="0">
                          <a:solidFill>
                            <a:schemeClr val="tx1"/>
                          </a:solidFill>
                          <a:effectLst/>
                          <a:latin typeface="Segoe UI 本文"/>
                        </a:rPr>
                        <a:t>Chiller</a:t>
                      </a:r>
                      <a:endParaRPr 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chemeClr val="tx1"/>
                          </a:solidFill>
                          <a:effectLst/>
                          <a:latin typeface="Segoe UI 本文"/>
                          <a:ea typeface="Meiryo UI" panose="020B0604030504040204" pitchFamily="50" charset="-128"/>
                        </a:rPr>
                        <a:t>0.6</a:t>
                      </a:r>
                      <a:endParaRPr lang="ja-JP" altLang="en-US" sz="900" b="1"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Segoe UI 本文"/>
                        </a:rPr>
                        <a:t> </a:t>
                      </a:r>
                      <a:r>
                        <a:rPr lang="en-US" sz="900" b="0" i="0" u="none" strike="noStrike" dirty="0">
                          <a:solidFill>
                            <a:schemeClr val="tx1"/>
                          </a:solidFill>
                          <a:effectLst/>
                          <a:latin typeface="Segoe UI 本文"/>
                          <a:ea typeface="Meiryo UI" panose="020B0604030504040204" pitchFamily="50" charset="-128"/>
                        </a:rPr>
                        <a:t> 3,</a:t>
                      </a:r>
                      <a:r>
                        <a:rPr lang="en-US" altLang="ja-JP" sz="900" b="0" i="0" u="none" strike="noStrike" dirty="0">
                          <a:solidFill>
                            <a:schemeClr val="tx1"/>
                          </a:solidFill>
                          <a:effectLst/>
                          <a:latin typeface="Segoe UI 本文"/>
                          <a:ea typeface="Meiryo UI" panose="020B0604030504040204" pitchFamily="50" charset="-128"/>
                        </a:rPr>
                        <a:t>999,999Baht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608332908"/>
                  </a:ext>
                </a:extLst>
              </a:tr>
            </a:tbl>
          </a:graphicData>
        </a:graphic>
      </p:graphicFrame>
      <p:sp>
        <p:nvSpPr>
          <p:cNvPr id="23" name="正方形/長方形 22">
            <a:extLst>
              <a:ext uri="{FF2B5EF4-FFF2-40B4-BE49-F238E27FC236}">
                <a16:creationId xmlns:a16="http://schemas.microsoft.com/office/drawing/2014/main" id="{82BE7E3F-1D18-8D69-ED08-2AE96D79E5F8}"/>
              </a:ext>
            </a:extLst>
          </p:cNvPr>
          <p:cNvSpPr/>
          <p:nvPr/>
        </p:nvSpPr>
        <p:spPr>
          <a:xfrm>
            <a:off x="8284031" y="3699913"/>
            <a:ext cx="3841114" cy="2075009"/>
          </a:xfrm>
          <a:prstGeom prst="rect">
            <a:avLst/>
          </a:prstGeom>
          <a:noFill/>
          <a:ln w="9525" cap="flat" cmpd="sng" algn="ctr">
            <a:solidFill>
              <a:sysClr val="windowText" lastClr="000000"/>
            </a:solidFill>
            <a:prstDash val="solid"/>
          </a:ln>
          <a:effectLst/>
        </p:spPr>
        <p:txBody>
          <a:bodyPr rtlCol="0" anchor="ctr"/>
          <a:lstStyle/>
          <a:p>
            <a:pPr algn="ctr"/>
            <a:r>
              <a:rPr kumimoji="1" lang="en-US" altLang="ja-JP" sz="1400" b="1" kern="0" dirty="0">
                <a:solidFill>
                  <a:prstClr val="black"/>
                </a:solidFill>
                <a:ea typeface="ＭＳ Ｐゴシック" panose="020B0600070205080204" pitchFamily="50" charset="-128"/>
              </a:rPr>
              <a:t>December 2020 Monthly Report for </a:t>
            </a:r>
          </a:p>
          <a:p>
            <a:pPr algn="ctr"/>
            <a:r>
              <a:rPr kumimoji="1" lang="en-US" altLang="ja-JP" sz="1400" b="1" kern="0" dirty="0">
                <a:solidFill>
                  <a:prstClr val="black"/>
                </a:solidFill>
                <a:ea typeface="ＭＳ Ｐゴシック" panose="020B0600070205080204" pitchFamily="50" charset="-128"/>
              </a:rPr>
              <a:t>Slow move report</a:t>
            </a:r>
            <a:endParaRPr kumimoji="1" lang="en-US" altLang="ja-JP" sz="1050" kern="0" dirty="0">
              <a:solidFill>
                <a:prstClr val="black"/>
              </a:solidFill>
              <a:ea typeface="ＭＳ Ｐゴシック" panose="020B0600070205080204" pitchFamily="50" charset="-128"/>
            </a:endParaRPr>
          </a:p>
          <a:p>
            <a:r>
              <a:rPr kumimoji="1" lang="en-US" altLang="ja-JP" sz="1050" kern="0" dirty="0">
                <a:solidFill>
                  <a:prstClr val="black"/>
                </a:solidFill>
                <a:ea typeface="ＭＳ Ｐゴシック" panose="020B0600070205080204" pitchFamily="50" charset="-128"/>
              </a:rPr>
              <a:t>Date : 22-Dec-2020                                                                                           Page1/1</a:t>
            </a: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a:p>
            <a:endParaRPr kumimoji="1" lang="en-US" altLang="ja-JP" sz="1050" kern="0" dirty="0">
              <a:solidFill>
                <a:prstClr val="black"/>
              </a:solidFill>
              <a:ea typeface="ＭＳ Ｐゴシック" panose="020B0600070205080204" pitchFamily="50" charset="-128"/>
            </a:endParaRPr>
          </a:p>
        </p:txBody>
      </p:sp>
      <p:graphicFrame>
        <p:nvGraphicFramePr>
          <p:cNvPr id="24" name="表 2">
            <a:extLst>
              <a:ext uri="{FF2B5EF4-FFF2-40B4-BE49-F238E27FC236}">
                <a16:creationId xmlns:a16="http://schemas.microsoft.com/office/drawing/2014/main" id="{23BD1C4F-048D-DD63-4093-A54B0B6874E7}"/>
              </a:ext>
            </a:extLst>
          </p:cNvPr>
          <p:cNvGraphicFramePr>
            <a:graphicFrameLocks noGrp="1"/>
          </p:cNvGraphicFramePr>
          <p:nvPr>
            <p:extLst>
              <p:ext uri="{D42A27DB-BD31-4B8C-83A1-F6EECF244321}">
                <p14:modId xmlns:p14="http://schemas.microsoft.com/office/powerpoint/2010/main" val="4204715819"/>
              </p:ext>
            </p:extLst>
          </p:nvPr>
        </p:nvGraphicFramePr>
        <p:xfrm>
          <a:off x="8416049" y="4492801"/>
          <a:ext cx="3662030" cy="1219777"/>
        </p:xfrm>
        <a:graphic>
          <a:graphicData uri="http://schemas.openxmlformats.org/drawingml/2006/table">
            <a:tbl>
              <a:tblPr firstRow="1" bandRow="1"/>
              <a:tblGrid>
                <a:gridCol w="231071">
                  <a:extLst>
                    <a:ext uri="{9D8B030D-6E8A-4147-A177-3AD203B41FA5}">
                      <a16:colId xmlns:a16="http://schemas.microsoft.com/office/drawing/2014/main" val="1947196049"/>
                    </a:ext>
                  </a:extLst>
                </a:gridCol>
                <a:gridCol w="984042">
                  <a:extLst>
                    <a:ext uri="{9D8B030D-6E8A-4147-A177-3AD203B41FA5}">
                      <a16:colId xmlns:a16="http://schemas.microsoft.com/office/drawing/2014/main" val="3667355017"/>
                    </a:ext>
                  </a:extLst>
                </a:gridCol>
                <a:gridCol w="821027">
                  <a:extLst>
                    <a:ext uri="{9D8B030D-6E8A-4147-A177-3AD203B41FA5}">
                      <a16:colId xmlns:a16="http://schemas.microsoft.com/office/drawing/2014/main" val="1650721643"/>
                    </a:ext>
                  </a:extLst>
                </a:gridCol>
                <a:gridCol w="745838">
                  <a:extLst>
                    <a:ext uri="{9D8B030D-6E8A-4147-A177-3AD203B41FA5}">
                      <a16:colId xmlns:a16="http://schemas.microsoft.com/office/drawing/2014/main" val="596784567"/>
                    </a:ext>
                  </a:extLst>
                </a:gridCol>
                <a:gridCol w="880052">
                  <a:extLst>
                    <a:ext uri="{9D8B030D-6E8A-4147-A177-3AD203B41FA5}">
                      <a16:colId xmlns:a16="http://schemas.microsoft.com/office/drawing/2014/main" val="3195992323"/>
                    </a:ext>
                  </a:extLst>
                </a:gridCol>
              </a:tblGrid>
              <a:tr h="349009">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ctr" fontAlgn="ctr"/>
                      <a:r>
                        <a:rPr lang="en-US" altLang="ja-JP" sz="900" b="1" u="none" strike="noStrike" dirty="0">
                          <a:solidFill>
                            <a:schemeClr val="tx1"/>
                          </a:solidFill>
                          <a:effectLst/>
                          <a:latin typeface="+mn-lt"/>
                        </a:rPr>
                        <a:t>#</a:t>
                      </a:r>
                      <a:endParaRPr lang="ja-JP" altLang="en-US" sz="900" b="1"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l" fontAlgn="ctr"/>
                      <a:r>
                        <a:rPr lang="en-US" altLang="ja-JP" sz="900" b="1" u="none" strike="noStrike" dirty="0">
                          <a:solidFill>
                            <a:schemeClr val="tx1"/>
                          </a:solidFill>
                          <a:effectLst/>
                          <a:latin typeface="+mn-lt"/>
                        </a:rPr>
                        <a:t> Parts No</a:t>
                      </a:r>
                      <a:endParaRPr lang="en-US" altLang="ja-JP" sz="900" b="1"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l" fontAlgn="ctr"/>
                      <a:r>
                        <a:rPr lang="en-US" sz="900" b="1" u="none" strike="noStrike" dirty="0">
                          <a:solidFill>
                            <a:schemeClr val="tx1"/>
                          </a:solidFill>
                          <a:effectLst/>
                          <a:latin typeface="+mn-lt"/>
                        </a:rPr>
                        <a:t> Parts Name</a:t>
                      </a:r>
                      <a:endParaRPr lang="en-US" sz="900" b="1"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ctr" fontAlgn="ctr"/>
                      <a:r>
                        <a:rPr lang="en-US" altLang="ja-JP" sz="900" b="1" i="0" u="none" strike="noStrike" dirty="0">
                          <a:solidFill>
                            <a:schemeClr val="tx1"/>
                          </a:solidFill>
                          <a:effectLst/>
                          <a:latin typeface="+mn-lt"/>
                          <a:ea typeface="Meiryo UI" panose="020B0604030504040204" pitchFamily="50" charset="-128"/>
                        </a:rPr>
                        <a:t>Stock days</a:t>
                      </a:r>
                      <a:endParaRPr lang="ja-JP" altLang="en-US" sz="900" b="1"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Segoe UI"/>
                          <a:ea typeface="メイリオ"/>
                        </a:defRPr>
                      </a:lvl1pPr>
                      <a:lvl2pPr marL="457200" algn="l" defTabSz="914400" rtl="0" eaLnBrk="1" latinLnBrk="0" hangingPunct="1">
                        <a:defRPr kumimoji="1" sz="1800" b="1" kern="1200">
                          <a:solidFill>
                            <a:schemeClr val="tx1"/>
                          </a:solidFill>
                          <a:latin typeface="Segoe UI"/>
                          <a:ea typeface="メイリオ"/>
                        </a:defRPr>
                      </a:lvl2pPr>
                      <a:lvl3pPr marL="914400" algn="l" defTabSz="914400" rtl="0" eaLnBrk="1" latinLnBrk="0" hangingPunct="1">
                        <a:defRPr kumimoji="1" sz="1800" b="1" kern="1200">
                          <a:solidFill>
                            <a:schemeClr val="tx1"/>
                          </a:solidFill>
                          <a:latin typeface="Segoe UI"/>
                          <a:ea typeface="メイリオ"/>
                        </a:defRPr>
                      </a:lvl3pPr>
                      <a:lvl4pPr marL="1371600" algn="l" defTabSz="914400" rtl="0" eaLnBrk="1" latinLnBrk="0" hangingPunct="1">
                        <a:defRPr kumimoji="1" sz="1800" b="1" kern="1200">
                          <a:solidFill>
                            <a:schemeClr val="tx1"/>
                          </a:solidFill>
                          <a:latin typeface="Segoe UI"/>
                          <a:ea typeface="メイリオ"/>
                        </a:defRPr>
                      </a:lvl4pPr>
                      <a:lvl5pPr marL="1828800" algn="l" defTabSz="914400" rtl="0" eaLnBrk="1" latinLnBrk="0" hangingPunct="1">
                        <a:defRPr kumimoji="1" sz="1800" b="1" kern="1200">
                          <a:solidFill>
                            <a:schemeClr val="tx1"/>
                          </a:solidFill>
                          <a:latin typeface="Segoe UI"/>
                          <a:ea typeface="メイリオ"/>
                        </a:defRPr>
                      </a:lvl5pPr>
                      <a:lvl6pPr marL="2286000" algn="l" defTabSz="914400" rtl="0" eaLnBrk="1" latinLnBrk="0" hangingPunct="1">
                        <a:defRPr kumimoji="1" sz="1800" b="1" kern="1200">
                          <a:solidFill>
                            <a:schemeClr val="tx1"/>
                          </a:solidFill>
                          <a:latin typeface="Segoe UI"/>
                          <a:ea typeface="メイリオ"/>
                        </a:defRPr>
                      </a:lvl6pPr>
                      <a:lvl7pPr marL="2743200" algn="l" defTabSz="914400" rtl="0" eaLnBrk="1" latinLnBrk="0" hangingPunct="1">
                        <a:defRPr kumimoji="1" sz="1800" b="1" kern="1200">
                          <a:solidFill>
                            <a:schemeClr val="tx1"/>
                          </a:solidFill>
                          <a:latin typeface="Segoe UI"/>
                          <a:ea typeface="メイリオ"/>
                        </a:defRPr>
                      </a:lvl7pPr>
                      <a:lvl8pPr marL="3200400" algn="l" defTabSz="914400" rtl="0" eaLnBrk="1" latinLnBrk="0" hangingPunct="1">
                        <a:defRPr kumimoji="1" sz="1800" b="1" kern="1200">
                          <a:solidFill>
                            <a:schemeClr val="tx1"/>
                          </a:solidFill>
                          <a:latin typeface="Segoe UI"/>
                          <a:ea typeface="メイリオ"/>
                        </a:defRPr>
                      </a:lvl8pPr>
                      <a:lvl9pPr marL="3657600" algn="l" defTabSz="914400" rtl="0" eaLnBrk="1" latinLnBrk="0" hangingPunct="1">
                        <a:defRPr kumimoji="1" sz="1800" b="1" kern="1200">
                          <a:solidFill>
                            <a:schemeClr val="tx1"/>
                          </a:solidFill>
                          <a:latin typeface="Segoe UI"/>
                          <a:ea typeface="メイリオ"/>
                        </a:defRPr>
                      </a:lvl9pPr>
                    </a:lstStyle>
                    <a:p>
                      <a:pPr algn="ct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Amount Price</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24844694"/>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mn-lt"/>
                        </a:rPr>
                        <a:t>1</a:t>
                      </a:r>
                      <a:endParaRPr lang="en-US" altLang="ja-JP"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mn-lt"/>
                        </a:rPr>
                        <a:t>C12345-199</a:t>
                      </a:r>
                      <a:endParaRPr lang="ja-JP" altLang="en-US"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sz="900" b="0" u="none" strike="noStrike" dirty="0">
                          <a:solidFill>
                            <a:schemeClr val="tx1"/>
                          </a:solidFill>
                          <a:effectLst/>
                          <a:latin typeface="+mn-lt"/>
                        </a:rPr>
                        <a:t>Pen A</a:t>
                      </a:r>
                      <a:endParaRPr lang="en-US"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1" i="0" u="none" strike="noStrike" dirty="0">
                          <a:solidFill>
                            <a:schemeClr val="tx1"/>
                          </a:solidFill>
                          <a:effectLst/>
                          <a:latin typeface="+mn-lt"/>
                          <a:ea typeface="Meiryo UI" panose="020B0604030504040204" pitchFamily="50" charset="-128"/>
                        </a:rPr>
                        <a:t>1095</a:t>
                      </a:r>
                      <a:endParaRPr lang="ja-JP" altLang="en-US" sz="900" b="1"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i="0" u="none" strike="noStrike" dirty="0">
                          <a:solidFill>
                            <a:schemeClr val="tx1"/>
                          </a:solidFill>
                          <a:effectLst/>
                          <a:latin typeface="Segoe UI 本文"/>
                          <a:ea typeface="Meiryo UI" panose="020B0604030504040204" pitchFamily="50" charset="-128"/>
                        </a:rPr>
                        <a:t>1,000,000Baht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3494418794"/>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mn-lt"/>
                        </a:rPr>
                        <a:t>2</a:t>
                      </a:r>
                      <a:endParaRPr lang="en-US" altLang="ja-JP"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mn-lt"/>
                        </a:rPr>
                        <a:t>D12345-198</a:t>
                      </a:r>
                      <a:endParaRPr lang="ja-JP" altLang="en-US"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mn-lt"/>
                        </a:rPr>
                        <a:t>Pen B</a:t>
                      </a:r>
                      <a:endParaRPr lang="en-US"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chemeClr val="tx1"/>
                          </a:solidFill>
                          <a:effectLst/>
                          <a:latin typeface="+mn-lt"/>
                          <a:ea typeface="Meiryo UI" panose="020B0604030504040204" pitchFamily="50" charset="-128"/>
                        </a:rPr>
                        <a:t>730</a:t>
                      </a:r>
                      <a:endParaRPr lang="ja-JP" altLang="en-US" sz="900" b="1"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Segoe UI 本文"/>
                          <a:ea typeface="Meiryo UI" panose="020B0604030504040204" pitchFamily="50" charset="-128"/>
                        </a:rPr>
                        <a:t>999,999Baht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8556310"/>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mn-lt"/>
                        </a:rPr>
                        <a:t>3</a:t>
                      </a:r>
                      <a:endParaRPr lang="en-US" altLang="ja-JP"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mn-lt"/>
                        </a:rPr>
                        <a:t>E12345-197</a:t>
                      </a:r>
                      <a:endParaRPr lang="ja-JP" altLang="en-US"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mn-lt"/>
                        </a:rPr>
                        <a:t>Pen C</a:t>
                      </a:r>
                      <a:endParaRPr lang="en-US"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chemeClr val="tx1"/>
                          </a:solidFill>
                          <a:effectLst/>
                          <a:latin typeface="+mn-lt"/>
                          <a:ea typeface="Meiryo UI" panose="020B0604030504040204" pitchFamily="50" charset="-128"/>
                        </a:rPr>
                        <a:t>365</a:t>
                      </a:r>
                      <a:endParaRPr lang="ja-JP" altLang="en-US" sz="900" b="1"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Segoe UI 本文"/>
                          <a:ea typeface="Meiryo UI" panose="020B0604030504040204" pitchFamily="50" charset="-128"/>
                        </a:rPr>
                        <a:t>899,999Baht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305526868"/>
                  </a:ext>
                </a:extLst>
              </a:tr>
              <a:tr h="217692">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ctr" fontAlgn="ctr"/>
                      <a:r>
                        <a:rPr lang="en-US" altLang="ja-JP" sz="900" b="0" u="none" strike="noStrike" dirty="0">
                          <a:solidFill>
                            <a:schemeClr val="tx1"/>
                          </a:solidFill>
                          <a:effectLst/>
                          <a:latin typeface="+mn-lt"/>
                        </a:rPr>
                        <a:t>4</a:t>
                      </a:r>
                      <a:endParaRPr lang="en-US" altLang="ja-JP"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mn-lt"/>
                        </a:rPr>
                        <a:t>F12345-196</a:t>
                      </a:r>
                      <a:endParaRPr lang="ja-JP" altLang="en-US"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algn="l" fontAlgn="ctr"/>
                      <a:r>
                        <a:rPr lang="en-US" altLang="ja-JP" sz="900" b="0" u="none" strike="noStrike" dirty="0">
                          <a:solidFill>
                            <a:schemeClr val="tx1"/>
                          </a:solidFill>
                          <a:effectLst/>
                          <a:latin typeface="+mn-lt"/>
                        </a:rPr>
                        <a:t>Pen D</a:t>
                      </a:r>
                      <a:endParaRPr lang="en-US" sz="900" b="0"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chemeClr val="tx1"/>
                          </a:solidFill>
                          <a:effectLst/>
                          <a:latin typeface="+mn-lt"/>
                          <a:ea typeface="Meiryo UI" panose="020B0604030504040204" pitchFamily="50" charset="-128"/>
                        </a:rPr>
                        <a:t>364</a:t>
                      </a:r>
                      <a:endParaRPr lang="ja-JP" altLang="en-US" sz="900" b="1" i="0" u="none" strike="noStrike" dirty="0">
                        <a:solidFill>
                          <a:schemeClr val="tx1"/>
                        </a:solidFill>
                        <a:effectLst/>
                        <a:latin typeface="+mn-lt"/>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メイリオ"/>
                        </a:defRPr>
                      </a:lvl1pPr>
                      <a:lvl2pPr marL="457200" algn="l" defTabSz="914400" rtl="0" eaLnBrk="1" latinLnBrk="0" hangingPunct="1">
                        <a:defRPr kumimoji="1" sz="1800" kern="1200">
                          <a:solidFill>
                            <a:schemeClr val="tx1"/>
                          </a:solidFill>
                          <a:latin typeface="Segoe UI"/>
                          <a:ea typeface="メイリオ"/>
                        </a:defRPr>
                      </a:lvl2pPr>
                      <a:lvl3pPr marL="914400" algn="l" defTabSz="914400" rtl="0" eaLnBrk="1" latinLnBrk="0" hangingPunct="1">
                        <a:defRPr kumimoji="1" sz="1800" kern="1200">
                          <a:solidFill>
                            <a:schemeClr val="tx1"/>
                          </a:solidFill>
                          <a:latin typeface="Segoe UI"/>
                          <a:ea typeface="メイリオ"/>
                        </a:defRPr>
                      </a:lvl3pPr>
                      <a:lvl4pPr marL="1371600" algn="l" defTabSz="914400" rtl="0" eaLnBrk="1" latinLnBrk="0" hangingPunct="1">
                        <a:defRPr kumimoji="1" sz="1800" kern="1200">
                          <a:solidFill>
                            <a:schemeClr val="tx1"/>
                          </a:solidFill>
                          <a:latin typeface="Segoe UI"/>
                          <a:ea typeface="メイリオ"/>
                        </a:defRPr>
                      </a:lvl4pPr>
                      <a:lvl5pPr marL="1828800" algn="l" defTabSz="914400" rtl="0" eaLnBrk="1" latinLnBrk="0" hangingPunct="1">
                        <a:defRPr kumimoji="1" sz="1800" kern="1200">
                          <a:solidFill>
                            <a:schemeClr val="tx1"/>
                          </a:solidFill>
                          <a:latin typeface="Segoe UI"/>
                          <a:ea typeface="メイリオ"/>
                        </a:defRPr>
                      </a:lvl5pPr>
                      <a:lvl6pPr marL="2286000" algn="l" defTabSz="914400" rtl="0" eaLnBrk="1" latinLnBrk="0" hangingPunct="1">
                        <a:defRPr kumimoji="1" sz="1800" kern="1200">
                          <a:solidFill>
                            <a:schemeClr val="tx1"/>
                          </a:solidFill>
                          <a:latin typeface="Segoe UI"/>
                          <a:ea typeface="メイリオ"/>
                        </a:defRPr>
                      </a:lvl6pPr>
                      <a:lvl7pPr marL="2743200" algn="l" defTabSz="914400" rtl="0" eaLnBrk="1" latinLnBrk="0" hangingPunct="1">
                        <a:defRPr kumimoji="1" sz="1800" kern="1200">
                          <a:solidFill>
                            <a:schemeClr val="tx1"/>
                          </a:solidFill>
                          <a:latin typeface="Segoe UI"/>
                          <a:ea typeface="メイリオ"/>
                        </a:defRPr>
                      </a:lvl7pPr>
                      <a:lvl8pPr marL="3200400" algn="l" defTabSz="914400" rtl="0" eaLnBrk="1" latinLnBrk="0" hangingPunct="1">
                        <a:defRPr kumimoji="1" sz="1800" kern="1200">
                          <a:solidFill>
                            <a:schemeClr val="tx1"/>
                          </a:solidFill>
                          <a:latin typeface="Segoe UI"/>
                          <a:ea typeface="メイリオ"/>
                        </a:defRPr>
                      </a:lvl8pPr>
                      <a:lvl9pPr marL="3657600" algn="l" defTabSz="914400" rtl="0" eaLnBrk="1" latinLnBrk="0" hangingPunct="1">
                        <a:defRPr kumimoji="1" sz="1800" kern="1200">
                          <a:solidFill>
                            <a:schemeClr val="tx1"/>
                          </a:solidFill>
                          <a:latin typeface="Segoe UI"/>
                          <a:ea typeface="メイリオ"/>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Segoe UI 本文"/>
                        </a:rPr>
                        <a:t> </a:t>
                      </a:r>
                      <a:r>
                        <a:rPr lang="en-US" sz="900" b="0" i="0" u="none" strike="noStrike" dirty="0">
                          <a:solidFill>
                            <a:schemeClr val="tx1"/>
                          </a:solidFill>
                          <a:effectLst/>
                          <a:latin typeface="Segoe UI 本文"/>
                          <a:ea typeface="Meiryo UI" panose="020B0604030504040204" pitchFamily="50" charset="-128"/>
                        </a:rPr>
                        <a:t> 7</a:t>
                      </a:r>
                      <a:r>
                        <a:rPr lang="en-US" altLang="ja-JP" sz="900" b="0" i="0" u="none" strike="noStrike" dirty="0">
                          <a:solidFill>
                            <a:schemeClr val="tx1"/>
                          </a:solidFill>
                          <a:effectLst/>
                          <a:latin typeface="Segoe UI 本文"/>
                          <a:ea typeface="Meiryo UI" panose="020B0604030504040204" pitchFamily="50" charset="-128"/>
                        </a:rPr>
                        <a:t>99,999Baht</a:t>
                      </a:r>
                      <a:endParaRPr lang="ja-JP" altLang="en-US" sz="900" b="0" i="0" u="none" strike="noStrike" dirty="0">
                        <a:solidFill>
                          <a:schemeClr val="tx1"/>
                        </a:solidFill>
                        <a:effectLst/>
                        <a:latin typeface="Segoe UI 本文"/>
                        <a:ea typeface="Meiryo UI" panose="020B0604030504040204" pitchFamily="50" charset="-128"/>
                      </a:endParaRPr>
                    </a:p>
                  </a:txBody>
                  <a:tcPr marL="7620" marR="7620" marT="762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608332908"/>
                  </a:ext>
                </a:extLst>
              </a:tr>
            </a:tbl>
          </a:graphicData>
        </a:graphic>
      </p:graphicFrame>
      <p:sp>
        <p:nvSpPr>
          <p:cNvPr id="15" name="正方形/長方形 14">
            <a:extLst>
              <a:ext uri="{FF2B5EF4-FFF2-40B4-BE49-F238E27FC236}">
                <a16:creationId xmlns:a16="http://schemas.microsoft.com/office/drawing/2014/main" id="{847E9EEC-04DC-EE3A-B23E-88252513DC04}"/>
              </a:ext>
            </a:extLst>
          </p:cNvPr>
          <p:cNvSpPr/>
          <p:nvPr/>
        </p:nvSpPr>
        <p:spPr>
          <a:xfrm>
            <a:off x="2148516" y="1183618"/>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
        <p:nvSpPr>
          <p:cNvPr id="16" name="正方形/長方形 15">
            <a:extLst>
              <a:ext uri="{FF2B5EF4-FFF2-40B4-BE49-F238E27FC236}">
                <a16:creationId xmlns:a16="http://schemas.microsoft.com/office/drawing/2014/main" id="{E9A5C947-CE18-1D87-21AA-F836437DD314}"/>
              </a:ext>
            </a:extLst>
          </p:cNvPr>
          <p:cNvSpPr/>
          <p:nvPr/>
        </p:nvSpPr>
        <p:spPr>
          <a:xfrm>
            <a:off x="6407136" y="1178139"/>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
        <p:nvSpPr>
          <p:cNvPr id="17" name="正方形/長方形 16">
            <a:extLst>
              <a:ext uri="{FF2B5EF4-FFF2-40B4-BE49-F238E27FC236}">
                <a16:creationId xmlns:a16="http://schemas.microsoft.com/office/drawing/2014/main" id="{F3A7AB27-3BD1-6262-1083-5C289F2E6DCB}"/>
              </a:ext>
            </a:extLst>
          </p:cNvPr>
          <p:cNvSpPr/>
          <p:nvPr/>
        </p:nvSpPr>
        <p:spPr>
          <a:xfrm>
            <a:off x="10247064" y="1154080"/>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Tree>
    <p:extLst>
      <p:ext uri="{BB962C8B-B14F-4D97-AF65-F5344CB8AC3E}">
        <p14:creationId xmlns:p14="http://schemas.microsoft.com/office/powerpoint/2010/main" val="19991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a:solidFill>
                  <a:schemeClr val="tx1">
                    <a:lumMod val="75000"/>
                  </a:schemeClr>
                </a:solidFill>
              </a:rPr>
              <a:t>Introducing Production Management System Pegasus</a:t>
            </a:r>
            <a:endParaRPr lang="en-US" altLang="ja-JP" sz="3200" i="1" dirty="0">
              <a:solidFill>
                <a:schemeClr val="tx1">
                  <a:lumMod val="75000"/>
                </a:schemeClr>
              </a:solidFill>
            </a:endParaRP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5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20</a:t>
            </a:fld>
            <a:endParaRPr kumimoji="1" lang="ja-JP" altLang="en-US"/>
          </a:p>
        </p:txBody>
      </p:sp>
      <p:sp>
        <p:nvSpPr>
          <p:cNvPr id="12" name="タイトル 1">
            <a:extLst>
              <a:ext uri="{FF2B5EF4-FFF2-40B4-BE49-F238E27FC236}">
                <a16:creationId xmlns:a16="http://schemas.microsoft.com/office/drawing/2014/main" id="{B870F1BD-3BF8-24AE-34E8-16C78C2A416B}"/>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在庫管理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15" name="テキスト ボックス 14">
            <a:extLst>
              <a:ext uri="{FF2B5EF4-FFF2-40B4-BE49-F238E27FC236}">
                <a16:creationId xmlns:a16="http://schemas.microsoft.com/office/drawing/2014/main" id="{9BE11686-97E3-E66B-D3EA-636F0B732274}"/>
              </a:ext>
            </a:extLst>
          </p:cNvPr>
          <p:cNvSpPr txBox="1"/>
          <p:nvPr/>
        </p:nvSpPr>
        <p:spPr>
          <a:xfrm>
            <a:off x="4455089" y="5210366"/>
            <a:ext cx="1835287" cy="400110"/>
          </a:xfrm>
          <a:prstGeom prst="rect">
            <a:avLst/>
          </a:prstGeom>
          <a:solidFill>
            <a:sysClr val="window" lastClr="FFFFFF"/>
          </a:solidFill>
          <a:ln w="31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rPr>
              <a:t>Inventory turnover</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rPr>
              <a:t>=0.2</a:t>
            </a:r>
          </a:p>
        </p:txBody>
      </p:sp>
      <p:sp>
        <p:nvSpPr>
          <p:cNvPr id="16" name="正方形/長方形 15">
            <a:extLst>
              <a:ext uri="{FF2B5EF4-FFF2-40B4-BE49-F238E27FC236}">
                <a16:creationId xmlns:a16="http://schemas.microsoft.com/office/drawing/2014/main" id="{2A5BD5BC-5185-E5D1-7DE7-C62515D3262B}"/>
              </a:ext>
            </a:extLst>
          </p:cNvPr>
          <p:cNvSpPr/>
          <p:nvPr/>
        </p:nvSpPr>
        <p:spPr>
          <a:xfrm>
            <a:off x="337344" y="647951"/>
            <a:ext cx="11761231" cy="1187721"/>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Segoe UI"/>
                <a:ea typeface="メイリオ"/>
                <a:cs typeface="+mn-cs"/>
              </a:rPr>
              <a:t>レポートを出力して、データを分析することで、</a:t>
            </a:r>
            <a:r>
              <a:rPr kumimoji="1" lang="ja-JP" altLang="en-US" sz="1800" b="1" i="0" u="none" strike="noStrike" kern="0" cap="none" spc="0" normalizeH="0" baseline="0" noProof="0" dirty="0">
                <a:ln>
                  <a:noFill/>
                </a:ln>
                <a:solidFill>
                  <a:srgbClr val="FFC000">
                    <a:lumMod val="75000"/>
                  </a:srgbClr>
                </a:solidFill>
                <a:effectLst/>
                <a:uLnTx/>
                <a:uFillTx/>
                <a:latin typeface="Segoe UI"/>
                <a:ea typeface="メイリオ"/>
                <a:cs typeface="+mn-cs"/>
              </a:rPr>
              <a:t>在庫数量削減が可能</a:t>
            </a:r>
            <a:r>
              <a:rPr kumimoji="1" lang="ja-JP" altLang="en-US" sz="1800" b="0" i="0" u="none" strike="noStrike" kern="0" cap="none" spc="0" normalizeH="0" baseline="0" noProof="0" dirty="0">
                <a:ln>
                  <a:noFill/>
                </a:ln>
                <a:solidFill>
                  <a:prstClr val="black"/>
                </a:solidFill>
                <a:effectLst/>
                <a:uLnTx/>
                <a:uFillTx/>
                <a:latin typeface="Segoe UI"/>
                <a:ea typeface="メイリオ"/>
                <a:cs typeface="+mn-cs"/>
              </a:rPr>
              <a:t>となります。</a:t>
            </a:r>
            <a:endParaRPr kumimoji="1" lang="en-US" altLang="ja-JP" sz="18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Segoe UI"/>
                <a:ea typeface="メイリオ"/>
                <a:cs typeface="+mn-cs"/>
              </a:rPr>
              <a:t>レポートから</a:t>
            </a:r>
            <a:r>
              <a:rPr kumimoji="1" lang="ja-JP" altLang="en-US" sz="1800" b="1" i="0" u="none" strike="noStrike" kern="0" cap="none" spc="0" normalizeH="0" baseline="0" noProof="0" dirty="0">
                <a:ln>
                  <a:noFill/>
                </a:ln>
                <a:solidFill>
                  <a:srgbClr val="FFC000">
                    <a:lumMod val="75000"/>
                  </a:srgbClr>
                </a:solidFill>
                <a:effectLst/>
                <a:uLnTx/>
                <a:uFillTx/>
                <a:latin typeface="Segoe UI"/>
                <a:ea typeface="メイリオ"/>
                <a:cs typeface="+mn-cs"/>
              </a:rPr>
              <a:t>「</a:t>
            </a:r>
            <a:r>
              <a:rPr kumimoji="1" lang="en-US" altLang="ja-JP" sz="1800" b="1" i="0" u="none" strike="noStrike" kern="0" cap="none" spc="0" normalizeH="0" baseline="0" noProof="0" dirty="0">
                <a:ln>
                  <a:noFill/>
                </a:ln>
                <a:solidFill>
                  <a:srgbClr val="FFC000">
                    <a:lumMod val="75000"/>
                  </a:srgbClr>
                </a:solidFill>
                <a:effectLst/>
                <a:uLnTx/>
                <a:uFillTx/>
                <a:latin typeface="Segoe UI"/>
                <a:ea typeface="メイリオ"/>
                <a:cs typeface="+mn-cs"/>
              </a:rPr>
              <a:t>Dead stock</a:t>
            </a:r>
            <a:r>
              <a:rPr kumimoji="1" lang="ja-JP" altLang="en-US" sz="1800" b="1" i="0" u="none" strike="noStrike" kern="0" cap="none" spc="0" normalizeH="0" baseline="0" noProof="0" dirty="0">
                <a:ln>
                  <a:noFill/>
                </a:ln>
                <a:solidFill>
                  <a:srgbClr val="FFC000">
                    <a:lumMod val="75000"/>
                  </a:srgbClr>
                </a:solidFill>
                <a:effectLst/>
                <a:uLnTx/>
                <a:uFillTx/>
                <a:latin typeface="Segoe UI"/>
                <a:ea typeface="メイリオ"/>
                <a:cs typeface="+mn-cs"/>
              </a:rPr>
              <a:t>」</a:t>
            </a:r>
            <a:r>
              <a:rPr kumimoji="1" lang="en-US" altLang="ja-JP" sz="1800" b="1" i="0" u="none" strike="noStrike" kern="0" cap="none" spc="0" normalizeH="0" baseline="0" noProof="0" dirty="0">
                <a:ln>
                  <a:noFill/>
                </a:ln>
                <a:solidFill>
                  <a:srgbClr val="FFC000">
                    <a:lumMod val="75000"/>
                  </a:srgbClr>
                </a:solidFill>
                <a:effectLst/>
                <a:uLnTx/>
                <a:uFillTx/>
                <a:latin typeface="Segoe UI"/>
                <a:ea typeface="メイリオ"/>
                <a:cs typeface="+mn-cs"/>
              </a:rPr>
              <a:t>, </a:t>
            </a:r>
            <a:r>
              <a:rPr kumimoji="1" lang="ja-JP" altLang="en-US" sz="1800" b="1" i="0" u="none" strike="noStrike" kern="0" cap="none" spc="0" normalizeH="0" baseline="0" noProof="0" dirty="0">
                <a:ln>
                  <a:noFill/>
                </a:ln>
                <a:solidFill>
                  <a:srgbClr val="FFC000">
                    <a:lumMod val="75000"/>
                  </a:srgbClr>
                </a:solidFill>
                <a:effectLst/>
                <a:uLnTx/>
                <a:uFillTx/>
                <a:latin typeface="Segoe UI"/>
                <a:ea typeface="メイリオ"/>
                <a:cs typeface="+mn-cs"/>
              </a:rPr>
              <a:t>「</a:t>
            </a:r>
            <a:r>
              <a:rPr kumimoji="1" lang="en-US" altLang="ja-JP" sz="1800" b="1" i="0" u="none" strike="noStrike" kern="0" cap="none" spc="0" normalizeH="0" baseline="0" noProof="0" dirty="0">
                <a:ln>
                  <a:noFill/>
                </a:ln>
                <a:solidFill>
                  <a:srgbClr val="FFC000">
                    <a:lumMod val="75000"/>
                  </a:srgbClr>
                </a:solidFill>
                <a:effectLst/>
                <a:uLnTx/>
                <a:uFillTx/>
                <a:latin typeface="Segoe UI"/>
                <a:ea typeface="メイリオ"/>
                <a:cs typeface="+mn-cs"/>
              </a:rPr>
              <a:t>Sleeping stock</a:t>
            </a:r>
            <a:r>
              <a:rPr kumimoji="1" lang="ja-JP" altLang="en-US" sz="1800" b="1" i="0" u="none" strike="noStrike" kern="0" cap="none" spc="0" normalizeH="0" baseline="0" noProof="0" dirty="0">
                <a:ln>
                  <a:noFill/>
                </a:ln>
                <a:solidFill>
                  <a:srgbClr val="FFC000">
                    <a:lumMod val="75000"/>
                  </a:srgbClr>
                </a:solidFill>
                <a:effectLst/>
                <a:uLnTx/>
                <a:uFillTx/>
                <a:latin typeface="Segoe UI"/>
                <a:ea typeface="メイリオ"/>
                <a:cs typeface="+mn-cs"/>
              </a:rPr>
              <a:t>」</a:t>
            </a:r>
            <a:r>
              <a:rPr kumimoji="1" lang="en-US" altLang="ja-JP" sz="1800" b="1" i="0" u="none" strike="noStrike" kern="0" cap="none" spc="0" normalizeH="0" baseline="0" noProof="0" dirty="0">
                <a:ln>
                  <a:noFill/>
                </a:ln>
                <a:solidFill>
                  <a:srgbClr val="FFC000">
                    <a:lumMod val="75000"/>
                  </a:srgbClr>
                </a:solidFill>
                <a:effectLst/>
                <a:uLnTx/>
                <a:uFillTx/>
                <a:latin typeface="Segoe UI"/>
                <a:ea typeface="メイリオ"/>
                <a:cs typeface="+mn-cs"/>
              </a:rPr>
              <a:t>, </a:t>
            </a:r>
            <a:r>
              <a:rPr kumimoji="1" lang="ja-JP" altLang="en-US" sz="1800" b="1" i="0" u="none" strike="noStrike" kern="0" cap="none" spc="0" normalizeH="0" baseline="0" noProof="0" dirty="0">
                <a:ln>
                  <a:noFill/>
                </a:ln>
                <a:solidFill>
                  <a:srgbClr val="FFC000">
                    <a:lumMod val="75000"/>
                  </a:srgbClr>
                </a:solidFill>
                <a:effectLst/>
                <a:uLnTx/>
                <a:uFillTx/>
                <a:latin typeface="Segoe UI"/>
                <a:ea typeface="メイリオ"/>
                <a:cs typeface="+mn-cs"/>
              </a:rPr>
              <a:t>「</a:t>
            </a:r>
            <a:r>
              <a:rPr kumimoji="1" lang="en-US" altLang="ja-JP" sz="1800" b="1" i="0" u="none" strike="noStrike" kern="0" cap="none" spc="0" normalizeH="0" baseline="0" noProof="0" dirty="0">
                <a:ln>
                  <a:noFill/>
                </a:ln>
                <a:solidFill>
                  <a:srgbClr val="FFC000">
                    <a:lumMod val="75000"/>
                  </a:srgbClr>
                </a:solidFill>
                <a:effectLst/>
                <a:uLnTx/>
                <a:uFillTx/>
                <a:latin typeface="Segoe UI"/>
                <a:ea typeface="メイリオ"/>
                <a:cs typeface="+mn-cs"/>
              </a:rPr>
              <a:t>Over stock</a:t>
            </a:r>
            <a:r>
              <a:rPr kumimoji="1" lang="ja-JP" altLang="en-US" sz="1800" b="1" i="0" u="none" strike="noStrike" kern="0" cap="none" spc="0" normalizeH="0" baseline="0" noProof="0" dirty="0">
                <a:ln>
                  <a:noFill/>
                </a:ln>
                <a:solidFill>
                  <a:srgbClr val="FFC000">
                    <a:lumMod val="75000"/>
                  </a:srgbClr>
                </a:solidFill>
                <a:effectLst/>
                <a:uLnTx/>
                <a:uFillTx/>
                <a:latin typeface="Segoe UI"/>
                <a:ea typeface="メイリオ"/>
                <a:cs typeface="+mn-cs"/>
              </a:rPr>
              <a:t>」</a:t>
            </a:r>
            <a:r>
              <a:rPr kumimoji="1" lang="ja-JP" altLang="en-US" sz="1800" b="0" i="0" u="none" strike="noStrike" kern="0" cap="none" spc="0" normalizeH="0" baseline="0" noProof="0" dirty="0">
                <a:ln>
                  <a:noFill/>
                </a:ln>
                <a:solidFill>
                  <a:prstClr val="black"/>
                </a:solidFill>
                <a:effectLst/>
                <a:uLnTx/>
                <a:uFillTx/>
                <a:latin typeface="Segoe UI"/>
                <a:ea typeface="メイリオ"/>
                <a:cs typeface="+mn-cs"/>
              </a:rPr>
              <a:t>の情報を確認することで、</a:t>
            </a:r>
            <a:endParaRPr kumimoji="1" lang="en-US" altLang="ja-JP" sz="18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Segoe UI"/>
                <a:ea typeface="メイリオ"/>
                <a:cs typeface="+mn-cs"/>
              </a:rPr>
              <a:t>不要な在庫を削減して、</a:t>
            </a:r>
            <a:r>
              <a:rPr kumimoji="1" lang="ja-JP" altLang="en-US" sz="1800" b="1" i="0" u="none" strike="noStrike" kern="0" cap="none" spc="0" normalizeH="0" baseline="0" noProof="0" dirty="0">
                <a:ln>
                  <a:noFill/>
                </a:ln>
                <a:solidFill>
                  <a:srgbClr val="FFC000">
                    <a:lumMod val="75000"/>
                  </a:srgbClr>
                </a:solidFill>
                <a:effectLst/>
                <a:uLnTx/>
                <a:uFillTx/>
                <a:latin typeface="Segoe UI"/>
                <a:ea typeface="メイリオ"/>
                <a:cs typeface="+mn-cs"/>
              </a:rPr>
              <a:t>在庫金額の低減</a:t>
            </a:r>
            <a:r>
              <a:rPr kumimoji="1" lang="ja-JP" altLang="en-US" sz="1800" b="0" i="0" u="none" strike="noStrike" kern="0" cap="none" spc="0" normalizeH="0" baseline="0" noProof="0" dirty="0">
                <a:ln>
                  <a:noFill/>
                </a:ln>
                <a:solidFill>
                  <a:prstClr val="black"/>
                </a:solidFill>
                <a:effectLst/>
                <a:uLnTx/>
                <a:uFillTx/>
                <a:latin typeface="Segoe UI"/>
                <a:ea typeface="メイリオ"/>
                <a:cs typeface="+mn-cs"/>
              </a:rPr>
              <a:t>、および</a:t>
            </a:r>
            <a:r>
              <a:rPr kumimoji="1" lang="ja-JP" altLang="en-US" sz="1800" b="1" i="0" u="none" strike="noStrike" kern="0" cap="none" spc="0" normalizeH="0" baseline="0" noProof="0" dirty="0">
                <a:ln>
                  <a:noFill/>
                </a:ln>
                <a:solidFill>
                  <a:srgbClr val="FFC000">
                    <a:lumMod val="75000"/>
                  </a:srgbClr>
                </a:solidFill>
                <a:effectLst/>
                <a:uLnTx/>
                <a:uFillTx/>
                <a:latin typeface="Segoe UI"/>
                <a:ea typeface="メイリオ"/>
                <a:cs typeface="+mn-cs"/>
              </a:rPr>
              <a:t>スペースの有効活用</a:t>
            </a:r>
            <a:r>
              <a:rPr kumimoji="1" lang="ja-JP" altLang="en-US" sz="1800" b="0" i="0" u="none" strike="noStrike" kern="0" cap="none" spc="0" normalizeH="0" baseline="0" noProof="0" dirty="0">
                <a:ln>
                  <a:noFill/>
                </a:ln>
                <a:solidFill>
                  <a:prstClr val="black"/>
                </a:solidFill>
                <a:effectLst/>
                <a:uLnTx/>
                <a:uFillTx/>
                <a:latin typeface="Segoe UI"/>
                <a:ea typeface="メイリオ"/>
                <a:cs typeface="+mn-cs"/>
              </a:rPr>
              <a:t>が実現できます。</a:t>
            </a:r>
            <a:endParaRPr kumimoji="1" lang="en-US" altLang="ja-JP" sz="1800" b="0" i="0" u="none" strike="noStrike" kern="0" cap="none" spc="0" normalizeH="0" baseline="0" noProof="0" dirty="0">
              <a:ln>
                <a:noFill/>
              </a:ln>
              <a:solidFill>
                <a:prstClr val="black"/>
              </a:solidFill>
              <a:effectLst/>
              <a:uLnTx/>
              <a:uFillTx/>
              <a:latin typeface="Segoe UI"/>
              <a:ea typeface="メイリオ"/>
              <a:cs typeface="+mn-cs"/>
            </a:endParaRPr>
          </a:p>
        </p:txBody>
      </p:sp>
      <p:sp>
        <p:nvSpPr>
          <p:cNvPr id="17" name="正方形/長方形 16">
            <a:extLst>
              <a:ext uri="{FF2B5EF4-FFF2-40B4-BE49-F238E27FC236}">
                <a16:creationId xmlns:a16="http://schemas.microsoft.com/office/drawing/2014/main" id="{B31390D7-AF52-9342-C369-0237E681913E}"/>
              </a:ext>
            </a:extLst>
          </p:cNvPr>
          <p:cNvSpPr/>
          <p:nvPr/>
        </p:nvSpPr>
        <p:spPr>
          <a:xfrm>
            <a:off x="7182400" y="2105609"/>
            <a:ext cx="1356101" cy="681925"/>
          </a:xfrm>
          <a:prstGeom prst="rect">
            <a:avLst/>
          </a:prstGeom>
          <a:solidFill>
            <a:sysClr val="windowText" lastClr="000000">
              <a:lumMod val="50000"/>
              <a:lumOff val="50000"/>
            </a:sys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prstClr val="white"/>
                </a:solidFill>
                <a:effectLst/>
                <a:uLnTx/>
                <a:uFillTx/>
                <a:latin typeface="Segoe UI"/>
                <a:ea typeface="メイリオ"/>
                <a:cs typeface="+mn-cs"/>
              </a:rPr>
              <a:t>Dead </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prstClr val="white"/>
                </a:solidFill>
                <a:effectLst/>
                <a:uLnTx/>
                <a:uFillTx/>
                <a:latin typeface="Segoe UI"/>
                <a:ea typeface="メイリオ"/>
                <a:cs typeface="+mn-cs"/>
              </a:rPr>
              <a:t>stock</a:t>
            </a:r>
            <a:endParaRPr kumimoji="1" lang="ja-JP" altLang="en-US" sz="1600" b="1" i="0" u="none" strike="noStrike" kern="0" cap="none" spc="0" normalizeH="0" baseline="0" noProof="0" dirty="0">
              <a:ln>
                <a:noFill/>
              </a:ln>
              <a:solidFill>
                <a:prstClr val="white"/>
              </a:solidFill>
              <a:effectLst/>
              <a:uLnTx/>
              <a:uFillTx/>
              <a:latin typeface="Segoe UI"/>
              <a:ea typeface="メイリオ"/>
              <a:cs typeface="+mn-cs"/>
            </a:endParaRPr>
          </a:p>
        </p:txBody>
      </p:sp>
      <p:sp>
        <p:nvSpPr>
          <p:cNvPr id="19" name="正方形/長方形 18">
            <a:extLst>
              <a:ext uri="{FF2B5EF4-FFF2-40B4-BE49-F238E27FC236}">
                <a16:creationId xmlns:a16="http://schemas.microsoft.com/office/drawing/2014/main" id="{BFD5238F-D1BB-CF43-4741-D4B528C116CF}"/>
              </a:ext>
            </a:extLst>
          </p:cNvPr>
          <p:cNvSpPr/>
          <p:nvPr/>
        </p:nvSpPr>
        <p:spPr>
          <a:xfrm>
            <a:off x="7182399" y="2787534"/>
            <a:ext cx="1356101" cy="681925"/>
          </a:xfrm>
          <a:prstGeom prst="rect">
            <a:avLst/>
          </a:prstGeom>
          <a:solidFill>
            <a:sysClr val="windowText" lastClr="000000">
              <a:lumMod val="50000"/>
              <a:lumOff val="50000"/>
            </a:sys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prstClr val="white"/>
                </a:solidFill>
                <a:effectLst/>
                <a:uLnTx/>
                <a:uFillTx/>
                <a:latin typeface="Segoe UI"/>
                <a:ea typeface="メイリオ"/>
                <a:cs typeface="+mn-cs"/>
              </a:rPr>
              <a:t>Sleeping stock</a:t>
            </a:r>
            <a:endParaRPr kumimoji="1" lang="ja-JP" altLang="en-US" sz="1600" b="1" i="0" u="none" strike="noStrike" kern="0" cap="none" spc="0" normalizeH="0" baseline="0" noProof="0" dirty="0">
              <a:ln>
                <a:noFill/>
              </a:ln>
              <a:solidFill>
                <a:prstClr val="white"/>
              </a:solidFill>
              <a:effectLst/>
              <a:uLnTx/>
              <a:uFillTx/>
              <a:latin typeface="Segoe UI"/>
              <a:ea typeface="メイリオ"/>
              <a:cs typeface="+mn-cs"/>
            </a:endParaRPr>
          </a:p>
        </p:txBody>
      </p:sp>
      <p:sp>
        <p:nvSpPr>
          <p:cNvPr id="20" name="正方形/長方形 19">
            <a:extLst>
              <a:ext uri="{FF2B5EF4-FFF2-40B4-BE49-F238E27FC236}">
                <a16:creationId xmlns:a16="http://schemas.microsoft.com/office/drawing/2014/main" id="{04EE8313-BD4B-510C-87BD-040496258821}"/>
              </a:ext>
            </a:extLst>
          </p:cNvPr>
          <p:cNvSpPr/>
          <p:nvPr/>
        </p:nvSpPr>
        <p:spPr>
          <a:xfrm>
            <a:off x="7182398" y="3469459"/>
            <a:ext cx="1356101" cy="681925"/>
          </a:xfrm>
          <a:prstGeom prst="rect">
            <a:avLst/>
          </a:prstGeom>
          <a:solidFill>
            <a:sysClr val="windowText" lastClr="000000">
              <a:lumMod val="50000"/>
              <a:lumOff val="50000"/>
            </a:sys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prstClr val="white"/>
                </a:solidFill>
                <a:effectLst/>
                <a:uLnTx/>
                <a:uFillTx/>
                <a:latin typeface="Segoe UI"/>
                <a:ea typeface="メイリオ"/>
                <a:cs typeface="+mn-cs"/>
              </a:rPr>
              <a:t>Over </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prstClr val="white"/>
                </a:solidFill>
                <a:effectLst/>
                <a:uLnTx/>
                <a:uFillTx/>
                <a:latin typeface="Segoe UI"/>
                <a:ea typeface="メイリオ"/>
                <a:cs typeface="+mn-cs"/>
              </a:rPr>
              <a:t>stock</a:t>
            </a:r>
            <a:endParaRPr kumimoji="1" lang="ja-JP" altLang="en-US" sz="1600" b="1" i="0" u="none" strike="noStrike" kern="0" cap="none" spc="0" normalizeH="0" baseline="0" noProof="0" dirty="0">
              <a:ln>
                <a:noFill/>
              </a:ln>
              <a:solidFill>
                <a:prstClr val="white"/>
              </a:solidFill>
              <a:effectLst/>
              <a:uLnTx/>
              <a:uFillTx/>
              <a:latin typeface="Segoe UI"/>
              <a:ea typeface="メイリオ"/>
              <a:cs typeface="+mn-cs"/>
            </a:endParaRPr>
          </a:p>
        </p:txBody>
      </p:sp>
      <p:sp>
        <p:nvSpPr>
          <p:cNvPr id="25" name="正方形/長方形 24">
            <a:extLst>
              <a:ext uri="{FF2B5EF4-FFF2-40B4-BE49-F238E27FC236}">
                <a16:creationId xmlns:a16="http://schemas.microsoft.com/office/drawing/2014/main" id="{4E919756-848F-CCEB-58EE-CF69A9DF952F}"/>
              </a:ext>
            </a:extLst>
          </p:cNvPr>
          <p:cNvSpPr/>
          <p:nvPr/>
        </p:nvSpPr>
        <p:spPr>
          <a:xfrm>
            <a:off x="7182397" y="4151384"/>
            <a:ext cx="1356101" cy="2042957"/>
          </a:xfrm>
          <a:prstGeom prst="rect">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prstClr val="black"/>
                </a:solidFill>
                <a:effectLst/>
                <a:uLnTx/>
                <a:uFillTx/>
                <a:latin typeface="Segoe UI"/>
                <a:ea typeface="メイリオ"/>
                <a:cs typeface="+mn-cs"/>
              </a:rPr>
              <a:t>Appropriate stock</a:t>
            </a:r>
            <a:endParaRPr kumimoji="1" lang="ja-JP" altLang="en-US" sz="1600" b="1" i="0" u="none" strike="noStrike" kern="0" cap="none" spc="0" normalizeH="0" baseline="0" noProof="0" dirty="0">
              <a:ln>
                <a:noFill/>
              </a:ln>
              <a:solidFill>
                <a:prstClr val="black"/>
              </a:solidFill>
              <a:effectLst/>
              <a:uLnTx/>
              <a:uFillTx/>
              <a:latin typeface="Segoe UI"/>
              <a:ea typeface="メイリオ"/>
              <a:cs typeface="+mn-cs"/>
            </a:endParaRPr>
          </a:p>
        </p:txBody>
      </p:sp>
      <p:sp>
        <p:nvSpPr>
          <p:cNvPr id="26" name="二等辺三角形 25">
            <a:extLst>
              <a:ext uri="{FF2B5EF4-FFF2-40B4-BE49-F238E27FC236}">
                <a16:creationId xmlns:a16="http://schemas.microsoft.com/office/drawing/2014/main" id="{CB3625E0-BB29-3F03-4B2B-8FBDF44804E6}"/>
              </a:ext>
            </a:extLst>
          </p:cNvPr>
          <p:cNvSpPr/>
          <p:nvPr/>
        </p:nvSpPr>
        <p:spPr>
          <a:xfrm rot="16200000">
            <a:off x="8599047" y="1982446"/>
            <a:ext cx="271220" cy="241508"/>
          </a:xfrm>
          <a:prstGeom prst="triangle">
            <a:avLst/>
          </a:prstGeom>
          <a:solidFill>
            <a:srgbClr val="FF0000"/>
          </a:solid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27" name="テキスト ボックス 26">
            <a:extLst>
              <a:ext uri="{FF2B5EF4-FFF2-40B4-BE49-F238E27FC236}">
                <a16:creationId xmlns:a16="http://schemas.microsoft.com/office/drawing/2014/main" id="{68EC5180-13D8-752C-2157-ADFA64438099}"/>
              </a:ext>
            </a:extLst>
          </p:cNvPr>
          <p:cNvSpPr txBox="1"/>
          <p:nvPr/>
        </p:nvSpPr>
        <p:spPr>
          <a:xfrm>
            <a:off x="8881470" y="1652555"/>
            <a:ext cx="115012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0000"/>
                </a:solidFill>
                <a:effectLst/>
                <a:uLnTx/>
                <a:uFillTx/>
              </a:rPr>
              <a:t>Inventory turnover (Current)</a:t>
            </a:r>
            <a:endParaRPr kumimoji="1" lang="ja-JP" altLang="en-US" sz="1600" b="1" i="0" u="none" strike="noStrike" kern="0" cap="none" spc="0" normalizeH="0" baseline="0" noProof="0" dirty="0">
              <a:ln>
                <a:noFill/>
              </a:ln>
              <a:solidFill>
                <a:srgbClr val="FF0000"/>
              </a:solidFill>
              <a:effectLst/>
              <a:uLnTx/>
              <a:uFillTx/>
            </a:endParaRPr>
          </a:p>
        </p:txBody>
      </p:sp>
      <p:sp>
        <p:nvSpPr>
          <p:cNvPr id="28" name="正方形/長方形 27">
            <a:extLst>
              <a:ext uri="{FF2B5EF4-FFF2-40B4-BE49-F238E27FC236}">
                <a16:creationId xmlns:a16="http://schemas.microsoft.com/office/drawing/2014/main" id="{6C8A6C0D-AD03-85BA-63D2-8B88798B63AD}"/>
              </a:ext>
            </a:extLst>
          </p:cNvPr>
          <p:cNvSpPr/>
          <p:nvPr/>
        </p:nvSpPr>
        <p:spPr>
          <a:xfrm>
            <a:off x="9437456" y="4151383"/>
            <a:ext cx="1356101" cy="2042957"/>
          </a:xfrm>
          <a:prstGeom prst="rect">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prstClr val="black"/>
                </a:solidFill>
                <a:effectLst/>
                <a:uLnTx/>
                <a:uFillTx/>
                <a:latin typeface="Segoe UI"/>
                <a:ea typeface="メイリオ"/>
                <a:cs typeface="+mn-cs"/>
              </a:rPr>
              <a:t>Appropriate stock</a:t>
            </a:r>
            <a:endParaRPr kumimoji="1" lang="ja-JP" altLang="en-US" sz="1600" b="1" i="0" u="none" strike="noStrike" kern="0" cap="none" spc="0" normalizeH="0" baseline="0" noProof="0" dirty="0">
              <a:ln>
                <a:noFill/>
              </a:ln>
              <a:solidFill>
                <a:prstClr val="black"/>
              </a:solidFill>
              <a:effectLst/>
              <a:uLnTx/>
              <a:uFillTx/>
              <a:latin typeface="Segoe UI"/>
              <a:ea typeface="メイリオ"/>
              <a:cs typeface="+mn-cs"/>
            </a:endParaRPr>
          </a:p>
        </p:txBody>
      </p:sp>
      <p:cxnSp>
        <p:nvCxnSpPr>
          <p:cNvPr id="29" name="直線コネクタ 28">
            <a:extLst>
              <a:ext uri="{FF2B5EF4-FFF2-40B4-BE49-F238E27FC236}">
                <a16:creationId xmlns:a16="http://schemas.microsoft.com/office/drawing/2014/main" id="{82ED326F-2A63-A1BF-7C56-6575477EC5FD}"/>
              </a:ext>
            </a:extLst>
          </p:cNvPr>
          <p:cNvCxnSpPr>
            <a:cxnSpLocks/>
          </p:cNvCxnSpPr>
          <p:nvPr/>
        </p:nvCxnSpPr>
        <p:spPr>
          <a:xfrm>
            <a:off x="8538498" y="2105608"/>
            <a:ext cx="895249" cy="2045775"/>
          </a:xfrm>
          <a:prstGeom prst="line">
            <a:avLst/>
          </a:prstGeom>
          <a:noFill/>
          <a:ln w="28575" cap="flat" cmpd="sng" algn="ctr">
            <a:solidFill>
              <a:srgbClr val="FF0000"/>
            </a:solidFill>
            <a:prstDash val="sysDash"/>
            <a:tailEnd type="none"/>
          </a:ln>
          <a:effectLst/>
        </p:spPr>
      </p:cxnSp>
      <p:sp>
        <p:nvSpPr>
          <p:cNvPr id="30" name="二等辺三角形 29">
            <a:extLst>
              <a:ext uri="{FF2B5EF4-FFF2-40B4-BE49-F238E27FC236}">
                <a16:creationId xmlns:a16="http://schemas.microsoft.com/office/drawing/2014/main" id="{2FA7B54D-ACEC-5EFA-49C9-2ED3B2F996EE}"/>
              </a:ext>
            </a:extLst>
          </p:cNvPr>
          <p:cNvSpPr/>
          <p:nvPr/>
        </p:nvSpPr>
        <p:spPr>
          <a:xfrm rot="16200000">
            <a:off x="10800623" y="4064296"/>
            <a:ext cx="271220" cy="241508"/>
          </a:xfrm>
          <a:prstGeom prst="triangle">
            <a:avLst/>
          </a:prstGeom>
          <a:solidFill>
            <a:srgbClr val="FF0000"/>
          </a:solid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31" name="テキスト ボックス 30">
            <a:extLst>
              <a:ext uri="{FF2B5EF4-FFF2-40B4-BE49-F238E27FC236}">
                <a16:creationId xmlns:a16="http://schemas.microsoft.com/office/drawing/2014/main" id="{316BEDDC-4B3B-7AF7-3550-8E9B95CC34C7}"/>
              </a:ext>
            </a:extLst>
          </p:cNvPr>
          <p:cNvSpPr txBox="1"/>
          <p:nvPr/>
        </p:nvSpPr>
        <p:spPr>
          <a:xfrm>
            <a:off x="11078909" y="3769550"/>
            <a:ext cx="1356101"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0000"/>
                </a:solidFill>
                <a:effectLst/>
                <a:uLnTx/>
                <a:uFillTx/>
              </a:rPr>
              <a:t>Inventory turnover (Target)</a:t>
            </a:r>
            <a:endParaRPr kumimoji="1" lang="ja-JP" altLang="en-US" sz="1600" b="1" i="0" u="none" strike="noStrike" kern="0" cap="none" spc="0" normalizeH="0" baseline="0" noProof="0" dirty="0">
              <a:ln>
                <a:noFill/>
              </a:ln>
              <a:solidFill>
                <a:srgbClr val="FF0000"/>
              </a:solidFill>
              <a:effectLst/>
              <a:uLnTx/>
              <a:uFillTx/>
            </a:endParaRPr>
          </a:p>
        </p:txBody>
      </p:sp>
      <p:sp>
        <p:nvSpPr>
          <p:cNvPr id="32" name="矢印: 下 31">
            <a:extLst>
              <a:ext uri="{FF2B5EF4-FFF2-40B4-BE49-F238E27FC236}">
                <a16:creationId xmlns:a16="http://schemas.microsoft.com/office/drawing/2014/main" id="{9FE2E086-E2A3-3F7E-8607-7C99F7518EDE}"/>
              </a:ext>
            </a:extLst>
          </p:cNvPr>
          <p:cNvSpPr/>
          <p:nvPr/>
        </p:nvSpPr>
        <p:spPr>
          <a:xfrm>
            <a:off x="9741528" y="2100429"/>
            <a:ext cx="708660" cy="2045774"/>
          </a:xfrm>
          <a:prstGeom prst="downArrow">
            <a:avLst>
              <a:gd name="adj1" fmla="val 50000"/>
              <a:gd name="adj2" fmla="val 46345"/>
            </a:avLst>
          </a:prstGeom>
          <a:solidFill>
            <a:srgbClr val="FFFF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33" name="正方形/長方形 32">
            <a:extLst>
              <a:ext uri="{FF2B5EF4-FFF2-40B4-BE49-F238E27FC236}">
                <a16:creationId xmlns:a16="http://schemas.microsoft.com/office/drawing/2014/main" id="{763EB782-1CF7-D8D1-404D-050C9785B42F}"/>
              </a:ext>
            </a:extLst>
          </p:cNvPr>
          <p:cNvSpPr/>
          <p:nvPr/>
        </p:nvSpPr>
        <p:spPr>
          <a:xfrm>
            <a:off x="9325558" y="2713205"/>
            <a:ext cx="1540599" cy="560646"/>
          </a:xfrm>
          <a:prstGeom prst="rect">
            <a:avLst/>
          </a:prstGeom>
          <a:solidFill>
            <a:srgbClr val="FFC000">
              <a:lumMod val="20000"/>
              <a:lumOff val="8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0000"/>
                </a:solidFill>
                <a:effectLst/>
                <a:uLnTx/>
                <a:uFillTx/>
                <a:latin typeface="Segoe UI"/>
                <a:ea typeface="メイリオ"/>
                <a:cs typeface="+mn-cs"/>
              </a:rPr>
              <a:t>Stock cut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0000"/>
                </a:solidFill>
                <a:effectLst/>
                <a:uLnTx/>
                <a:uFillTx/>
                <a:latin typeface="Segoe UI"/>
                <a:ea typeface="メイリオ"/>
                <a:cs typeface="+mn-cs"/>
              </a:rPr>
              <a:t>= Cost down</a:t>
            </a:r>
            <a:endParaRPr kumimoji="1" lang="ja-JP" altLang="en-US" sz="1600" b="1" i="0" u="none" strike="noStrike" kern="0" cap="none" spc="0" normalizeH="0" baseline="0" noProof="0" dirty="0">
              <a:ln>
                <a:noFill/>
              </a:ln>
              <a:solidFill>
                <a:srgbClr val="FF0000"/>
              </a:solidFill>
              <a:effectLst/>
              <a:uLnTx/>
              <a:uFillTx/>
              <a:latin typeface="Segoe UI"/>
              <a:ea typeface="メイリオ"/>
              <a:cs typeface="+mn-cs"/>
            </a:endParaRPr>
          </a:p>
        </p:txBody>
      </p:sp>
      <p:pic>
        <p:nvPicPr>
          <p:cNvPr id="34" name="図 33">
            <a:extLst>
              <a:ext uri="{FF2B5EF4-FFF2-40B4-BE49-F238E27FC236}">
                <a16:creationId xmlns:a16="http://schemas.microsoft.com/office/drawing/2014/main" id="{D2E8053F-F1C8-A1C6-0754-CF55704B1DF4}"/>
              </a:ext>
            </a:extLst>
          </p:cNvPr>
          <p:cNvPicPr>
            <a:picLocks noChangeAspect="1"/>
          </p:cNvPicPr>
          <p:nvPr/>
        </p:nvPicPr>
        <p:blipFill rotWithShape="1">
          <a:blip r:embed="rId2"/>
          <a:srcRect r="16062"/>
          <a:stretch/>
        </p:blipFill>
        <p:spPr>
          <a:xfrm>
            <a:off x="450692" y="1936853"/>
            <a:ext cx="2779845" cy="1514461"/>
          </a:xfrm>
          <a:prstGeom prst="rect">
            <a:avLst/>
          </a:prstGeom>
        </p:spPr>
      </p:pic>
      <p:pic>
        <p:nvPicPr>
          <p:cNvPr id="35" name="図 34">
            <a:extLst>
              <a:ext uri="{FF2B5EF4-FFF2-40B4-BE49-F238E27FC236}">
                <a16:creationId xmlns:a16="http://schemas.microsoft.com/office/drawing/2014/main" id="{E7659231-4994-3E44-15C4-4165CDDDF314}"/>
              </a:ext>
            </a:extLst>
          </p:cNvPr>
          <p:cNvPicPr>
            <a:picLocks noChangeAspect="1"/>
          </p:cNvPicPr>
          <p:nvPr/>
        </p:nvPicPr>
        <p:blipFill rotWithShape="1">
          <a:blip r:embed="rId3"/>
          <a:srcRect r="16508"/>
          <a:stretch/>
        </p:blipFill>
        <p:spPr>
          <a:xfrm>
            <a:off x="1648976" y="2122906"/>
            <a:ext cx="2779845" cy="1522540"/>
          </a:xfrm>
          <a:prstGeom prst="rect">
            <a:avLst/>
          </a:prstGeom>
          <a:solidFill>
            <a:sysClr val="window" lastClr="FFFFFF"/>
          </a:solidFill>
        </p:spPr>
      </p:pic>
      <p:pic>
        <p:nvPicPr>
          <p:cNvPr id="36" name="図 35">
            <a:extLst>
              <a:ext uri="{FF2B5EF4-FFF2-40B4-BE49-F238E27FC236}">
                <a16:creationId xmlns:a16="http://schemas.microsoft.com/office/drawing/2014/main" id="{B5377276-7333-646D-7C73-50569CE07F66}"/>
              </a:ext>
            </a:extLst>
          </p:cNvPr>
          <p:cNvPicPr>
            <a:picLocks noChangeAspect="1"/>
          </p:cNvPicPr>
          <p:nvPr/>
        </p:nvPicPr>
        <p:blipFill rotWithShape="1">
          <a:blip r:embed="rId4"/>
          <a:srcRect r="15008"/>
          <a:stretch/>
        </p:blipFill>
        <p:spPr>
          <a:xfrm>
            <a:off x="3173403" y="2316879"/>
            <a:ext cx="2849928" cy="1531359"/>
          </a:xfrm>
          <a:prstGeom prst="rect">
            <a:avLst/>
          </a:prstGeom>
          <a:solidFill>
            <a:sysClr val="window" lastClr="FFFFFF"/>
          </a:solidFill>
        </p:spPr>
      </p:pic>
      <p:sp>
        <p:nvSpPr>
          <p:cNvPr id="37" name="二等辺三角形 36">
            <a:extLst>
              <a:ext uri="{FF2B5EF4-FFF2-40B4-BE49-F238E27FC236}">
                <a16:creationId xmlns:a16="http://schemas.microsoft.com/office/drawing/2014/main" id="{59BA5DB6-373B-B3C3-722E-0B08DFD73464}"/>
              </a:ext>
            </a:extLst>
          </p:cNvPr>
          <p:cNvSpPr/>
          <p:nvPr/>
        </p:nvSpPr>
        <p:spPr>
          <a:xfrm rot="10800000">
            <a:off x="2137389" y="3932681"/>
            <a:ext cx="2317700" cy="367651"/>
          </a:xfrm>
          <a:prstGeom prst="triangle">
            <a:avLst>
              <a:gd name="adj" fmla="val 50000"/>
            </a:avLst>
          </a:prstGeom>
          <a:solidFill>
            <a:schemeClr val="tx2"/>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38" name="正方形/長方形 37">
            <a:extLst>
              <a:ext uri="{FF2B5EF4-FFF2-40B4-BE49-F238E27FC236}">
                <a16:creationId xmlns:a16="http://schemas.microsoft.com/office/drawing/2014/main" id="{52860058-2CF7-43BB-A1A2-B740F4B203F5}"/>
              </a:ext>
            </a:extLst>
          </p:cNvPr>
          <p:cNvSpPr/>
          <p:nvPr/>
        </p:nvSpPr>
        <p:spPr>
          <a:xfrm>
            <a:off x="366872" y="4384777"/>
            <a:ext cx="1906551" cy="1926222"/>
          </a:xfrm>
          <a:prstGeom prst="rect">
            <a:avLst/>
          </a:prstGeom>
          <a:noFill/>
          <a:ln w="9525" cap="flat" cmpd="sng" algn="ctr">
            <a:solidFill>
              <a:sysClr val="windowText" lastClr="000000"/>
            </a:solidFill>
            <a:prstDash val="solid"/>
          </a:ln>
          <a:effectLst/>
        </p:spPr>
        <p:txBody>
          <a:bodyPr rtlCol="0" anchor="ctr"/>
          <a:lstStyle/>
          <a:p>
            <a:pPr algn="ctr"/>
            <a:r>
              <a:rPr kumimoji="1" lang="en-US" altLang="ja-JP" sz="1200" b="1" kern="0" dirty="0">
                <a:solidFill>
                  <a:prstClr val="black"/>
                </a:solidFill>
                <a:ea typeface="ＭＳ Ｐゴシック" panose="020B0600070205080204" pitchFamily="50" charset="-128"/>
              </a:rPr>
              <a:t>Appropriate inventory</a:t>
            </a: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000" kern="0" dirty="0">
              <a:solidFill>
                <a:prstClr val="black"/>
              </a:solidFill>
              <a:ea typeface="ＭＳ Ｐゴシック" panose="020B0600070205080204" pitchFamily="50" charset="-128"/>
            </a:endParaRPr>
          </a:p>
        </p:txBody>
      </p:sp>
      <p:sp>
        <p:nvSpPr>
          <p:cNvPr id="39" name="正方形/長方形 38">
            <a:extLst>
              <a:ext uri="{FF2B5EF4-FFF2-40B4-BE49-F238E27FC236}">
                <a16:creationId xmlns:a16="http://schemas.microsoft.com/office/drawing/2014/main" id="{7E804D95-A734-9A77-5B40-FC77CE3E7E4C}"/>
              </a:ext>
            </a:extLst>
          </p:cNvPr>
          <p:cNvSpPr/>
          <p:nvPr/>
        </p:nvSpPr>
        <p:spPr>
          <a:xfrm>
            <a:off x="2378552" y="4384776"/>
            <a:ext cx="1906551" cy="1926222"/>
          </a:xfrm>
          <a:prstGeom prst="rect">
            <a:avLst/>
          </a:prstGeom>
          <a:noFill/>
          <a:ln w="9525" cap="flat" cmpd="sng" algn="ctr">
            <a:solidFill>
              <a:sysClr val="windowText" lastClr="000000"/>
            </a:solidFill>
            <a:prstDash val="solid"/>
          </a:ln>
          <a:effectLst/>
        </p:spPr>
        <p:txBody>
          <a:bodyPr rtlCol="0" anchor="ctr"/>
          <a:lstStyle/>
          <a:p>
            <a:pPr algn="ctr"/>
            <a:r>
              <a:rPr kumimoji="1" lang="en-US" altLang="ja-JP" sz="1200" b="1" kern="0" dirty="0">
                <a:solidFill>
                  <a:prstClr val="black"/>
                </a:solidFill>
                <a:ea typeface="ＭＳ Ｐゴシック" panose="020B0600070205080204" pitchFamily="50" charset="-128"/>
              </a:rPr>
              <a:t>Prevent inventory shortage</a:t>
            </a: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000" kern="0" dirty="0">
              <a:solidFill>
                <a:prstClr val="black"/>
              </a:solidFill>
              <a:ea typeface="ＭＳ Ｐゴシック" panose="020B0600070205080204" pitchFamily="50" charset="-128"/>
            </a:endParaRPr>
          </a:p>
        </p:txBody>
      </p:sp>
      <p:sp>
        <p:nvSpPr>
          <p:cNvPr id="40" name="正方形/長方形 39">
            <a:extLst>
              <a:ext uri="{FF2B5EF4-FFF2-40B4-BE49-F238E27FC236}">
                <a16:creationId xmlns:a16="http://schemas.microsoft.com/office/drawing/2014/main" id="{BEDE8DB3-6E4A-A1C3-1763-B3CF1F534947}"/>
              </a:ext>
            </a:extLst>
          </p:cNvPr>
          <p:cNvSpPr/>
          <p:nvPr/>
        </p:nvSpPr>
        <p:spPr>
          <a:xfrm>
            <a:off x="4390232" y="4384776"/>
            <a:ext cx="1906551" cy="1926222"/>
          </a:xfrm>
          <a:prstGeom prst="rect">
            <a:avLst/>
          </a:prstGeom>
          <a:noFill/>
          <a:ln w="9525" cap="flat" cmpd="sng" algn="ctr">
            <a:solidFill>
              <a:sysClr val="windowText" lastClr="000000"/>
            </a:solidFill>
            <a:prstDash val="solid"/>
          </a:ln>
          <a:effectLst/>
        </p:spPr>
        <p:txBody>
          <a:bodyPr rtlCol="0" anchor="ctr"/>
          <a:lstStyle/>
          <a:p>
            <a:pPr algn="ctr"/>
            <a:r>
              <a:rPr kumimoji="1" lang="en-US" altLang="ja-JP" sz="1200" b="1" kern="0" dirty="0">
                <a:solidFill>
                  <a:prstClr val="black"/>
                </a:solidFill>
                <a:ea typeface="ＭＳ Ｐゴシック" panose="020B0600070205080204" pitchFamily="50" charset="-128"/>
              </a:rPr>
              <a:t>Layout efficiency</a:t>
            </a: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200" b="1" kern="0" dirty="0">
              <a:solidFill>
                <a:prstClr val="black"/>
              </a:solidFill>
              <a:ea typeface="ＭＳ Ｐゴシック" panose="020B0600070205080204" pitchFamily="50" charset="-128"/>
            </a:endParaRPr>
          </a:p>
          <a:p>
            <a:pPr algn="ctr"/>
            <a:endParaRPr kumimoji="1" lang="en-US" altLang="ja-JP" sz="1000" kern="0" dirty="0">
              <a:solidFill>
                <a:prstClr val="black"/>
              </a:solidFill>
              <a:ea typeface="ＭＳ Ｐゴシック" panose="020B0600070205080204" pitchFamily="50" charset="-128"/>
            </a:endParaRPr>
          </a:p>
        </p:txBody>
      </p:sp>
      <p:pic>
        <p:nvPicPr>
          <p:cNvPr id="41" name="図 40">
            <a:extLst>
              <a:ext uri="{FF2B5EF4-FFF2-40B4-BE49-F238E27FC236}">
                <a16:creationId xmlns:a16="http://schemas.microsoft.com/office/drawing/2014/main" id="{06E4BA09-3D4C-CE35-4F8B-61621A325FF2}"/>
              </a:ext>
            </a:extLst>
          </p:cNvPr>
          <p:cNvPicPr>
            <a:picLocks noChangeAspect="1"/>
          </p:cNvPicPr>
          <p:nvPr/>
        </p:nvPicPr>
        <p:blipFill rotWithShape="1">
          <a:blip r:embed="rId5">
            <a:extLst>
              <a:ext uri="{28A0092B-C50C-407E-A947-70E740481C1C}">
                <a14:useLocalDpi xmlns:a14="http://schemas.microsoft.com/office/drawing/2010/main" val="0"/>
              </a:ext>
            </a:extLst>
          </a:blip>
          <a:srcRect l="8482" t="8769" r="14377" b="14115"/>
          <a:stretch/>
        </p:blipFill>
        <p:spPr>
          <a:xfrm>
            <a:off x="3312389" y="4846225"/>
            <a:ext cx="714504" cy="714271"/>
          </a:xfrm>
          <a:prstGeom prst="rect">
            <a:avLst/>
          </a:prstGeom>
        </p:spPr>
      </p:pic>
      <p:pic>
        <p:nvPicPr>
          <p:cNvPr id="42" name="図 41">
            <a:extLst>
              <a:ext uri="{FF2B5EF4-FFF2-40B4-BE49-F238E27FC236}">
                <a16:creationId xmlns:a16="http://schemas.microsoft.com/office/drawing/2014/main" id="{4207BBC9-7718-C3F8-9E51-2BFB87154D2C}"/>
              </a:ext>
            </a:extLst>
          </p:cNvPr>
          <p:cNvPicPr>
            <a:picLocks noChangeAspect="1"/>
          </p:cNvPicPr>
          <p:nvPr/>
        </p:nvPicPr>
        <p:blipFill rotWithShape="1">
          <a:blip r:embed="rId6">
            <a:extLst>
              <a:ext uri="{28A0092B-C50C-407E-A947-70E740481C1C}">
                <a14:useLocalDpi xmlns:a14="http://schemas.microsoft.com/office/drawing/2010/main" val="0"/>
              </a:ext>
            </a:extLst>
          </a:blip>
          <a:srcRect l="6186" t="11038" r="4069" b="15756"/>
          <a:stretch/>
        </p:blipFill>
        <p:spPr>
          <a:xfrm>
            <a:off x="4595035" y="5458339"/>
            <a:ext cx="517122" cy="421821"/>
          </a:xfrm>
          <a:prstGeom prst="rect">
            <a:avLst/>
          </a:prstGeom>
        </p:spPr>
      </p:pic>
      <p:sp>
        <p:nvSpPr>
          <p:cNvPr id="43" name="テキスト ボックス 42">
            <a:extLst>
              <a:ext uri="{FF2B5EF4-FFF2-40B4-BE49-F238E27FC236}">
                <a16:creationId xmlns:a16="http://schemas.microsoft.com/office/drawing/2014/main" id="{63E78527-8433-F2E6-A37A-627A63B29557}"/>
              </a:ext>
            </a:extLst>
          </p:cNvPr>
          <p:cNvSpPr txBox="1"/>
          <p:nvPr/>
        </p:nvSpPr>
        <p:spPr>
          <a:xfrm>
            <a:off x="4595035" y="5891709"/>
            <a:ext cx="517122" cy="215444"/>
          </a:xfrm>
          <a:prstGeom prst="rect">
            <a:avLst/>
          </a:prstGeom>
          <a:solidFill>
            <a:sysClr val="window" lastClr="FFFFFF"/>
          </a:solidFill>
          <a:ln w="317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prstClr val="black"/>
                </a:solidFill>
                <a:effectLst/>
                <a:uLnTx/>
                <a:uFillTx/>
              </a:rPr>
              <a:t>A001</a:t>
            </a:r>
          </a:p>
        </p:txBody>
      </p:sp>
      <p:pic>
        <p:nvPicPr>
          <p:cNvPr id="44" name="図 43">
            <a:extLst>
              <a:ext uri="{FF2B5EF4-FFF2-40B4-BE49-F238E27FC236}">
                <a16:creationId xmlns:a16="http://schemas.microsoft.com/office/drawing/2014/main" id="{B98CB476-7A56-3309-31E5-67BC7866794B}"/>
              </a:ext>
            </a:extLst>
          </p:cNvPr>
          <p:cNvPicPr>
            <a:picLocks noChangeAspect="1"/>
          </p:cNvPicPr>
          <p:nvPr/>
        </p:nvPicPr>
        <p:blipFill rotWithShape="1">
          <a:blip r:embed="rId6">
            <a:extLst>
              <a:ext uri="{28A0092B-C50C-407E-A947-70E740481C1C}">
                <a14:useLocalDpi xmlns:a14="http://schemas.microsoft.com/office/drawing/2010/main" val="0"/>
              </a:ext>
            </a:extLst>
          </a:blip>
          <a:srcRect l="6186" t="11038" r="4069" b="15756"/>
          <a:stretch/>
        </p:blipFill>
        <p:spPr>
          <a:xfrm>
            <a:off x="440760" y="5250588"/>
            <a:ext cx="795399" cy="648814"/>
          </a:xfrm>
          <a:prstGeom prst="rect">
            <a:avLst/>
          </a:prstGeom>
        </p:spPr>
      </p:pic>
      <p:pic>
        <p:nvPicPr>
          <p:cNvPr id="45" name="図 44">
            <a:extLst>
              <a:ext uri="{FF2B5EF4-FFF2-40B4-BE49-F238E27FC236}">
                <a16:creationId xmlns:a16="http://schemas.microsoft.com/office/drawing/2014/main" id="{B9649227-B2A1-A32F-FE6A-BDF52F3DB4A5}"/>
              </a:ext>
            </a:extLst>
          </p:cNvPr>
          <p:cNvPicPr>
            <a:picLocks noChangeAspect="1"/>
          </p:cNvPicPr>
          <p:nvPr/>
        </p:nvPicPr>
        <p:blipFill rotWithShape="1">
          <a:blip r:embed="rId7">
            <a:extLst>
              <a:ext uri="{28A0092B-C50C-407E-A947-70E740481C1C}">
                <a14:useLocalDpi xmlns:a14="http://schemas.microsoft.com/office/drawing/2010/main" val="0"/>
              </a:ext>
            </a:extLst>
          </a:blip>
          <a:srcRect l="9741" t="18294" r="11922" b="20758"/>
          <a:stretch/>
        </p:blipFill>
        <p:spPr>
          <a:xfrm>
            <a:off x="1556563" y="5330133"/>
            <a:ext cx="646889" cy="503292"/>
          </a:xfrm>
          <a:prstGeom prst="rect">
            <a:avLst/>
          </a:prstGeom>
        </p:spPr>
      </p:pic>
      <p:sp>
        <p:nvSpPr>
          <p:cNvPr id="46" name="矢印: 右 45">
            <a:extLst>
              <a:ext uri="{FF2B5EF4-FFF2-40B4-BE49-F238E27FC236}">
                <a16:creationId xmlns:a16="http://schemas.microsoft.com/office/drawing/2014/main" id="{E32A7DD7-F1F4-2BF7-967B-F227D81D6425}"/>
              </a:ext>
            </a:extLst>
          </p:cNvPr>
          <p:cNvSpPr/>
          <p:nvPr/>
        </p:nvSpPr>
        <p:spPr>
          <a:xfrm>
            <a:off x="1277775" y="5421320"/>
            <a:ext cx="237172" cy="289683"/>
          </a:xfrm>
          <a:prstGeom prst="rightArrow">
            <a:avLst/>
          </a:prstGeom>
          <a:solidFill>
            <a:sysClr val="windowText" lastClr="0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47" name="テキスト ボックス 46">
            <a:extLst>
              <a:ext uri="{FF2B5EF4-FFF2-40B4-BE49-F238E27FC236}">
                <a16:creationId xmlns:a16="http://schemas.microsoft.com/office/drawing/2014/main" id="{4BEA3A40-6304-02CA-9A3E-DE6172E9EEC1}"/>
              </a:ext>
            </a:extLst>
          </p:cNvPr>
          <p:cNvSpPr txBox="1"/>
          <p:nvPr/>
        </p:nvSpPr>
        <p:spPr>
          <a:xfrm>
            <a:off x="725237" y="4946511"/>
            <a:ext cx="1226618"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1" i="0" u="none" strike="noStrike" kern="0" cap="none" spc="0" normalizeH="0" baseline="0" noProof="0" dirty="0">
                <a:ln>
                  <a:noFill/>
                </a:ln>
                <a:solidFill>
                  <a:prstClr val="black"/>
                </a:solidFill>
                <a:effectLst/>
                <a:uLnTx/>
                <a:uFillTx/>
              </a:rPr>
              <a:t>Stock reduction</a:t>
            </a:r>
            <a:endParaRPr kumimoji="1" lang="ja-JP" altLang="en-US" sz="1100" b="1" i="0" u="none" strike="noStrike" kern="0" cap="none" spc="0" normalizeH="0" baseline="0" noProof="0" dirty="0">
              <a:ln>
                <a:noFill/>
              </a:ln>
              <a:solidFill>
                <a:prstClr val="black"/>
              </a:solidFill>
              <a:effectLst/>
              <a:uLnTx/>
              <a:uFillTx/>
            </a:endParaRPr>
          </a:p>
        </p:txBody>
      </p:sp>
      <p:sp>
        <p:nvSpPr>
          <p:cNvPr id="48" name="テキスト ボックス 47">
            <a:extLst>
              <a:ext uri="{FF2B5EF4-FFF2-40B4-BE49-F238E27FC236}">
                <a16:creationId xmlns:a16="http://schemas.microsoft.com/office/drawing/2014/main" id="{936AC637-5383-80FD-8B55-613234F44E9C}"/>
              </a:ext>
            </a:extLst>
          </p:cNvPr>
          <p:cNvSpPr txBox="1"/>
          <p:nvPr/>
        </p:nvSpPr>
        <p:spPr>
          <a:xfrm>
            <a:off x="440760" y="5941347"/>
            <a:ext cx="783248" cy="246221"/>
          </a:xfrm>
          <a:prstGeom prst="rect">
            <a:avLst/>
          </a:prstGeom>
          <a:solidFill>
            <a:sysClr val="window" lastClr="FFFFFF"/>
          </a:solidFill>
          <a:ln w="31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rPr>
              <a:t>100pcs</a:t>
            </a:r>
          </a:p>
        </p:txBody>
      </p:sp>
      <p:sp>
        <p:nvSpPr>
          <p:cNvPr id="49" name="テキスト ボックス 48">
            <a:extLst>
              <a:ext uri="{FF2B5EF4-FFF2-40B4-BE49-F238E27FC236}">
                <a16:creationId xmlns:a16="http://schemas.microsoft.com/office/drawing/2014/main" id="{1BC8C878-6CF5-992A-B01A-F80CF264149B}"/>
              </a:ext>
            </a:extLst>
          </p:cNvPr>
          <p:cNvSpPr txBox="1"/>
          <p:nvPr/>
        </p:nvSpPr>
        <p:spPr>
          <a:xfrm>
            <a:off x="1465031" y="5941347"/>
            <a:ext cx="783248" cy="246221"/>
          </a:xfrm>
          <a:prstGeom prst="rect">
            <a:avLst/>
          </a:prstGeom>
          <a:solidFill>
            <a:sysClr val="window" lastClr="FFFFFF"/>
          </a:solidFill>
          <a:ln w="31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rPr>
              <a:t>90pcs</a:t>
            </a:r>
          </a:p>
        </p:txBody>
      </p:sp>
      <p:pic>
        <p:nvPicPr>
          <p:cNvPr id="50" name="図 49">
            <a:extLst>
              <a:ext uri="{FF2B5EF4-FFF2-40B4-BE49-F238E27FC236}">
                <a16:creationId xmlns:a16="http://schemas.microsoft.com/office/drawing/2014/main" id="{ECA88E98-037C-59FC-CCA2-03D2C7124F95}"/>
              </a:ext>
            </a:extLst>
          </p:cNvPr>
          <p:cNvPicPr>
            <a:picLocks noChangeAspect="1"/>
          </p:cNvPicPr>
          <p:nvPr/>
        </p:nvPicPr>
        <p:blipFill rotWithShape="1">
          <a:blip r:embed="rId8">
            <a:extLst>
              <a:ext uri="{28A0092B-C50C-407E-A947-70E740481C1C}">
                <a14:useLocalDpi xmlns:a14="http://schemas.microsoft.com/office/drawing/2010/main" val="0"/>
              </a:ext>
            </a:extLst>
          </a:blip>
          <a:srcRect l="7460" t="5999" r="15141" b="11004"/>
          <a:stretch/>
        </p:blipFill>
        <p:spPr>
          <a:xfrm>
            <a:off x="3414003" y="5647971"/>
            <a:ext cx="580734" cy="622724"/>
          </a:xfrm>
          <a:prstGeom prst="rect">
            <a:avLst/>
          </a:prstGeom>
        </p:spPr>
      </p:pic>
      <p:sp>
        <p:nvSpPr>
          <p:cNvPr id="51" name="直方体 50">
            <a:extLst>
              <a:ext uri="{FF2B5EF4-FFF2-40B4-BE49-F238E27FC236}">
                <a16:creationId xmlns:a16="http://schemas.microsoft.com/office/drawing/2014/main" id="{397DBE34-6EF2-96C8-06D7-13F348834E66}"/>
              </a:ext>
            </a:extLst>
          </p:cNvPr>
          <p:cNvSpPr/>
          <p:nvPr/>
        </p:nvSpPr>
        <p:spPr>
          <a:xfrm flipH="1">
            <a:off x="2749825" y="5068398"/>
            <a:ext cx="524959" cy="390981"/>
          </a:xfrm>
          <a:prstGeom prst="cube">
            <a:avLst>
              <a:gd name="adj" fmla="val 25000"/>
            </a:avLst>
          </a:prstGeom>
          <a:noFill/>
          <a:ln w="127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pic>
        <p:nvPicPr>
          <p:cNvPr id="52" name="図 51">
            <a:extLst>
              <a:ext uri="{FF2B5EF4-FFF2-40B4-BE49-F238E27FC236}">
                <a16:creationId xmlns:a16="http://schemas.microsoft.com/office/drawing/2014/main" id="{B74517D8-3597-14DB-52E7-4346EABA788F}"/>
              </a:ext>
            </a:extLst>
          </p:cNvPr>
          <p:cNvPicPr>
            <a:picLocks noChangeAspect="1"/>
          </p:cNvPicPr>
          <p:nvPr/>
        </p:nvPicPr>
        <p:blipFill rotWithShape="1">
          <a:blip r:embed="rId7">
            <a:extLst>
              <a:ext uri="{28A0092B-C50C-407E-A947-70E740481C1C}">
                <a14:useLocalDpi xmlns:a14="http://schemas.microsoft.com/office/drawing/2010/main" val="0"/>
              </a:ext>
            </a:extLst>
          </a:blip>
          <a:srcRect l="9741" t="18294" r="11922" b="20758"/>
          <a:stretch/>
        </p:blipFill>
        <p:spPr>
          <a:xfrm>
            <a:off x="2738940" y="5795586"/>
            <a:ext cx="524011" cy="407690"/>
          </a:xfrm>
          <a:prstGeom prst="rect">
            <a:avLst/>
          </a:prstGeom>
        </p:spPr>
      </p:pic>
      <p:sp>
        <p:nvSpPr>
          <p:cNvPr id="53" name="矢印: 右 52">
            <a:extLst>
              <a:ext uri="{FF2B5EF4-FFF2-40B4-BE49-F238E27FC236}">
                <a16:creationId xmlns:a16="http://schemas.microsoft.com/office/drawing/2014/main" id="{4AB50749-80C3-EBEC-78A0-472E1C14CBC1}"/>
              </a:ext>
            </a:extLst>
          </p:cNvPr>
          <p:cNvSpPr/>
          <p:nvPr/>
        </p:nvSpPr>
        <p:spPr>
          <a:xfrm rot="5400000">
            <a:off x="3252948" y="5592666"/>
            <a:ext cx="237172" cy="289683"/>
          </a:xfrm>
          <a:prstGeom prst="rightArrow">
            <a:avLst/>
          </a:prstGeom>
          <a:solidFill>
            <a:sysClr val="windowText" lastClr="0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pic>
        <p:nvPicPr>
          <p:cNvPr id="54" name="図 53">
            <a:extLst>
              <a:ext uri="{FF2B5EF4-FFF2-40B4-BE49-F238E27FC236}">
                <a16:creationId xmlns:a16="http://schemas.microsoft.com/office/drawing/2014/main" id="{C5BB206B-741C-A678-3B0C-3C0FA5338221}"/>
              </a:ext>
            </a:extLst>
          </p:cNvPr>
          <p:cNvPicPr>
            <a:picLocks noChangeAspect="1"/>
          </p:cNvPicPr>
          <p:nvPr/>
        </p:nvPicPr>
        <p:blipFill rotWithShape="1">
          <a:blip r:embed="rId6">
            <a:extLst>
              <a:ext uri="{28A0092B-C50C-407E-A947-70E740481C1C}">
                <a14:useLocalDpi xmlns:a14="http://schemas.microsoft.com/office/drawing/2010/main" val="0"/>
              </a:ext>
            </a:extLst>
          </a:blip>
          <a:srcRect l="6186" t="11038" r="4069" b="15756"/>
          <a:stretch/>
        </p:blipFill>
        <p:spPr>
          <a:xfrm>
            <a:off x="5663776" y="5452642"/>
            <a:ext cx="517122" cy="421821"/>
          </a:xfrm>
          <a:prstGeom prst="rect">
            <a:avLst/>
          </a:prstGeom>
        </p:spPr>
      </p:pic>
      <p:sp>
        <p:nvSpPr>
          <p:cNvPr id="55" name="テキスト ボックス 54">
            <a:extLst>
              <a:ext uri="{FF2B5EF4-FFF2-40B4-BE49-F238E27FC236}">
                <a16:creationId xmlns:a16="http://schemas.microsoft.com/office/drawing/2014/main" id="{27B7CD33-837C-5BDB-6398-4559CFB967A4}"/>
              </a:ext>
            </a:extLst>
          </p:cNvPr>
          <p:cNvSpPr txBox="1"/>
          <p:nvPr/>
        </p:nvSpPr>
        <p:spPr>
          <a:xfrm>
            <a:off x="5638535" y="5874463"/>
            <a:ext cx="517122" cy="215444"/>
          </a:xfrm>
          <a:prstGeom prst="rect">
            <a:avLst/>
          </a:prstGeom>
          <a:solidFill>
            <a:sysClr val="window" lastClr="FFFFFF"/>
          </a:solidFill>
          <a:ln w="317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prstClr val="black"/>
                </a:solidFill>
                <a:effectLst/>
                <a:uLnTx/>
                <a:uFillTx/>
              </a:rPr>
              <a:t>Z999</a:t>
            </a:r>
          </a:p>
        </p:txBody>
      </p:sp>
      <p:sp>
        <p:nvSpPr>
          <p:cNvPr id="56" name="矢印: 右 55">
            <a:extLst>
              <a:ext uri="{FF2B5EF4-FFF2-40B4-BE49-F238E27FC236}">
                <a16:creationId xmlns:a16="http://schemas.microsoft.com/office/drawing/2014/main" id="{5F729F4F-FC61-1937-B7D6-7C846248455D}"/>
              </a:ext>
            </a:extLst>
          </p:cNvPr>
          <p:cNvSpPr/>
          <p:nvPr/>
        </p:nvSpPr>
        <p:spPr>
          <a:xfrm>
            <a:off x="5260237" y="5618921"/>
            <a:ext cx="237172" cy="289683"/>
          </a:xfrm>
          <a:prstGeom prst="rightArrow">
            <a:avLst/>
          </a:prstGeom>
          <a:solidFill>
            <a:sysClr val="windowText" lastClr="0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57" name="テキスト ボックス 56">
            <a:extLst>
              <a:ext uri="{FF2B5EF4-FFF2-40B4-BE49-F238E27FC236}">
                <a16:creationId xmlns:a16="http://schemas.microsoft.com/office/drawing/2014/main" id="{D80DF727-E4D8-6077-1E92-FFAB04AA6689}"/>
              </a:ext>
            </a:extLst>
          </p:cNvPr>
          <p:cNvSpPr txBox="1"/>
          <p:nvPr/>
        </p:nvSpPr>
        <p:spPr>
          <a:xfrm>
            <a:off x="4679163" y="5015951"/>
            <a:ext cx="1266693"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1" i="0" u="none" strike="noStrike" kern="0" cap="none" spc="0" normalizeH="0" baseline="0" noProof="0" dirty="0">
                <a:ln>
                  <a:noFill/>
                </a:ln>
                <a:solidFill>
                  <a:prstClr val="black"/>
                </a:solidFill>
                <a:effectLst/>
                <a:uLnTx/>
                <a:uFillTx/>
              </a:rPr>
              <a:t>Location change</a:t>
            </a:r>
            <a:endParaRPr kumimoji="1" lang="ja-JP" altLang="en-US" sz="11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5338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21</a:t>
            </a:fld>
            <a:endParaRPr kumimoji="1" lang="ja-JP" altLang="en-US"/>
          </a:p>
        </p:txBody>
      </p:sp>
      <p:sp>
        <p:nvSpPr>
          <p:cNvPr id="12" name="タイトル 1">
            <a:extLst>
              <a:ext uri="{FF2B5EF4-FFF2-40B4-BE49-F238E27FC236}">
                <a16:creationId xmlns:a16="http://schemas.microsoft.com/office/drawing/2014/main" id="{B870F1BD-3BF8-24AE-34E8-16C78C2A416B}"/>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在庫管理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91" name="正方形/長方形 90">
            <a:extLst>
              <a:ext uri="{FF2B5EF4-FFF2-40B4-BE49-F238E27FC236}">
                <a16:creationId xmlns:a16="http://schemas.microsoft.com/office/drawing/2014/main" id="{78232B70-8DC3-355A-B950-C01FAC27DEA1}"/>
              </a:ext>
            </a:extLst>
          </p:cNvPr>
          <p:cNvSpPr/>
          <p:nvPr/>
        </p:nvSpPr>
        <p:spPr>
          <a:xfrm>
            <a:off x="6670051" y="4240525"/>
            <a:ext cx="5095847" cy="2007886"/>
          </a:xfrm>
          <a:prstGeom prst="rect">
            <a:avLst/>
          </a:prstGeom>
          <a:noFill/>
          <a:ln w="3175"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ひと月に一回、自動作成されるレポートで、現状の在庫数量、在庫金額、在庫回転率を確認して、改善対象の商品を選定します。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dirty="0">
              <a:ln>
                <a:noFill/>
              </a:ln>
              <a:solidFill>
                <a:prstClr val="black"/>
              </a:solidFill>
              <a:effectLst/>
              <a:uLnTx/>
              <a:uFillTx/>
              <a:latin typeface="Segoe UI"/>
              <a:ea typeface="メイリオ"/>
              <a:cs typeface="+mn-cs"/>
            </a:endParaRPr>
          </a:p>
        </p:txBody>
      </p:sp>
      <p:sp>
        <p:nvSpPr>
          <p:cNvPr id="92" name="正方形/長方形 91">
            <a:extLst>
              <a:ext uri="{FF2B5EF4-FFF2-40B4-BE49-F238E27FC236}">
                <a16:creationId xmlns:a16="http://schemas.microsoft.com/office/drawing/2014/main" id="{D11C811E-A778-7CA5-485A-AF09118F4A17}"/>
              </a:ext>
            </a:extLst>
          </p:cNvPr>
          <p:cNvSpPr/>
          <p:nvPr/>
        </p:nvSpPr>
        <p:spPr>
          <a:xfrm>
            <a:off x="509987" y="1650670"/>
            <a:ext cx="5095847" cy="2007886"/>
          </a:xfrm>
          <a:prstGeom prst="rect">
            <a:avLst/>
          </a:prstGeom>
          <a:noFill/>
          <a:ln w="3175"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「発注点数量」と「安全在庫数量」を商品マスタで設定します。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Segoe UI"/>
              <a:ea typeface="メイリオ"/>
              <a:cs typeface="+mn-cs"/>
            </a:endParaRPr>
          </a:p>
        </p:txBody>
      </p:sp>
      <p:sp>
        <p:nvSpPr>
          <p:cNvPr id="93" name="正方形/長方形 92">
            <a:extLst>
              <a:ext uri="{FF2B5EF4-FFF2-40B4-BE49-F238E27FC236}">
                <a16:creationId xmlns:a16="http://schemas.microsoft.com/office/drawing/2014/main" id="{906AF09D-4216-ED58-1BCA-BF76D15A0323}"/>
              </a:ext>
            </a:extLst>
          </p:cNvPr>
          <p:cNvSpPr/>
          <p:nvPr/>
        </p:nvSpPr>
        <p:spPr>
          <a:xfrm>
            <a:off x="338054" y="781099"/>
            <a:ext cx="10616009" cy="529304"/>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Segoe UI"/>
                <a:ea typeface="メイリオ"/>
                <a:cs typeface="+mn-cs"/>
              </a:rPr>
              <a:t>PDCA</a:t>
            </a:r>
            <a:r>
              <a:rPr kumimoji="1" lang="ja-JP" altLang="en-US" sz="1600" b="0" i="0" u="none" strike="noStrike" kern="0" cap="none" spc="0" normalizeH="0" baseline="0" noProof="0" dirty="0">
                <a:ln>
                  <a:noFill/>
                </a:ln>
                <a:solidFill>
                  <a:prstClr val="black"/>
                </a:solidFill>
                <a:effectLst/>
                <a:uLnTx/>
                <a:uFillTx/>
                <a:latin typeface="Segoe UI"/>
                <a:ea typeface="メイリオ"/>
                <a:cs typeface="+mn-cs"/>
              </a:rPr>
              <a:t>サイクルを回すことで、</a:t>
            </a:r>
            <a:r>
              <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rPr>
              <a:t>在庫回転率を向上</a:t>
            </a:r>
            <a:r>
              <a:rPr kumimoji="1" lang="ja-JP" altLang="en-US" sz="1600" b="0" i="0" u="none" strike="noStrike" kern="0" cap="none" spc="0" normalizeH="0" baseline="0" noProof="0" dirty="0">
                <a:ln>
                  <a:noFill/>
                </a:ln>
                <a:solidFill>
                  <a:prstClr val="black"/>
                </a:solidFill>
                <a:effectLst/>
                <a:uLnTx/>
                <a:uFillTx/>
                <a:latin typeface="Segoe UI"/>
                <a:ea typeface="メイリオ"/>
                <a:cs typeface="+mn-cs"/>
              </a:rPr>
              <a:t>させることができます。</a:t>
            </a:r>
            <a:endParaRPr kumimoji="1" lang="en-US" altLang="ja-JP" sz="1600" b="0" i="0" u="none" strike="noStrike" kern="0" cap="none" spc="0" normalizeH="0" baseline="0" noProof="0" dirty="0">
              <a:ln>
                <a:noFill/>
              </a:ln>
              <a:solidFill>
                <a:prstClr val="black"/>
              </a:solidFill>
              <a:effectLst/>
              <a:uLnTx/>
              <a:uFillTx/>
              <a:latin typeface="Segoe UI"/>
              <a:ea typeface="メイリオ"/>
              <a:cs typeface="+mn-cs"/>
            </a:endParaRPr>
          </a:p>
        </p:txBody>
      </p:sp>
      <p:pic>
        <p:nvPicPr>
          <p:cNvPr id="94" name="図 93">
            <a:extLst>
              <a:ext uri="{FF2B5EF4-FFF2-40B4-BE49-F238E27FC236}">
                <a16:creationId xmlns:a16="http://schemas.microsoft.com/office/drawing/2014/main" id="{AA459F9D-A3DE-BDA7-E71C-8A7A8C3FDBD5}"/>
              </a:ext>
            </a:extLst>
          </p:cNvPr>
          <p:cNvPicPr>
            <a:picLocks noChangeAspect="1"/>
          </p:cNvPicPr>
          <p:nvPr/>
        </p:nvPicPr>
        <p:blipFill rotWithShape="1">
          <a:blip r:embed="rId2"/>
          <a:srcRect r="16062"/>
          <a:stretch/>
        </p:blipFill>
        <p:spPr>
          <a:xfrm>
            <a:off x="6926041" y="4908531"/>
            <a:ext cx="1706222" cy="931295"/>
          </a:xfrm>
          <a:prstGeom prst="rect">
            <a:avLst/>
          </a:prstGeom>
        </p:spPr>
      </p:pic>
      <p:pic>
        <p:nvPicPr>
          <p:cNvPr id="95" name="図 94">
            <a:extLst>
              <a:ext uri="{FF2B5EF4-FFF2-40B4-BE49-F238E27FC236}">
                <a16:creationId xmlns:a16="http://schemas.microsoft.com/office/drawing/2014/main" id="{476E4109-8C46-8973-C23C-51AFD720236C}"/>
              </a:ext>
            </a:extLst>
          </p:cNvPr>
          <p:cNvPicPr>
            <a:picLocks noChangeAspect="1"/>
          </p:cNvPicPr>
          <p:nvPr/>
        </p:nvPicPr>
        <p:blipFill rotWithShape="1">
          <a:blip r:embed="rId3"/>
          <a:srcRect r="16508"/>
          <a:stretch/>
        </p:blipFill>
        <p:spPr>
          <a:xfrm>
            <a:off x="8122484" y="5102030"/>
            <a:ext cx="1706222" cy="936263"/>
          </a:xfrm>
          <a:prstGeom prst="rect">
            <a:avLst/>
          </a:prstGeom>
          <a:solidFill>
            <a:sysClr val="window" lastClr="FFFFFF"/>
          </a:solidFill>
        </p:spPr>
      </p:pic>
      <p:pic>
        <p:nvPicPr>
          <p:cNvPr id="96" name="図 95">
            <a:extLst>
              <a:ext uri="{FF2B5EF4-FFF2-40B4-BE49-F238E27FC236}">
                <a16:creationId xmlns:a16="http://schemas.microsoft.com/office/drawing/2014/main" id="{04926E52-7B77-CDFF-11DC-CAFD940A53AC}"/>
              </a:ext>
            </a:extLst>
          </p:cNvPr>
          <p:cNvPicPr>
            <a:picLocks noChangeAspect="1"/>
          </p:cNvPicPr>
          <p:nvPr/>
        </p:nvPicPr>
        <p:blipFill rotWithShape="1">
          <a:blip r:embed="rId4"/>
          <a:srcRect r="15008"/>
          <a:stretch/>
        </p:blipFill>
        <p:spPr>
          <a:xfrm>
            <a:off x="9705114" y="5306725"/>
            <a:ext cx="1749236" cy="941686"/>
          </a:xfrm>
          <a:prstGeom prst="rect">
            <a:avLst/>
          </a:prstGeom>
          <a:solidFill>
            <a:sysClr val="window" lastClr="FFFFFF"/>
          </a:solidFill>
        </p:spPr>
      </p:pic>
      <p:pic>
        <p:nvPicPr>
          <p:cNvPr id="97" name="図 96">
            <a:extLst>
              <a:ext uri="{FF2B5EF4-FFF2-40B4-BE49-F238E27FC236}">
                <a16:creationId xmlns:a16="http://schemas.microsoft.com/office/drawing/2014/main" id="{A9FDD636-52C6-359C-97B2-029BD100A5D4}"/>
              </a:ext>
            </a:extLst>
          </p:cNvPr>
          <p:cNvPicPr>
            <a:picLocks noChangeAspect="1"/>
          </p:cNvPicPr>
          <p:nvPr/>
        </p:nvPicPr>
        <p:blipFill>
          <a:blip r:embed="rId5"/>
          <a:stretch>
            <a:fillRect/>
          </a:stretch>
        </p:blipFill>
        <p:spPr>
          <a:xfrm>
            <a:off x="708379" y="2410539"/>
            <a:ext cx="1901569" cy="1013097"/>
          </a:xfrm>
          <a:prstGeom prst="rect">
            <a:avLst/>
          </a:prstGeom>
        </p:spPr>
      </p:pic>
      <p:sp>
        <p:nvSpPr>
          <p:cNvPr id="98" name="正方形/長方形 97">
            <a:extLst>
              <a:ext uri="{FF2B5EF4-FFF2-40B4-BE49-F238E27FC236}">
                <a16:creationId xmlns:a16="http://schemas.microsoft.com/office/drawing/2014/main" id="{2CB05AF6-1EEF-7D09-9A41-8BDE5899B3C7}"/>
              </a:ext>
            </a:extLst>
          </p:cNvPr>
          <p:cNvSpPr/>
          <p:nvPr/>
        </p:nvSpPr>
        <p:spPr>
          <a:xfrm>
            <a:off x="441453" y="1340844"/>
            <a:ext cx="1454140" cy="419433"/>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prstClr val="white"/>
                </a:solidFill>
                <a:effectLst/>
                <a:uLnTx/>
                <a:uFillTx/>
                <a:latin typeface="Segoe UI"/>
                <a:ea typeface="メイリオ"/>
                <a:cs typeface="+mn-cs"/>
              </a:rPr>
              <a:t>Plan</a:t>
            </a:r>
          </a:p>
        </p:txBody>
      </p:sp>
      <p:sp>
        <p:nvSpPr>
          <p:cNvPr id="99" name="二等辺三角形 98">
            <a:extLst>
              <a:ext uri="{FF2B5EF4-FFF2-40B4-BE49-F238E27FC236}">
                <a16:creationId xmlns:a16="http://schemas.microsoft.com/office/drawing/2014/main" id="{AE249AD4-F0D0-A028-889B-F240527A30A9}"/>
              </a:ext>
            </a:extLst>
          </p:cNvPr>
          <p:cNvSpPr/>
          <p:nvPr/>
        </p:nvSpPr>
        <p:spPr>
          <a:xfrm rot="10800000">
            <a:off x="2482554" y="3760147"/>
            <a:ext cx="1166543" cy="362397"/>
          </a:xfrm>
          <a:prstGeom prst="triangle">
            <a:avLst/>
          </a:prstGeom>
          <a:solidFill>
            <a:schemeClr val="tx2"/>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100" name="正方形/長方形 99">
            <a:extLst>
              <a:ext uri="{FF2B5EF4-FFF2-40B4-BE49-F238E27FC236}">
                <a16:creationId xmlns:a16="http://schemas.microsoft.com/office/drawing/2014/main" id="{0D04E61E-B5A6-D5DE-068C-50DE1CFAD722}"/>
              </a:ext>
            </a:extLst>
          </p:cNvPr>
          <p:cNvSpPr/>
          <p:nvPr/>
        </p:nvSpPr>
        <p:spPr>
          <a:xfrm>
            <a:off x="477617" y="4198193"/>
            <a:ext cx="5095847" cy="2007886"/>
          </a:xfrm>
          <a:prstGeom prst="rect">
            <a:avLst/>
          </a:prstGeom>
          <a:noFill/>
          <a:ln w="3175"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PEGASUS</a:t>
            </a: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で、入庫・出庫業務を運用していただきます。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Segoe UI"/>
              <a:ea typeface="メイリオ"/>
              <a:cs typeface="+mn-cs"/>
            </a:endParaRPr>
          </a:p>
        </p:txBody>
      </p:sp>
      <p:pic>
        <p:nvPicPr>
          <p:cNvPr id="101" name="図 100">
            <a:extLst>
              <a:ext uri="{FF2B5EF4-FFF2-40B4-BE49-F238E27FC236}">
                <a16:creationId xmlns:a16="http://schemas.microsoft.com/office/drawing/2014/main" id="{925ABC2C-F180-BC52-7E4C-32E05E31ED6F}"/>
              </a:ext>
            </a:extLst>
          </p:cNvPr>
          <p:cNvPicPr>
            <a:picLocks noChangeAspect="1"/>
          </p:cNvPicPr>
          <p:nvPr/>
        </p:nvPicPr>
        <p:blipFill>
          <a:blip r:embed="rId5"/>
          <a:stretch>
            <a:fillRect/>
          </a:stretch>
        </p:blipFill>
        <p:spPr>
          <a:xfrm>
            <a:off x="2163289" y="5063699"/>
            <a:ext cx="1901569" cy="1013097"/>
          </a:xfrm>
          <a:prstGeom prst="rect">
            <a:avLst/>
          </a:prstGeom>
        </p:spPr>
      </p:pic>
      <p:sp>
        <p:nvSpPr>
          <p:cNvPr id="102" name="正方形/長方形 101">
            <a:extLst>
              <a:ext uri="{FF2B5EF4-FFF2-40B4-BE49-F238E27FC236}">
                <a16:creationId xmlns:a16="http://schemas.microsoft.com/office/drawing/2014/main" id="{099AAC02-800F-A265-1816-C2273679ED0F}"/>
              </a:ext>
            </a:extLst>
          </p:cNvPr>
          <p:cNvSpPr/>
          <p:nvPr/>
        </p:nvSpPr>
        <p:spPr>
          <a:xfrm>
            <a:off x="409083" y="3888367"/>
            <a:ext cx="1454140" cy="419433"/>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prstClr val="white"/>
                </a:solidFill>
                <a:effectLst/>
                <a:uLnTx/>
                <a:uFillTx/>
                <a:latin typeface="Segoe UI"/>
                <a:ea typeface="メイリオ"/>
                <a:cs typeface="+mn-cs"/>
              </a:rPr>
              <a:t>Do</a:t>
            </a:r>
          </a:p>
        </p:txBody>
      </p:sp>
      <p:pic>
        <p:nvPicPr>
          <p:cNvPr id="103" name="図 102">
            <a:extLst>
              <a:ext uri="{FF2B5EF4-FFF2-40B4-BE49-F238E27FC236}">
                <a16:creationId xmlns:a16="http://schemas.microsoft.com/office/drawing/2014/main" id="{F040B273-189A-6F37-034D-9EF331A802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9240" y="5287919"/>
            <a:ext cx="221250" cy="607564"/>
          </a:xfrm>
          <a:prstGeom prst="rect">
            <a:avLst/>
          </a:prstGeom>
        </p:spPr>
      </p:pic>
      <p:pic>
        <p:nvPicPr>
          <p:cNvPr id="104" name="図 103">
            <a:extLst>
              <a:ext uri="{FF2B5EF4-FFF2-40B4-BE49-F238E27FC236}">
                <a16:creationId xmlns:a16="http://schemas.microsoft.com/office/drawing/2014/main" id="{829EA021-7E65-7DCD-DBB5-893AC1C8644F}"/>
              </a:ext>
            </a:extLst>
          </p:cNvPr>
          <p:cNvPicPr>
            <a:picLocks noChangeAspect="1"/>
          </p:cNvPicPr>
          <p:nvPr/>
        </p:nvPicPr>
        <p:blipFill rotWithShape="1">
          <a:blip r:embed="rId7">
            <a:extLst>
              <a:ext uri="{28A0092B-C50C-407E-A947-70E740481C1C}">
                <a14:useLocalDpi xmlns:a14="http://schemas.microsoft.com/office/drawing/2010/main" val="0"/>
              </a:ext>
            </a:extLst>
          </a:blip>
          <a:srcRect l="9741" t="18294" r="11922" b="20758"/>
          <a:stretch/>
        </p:blipFill>
        <p:spPr>
          <a:xfrm>
            <a:off x="660384" y="5605335"/>
            <a:ext cx="614756" cy="479189"/>
          </a:xfrm>
          <a:prstGeom prst="rect">
            <a:avLst/>
          </a:prstGeom>
        </p:spPr>
      </p:pic>
      <p:pic>
        <p:nvPicPr>
          <p:cNvPr id="105" name="図 104">
            <a:extLst>
              <a:ext uri="{FF2B5EF4-FFF2-40B4-BE49-F238E27FC236}">
                <a16:creationId xmlns:a16="http://schemas.microsoft.com/office/drawing/2014/main" id="{AE2ADB8D-6D00-7774-9719-103C0227740E}"/>
              </a:ext>
            </a:extLst>
          </p:cNvPr>
          <p:cNvPicPr>
            <a:picLocks noChangeAspect="1"/>
          </p:cNvPicPr>
          <p:nvPr/>
        </p:nvPicPr>
        <p:blipFill rotWithShape="1">
          <a:blip r:embed="rId8">
            <a:extLst>
              <a:ext uri="{28A0092B-C50C-407E-A947-70E740481C1C}">
                <a14:useLocalDpi xmlns:a14="http://schemas.microsoft.com/office/drawing/2010/main" val="0"/>
              </a:ext>
            </a:extLst>
          </a:blip>
          <a:srcRect l="7460" t="5999" r="15141" b="11004"/>
          <a:stretch/>
        </p:blipFill>
        <p:spPr>
          <a:xfrm>
            <a:off x="4609267" y="5287919"/>
            <a:ext cx="758472" cy="814839"/>
          </a:xfrm>
          <a:prstGeom prst="rect">
            <a:avLst/>
          </a:prstGeom>
        </p:spPr>
      </p:pic>
      <p:sp>
        <p:nvSpPr>
          <p:cNvPr id="106" name="二等辺三角形 105">
            <a:extLst>
              <a:ext uri="{FF2B5EF4-FFF2-40B4-BE49-F238E27FC236}">
                <a16:creationId xmlns:a16="http://schemas.microsoft.com/office/drawing/2014/main" id="{DE492BE7-04B6-D835-569E-0FECDD09BA39}"/>
              </a:ext>
            </a:extLst>
          </p:cNvPr>
          <p:cNvSpPr/>
          <p:nvPr/>
        </p:nvSpPr>
        <p:spPr>
          <a:xfrm rot="5400000">
            <a:off x="1686002" y="5561579"/>
            <a:ext cx="375308" cy="188483"/>
          </a:xfrm>
          <a:prstGeom prst="triangle">
            <a:avLst/>
          </a:prstGeom>
          <a:solidFill>
            <a:schemeClr val="tx2"/>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107" name="二等辺三角形 106">
            <a:extLst>
              <a:ext uri="{FF2B5EF4-FFF2-40B4-BE49-F238E27FC236}">
                <a16:creationId xmlns:a16="http://schemas.microsoft.com/office/drawing/2014/main" id="{E3330DB1-77DD-635E-0444-D88DE0B89A5D}"/>
              </a:ext>
            </a:extLst>
          </p:cNvPr>
          <p:cNvSpPr/>
          <p:nvPr/>
        </p:nvSpPr>
        <p:spPr>
          <a:xfrm rot="5400000">
            <a:off x="4287991" y="5548676"/>
            <a:ext cx="375308" cy="188483"/>
          </a:xfrm>
          <a:prstGeom prst="triangle">
            <a:avLst/>
          </a:prstGeom>
          <a:solidFill>
            <a:schemeClr val="tx2"/>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108" name="正方形/長方形 107">
            <a:extLst>
              <a:ext uri="{FF2B5EF4-FFF2-40B4-BE49-F238E27FC236}">
                <a16:creationId xmlns:a16="http://schemas.microsoft.com/office/drawing/2014/main" id="{015D7EF7-F054-BDEF-23D1-E6F6BDE45707}"/>
              </a:ext>
            </a:extLst>
          </p:cNvPr>
          <p:cNvSpPr/>
          <p:nvPr/>
        </p:nvSpPr>
        <p:spPr>
          <a:xfrm>
            <a:off x="6601517" y="3930699"/>
            <a:ext cx="1454140" cy="419433"/>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prstClr val="white"/>
                </a:solidFill>
                <a:effectLst/>
                <a:uLnTx/>
                <a:uFillTx/>
                <a:latin typeface="Segoe UI"/>
                <a:ea typeface="メイリオ"/>
                <a:cs typeface="+mn-cs"/>
              </a:rPr>
              <a:t>Check</a:t>
            </a:r>
          </a:p>
        </p:txBody>
      </p:sp>
      <p:sp>
        <p:nvSpPr>
          <p:cNvPr id="109" name="二等辺三角形 108">
            <a:extLst>
              <a:ext uri="{FF2B5EF4-FFF2-40B4-BE49-F238E27FC236}">
                <a16:creationId xmlns:a16="http://schemas.microsoft.com/office/drawing/2014/main" id="{43A12A77-3995-659A-EA64-AA7B2190085A}"/>
              </a:ext>
            </a:extLst>
          </p:cNvPr>
          <p:cNvSpPr/>
          <p:nvPr/>
        </p:nvSpPr>
        <p:spPr>
          <a:xfrm rot="5400000">
            <a:off x="5471844" y="5098632"/>
            <a:ext cx="1168732" cy="378575"/>
          </a:xfrm>
          <a:prstGeom prst="triangle">
            <a:avLst/>
          </a:prstGeom>
          <a:solidFill>
            <a:schemeClr val="tx2"/>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110" name="正方形/長方形 109">
            <a:extLst>
              <a:ext uri="{FF2B5EF4-FFF2-40B4-BE49-F238E27FC236}">
                <a16:creationId xmlns:a16="http://schemas.microsoft.com/office/drawing/2014/main" id="{72B73712-D7D9-B0A2-FF3F-38AFBE92514C}"/>
              </a:ext>
            </a:extLst>
          </p:cNvPr>
          <p:cNvSpPr/>
          <p:nvPr/>
        </p:nvSpPr>
        <p:spPr>
          <a:xfrm>
            <a:off x="6688015" y="1674454"/>
            <a:ext cx="5095847" cy="2007886"/>
          </a:xfrm>
          <a:prstGeom prst="rect">
            <a:avLst/>
          </a:prstGeom>
          <a:noFill/>
          <a:ln w="3175"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改善対象の商品について、下記改善策を検討します。</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Segoe UI"/>
              <a:ea typeface="メイリオ"/>
              <a:cs typeface="+mn-cs"/>
            </a:endParaRPr>
          </a:p>
        </p:txBody>
      </p:sp>
      <p:sp>
        <p:nvSpPr>
          <p:cNvPr id="111" name="正方形/長方形 110">
            <a:extLst>
              <a:ext uri="{FF2B5EF4-FFF2-40B4-BE49-F238E27FC236}">
                <a16:creationId xmlns:a16="http://schemas.microsoft.com/office/drawing/2014/main" id="{DA42396A-A443-4A6F-E918-818026230529}"/>
              </a:ext>
            </a:extLst>
          </p:cNvPr>
          <p:cNvSpPr/>
          <p:nvPr/>
        </p:nvSpPr>
        <p:spPr>
          <a:xfrm>
            <a:off x="6619481" y="1364628"/>
            <a:ext cx="1454140" cy="419433"/>
          </a:xfrm>
          <a:prstGeom prst="rect">
            <a:avLst/>
          </a:prstGeom>
          <a:solidFill>
            <a:schemeClr val="tx2"/>
          </a:solidFill>
          <a:ln w="9525"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prstClr val="white"/>
                </a:solidFill>
                <a:effectLst/>
                <a:uLnTx/>
                <a:uFillTx/>
                <a:latin typeface="Segoe UI"/>
                <a:ea typeface="メイリオ"/>
                <a:cs typeface="+mn-cs"/>
              </a:rPr>
              <a:t>Action</a:t>
            </a:r>
          </a:p>
        </p:txBody>
      </p:sp>
      <p:sp>
        <p:nvSpPr>
          <p:cNvPr id="112" name="正方形/長方形 111">
            <a:extLst>
              <a:ext uri="{FF2B5EF4-FFF2-40B4-BE49-F238E27FC236}">
                <a16:creationId xmlns:a16="http://schemas.microsoft.com/office/drawing/2014/main" id="{18A1D0A6-179E-2B95-9474-B1F1FB9E5B19}"/>
              </a:ext>
            </a:extLst>
          </p:cNvPr>
          <p:cNvSpPr/>
          <p:nvPr/>
        </p:nvSpPr>
        <p:spPr>
          <a:xfrm>
            <a:off x="6847828" y="2427307"/>
            <a:ext cx="4774911" cy="1220777"/>
          </a:xfrm>
          <a:prstGeom prst="rect">
            <a:avLst/>
          </a:prstGeom>
          <a:noFill/>
          <a:ln w="9525"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Segoe UI"/>
                <a:ea typeface="メイリオ"/>
                <a:cs typeface="+mn-cs"/>
              </a:rPr>
              <a:t>在庫回転率の改善方法</a:t>
            </a:r>
            <a:endParaRPr kumimoji="1" lang="en-US" altLang="ja-JP" sz="1200" b="1"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1. </a:t>
            </a: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発注リードタイムの短縮</a:t>
            </a:r>
            <a:endParaRPr kumimoji="1" lang="en-US" altLang="ja-JP" sz="1200" b="0" i="0" u="none" strike="noStrike" kern="0" cap="none" spc="0" normalizeH="0" baseline="0" noProof="0" dirty="0">
              <a:ln>
                <a:noFill/>
              </a:ln>
              <a:solidFill>
                <a:prstClr val="black"/>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2. </a:t>
            </a:r>
            <a:r>
              <a:rPr kumimoji="1" lang="ja-JP" altLang="en-US" sz="1200" b="0" i="0" u="none" strike="noStrike" kern="0" cap="none" spc="0" normalizeH="0" baseline="0" noProof="0" dirty="0">
                <a:ln>
                  <a:noFill/>
                </a:ln>
                <a:solidFill>
                  <a:prstClr val="black"/>
                </a:solidFill>
                <a:effectLst/>
                <a:uLnTx/>
                <a:uFillTx/>
                <a:latin typeface="Segoe UI"/>
                <a:ea typeface="メイリオ"/>
                <a:cs typeface="+mn-cs"/>
              </a:rPr>
              <a:t>最低発注数量の低減</a:t>
            </a:r>
            <a:r>
              <a:rPr kumimoji="1" lang="en-US" altLang="ja-JP" sz="1200" b="0" i="0" u="none" strike="noStrike" kern="0" cap="none" spc="0" normalizeH="0" baseline="0" noProof="0" dirty="0">
                <a:ln>
                  <a:noFill/>
                </a:ln>
                <a:solidFill>
                  <a:prstClr val="black"/>
                </a:solidFill>
                <a:effectLst/>
                <a:uLnTx/>
                <a:uFillTx/>
                <a:latin typeface="Segoe UI"/>
                <a:ea typeface="メイリオ"/>
                <a:cs typeface="+mn-cs"/>
              </a:rPr>
              <a:t> (Minimum Order Quantity)</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0" normalizeH="0" baseline="0" noProof="0" dirty="0">
                <a:ln>
                  <a:noFill/>
                </a:ln>
                <a:solidFill>
                  <a:srgbClr val="FFC000">
                    <a:lumMod val="75000"/>
                  </a:srgbClr>
                </a:solidFill>
                <a:effectLst/>
                <a:uLnTx/>
                <a:uFillTx/>
                <a:latin typeface="Segoe UI"/>
                <a:ea typeface="メイリオ"/>
                <a:cs typeface="+mn-cs"/>
              </a:rPr>
              <a:t>3. </a:t>
            </a:r>
            <a:r>
              <a:rPr kumimoji="1" lang="ja-JP" altLang="en-US" sz="1200" b="1" i="0" u="none" strike="noStrike" kern="0" cap="none" spc="0" normalizeH="0" baseline="0" noProof="0" dirty="0">
                <a:ln>
                  <a:noFill/>
                </a:ln>
                <a:solidFill>
                  <a:srgbClr val="FFC000">
                    <a:lumMod val="75000"/>
                  </a:srgbClr>
                </a:solidFill>
                <a:effectLst/>
                <a:uLnTx/>
                <a:uFillTx/>
                <a:latin typeface="Segoe UI"/>
                <a:ea typeface="メイリオ"/>
                <a:cs typeface="+mn-cs"/>
              </a:rPr>
              <a:t>「発注点数量」の低減</a:t>
            </a:r>
            <a:endParaRPr kumimoji="1" lang="en-US" altLang="ja-JP" sz="1200" b="1" i="0" u="none" strike="noStrike" kern="0" cap="none" spc="0" normalizeH="0" baseline="0" noProof="0" dirty="0">
              <a:ln>
                <a:noFill/>
              </a:ln>
              <a:solidFill>
                <a:srgbClr val="FFC000">
                  <a:lumMod val="75000"/>
                </a:srgbClr>
              </a:solidFill>
              <a:effectLst/>
              <a:uLnTx/>
              <a:uFillTx/>
              <a:latin typeface="Segoe UI"/>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0" normalizeH="0" baseline="0" noProof="0" dirty="0">
                <a:ln>
                  <a:noFill/>
                </a:ln>
                <a:solidFill>
                  <a:srgbClr val="FFC000">
                    <a:lumMod val="75000"/>
                  </a:srgbClr>
                </a:solidFill>
                <a:effectLst/>
                <a:uLnTx/>
                <a:uFillTx/>
                <a:latin typeface="Segoe UI"/>
                <a:ea typeface="メイリオ"/>
                <a:cs typeface="+mn-cs"/>
              </a:rPr>
              <a:t>4 .</a:t>
            </a:r>
            <a:r>
              <a:rPr kumimoji="1" lang="ja-JP" altLang="en-US" sz="1200" b="1" i="0" u="none" strike="noStrike" kern="0" cap="none" spc="0" normalizeH="0" baseline="0" noProof="0" dirty="0">
                <a:ln>
                  <a:noFill/>
                </a:ln>
                <a:solidFill>
                  <a:srgbClr val="FFC000">
                    <a:lumMod val="75000"/>
                  </a:srgbClr>
                </a:solidFill>
                <a:effectLst/>
                <a:uLnTx/>
                <a:uFillTx/>
                <a:latin typeface="Segoe UI"/>
                <a:ea typeface="メイリオ"/>
                <a:cs typeface="+mn-cs"/>
              </a:rPr>
              <a:t>「安全在庫数量」の低減</a:t>
            </a:r>
            <a:endParaRPr kumimoji="1" lang="en-US" altLang="ja-JP" sz="12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113" name="二等辺三角形 112">
            <a:extLst>
              <a:ext uri="{FF2B5EF4-FFF2-40B4-BE49-F238E27FC236}">
                <a16:creationId xmlns:a16="http://schemas.microsoft.com/office/drawing/2014/main" id="{6742B780-613A-B5FF-CC09-5794B4441D79}"/>
              </a:ext>
            </a:extLst>
          </p:cNvPr>
          <p:cNvSpPr/>
          <p:nvPr/>
        </p:nvSpPr>
        <p:spPr>
          <a:xfrm>
            <a:off x="9006594" y="3733808"/>
            <a:ext cx="1166543" cy="403425"/>
          </a:xfrm>
          <a:prstGeom prst="triangle">
            <a:avLst/>
          </a:prstGeom>
          <a:solidFill>
            <a:schemeClr val="tx2"/>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sp>
        <p:nvSpPr>
          <p:cNvPr id="114" name="二等辺三角形 113">
            <a:extLst>
              <a:ext uri="{FF2B5EF4-FFF2-40B4-BE49-F238E27FC236}">
                <a16:creationId xmlns:a16="http://schemas.microsoft.com/office/drawing/2014/main" id="{914F6C45-25FA-9F9E-FA16-A18B9543B7B3}"/>
              </a:ext>
            </a:extLst>
          </p:cNvPr>
          <p:cNvSpPr/>
          <p:nvPr/>
        </p:nvSpPr>
        <p:spPr>
          <a:xfrm rot="16200000">
            <a:off x="5457074" y="2649971"/>
            <a:ext cx="1168754" cy="378575"/>
          </a:xfrm>
          <a:prstGeom prst="triangle">
            <a:avLst/>
          </a:prstGeom>
          <a:solidFill>
            <a:schemeClr val="tx2"/>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pic>
        <p:nvPicPr>
          <p:cNvPr id="115" name="図 114">
            <a:extLst>
              <a:ext uri="{FF2B5EF4-FFF2-40B4-BE49-F238E27FC236}">
                <a16:creationId xmlns:a16="http://schemas.microsoft.com/office/drawing/2014/main" id="{2C6A3187-153A-E016-35DE-7F1C716AD5DB}"/>
              </a:ext>
            </a:extLst>
          </p:cNvPr>
          <p:cNvPicPr>
            <a:picLocks noChangeAspect="1"/>
          </p:cNvPicPr>
          <p:nvPr/>
        </p:nvPicPr>
        <p:blipFill>
          <a:blip r:embed="rId9"/>
          <a:stretch>
            <a:fillRect/>
          </a:stretch>
        </p:blipFill>
        <p:spPr>
          <a:xfrm>
            <a:off x="2907012" y="2400129"/>
            <a:ext cx="2396585" cy="1051609"/>
          </a:xfrm>
          <a:prstGeom prst="rect">
            <a:avLst/>
          </a:prstGeom>
        </p:spPr>
      </p:pic>
    </p:spTree>
    <p:extLst>
      <p:ext uri="{BB962C8B-B14F-4D97-AF65-F5344CB8AC3E}">
        <p14:creationId xmlns:p14="http://schemas.microsoft.com/office/powerpoint/2010/main" val="393321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22</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dirty="0">
                <a:solidFill>
                  <a:schemeClr val="tx1">
                    <a:lumMod val="75000"/>
                  </a:schemeClr>
                </a:solidFill>
              </a:rPr>
              <a:t>Proposal Summary</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97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23</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Proposal Summary</a:t>
            </a:r>
          </a:p>
        </p:txBody>
      </p:sp>
      <p:sp>
        <p:nvSpPr>
          <p:cNvPr id="46" name="字幕 2">
            <a:extLst>
              <a:ext uri="{FF2B5EF4-FFF2-40B4-BE49-F238E27FC236}">
                <a16:creationId xmlns:a16="http://schemas.microsoft.com/office/drawing/2014/main" id="{0342EB18-5027-F0FB-EDDA-03DC4C31AE3F}"/>
              </a:ext>
            </a:extLst>
          </p:cNvPr>
          <p:cNvSpPr txBox="1">
            <a:spLocks/>
          </p:cNvSpPr>
          <p:nvPr/>
        </p:nvSpPr>
        <p:spPr>
          <a:xfrm>
            <a:off x="454572" y="890953"/>
            <a:ext cx="11517312" cy="196625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ct val="100000"/>
              </a:lnSpc>
              <a:spcBef>
                <a:spcPts val="200"/>
              </a:spcBef>
              <a:buNone/>
            </a:pPr>
            <a:r>
              <a:rPr lang="en-US" altLang="ja-JP" sz="1600" dirty="0">
                <a:solidFill>
                  <a:schemeClr val="tx1">
                    <a:lumMod val="75000"/>
                  </a:schemeClr>
                </a:solidFill>
              </a:rPr>
              <a:t>EBARA FOODS(THAILAND)</a:t>
            </a:r>
            <a:r>
              <a:rPr lang="ja-JP" altLang="en-US" sz="1600" dirty="0">
                <a:solidFill>
                  <a:schemeClr val="tx1">
                    <a:lumMod val="75000"/>
                  </a:schemeClr>
                </a:solidFill>
              </a:rPr>
              <a:t>様に生産管理システムをご提案する。生産管理の機能としては、</a:t>
            </a:r>
            <a:r>
              <a:rPr lang="ja-JP" altLang="en-US" sz="1600" dirty="0">
                <a:solidFill>
                  <a:schemeClr val="tx1"/>
                </a:solidFill>
              </a:rPr>
              <a:t>生産計画、製造管理、発注管理、在庫管理を想定する。</a:t>
            </a:r>
            <a:endParaRPr lang="en-US" altLang="ja-JP" sz="1600" dirty="0">
              <a:solidFill>
                <a:schemeClr val="tx1">
                  <a:lumMod val="75000"/>
                </a:schemeClr>
              </a:solidFill>
            </a:endParaRPr>
          </a:p>
          <a:p>
            <a:pPr marL="0" indent="0">
              <a:lnSpc>
                <a:spcPct val="100000"/>
              </a:lnSpc>
              <a:spcBef>
                <a:spcPts val="200"/>
              </a:spcBef>
              <a:buNone/>
            </a:pPr>
            <a:r>
              <a:rPr lang="ja-JP" altLang="en-US" sz="1600" dirty="0">
                <a:solidFill>
                  <a:schemeClr val="tx1">
                    <a:lumMod val="75000"/>
                  </a:schemeClr>
                </a:solidFill>
              </a:rPr>
              <a:t>運用業務をシステム化することで、</a:t>
            </a:r>
            <a:r>
              <a:rPr lang="ja-JP" altLang="en-US" sz="1600" b="1" dirty="0">
                <a:solidFill>
                  <a:schemeClr val="accent4">
                    <a:lumMod val="75000"/>
                  </a:schemeClr>
                </a:solidFill>
              </a:rPr>
              <a:t>作業効率化、作業精度</a:t>
            </a:r>
            <a:r>
              <a:rPr lang="ja-JP" altLang="en-US" sz="1600" dirty="0">
                <a:solidFill>
                  <a:schemeClr val="tx1">
                    <a:lumMod val="75000"/>
                  </a:schemeClr>
                </a:solidFill>
              </a:rPr>
              <a:t>の向上を目指す。</a:t>
            </a:r>
            <a:endParaRPr lang="en-US" altLang="ja-JP" sz="1600" dirty="0">
              <a:solidFill>
                <a:schemeClr val="tx1">
                  <a:lumMod val="75000"/>
                </a:schemeClr>
              </a:solidFill>
            </a:endParaRPr>
          </a:p>
          <a:p>
            <a:pPr marL="0" indent="0">
              <a:lnSpc>
                <a:spcPct val="100000"/>
              </a:lnSpc>
              <a:spcBef>
                <a:spcPts val="200"/>
              </a:spcBef>
              <a:buNone/>
            </a:pPr>
            <a:r>
              <a:rPr lang="ja-JP" altLang="en-US" sz="1600" dirty="0">
                <a:solidFill>
                  <a:schemeClr val="tx1">
                    <a:lumMod val="75000"/>
                  </a:schemeClr>
                </a:solidFill>
              </a:rPr>
              <a:t>在庫管理システムを導入することで、期待できる効果は下記の通り。</a:t>
            </a:r>
            <a:endParaRPr lang="en-US" altLang="ja-JP" sz="1600" dirty="0">
              <a:solidFill>
                <a:schemeClr val="tx1">
                  <a:lumMod val="75000"/>
                </a:schemeClr>
              </a:solidFill>
            </a:endParaRPr>
          </a:p>
          <a:p>
            <a:pPr marL="0" indent="0">
              <a:lnSpc>
                <a:spcPct val="100000"/>
              </a:lnSpc>
              <a:spcBef>
                <a:spcPts val="200"/>
              </a:spcBef>
              <a:buNone/>
            </a:pPr>
            <a:r>
              <a:rPr lang="en-US" altLang="ja-JP" sz="1600" dirty="0">
                <a:solidFill>
                  <a:schemeClr val="tx1"/>
                </a:solidFill>
              </a:rPr>
              <a:t>1. </a:t>
            </a:r>
            <a:r>
              <a:rPr lang="ja-JP" altLang="en-US" sz="1600" dirty="0">
                <a:solidFill>
                  <a:schemeClr val="tx1"/>
                </a:solidFill>
              </a:rPr>
              <a:t>生産管理システムを使用することで、を</a:t>
            </a:r>
            <a:r>
              <a:rPr lang="ja-JP" altLang="en-US" sz="1600" b="1" dirty="0">
                <a:solidFill>
                  <a:schemeClr val="accent4">
                    <a:lumMod val="75000"/>
                  </a:schemeClr>
                </a:solidFill>
              </a:rPr>
              <a:t>一気通貫で管理できる</a:t>
            </a:r>
            <a:r>
              <a:rPr lang="ja-JP" altLang="en-US" sz="1600" dirty="0">
                <a:solidFill>
                  <a:schemeClr val="tx1"/>
                </a:solidFill>
              </a:rPr>
              <a:t>ようになる。</a:t>
            </a:r>
            <a:endParaRPr lang="en-US" altLang="ja-JP" sz="1600" dirty="0">
              <a:solidFill>
                <a:schemeClr val="tx1"/>
              </a:solidFill>
            </a:endParaRPr>
          </a:p>
          <a:p>
            <a:pPr marL="0" indent="0">
              <a:lnSpc>
                <a:spcPct val="100000"/>
              </a:lnSpc>
              <a:spcBef>
                <a:spcPts val="200"/>
              </a:spcBef>
              <a:buNone/>
            </a:pPr>
            <a:r>
              <a:rPr lang="en-US" altLang="ja-JP" sz="1600" dirty="0">
                <a:solidFill>
                  <a:schemeClr val="tx1"/>
                </a:solidFill>
              </a:rPr>
              <a:t>2. </a:t>
            </a:r>
            <a:r>
              <a:rPr lang="ja-JP" altLang="en-US" sz="1600" dirty="0">
                <a:solidFill>
                  <a:schemeClr val="tx1"/>
                </a:solidFill>
              </a:rPr>
              <a:t>生産計画で、</a:t>
            </a:r>
            <a:r>
              <a:rPr lang="ja-JP" altLang="en-US" sz="1600" b="1" dirty="0">
                <a:solidFill>
                  <a:schemeClr val="accent4">
                    <a:lumMod val="75000"/>
                  </a:schemeClr>
                </a:solidFill>
              </a:rPr>
              <a:t>日別のタスクを見える化</a:t>
            </a:r>
            <a:r>
              <a:rPr lang="ja-JP" altLang="en-US" sz="1600" dirty="0">
                <a:solidFill>
                  <a:schemeClr val="tx1"/>
                </a:solidFill>
              </a:rPr>
              <a:t>することができる。</a:t>
            </a:r>
            <a:endParaRPr lang="en-US" altLang="ja-JP" sz="1600" dirty="0">
              <a:solidFill>
                <a:schemeClr val="tx1"/>
              </a:solidFill>
            </a:endParaRPr>
          </a:p>
          <a:p>
            <a:pPr marL="0" indent="0">
              <a:lnSpc>
                <a:spcPct val="100000"/>
              </a:lnSpc>
              <a:spcBef>
                <a:spcPts val="200"/>
              </a:spcBef>
              <a:buNone/>
            </a:pPr>
            <a:r>
              <a:rPr lang="en-US" altLang="ja-JP" sz="1600" dirty="0">
                <a:solidFill>
                  <a:schemeClr val="tx1"/>
                </a:solidFill>
              </a:rPr>
              <a:t>3.</a:t>
            </a:r>
            <a:r>
              <a:rPr lang="ja-JP" altLang="en-US" sz="1600" dirty="0">
                <a:solidFill>
                  <a:schemeClr val="tx1"/>
                </a:solidFill>
              </a:rPr>
              <a:t> 製造管理で、</a:t>
            </a:r>
            <a:r>
              <a:rPr lang="ja-JP" altLang="en-US" sz="1600" b="1" dirty="0">
                <a:solidFill>
                  <a:schemeClr val="accent4">
                    <a:lumMod val="75000"/>
                  </a:schemeClr>
                </a:solidFill>
              </a:rPr>
              <a:t>現場作業のリアルタイムな実績収集</a:t>
            </a:r>
            <a:r>
              <a:rPr lang="ja-JP" altLang="en-US" sz="1600" dirty="0">
                <a:solidFill>
                  <a:schemeClr val="tx1"/>
                </a:solidFill>
              </a:rPr>
              <a:t>が可能となる。</a:t>
            </a:r>
            <a:endParaRPr lang="en-US" altLang="ja-JP" sz="1600" dirty="0">
              <a:solidFill>
                <a:schemeClr val="tx1"/>
              </a:solidFill>
            </a:endParaRPr>
          </a:p>
          <a:p>
            <a:pPr marL="0" indent="0">
              <a:lnSpc>
                <a:spcPct val="100000"/>
              </a:lnSpc>
              <a:spcBef>
                <a:spcPts val="200"/>
              </a:spcBef>
              <a:buNone/>
            </a:pPr>
            <a:r>
              <a:rPr lang="en-US" altLang="ja-JP" sz="1600" dirty="0">
                <a:solidFill>
                  <a:schemeClr val="tx1"/>
                </a:solidFill>
              </a:rPr>
              <a:t>4.</a:t>
            </a:r>
            <a:r>
              <a:rPr lang="ja-JP" altLang="en-US" sz="1600" dirty="0">
                <a:solidFill>
                  <a:schemeClr val="tx1"/>
                </a:solidFill>
              </a:rPr>
              <a:t> 発注管理で、</a:t>
            </a:r>
            <a:r>
              <a:rPr lang="ja-JP" altLang="en-US" sz="1600" b="1" dirty="0">
                <a:solidFill>
                  <a:schemeClr val="accent4">
                    <a:lumMod val="75000"/>
                  </a:schemeClr>
                </a:solidFill>
              </a:rPr>
              <a:t>発注漏れによる製造停止、機会ロスを防ぐ</a:t>
            </a:r>
            <a:r>
              <a:rPr lang="ja-JP" altLang="en-US" sz="1600" dirty="0">
                <a:solidFill>
                  <a:schemeClr val="tx1"/>
                </a:solidFill>
              </a:rPr>
              <a:t>ことができる。</a:t>
            </a:r>
            <a:endParaRPr lang="en-US" altLang="ja-JP" sz="1600" dirty="0">
              <a:solidFill>
                <a:schemeClr val="tx1"/>
              </a:solidFill>
            </a:endParaRPr>
          </a:p>
          <a:p>
            <a:pPr marL="0" indent="0">
              <a:lnSpc>
                <a:spcPct val="100000"/>
              </a:lnSpc>
              <a:spcBef>
                <a:spcPts val="200"/>
              </a:spcBef>
              <a:buNone/>
            </a:pPr>
            <a:r>
              <a:rPr lang="en-US" altLang="ja-JP" sz="1600" dirty="0">
                <a:solidFill>
                  <a:schemeClr val="tx1"/>
                </a:solidFill>
              </a:rPr>
              <a:t>5. </a:t>
            </a:r>
            <a:r>
              <a:rPr lang="ja-JP" altLang="en-US" sz="1600" dirty="0">
                <a:solidFill>
                  <a:schemeClr val="tx1"/>
                </a:solidFill>
              </a:rPr>
              <a:t>在庫管理で、リアルタイムな在庫管理を実現して、不足分を</a:t>
            </a:r>
            <a:r>
              <a:rPr lang="en-US" altLang="ja-JP" sz="1600" dirty="0">
                <a:solidFill>
                  <a:schemeClr val="tx1"/>
                </a:solidFill>
              </a:rPr>
              <a:t>PI</a:t>
            </a:r>
            <a:r>
              <a:rPr lang="ja-JP" altLang="en-US" sz="1600" dirty="0">
                <a:solidFill>
                  <a:schemeClr val="tx1"/>
                </a:solidFill>
              </a:rPr>
              <a:t>を発行することで</a:t>
            </a:r>
            <a:r>
              <a:rPr lang="ja-JP" altLang="en-US" sz="1600" b="1" dirty="0">
                <a:solidFill>
                  <a:schemeClr val="accent4">
                    <a:lumMod val="75000"/>
                  </a:schemeClr>
                </a:solidFill>
              </a:rPr>
              <a:t>スムーズな管理体制を構築</a:t>
            </a:r>
            <a:r>
              <a:rPr lang="ja-JP" altLang="en-US" sz="1600" dirty="0">
                <a:solidFill>
                  <a:schemeClr val="tx1"/>
                </a:solidFill>
              </a:rPr>
              <a:t>できる。</a:t>
            </a:r>
            <a:endParaRPr lang="en-US" altLang="ja-JP" sz="1600" dirty="0">
              <a:solidFill>
                <a:schemeClr val="tx1"/>
              </a:solidFill>
            </a:endParaRPr>
          </a:p>
        </p:txBody>
      </p:sp>
      <p:sp>
        <p:nvSpPr>
          <p:cNvPr id="47" name="矢印: 五方向 46">
            <a:extLst>
              <a:ext uri="{FF2B5EF4-FFF2-40B4-BE49-F238E27FC236}">
                <a16:creationId xmlns:a16="http://schemas.microsoft.com/office/drawing/2014/main" id="{73825C8F-1038-3501-28B4-6654FC81EE1E}"/>
              </a:ext>
            </a:extLst>
          </p:cNvPr>
          <p:cNvSpPr/>
          <p:nvPr/>
        </p:nvSpPr>
        <p:spPr>
          <a:xfrm>
            <a:off x="550853" y="4118610"/>
            <a:ext cx="1677534" cy="783991"/>
          </a:xfrm>
          <a:prstGeom prst="homePlate">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48" name="矢印: 山形 47">
            <a:extLst>
              <a:ext uri="{FF2B5EF4-FFF2-40B4-BE49-F238E27FC236}">
                <a16:creationId xmlns:a16="http://schemas.microsoft.com/office/drawing/2014/main" id="{0D230DBB-E165-477E-83D1-97E59F26A9E2}"/>
              </a:ext>
            </a:extLst>
          </p:cNvPr>
          <p:cNvSpPr/>
          <p:nvPr/>
        </p:nvSpPr>
        <p:spPr>
          <a:xfrm>
            <a:off x="2077854" y="4118610"/>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49" name="正方形/長方形 48">
            <a:extLst>
              <a:ext uri="{FF2B5EF4-FFF2-40B4-BE49-F238E27FC236}">
                <a16:creationId xmlns:a16="http://schemas.microsoft.com/office/drawing/2014/main" id="{9367050C-77CB-F706-977C-134B8EDAEDC7}"/>
              </a:ext>
            </a:extLst>
          </p:cNvPr>
          <p:cNvSpPr/>
          <p:nvPr/>
        </p:nvSpPr>
        <p:spPr>
          <a:xfrm>
            <a:off x="330006" y="3623733"/>
            <a:ext cx="11524650" cy="2466809"/>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prstClr val="black"/>
              </a:solidFill>
              <a:effectLst/>
              <a:uLnTx/>
              <a:uFillTx/>
              <a:latin typeface="Segoe UI"/>
              <a:ea typeface="メイリオ"/>
              <a:cs typeface="+mn-cs"/>
            </a:endParaRPr>
          </a:p>
        </p:txBody>
      </p:sp>
      <p:pic>
        <p:nvPicPr>
          <p:cNvPr id="50" name="図 49">
            <a:extLst>
              <a:ext uri="{FF2B5EF4-FFF2-40B4-BE49-F238E27FC236}">
                <a16:creationId xmlns:a16="http://schemas.microsoft.com/office/drawing/2014/main" id="{E68DFAE9-01E3-AE56-5916-6A25004E0BFD}"/>
              </a:ext>
            </a:extLst>
          </p:cNvPr>
          <p:cNvPicPr>
            <a:picLocks noChangeAspect="1"/>
          </p:cNvPicPr>
          <p:nvPr/>
        </p:nvPicPr>
        <p:blipFill rotWithShape="1">
          <a:blip r:embed="rId2">
            <a:extLst>
              <a:ext uri="{28A0092B-C50C-407E-A947-70E740481C1C}">
                <a14:useLocalDpi xmlns:a14="http://schemas.microsoft.com/office/drawing/2010/main" val="0"/>
              </a:ext>
            </a:extLst>
          </a:blip>
          <a:srcRect l="11702" t="21441" r="14247" b="24192"/>
          <a:stretch/>
        </p:blipFill>
        <p:spPr>
          <a:xfrm flipH="1">
            <a:off x="10030070" y="5129215"/>
            <a:ext cx="875062" cy="690608"/>
          </a:xfrm>
          <a:prstGeom prst="rect">
            <a:avLst/>
          </a:prstGeom>
        </p:spPr>
      </p:pic>
      <p:sp>
        <p:nvSpPr>
          <p:cNvPr id="52" name="矢印: 山形 51">
            <a:extLst>
              <a:ext uri="{FF2B5EF4-FFF2-40B4-BE49-F238E27FC236}">
                <a16:creationId xmlns:a16="http://schemas.microsoft.com/office/drawing/2014/main" id="{497339E8-763E-3360-3540-F14236EE9B21}"/>
              </a:ext>
            </a:extLst>
          </p:cNvPr>
          <p:cNvSpPr/>
          <p:nvPr/>
        </p:nvSpPr>
        <p:spPr>
          <a:xfrm>
            <a:off x="3604855" y="4108728"/>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53" name="矢印: 山形 52">
            <a:extLst>
              <a:ext uri="{FF2B5EF4-FFF2-40B4-BE49-F238E27FC236}">
                <a16:creationId xmlns:a16="http://schemas.microsoft.com/office/drawing/2014/main" id="{FF1E3176-FB2A-D2D0-C494-2375712139AF}"/>
              </a:ext>
            </a:extLst>
          </p:cNvPr>
          <p:cNvSpPr/>
          <p:nvPr/>
        </p:nvSpPr>
        <p:spPr>
          <a:xfrm>
            <a:off x="5131856" y="4113841"/>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55" name="矢印: 山形 54">
            <a:extLst>
              <a:ext uri="{FF2B5EF4-FFF2-40B4-BE49-F238E27FC236}">
                <a16:creationId xmlns:a16="http://schemas.microsoft.com/office/drawing/2014/main" id="{307250F3-9670-3929-CA0F-3BE7DF7A19A0}"/>
              </a:ext>
            </a:extLst>
          </p:cNvPr>
          <p:cNvSpPr/>
          <p:nvPr/>
        </p:nvSpPr>
        <p:spPr>
          <a:xfrm>
            <a:off x="6658857" y="4125933"/>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56" name="矢印: 山形 55">
            <a:extLst>
              <a:ext uri="{FF2B5EF4-FFF2-40B4-BE49-F238E27FC236}">
                <a16:creationId xmlns:a16="http://schemas.microsoft.com/office/drawing/2014/main" id="{CA6BCE26-CDD8-9A74-B6BF-F8279760ADE3}"/>
              </a:ext>
            </a:extLst>
          </p:cNvPr>
          <p:cNvSpPr/>
          <p:nvPr/>
        </p:nvSpPr>
        <p:spPr>
          <a:xfrm>
            <a:off x="8185858" y="4118610"/>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57" name="矢印: 山形 56">
            <a:extLst>
              <a:ext uri="{FF2B5EF4-FFF2-40B4-BE49-F238E27FC236}">
                <a16:creationId xmlns:a16="http://schemas.microsoft.com/office/drawing/2014/main" id="{534EB100-8BC5-505D-B35A-A5089B4BC376}"/>
              </a:ext>
            </a:extLst>
          </p:cNvPr>
          <p:cNvSpPr/>
          <p:nvPr/>
        </p:nvSpPr>
        <p:spPr>
          <a:xfrm>
            <a:off x="9717703" y="4113841"/>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58" name="フローチャート: 組合せ 57">
            <a:extLst>
              <a:ext uri="{FF2B5EF4-FFF2-40B4-BE49-F238E27FC236}">
                <a16:creationId xmlns:a16="http://schemas.microsoft.com/office/drawing/2014/main" id="{310F2004-D47F-DB70-D0F9-00ECF167BE56}"/>
              </a:ext>
            </a:extLst>
          </p:cNvPr>
          <p:cNvSpPr/>
          <p:nvPr/>
        </p:nvSpPr>
        <p:spPr>
          <a:xfrm rot="16200000">
            <a:off x="579035" y="5451278"/>
            <a:ext cx="322960" cy="169415"/>
          </a:xfrm>
          <a:prstGeom prst="flowChartMerge">
            <a:avLst/>
          </a:prstGeom>
          <a:solidFill>
            <a:sysClr val="windowText" lastClr="0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pic>
        <p:nvPicPr>
          <p:cNvPr id="61" name="図 60">
            <a:extLst>
              <a:ext uri="{FF2B5EF4-FFF2-40B4-BE49-F238E27FC236}">
                <a16:creationId xmlns:a16="http://schemas.microsoft.com/office/drawing/2014/main" id="{46B58F54-6069-EF9B-920E-7D17BE79BA17}"/>
              </a:ext>
            </a:extLst>
          </p:cNvPr>
          <p:cNvPicPr>
            <a:picLocks noChangeAspect="1"/>
          </p:cNvPicPr>
          <p:nvPr/>
        </p:nvPicPr>
        <p:blipFill>
          <a:blip r:embed="rId3"/>
          <a:stretch>
            <a:fillRect/>
          </a:stretch>
        </p:blipFill>
        <p:spPr>
          <a:xfrm>
            <a:off x="2161930" y="5203209"/>
            <a:ext cx="1218345" cy="600968"/>
          </a:xfrm>
          <a:prstGeom prst="rect">
            <a:avLst/>
          </a:prstGeom>
        </p:spPr>
      </p:pic>
      <p:pic>
        <p:nvPicPr>
          <p:cNvPr id="62" name="図 61">
            <a:extLst>
              <a:ext uri="{FF2B5EF4-FFF2-40B4-BE49-F238E27FC236}">
                <a16:creationId xmlns:a16="http://schemas.microsoft.com/office/drawing/2014/main" id="{940C55FB-B07C-A677-FD83-19ACE80A5E5A}"/>
              </a:ext>
            </a:extLst>
          </p:cNvPr>
          <p:cNvPicPr>
            <a:picLocks noChangeAspect="1"/>
          </p:cNvPicPr>
          <p:nvPr/>
        </p:nvPicPr>
        <p:blipFill rotWithShape="1">
          <a:blip r:embed="rId4">
            <a:extLst>
              <a:ext uri="{28A0092B-C50C-407E-A947-70E740481C1C}">
                <a14:useLocalDpi xmlns:a14="http://schemas.microsoft.com/office/drawing/2010/main" val="0"/>
              </a:ext>
            </a:extLst>
          </a:blip>
          <a:srcRect l="6186" t="11038" r="4069" b="15756"/>
          <a:stretch/>
        </p:blipFill>
        <p:spPr>
          <a:xfrm>
            <a:off x="8574952" y="5149649"/>
            <a:ext cx="844753" cy="689072"/>
          </a:xfrm>
          <a:prstGeom prst="rect">
            <a:avLst/>
          </a:prstGeom>
        </p:spPr>
      </p:pic>
      <p:sp>
        <p:nvSpPr>
          <p:cNvPr id="63" name="フローチャート: 組合せ 62">
            <a:extLst>
              <a:ext uri="{FF2B5EF4-FFF2-40B4-BE49-F238E27FC236}">
                <a16:creationId xmlns:a16="http://schemas.microsoft.com/office/drawing/2014/main" id="{73D840D7-A92F-85FA-3472-56E504B2E4CE}"/>
              </a:ext>
            </a:extLst>
          </p:cNvPr>
          <p:cNvSpPr/>
          <p:nvPr/>
        </p:nvSpPr>
        <p:spPr>
          <a:xfrm rot="16200000">
            <a:off x="10966296" y="5418986"/>
            <a:ext cx="322960" cy="169415"/>
          </a:xfrm>
          <a:prstGeom prst="flowChartMerge">
            <a:avLst/>
          </a:prstGeom>
          <a:solidFill>
            <a:sysClr val="windowText" lastClr="0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pic>
        <p:nvPicPr>
          <p:cNvPr id="64" name="図 63">
            <a:extLst>
              <a:ext uri="{FF2B5EF4-FFF2-40B4-BE49-F238E27FC236}">
                <a16:creationId xmlns:a16="http://schemas.microsoft.com/office/drawing/2014/main" id="{65F2BCF0-4C6E-3990-C4BB-D99875FF79BC}"/>
              </a:ext>
            </a:extLst>
          </p:cNvPr>
          <p:cNvPicPr>
            <a:picLocks noChangeAspect="1"/>
          </p:cNvPicPr>
          <p:nvPr/>
        </p:nvPicPr>
        <p:blipFill rotWithShape="1">
          <a:blip r:embed="rId5">
            <a:extLst>
              <a:ext uri="{28A0092B-C50C-407E-A947-70E740481C1C}">
                <a14:useLocalDpi xmlns:a14="http://schemas.microsoft.com/office/drawing/2010/main" val="0"/>
              </a:ext>
            </a:extLst>
          </a:blip>
          <a:srcRect l="44242" t="33431" r="46100" b="32961"/>
          <a:stretch/>
        </p:blipFill>
        <p:spPr>
          <a:xfrm>
            <a:off x="679795" y="5090415"/>
            <a:ext cx="1177475" cy="815441"/>
          </a:xfrm>
          <a:prstGeom prst="rect">
            <a:avLst/>
          </a:prstGeom>
        </p:spPr>
      </p:pic>
      <p:pic>
        <p:nvPicPr>
          <p:cNvPr id="67" name="図 66">
            <a:extLst>
              <a:ext uri="{FF2B5EF4-FFF2-40B4-BE49-F238E27FC236}">
                <a16:creationId xmlns:a16="http://schemas.microsoft.com/office/drawing/2014/main" id="{F5106D1C-D4BE-EE7D-76E5-156D1BDE5A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9811" y="5001328"/>
            <a:ext cx="1119499" cy="946381"/>
          </a:xfrm>
          <a:prstGeom prst="rect">
            <a:avLst/>
          </a:prstGeom>
        </p:spPr>
      </p:pic>
      <p:pic>
        <p:nvPicPr>
          <p:cNvPr id="122" name="グラフィックス 121" descr="チェックリスト (RTL)">
            <a:extLst>
              <a:ext uri="{FF2B5EF4-FFF2-40B4-BE49-F238E27FC236}">
                <a16:creationId xmlns:a16="http://schemas.microsoft.com/office/drawing/2014/main" id="{D2F748E2-CFF3-F9F3-AEBF-4D91663DC8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660" y="5222705"/>
            <a:ext cx="561975" cy="561975"/>
          </a:xfrm>
          <a:prstGeom prst="rect">
            <a:avLst/>
          </a:prstGeom>
        </p:spPr>
      </p:pic>
      <p:pic>
        <p:nvPicPr>
          <p:cNvPr id="123" name="図 122">
            <a:extLst>
              <a:ext uri="{FF2B5EF4-FFF2-40B4-BE49-F238E27FC236}">
                <a16:creationId xmlns:a16="http://schemas.microsoft.com/office/drawing/2014/main" id="{272B4C94-C2AC-C2C3-C434-D6667BC0B9B8}"/>
              </a:ext>
            </a:extLst>
          </p:cNvPr>
          <p:cNvPicPr>
            <a:picLocks noChangeAspect="1"/>
          </p:cNvPicPr>
          <p:nvPr/>
        </p:nvPicPr>
        <p:blipFill>
          <a:blip r:embed="rId9"/>
          <a:stretch>
            <a:fillRect/>
          </a:stretch>
        </p:blipFill>
        <p:spPr>
          <a:xfrm>
            <a:off x="7088027" y="5122918"/>
            <a:ext cx="836212" cy="681259"/>
          </a:xfrm>
          <a:prstGeom prst="rect">
            <a:avLst/>
          </a:prstGeom>
        </p:spPr>
      </p:pic>
      <p:sp>
        <p:nvSpPr>
          <p:cNvPr id="125" name="正方形/長方形 124">
            <a:extLst>
              <a:ext uri="{FF2B5EF4-FFF2-40B4-BE49-F238E27FC236}">
                <a16:creationId xmlns:a16="http://schemas.microsoft.com/office/drawing/2014/main" id="{83F6F7D5-6E04-E9E5-E302-1DA685A0196B}"/>
              </a:ext>
            </a:extLst>
          </p:cNvPr>
          <p:cNvSpPr/>
          <p:nvPr/>
        </p:nvSpPr>
        <p:spPr>
          <a:xfrm>
            <a:off x="550852" y="3725534"/>
            <a:ext cx="2885767"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126" name="正方形/長方形 125">
            <a:extLst>
              <a:ext uri="{FF2B5EF4-FFF2-40B4-BE49-F238E27FC236}">
                <a16:creationId xmlns:a16="http://schemas.microsoft.com/office/drawing/2014/main" id="{628A9FA7-75B5-EC1B-2D82-2245F729CF31}"/>
              </a:ext>
            </a:extLst>
          </p:cNvPr>
          <p:cNvSpPr/>
          <p:nvPr/>
        </p:nvSpPr>
        <p:spPr>
          <a:xfrm>
            <a:off x="3535443" y="3725534"/>
            <a:ext cx="1558313"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127" name="正方形/長方形 126">
            <a:extLst>
              <a:ext uri="{FF2B5EF4-FFF2-40B4-BE49-F238E27FC236}">
                <a16:creationId xmlns:a16="http://schemas.microsoft.com/office/drawing/2014/main" id="{890C74AA-7647-DDB9-3E9E-086BFB020906}"/>
              </a:ext>
            </a:extLst>
          </p:cNvPr>
          <p:cNvSpPr/>
          <p:nvPr/>
        </p:nvSpPr>
        <p:spPr>
          <a:xfrm>
            <a:off x="5153367" y="3725534"/>
            <a:ext cx="1552234"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128" name="正方形/長方形 127">
            <a:extLst>
              <a:ext uri="{FF2B5EF4-FFF2-40B4-BE49-F238E27FC236}">
                <a16:creationId xmlns:a16="http://schemas.microsoft.com/office/drawing/2014/main" id="{139A918D-A36B-D5E2-3FB9-404461A3896C}"/>
              </a:ext>
            </a:extLst>
          </p:cNvPr>
          <p:cNvSpPr/>
          <p:nvPr/>
        </p:nvSpPr>
        <p:spPr>
          <a:xfrm>
            <a:off x="6765212" y="3725534"/>
            <a:ext cx="1382546"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130" name="正方形/長方形 129">
            <a:extLst>
              <a:ext uri="{FF2B5EF4-FFF2-40B4-BE49-F238E27FC236}">
                <a16:creationId xmlns:a16="http://schemas.microsoft.com/office/drawing/2014/main" id="{A774F487-FAEA-5B2D-E17B-267D4F939BC1}"/>
              </a:ext>
            </a:extLst>
          </p:cNvPr>
          <p:cNvSpPr/>
          <p:nvPr/>
        </p:nvSpPr>
        <p:spPr>
          <a:xfrm>
            <a:off x="8207369" y="3725534"/>
            <a:ext cx="3093091"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Tree>
    <p:extLst>
      <p:ext uri="{BB962C8B-B14F-4D97-AF65-F5344CB8AC3E}">
        <p14:creationId xmlns:p14="http://schemas.microsoft.com/office/powerpoint/2010/main" val="25302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24</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dirty="0">
                <a:solidFill>
                  <a:schemeClr val="tx1">
                    <a:lumMod val="75000"/>
                  </a:schemeClr>
                </a:solidFill>
              </a:rPr>
              <a:t>Appendix</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637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25</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0" y="78104"/>
            <a:ext cx="1182254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System configuration</a:t>
            </a:r>
          </a:p>
        </p:txBody>
      </p:sp>
      <p:graphicFrame>
        <p:nvGraphicFramePr>
          <p:cNvPr id="43" name="表 2">
            <a:extLst>
              <a:ext uri="{FF2B5EF4-FFF2-40B4-BE49-F238E27FC236}">
                <a16:creationId xmlns:a16="http://schemas.microsoft.com/office/drawing/2014/main" id="{7F2EA262-D65F-6B11-3D8E-34C26B3422EC}"/>
              </a:ext>
            </a:extLst>
          </p:cNvPr>
          <p:cNvGraphicFramePr>
            <a:graphicFrameLocks noGrp="1"/>
          </p:cNvGraphicFramePr>
          <p:nvPr>
            <p:extLst>
              <p:ext uri="{D42A27DB-BD31-4B8C-83A1-F6EECF244321}">
                <p14:modId xmlns:p14="http://schemas.microsoft.com/office/powerpoint/2010/main" val="922588722"/>
              </p:ext>
            </p:extLst>
          </p:nvPr>
        </p:nvGraphicFramePr>
        <p:xfrm>
          <a:off x="583033" y="3855858"/>
          <a:ext cx="11025934" cy="2465610"/>
        </p:xfrm>
        <a:graphic>
          <a:graphicData uri="http://schemas.openxmlformats.org/drawingml/2006/table">
            <a:tbl>
              <a:tblPr firstRow="1" bandRow="1"/>
              <a:tblGrid>
                <a:gridCol w="649946">
                  <a:extLst>
                    <a:ext uri="{9D8B030D-6E8A-4147-A177-3AD203B41FA5}">
                      <a16:colId xmlns:a16="http://schemas.microsoft.com/office/drawing/2014/main" val="1947196049"/>
                    </a:ext>
                  </a:extLst>
                </a:gridCol>
                <a:gridCol w="2982142">
                  <a:extLst>
                    <a:ext uri="{9D8B030D-6E8A-4147-A177-3AD203B41FA5}">
                      <a16:colId xmlns:a16="http://schemas.microsoft.com/office/drawing/2014/main" val="3667355017"/>
                    </a:ext>
                  </a:extLst>
                </a:gridCol>
                <a:gridCol w="7393846">
                  <a:extLst>
                    <a:ext uri="{9D8B030D-6E8A-4147-A177-3AD203B41FA5}">
                      <a16:colId xmlns:a16="http://schemas.microsoft.com/office/drawing/2014/main" val="1650721643"/>
                    </a:ext>
                  </a:extLst>
                </a:gridCol>
              </a:tblGrid>
              <a:tr h="415746">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r>
                        <a:rPr kumimoji="1" lang="en-US" altLang="ja-JP" sz="1400" dirty="0">
                          <a:solidFill>
                            <a:schemeClr val="bg1"/>
                          </a:solidFill>
                        </a:rPr>
                        <a:t>No</a:t>
                      </a:r>
                      <a:endParaRPr kumimoji="1" lang="ja-JP" altLang="en-US" sz="1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r>
                        <a:rPr kumimoji="1" lang="en-US" altLang="ja-JP" sz="1400" dirty="0">
                          <a:solidFill>
                            <a:schemeClr val="bg1"/>
                          </a:solidFill>
                        </a:rPr>
                        <a:t>Item</a:t>
                      </a:r>
                      <a:endParaRPr kumimoji="1" lang="ja-JP" altLang="en-US" sz="1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r>
                        <a:rPr kumimoji="1" lang="en-US" altLang="ja-JP" sz="1400" dirty="0">
                          <a:solidFill>
                            <a:schemeClr val="bg1"/>
                          </a:solidFill>
                        </a:rPr>
                        <a:t>Recommended specifications and models</a:t>
                      </a:r>
                      <a:endParaRPr kumimoji="1" lang="ja-JP" altLang="en-US" sz="1400" dirty="0">
                        <a:solidFill>
                          <a:schemeClr val="bg1"/>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34792014"/>
                  </a:ext>
                </a:extLst>
              </a:tr>
              <a:tr h="341016">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ctr"/>
                      <a:r>
                        <a:rPr kumimoji="1" lang="en-US" altLang="ja-JP" sz="1100" dirty="0"/>
                        <a:t>1</a:t>
                      </a:r>
                      <a:endParaRPr kumimoji="1" lang="ja-JP" altLang="en-US" sz="11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l" fontAlgn="ctr"/>
                      <a:r>
                        <a:rPr lang="en-US" altLang="ja-JP" sz="1100" b="0" i="0" u="none" strike="noStrike" dirty="0">
                          <a:solidFill>
                            <a:srgbClr val="000000"/>
                          </a:solidFill>
                          <a:effectLst/>
                          <a:latin typeface="+mj-lt"/>
                          <a:ea typeface="Meiryo UI" panose="020B0604030504040204" pitchFamily="50" charset="-128"/>
                        </a:rPr>
                        <a:t>PC</a:t>
                      </a:r>
                      <a:r>
                        <a:rPr lang="ja-JP" altLang="en-US" sz="1100" b="0" i="0" u="none" strike="noStrike" dirty="0">
                          <a:solidFill>
                            <a:srgbClr val="000000"/>
                          </a:solidFill>
                          <a:effectLst/>
                          <a:latin typeface="+mj-lt"/>
                          <a:ea typeface="Meiryo UI" panose="020B0604030504040204" pitchFamily="50" charset="-128"/>
                        </a:rPr>
                        <a:t> </a:t>
                      </a:r>
                      <a:r>
                        <a:rPr lang="en-US" altLang="ja-JP" sz="1100" b="0" i="0" u="none" strike="noStrike" dirty="0">
                          <a:solidFill>
                            <a:srgbClr val="000000"/>
                          </a:solidFill>
                          <a:effectLst/>
                          <a:latin typeface="+mj-lt"/>
                          <a:ea typeface="Meiryo UI" panose="020B0604030504040204" pitchFamily="50" charset="-128"/>
                        </a:rPr>
                        <a:t>Server</a:t>
                      </a:r>
                      <a:endParaRPr lang="en-US" sz="1100" b="0" i="0" u="none" strike="noStrike" dirty="0">
                        <a:solidFill>
                          <a:srgbClr val="000000"/>
                        </a:solidFill>
                        <a:effectLst/>
                        <a:latin typeface="+mj-lt"/>
                        <a:ea typeface="Meiryo UI" panose="020B0604030504040204" pitchFamily="50" charset="-128"/>
                      </a:endParaRPr>
                    </a:p>
                  </a:txBody>
                  <a:tcPr marL="7620" marR="7620" marT="762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Meiryo UI" panose="020B0604030504040204" pitchFamily="50" charset="-128"/>
                          <a:cs typeface="+mn-cs"/>
                        </a:rPr>
                        <a:t>OS</a:t>
                      </a:r>
                      <a:r>
                        <a:rPr kumimoji="1" lang="ja-JP" altLang="en-US" sz="1100" b="0" i="0" u="none" strike="noStrike" kern="1200" dirty="0">
                          <a:solidFill>
                            <a:srgbClr val="000000"/>
                          </a:solidFill>
                          <a:effectLst/>
                          <a:latin typeface="+mn-lt"/>
                          <a:ea typeface="Meiryo UI" panose="020B0604030504040204" pitchFamily="50" charset="-128"/>
                          <a:cs typeface="+mn-cs"/>
                        </a:rPr>
                        <a:t>：</a:t>
                      </a:r>
                      <a:r>
                        <a:rPr kumimoji="1" lang="en-US" altLang="ja-JP" sz="1100" b="0" i="0" u="none" strike="noStrike" kern="1200" dirty="0">
                          <a:solidFill>
                            <a:srgbClr val="000000"/>
                          </a:solidFill>
                          <a:effectLst/>
                          <a:latin typeface="+mn-lt"/>
                          <a:ea typeface="Meiryo UI" panose="020B0604030504040204" pitchFamily="50" charset="-128"/>
                          <a:cs typeface="+mn-cs"/>
                        </a:rPr>
                        <a:t>Windows Server 2019R2 Standard / </a:t>
                      </a:r>
                      <a:r>
                        <a:rPr kumimoji="1" lang="ja-JP" altLang="en-US" sz="1100" b="0" i="0" u="none" strike="noStrike" kern="1200" dirty="0">
                          <a:solidFill>
                            <a:srgbClr val="000000"/>
                          </a:solidFill>
                          <a:effectLst/>
                          <a:latin typeface="+mn-lt"/>
                          <a:ea typeface="Meiryo UI" panose="020B0604030504040204" pitchFamily="50" charset="-128"/>
                          <a:cs typeface="+mn-cs"/>
                        </a:rPr>
                        <a:t>メモリ：</a:t>
                      </a:r>
                      <a:r>
                        <a:rPr kumimoji="1" lang="en-US" altLang="ja-JP" sz="1100" b="0" i="0" u="none" strike="noStrike" kern="1200" dirty="0">
                          <a:solidFill>
                            <a:srgbClr val="000000"/>
                          </a:solidFill>
                          <a:effectLst/>
                          <a:latin typeface="+mn-lt"/>
                          <a:ea typeface="Meiryo UI" panose="020B0604030504040204" pitchFamily="50" charset="-128"/>
                          <a:cs typeface="+mn-cs"/>
                        </a:rPr>
                        <a:t>8GB</a:t>
                      </a:r>
                      <a:r>
                        <a:rPr kumimoji="1" lang="ja-JP" altLang="en-US" sz="1100" b="0" i="0" u="none" strike="noStrike" kern="1200" dirty="0">
                          <a:solidFill>
                            <a:srgbClr val="000000"/>
                          </a:solidFill>
                          <a:effectLst/>
                          <a:latin typeface="+mn-lt"/>
                          <a:ea typeface="Meiryo UI" panose="020B0604030504040204" pitchFamily="50" charset="-128"/>
                          <a:cs typeface="+mn-cs"/>
                        </a:rPr>
                        <a:t>以上 </a:t>
                      </a:r>
                      <a:r>
                        <a:rPr kumimoji="1" lang="en-US" altLang="ja-JP" sz="1100" b="0" i="0" u="none" strike="noStrike" kern="1200" dirty="0">
                          <a:solidFill>
                            <a:srgbClr val="000000"/>
                          </a:solidFill>
                          <a:effectLst/>
                          <a:latin typeface="+mn-lt"/>
                          <a:ea typeface="Meiryo UI" panose="020B0604030504040204" pitchFamily="50" charset="-128"/>
                          <a:cs typeface="+mn-cs"/>
                        </a:rPr>
                        <a:t>/ </a:t>
                      </a:r>
                      <a:r>
                        <a:rPr kumimoji="1" lang="ja-JP" altLang="en-US" sz="1100" b="0" i="0" u="none" strike="noStrike" kern="1200" dirty="0">
                          <a:solidFill>
                            <a:srgbClr val="000000"/>
                          </a:solidFill>
                          <a:effectLst/>
                          <a:latin typeface="+mn-lt"/>
                          <a:ea typeface="Meiryo UI" panose="020B0604030504040204" pitchFamily="50" charset="-128"/>
                          <a:cs typeface="+mn-cs"/>
                        </a:rPr>
                        <a:t>ハードディスク：空容量</a:t>
                      </a:r>
                      <a:r>
                        <a:rPr kumimoji="1" lang="en-US" altLang="ja-JP" sz="1100" b="0" i="0" u="none" strike="noStrike" kern="1200" dirty="0">
                          <a:solidFill>
                            <a:srgbClr val="000000"/>
                          </a:solidFill>
                          <a:effectLst/>
                          <a:latin typeface="+mn-lt"/>
                          <a:ea typeface="Meiryo UI" panose="020B0604030504040204" pitchFamily="50" charset="-128"/>
                          <a:cs typeface="+mn-cs"/>
                        </a:rPr>
                        <a:t>50GB</a:t>
                      </a:r>
                      <a:r>
                        <a:rPr kumimoji="1" lang="ja-JP" altLang="en-US" sz="1100" b="0" i="0" u="none" strike="noStrike" kern="1200" dirty="0">
                          <a:solidFill>
                            <a:srgbClr val="000000"/>
                          </a:solidFill>
                          <a:effectLst/>
                          <a:latin typeface="+mn-lt"/>
                          <a:ea typeface="Meiryo UI" panose="020B0604030504040204" pitchFamily="50" charset="-128"/>
                          <a:cs typeface="+mn-cs"/>
                        </a:rPr>
                        <a:t>以上 </a:t>
                      </a:r>
                      <a:r>
                        <a:rPr kumimoji="1" lang="en-US" altLang="ja-JP" sz="1100" b="0" i="0" u="none" strike="noStrike" kern="1200" dirty="0">
                          <a:solidFill>
                            <a:srgbClr val="000000"/>
                          </a:solidFill>
                          <a:effectLst/>
                          <a:latin typeface="+mn-lt"/>
                          <a:ea typeface="Meiryo UI" panose="020B0604030504040204" pitchFamily="50" charset="-128"/>
                          <a:cs typeface="+mn-cs"/>
                        </a:rPr>
                        <a:t>/</a:t>
                      </a:r>
                      <a:r>
                        <a:rPr kumimoji="1" lang="ja-JP" altLang="en-US" sz="1100" b="0" i="0" u="none" strike="noStrike" kern="1200" dirty="0">
                          <a:solidFill>
                            <a:srgbClr val="000000"/>
                          </a:solidFill>
                          <a:effectLst/>
                          <a:latin typeface="+mn-lt"/>
                          <a:ea typeface="Meiryo UI" panose="020B0604030504040204" pitchFamily="50" charset="-128"/>
                          <a:cs typeface="+mn-cs"/>
                        </a:rPr>
                        <a:t>  ディスプレイ：解像度</a:t>
                      </a:r>
                      <a:r>
                        <a:rPr kumimoji="1" lang="en-US" altLang="ja-JP" sz="1100" b="0" i="0" u="none" strike="noStrike" kern="1200" dirty="0">
                          <a:solidFill>
                            <a:srgbClr val="000000"/>
                          </a:solidFill>
                          <a:effectLst/>
                          <a:latin typeface="+mn-lt"/>
                          <a:ea typeface="Meiryo UI" panose="020B0604030504040204" pitchFamily="50" charset="-128"/>
                          <a:cs typeface="+mn-cs"/>
                        </a:rPr>
                        <a:t>1366×768</a:t>
                      </a:r>
                      <a:r>
                        <a:rPr kumimoji="1" lang="ja-JP" altLang="en-US" sz="1100" b="0" i="0" u="none" strike="noStrike" kern="1200" dirty="0">
                          <a:solidFill>
                            <a:srgbClr val="000000"/>
                          </a:solidFill>
                          <a:effectLst/>
                          <a:latin typeface="+mn-lt"/>
                          <a:ea typeface="Meiryo UI" panose="020B0604030504040204" pitchFamily="50" charset="-128"/>
                          <a:cs typeface="+mn-cs"/>
                        </a:rPr>
                        <a:t>以上 </a:t>
                      </a:r>
                      <a:r>
                        <a:rPr kumimoji="1" lang="en-US" altLang="ja-JP" sz="1100" b="0" i="0" u="none" strike="noStrike" kern="1200" dirty="0">
                          <a:solidFill>
                            <a:srgbClr val="000000"/>
                          </a:solidFill>
                          <a:effectLst/>
                          <a:latin typeface="+mn-lt"/>
                          <a:ea typeface="Meiryo UI" panose="020B0604030504040204" pitchFamily="50" charset="-128"/>
                          <a:cs typeface="+mn-cs"/>
                        </a:rPr>
                        <a:t>/ </a:t>
                      </a:r>
                      <a:r>
                        <a:rPr kumimoji="1" lang="ja-JP" altLang="en-US" sz="1100" b="0" i="0" u="none" strike="noStrike" kern="1200" dirty="0">
                          <a:solidFill>
                            <a:srgbClr val="000000"/>
                          </a:solidFill>
                          <a:effectLst/>
                          <a:latin typeface="+mn-lt"/>
                          <a:ea typeface="Meiryo UI" panose="020B0604030504040204" pitchFamily="50" charset="-128"/>
                          <a:cs typeface="+mn-cs"/>
                        </a:rPr>
                        <a:t>ブラウザ：</a:t>
                      </a:r>
                      <a:r>
                        <a:rPr kumimoji="1" lang="en-US" altLang="ja-JP" sz="1100" b="0" i="0" u="none" strike="noStrike" kern="1200" dirty="0">
                          <a:solidFill>
                            <a:srgbClr val="000000"/>
                          </a:solidFill>
                          <a:effectLst/>
                          <a:latin typeface="+mn-lt"/>
                          <a:ea typeface="Meiryo UI" panose="020B0604030504040204" pitchFamily="50" charset="-128"/>
                          <a:cs typeface="+mn-cs"/>
                        </a:rPr>
                        <a:t>Google Chrome (</a:t>
                      </a:r>
                      <a:r>
                        <a:rPr kumimoji="1" lang="ja-JP" altLang="en-US" sz="1100" b="0" i="0" u="none" strike="noStrike" kern="1200" dirty="0">
                          <a:solidFill>
                            <a:srgbClr val="000000"/>
                          </a:solidFill>
                          <a:effectLst/>
                          <a:latin typeface="+mn-lt"/>
                          <a:ea typeface="Meiryo UI" panose="020B0604030504040204" pitchFamily="50" charset="-128"/>
                          <a:cs typeface="+mn-cs"/>
                        </a:rPr>
                        <a:t>最新</a:t>
                      </a:r>
                      <a:r>
                        <a:rPr kumimoji="1" lang="en-US" altLang="ja-JP" sz="1100" b="0" i="0" u="none" strike="noStrike" kern="1200" dirty="0">
                          <a:solidFill>
                            <a:srgbClr val="000000"/>
                          </a:solidFill>
                          <a:effectLst/>
                          <a:latin typeface="+mn-lt"/>
                          <a:ea typeface="Meiryo UI" panose="020B0604030504040204" pitchFamily="50" charset="-128"/>
                          <a:cs typeface="+mn-cs"/>
                        </a:rPr>
                        <a:t>Ver) ※</a:t>
                      </a:r>
                      <a:r>
                        <a:rPr kumimoji="1" lang="ja-JP" altLang="en-US" sz="1100" b="0" i="0" u="none" strike="noStrike" kern="1200" dirty="0">
                          <a:solidFill>
                            <a:srgbClr val="000000"/>
                          </a:solidFill>
                          <a:effectLst/>
                          <a:latin typeface="+mn-lt"/>
                          <a:ea typeface="Meiryo UI" panose="020B0604030504040204" pitchFamily="50" charset="-128"/>
                          <a:cs typeface="+mn-cs"/>
                        </a:rPr>
                        <a:t>推奨機種スペック以上のサーバ機</a:t>
                      </a:r>
                    </a:p>
                  </a:txBody>
                  <a:tcPr marL="7620" marR="7620" marT="762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424844694"/>
                  </a:ext>
                </a:extLst>
              </a:tr>
              <a:tr h="341016">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ctr"/>
                      <a:r>
                        <a:rPr kumimoji="1" lang="en-US" altLang="ja-JP" sz="1100" dirty="0"/>
                        <a:t>2</a:t>
                      </a:r>
                      <a:endParaRPr kumimoji="1" lang="ja-JP" altLang="en-US" sz="11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l" fontAlgn="ctr"/>
                      <a:r>
                        <a:rPr lang="en-US" sz="1100" b="0" i="0" u="none" strike="noStrike" dirty="0">
                          <a:solidFill>
                            <a:srgbClr val="000000"/>
                          </a:solidFill>
                          <a:effectLst/>
                          <a:latin typeface="+mj-lt"/>
                          <a:ea typeface="Meiryo UI" panose="020B0604030504040204" pitchFamily="50" charset="-128"/>
                        </a:rPr>
                        <a:t>Client PC</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Meiryo UI" panose="020B0604030504040204" pitchFamily="50" charset="-128"/>
                          <a:cs typeface="+mn-cs"/>
                        </a:rPr>
                        <a:t>OS</a:t>
                      </a:r>
                      <a:r>
                        <a:rPr kumimoji="1" lang="ja-JP" altLang="en-US" sz="1100" b="0" i="0" u="none" strike="noStrike" kern="1200" dirty="0">
                          <a:solidFill>
                            <a:srgbClr val="000000"/>
                          </a:solidFill>
                          <a:effectLst/>
                          <a:latin typeface="+mn-lt"/>
                          <a:ea typeface="Meiryo UI" panose="020B0604030504040204" pitchFamily="50" charset="-128"/>
                          <a:cs typeface="+mn-cs"/>
                        </a:rPr>
                        <a:t>：</a:t>
                      </a:r>
                      <a:r>
                        <a:rPr kumimoji="1" lang="en-US" altLang="ja-JP" sz="1100" b="0" i="0" u="none" strike="noStrike" kern="1200" dirty="0">
                          <a:solidFill>
                            <a:srgbClr val="000000"/>
                          </a:solidFill>
                          <a:effectLst/>
                          <a:latin typeface="+mn-lt"/>
                          <a:ea typeface="Meiryo UI" panose="020B0604030504040204" pitchFamily="50" charset="-128"/>
                          <a:cs typeface="+mn-cs"/>
                        </a:rPr>
                        <a:t>Windows 7/8.1/10 / </a:t>
                      </a:r>
                      <a:r>
                        <a:rPr kumimoji="1" lang="ja-JP" altLang="en-US" sz="1100" b="0" i="0" u="none" strike="noStrike" kern="1200" dirty="0">
                          <a:solidFill>
                            <a:srgbClr val="000000"/>
                          </a:solidFill>
                          <a:effectLst/>
                          <a:latin typeface="+mn-lt"/>
                          <a:ea typeface="Meiryo UI" panose="020B0604030504040204" pitchFamily="50" charset="-128"/>
                          <a:cs typeface="+mn-cs"/>
                        </a:rPr>
                        <a:t>メモリ：</a:t>
                      </a:r>
                      <a:r>
                        <a:rPr kumimoji="1" lang="en-US" altLang="ja-JP" sz="1100" b="0" i="0" u="none" strike="noStrike" kern="1200" dirty="0">
                          <a:solidFill>
                            <a:srgbClr val="000000"/>
                          </a:solidFill>
                          <a:effectLst/>
                          <a:latin typeface="+mn-lt"/>
                          <a:ea typeface="Meiryo UI" panose="020B0604030504040204" pitchFamily="50" charset="-128"/>
                          <a:cs typeface="+mn-cs"/>
                        </a:rPr>
                        <a:t>4GB</a:t>
                      </a:r>
                      <a:r>
                        <a:rPr kumimoji="1" lang="ja-JP" altLang="en-US" sz="1100" b="0" i="0" u="none" strike="noStrike" kern="1200" dirty="0">
                          <a:solidFill>
                            <a:srgbClr val="000000"/>
                          </a:solidFill>
                          <a:effectLst/>
                          <a:latin typeface="+mn-lt"/>
                          <a:ea typeface="Meiryo UI" panose="020B0604030504040204" pitchFamily="50" charset="-128"/>
                          <a:cs typeface="+mn-cs"/>
                        </a:rPr>
                        <a:t>以上 </a:t>
                      </a:r>
                      <a:r>
                        <a:rPr kumimoji="1" lang="en-US" altLang="ja-JP" sz="1100" b="0" i="0" u="none" strike="noStrike" kern="1200" dirty="0">
                          <a:solidFill>
                            <a:srgbClr val="000000"/>
                          </a:solidFill>
                          <a:effectLst/>
                          <a:latin typeface="+mn-lt"/>
                          <a:ea typeface="Meiryo UI" panose="020B0604030504040204" pitchFamily="50" charset="-128"/>
                          <a:cs typeface="+mn-cs"/>
                        </a:rPr>
                        <a:t>/ </a:t>
                      </a:r>
                      <a:r>
                        <a:rPr kumimoji="1" lang="ja-JP" altLang="en-US" sz="1100" b="0" i="0" u="none" strike="noStrike" kern="1200" dirty="0">
                          <a:solidFill>
                            <a:srgbClr val="000000"/>
                          </a:solidFill>
                          <a:effectLst/>
                          <a:latin typeface="+mn-lt"/>
                          <a:ea typeface="Meiryo UI" panose="020B0604030504040204" pitchFamily="50" charset="-128"/>
                          <a:cs typeface="+mn-cs"/>
                        </a:rPr>
                        <a:t>ディスプレイ：解像度</a:t>
                      </a:r>
                      <a:r>
                        <a:rPr kumimoji="1" lang="en-US" altLang="ja-JP" sz="1100" b="0" i="0" u="none" strike="noStrike" kern="1200" dirty="0">
                          <a:solidFill>
                            <a:srgbClr val="000000"/>
                          </a:solidFill>
                          <a:effectLst/>
                          <a:latin typeface="+mn-lt"/>
                          <a:ea typeface="Meiryo UI" panose="020B0604030504040204" pitchFamily="50" charset="-128"/>
                          <a:cs typeface="+mn-cs"/>
                        </a:rPr>
                        <a:t>1366×768</a:t>
                      </a:r>
                      <a:r>
                        <a:rPr kumimoji="1" lang="ja-JP" altLang="en-US" sz="1100" b="0" i="0" u="none" strike="noStrike" kern="1200" dirty="0">
                          <a:solidFill>
                            <a:srgbClr val="000000"/>
                          </a:solidFill>
                          <a:effectLst/>
                          <a:latin typeface="+mn-lt"/>
                          <a:ea typeface="Meiryo UI" panose="020B0604030504040204" pitchFamily="50" charset="-128"/>
                          <a:cs typeface="+mn-cs"/>
                        </a:rPr>
                        <a:t>以上</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eiryo UI" panose="020B0604030504040204" pitchFamily="50" charset="-128"/>
                          <a:cs typeface="+mn-cs"/>
                        </a:rPr>
                        <a:t>ブラウザ：</a:t>
                      </a:r>
                      <a:r>
                        <a:rPr kumimoji="1" lang="en-US" altLang="ja-JP" sz="1100" b="0" i="0" u="none" strike="noStrike" kern="1200" dirty="0">
                          <a:solidFill>
                            <a:srgbClr val="000000"/>
                          </a:solidFill>
                          <a:effectLst/>
                          <a:latin typeface="+mn-lt"/>
                          <a:ea typeface="Meiryo UI" panose="020B0604030504040204" pitchFamily="50" charset="-128"/>
                          <a:cs typeface="+mn-cs"/>
                        </a:rPr>
                        <a:t>Google Chrome (</a:t>
                      </a:r>
                      <a:r>
                        <a:rPr kumimoji="1" lang="ja-JP" altLang="en-US" sz="1100" b="0" i="0" u="none" strike="noStrike" kern="1200" dirty="0">
                          <a:solidFill>
                            <a:srgbClr val="000000"/>
                          </a:solidFill>
                          <a:effectLst/>
                          <a:latin typeface="+mn-lt"/>
                          <a:ea typeface="Meiryo UI" panose="020B0604030504040204" pitchFamily="50" charset="-128"/>
                          <a:cs typeface="+mn-cs"/>
                        </a:rPr>
                        <a:t>最新</a:t>
                      </a:r>
                      <a:r>
                        <a:rPr kumimoji="1" lang="en-US" altLang="ja-JP" sz="1100" b="0" i="0" u="none" strike="noStrike" kern="1200" dirty="0">
                          <a:solidFill>
                            <a:srgbClr val="000000"/>
                          </a:solidFill>
                          <a:effectLst/>
                          <a:latin typeface="+mn-lt"/>
                          <a:ea typeface="Meiryo UI" panose="020B0604030504040204" pitchFamily="50" charset="-128"/>
                          <a:cs typeface="+mn-cs"/>
                        </a:rPr>
                        <a:t>Ver)※</a:t>
                      </a:r>
                      <a:r>
                        <a:rPr kumimoji="1" lang="ja-JP" altLang="en-US" sz="1100" b="0" i="0" u="none" strike="noStrike" kern="1200" dirty="0">
                          <a:solidFill>
                            <a:srgbClr val="000000"/>
                          </a:solidFill>
                          <a:effectLst/>
                          <a:latin typeface="+mn-lt"/>
                          <a:ea typeface="Meiryo UI" panose="020B0604030504040204" pitchFamily="50" charset="-128"/>
                          <a:cs typeface="+mn-cs"/>
                        </a:rPr>
                        <a:t>推奨機種スペック以上の</a:t>
                      </a:r>
                      <a:r>
                        <a:rPr kumimoji="1" lang="en-US" altLang="ja-JP" sz="1100" b="0" i="0" u="none" strike="noStrike" kern="1200" dirty="0">
                          <a:solidFill>
                            <a:srgbClr val="000000"/>
                          </a:solidFill>
                          <a:effectLst/>
                          <a:latin typeface="+mn-lt"/>
                          <a:ea typeface="Meiryo UI" panose="020B0604030504040204" pitchFamily="50" charset="-128"/>
                          <a:cs typeface="+mn-cs"/>
                        </a:rPr>
                        <a:t>PC</a:t>
                      </a:r>
                      <a:r>
                        <a:rPr kumimoji="1" lang="ja-JP" altLang="en-US" sz="1100" b="0" i="0" u="none" strike="noStrike" kern="1200" dirty="0">
                          <a:solidFill>
                            <a:srgbClr val="000000"/>
                          </a:solidFill>
                          <a:effectLst/>
                          <a:latin typeface="+mn-lt"/>
                          <a:ea typeface="Meiryo UI" panose="020B0604030504040204" pitchFamily="50" charset="-128"/>
                          <a:cs typeface="+mn-cs"/>
                        </a:rPr>
                        <a:t>機</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494418794"/>
                  </a:ext>
                </a:extLst>
              </a:tr>
              <a:tr h="341016">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ctr"/>
                      <a:r>
                        <a:rPr kumimoji="1" lang="en-US" altLang="ja-JP" sz="1100" dirty="0"/>
                        <a:t>3</a:t>
                      </a:r>
                      <a:endParaRPr kumimoji="1" lang="ja-JP" altLang="en-US" sz="11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l" fontAlgn="ctr"/>
                      <a:r>
                        <a:rPr lang="en-US" sz="1100" b="0" i="0" u="none" strike="noStrike" dirty="0">
                          <a:solidFill>
                            <a:srgbClr val="000000"/>
                          </a:solidFill>
                          <a:effectLst/>
                          <a:latin typeface="+mj-lt"/>
                          <a:ea typeface="Meiryo UI" panose="020B0604030504040204" pitchFamily="50" charset="-128"/>
                        </a:rPr>
                        <a:t>Handy terminal</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l" fontAlgn="ctr"/>
                      <a:r>
                        <a:rPr lang="en-US" altLang="ja-JP" sz="1100" b="0" i="0" u="none" strike="noStrike" dirty="0">
                          <a:solidFill>
                            <a:srgbClr val="000000"/>
                          </a:solidFill>
                          <a:effectLst/>
                          <a:latin typeface="+mj-lt"/>
                          <a:ea typeface="Meiryo UI" panose="020B0604030504040204" pitchFamily="50" charset="-128"/>
                        </a:rPr>
                        <a:t>KEYENCE</a:t>
                      </a:r>
                      <a:r>
                        <a:rPr lang="ja-JP" altLang="en-US" sz="1100" b="0" i="0" u="none" strike="noStrike" dirty="0">
                          <a:solidFill>
                            <a:srgbClr val="000000"/>
                          </a:solidFill>
                          <a:effectLst/>
                          <a:latin typeface="+mj-lt"/>
                          <a:ea typeface="Meiryo UI" panose="020B0604030504040204" pitchFamily="50" charset="-128"/>
                        </a:rPr>
                        <a:t> </a:t>
                      </a:r>
                      <a:r>
                        <a:rPr lang="en-US" altLang="ja-JP" sz="1100" b="0" i="0" u="none" strike="noStrike" dirty="0">
                          <a:solidFill>
                            <a:srgbClr val="000000"/>
                          </a:solidFill>
                          <a:effectLst/>
                          <a:latin typeface="+mj-lt"/>
                          <a:ea typeface="Meiryo UI" panose="020B0604030504040204" pitchFamily="50" charset="-128"/>
                        </a:rPr>
                        <a:t>BT</a:t>
                      </a:r>
                      <a:r>
                        <a:rPr lang="ja-JP" altLang="en-US" sz="1100" b="0" i="0" u="none" strike="noStrike" dirty="0">
                          <a:solidFill>
                            <a:srgbClr val="000000"/>
                          </a:solidFill>
                          <a:effectLst/>
                          <a:latin typeface="+mj-lt"/>
                          <a:ea typeface="Meiryo UI" panose="020B0604030504040204" pitchFamily="50" charset="-128"/>
                        </a:rPr>
                        <a:t>シリーズ </a:t>
                      </a:r>
                      <a:r>
                        <a:rPr lang="en-US" altLang="ja-JP" sz="1100" b="0" i="0" u="none" strike="noStrike" dirty="0">
                          <a:solidFill>
                            <a:srgbClr val="000000"/>
                          </a:solidFill>
                          <a:effectLst/>
                          <a:latin typeface="+mj-lt"/>
                          <a:ea typeface="Meiryo UI" panose="020B0604030504040204" pitchFamily="50" charset="-128"/>
                        </a:rPr>
                        <a:t>(Windows OS type, Android OS type)</a:t>
                      </a:r>
                      <a:endParaRPr lang="en-US" sz="1100" b="0" i="0" u="none" strike="noStrike" dirty="0">
                        <a:solidFill>
                          <a:srgbClr val="000000"/>
                        </a:solidFill>
                        <a:effectLst/>
                        <a:latin typeface="+mj-lt"/>
                        <a:ea typeface="Meiryo UI" panose="020B0604030504040204" pitchFamily="50" charset="-128"/>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908556310"/>
                  </a:ext>
                </a:extLst>
              </a:tr>
              <a:tr h="341016">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ctr"/>
                      <a:r>
                        <a:rPr kumimoji="1" lang="en-US" altLang="ja-JP" sz="1100" dirty="0"/>
                        <a:t>4</a:t>
                      </a:r>
                      <a:endParaRPr kumimoji="1" lang="ja-JP" altLang="en-US" sz="11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l" fontAlgn="ctr"/>
                      <a:r>
                        <a:rPr lang="en-US" sz="1100" b="0" i="0" u="none" strike="noStrike" dirty="0">
                          <a:solidFill>
                            <a:srgbClr val="000000"/>
                          </a:solidFill>
                          <a:effectLst/>
                          <a:latin typeface="+mj-lt"/>
                          <a:ea typeface="Meiryo UI" panose="020B0604030504040204" pitchFamily="50" charset="-128"/>
                        </a:rPr>
                        <a:t>Access point</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Meiryo UI" panose="020B0604030504040204" pitchFamily="50" charset="-128"/>
                          <a:cs typeface="+mn-cs"/>
                        </a:rPr>
                        <a:t>IEEE802.11a/b/g/n</a:t>
                      </a:r>
                      <a:r>
                        <a:rPr kumimoji="1" lang="ja-JP" altLang="en-US" sz="1100" b="0" i="0" u="none" strike="noStrike" kern="1200" dirty="0">
                          <a:solidFill>
                            <a:srgbClr val="000000"/>
                          </a:solidFill>
                          <a:effectLst/>
                          <a:latin typeface="+mn-lt"/>
                          <a:ea typeface="Meiryo UI" panose="020B0604030504040204" pitchFamily="50" charset="-128"/>
                          <a:cs typeface="+mn-cs"/>
                        </a:rPr>
                        <a:t>準拠</a:t>
                      </a:r>
                      <a:endParaRPr kumimoji="1" lang="en-US" altLang="ja-JP" sz="1100" b="0" i="0" u="none" strike="noStrike" kern="1200" dirty="0">
                        <a:solidFill>
                          <a:srgbClr val="000000"/>
                        </a:solidFill>
                        <a:effectLst/>
                        <a:latin typeface="+mn-lt"/>
                        <a:ea typeface="Meiryo UI" panose="020B0604030504040204" pitchFamily="50" charset="-128"/>
                        <a:cs typeface="+mn-cs"/>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05526868"/>
                  </a:ext>
                </a:extLst>
              </a:tr>
              <a:tr h="341016">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ctr"/>
                      <a:r>
                        <a:rPr kumimoji="1" lang="en-US" altLang="ja-JP" sz="1100" dirty="0"/>
                        <a:t>5</a:t>
                      </a:r>
                      <a:endParaRPr kumimoji="1" lang="ja-JP" altLang="en-US" sz="11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l" fontAlgn="ctr"/>
                      <a:r>
                        <a:rPr lang="en-US" sz="1100" b="0" i="0" u="none" strike="noStrike" dirty="0">
                          <a:solidFill>
                            <a:srgbClr val="000000"/>
                          </a:solidFill>
                          <a:effectLst/>
                          <a:latin typeface="+mj-lt"/>
                          <a:ea typeface="Meiryo UI" panose="020B0604030504040204" pitchFamily="50" charset="-128"/>
                        </a:rPr>
                        <a:t>UPS</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l" fontAlgn="ctr"/>
                      <a:r>
                        <a:rPr lang="en-US" sz="1100" b="0" i="0" u="none" strike="noStrike" dirty="0">
                          <a:solidFill>
                            <a:srgbClr val="000000"/>
                          </a:solidFill>
                          <a:effectLst/>
                          <a:latin typeface="+mj-lt"/>
                          <a:ea typeface="Meiryo UI" panose="020B0604030504040204" pitchFamily="50" charset="-128"/>
                        </a:rPr>
                        <a:t>UPS shutdown signal type</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608332908"/>
                  </a:ext>
                </a:extLst>
              </a:tr>
              <a:tr h="341016">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ctr"/>
                      <a:endParaRPr kumimoji="1" lang="ja-JP" altLang="en-US" sz="11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l" fontAlgn="ctr"/>
                      <a:endParaRPr lang="en-US" sz="1100" b="0" i="0" u="none" strike="noStrike" dirty="0">
                        <a:solidFill>
                          <a:srgbClr val="000000"/>
                        </a:solidFill>
                        <a:effectLst/>
                        <a:latin typeface="+mj-lt"/>
                        <a:ea typeface="Meiryo UI" panose="020B0604030504040204" pitchFamily="50" charset="-128"/>
                      </a:endParaRPr>
                    </a:p>
                  </a:txBody>
                  <a:tcPr marL="7620" marR="7620" marT="762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l" fontAlgn="ctr"/>
                      <a:endParaRPr lang="en-US" sz="1100" b="0" i="0" u="none" strike="noStrike" dirty="0">
                        <a:solidFill>
                          <a:srgbClr val="000000"/>
                        </a:solidFill>
                        <a:effectLst/>
                        <a:latin typeface="+mj-lt"/>
                        <a:ea typeface="Meiryo UI" panose="020B0604030504040204" pitchFamily="50" charset="-128"/>
                      </a:endParaRPr>
                    </a:p>
                  </a:txBody>
                  <a:tcPr marL="7620" marR="7620" marT="762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53768693"/>
                  </a:ext>
                </a:extLst>
              </a:tr>
            </a:tbl>
          </a:graphicData>
        </a:graphic>
      </p:graphicFrame>
      <p:sp>
        <p:nvSpPr>
          <p:cNvPr id="47" name="正方形/長方形 46">
            <a:extLst>
              <a:ext uri="{FF2B5EF4-FFF2-40B4-BE49-F238E27FC236}">
                <a16:creationId xmlns:a16="http://schemas.microsoft.com/office/drawing/2014/main" id="{554F40D5-2BCD-C653-9715-393555039A1C}"/>
              </a:ext>
            </a:extLst>
          </p:cNvPr>
          <p:cNvSpPr/>
          <p:nvPr/>
        </p:nvSpPr>
        <p:spPr>
          <a:xfrm>
            <a:off x="7440793" y="1598951"/>
            <a:ext cx="925162" cy="184275"/>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Segoe UI"/>
                <a:ea typeface="メイリオ"/>
                <a:cs typeface="+mn-cs"/>
              </a:rPr>
              <a:t>PC Server</a:t>
            </a:r>
            <a:endParaRPr kumimoji="1" lang="ja-JP" altLang="en-US" sz="1100" b="0" i="0" u="none" strike="noStrike" kern="0" cap="none" spc="0" normalizeH="0" baseline="0" noProof="0" dirty="0">
              <a:ln>
                <a:noFill/>
              </a:ln>
              <a:solidFill>
                <a:prstClr val="black"/>
              </a:solidFill>
              <a:effectLst/>
              <a:uLnTx/>
              <a:uFillTx/>
              <a:latin typeface="Segoe UI"/>
              <a:ea typeface="メイリオ"/>
              <a:cs typeface="+mn-cs"/>
            </a:endParaRPr>
          </a:p>
        </p:txBody>
      </p:sp>
      <p:sp>
        <p:nvSpPr>
          <p:cNvPr id="48" name="正方形/長方形 47">
            <a:extLst>
              <a:ext uri="{FF2B5EF4-FFF2-40B4-BE49-F238E27FC236}">
                <a16:creationId xmlns:a16="http://schemas.microsoft.com/office/drawing/2014/main" id="{8833220F-EFA7-08B6-0052-BB12A8087EF7}"/>
              </a:ext>
            </a:extLst>
          </p:cNvPr>
          <p:cNvSpPr/>
          <p:nvPr/>
        </p:nvSpPr>
        <p:spPr>
          <a:xfrm>
            <a:off x="8206871" y="1598950"/>
            <a:ext cx="925162" cy="184275"/>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Segoe UI"/>
                <a:ea typeface="メイリオ"/>
                <a:cs typeface="+mn-cs"/>
              </a:rPr>
              <a:t>UPS</a:t>
            </a:r>
            <a:endParaRPr kumimoji="1" lang="ja-JP" altLang="en-US" sz="1100" b="0" i="0" u="none" strike="noStrike" kern="0" cap="none" spc="0" normalizeH="0" baseline="0" noProof="0" dirty="0">
              <a:ln>
                <a:noFill/>
              </a:ln>
              <a:solidFill>
                <a:prstClr val="black"/>
              </a:solidFill>
              <a:effectLst/>
              <a:uLnTx/>
              <a:uFillTx/>
              <a:latin typeface="Segoe UI"/>
              <a:ea typeface="メイリオ"/>
              <a:cs typeface="+mn-cs"/>
            </a:endParaRPr>
          </a:p>
        </p:txBody>
      </p:sp>
      <p:sp>
        <p:nvSpPr>
          <p:cNvPr id="49" name="正方形/長方形 48">
            <a:extLst>
              <a:ext uri="{FF2B5EF4-FFF2-40B4-BE49-F238E27FC236}">
                <a16:creationId xmlns:a16="http://schemas.microsoft.com/office/drawing/2014/main" id="{9FC2E2C4-80B9-9006-301D-A2FF32093407}"/>
              </a:ext>
            </a:extLst>
          </p:cNvPr>
          <p:cNvSpPr/>
          <p:nvPr/>
        </p:nvSpPr>
        <p:spPr>
          <a:xfrm>
            <a:off x="3897533" y="1539903"/>
            <a:ext cx="1322048" cy="210743"/>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Segoe UI"/>
                <a:ea typeface="メイリオ"/>
                <a:cs typeface="+mn-cs"/>
              </a:rPr>
              <a:t>Access point</a:t>
            </a:r>
            <a:endParaRPr kumimoji="1" lang="ja-JP" altLang="en-US" sz="1100" b="0" i="0" u="none" strike="noStrike" kern="0" cap="none" spc="0" normalizeH="0" baseline="0" noProof="0" dirty="0">
              <a:ln>
                <a:noFill/>
              </a:ln>
              <a:solidFill>
                <a:prstClr val="black"/>
              </a:solidFill>
              <a:effectLst/>
              <a:uLnTx/>
              <a:uFillTx/>
              <a:latin typeface="Segoe UI"/>
              <a:ea typeface="メイリオ"/>
              <a:cs typeface="+mn-cs"/>
            </a:endParaRPr>
          </a:p>
        </p:txBody>
      </p:sp>
      <p:sp>
        <p:nvSpPr>
          <p:cNvPr id="50" name="正方形/長方形 49">
            <a:extLst>
              <a:ext uri="{FF2B5EF4-FFF2-40B4-BE49-F238E27FC236}">
                <a16:creationId xmlns:a16="http://schemas.microsoft.com/office/drawing/2014/main" id="{F53EF008-944C-8B9F-AD0E-08D9FD47668F}"/>
              </a:ext>
            </a:extLst>
          </p:cNvPr>
          <p:cNvSpPr/>
          <p:nvPr/>
        </p:nvSpPr>
        <p:spPr>
          <a:xfrm>
            <a:off x="8759851" y="3355561"/>
            <a:ext cx="925162" cy="184275"/>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Segoe UI"/>
                <a:ea typeface="メイリオ"/>
                <a:cs typeface="+mn-cs"/>
              </a:rPr>
              <a:t>Client PC</a:t>
            </a:r>
            <a:endParaRPr kumimoji="1" lang="ja-JP" altLang="en-US" sz="1100" b="0" i="0" u="none" strike="noStrike" kern="0" cap="none" spc="0" normalizeH="0" baseline="0" noProof="0" dirty="0">
              <a:ln>
                <a:noFill/>
              </a:ln>
              <a:solidFill>
                <a:prstClr val="black"/>
              </a:solidFill>
              <a:effectLst/>
              <a:uLnTx/>
              <a:uFillTx/>
              <a:latin typeface="Segoe UI"/>
              <a:ea typeface="メイリオ"/>
              <a:cs typeface="+mn-cs"/>
            </a:endParaRPr>
          </a:p>
        </p:txBody>
      </p:sp>
      <p:sp>
        <p:nvSpPr>
          <p:cNvPr id="51" name="正方形/長方形 50">
            <a:extLst>
              <a:ext uri="{FF2B5EF4-FFF2-40B4-BE49-F238E27FC236}">
                <a16:creationId xmlns:a16="http://schemas.microsoft.com/office/drawing/2014/main" id="{83FEC0C1-59C2-2227-C25C-793EC92C2B9C}"/>
              </a:ext>
            </a:extLst>
          </p:cNvPr>
          <p:cNvSpPr/>
          <p:nvPr/>
        </p:nvSpPr>
        <p:spPr>
          <a:xfrm>
            <a:off x="1581643" y="3447393"/>
            <a:ext cx="2482631" cy="607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Segoe UI"/>
                <a:ea typeface="メイリオ"/>
                <a:cs typeface="+mn-cs"/>
              </a:rPr>
              <a:t>Handy Terminal</a:t>
            </a:r>
            <a:r>
              <a:rPr kumimoji="1" lang="ja-JP" altLang="en-US" sz="1100" b="0" i="0" u="none" strike="noStrike" kern="0" cap="none" spc="0" normalizeH="0" baseline="0" noProof="0" dirty="0">
                <a:ln>
                  <a:noFill/>
                </a:ln>
                <a:solidFill>
                  <a:prstClr val="black"/>
                </a:solidFill>
                <a:effectLst/>
                <a:uLnTx/>
                <a:uFillTx/>
                <a:latin typeface="Segoe UI"/>
                <a:ea typeface="メイリオ"/>
                <a:cs typeface="+mn-cs"/>
              </a:rPr>
              <a:t>　</a:t>
            </a:r>
            <a:r>
              <a:rPr kumimoji="1" lang="en-US" altLang="ja-JP" sz="1100" b="0" i="0" u="none" strike="noStrike" kern="0" cap="none" spc="0" normalizeH="0" baseline="0" noProof="0" dirty="0">
                <a:ln>
                  <a:noFill/>
                </a:ln>
                <a:solidFill>
                  <a:prstClr val="black"/>
                </a:solidFill>
                <a:effectLst/>
                <a:uLnTx/>
                <a:uFillTx/>
                <a:latin typeface="Segoe UI"/>
                <a:ea typeface="メイリオ"/>
                <a:cs typeface="+mn-cs"/>
              </a:rPr>
              <a:t>KEYENCE BT series</a:t>
            </a:r>
            <a:endParaRPr kumimoji="1" lang="ja-JP" altLang="en-US" sz="1100" b="0" i="0" u="none" strike="noStrike" kern="0" cap="none" spc="0" normalizeH="0" baseline="0" noProof="0" dirty="0">
              <a:ln>
                <a:noFill/>
              </a:ln>
              <a:solidFill>
                <a:prstClr val="black"/>
              </a:solidFill>
              <a:effectLst/>
              <a:uLnTx/>
              <a:uFillTx/>
              <a:latin typeface="Segoe UI"/>
              <a:ea typeface="メイリオ"/>
              <a:cs typeface="+mn-cs"/>
            </a:endParaRPr>
          </a:p>
        </p:txBody>
      </p:sp>
      <p:pic>
        <p:nvPicPr>
          <p:cNvPr id="52" name="図 51">
            <a:extLst>
              <a:ext uri="{FF2B5EF4-FFF2-40B4-BE49-F238E27FC236}">
                <a16:creationId xmlns:a16="http://schemas.microsoft.com/office/drawing/2014/main" id="{42B1A062-051E-7B0D-1AB9-1EC416589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716" y="744854"/>
            <a:ext cx="581316" cy="814899"/>
          </a:xfrm>
          <a:prstGeom prst="rect">
            <a:avLst/>
          </a:prstGeom>
        </p:spPr>
      </p:pic>
      <p:pic>
        <p:nvPicPr>
          <p:cNvPr id="55" name="図 54">
            <a:extLst>
              <a:ext uri="{FF2B5EF4-FFF2-40B4-BE49-F238E27FC236}">
                <a16:creationId xmlns:a16="http://schemas.microsoft.com/office/drawing/2014/main" id="{E10F6DEC-92E5-8796-0DC1-99934797ABA0}"/>
              </a:ext>
            </a:extLst>
          </p:cNvPr>
          <p:cNvPicPr>
            <a:picLocks noChangeAspect="1"/>
          </p:cNvPicPr>
          <p:nvPr/>
        </p:nvPicPr>
        <p:blipFill rotWithShape="1">
          <a:blip r:embed="rId3">
            <a:extLst>
              <a:ext uri="{28A0092B-C50C-407E-A947-70E740481C1C}">
                <a14:useLocalDpi xmlns:a14="http://schemas.microsoft.com/office/drawing/2010/main" val="0"/>
              </a:ext>
            </a:extLst>
          </a:blip>
          <a:srcRect b="17568"/>
          <a:stretch/>
        </p:blipFill>
        <p:spPr>
          <a:xfrm>
            <a:off x="4064274" y="770605"/>
            <a:ext cx="988566" cy="814899"/>
          </a:xfrm>
          <a:prstGeom prst="rect">
            <a:avLst/>
          </a:prstGeom>
        </p:spPr>
      </p:pic>
      <p:pic>
        <p:nvPicPr>
          <p:cNvPr id="58" name="図 57">
            <a:extLst>
              <a:ext uri="{FF2B5EF4-FFF2-40B4-BE49-F238E27FC236}">
                <a16:creationId xmlns:a16="http://schemas.microsoft.com/office/drawing/2014/main" id="{2E9A7AAD-357D-5022-5FB3-705080DCCED0}"/>
              </a:ext>
            </a:extLst>
          </p:cNvPr>
          <p:cNvPicPr>
            <a:picLocks noChangeAspect="1"/>
          </p:cNvPicPr>
          <p:nvPr/>
        </p:nvPicPr>
        <p:blipFill>
          <a:blip r:embed="rId4"/>
          <a:stretch>
            <a:fillRect/>
          </a:stretch>
        </p:blipFill>
        <p:spPr>
          <a:xfrm>
            <a:off x="8384795" y="1030893"/>
            <a:ext cx="581159" cy="523746"/>
          </a:xfrm>
          <a:prstGeom prst="rect">
            <a:avLst/>
          </a:prstGeom>
        </p:spPr>
      </p:pic>
      <p:pic>
        <p:nvPicPr>
          <p:cNvPr id="60" name="図 59">
            <a:extLst>
              <a:ext uri="{FF2B5EF4-FFF2-40B4-BE49-F238E27FC236}">
                <a16:creationId xmlns:a16="http://schemas.microsoft.com/office/drawing/2014/main" id="{1101AC62-E907-518D-DCA9-3E1C6029DF65}"/>
              </a:ext>
            </a:extLst>
          </p:cNvPr>
          <p:cNvPicPr>
            <a:picLocks noChangeAspect="1"/>
          </p:cNvPicPr>
          <p:nvPr/>
        </p:nvPicPr>
        <p:blipFill>
          <a:blip r:embed="rId5"/>
          <a:stretch>
            <a:fillRect/>
          </a:stretch>
        </p:blipFill>
        <p:spPr>
          <a:xfrm>
            <a:off x="5803286" y="1993969"/>
            <a:ext cx="1289906" cy="403546"/>
          </a:xfrm>
          <a:prstGeom prst="rect">
            <a:avLst/>
          </a:prstGeom>
        </p:spPr>
      </p:pic>
      <p:pic>
        <p:nvPicPr>
          <p:cNvPr id="61" name="図 60">
            <a:extLst>
              <a:ext uri="{FF2B5EF4-FFF2-40B4-BE49-F238E27FC236}">
                <a16:creationId xmlns:a16="http://schemas.microsoft.com/office/drawing/2014/main" id="{31A7BCF9-FEF0-BDC3-A68D-80722F7F664C}"/>
              </a:ext>
            </a:extLst>
          </p:cNvPr>
          <p:cNvPicPr>
            <a:picLocks noChangeAspect="1"/>
          </p:cNvPicPr>
          <p:nvPr/>
        </p:nvPicPr>
        <p:blipFill>
          <a:blip r:embed="rId6"/>
          <a:stretch>
            <a:fillRect/>
          </a:stretch>
        </p:blipFill>
        <p:spPr>
          <a:xfrm>
            <a:off x="8728149" y="2568887"/>
            <a:ext cx="988566" cy="787014"/>
          </a:xfrm>
          <a:prstGeom prst="rect">
            <a:avLst/>
          </a:prstGeom>
        </p:spPr>
      </p:pic>
      <p:cxnSp>
        <p:nvCxnSpPr>
          <p:cNvPr id="68" name="コネクタ: カギ線 67">
            <a:extLst>
              <a:ext uri="{FF2B5EF4-FFF2-40B4-BE49-F238E27FC236}">
                <a16:creationId xmlns:a16="http://schemas.microsoft.com/office/drawing/2014/main" id="{B7E50F4E-A90C-BFE1-7CB2-1CE31EA80E82}"/>
              </a:ext>
            </a:extLst>
          </p:cNvPr>
          <p:cNvCxnSpPr>
            <a:cxnSpLocks/>
            <a:stCxn id="49" idx="2"/>
            <a:endCxn id="60" idx="0"/>
          </p:cNvCxnSpPr>
          <p:nvPr/>
        </p:nvCxnSpPr>
        <p:spPr>
          <a:xfrm rot="16200000" flipH="1">
            <a:off x="5381737" y="927466"/>
            <a:ext cx="243323" cy="1889682"/>
          </a:xfrm>
          <a:prstGeom prst="bentConnector3">
            <a:avLst>
              <a:gd name="adj1" fmla="val 40604"/>
            </a:avLst>
          </a:prstGeom>
          <a:noFill/>
          <a:ln w="19050" cap="flat" cmpd="dbl" algn="ctr">
            <a:solidFill>
              <a:sysClr val="windowText" lastClr="000000"/>
            </a:solidFill>
            <a:prstDash val="solid"/>
            <a:tailEnd type="none"/>
          </a:ln>
          <a:effectLst/>
        </p:spPr>
      </p:cxnSp>
      <p:cxnSp>
        <p:nvCxnSpPr>
          <p:cNvPr id="69" name="コネクタ: カギ線 68">
            <a:extLst>
              <a:ext uri="{FF2B5EF4-FFF2-40B4-BE49-F238E27FC236}">
                <a16:creationId xmlns:a16="http://schemas.microsoft.com/office/drawing/2014/main" id="{78C2A0E7-2DDF-3480-7ABB-2818ED638974}"/>
              </a:ext>
            </a:extLst>
          </p:cNvPr>
          <p:cNvCxnSpPr>
            <a:cxnSpLocks/>
            <a:stCxn id="47" idx="2"/>
            <a:endCxn id="60" idx="0"/>
          </p:cNvCxnSpPr>
          <p:nvPr/>
        </p:nvCxnSpPr>
        <p:spPr>
          <a:xfrm rot="5400000">
            <a:off x="7070436" y="1161030"/>
            <a:ext cx="210743" cy="1455135"/>
          </a:xfrm>
          <a:prstGeom prst="bentConnector3">
            <a:avLst>
              <a:gd name="adj1" fmla="val 30716"/>
            </a:avLst>
          </a:prstGeom>
          <a:noFill/>
          <a:ln w="19050" cap="flat" cmpd="dbl" algn="ctr">
            <a:solidFill>
              <a:sysClr val="windowText" lastClr="000000"/>
            </a:solidFill>
            <a:prstDash val="solid"/>
            <a:tailEnd type="none"/>
          </a:ln>
          <a:effectLst/>
        </p:spPr>
      </p:cxnSp>
      <p:cxnSp>
        <p:nvCxnSpPr>
          <p:cNvPr id="70" name="コネクタ: カギ線 69">
            <a:extLst>
              <a:ext uri="{FF2B5EF4-FFF2-40B4-BE49-F238E27FC236}">
                <a16:creationId xmlns:a16="http://schemas.microsoft.com/office/drawing/2014/main" id="{42441135-A940-AA71-4EE8-E824B7A916C4}"/>
              </a:ext>
            </a:extLst>
          </p:cNvPr>
          <p:cNvCxnSpPr>
            <a:cxnSpLocks/>
            <a:stCxn id="60" idx="2"/>
            <a:endCxn id="61" idx="0"/>
          </p:cNvCxnSpPr>
          <p:nvPr/>
        </p:nvCxnSpPr>
        <p:spPr>
          <a:xfrm rot="16200000" flipH="1">
            <a:off x="7749649" y="1096104"/>
            <a:ext cx="171372" cy="2774193"/>
          </a:xfrm>
          <a:prstGeom prst="bentConnector3">
            <a:avLst>
              <a:gd name="adj1" fmla="val 104840"/>
            </a:avLst>
          </a:prstGeom>
          <a:noFill/>
          <a:ln w="19050" cap="flat" cmpd="dbl" algn="ctr">
            <a:solidFill>
              <a:sysClr val="windowText" lastClr="000000"/>
            </a:solidFill>
            <a:prstDash val="solid"/>
            <a:tailEnd type="none"/>
          </a:ln>
          <a:effectLst/>
        </p:spPr>
      </p:cxnSp>
      <p:pic>
        <p:nvPicPr>
          <p:cNvPr id="2" name="図 1">
            <a:extLst>
              <a:ext uri="{FF2B5EF4-FFF2-40B4-BE49-F238E27FC236}">
                <a16:creationId xmlns:a16="http://schemas.microsoft.com/office/drawing/2014/main" id="{526B206C-7D49-2F3F-9F62-E8063EB5FE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736" y="2392744"/>
            <a:ext cx="352805" cy="848640"/>
          </a:xfrm>
          <a:prstGeom prst="rect">
            <a:avLst/>
          </a:prstGeom>
        </p:spPr>
      </p:pic>
      <p:pic>
        <p:nvPicPr>
          <p:cNvPr id="3" name="図 2">
            <a:extLst>
              <a:ext uri="{FF2B5EF4-FFF2-40B4-BE49-F238E27FC236}">
                <a16:creationId xmlns:a16="http://schemas.microsoft.com/office/drawing/2014/main" id="{7EC7A4B3-FFEC-FC32-3FAD-65D90C027D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2280" y="2395216"/>
            <a:ext cx="352805" cy="848640"/>
          </a:xfrm>
          <a:prstGeom prst="rect">
            <a:avLst/>
          </a:prstGeom>
        </p:spPr>
      </p:pic>
      <p:pic>
        <p:nvPicPr>
          <p:cNvPr id="6" name="図 5">
            <a:extLst>
              <a:ext uri="{FF2B5EF4-FFF2-40B4-BE49-F238E27FC236}">
                <a16:creationId xmlns:a16="http://schemas.microsoft.com/office/drawing/2014/main" id="{C06A8634-D6DB-AEB4-C673-25011BBA37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4163" y="2390272"/>
            <a:ext cx="352805" cy="848640"/>
          </a:xfrm>
          <a:prstGeom prst="rect">
            <a:avLst/>
          </a:prstGeom>
        </p:spPr>
      </p:pic>
      <p:pic>
        <p:nvPicPr>
          <p:cNvPr id="7" name="図 6">
            <a:extLst>
              <a:ext uri="{FF2B5EF4-FFF2-40B4-BE49-F238E27FC236}">
                <a16:creationId xmlns:a16="http://schemas.microsoft.com/office/drawing/2014/main" id="{8C571363-A766-4DC5-5B65-DA51E85771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7707" y="2392744"/>
            <a:ext cx="352805" cy="848640"/>
          </a:xfrm>
          <a:prstGeom prst="rect">
            <a:avLst/>
          </a:prstGeom>
        </p:spPr>
      </p:pic>
      <p:sp>
        <p:nvSpPr>
          <p:cNvPr id="8" name="正方形/長方形 7">
            <a:extLst>
              <a:ext uri="{FF2B5EF4-FFF2-40B4-BE49-F238E27FC236}">
                <a16:creationId xmlns:a16="http://schemas.microsoft.com/office/drawing/2014/main" id="{36B0320C-1829-3DBA-1BFF-E1493CBAF4E0}"/>
              </a:ext>
            </a:extLst>
          </p:cNvPr>
          <p:cNvSpPr/>
          <p:nvPr/>
        </p:nvSpPr>
        <p:spPr>
          <a:xfrm>
            <a:off x="3556272" y="2947229"/>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Tree>
    <p:extLst>
      <p:ext uri="{BB962C8B-B14F-4D97-AF65-F5344CB8AC3E}">
        <p14:creationId xmlns:p14="http://schemas.microsoft.com/office/powerpoint/2010/main" val="3809432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26</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0" y="78104"/>
            <a:ext cx="1182254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Maintenance</a:t>
            </a:r>
          </a:p>
        </p:txBody>
      </p:sp>
      <p:graphicFrame>
        <p:nvGraphicFramePr>
          <p:cNvPr id="8" name="表 2">
            <a:extLst>
              <a:ext uri="{FF2B5EF4-FFF2-40B4-BE49-F238E27FC236}">
                <a16:creationId xmlns:a16="http://schemas.microsoft.com/office/drawing/2014/main" id="{6D4603E8-2FF7-43D8-85F9-1ED35077770C}"/>
              </a:ext>
            </a:extLst>
          </p:cNvPr>
          <p:cNvGraphicFramePr/>
          <p:nvPr>
            <p:extLst>
              <p:ext uri="{D42A27DB-BD31-4B8C-83A1-F6EECF244321}">
                <p14:modId xmlns:p14="http://schemas.microsoft.com/office/powerpoint/2010/main" val="1522307647"/>
              </p:ext>
            </p:extLst>
          </p:nvPr>
        </p:nvGraphicFramePr>
        <p:xfrm>
          <a:off x="508843" y="1171836"/>
          <a:ext cx="10851884" cy="2977947"/>
        </p:xfrm>
        <a:graphic>
          <a:graphicData uri="http://schemas.openxmlformats.org/drawingml/2006/table">
            <a:tbl>
              <a:tblPr firstRow="1"/>
              <a:tblGrid>
                <a:gridCol w="328767">
                  <a:extLst>
                    <a:ext uri="{9D8B030D-6E8A-4147-A177-3AD203B41FA5}">
                      <a16:colId xmlns:a16="http://schemas.microsoft.com/office/drawing/2014/main" val="20000"/>
                    </a:ext>
                  </a:extLst>
                </a:gridCol>
                <a:gridCol w="3107235">
                  <a:extLst>
                    <a:ext uri="{9D8B030D-6E8A-4147-A177-3AD203B41FA5}">
                      <a16:colId xmlns:a16="http://schemas.microsoft.com/office/drawing/2014/main" val="20001"/>
                    </a:ext>
                  </a:extLst>
                </a:gridCol>
                <a:gridCol w="4644725">
                  <a:extLst>
                    <a:ext uri="{9D8B030D-6E8A-4147-A177-3AD203B41FA5}">
                      <a16:colId xmlns:a16="http://schemas.microsoft.com/office/drawing/2014/main" val="20002"/>
                    </a:ext>
                  </a:extLst>
                </a:gridCol>
                <a:gridCol w="2771157">
                  <a:extLst>
                    <a:ext uri="{9D8B030D-6E8A-4147-A177-3AD203B41FA5}">
                      <a16:colId xmlns:a16="http://schemas.microsoft.com/office/drawing/2014/main" val="20003"/>
                    </a:ext>
                  </a:extLst>
                </a:gridCol>
              </a:tblGrid>
              <a:tr h="378349">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　</a:t>
                      </a:r>
                      <a:r>
                        <a:rPr lang="en-US" altLang="ja-JP" sz="1100" b="1" i="0" u="none" strike="noStrike" dirty="0">
                          <a:solidFill>
                            <a:schemeClr val="bg1"/>
                          </a:solidFill>
                          <a:effectLst/>
                          <a:latin typeface="Meiryo UI" panose="020B0604030504040204" pitchFamily="50" charset="-128"/>
                          <a:ea typeface="Meiryo UI" panose="020B0604030504040204" pitchFamily="50" charset="-128"/>
                        </a:rPr>
                        <a:t>#</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r>
                        <a:rPr lang="ja-JP" altLang="en-US" sz="1100" b="1" dirty="0">
                          <a:solidFill>
                            <a:schemeClr val="bg1"/>
                          </a:solidFill>
                        </a:rPr>
                        <a:t>ソフトウェア保守 </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endParaRPr 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　</a:t>
                      </a:r>
                      <a:r>
                        <a:rPr lang="en-US" altLang="ja-JP" sz="1100" b="1" i="0" u="none" strike="noStrike" dirty="0">
                          <a:solidFill>
                            <a:schemeClr val="bg1"/>
                          </a:solidFill>
                          <a:effectLst/>
                          <a:latin typeface="Meiryo UI" panose="020B0604030504040204" pitchFamily="50" charset="-128"/>
                          <a:ea typeface="Meiryo UI" panose="020B0604030504040204" pitchFamily="50" charset="-128"/>
                        </a:rPr>
                        <a:t>Standard / Option</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606574">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EEF"/>
                    </a:solidFill>
                  </a:tcPr>
                </a:tc>
                <a:tc>
                  <a:txBody>
                    <a:bodyPr/>
                    <a:lstStyle/>
                    <a:p>
                      <a:pPr algn="l" fontAlgn="ctr"/>
                      <a:r>
                        <a:rPr lang="ja-JP" altLang="en-US" sz="1100" dirty="0"/>
                        <a:t>運用サポート・復旧支援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EEF"/>
                    </a:solidFill>
                  </a:tcPr>
                </a:tc>
                <a:tc>
                  <a:txBody>
                    <a:bodyPr/>
                    <a:lstStyle/>
                    <a:p>
                      <a:pPr algn="l" fontAlgn="ctr"/>
                      <a:r>
                        <a:rPr lang="ja-JP" altLang="en-US" sz="1100" dirty="0"/>
                        <a:t>サポート窓口を開設し、電話・メールによる運用サポート、ソフトウェア障害時の復旧支援を実施します</a:t>
                      </a:r>
                      <a:endParaRPr 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EEF"/>
                    </a:solidFill>
                  </a:tcPr>
                </a:tc>
                <a:tc>
                  <a:txBody>
                    <a:bodyPr/>
                    <a:lstStyle/>
                    <a:p>
                      <a:pPr algn="l"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Standard*1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EEF"/>
                    </a:solidFill>
                  </a:tcPr>
                </a:tc>
                <a:extLst>
                  <a:ext uri="{0D108BD9-81ED-4DB2-BD59-A6C34878D82A}">
                    <a16:rowId xmlns:a16="http://schemas.microsoft.com/office/drawing/2014/main" val="10001"/>
                  </a:ext>
                </a:extLst>
              </a:tr>
              <a:tr h="712210">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ja-JP" altLang="en-US" sz="1100" dirty="0"/>
                        <a:t>バージョンアップ版ソフトウェア提供</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ja-JP" altLang="en-US" sz="1100" dirty="0"/>
                        <a:t>ソフトウェアの機能改善等を行った場合にバージョンアップ版を提供します。最新</a:t>
                      </a:r>
                      <a:r>
                        <a:rPr lang="en-US" altLang="ja-JP" sz="1100" dirty="0"/>
                        <a:t>OS</a:t>
                      </a:r>
                      <a:r>
                        <a:rPr lang="ja-JP" altLang="en-US" sz="1100" dirty="0"/>
                        <a:t>に対応した最新ソフトウェアを無償提供します。</a:t>
                      </a:r>
                      <a:endParaRPr lang="en-US" altLang="ja-JP" sz="1100" dirty="0"/>
                    </a:p>
                    <a:p>
                      <a:pPr algn="l" fontAlgn="ctr"/>
                      <a:r>
                        <a:rPr lang="ja-JP" altLang="en-US" sz="1100" dirty="0"/>
                        <a:t>サーバー更新時のソフト購入費が不要になり、お客様のライフサイクルコストを低減できます</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Standard</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a:t>
                      </a:r>
                      <a:endParaRPr 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extLst>
                  <a:ext uri="{0D108BD9-81ED-4DB2-BD59-A6C34878D82A}">
                    <a16:rowId xmlns:a16="http://schemas.microsoft.com/office/drawing/2014/main" val="10002"/>
                  </a:ext>
                </a:extLst>
              </a:tr>
              <a:tr h="378349">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　</a:t>
                      </a:r>
                      <a:r>
                        <a:rPr lang="en-US" altLang="ja-JP" sz="1100" b="1" i="0" u="none" strike="noStrike" dirty="0">
                          <a:solidFill>
                            <a:schemeClr val="bg1"/>
                          </a:solidFill>
                          <a:effectLst/>
                          <a:latin typeface="Meiryo UI" panose="020B0604030504040204" pitchFamily="50" charset="-128"/>
                          <a:ea typeface="Meiryo UI" panose="020B0604030504040204" pitchFamily="50" charset="-128"/>
                        </a:rPr>
                        <a:t>#</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ソフトウェア再セットアップ</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endParaRPr 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902465">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ソフトウエア再セットアップ</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r>
                        <a:rPr lang="ja-JP" altLang="en-US" sz="1100" dirty="0"/>
                        <a:t>サーバー故障修理後、ソフトウェアの再セットアップが必要な場合に、</a:t>
                      </a:r>
                      <a:endParaRPr lang="en-US" altLang="ja-JP" sz="1100" dirty="0"/>
                    </a:p>
                    <a:p>
                      <a:r>
                        <a:rPr lang="ja-JP" altLang="en-US" sz="1100" dirty="0"/>
                        <a:t>復元作業を実施します。　(在庫データの修復はソフトウェア再セットアップには含まれません)</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Standard</a:t>
                      </a:r>
                      <a:r>
                        <a:rPr lang="en-US" sz="1100" b="0" i="0" u="none" strike="noStrike" dirty="0">
                          <a:solidFill>
                            <a:schemeClr val="tx1"/>
                          </a:solidFill>
                          <a:effectLst/>
                          <a:latin typeface="Meiryo UI" panose="020B0604030504040204" pitchFamily="50" charset="-128"/>
                          <a:ea typeface="Meiryo UI" panose="020B0604030504040204" pitchFamily="50" charset="-128"/>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extLst>
                  <a:ext uri="{0D108BD9-81ED-4DB2-BD59-A6C34878D82A}">
                    <a16:rowId xmlns:a16="http://schemas.microsoft.com/office/drawing/2014/main" val="10004"/>
                  </a:ext>
                </a:extLst>
              </a:tr>
            </a:tbl>
          </a:graphicData>
        </a:graphic>
      </p:graphicFrame>
      <p:sp>
        <p:nvSpPr>
          <p:cNvPr id="9" name="テキスト ボックス 9">
            <a:extLst>
              <a:ext uri="{FF2B5EF4-FFF2-40B4-BE49-F238E27FC236}">
                <a16:creationId xmlns:a16="http://schemas.microsoft.com/office/drawing/2014/main" id="{B6A68452-9232-4B95-A305-E8848E24BBCC}"/>
              </a:ext>
            </a:extLst>
          </p:cNvPr>
          <p:cNvSpPr txBox="1"/>
          <p:nvPr/>
        </p:nvSpPr>
        <p:spPr>
          <a:xfrm>
            <a:off x="5890934" y="4247014"/>
            <a:ext cx="5469793"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a:r>
              <a:rPr lang="en-US" altLang="ja-JP" sz="900" dirty="0"/>
              <a:t>*</a:t>
            </a:r>
            <a:r>
              <a:rPr lang="ja-JP" altLang="en-US" sz="900" dirty="0"/>
              <a:t>1）契約初年度はシステム購入料金でサービス提供。 2年目以降は1年単位での契約</a:t>
            </a:r>
          </a:p>
        </p:txBody>
      </p:sp>
    </p:spTree>
    <p:extLst>
      <p:ext uri="{BB962C8B-B14F-4D97-AF65-F5344CB8AC3E}">
        <p14:creationId xmlns:p14="http://schemas.microsoft.com/office/powerpoint/2010/main" val="89497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27</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0" y="78104"/>
            <a:ext cx="1182254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Schedule</a:t>
            </a:r>
            <a:r>
              <a:rPr lang="ja-JP" altLang="en-US" sz="3200" dirty="0">
                <a:solidFill>
                  <a:schemeClr val="tx1">
                    <a:lumMod val="75000"/>
                  </a:schemeClr>
                </a:solidFill>
              </a:rPr>
              <a:t> </a:t>
            </a:r>
            <a:r>
              <a:rPr lang="en-US" altLang="ja-JP" sz="3200" dirty="0">
                <a:solidFill>
                  <a:schemeClr val="tx1">
                    <a:lumMod val="75000"/>
                  </a:schemeClr>
                </a:solidFill>
              </a:rPr>
              <a:t>│ Go live schedule</a:t>
            </a:r>
          </a:p>
        </p:txBody>
      </p:sp>
      <p:sp>
        <p:nvSpPr>
          <p:cNvPr id="10" name="Rectangle">
            <a:extLst>
              <a:ext uri="{FF2B5EF4-FFF2-40B4-BE49-F238E27FC236}">
                <a16:creationId xmlns:a16="http://schemas.microsoft.com/office/drawing/2014/main" id="{2098642F-FF65-4BE1-9B61-321ADBF96043}"/>
              </a:ext>
            </a:extLst>
          </p:cNvPr>
          <p:cNvSpPr/>
          <p:nvPr/>
        </p:nvSpPr>
        <p:spPr>
          <a:xfrm>
            <a:off x="9744008" y="994639"/>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11" name="Within sales">
            <a:extLst>
              <a:ext uri="{FF2B5EF4-FFF2-40B4-BE49-F238E27FC236}">
                <a16:creationId xmlns:a16="http://schemas.microsoft.com/office/drawing/2014/main" id="{2638BB97-B82C-4380-B76A-549D80FD7916}"/>
              </a:ext>
            </a:extLst>
          </p:cNvPr>
          <p:cNvSpPr txBox="1"/>
          <p:nvPr/>
        </p:nvSpPr>
        <p:spPr>
          <a:xfrm>
            <a:off x="9794491" y="1134252"/>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r>
              <a:t>Within sales</a:t>
            </a:r>
          </a:p>
        </p:txBody>
      </p:sp>
      <p:sp>
        <p:nvSpPr>
          <p:cNvPr id="13" name="Rectangle">
            <a:extLst>
              <a:ext uri="{FF2B5EF4-FFF2-40B4-BE49-F238E27FC236}">
                <a16:creationId xmlns:a16="http://schemas.microsoft.com/office/drawing/2014/main" id="{F22DCBEE-F368-4095-815D-9DF1B7E088A6}"/>
              </a:ext>
            </a:extLst>
          </p:cNvPr>
          <p:cNvSpPr/>
          <p:nvPr/>
        </p:nvSpPr>
        <p:spPr>
          <a:xfrm>
            <a:off x="9744008" y="1910807"/>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14" name="2 weeks">
            <a:extLst>
              <a:ext uri="{FF2B5EF4-FFF2-40B4-BE49-F238E27FC236}">
                <a16:creationId xmlns:a16="http://schemas.microsoft.com/office/drawing/2014/main" id="{114069D1-038B-4E32-9DBB-728567773074}"/>
              </a:ext>
            </a:extLst>
          </p:cNvPr>
          <p:cNvSpPr txBox="1"/>
          <p:nvPr/>
        </p:nvSpPr>
        <p:spPr>
          <a:xfrm>
            <a:off x="9794491" y="2050420"/>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dirty="0">
                <a:solidFill>
                  <a:schemeClr val="bg1"/>
                </a:solidFill>
              </a:rPr>
              <a:t>12</a:t>
            </a:r>
            <a:r>
              <a:rPr kumimoji="1" lang="en-US" altLang="ja-JP" sz="1200" b="1" dirty="0">
                <a:solidFill>
                  <a:schemeClr val="bg1"/>
                </a:solidFill>
              </a:rPr>
              <a:t> weeks</a:t>
            </a:r>
            <a:endParaRPr kumimoji="1" lang="ja-JP" altLang="en-US" sz="1200" b="1" dirty="0">
              <a:solidFill>
                <a:schemeClr val="bg1"/>
              </a:solidFill>
            </a:endParaRPr>
          </a:p>
        </p:txBody>
      </p:sp>
      <p:sp>
        <p:nvSpPr>
          <p:cNvPr id="16" name="Rectangle">
            <a:extLst>
              <a:ext uri="{FF2B5EF4-FFF2-40B4-BE49-F238E27FC236}">
                <a16:creationId xmlns:a16="http://schemas.microsoft.com/office/drawing/2014/main" id="{549E094F-5626-4B15-9570-E2C9E4963DE8}"/>
              </a:ext>
            </a:extLst>
          </p:cNvPr>
          <p:cNvSpPr/>
          <p:nvPr/>
        </p:nvSpPr>
        <p:spPr>
          <a:xfrm>
            <a:off x="9744008" y="2837134"/>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17" name="3 weeks">
            <a:extLst>
              <a:ext uri="{FF2B5EF4-FFF2-40B4-BE49-F238E27FC236}">
                <a16:creationId xmlns:a16="http://schemas.microsoft.com/office/drawing/2014/main" id="{E2EFEB49-EC72-4307-BF2C-BA17265324D4}"/>
              </a:ext>
            </a:extLst>
          </p:cNvPr>
          <p:cNvSpPr txBox="1"/>
          <p:nvPr/>
        </p:nvSpPr>
        <p:spPr>
          <a:xfrm>
            <a:off x="9794491" y="2976747"/>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dirty="0">
                <a:solidFill>
                  <a:schemeClr val="bg1"/>
                </a:solidFill>
              </a:rPr>
              <a:t>4</a:t>
            </a:r>
            <a:r>
              <a:rPr kumimoji="1" lang="en-US" altLang="ja-JP" sz="1200" b="1" dirty="0">
                <a:solidFill>
                  <a:schemeClr val="bg1"/>
                </a:solidFill>
              </a:rPr>
              <a:t> weeks</a:t>
            </a:r>
            <a:endParaRPr kumimoji="1" lang="ja-JP" altLang="en-US" sz="1200" b="1" dirty="0">
              <a:solidFill>
                <a:schemeClr val="bg1"/>
              </a:solidFill>
            </a:endParaRPr>
          </a:p>
        </p:txBody>
      </p:sp>
      <p:sp>
        <p:nvSpPr>
          <p:cNvPr id="20" name="Rectangle">
            <a:extLst>
              <a:ext uri="{FF2B5EF4-FFF2-40B4-BE49-F238E27FC236}">
                <a16:creationId xmlns:a16="http://schemas.microsoft.com/office/drawing/2014/main" id="{E635756F-86C5-431E-9121-E0C66266D0E9}"/>
              </a:ext>
            </a:extLst>
          </p:cNvPr>
          <p:cNvSpPr/>
          <p:nvPr/>
        </p:nvSpPr>
        <p:spPr>
          <a:xfrm>
            <a:off x="9744008" y="3773620"/>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21" name="14 weeks">
            <a:extLst>
              <a:ext uri="{FF2B5EF4-FFF2-40B4-BE49-F238E27FC236}">
                <a16:creationId xmlns:a16="http://schemas.microsoft.com/office/drawing/2014/main" id="{15BCE660-4AE8-4E33-9845-CC9117AAB552}"/>
              </a:ext>
            </a:extLst>
          </p:cNvPr>
          <p:cNvSpPr txBox="1"/>
          <p:nvPr/>
        </p:nvSpPr>
        <p:spPr>
          <a:xfrm>
            <a:off x="9794491" y="3913233"/>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sz="1200" b="1" dirty="0">
                <a:solidFill>
                  <a:schemeClr val="bg1"/>
                </a:solidFill>
              </a:rPr>
              <a:t>24 weeks</a:t>
            </a:r>
            <a:endParaRPr kumimoji="1" lang="ja-JP" altLang="en-US" sz="1200" b="1" dirty="0">
              <a:solidFill>
                <a:schemeClr val="bg1"/>
              </a:solidFill>
            </a:endParaRPr>
          </a:p>
        </p:txBody>
      </p:sp>
      <p:sp>
        <p:nvSpPr>
          <p:cNvPr id="23" name="Rectangle">
            <a:extLst>
              <a:ext uri="{FF2B5EF4-FFF2-40B4-BE49-F238E27FC236}">
                <a16:creationId xmlns:a16="http://schemas.microsoft.com/office/drawing/2014/main" id="{B04B6642-DAEC-431E-B9F5-3567722E6234}"/>
              </a:ext>
            </a:extLst>
          </p:cNvPr>
          <p:cNvSpPr/>
          <p:nvPr/>
        </p:nvSpPr>
        <p:spPr>
          <a:xfrm>
            <a:off x="9744008" y="4699948"/>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24" name="1 week">
            <a:extLst>
              <a:ext uri="{FF2B5EF4-FFF2-40B4-BE49-F238E27FC236}">
                <a16:creationId xmlns:a16="http://schemas.microsoft.com/office/drawing/2014/main" id="{E7E9DAEE-7696-4B8D-A426-72319B32883C}"/>
              </a:ext>
            </a:extLst>
          </p:cNvPr>
          <p:cNvSpPr txBox="1"/>
          <p:nvPr/>
        </p:nvSpPr>
        <p:spPr>
          <a:xfrm>
            <a:off x="9794491" y="4839561"/>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r>
              <a:rPr lang="en-US" dirty="0"/>
              <a:t>4</a:t>
            </a:r>
            <a:r>
              <a:rPr dirty="0"/>
              <a:t> week</a:t>
            </a:r>
          </a:p>
        </p:txBody>
      </p:sp>
      <p:sp>
        <p:nvSpPr>
          <p:cNvPr id="26" name="Rectangle">
            <a:extLst>
              <a:ext uri="{FF2B5EF4-FFF2-40B4-BE49-F238E27FC236}">
                <a16:creationId xmlns:a16="http://schemas.microsoft.com/office/drawing/2014/main" id="{C3F621D4-36A2-4769-AEA5-4A7A9B482980}"/>
              </a:ext>
            </a:extLst>
          </p:cNvPr>
          <p:cNvSpPr/>
          <p:nvPr/>
        </p:nvSpPr>
        <p:spPr>
          <a:xfrm>
            <a:off x="9744008" y="5605955"/>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27" name="Total : 20 weeks">
            <a:extLst>
              <a:ext uri="{FF2B5EF4-FFF2-40B4-BE49-F238E27FC236}">
                <a16:creationId xmlns:a16="http://schemas.microsoft.com/office/drawing/2014/main" id="{E262A432-3EB2-44B8-85DA-E541675F0FCE}"/>
              </a:ext>
            </a:extLst>
          </p:cNvPr>
          <p:cNvSpPr txBox="1"/>
          <p:nvPr/>
        </p:nvSpPr>
        <p:spPr>
          <a:xfrm>
            <a:off x="9794491" y="5748041"/>
            <a:ext cx="1502639" cy="276997"/>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sz="1200" b="1" dirty="0">
                <a:solidFill>
                  <a:schemeClr val="bg1"/>
                </a:solidFill>
              </a:rPr>
              <a:t>44 weeks</a:t>
            </a:r>
            <a:endParaRPr kumimoji="1" lang="ja-JP" altLang="en-US" sz="1200" b="1" dirty="0">
              <a:solidFill>
                <a:schemeClr val="bg1"/>
              </a:solidFill>
            </a:endParaRPr>
          </a:p>
        </p:txBody>
      </p:sp>
      <p:sp>
        <p:nvSpPr>
          <p:cNvPr id="29" name="Rectangle">
            <a:extLst>
              <a:ext uri="{FF2B5EF4-FFF2-40B4-BE49-F238E27FC236}">
                <a16:creationId xmlns:a16="http://schemas.microsoft.com/office/drawing/2014/main" id="{748A91B1-7D91-40A7-BDDD-32648EFB25D4}"/>
              </a:ext>
            </a:extLst>
          </p:cNvPr>
          <p:cNvSpPr/>
          <p:nvPr/>
        </p:nvSpPr>
        <p:spPr>
          <a:xfrm>
            <a:off x="2081945" y="994638"/>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30" name="We will inspection the current business and the system being used, confirm the requirements, and analyze the customer's current situation. And will make an estimate based on customer requirements.">
            <a:extLst>
              <a:ext uri="{FF2B5EF4-FFF2-40B4-BE49-F238E27FC236}">
                <a16:creationId xmlns:a16="http://schemas.microsoft.com/office/drawing/2014/main" id="{94D83BD1-E117-410C-95AC-52ED06A7986D}"/>
              </a:ext>
            </a:extLst>
          </p:cNvPr>
          <p:cNvSpPr txBox="1"/>
          <p:nvPr/>
        </p:nvSpPr>
        <p:spPr>
          <a:xfrm>
            <a:off x="2132427" y="1044391"/>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lang="ja-JP" altLang="en-US" dirty="0"/>
              <a:t>現状の業務のヒアリング、使用されているシステムのヒアリングをして、要件確認をおこない、お客様の現状を分析いたします。要件をもとにお見積りの作成をします。</a:t>
            </a:r>
          </a:p>
        </p:txBody>
      </p:sp>
      <p:sp>
        <p:nvSpPr>
          <p:cNvPr id="32" name="Rectangle">
            <a:extLst>
              <a:ext uri="{FF2B5EF4-FFF2-40B4-BE49-F238E27FC236}">
                <a16:creationId xmlns:a16="http://schemas.microsoft.com/office/drawing/2014/main" id="{CC028530-644E-490F-9BB6-896A1676AF01}"/>
              </a:ext>
            </a:extLst>
          </p:cNvPr>
          <p:cNvSpPr/>
          <p:nvPr/>
        </p:nvSpPr>
        <p:spPr>
          <a:xfrm>
            <a:off x="478341" y="994639"/>
            <a:ext cx="1603606"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endParaRPr/>
          </a:p>
        </p:txBody>
      </p:sp>
      <p:sp>
        <p:nvSpPr>
          <p:cNvPr id="33" name="生産計画">
            <a:extLst>
              <a:ext uri="{FF2B5EF4-FFF2-40B4-BE49-F238E27FC236}">
                <a16:creationId xmlns:a16="http://schemas.microsoft.com/office/drawing/2014/main" id="{4F5461F6-A946-4F5A-BC45-4747630F496E}"/>
              </a:ext>
            </a:extLst>
          </p:cNvPr>
          <p:cNvSpPr txBox="1"/>
          <p:nvPr/>
        </p:nvSpPr>
        <p:spPr>
          <a:xfrm>
            <a:off x="528824" y="1121551"/>
            <a:ext cx="1502640" cy="3073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a:solidFill>
                  <a:srgbClr val="FFFFFF"/>
                </a:solidFill>
                <a:latin typeface="メイリオ"/>
                <a:ea typeface="メイリオ"/>
                <a:cs typeface="メイリオ"/>
                <a:sym typeface="メイリオ"/>
              </a:defRPr>
            </a:lvl1pPr>
          </a:lstStyle>
          <a:p>
            <a:pPr>
              <a:defRPr>
                <a:latin typeface="Segoe UI"/>
                <a:ea typeface="Segoe UI"/>
                <a:cs typeface="Segoe UI"/>
                <a:sym typeface="Segoe UI"/>
              </a:defRPr>
            </a:pPr>
            <a:r>
              <a:rPr>
                <a:latin typeface="メイリオ"/>
                <a:ea typeface="メイリオ"/>
                <a:cs typeface="メイリオ"/>
                <a:sym typeface="メイリオ"/>
              </a:rPr>
              <a:t>生産計画</a:t>
            </a:r>
          </a:p>
        </p:txBody>
      </p:sp>
      <p:sp>
        <p:nvSpPr>
          <p:cNvPr id="35" name="Rectangle">
            <a:extLst>
              <a:ext uri="{FF2B5EF4-FFF2-40B4-BE49-F238E27FC236}">
                <a16:creationId xmlns:a16="http://schemas.microsoft.com/office/drawing/2014/main" id="{FAB71032-7118-4E3B-BF7C-6F2C1E55A565}"/>
              </a:ext>
            </a:extLst>
          </p:cNvPr>
          <p:cNvSpPr/>
          <p:nvPr/>
        </p:nvSpPr>
        <p:spPr>
          <a:xfrm>
            <a:off x="478342" y="994638"/>
            <a:ext cx="1603604"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36" name="1. Current situation analysis">
            <a:extLst>
              <a:ext uri="{FF2B5EF4-FFF2-40B4-BE49-F238E27FC236}">
                <a16:creationId xmlns:a16="http://schemas.microsoft.com/office/drawing/2014/main" id="{92BC7CE4-1565-4ACD-94FB-5DAA2632F484}"/>
              </a:ext>
            </a:extLst>
          </p:cNvPr>
          <p:cNvSpPr txBox="1"/>
          <p:nvPr/>
        </p:nvSpPr>
        <p:spPr>
          <a:xfrm>
            <a:off x="528824" y="1136724"/>
            <a:ext cx="1502639" cy="2769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r>
              <a:rPr kumimoji="1" lang="en-US" altLang="ja-JP" sz="1200" b="1" dirty="0">
                <a:solidFill>
                  <a:schemeClr val="bg1"/>
                </a:solidFill>
              </a:rPr>
              <a:t>1. </a:t>
            </a:r>
            <a:r>
              <a:rPr kumimoji="1" lang="ja-JP" altLang="en-US" sz="1200" b="1" dirty="0">
                <a:solidFill>
                  <a:schemeClr val="bg1"/>
                </a:solidFill>
              </a:rPr>
              <a:t>現状分析</a:t>
            </a:r>
          </a:p>
        </p:txBody>
      </p:sp>
      <p:sp>
        <p:nvSpPr>
          <p:cNvPr id="38" name="Rectangle">
            <a:extLst>
              <a:ext uri="{FF2B5EF4-FFF2-40B4-BE49-F238E27FC236}">
                <a16:creationId xmlns:a16="http://schemas.microsoft.com/office/drawing/2014/main" id="{F231AD25-17CB-49E3-90CC-01B97874D894}"/>
              </a:ext>
            </a:extLst>
          </p:cNvPr>
          <p:cNvSpPr/>
          <p:nvPr/>
        </p:nvSpPr>
        <p:spPr>
          <a:xfrm>
            <a:off x="2081945" y="1910806"/>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39" name="Detailed requirement definition will be performed based on the analysis result. Check the detailed requirements so that the system can be implemented in a manner that matches actual operation.">
            <a:extLst>
              <a:ext uri="{FF2B5EF4-FFF2-40B4-BE49-F238E27FC236}">
                <a16:creationId xmlns:a16="http://schemas.microsoft.com/office/drawing/2014/main" id="{915659BA-3489-4105-8533-41AF0B523BCF}"/>
              </a:ext>
            </a:extLst>
          </p:cNvPr>
          <p:cNvSpPr txBox="1"/>
          <p:nvPr/>
        </p:nvSpPr>
        <p:spPr>
          <a:xfrm>
            <a:off x="2132427" y="1960559"/>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ja-JP" altLang="en-US" sz="1200" dirty="0">
                <a:solidFill>
                  <a:schemeClr val="tx1"/>
                </a:solidFill>
              </a:rPr>
              <a:t>現状分析結果をもとに、詳細の要件定義おこないます。実運用に沿った形でシステムが実現できるように、詳細要件の確認をします。</a:t>
            </a:r>
          </a:p>
        </p:txBody>
      </p:sp>
      <p:sp>
        <p:nvSpPr>
          <p:cNvPr id="41" name="Rectangle">
            <a:extLst>
              <a:ext uri="{FF2B5EF4-FFF2-40B4-BE49-F238E27FC236}">
                <a16:creationId xmlns:a16="http://schemas.microsoft.com/office/drawing/2014/main" id="{8B87BEEB-4343-4979-BF73-17888E698BD4}"/>
              </a:ext>
            </a:extLst>
          </p:cNvPr>
          <p:cNvSpPr/>
          <p:nvPr/>
        </p:nvSpPr>
        <p:spPr>
          <a:xfrm>
            <a:off x="478341" y="1910807"/>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42" name="2. Requirement definition">
            <a:extLst>
              <a:ext uri="{FF2B5EF4-FFF2-40B4-BE49-F238E27FC236}">
                <a16:creationId xmlns:a16="http://schemas.microsoft.com/office/drawing/2014/main" id="{C8248247-74FB-4256-9BE7-AC6FC1A97EE5}"/>
              </a:ext>
            </a:extLst>
          </p:cNvPr>
          <p:cNvSpPr txBox="1"/>
          <p:nvPr/>
        </p:nvSpPr>
        <p:spPr>
          <a:xfrm>
            <a:off x="528824" y="2052893"/>
            <a:ext cx="1502639" cy="276997"/>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2. </a:t>
            </a:r>
            <a:r>
              <a:rPr kumimoji="1" lang="ja-JP" altLang="en-US" sz="1200" b="1" dirty="0">
                <a:solidFill>
                  <a:schemeClr val="bg1"/>
                </a:solidFill>
              </a:rPr>
              <a:t>要件定義</a:t>
            </a:r>
          </a:p>
        </p:txBody>
      </p:sp>
      <p:sp>
        <p:nvSpPr>
          <p:cNvPr id="44" name="Rectangle">
            <a:extLst>
              <a:ext uri="{FF2B5EF4-FFF2-40B4-BE49-F238E27FC236}">
                <a16:creationId xmlns:a16="http://schemas.microsoft.com/office/drawing/2014/main" id="{2BC90F07-2858-4138-8966-A31A88A0FA50}"/>
              </a:ext>
            </a:extLst>
          </p:cNvPr>
          <p:cNvSpPr/>
          <p:nvPr/>
        </p:nvSpPr>
        <p:spPr>
          <a:xfrm>
            <a:off x="2081945" y="2837134"/>
            <a:ext cx="7658405" cy="561167"/>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45" name="While a process meeting, we will perform basic design, detailed design, and preparation for transfer based on the requirements.">
            <a:extLst>
              <a:ext uri="{FF2B5EF4-FFF2-40B4-BE49-F238E27FC236}">
                <a16:creationId xmlns:a16="http://schemas.microsoft.com/office/drawing/2014/main" id="{82D30639-EE7B-4CC6-8E04-8226F62B2E20}"/>
              </a:ext>
            </a:extLst>
          </p:cNvPr>
          <p:cNvSpPr txBox="1"/>
          <p:nvPr/>
        </p:nvSpPr>
        <p:spPr>
          <a:xfrm>
            <a:off x="2132427" y="2979219"/>
            <a:ext cx="7557441" cy="2769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ja-JP" altLang="en-US" sz="1200" dirty="0">
                <a:solidFill>
                  <a:schemeClr val="tx1"/>
                </a:solidFill>
              </a:rPr>
              <a:t>⼯程会議をおこないながら、要件をもとに、基本設計、詳細設計、移⾏準備をおこないます。</a:t>
            </a:r>
          </a:p>
        </p:txBody>
      </p:sp>
      <p:sp>
        <p:nvSpPr>
          <p:cNvPr id="47" name="Rectangle">
            <a:extLst>
              <a:ext uri="{FF2B5EF4-FFF2-40B4-BE49-F238E27FC236}">
                <a16:creationId xmlns:a16="http://schemas.microsoft.com/office/drawing/2014/main" id="{D24A80D1-8AB3-482D-8EA6-A12BBC1929A0}"/>
              </a:ext>
            </a:extLst>
          </p:cNvPr>
          <p:cNvSpPr/>
          <p:nvPr/>
        </p:nvSpPr>
        <p:spPr>
          <a:xfrm>
            <a:off x="478341" y="2837134"/>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48" name="3. Design">
            <a:extLst>
              <a:ext uri="{FF2B5EF4-FFF2-40B4-BE49-F238E27FC236}">
                <a16:creationId xmlns:a16="http://schemas.microsoft.com/office/drawing/2014/main" id="{C533966E-CDA8-4FE4-8687-2B944EDCD4A4}"/>
              </a:ext>
            </a:extLst>
          </p:cNvPr>
          <p:cNvSpPr txBox="1"/>
          <p:nvPr/>
        </p:nvSpPr>
        <p:spPr>
          <a:xfrm>
            <a:off x="528824" y="2976747"/>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3. </a:t>
            </a:r>
            <a:r>
              <a:rPr kumimoji="1" lang="ja-JP" altLang="en-US" sz="1200" b="1" dirty="0">
                <a:solidFill>
                  <a:schemeClr val="bg1"/>
                </a:solidFill>
              </a:rPr>
              <a:t>設計</a:t>
            </a:r>
          </a:p>
        </p:txBody>
      </p:sp>
      <p:sp>
        <p:nvSpPr>
          <p:cNvPr id="50" name="Rectangle">
            <a:extLst>
              <a:ext uri="{FF2B5EF4-FFF2-40B4-BE49-F238E27FC236}">
                <a16:creationId xmlns:a16="http://schemas.microsoft.com/office/drawing/2014/main" id="{E9897503-D6CA-4934-AF16-8FEDC2065899}"/>
              </a:ext>
            </a:extLst>
          </p:cNvPr>
          <p:cNvSpPr/>
          <p:nvPr/>
        </p:nvSpPr>
        <p:spPr>
          <a:xfrm>
            <a:off x="2081945" y="3773620"/>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51" name="Perform the test that fits with customer work and start the test.…">
            <a:extLst>
              <a:ext uri="{FF2B5EF4-FFF2-40B4-BE49-F238E27FC236}">
                <a16:creationId xmlns:a16="http://schemas.microsoft.com/office/drawing/2014/main" id="{2A7729AE-E4C8-4D19-AAAB-9C7FD1F8DF47}"/>
              </a:ext>
            </a:extLst>
          </p:cNvPr>
          <p:cNvSpPr txBox="1"/>
          <p:nvPr/>
        </p:nvSpPr>
        <p:spPr>
          <a:xfrm>
            <a:off x="2132427" y="3817983"/>
            <a:ext cx="7557441" cy="4724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r>
              <a:rPr kumimoji="1" lang="ja-JP" altLang="en-US" sz="1200" dirty="0">
                <a:solidFill>
                  <a:schemeClr val="tx1"/>
                </a:solidFill>
              </a:rPr>
              <a:t>業務にフィットするカをおこない、テストに⼊ります。</a:t>
            </a:r>
          </a:p>
          <a:p>
            <a:r>
              <a:rPr kumimoji="1" lang="ja-JP" altLang="en-US" sz="1200" dirty="0">
                <a:solidFill>
                  <a:schemeClr val="tx1"/>
                </a:solidFill>
              </a:rPr>
              <a:t>スムーズな導⼊のために移⾏⽅法を検討いたします。</a:t>
            </a:r>
          </a:p>
        </p:txBody>
      </p:sp>
      <p:sp>
        <p:nvSpPr>
          <p:cNvPr id="53" name="Rectangle">
            <a:extLst>
              <a:ext uri="{FF2B5EF4-FFF2-40B4-BE49-F238E27FC236}">
                <a16:creationId xmlns:a16="http://schemas.microsoft.com/office/drawing/2014/main" id="{431FAEAD-674E-46AD-B48A-57EDF695B9C3}"/>
              </a:ext>
            </a:extLst>
          </p:cNvPr>
          <p:cNvSpPr/>
          <p:nvPr/>
        </p:nvSpPr>
        <p:spPr>
          <a:xfrm>
            <a:off x="478341" y="3773620"/>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54" name="4. Development…">
            <a:extLst>
              <a:ext uri="{FF2B5EF4-FFF2-40B4-BE49-F238E27FC236}">
                <a16:creationId xmlns:a16="http://schemas.microsoft.com/office/drawing/2014/main" id="{74767892-8754-43F5-86C7-A3087CE039F9}"/>
              </a:ext>
            </a:extLst>
          </p:cNvPr>
          <p:cNvSpPr txBox="1"/>
          <p:nvPr/>
        </p:nvSpPr>
        <p:spPr>
          <a:xfrm>
            <a:off x="528824" y="3915706"/>
            <a:ext cx="1502639" cy="276997"/>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r>
              <a:rPr kumimoji="1" lang="en-US" altLang="ja-JP" sz="1200" b="1" dirty="0">
                <a:solidFill>
                  <a:schemeClr val="bg1"/>
                </a:solidFill>
              </a:rPr>
              <a:t>4. </a:t>
            </a:r>
            <a:r>
              <a:rPr kumimoji="1" lang="ja-JP" altLang="en-US" sz="1200" b="1" dirty="0">
                <a:solidFill>
                  <a:schemeClr val="bg1"/>
                </a:solidFill>
              </a:rPr>
              <a:t>開発・テスト</a:t>
            </a:r>
          </a:p>
        </p:txBody>
      </p:sp>
      <p:sp>
        <p:nvSpPr>
          <p:cNvPr id="56" name="Rectangle">
            <a:extLst>
              <a:ext uri="{FF2B5EF4-FFF2-40B4-BE49-F238E27FC236}">
                <a16:creationId xmlns:a16="http://schemas.microsoft.com/office/drawing/2014/main" id="{B3D37CF4-E7D3-40DC-B8B2-695DF2E913FF}"/>
              </a:ext>
            </a:extLst>
          </p:cNvPr>
          <p:cNvSpPr/>
          <p:nvPr/>
        </p:nvSpPr>
        <p:spPr>
          <a:xfrm>
            <a:off x="2081945" y="4699947"/>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57" name="We will have an operation training to introduce the system that is currently being used or work in parallel with the work, and after confirming the usability, etc., And the final acceptance will be continue to process.">
            <a:extLst>
              <a:ext uri="{FF2B5EF4-FFF2-40B4-BE49-F238E27FC236}">
                <a16:creationId xmlns:a16="http://schemas.microsoft.com/office/drawing/2014/main" id="{36DF346C-5BD0-42A3-9B5A-6686D9B6CFB1}"/>
              </a:ext>
            </a:extLst>
          </p:cNvPr>
          <p:cNvSpPr txBox="1"/>
          <p:nvPr/>
        </p:nvSpPr>
        <p:spPr>
          <a:xfrm>
            <a:off x="2132427" y="4749700"/>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ja-JP" altLang="en-US" sz="1200" dirty="0">
                <a:solidFill>
                  <a:schemeClr val="tx1"/>
                </a:solidFill>
              </a:rPr>
              <a:t>現状使⽤しているシステム、または業務と並⾏稼動をしつつ導⼊にあたり操作研修会を開き、使⽤感等をご確認いただいた後、最終的な受⼊検収をおこなっていただきます。</a:t>
            </a:r>
          </a:p>
        </p:txBody>
      </p:sp>
      <p:sp>
        <p:nvSpPr>
          <p:cNvPr id="59" name="Rectangle">
            <a:extLst>
              <a:ext uri="{FF2B5EF4-FFF2-40B4-BE49-F238E27FC236}">
                <a16:creationId xmlns:a16="http://schemas.microsoft.com/office/drawing/2014/main" id="{1374F62C-FE80-4430-AED5-69D67D2AC2AA}"/>
              </a:ext>
            </a:extLst>
          </p:cNvPr>
          <p:cNvSpPr/>
          <p:nvPr/>
        </p:nvSpPr>
        <p:spPr>
          <a:xfrm>
            <a:off x="478341" y="4699948"/>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60" name="5. Introduction support">
            <a:extLst>
              <a:ext uri="{FF2B5EF4-FFF2-40B4-BE49-F238E27FC236}">
                <a16:creationId xmlns:a16="http://schemas.microsoft.com/office/drawing/2014/main" id="{D12C2341-3966-4950-BEED-5C8AABB520AB}"/>
              </a:ext>
            </a:extLst>
          </p:cNvPr>
          <p:cNvSpPr txBox="1"/>
          <p:nvPr/>
        </p:nvSpPr>
        <p:spPr>
          <a:xfrm>
            <a:off x="528824" y="4842033"/>
            <a:ext cx="1502639" cy="276997"/>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5. </a:t>
            </a:r>
            <a:r>
              <a:rPr kumimoji="1" lang="ja-JP" altLang="en-US" sz="1200" b="1" dirty="0">
                <a:solidFill>
                  <a:schemeClr val="bg1"/>
                </a:solidFill>
              </a:rPr>
              <a:t>導入支援</a:t>
            </a:r>
          </a:p>
        </p:txBody>
      </p:sp>
      <p:sp>
        <p:nvSpPr>
          <p:cNvPr id="62" name="Rectangle">
            <a:extLst>
              <a:ext uri="{FF2B5EF4-FFF2-40B4-BE49-F238E27FC236}">
                <a16:creationId xmlns:a16="http://schemas.microsoft.com/office/drawing/2014/main" id="{714E5FDD-D051-4576-A3DA-0733DA954B1F}"/>
              </a:ext>
            </a:extLst>
          </p:cNvPr>
          <p:cNvSpPr/>
          <p:nvPr/>
        </p:nvSpPr>
        <p:spPr>
          <a:xfrm>
            <a:off x="2081945" y="5605955"/>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63" name="When start operation. We will provide a long-term support for safe and comfortable system by providing operation maintenance support, information provision, and revision edition.">
            <a:extLst>
              <a:ext uri="{FF2B5EF4-FFF2-40B4-BE49-F238E27FC236}">
                <a16:creationId xmlns:a16="http://schemas.microsoft.com/office/drawing/2014/main" id="{44C96F18-0D99-4DE7-AC73-41A6A90343A7}"/>
              </a:ext>
            </a:extLst>
          </p:cNvPr>
          <p:cNvSpPr txBox="1"/>
          <p:nvPr/>
        </p:nvSpPr>
        <p:spPr>
          <a:xfrm>
            <a:off x="2132427" y="5650318"/>
            <a:ext cx="7557441" cy="4724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ja-JP" altLang="en-US" sz="1200" dirty="0">
                <a:solidFill>
                  <a:schemeClr val="tx1"/>
                </a:solidFill>
              </a:rPr>
              <a:t>運⽤スタートです。運⽤保守サポート、ヘルプデスク、情報提供、改訂版の提供で安全で快適なシステム運⽤を⻑期的に⽀援いたします。</a:t>
            </a:r>
          </a:p>
        </p:txBody>
      </p:sp>
      <p:sp>
        <p:nvSpPr>
          <p:cNvPr id="65" name="Rectangle">
            <a:extLst>
              <a:ext uri="{FF2B5EF4-FFF2-40B4-BE49-F238E27FC236}">
                <a16:creationId xmlns:a16="http://schemas.microsoft.com/office/drawing/2014/main" id="{5B68832C-D7BE-466F-8EC3-B29D77E156C8}"/>
              </a:ext>
            </a:extLst>
          </p:cNvPr>
          <p:cNvSpPr/>
          <p:nvPr/>
        </p:nvSpPr>
        <p:spPr>
          <a:xfrm>
            <a:off x="478341" y="5605955"/>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66" name="6. Production   operation">
            <a:extLst>
              <a:ext uri="{FF2B5EF4-FFF2-40B4-BE49-F238E27FC236}">
                <a16:creationId xmlns:a16="http://schemas.microsoft.com/office/drawing/2014/main" id="{342D4808-F347-4A71-A15F-A11FF029254D}"/>
              </a:ext>
            </a:extLst>
          </p:cNvPr>
          <p:cNvSpPr txBox="1"/>
          <p:nvPr/>
        </p:nvSpPr>
        <p:spPr>
          <a:xfrm>
            <a:off x="528824" y="5748041"/>
            <a:ext cx="1502639" cy="276997"/>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6. </a:t>
            </a:r>
            <a:r>
              <a:rPr kumimoji="1" lang="ja-JP" altLang="en-US" sz="1200" b="1" dirty="0">
                <a:solidFill>
                  <a:schemeClr val="bg1"/>
                </a:solidFill>
              </a:rPr>
              <a:t>本番稼働</a:t>
            </a:r>
          </a:p>
        </p:txBody>
      </p:sp>
      <p:sp>
        <p:nvSpPr>
          <p:cNvPr id="67" name="フローチャート: 組合せ 52">
            <a:extLst>
              <a:ext uri="{FF2B5EF4-FFF2-40B4-BE49-F238E27FC236}">
                <a16:creationId xmlns:a16="http://schemas.microsoft.com/office/drawing/2014/main" id="{2114C337-4C03-48E9-8763-7D9E32E81184}"/>
              </a:ext>
            </a:extLst>
          </p:cNvPr>
          <p:cNvSpPr/>
          <p:nvPr/>
        </p:nvSpPr>
        <p:spPr>
          <a:xfrm>
            <a:off x="1036634" y="1656157"/>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68" name="フローチャート: 組合せ 53">
            <a:extLst>
              <a:ext uri="{FF2B5EF4-FFF2-40B4-BE49-F238E27FC236}">
                <a16:creationId xmlns:a16="http://schemas.microsoft.com/office/drawing/2014/main" id="{35204E29-5F9C-4017-918C-BAE40EADCC15}"/>
              </a:ext>
            </a:extLst>
          </p:cNvPr>
          <p:cNvSpPr/>
          <p:nvPr/>
        </p:nvSpPr>
        <p:spPr>
          <a:xfrm>
            <a:off x="1036634" y="2571580"/>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69" name="フローチャート: 組合せ 54">
            <a:extLst>
              <a:ext uri="{FF2B5EF4-FFF2-40B4-BE49-F238E27FC236}">
                <a16:creationId xmlns:a16="http://schemas.microsoft.com/office/drawing/2014/main" id="{9EE436F0-6DE6-45FD-AEA7-92C4F6C2943A}"/>
              </a:ext>
            </a:extLst>
          </p:cNvPr>
          <p:cNvSpPr/>
          <p:nvPr/>
        </p:nvSpPr>
        <p:spPr>
          <a:xfrm>
            <a:off x="1036634" y="3492977"/>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70" name="フローチャート: 組合せ 55">
            <a:extLst>
              <a:ext uri="{FF2B5EF4-FFF2-40B4-BE49-F238E27FC236}">
                <a16:creationId xmlns:a16="http://schemas.microsoft.com/office/drawing/2014/main" id="{29C695E2-15EF-49DE-97C6-19F14321100A}"/>
              </a:ext>
            </a:extLst>
          </p:cNvPr>
          <p:cNvSpPr/>
          <p:nvPr/>
        </p:nvSpPr>
        <p:spPr>
          <a:xfrm>
            <a:off x="1036634" y="4434394"/>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71" name="フローチャート: 組合せ 56">
            <a:extLst>
              <a:ext uri="{FF2B5EF4-FFF2-40B4-BE49-F238E27FC236}">
                <a16:creationId xmlns:a16="http://schemas.microsoft.com/office/drawing/2014/main" id="{E77865E5-5B1F-466B-89FB-0865B7993157}"/>
              </a:ext>
            </a:extLst>
          </p:cNvPr>
          <p:cNvSpPr/>
          <p:nvPr/>
        </p:nvSpPr>
        <p:spPr>
          <a:xfrm>
            <a:off x="1036634" y="5355790"/>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Tree>
    <p:extLst>
      <p:ext uri="{BB962C8B-B14F-4D97-AF65-F5344CB8AC3E}">
        <p14:creationId xmlns:p14="http://schemas.microsoft.com/office/powerpoint/2010/main" val="133041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3</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a:solidFill>
                  <a:schemeClr val="tx1">
                    <a:lumMod val="75000"/>
                  </a:schemeClr>
                </a:solidFill>
              </a:rPr>
              <a:t>┃</a:t>
            </a:r>
            <a:r>
              <a:rPr lang="en-US" altLang="ja-JP" sz="3200" i="1">
                <a:solidFill>
                  <a:schemeClr val="tx1">
                    <a:lumMod val="75000"/>
                  </a:schemeClr>
                </a:solidFill>
              </a:rPr>
              <a:t>PEGASUS</a:t>
            </a:r>
            <a:r>
              <a:rPr lang="en-US" altLang="ja-JP" sz="3200">
                <a:solidFill>
                  <a:schemeClr val="tx1">
                    <a:lumMod val="75000"/>
                  </a:schemeClr>
                </a:solidFill>
              </a:rPr>
              <a:t> </a:t>
            </a:r>
            <a:r>
              <a:rPr lang="ja-JP" altLang="en-US" sz="3200">
                <a:solidFill>
                  <a:schemeClr val="tx1">
                    <a:lumMod val="75000"/>
                  </a:schemeClr>
                </a:solidFill>
              </a:rPr>
              <a:t>生産管理システムと</a:t>
            </a:r>
            <a:r>
              <a:rPr lang="ja-JP" altLang="en-US" sz="3200" dirty="0">
                <a:solidFill>
                  <a:schemeClr val="tx1">
                    <a:lumMod val="75000"/>
                  </a:schemeClr>
                </a:solidFill>
              </a:rPr>
              <a:t>は</a:t>
            </a:r>
          </a:p>
        </p:txBody>
      </p:sp>
      <p:sp>
        <p:nvSpPr>
          <p:cNvPr id="28" name="正方形/長方形 27">
            <a:extLst>
              <a:ext uri="{FF2B5EF4-FFF2-40B4-BE49-F238E27FC236}">
                <a16:creationId xmlns:a16="http://schemas.microsoft.com/office/drawing/2014/main" id="{A1042871-4022-4E6F-B2AF-C42863C50459}"/>
              </a:ext>
            </a:extLst>
          </p:cNvPr>
          <p:cNvSpPr/>
          <p:nvPr/>
        </p:nvSpPr>
        <p:spPr>
          <a:xfrm>
            <a:off x="293568" y="1057760"/>
            <a:ext cx="11898432" cy="165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rPr>
              <a:t>近年の製造業では、多様化するマーケットニーズの変化に適応すべく</a:t>
            </a:r>
            <a:r>
              <a:rPr kumimoji="1" lang="ja-JP" altLang="en-US" sz="1600" b="1">
                <a:solidFill>
                  <a:schemeClr val="accent4"/>
                </a:solidFill>
              </a:rPr>
              <a:t>「少量多品種化」と「短納期化」に対する要求</a:t>
            </a:r>
            <a:r>
              <a:rPr kumimoji="1" lang="ja-JP" altLang="en-US" sz="1600">
                <a:solidFill>
                  <a:schemeClr val="tx1"/>
                </a:solidFill>
              </a:rPr>
              <a:t>が高まっています。また多くの現場では、日々の量産と小ロット生産を並行して進めているため、管理業務はさらに肥大化・複雑化しており、</a:t>
            </a:r>
            <a:r>
              <a:rPr kumimoji="1" lang="ja-JP" altLang="en-US" sz="1600" b="1">
                <a:solidFill>
                  <a:schemeClr val="accent4"/>
                </a:solidFill>
              </a:rPr>
              <a:t>緻密なスケジュール管理や在庫管理が求められています</a:t>
            </a:r>
            <a:r>
              <a:rPr kumimoji="1" lang="ja-JP" altLang="en-US" sz="1600">
                <a:solidFill>
                  <a:schemeClr val="tx1"/>
                </a:solidFill>
              </a:rPr>
              <a:t>。</a:t>
            </a:r>
          </a:p>
          <a:p>
            <a:r>
              <a:rPr kumimoji="1" lang="ja-JP" altLang="en-US" sz="1600">
                <a:solidFill>
                  <a:schemeClr val="tx1"/>
                </a:solidFill>
              </a:rPr>
              <a:t>製造業の現場パフォーマンスを向上するために開発された、製造業専用の</a:t>
            </a:r>
            <a:r>
              <a:rPr kumimoji="1" lang="en-US" altLang="ja-JP" sz="1600">
                <a:solidFill>
                  <a:schemeClr val="tx1"/>
                </a:solidFill>
              </a:rPr>
              <a:t>PEGASUS</a:t>
            </a:r>
            <a:r>
              <a:rPr kumimoji="1" lang="ja-JP" altLang="en-US" sz="1600">
                <a:solidFill>
                  <a:schemeClr val="tx1"/>
                </a:solidFill>
              </a:rPr>
              <a:t>生産管理システムなら、これまでホワイトボードや</a:t>
            </a:r>
            <a:r>
              <a:rPr kumimoji="1" lang="en-US" altLang="ja-JP" sz="1600">
                <a:solidFill>
                  <a:schemeClr val="tx1"/>
                </a:solidFill>
              </a:rPr>
              <a:t>Excel</a:t>
            </a:r>
            <a:r>
              <a:rPr kumimoji="1" lang="ja-JP" altLang="en-US" sz="1600">
                <a:solidFill>
                  <a:schemeClr val="tx1"/>
                </a:solidFill>
              </a:rPr>
              <a:t>などで行っていた煩雑な</a:t>
            </a:r>
            <a:r>
              <a:rPr kumimoji="1" lang="ja-JP" altLang="en-US" sz="1600" b="1">
                <a:solidFill>
                  <a:schemeClr val="accent4"/>
                </a:solidFill>
              </a:rPr>
              <a:t>管理業務をデジタルでまるっと見える化し、大きくコストカット</a:t>
            </a:r>
            <a:r>
              <a:rPr kumimoji="1" lang="ja-JP" altLang="en-US" sz="1600">
                <a:solidFill>
                  <a:schemeClr val="tx1"/>
                </a:solidFill>
              </a:rPr>
              <a:t>することができます。</a:t>
            </a:r>
          </a:p>
        </p:txBody>
      </p:sp>
      <p:pic>
        <p:nvPicPr>
          <p:cNvPr id="3" name="図 2">
            <a:extLst>
              <a:ext uri="{FF2B5EF4-FFF2-40B4-BE49-F238E27FC236}">
                <a16:creationId xmlns:a16="http://schemas.microsoft.com/office/drawing/2014/main" id="{36C1F594-A0AA-4489-ABB4-725227088750}"/>
              </a:ext>
            </a:extLst>
          </p:cNvPr>
          <p:cNvPicPr>
            <a:picLocks noChangeAspect="1"/>
          </p:cNvPicPr>
          <p:nvPr/>
        </p:nvPicPr>
        <p:blipFill rotWithShape="1">
          <a:blip r:embed="rId2">
            <a:extLst>
              <a:ext uri="{28A0092B-C50C-407E-A947-70E740481C1C}">
                <a14:useLocalDpi xmlns:a14="http://schemas.microsoft.com/office/drawing/2010/main" val="0"/>
              </a:ext>
            </a:extLst>
          </a:blip>
          <a:srcRect t="23079" b="12131"/>
          <a:stretch/>
        </p:blipFill>
        <p:spPr>
          <a:xfrm>
            <a:off x="173591" y="3019848"/>
            <a:ext cx="6796117" cy="3145144"/>
          </a:xfrm>
          <a:prstGeom prst="rect">
            <a:avLst/>
          </a:prstGeom>
        </p:spPr>
      </p:pic>
      <p:sp>
        <p:nvSpPr>
          <p:cNvPr id="10" name="正方形/長方形 9">
            <a:extLst>
              <a:ext uri="{FF2B5EF4-FFF2-40B4-BE49-F238E27FC236}">
                <a16:creationId xmlns:a16="http://schemas.microsoft.com/office/drawing/2014/main" id="{6E213EDF-DF4F-8811-7493-D0A16AA3E4AF}"/>
              </a:ext>
            </a:extLst>
          </p:cNvPr>
          <p:cNvSpPr/>
          <p:nvPr/>
        </p:nvSpPr>
        <p:spPr>
          <a:xfrm>
            <a:off x="293568" y="767121"/>
            <a:ext cx="11898432" cy="530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a:solidFill>
                  <a:schemeClr val="accent4"/>
                </a:solidFill>
              </a:rPr>
              <a:t>複雑な管理業務をもっとスムーズに。製造業に特化したアプリケーションです。</a:t>
            </a:r>
          </a:p>
        </p:txBody>
      </p:sp>
      <p:pic>
        <p:nvPicPr>
          <p:cNvPr id="12" name="Graphic 8">
            <a:extLst>
              <a:ext uri="{FF2B5EF4-FFF2-40B4-BE49-F238E27FC236}">
                <a16:creationId xmlns:a16="http://schemas.microsoft.com/office/drawing/2014/main" id="{7E20C178-28F3-716B-D704-CA3CB48353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9498" y="4829324"/>
            <a:ext cx="1216898" cy="1216898"/>
          </a:xfrm>
          <a:prstGeom prst="rect">
            <a:avLst/>
          </a:prstGeom>
        </p:spPr>
      </p:pic>
      <p:pic>
        <p:nvPicPr>
          <p:cNvPr id="14" name="Graphic 15">
            <a:extLst>
              <a:ext uri="{FF2B5EF4-FFF2-40B4-BE49-F238E27FC236}">
                <a16:creationId xmlns:a16="http://schemas.microsoft.com/office/drawing/2014/main" id="{C645E4DB-B792-229C-DC4C-7F932D5B46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18331" y="5098192"/>
            <a:ext cx="1066800" cy="1066800"/>
          </a:xfrm>
          <a:prstGeom prst="rect">
            <a:avLst/>
          </a:prstGeom>
        </p:spPr>
      </p:pic>
      <p:pic>
        <p:nvPicPr>
          <p:cNvPr id="15" name="Graphic 30">
            <a:extLst>
              <a:ext uri="{FF2B5EF4-FFF2-40B4-BE49-F238E27FC236}">
                <a16:creationId xmlns:a16="http://schemas.microsoft.com/office/drawing/2014/main" id="{5CAA77FE-9F7D-8E9D-6786-F656DA2CB9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7545" y="3226277"/>
            <a:ext cx="987710" cy="987710"/>
          </a:xfrm>
          <a:prstGeom prst="rect">
            <a:avLst/>
          </a:prstGeom>
        </p:spPr>
      </p:pic>
      <p:pic>
        <p:nvPicPr>
          <p:cNvPr id="6" name="図 5">
            <a:extLst>
              <a:ext uri="{FF2B5EF4-FFF2-40B4-BE49-F238E27FC236}">
                <a16:creationId xmlns:a16="http://schemas.microsoft.com/office/drawing/2014/main" id="{4322D256-666E-BBB0-BFB3-6FEDD22A41F2}"/>
              </a:ext>
            </a:extLst>
          </p:cNvPr>
          <p:cNvPicPr>
            <a:picLocks noChangeAspect="1"/>
          </p:cNvPicPr>
          <p:nvPr/>
        </p:nvPicPr>
        <p:blipFill>
          <a:blip r:embed="rId9"/>
          <a:stretch>
            <a:fillRect/>
          </a:stretch>
        </p:blipFill>
        <p:spPr>
          <a:xfrm>
            <a:off x="5882621" y="3322311"/>
            <a:ext cx="426757" cy="213378"/>
          </a:xfrm>
          <a:prstGeom prst="rect">
            <a:avLst/>
          </a:prstGeom>
        </p:spPr>
      </p:pic>
      <p:pic>
        <p:nvPicPr>
          <p:cNvPr id="19" name="図 18">
            <a:extLst>
              <a:ext uri="{FF2B5EF4-FFF2-40B4-BE49-F238E27FC236}">
                <a16:creationId xmlns:a16="http://schemas.microsoft.com/office/drawing/2014/main" id="{4395138B-6596-5BBA-26F4-1F6BD988CE1B}"/>
              </a:ext>
            </a:extLst>
          </p:cNvPr>
          <p:cNvPicPr>
            <a:picLocks noChangeAspect="1"/>
          </p:cNvPicPr>
          <p:nvPr/>
        </p:nvPicPr>
        <p:blipFill>
          <a:blip r:embed="rId9"/>
          <a:stretch>
            <a:fillRect/>
          </a:stretch>
        </p:blipFill>
        <p:spPr>
          <a:xfrm>
            <a:off x="10780034" y="5143029"/>
            <a:ext cx="554181" cy="462116"/>
          </a:xfrm>
          <a:prstGeom prst="rect">
            <a:avLst/>
          </a:prstGeom>
        </p:spPr>
      </p:pic>
      <p:pic>
        <p:nvPicPr>
          <p:cNvPr id="21" name="図 20">
            <a:extLst>
              <a:ext uri="{FF2B5EF4-FFF2-40B4-BE49-F238E27FC236}">
                <a16:creationId xmlns:a16="http://schemas.microsoft.com/office/drawing/2014/main" id="{3C4F46AF-3968-EC12-FF51-E9D04452201E}"/>
              </a:ext>
            </a:extLst>
          </p:cNvPr>
          <p:cNvPicPr>
            <a:picLocks noChangeAspect="1"/>
          </p:cNvPicPr>
          <p:nvPr/>
        </p:nvPicPr>
        <p:blipFill>
          <a:blip r:embed="rId9"/>
          <a:stretch>
            <a:fillRect/>
          </a:stretch>
        </p:blipFill>
        <p:spPr>
          <a:xfrm>
            <a:off x="10225853" y="4829324"/>
            <a:ext cx="554181" cy="582742"/>
          </a:xfrm>
          <a:prstGeom prst="rect">
            <a:avLst/>
          </a:prstGeom>
        </p:spPr>
      </p:pic>
      <p:pic>
        <p:nvPicPr>
          <p:cNvPr id="22" name="図 21">
            <a:extLst>
              <a:ext uri="{FF2B5EF4-FFF2-40B4-BE49-F238E27FC236}">
                <a16:creationId xmlns:a16="http://schemas.microsoft.com/office/drawing/2014/main" id="{721F6874-D225-09DD-F7C0-1CCB056FB6CA}"/>
              </a:ext>
            </a:extLst>
          </p:cNvPr>
          <p:cNvPicPr>
            <a:picLocks noChangeAspect="1"/>
          </p:cNvPicPr>
          <p:nvPr/>
        </p:nvPicPr>
        <p:blipFill>
          <a:blip r:embed="rId9"/>
          <a:stretch>
            <a:fillRect/>
          </a:stretch>
        </p:blipFill>
        <p:spPr>
          <a:xfrm>
            <a:off x="10488663" y="5456733"/>
            <a:ext cx="554181" cy="527461"/>
          </a:xfrm>
          <a:prstGeom prst="rect">
            <a:avLst/>
          </a:prstGeom>
        </p:spPr>
      </p:pic>
      <p:pic>
        <p:nvPicPr>
          <p:cNvPr id="23" name="Graphic 8">
            <a:extLst>
              <a:ext uri="{FF2B5EF4-FFF2-40B4-BE49-F238E27FC236}">
                <a16:creationId xmlns:a16="http://schemas.microsoft.com/office/drawing/2014/main" id="{903D70AB-F80E-7E29-04C5-2D2EF2C75B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511" y="4829324"/>
            <a:ext cx="1216898" cy="1216898"/>
          </a:xfrm>
          <a:prstGeom prst="rect">
            <a:avLst/>
          </a:prstGeom>
        </p:spPr>
      </p:pic>
      <p:pic>
        <p:nvPicPr>
          <p:cNvPr id="24" name="図 23">
            <a:extLst>
              <a:ext uri="{FF2B5EF4-FFF2-40B4-BE49-F238E27FC236}">
                <a16:creationId xmlns:a16="http://schemas.microsoft.com/office/drawing/2014/main" id="{E2409FEF-6799-CCD3-57B4-B486B47DD2FD}"/>
              </a:ext>
            </a:extLst>
          </p:cNvPr>
          <p:cNvPicPr>
            <a:picLocks noChangeAspect="1"/>
          </p:cNvPicPr>
          <p:nvPr/>
        </p:nvPicPr>
        <p:blipFill>
          <a:blip r:embed="rId9"/>
          <a:stretch>
            <a:fillRect/>
          </a:stretch>
        </p:blipFill>
        <p:spPr>
          <a:xfrm>
            <a:off x="11501485" y="5120695"/>
            <a:ext cx="554181" cy="462116"/>
          </a:xfrm>
          <a:prstGeom prst="rect">
            <a:avLst/>
          </a:prstGeom>
        </p:spPr>
      </p:pic>
      <p:pic>
        <p:nvPicPr>
          <p:cNvPr id="25" name="図 24">
            <a:extLst>
              <a:ext uri="{FF2B5EF4-FFF2-40B4-BE49-F238E27FC236}">
                <a16:creationId xmlns:a16="http://schemas.microsoft.com/office/drawing/2014/main" id="{87CED449-3072-FC25-1306-303B52460B1B}"/>
              </a:ext>
            </a:extLst>
          </p:cNvPr>
          <p:cNvPicPr>
            <a:picLocks noChangeAspect="1"/>
          </p:cNvPicPr>
          <p:nvPr/>
        </p:nvPicPr>
        <p:blipFill>
          <a:blip r:embed="rId9"/>
          <a:stretch>
            <a:fillRect/>
          </a:stretch>
        </p:blipFill>
        <p:spPr>
          <a:xfrm>
            <a:off x="10997866" y="4829324"/>
            <a:ext cx="554181" cy="582742"/>
          </a:xfrm>
          <a:prstGeom prst="rect">
            <a:avLst/>
          </a:prstGeom>
        </p:spPr>
      </p:pic>
      <p:pic>
        <p:nvPicPr>
          <p:cNvPr id="26" name="図 25">
            <a:extLst>
              <a:ext uri="{FF2B5EF4-FFF2-40B4-BE49-F238E27FC236}">
                <a16:creationId xmlns:a16="http://schemas.microsoft.com/office/drawing/2014/main" id="{6B160661-A77C-4FA0-E48B-45062158680F}"/>
              </a:ext>
            </a:extLst>
          </p:cNvPr>
          <p:cNvPicPr>
            <a:picLocks noChangeAspect="1"/>
          </p:cNvPicPr>
          <p:nvPr/>
        </p:nvPicPr>
        <p:blipFill>
          <a:blip r:embed="rId9"/>
          <a:stretch>
            <a:fillRect/>
          </a:stretch>
        </p:blipFill>
        <p:spPr>
          <a:xfrm>
            <a:off x="11260676" y="5456733"/>
            <a:ext cx="554181" cy="527461"/>
          </a:xfrm>
          <a:prstGeom prst="rect">
            <a:avLst/>
          </a:prstGeom>
        </p:spPr>
      </p:pic>
      <p:pic>
        <p:nvPicPr>
          <p:cNvPr id="16" name="Graphic 17">
            <a:extLst>
              <a:ext uri="{FF2B5EF4-FFF2-40B4-BE49-F238E27FC236}">
                <a16:creationId xmlns:a16="http://schemas.microsoft.com/office/drawing/2014/main" id="{3EAED78D-3E40-5661-21A2-F7621B3728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00844" y="5154172"/>
            <a:ext cx="582742" cy="582742"/>
          </a:xfrm>
          <a:prstGeom prst="rect">
            <a:avLst/>
          </a:prstGeom>
        </p:spPr>
      </p:pic>
      <p:sp>
        <p:nvSpPr>
          <p:cNvPr id="20" name="正方形/長方形 19">
            <a:extLst>
              <a:ext uri="{FF2B5EF4-FFF2-40B4-BE49-F238E27FC236}">
                <a16:creationId xmlns:a16="http://schemas.microsoft.com/office/drawing/2014/main" id="{9D8D7B8C-B598-F82F-13AC-C5A0C9554A6D}"/>
              </a:ext>
            </a:extLst>
          </p:cNvPr>
          <p:cNvSpPr/>
          <p:nvPr/>
        </p:nvSpPr>
        <p:spPr>
          <a:xfrm>
            <a:off x="6927742" y="2696744"/>
            <a:ext cx="4996191" cy="3525825"/>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27" name="四角形: 角を丸くする 26">
            <a:extLst>
              <a:ext uri="{FF2B5EF4-FFF2-40B4-BE49-F238E27FC236}">
                <a16:creationId xmlns:a16="http://schemas.microsoft.com/office/drawing/2014/main" id="{A6530663-A8AA-9649-CCCC-BA9A11CB4EC1}"/>
              </a:ext>
            </a:extLst>
          </p:cNvPr>
          <p:cNvSpPr/>
          <p:nvPr/>
        </p:nvSpPr>
        <p:spPr>
          <a:xfrm>
            <a:off x="7253036" y="4658845"/>
            <a:ext cx="2004450" cy="1440990"/>
          </a:xfrm>
          <a:prstGeom prst="round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29" name="正方形/長方形 28">
            <a:extLst>
              <a:ext uri="{FF2B5EF4-FFF2-40B4-BE49-F238E27FC236}">
                <a16:creationId xmlns:a16="http://schemas.microsoft.com/office/drawing/2014/main" id="{C395BFDA-2E18-32B4-45B4-FB9E2813E751}"/>
              </a:ext>
            </a:extLst>
          </p:cNvPr>
          <p:cNvSpPr/>
          <p:nvPr/>
        </p:nvSpPr>
        <p:spPr>
          <a:xfrm>
            <a:off x="7253035" y="4661895"/>
            <a:ext cx="2004450" cy="530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accent2"/>
                </a:solidFill>
              </a:rPr>
              <a:t>在庫管理システム</a:t>
            </a:r>
            <a:endParaRPr kumimoji="1" lang="en-US" altLang="ja-JP" sz="1200" b="1">
              <a:solidFill>
                <a:schemeClr val="accent2"/>
              </a:solidFill>
            </a:endParaRPr>
          </a:p>
          <a:p>
            <a:pPr algn="ctr"/>
            <a:r>
              <a:rPr kumimoji="1" lang="en-US" altLang="ja-JP" sz="1200" b="1">
                <a:solidFill>
                  <a:schemeClr val="accent2"/>
                </a:solidFill>
              </a:rPr>
              <a:t>Stock Management</a:t>
            </a:r>
            <a:endParaRPr kumimoji="1" lang="ja-JP" altLang="en-US" sz="1200" b="1">
              <a:solidFill>
                <a:schemeClr val="accent2"/>
              </a:solidFill>
            </a:endParaRPr>
          </a:p>
        </p:txBody>
      </p:sp>
      <p:sp>
        <p:nvSpPr>
          <p:cNvPr id="30" name="四角形: 角を丸くする 29">
            <a:extLst>
              <a:ext uri="{FF2B5EF4-FFF2-40B4-BE49-F238E27FC236}">
                <a16:creationId xmlns:a16="http://schemas.microsoft.com/office/drawing/2014/main" id="{338A956A-62A4-3B17-6496-A7C475E948E6}"/>
              </a:ext>
            </a:extLst>
          </p:cNvPr>
          <p:cNvSpPr/>
          <p:nvPr/>
        </p:nvSpPr>
        <p:spPr>
          <a:xfrm>
            <a:off x="9654350" y="4658845"/>
            <a:ext cx="2004450" cy="1440990"/>
          </a:xfrm>
          <a:prstGeom prst="round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31" name="正方形/長方形 30">
            <a:extLst>
              <a:ext uri="{FF2B5EF4-FFF2-40B4-BE49-F238E27FC236}">
                <a16:creationId xmlns:a16="http://schemas.microsoft.com/office/drawing/2014/main" id="{8BE325AA-7323-63F2-647A-43B17FE4EE82}"/>
              </a:ext>
            </a:extLst>
          </p:cNvPr>
          <p:cNvSpPr/>
          <p:nvPr/>
        </p:nvSpPr>
        <p:spPr>
          <a:xfrm>
            <a:off x="9654349" y="4661895"/>
            <a:ext cx="2004450" cy="530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accent2"/>
                </a:solidFill>
              </a:rPr>
              <a:t>受発注管理システム</a:t>
            </a:r>
            <a:endParaRPr kumimoji="1" lang="en-US" altLang="ja-JP" sz="1200" b="1">
              <a:solidFill>
                <a:schemeClr val="accent2"/>
              </a:solidFill>
            </a:endParaRPr>
          </a:p>
          <a:p>
            <a:pPr algn="ctr"/>
            <a:r>
              <a:rPr kumimoji="1" lang="en-US" altLang="ja-JP" sz="1200" b="1">
                <a:solidFill>
                  <a:schemeClr val="accent2"/>
                </a:solidFill>
              </a:rPr>
              <a:t>Sales Order Management</a:t>
            </a:r>
            <a:endParaRPr kumimoji="1" lang="ja-JP" altLang="en-US" sz="1200" b="1">
              <a:solidFill>
                <a:schemeClr val="accent2"/>
              </a:solidFill>
            </a:endParaRPr>
          </a:p>
        </p:txBody>
      </p:sp>
      <p:sp>
        <p:nvSpPr>
          <p:cNvPr id="32" name="四角形: 角を丸くする 31">
            <a:extLst>
              <a:ext uri="{FF2B5EF4-FFF2-40B4-BE49-F238E27FC236}">
                <a16:creationId xmlns:a16="http://schemas.microsoft.com/office/drawing/2014/main" id="{F8C67310-785E-00CF-07E8-5DB7103FCC5F}"/>
              </a:ext>
            </a:extLst>
          </p:cNvPr>
          <p:cNvSpPr/>
          <p:nvPr/>
        </p:nvSpPr>
        <p:spPr>
          <a:xfrm>
            <a:off x="8484660" y="2793487"/>
            <a:ext cx="2004450" cy="1440990"/>
          </a:xfrm>
          <a:prstGeom prst="round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33" name="正方形/長方形 32">
            <a:extLst>
              <a:ext uri="{FF2B5EF4-FFF2-40B4-BE49-F238E27FC236}">
                <a16:creationId xmlns:a16="http://schemas.microsoft.com/office/drawing/2014/main" id="{EF1BC019-9AD1-77AB-8A59-C449555052B4}"/>
              </a:ext>
            </a:extLst>
          </p:cNvPr>
          <p:cNvSpPr/>
          <p:nvPr/>
        </p:nvSpPr>
        <p:spPr>
          <a:xfrm>
            <a:off x="8484659" y="2796537"/>
            <a:ext cx="2004450" cy="530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accent2"/>
                </a:solidFill>
              </a:rPr>
              <a:t>工程管理システム</a:t>
            </a:r>
            <a:endParaRPr kumimoji="1" lang="en-US" altLang="ja-JP" sz="1200" b="1">
              <a:solidFill>
                <a:schemeClr val="accent2"/>
              </a:solidFill>
            </a:endParaRPr>
          </a:p>
          <a:p>
            <a:pPr algn="ctr"/>
            <a:r>
              <a:rPr kumimoji="1" lang="en-US" altLang="ja-JP" sz="1200" b="1">
                <a:solidFill>
                  <a:schemeClr val="accent2"/>
                </a:solidFill>
              </a:rPr>
              <a:t>Process Management</a:t>
            </a:r>
            <a:endParaRPr kumimoji="1" lang="ja-JP" altLang="en-US" sz="1200" b="1">
              <a:solidFill>
                <a:schemeClr val="accent2"/>
              </a:solidFill>
            </a:endParaRPr>
          </a:p>
        </p:txBody>
      </p:sp>
      <p:pic>
        <p:nvPicPr>
          <p:cNvPr id="35" name="図 34">
            <a:extLst>
              <a:ext uri="{FF2B5EF4-FFF2-40B4-BE49-F238E27FC236}">
                <a16:creationId xmlns:a16="http://schemas.microsoft.com/office/drawing/2014/main" id="{58F34A9C-25F1-1062-477C-1F156E78DB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14610" y="4062072"/>
            <a:ext cx="1793983" cy="717593"/>
          </a:xfrm>
          <a:prstGeom prst="rect">
            <a:avLst/>
          </a:prstGeom>
        </p:spPr>
      </p:pic>
    </p:spTree>
    <p:extLst>
      <p:ext uri="{BB962C8B-B14F-4D97-AF65-F5344CB8AC3E}">
        <p14:creationId xmlns:p14="http://schemas.microsoft.com/office/powerpoint/2010/main" val="166126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4</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a:solidFill>
                  <a:schemeClr val="tx1">
                    <a:lumMod val="75000"/>
                  </a:schemeClr>
                </a:solidFill>
              </a:rPr>
              <a:t>┃</a:t>
            </a:r>
            <a:r>
              <a:rPr lang="en-US" altLang="ja-JP" sz="3200" i="1">
                <a:solidFill>
                  <a:schemeClr val="tx1">
                    <a:lumMod val="75000"/>
                  </a:schemeClr>
                </a:solidFill>
              </a:rPr>
              <a:t>PEGASUS</a:t>
            </a:r>
            <a:r>
              <a:rPr lang="en-US" altLang="ja-JP" sz="3200">
                <a:solidFill>
                  <a:schemeClr val="tx1">
                    <a:lumMod val="75000"/>
                  </a:schemeClr>
                </a:solidFill>
              </a:rPr>
              <a:t> </a:t>
            </a:r>
            <a:r>
              <a:rPr lang="ja-JP" altLang="en-US" sz="3200">
                <a:solidFill>
                  <a:schemeClr val="tx1">
                    <a:lumMod val="75000"/>
                  </a:schemeClr>
                </a:solidFill>
              </a:rPr>
              <a:t>生産管理システムにより得られる</a:t>
            </a:r>
            <a:r>
              <a:rPr lang="ja-JP" altLang="en-US" sz="3200" dirty="0">
                <a:solidFill>
                  <a:schemeClr val="tx1">
                    <a:lumMod val="75000"/>
                  </a:schemeClr>
                </a:solidFill>
              </a:rPr>
              <a:t>メリット</a:t>
            </a:r>
          </a:p>
        </p:txBody>
      </p:sp>
      <p:sp>
        <p:nvSpPr>
          <p:cNvPr id="28" name="正方形/長方形 27">
            <a:extLst>
              <a:ext uri="{FF2B5EF4-FFF2-40B4-BE49-F238E27FC236}">
                <a16:creationId xmlns:a16="http://schemas.microsoft.com/office/drawing/2014/main" id="{A1042871-4022-4E6F-B2AF-C42863C50459}"/>
              </a:ext>
            </a:extLst>
          </p:cNvPr>
          <p:cNvSpPr/>
          <p:nvPr/>
        </p:nvSpPr>
        <p:spPr>
          <a:xfrm>
            <a:off x="293568" y="837842"/>
            <a:ext cx="11898432" cy="742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rPr>
              <a:t>生産管理システムを</a:t>
            </a:r>
            <a:r>
              <a:rPr kumimoji="1" lang="ja-JP" altLang="en-US" sz="1600" dirty="0">
                <a:solidFill>
                  <a:schemeClr val="tx1"/>
                </a:solidFill>
              </a:rPr>
              <a:t>活用することで、様々な課題を解決して、効果を得ることが可能です。</a:t>
            </a:r>
            <a:endParaRPr kumimoji="1" lang="en-US" altLang="ja-JP" sz="1600" dirty="0">
              <a:solidFill>
                <a:schemeClr val="tx1"/>
              </a:solidFill>
            </a:endParaRPr>
          </a:p>
          <a:p>
            <a:r>
              <a:rPr kumimoji="1" lang="ja-JP" altLang="en-US" sz="1600" dirty="0">
                <a:solidFill>
                  <a:schemeClr val="tx1"/>
                </a:solidFill>
              </a:rPr>
              <a:t>デジタイゼーションを実現する上で、とても重量な役割を担っています。</a:t>
            </a:r>
          </a:p>
        </p:txBody>
      </p:sp>
      <p:sp>
        <p:nvSpPr>
          <p:cNvPr id="9" name="正方形/長方形 8">
            <a:extLst>
              <a:ext uri="{FF2B5EF4-FFF2-40B4-BE49-F238E27FC236}">
                <a16:creationId xmlns:a16="http://schemas.microsoft.com/office/drawing/2014/main" id="{E751DE73-A91D-4FF1-85B2-C0E6660C5541}"/>
              </a:ext>
            </a:extLst>
          </p:cNvPr>
          <p:cNvSpPr/>
          <p:nvPr/>
        </p:nvSpPr>
        <p:spPr>
          <a:xfrm>
            <a:off x="503695" y="1867546"/>
            <a:ext cx="3556861" cy="1968285"/>
          </a:xfrm>
          <a:prstGeom prst="rect">
            <a:avLst/>
          </a:prstGeom>
          <a:solidFill>
            <a:schemeClr val="bg2"/>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業務効率の悪さ</a:t>
            </a:r>
            <a:endParaRPr kumimoji="1" lang="en-US" altLang="ja-JP" sz="1200" b="1"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p:txBody>
      </p:sp>
      <p:sp>
        <p:nvSpPr>
          <p:cNvPr id="10" name="正方形/長方形 9">
            <a:extLst>
              <a:ext uri="{FF2B5EF4-FFF2-40B4-BE49-F238E27FC236}">
                <a16:creationId xmlns:a16="http://schemas.microsoft.com/office/drawing/2014/main" id="{9F0EEFBC-A3B4-4F12-A7D4-E298A12F7AE4}"/>
              </a:ext>
            </a:extLst>
          </p:cNvPr>
          <p:cNvSpPr/>
          <p:nvPr/>
        </p:nvSpPr>
        <p:spPr>
          <a:xfrm>
            <a:off x="4362773" y="1867545"/>
            <a:ext cx="3556861" cy="1968285"/>
          </a:xfrm>
          <a:prstGeom prst="rect">
            <a:avLst/>
          </a:prstGeom>
          <a:solidFill>
            <a:schemeClr val="bg2"/>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管理コスト</a:t>
            </a:r>
            <a:endParaRPr kumimoji="1" lang="en-US" altLang="ja-JP" sz="1200" b="1"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p:txBody>
      </p:sp>
      <p:sp>
        <p:nvSpPr>
          <p:cNvPr id="11" name="正方形/長方形 10">
            <a:extLst>
              <a:ext uri="{FF2B5EF4-FFF2-40B4-BE49-F238E27FC236}">
                <a16:creationId xmlns:a16="http://schemas.microsoft.com/office/drawing/2014/main" id="{033F4B54-312C-4837-B360-B850A06A2BB8}"/>
              </a:ext>
            </a:extLst>
          </p:cNvPr>
          <p:cNvSpPr/>
          <p:nvPr/>
        </p:nvSpPr>
        <p:spPr>
          <a:xfrm>
            <a:off x="8221851" y="1867545"/>
            <a:ext cx="3556861" cy="1968285"/>
          </a:xfrm>
          <a:prstGeom prst="rect">
            <a:avLst/>
          </a:prstGeom>
          <a:solidFill>
            <a:schemeClr val="bg2"/>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業務のブラックボックス化</a:t>
            </a:r>
            <a:endParaRPr kumimoji="1" lang="en-US" altLang="ja-JP" sz="1200" b="1" dirty="0">
              <a:solidFill>
                <a:schemeClr val="tx1"/>
              </a:solidFill>
            </a:endParaRPr>
          </a:p>
          <a:p>
            <a:pPr algn="ctr"/>
            <a:endParaRPr kumimoji="1" lang="en-US" altLang="ja-JP" sz="1200" b="1" dirty="0">
              <a:solidFill>
                <a:schemeClr val="tx1"/>
              </a:solidFill>
            </a:endParaRPr>
          </a:p>
          <a:p>
            <a:pPr algn="ctr"/>
            <a:endParaRPr kumimoji="1" lang="en-US" altLang="ja-JP" sz="1200" b="1" dirty="0">
              <a:solidFill>
                <a:schemeClr val="tx1"/>
              </a:solidFill>
            </a:endParaRPr>
          </a:p>
          <a:p>
            <a:pPr algn="ctr"/>
            <a:endParaRPr kumimoji="1" lang="en-US" altLang="ja-JP" sz="1200" b="1" dirty="0">
              <a:solidFill>
                <a:schemeClr val="tx1"/>
              </a:solidFill>
            </a:endParaRPr>
          </a:p>
          <a:p>
            <a:pPr algn="ctr"/>
            <a:endParaRPr kumimoji="1" lang="en-US" altLang="ja-JP" sz="1200" b="1" dirty="0">
              <a:solidFill>
                <a:schemeClr val="tx1"/>
              </a:solidFill>
            </a:endParaRPr>
          </a:p>
          <a:p>
            <a:pPr algn="ctr"/>
            <a:endParaRPr kumimoji="1" lang="en-US" altLang="ja-JP" sz="1200" b="1" dirty="0">
              <a:solidFill>
                <a:schemeClr val="tx1"/>
              </a:solidFill>
            </a:endParaRPr>
          </a:p>
          <a:p>
            <a:pPr algn="ctr"/>
            <a:endParaRPr kumimoji="1" lang="en-US" altLang="ja-JP" sz="1200" b="1" dirty="0">
              <a:solidFill>
                <a:schemeClr val="tx1"/>
              </a:solidFill>
            </a:endParaRPr>
          </a:p>
          <a:p>
            <a:pPr algn="ctr"/>
            <a:endParaRPr kumimoji="1" lang="en-US" altLang="ja-JP" sz="1200" b="1" dirty="0">
              <a:solidFill>
                <a:schemeClr val="tx1"/>
              </a:solidFill>
            </a:endParaRPr>
          </a:p>
          <a:p>
            <a:pPr algn="ctr"/>
            <a:endParaRPr kumimoji="1" lang="en-US" altLang="ja-JP" sz="1200" b="1" dirty="0">
              <a:solidFill>
                <a:schemeClr val="tx1"/>
              </a:solidFill>
            </a:endParaRPr>
          </a:p>
        </p:txBody>
      </p:sp>
      <p:sp>
        <p:nvSpPr>
          <p:cNvPr id="12" name="正方形/長方形 11">
            <a:extLst>
              <a:ext uri="{FF2B5EF4-FFF2-40B4-BE49-F238E27FC236}">
                <a16:creationId xmlns:a16="http://schemas.microsoft.com/office/drawing/2014/main" id="{1F56187A-5E65-4363-9296-0B38C2E7BA28}"/>
              </a:ext>
            </a:extLst>
          </p:cNvPr>
          <p:cNvSpPr/>
          <p:nvPr/>
        </p:nvSpPr>
        <p:spPr>
          <a:xfrm>
            <a:off x="503695" y="4267201"/>
            <a:ext cx="3556861" cy="1968285"/>
          </a:xfrm>
          <a:prstGeom prst="rect">
            <a:avLst/>
          </a:prstGeom>
          <a:solidFill>
            <a:schemeClr val="accent4">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FFFF00"/>
                </a:highlight>
              </a:rPr>
              <a:t>業務効率の向上</a:t>
            </a:r>
            <a:endParaRPr kumimoji="1" lang="en-US" altLang="ja-JP" sz="1200" b="1" dirty="0">
              <a:solidFill>
                <a:schemeClr val="tx1"/>
              </a:solidFill>
              <a:highlight>
                <a:srgbClr val="FFFF00"/>
              </a:highlight>
            </a:endParaRPr>
          </a:p>
          <a:p>
            <a:pPr algn="ctr"/>
            <a:endParaRPr kumimoji="1" lang="en-US" altLang="ja-JP" sz="1100" dirty="0">
              <a:solidFill>
                <a:schemeClr val="tx1"/>
              </a:solidFill>
              <a:highlight>
                <a:srgbClr val="FFFF00"/>
              </a:highlight>
            </a:endParaRPr>
          </a:p>
          <a:p>
            <a:endParaRPr kumimoji="1" lang="en-US" altLang="ja-JP" sz="1100" dirty="0">
              <a:solidFill>
                <a:schemeClr val="tx1"/>
              </a:solidFill>
              <a:highlight>
                <a:srgbClr val="FFFF00"/>
              </a:highlight>
            </a:endParaRPr>
          </a:p>
          <a:p>
            <a:endParaRPr kumimoji="1" lang="en-US" altLang="ja-JP" sz="1100" dirty="0">
              <a:solidFill>
                <a:schemeClr val="tx1"/>
              </a:solidFill>
              <a:highlight>
                <a:srgbClr val="FFFF00"/>
              </a:highlight>
            </a:endParaRPr>
          </a:p>
          <a:p>
            <a:endParaRPr kumimoji="1" lang="en-US" altLang="ja-JP" sz="1100" dirty="0">
              <a:solidFill>
                <a:schemeClr val="tx1"/>
              </a:solidFill>
              <a:highlight>
                <a:srgbClr val="FFFF00"/>
              </a:highlight>
            </a:endParaRPr>
          </a:p>
          <a:p>
            <a:endParaRPr kumimoji="1" lang="en-US" altLang="ja-JP" sz="1100" dirty="0">
              <a:solidFill>
                <a:schemeClr val="tx1"/>
              </a:solidFill>
              <a:highlight>
                <a:srgbClr val="FFFF00"/>
              </a:highlight>
            </a:endParaRPr>
          </a:p>
          <a:p>
            <a:endParaRPr kumimoji="1" lang="en-US" altLang="ja-JP" sz="1100" dirty="0">
              <a:solidFill>
                <a:schemeClr val="tx1"/>
              </a:solidFill>
              <a:highlight>
                <a:srgbClr val="FFFF00"/>
              </a:highlight>
            </a:endParaRPr>
          </a:p>
          <a:p>
            <a:endParaRPr kumimoji="1" lang="en-US" altLang="ja-JP" sz="1100" dirty="0">
              <a:solidFill>
                <a:schemeClr val="tx1"/>
              </a:solidFill>
              <a:highlight>
                <a:srgbClr val="FFFF00"/>
              </a:highlight>
            </a:endParaRPr>
          </a:p>
          <a:p>
            <a:endParaRPr kumimoji="1" lang="en-US" altLang="ja-JP" sz="1100" dirty="0">
              <a:solidFill>
                <a:schemeClr val="tx1"/>
              </a:solidFill>
              <a:highlight>
                <a:srgbClr val="FFFF00"/>
              </a:highlight>
            </a:endParaRPr>
          </a:p>
        </p:txBody>
      </p:sp>
      <p:sp>
        <p:nvSpPr>
          <p:cNvPr id="13" name="正方形/長方形 12">
            <a:extLst>
              <a:ext uri="{FF2B5EF4-FFF2-40B4-BE49-F238E27FC236}">
                <a16:creationId xmlns:a16="http://schemas.microsoft.com/office/drawing/2014/main" id="{BD4B82A6-C81A-4C23-8D83-EC574E87A222}"/>
              </a:ext>
            </a:extLst>
          </p:cNvPr>
          <p:cNvSpPr/>
          <p:nvPr/>
        </p:nvSpPr>
        <p:spPr>
          <a:xfrm>
            <a:off x="4362773" y="4267200"/>
            <a:ext cx="3556861" cy="1968285"/>
          </a:xfrm>
          <a:prstGeom prst="rect">
            <a:avLst/>
          </a:prstGeom>
          <a:solidFill>
            <a:schemeClr val="accent4">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FFFF00"/>
                </a:highlight>
              </a:rPr>
              <a:t>管理コストの削減</a:t>
            </a:r>
            <a:endParaRPr kumimoji="1" lang="en-US" altLang="ja-JP" sz="1200" b="1" dirty="0">
              <a:solidFill>
                <a:schemeClr val="tx1"/>
              </a:solidFill>
              <a:highlight>
                <a:srgbClr val="FFFF00"/>
              </a:highlight>
            </a:endParaRPr>
          </a:p>
          <a:p>
            <a:pPr algn="ctr"/>
            <a:endParaRPr kumimoji="1" lang="en-US" altLang="ja-JP" sz="1100" dirty="0">
              <a:solidFill>
                <a:schemeClr val="tx1"/>
              </a:solidFill>
              <a:highlight>
                <a:srgbClr val="FFFF00"/>
              </a:highlight>
            </a:endParaRPr>
          </a:p>
          <a:p>
            <a:pPr algn="ctr"/>
            <a:endParaRPr kumimoji="1" lang="en-US" altLang="ja-JP" sz="1100" dirty="0">
              <a:solidFill>
                <a:schemeClr val="tx1"/>
              </a:solidFill>
              <a:highlight>
                <a:srgbClr val="FFFF00"/>
              </a:highlight>
            </a:endParaRPr>
          </a:p>
          <a:p>
            <a:pPr algn="ctr"/>
            <a:endParaRPr kumimoji="1" lang="en-US" altLang="ja-JP" sz="1100" dirty="0">
              <a:solidFill>
                <a:schemeClr val="tx1"/>
              </a:solidFill>
              <a:highlight>
                <a:srgbClr val="FFFF00"/>
              </a:highlight>
            </a:endParaRPr>
          </a:p>
          <a:p>
            <a:pPr algn="ctr"/>
            <a:endParaRPr kumimoji="1" lang="en-US" altLang="ja-JP" sz="1100" dirty="0">
              <a:solidFill>
                <a:schemeClr val="tx1"/>
              </a:solidFill>
              <a:highlight>
                <a:srgbClr val="FFFF00"/>
              </a:highlight>
            </a:endParaRPr>
          </a:p>
          <a:p>
            <a:pPr algn="ctr"/>
            <a:endParaRPr kumimoji="1" lang="en-US" altLang="ja-JP" sz="1100" dirty="0">
              <a:solidFill>
                <a:schemeClr val="tx1"/>
              </a:solidFill>
              <a:highlight>
                <a:srgbClr val="FFFF00"/>
              </a:highlight>
            </a:endParaRPr>
          </a:p>
          <a:p>
            <a:pPr algn="ctr"/>
            <a:endParaRPr kumimoji="1" lang="en-US" altLang="ja-JP" sz="1100" dirty="0">
              <a:solidFill>
                <a:schemeClr val="tx1"/>
              </a:solidFill>
              <a:highlight>
                <a:srgbClr val="FFFF00"/>
              </a:highlight>
            </a:endParaRPr>
          </a:p>
          <a:p>
            <a:pPr algn="ctr"/>
            <a:endParaRPr kumimoji="1" lang="en-US" altLang="ja-JP" sz="1100" dirty="0">
              <a:solidFill>
                <a:schemeClr val="tx1"/>
              </a:solidFill>
              <a:highlight>
                <a:srgbClr val="FFFF00"/>
              </a:highlight>
            </a:endParaRPr>
          </a:p>
          <a:p>
            <a:pPr algn="ctr"/>
            <a:endParaRPr kumimoji="1" lang="en-US" altLang="ja-JP" sz="1100" dirty="0">
              <a:solidFill>
                <a:schemeClr val="tx1"/>
              </a:solidFill>
              <a:highlight>
                <a:srgbClr val="FFFF00"/>
              </a:highlight>
            </a:endParaRPr>
          </a:p>
        </p:txBody>
      </p:sp>
      <p:sp>
        <p:nvSpPr>
          <p:cNvPr id="14" name="正方形/長方形 13">
            <a:extLst>
              <a:ext uri="{FF2B5EF4-FFF2-40B4-BE49-F238E27FC236}">
                <a16:creationId xmlns:a16="http://schemas.microsoft.com/office/drawing/2014/main" id="{D467DA30-7C64-42CF-998D-86DF2496798A}"/>
              </a:ext>
            </a:extLst>
          </p:cNvPr>
          <p:cNvSpPr/>
          <p:nvPr/>
        </p:nvSpPr>
        <p:spPr>
          <a:xfrm>
            <a:off x="8221851" y="4267200"/>
            <a:ext cx="3556861" cy="1968285"/>
          </a:xfrm>
          <a:prstGeom prst="rect">
            <a:avLst/>
          </a:prstGeom>
          <a:solidFill>
            <a:schemeClr val="accent4">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FFFF00"/>
                </a:highlight>
              </a:rPr>
              <a:t>業務全体の可視化</a:t>
            </a:r>
            <a:endParaRPr kumimoji="1" lang="en-US" altLang="ja-JP" sz="1200" b="1" dirty="0">
              <a:solidFill>
                <a:schemeClr val="tx1"/>
              </a:solidFill>
              <a:highlight>
                <a:srgbClr val="FFFF00"/>
              </a:highlight>
            </a:endParaRPr>
          </a:p>
          <a:p>
            <a:pPr algn="ctr"/>
            <a:endParaRPr kumimoji="1" lang="en-US" altLang="ja-JP" sz="1200" b="1" dirty="0">
              <a:solidFill>
                <a:schemeClr val="tx1"/>
              </a:solidFill>
              <a:highlight>
                <a:srgbClr val="FFFF00"/>
              </a:highlight>
            </a:endParaRPr>
          </a:p>
          <a:p>
            <a:pPr algn="ctr"/>
            <a:endParaRPr kumimoji="1" lang="en-US" altLang="ja-JP" sz="1200" b="1" dirty="0">
              <a:solidFill>
                <a:schemeClr val="tx1"/>
              </a:solidFill>
              <a:highlight>
                <a:srgbClr val="FFFF00"/>
              </a:highlight>
            </a:endParaRPr>
          </a:p>
          <a:p>
            <a:pPr algn="ctr"/>
            <a:endParaRPr kumimoji="1" lang="en-US" altLang="ja-JP" sz="1200" b="1" dirty="0">
              <a:solidFill>
                <a:schemeClr val="tx1"/>
              </a:solidFill>
              <a:highlight>
                <a:srgbClr val="FFFF00"/>
              </a:highlight>
            </a:endParaRPr>
          </a:p>
          <a:p>
            <a:pPr algn="ctr"/>
            <a:endParaRPr kumimoji="1" lang="en-US" altLang="ja-JP" sz="1200" b="1" dirty="0">
              <a:solidFill>
                <a:schemeClr val="tx1"/>
              </a:solidFill>
              <a:highlight>
                <a:srgbClr val="FFFF00"/>
              </a:highlight>
            </a:endParaRPr>
          </a:p>
          <a:p>
            <a:pPr algn="ctr"/>
            <a:endParaRPr kumimoji="1" lang="en-US" altLang="ja-JP" sz="1200" b="1" dirty="0">
              <a:solidFill>
                <a:schemeClr val="tx1"/>
              </a:solidFill>
              <a:highlight>
                <a:srgbClr val="FFFF00"/>
              </a:highlight>
            </a:endParaRPr>
          </a:p>
          <a:p>
            <a:pPr algn="ctr"/>
            <a:endParaRPr kumimoji="1" lang="en-US" altLang="ja-JP" sz="1200" b="1" dirty="0">
              <a:solidFill>
                <a:schemeClr val="tx1"/>
              </a:solidFill>
              <a:highlight>
                <a:srgbClr val="FFFF00"/>
              </a:highlight>
            </a:endParaRPr>
          </a:p>
          <a:p>
            <a:pPr algn="ctr"/>
            <a:endParaRPr kumimoji="1" lang="en-US" altLang="ja-JP" sz="1200" b="1" dirty="0">
              <a:solidFill>
                <a:schemeClr val="tx1"/>
              </a:solidFill>
              <a:highlight>
                <a:srgbClr val="FFFF00"/>
              </a:highlight>
            </a:endParaRPr>
          </a:p>
        </p:txBody>
      </p:sp>
      <p:sp>
        <p:nvSpPr>
          <p:cNvPr id="6" name="二等辺三角形 5">
            <a:extLst>
              <a:ext uri="{FF2B5EF4-FFF2-40B4-BE49-F238E27FC236}">
                <a16:creationId xmlns:a16="http://schemas.microsoft.com/office/drawing/2014/main" id="{F128BB41-FABA-4404-B711-300EBC0381AD}"/>
              </a:ext>
            </a:extLst>
          </p:cNvPr>
          <p:cNvSpPr/>
          <p:nvPr/>
        </p:nvSpPr>
        <p:spPr>
          <a:xfrm flipV="1">
            <a:off x="1359976" y="3905573"/>
            <a:ext cx="1844298" cy="291886"/>
          </a:xfrm>
          <a:prstGeom prst="triangle">
            <a:avLst/>
          </a:prstGeom>
          <a:solidFill>
            <a:schemeClr val="accent4">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6" name="二等辺三角形 15">
            <a:extLst>
              <a:ext uri="{FF2B5EF4-FFF2-40B4-BE49-F238E27FC236}">
                <a16:creationId xmlns:a16="http://schemas.microsoft.com/office/drawing/2014/main" id="{7527841D-2A5F-4C01-B76E-9DB38FA586BB}"/>
              </a:ext>
            </a:extLst>
          </p:cNvPr>
          <p:cNvSpPr/>
          <p:nvPr/>
        </p:nvSpPr>
        <p:spPr>
          <a:xfrm flipV="1">
            <a:off x="5173851" y="3905147"/>
            <a:ext cx="1844298" cy="291886"/>
          </a:xfrm>
          <a:prstGeom prst="triangle">
            <a:avLst/>
          </a:prstGeom>
          <a:solidFill>
            <a:schemeClr val="accent4">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7" name="二等辺三角形 16">
            <a:extLst>
              <a:ext uri="{FF2B5EF4-FFF2-40B4-BE49-F238E27FC236}">
                <a16:creationId xmlns:a16="http://schemas.microsoft.com/office/drawing/2014/main" id="{47E73DB1-A983-4223-8154-7A888C594E78}"/>
              </a:ext>
            </a:extLst>
          </p:cNvPr>
          <p:cNvSpPr/>
          <p:nvPr/>
        </p:nvSpPr>
        <p:spPr>
          <a:xfrm flipV="1">
            <a:off x="9078132" y="3914187"/>
            <a:ext cx="1844298" cy="291886"/>
          </a:xfrm>
          <a:prstGeom prst="triangle">
            <a:avLst/>
          </a:prstGeom>
          <a:solidFill>
            <a:schemeClr val="accent4">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9" name="吹き出し: 角を丸めた四角形 18">
            <a:extLst>
              <a:ext uri="{FF2B5EF4-FFF2-40B4-BE49-F238E27FC236}">
                <a16:creationId xmlns:a16="http://schemas.microsoft.com/office/drawing/2014/main" id="{9AB123F8-CDAC-497D-AD00-86A8B47A91D4}"/>
              </a:ext>
            </a:extLst>
          </p:cNvPr>
          <p:cNvSpPr/>
          <p:nvPr/>
        </p:nvSpPr>
        <p:spPr>
          <a:xfrm>
            <a:off x="8329203" y="2236077"/>
            <a:ext cx="3342156" cy="1066907"/>
          </a:xfrm>
          <a:prstGeom prst="wedgeRoundRectCallout">
            <a:avLst>
              <a:gd name="adj1" fmla="val -874"/>
              <a:gd name="adj2" fmla="val 60125"/>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tx1"/>
                </a:solidFill>
              </a:rPr>
              <a:t>作業が属人化、アナログ管理により、業務</a:t>
            </a:r>
            <a:r>
              <a:rPr kumimoji="1" lang="ja-JP" altLang="en-US" sz="1000" dirty="0">
                <a:solidFill>
                  <a:schemeClr val="tx1"/>
                </a:solidFill>
              </a:rPr>
              <a:t>状況が可視化されない。</a:t>
            </a:r>
            <a:endParaRPr kumimoji="1" lang="en-US" altLang="ja-JP" sz="1000" dirty="0">
              <a:solidFill>
                <a:schemeClr val="tx1"/>
              </a:solidFill>
            </a:endParaRPr>
          </a:p>
          <a:p>
            <a:r>
              <a:rPr kumimoji="1" lang="ja-JP" altLang="en-US" sz="1000">
                <a:solidFill>
                  <a:schemeClr val="tx1"/>
                </a:solidFill>
              </a:rPr>
              <a:t>　・工程進捗状況</a:t>
            </a:r>
            <a:r>
              <a:rPr kumimoji="1" lang="ja-JP" altLang="en-US" sz="1000" dirty="0">
                <a:solidFill>
                  <a:schemeClr val="tx1"/>
                </a:solidFill>
              </a:rPr>
              <a:t>がわからない。</a:t>
            </a:r>
            <a:endParaRPr kumimoji="1" lang="en-US" altLang="ja-JP" sz="1000" dirty="0">
              <a:solidFill>
                <a:schemeClr val="tx1"/>
              </a:solidFill>
            </a:endParaRPr>
          </a:p>
          <a:p>
            <a:r>
              <a:rPr kumimoji="1" lang="ja-JP" altLang="en-US" sz="1000">
                <a:solidFill>
                  <a:schemeClr val="tx1"/>
                </a:solidFill>
              </a:rPr>
              <a:t>　・現在庫量がリアルタイムにわからない。</a:t>
            </a:r>
            <a:endParaRPr kumimoji="1" lang="en-US" altLang="ja-JP" sz="1000" dirty="0">
              <a:solidFill>
                <a:schemeClr val="tx1"/>
              </a:solidFill>
            </a:endParaRPr>
          </a:p>
          <a:p>
            <a:r>
              <a:rPr kumimoji="1" lang="ja-JP" altLang="en-US" sz="1000">
                <a:solidFill>
                  <a:schemeClr val="tx1"/>
                </a:solidFill>
              </a:rPr>
              <a:t>　・オペレーションに</a:t>
            </a:r>
            <a:r>
              <a:rPr kumimoji="1" lang="ja-JP" altLang="en-US" sz="1000" dirty="0">
                <a:solidFill>
                  <a:schemeClr val="tx1"/>
                </a:solidFill>
              </a:rPr>
              <a:t>関わる業務が属人化して</a:t>
            </a:r>
            <a:r>
              <a:rPr kumimoji="1" lang="ja-JP" altLang="en-US" sz="1000">
                <a:solidFill>
                  <a:schemeClr val="tx1"/>
                </a:solidFill>
              </a:rPr>
              <a:t>しまい、</a:t>
            </a:r>
            <a:endParaRPr kumimoji="1" lang="en-US" altLang="ja-JP" sz="1000">
              <a:solidFill>
                <a:schemeClr val="tx1"/>
              </a:solidFill>
            </a:endParaRPr>
          </a:p>
          <a:p>
            <a:r>
              <a:rPr kumimoji="1" lang="ja-JP" altLang="en-US" sz="1000">
                <a:solidFill>
                  <a:schemeClr val="tx1"/>
                </a:solidFill>
              </a:rPr>
              <a:t>　　業務の平準化</a:t>
            </a:r>
            <a:r>
              <a:rPr kumimoji="1" lang="ja-JP" altLang="en-US" sz="1000" dirty="0">
                <a:solidFill>
                  <a:schemeClr val="tx1"/>
                </a:solidFill>
              </a:rPr>
              <a:t>ができない。</a:t>
            </a:r>
          </a:p>
        </p:txBody>
      </p:sp>
      <p:pic>
        <p:nvPicPr>
          <p:cNvPr id="20" name="図 19">
            <a:extLst>
              <a:ext uri="{FF2B5EF4-FFF2-40B4-BE49-F238E27FC236}">
                <a16:creationId xmlns:a16="http://schemas.microsoft.com/office/drawing/2014/main" id="{46C7F425-6CFB-4855-BEC6-A16F75786CCE}"/>
              </a:ext>
            </a:extLst>
          </p:cNvPr>
          <p:cNvPicPr>
            <a:picLocks noChangeAspect="1"/>
          </p:cNvPicPr>
          <p:nvPr/>
        </p:nvPicPr>
        <p:blipFill rotWithShape="1">
          <a:blip r:embed="rId2">
            <a:extLst>
              <a:ext uri="{28A0092B-C50C-407E-A947-70E740481C1C}">
                <a14:useLocalDpi xmlns:a14="http://schemas.microsoft.com/office/drawing/2010/main" val="0"/>
              </a:ext>
            </a:extLst>
          </a:blip>
          <a:srcRect l="8482" t="8769" r="14377" b="14115"/>
          <a:stretch/>
        </p:blipFill>
        <p:spPr>
          <a:xfrm>
            <a:off x="9979572" y="3158607"/>
            <a:ext cx="697150" cy="696923"/>
          </a:xfrm>
          <a:prstGeom prst="rect">
            <a:avLst/>
          </a:prstGeom>
        </p:spPr>
      </p:pic>
      <p:sp>
        <p:nvSpPr>
          <p:cNvPr id="23" name="吹き出し: 角を丸めた四角形 22">
            <a:extLst>
              <a:ext uri="{FF2B5EF4-FFF2-40B4-BE49-F238E27FC236}">
                <a16:creationId xmlns:a16="http://schemas.microsoft.com/office/drawing/2014/main" id="{4536AC2A-C8A0-4685-BD73-42F062967E27}"/>
              </a:ext>
            </a:extLst>
          </p:cNvPr>
          <p:cNvSpPr/>
          <p:nvPr/>
        </p:nvSpPr>
        <p:spPr>
          <a:xfrm>
            <a:off x="4470125" y="2230288"/>
            <a:ext cx="3342156" cy="1066907"/>
          </a:xfrm>
          <a:prstGeom prst="wedgeRoundRectCallout">
            <a:avLst>
              <a:gd name="adj1" fmla="val -874"/>
              <a:gd name="adj2" fmla="val 60125"/>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tx1"/>
                </a:solidFill>
              </a:rPr>
              <a:t>アナログ管理</a:t>
            </a:r>
            <a:r>
              <a:rPr kumimoji="1" lang="ja-JP" altLang="en-US" sz="1000" dirty="0">
                <a:solidFill>
                  <a:schemeClr val="tx1"/>
                </a:solidFill>
              </a:rPr>
              <a:t>をすることにより、「コスト」が生まれてしまう。</a:t>
            </a:r>
            <a:endParaRPr kumimoji="1" lang="en-US" altLang="ja-JP" sz="1000" dirty="0">
              <a:solidFill>
                <a:schemeClr val="tx1"/>
              </a:solidFill>
            </a:endParaRPr>
          </a:p>
          <a:p>
            <a:r>
              <a:rPr kumimoji="1" lang="ja-JP" altLang="en-US" sz="1000">
                <a:solidFill>
                  <a:schemeClr val="tx1"/>
                </a:solidFill>
              </a:rPr>
              <a:t>　・「紙」にかかるコスト。印刷機、用紙、管理など</a:t>
            </a:r>
            <a:endParaRPr kumimoji="1" lang="en-US" altLang="ja-JP" sz="1000" dirty="0">
              <a:solidFill>
                <a:schemeClr val="tx1"/>
              </a:solidFill>
            </a:endParaRPr>
          </a:p>
          <a:p>
            <a:r>
              <a:rPr kumimoji="1" lang="ja-JP" altLang="en-US" sz="1000">
                <a:solidFill>
                  <a:schemeClr val="tx1"/>
                </a:solidFill>
              </a:rPr>
              <a:t>　・従来の生産方法では、作業効率化が見込めず、</a:t>
            </a:r>
            <a:endParaRPr kumimoji="1" lang="en-US" altLang="ja-JP" sz="1000">
              <a:solidFill>
                <a:schemeClr val="tx1"/>
              </a:solidFill>
            </a:endParaRPr>
          </a:p>
          <a:p>
            <a:r>
              <a:rPr kumimoji="1" lang="ja-JP" altLang="en-US" sz="1000">
                <a:solidFill>
                  <a:schemeClr val="tx1"/>
                </a:solidFill>
              </a:rPr>
              <a:t>　　作業改善による人件費が現状より削減ができない</a:t>
            </a:r>
            <a:endParaRPr kumimoji="1" lang="en-US" altLang="ja-JP" sz="1000">
              <a:solidFill>
                <a:schemeClr val="tx1"/>
              </a:solidFill>
            </a:endParaRPr>
          </a:p>
          <a:p>
            <a:r>
              <a:rPr kumimoji="1" lang="ja-JP" altLang="en-US" sz="1000">
                <a:solidFill>
                  <a:schemeClr val="tx1"/>
                </a:solidFill>
              </a:rPr>
              <a:t>　・担当者が属人化するため、教育コストが発生する。</a:t>
            </a:r>
            <a:endParaRPr kumimoji="1" lang="ja-JP" altLang="en-US" sz="1000" dirty="0">
              <a:solidFill>
                <a:schemeClr val="tx1"/>
              </a:solidFill>
            </a:endParaRPr>
          </a:p>
        </p:txBody>
      </p:sp>
      <p:pic>
        <p:nvPicPr>
          <p:cNvPr id="24" name="図 23">
            <a:extLst>
              <a:ext uri="{FF2B5EF4-FFF2-40B4-BE49-F238E27FC236}">
                <a16:creationId xmlns:a16="http://schemas.microsoft.com/office/drawing/2014/main" id="{20416373-1577-4310-AE08-FE7F8CE0BF4B}"/>
              </a:ext>
            </a:extLst>
          </p:cNvPr>
          <p:cNvPicPr>
            <a:picLocks noChangeAspect="1"/>
          </p:cNvPicPr>
          <p:nvPr/>
        </p:nvPicPr>
        <p:blipFill rotWithShape="1">
          <a:blip r:embed="rId2">
            <a:extLst>
              <a:ext uri="{28A0092B-C50C-407E-A947-70E740481C1C}">
                <a14:useLocalDpi xmlns:a14="http://schemas.microsoft.com/office/drawing/2010/main" val="0"/>
              </a:ext>
            </a:extLst>
          </a:blip>
          <a:srcRect l="8482" t="8769" r="14377" b="14115"/>
          <a:stretch/>
        </p:blipFill>
        <p:spPr>
          <a:xfrm>
            <a:off x="6175114" y="3157268"/>
            <a:ext cx="697150" cy="696923"/>
          </a:xfrm>
          <a:prstGeom prst="rect">
            <a:avLst/>
          </a:prstGeom>
        </p:spPr>
      </p:pic>
      <p:sp>
        <p:nvSpPr>
          <p:cNvPr id="25" name="吹き出し: 角を丸めた四角形 24">
            <a:extLst>
              <a:ext uri="{FF2B5EF4-FFF2-40B4-BE49-F238E27FC236}">
                <a16:creationId xmlns:a16="http://schemas.microsoft.com/office/drawing/2014/main" id="{E6658EFC-58F0-4F53-AC9C-7B0EA936FD62}"/>
              </a:ext>
            </a:extLst>
          </p:cNvPr>
          <p:cNvSpPr/>
          <p:nvPr/>
        </p:nvSpPr>
        <p:spPr>
          <a:xfrm>
            <a:off x="611047" y="2230287"/>
            <a:ext cx="3342156" cy="1066907"/>
          </a:xfrm>
          <a:prstGeom prst="wedgeRoundRectCallout">
            <a:avLst>
              <a:gd name="adj1" fmla="val -874"/>
              <a:gd name="adj2" fmla="val 60125"/>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tx1"/>
                </a:solidFill>
              </a:rPr>
              <a:t>紙、</a:t>
            </a:r>
            <a:r>
              <a:rPr kumimoji="1" lang="en-US" altLang="ja-JP" sz="1000">
                <a:solidFill>
                  <a:schemeClr val="tx1"/>
                </a:solidFill>
              </a:rPr>
              <a:t>Excel</a:t>
            </a:r>
            <a:r>
              <a:rPr kumimoji="1" lang="ja-JP" altLang="en-US" sz="1000">
                <a:solidFill>
                  <a:schemeClr val="tx1"/>
                </a:solidFill>
              </a:rPr>
              <a:t>に</a:t>
            </a:r>
            <a:r>
              <a:rPr kumimoji="1" lang="ja-JP" altLang="en-US" sz="1000" dirty="0">
                <a:solidFill>
                  <a:schemeClr val="tx1"/>
                </a:solidFill>
              </a:rPr>
              <a:t>よる管理をすることにより、情報の「収集」「整理」「分析」に時間がかかってしまう。</a:t>
            </a:r>
            <a:endParaRPr kumimoji="1" lang="en-US" altLang="ja-JP" sz="1000" dirty="0">
              <a:solidFill>
                <a:schemeClr val="tx1"/>
              </a:solidFill>
            </a:endParaRPr>
          </a:p>
          <a:p>
            <a:r>
              <a:rPr kumimoji="1" lang="ja-JP" altLang="en-US" sz="1000" dirty="0">
                <a:solidFill>
                  <a:schemeClr val="tx1"/>
                </a:solidFill>
              </a:rPr>
              <a:t>　・データから紙データの印刷</a:t>
            </a:r>
            <a:endParaRPr kumimoji="1" lang="en-US" altLang="ja-JP" sz="1000" dirty="0">
              <a:solidFill>
                <a:schemeClr val="tx1"/>
              </a:solidFill>
            </a:endParaRPr>
          </a:p>
          <a:p>
            <a:r>
              <a:rPr kumimoji="1" lang="ja-JP" altLang="en-US" sz="1000">
                <a:solidFill>
                  <a:schemeClr val="tx1"/>
                </a:solidFill>
              </a:rPr>
              <a:t>　・紙</a:t>
            </a:r>
            <a:r>
              <a:rPr kumimoji="1" lang="ja-JP" altLang="en-US" sz="1000" dirty="0">
                <a:solidFill>
                  <a:schemeClr val="tx1"/>
                </a:solidFill>
              </a:rPr>
              <a:t>データ</a:t>
            </a:r>
            <a:r>
              <a:rPr kumimoji="1" lang="ja-JP" altLang="en-US" sz="1000">
                <a:solidFill>
                  <a:schemeClr val="tx1"/>
                </a:solidFill>
              </a:rPr>
              <a:t>の分類・仕分け</a:t>
            </a:r>
            <a:endParaRPr kumimoji="1" lang="en-US" altLang="ja-JP" sz="1000" dirty="0">
              <a:solidFill>
                <a:schemeClr val="tx1"/>
              </a:solidFill>
            </a:endParaRPr>
          </a:p>
          <a:p>
            <a:r>
              <a:rPr kumimoji="1" lang="ja-JP" altLang="en-US" sz="1000" dirty="0">
                <a:solidFill>
                  <a:schemeClr val="tx1"/>
                </a:solidFill>
              </a:rPr>
              <a:t>　・紙データの</a:t>
            </a:r>
            <a:r>
              <a:rPr kumimoji="1" lang="en-US" altLang="ja-JP" sz="1000" dirty="0">
                <a:solidFill>
                  <a:schemeClr val="tx1"/>
                </a:solidFill>
              </a:rPr>
              <a:t>PDF</a:t>
            </a:r>
            <a:r>
              <a:rPr kumimoji="1" lang="ja-JP" altLang="en-US" sz="1000" dirty="0">
                <a:solidFill>
                  <a:schemeClr val="tx1"/>
                </a:solidFill>
              </a:rPr>
              <a:t>スキャン</a:t>
            </a:r>
            <a:r>
              <a:rPr kumimoji="1" lang="ja-JP" altLang="en-US" sz="1000">
                <a:solidFill>
                  <a:schemeClr val="tx1"/>
                </a:solidFill>
              </a:rPr>
              <a:t>・保管</a:t>
            </a:r>
            <a:endParaRPr kumimoji="1" lang="en-US" altLang="ja-JP" sz="1000">
              <a:solidFill>
                <a:schemeClr val="tx1"/>
              </a:solidFill>
            </a:endParaRPr>
          </a:p>
          <a:p>
            <a:r>
              <a:rPr kumimoji="1" lang="ja-JP" altLang="en-US" sz="1000">
                <a:solidFill>
                  <a:schemeClr val="tx1"/>
                </a:solidFill>
              </a:rPr>
              <a:t>　・作業がブラックボックスで属人化してしまう。</a:t>
            </a:r>
            <a:endParaRPr kumimoji="1" lang="en-US" altLang="ja-JP" sz="1000" dirty="0">
              <a:solidFill>
                <a:schemeClr val="tx1"/>
              </a:solidFill>
            </a:endParaRPr>
          </a:p>
        </p:txBody>
      </p:sp>
      <p:pic>
        <p:nvPicPr>
          <p:cNvPr id="26" name="図 25">
            <a:extLst>
              <a:ext uri="{FF2B5EF4-FFF2-40B4-BE49-F238E27FC236}">
                <a16:creationId xmlns:a16="http://schemas.microsoft.com/office/drawing/2014/main" id="{1318C330-558D-4577-886F-6A371C18F76B}"/>
              </a:ext>
            </a:extLst>
          </p:cNvPr>
          <p:cNvPicPr>
            <a:picLocks noChangeAspect="1"/>
          </p:cNvPicPr>
          <p:nvPr/>
        </p:nvPicPr>
        <p:blipFill rotWithShape="1">
          <a:blip r:embed="rId2">
            <a:extLst>
              <a:ext uri="{28A0092B-C50C-407E-A947-70E740481C1C}">
                <a14:useLocalDpi xmlns:a14="http://schemas.microsoft.com/office/drawing/2010/main" val="0"/>
              </a:ext>
            </a:extLst>
          </a:blip>
          <a:srcRect l="8482" t="8769" r="14377" b="14115"/>
          <a:stretch/>
        </p:blipFill>
        <p:spPr>
          <a:xfrm>
            <a:off x="2288201" y="3138906"/>
            <a:ext cx="697150" cy="696923"/>
          </a:xfrm>
          <a:prstGeom prst="rect">
            <a:avLst/>
          </a:prstGeom>
        </p:spPr>
      </p:pic>
      <p:sp>
        <p:nvSpPr>
          <p:cNvPr id="27" name="正方形/長方形 26">
            <a:extLst>
              <a:ext uri="{FF2B5EF4-FFF2-40B4-BE49-F238E27FC236}">
                <a16:creationId xmlns:a16="http://schemas.microsoft.com/office/drawing/2014/main" id="{EE243762-C000-426A-9115-9916D02DE1C3}"/>
              </a:ext>
            </a:extLst>
          </p:cNvPr>
          <p:cNvSpPr/>
          <p:nvPr/>
        </p:nvSpPr>
        <p:spPr>
          <a:xfrm>
            <a:off x="4450697" y="4781171"/>
            <a:ext cx="3413479" cy="1391029"/>
          </a:xfrm>
          <a:prstGeom prst="rect">
            <a:avLst/>
          </a:prstGeom>
          <a:solidFill>
            <a:schemeClr val="accent4">
              <a:lumMod val="60000"/>
              <a:lumOff val="4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dirty="0">
              <a:solidFill>
                <a:schemeClr val="tx1"/>
              </a:solidFill>
            </a:endParaRPr>
          </a:p>
          <a:p>
            <a:r>
              <a:rPr kumimoji="1" lang="ja-JP" altLang="en-US" sz="1000" dirty="0">
                <a:solidFill>
                  <a:schemeClr val="tx1"/>
                </a:solidFill>
              </a:rPr>
              <a:t>デジタル化することにより、管理工数を削減することで、「コスト」削減が実現できる。</a:t>
            </a:r>
            <a:endParaRPr kumimoji="1" lang="en-US" altLang="ja-JP" sz="1000" dirty="0">
              <a:solidFill>
                <a:schemeClr val="tx1"/>
              </a:solidFill>
            </a:endParaRPr>
          </a:p>
          <a:p>
            <a:r>
              <a:rPr kumimoji="1" lang="ja-JP" altLang="en-US" sz="1000" dirty="0">
                <a:solidFill>
                  <a:schemeClr val="tx1"/>
                </a:solidFill>
              </a:rPr>
              <a:t>　・印刷不要による、印刷工数を削減できる。</a:t>
            </a:r>
            <a:endParaRPr kumimoji="1" lang="en-US" altLang="ja-JP" sz="1000" dirty="0">
              <a:solidFill>
                <a:schemeClr val="tx1"/>
              </a:solidFill>
            </a:endParaRPr>
          </a:p>
          <a:p>
            <a:r>
              <a:rPr kumimoji="1" lang="ja-JP" altLang="en-US" sz="1000" dirty="0">
                <a:solidFill>
                  <a:schemeClr val="tx1"/>
                </a:solidFill>
              </a:rPr>
              <a:t>　　用紙代、印刷機、インク代、印刷人件費</a:t>
            </a:r>
            <a:endParaRPr kumimoji="1" lang="en-US" altLang="ja-JP" sz="1000" dirty="0">
              <a:solidFill>
                <a:schemeClr val="tx1"/>
              </a:solidFill>
            </a:endParaRPr>
          </a:p>
          <a:p>
            <a:r>
              <a:rPr kumimoji="1" lang="ja-JP" altLang="en-US" sz="1000">
                <a:solidFill>
                  <a:schemeClr val="tx1"/>
                </a:solidFill>
              </a:rPr>
              <a:t>　・システム化によるデータ分析で、作業の改善が可能。</a:t>
            </a:r>
            <a:endParaRPr kumimoji="1" lang="en-US" altLang="ja-JP" sz="1000">
              <a:solidFill>
                <a:schemeClr val="tx1"/>
              </a:solidFill>
            </a:endParaRPr>
          </a:p>
          <a:p>
            <a:r>
              <a:rPr kumimoji="1" lang="ja-JP" altLang="en-US" sz="1000">
                <a:solidFill>
                  <a:schemeClr val="tx1"/>
                </a:solidFill>
              </a:rPr>
              <a:t>　・データ入力などシステムが作業を支援することで、</a:t>
            </a:r>
            <a:endParaRPr kumimoji="1" lang="en-US" altLang="ja-JP" sz="1000">
              <a:solidFill>
                <a:schemeClr val="tx1"/>
              </a:solidFill>
            </a:endParaRPr>
          </a:p>
          <a:p>
            <a:r>
              <a:rPr kumimoji="1" lang="ja-JP" altLang="en-US" sz="1000">
                <a:solidFill>
                  <a:schemeClr val="tx1"/>
                </a:solidFill>
              </a:rPr>
              <a:t>　　誰でも簡単にオペレーションができる。</a:t>
            </a:r>
            <a:endParaRPr kumimoji="1" lang="en-US" altLang="ja-JP" sz="1000">
              <a:solidFill>
                <a:schemeClr val="tx1"/>
              </a:solidFill>
            </a:endParaRPr>
          </a:p>
          <a:p>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91D94836-810B-4BDF-983A-4ED94F8891F3}"/>
              </a:ext>
            </a:extLst>
          </p:cNvPr>
          <p:cNvSpPr/>
          <p:nvPr/>
        </p:nvSpPr>
        <p:spPr>
          <a:xfrm>
            <a:off x="539724" y="4781170"/>
            <a:ext cx="3413479" cy="1391029"/>
          </a:xfrm>
          <a:prstGeom prst="rect">
            <a:avLst/>
          </a:prstGeom>
          <a:solidFill>
            <a:schemeClr val="accent4">
              <a:lumMod val="60000"/>
              <a:lumOff val="4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デジタル化よることにより、管理工数を削減して、効率の良い「収集」「整理」「分析」を実現できる。</a:t>
            </a:r>
            <a:endParaRPr kumimoji="1" lang="en-US" altLang="ja-JP" sz="1000" dirty="0">
              <a:solidFill>
                <a:schemeClr val="tx1"/>
              </a:solidFill>
            </a:endParaRPr>
          </a:p>
          <a:p>
            <a:r>
              <a:rPr kumimoji="1" lang="ja-JP" altLang="en-US" sz="1000" dirty="0">
                <a:solidFill>
                  <a:schemeClr val="tx1"/>
                </a:solidFill>
              </a:rPr>
              <a:t>　・デバイス</a:t>
            </a:r>
            <a:r>
              <a:rPr kumimoji="1" lang="ja-JP" altLang="en-US" sz="1000">
                <a:solidFill>
                  <a:schemeClr val="tx1"/>
                </a:solidFill>
              </a:rPr>
              <a:t>（</a:t>
            </a:r>
            <a:r>
              <a:rPr kumimoji="1" lang="en-US" altLang="ja-JP" sz="1000">
                <a:solidFill>
                  <a:schemeClr val="tx1"/>
                </a:solidFill>
              </a:rPr>
              <a:t>PC</a:t>
            </a:r>
            <a:r>
              <a:rPr kumimoji="1" lang="ja-JP" altLang="en-US" sz="1000">
                <a:solidFill>
                  <a:schemeClr val="tx1"/>
                </a:solidFill>
              </a:rPr>
              <a:t>、ハンディターミナル、</a:t>
            </a:r>
            <a:r>
              <a:rPr kumimoji="1" lang="ja-JP" altLang="en-US" sz="1000" dirty="0">
                <a:solidFill>
                  <a:schemeClr val="tx1"/>
                </a:solidFill>
              </a:rPr>
              <a:t>タブレット）　　　</a:t>
            </a:r>
            <a:endParaRPr kumimoji="1" lang="en-US" altLang="ja-JP" sz="1000" dirty="0">
              <a:solidFill>
                <a:schemeClr val="tx1"/>
              </a:solidFill>
            </a:endParaRPr>
          </a:p>
          <a:p>
            <a:r>
              <a:rPr kumimoji="1" lang="ja-JP" altLang="en-US" sz="1000" dirty="0">
                <a:solidFill>
                  <a:schemeClr val="tx1"/>
                </a:solidFill>
              </a:rPr>
              <a:t>　　からデータを閲覧、修正することが可能。</a:t>
            </a:r>
            <a:endParaRPr kumimoji="1" lang="en-US" altLang="ja-JP" sz="1000" dirty="0">
              <a:solidFill>
                <a:schemeClr val="tx1"/>
              </a:solidFill>
            </a:endParaRPr>
          </a:p>
          <a:p>
            <a:r>
              <a:rPr kumimoji="1" lang="ja-JP" altLang="en-US" sz="1000">
                <a:solidFill>
                  <a:schemeClr val="tx1"/>
                </a:solidFill>
              </a:rPr>
              <a:t>　・リアルタイムの情報共有が可能となるため、</a:t>
            </a:r>
            <a:endParaRPr kumimoji="1" lang="en-US" altLang="ja-JP" sz="1000">
              <a:solidFill>
                <a:schemeClr val="tx1"/>
              </a:solidFill>
            </a:endParaRPr>
          </a:p>
          <a:p>
            <a:r>
              <a:rPr kumimoji="1" lang="ja-JP" altLang="en-US" sz="1000">
                <a:solidFill>
                  <a:schemeClr val="tx1"/>
                </a:solidFill>
              </a:rPr>
              <a:t>　　作業ミス、重複作業などの防止が可能。</a:t>
            </a:r>
            <a:endParaRPr kumimoji="1" lang="en-US" altLang="ja-JP" sz="1000" dirty="0">
              <a:solidFill>
                <a:schemeClr val="tx1"/>
              </a:solidFill>
            </a:endParaRPr>
          </a:p>
          <a:p>
            <a:r>
              <a:rPr kumimoji="1" lang="ja-JP" altLang="en-US" sz="1000" dirty="0">
                <a:solidFill>
                  <a:schemeClr val="tx1"/>
                </a:solidFill>
              </a:rPr>
              <a:t>　・</a:t>
            </a:r>
            <a:r>
              <a:rPr kumimoji="1" lang="en-US" altLang="ja-JP" sz="1000" dirty="0">
                <a:solidFill>
                  <a:schemeClr val="tx1"/>
                </a:solidFill>
              </a:rPr>
              <a:t>PDF</a:t>
            </a:r>
            <a:r>
              <a:rPr kumimoji="1" lang="ja-JP" altLang="en-US" sz="1000" dirty="0">
                <a:solidFill>
                  <a:schemeClr val="tx1"/>
                </a:solidFill>
              </a:rPr>
              <a:t>データとして、自社、およびエンド</a:t>
            </a:r>
            <a:endParaRPr kumimoji="1" lang="en-US" altLang="ja-JP" sz="1000" dirty="0">
              <a:solidFill>
                <a:schemeClr val="tx1"/>
              </a:solidFill>
            </a:endParaRPr>
          </a:p>
          <a:p>
            <a:r>
              <a:rPr kumimoji="1" lang="ja-JP" altLang="en-US" sz="1000" dirty="0">
                <a:solidFill>
                  <a:schemeClr val="tx1"/>
                </a:solidFill>
              </a:rPr>
              <a:t>　　ユーザー様と共有が可能。</a:t>
            </a:r>
          </a:p>
        </p:txBody>
      </p:sp>
      <p:sp>
        <p:nvSpPr>
          <p:cNvPr id="30" name="正方形/長方形 29">
            <a:extLst>
              <a:ext uri="{FF2B5EF4-FFF2-40B4-BE49-F238E27FC236}">
                <a16:creationId xmlns:a16="http://schemas.microsoft.com/office/drawing/2014/main" id="{70C82E89-F7CF-491E-97D3-68E41D8F21DD}"/>
              </a:ext>
            </a:extLst>
          </p:cNvPr>
          <p:cNvSpPr/>
          <p:nvPr/>
        </p:nvSpPr>
        <p:spPr>
          <a:xfrm>
            <a:off x="8293541" y="4781170"/>
            <a:ext cx="3413479" cy="1391029"/>
          </a:xfrm>
          <a:prstGeom prst="rect">
            <a:avLst/>
          </a:prstGeom>
          <a:solidFill>
            <a:schemeClr val="accent4">
              <a:lumMod val="60000"/>
              <a:lumOff val="4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デジタル化することにより、業務状況が可視化される。</a:t>
            </a:r>
            <a:endParaRPr kumimoji="1" lang="en-US" altLang="ja-JP" sz="1000" dirty="0">
              <a:solidFill>
                <a:schemeClr val="tx1"/>
              </a:solidFill>
            </a:endParaRPr>
          </a:p>
          <a:p>
            <a:r>
              <a:rPr kumimoji="1" lang="ja-JP" altLang="en-US" sz="1000" dirty="0">
                <a:solidFill>
                  <a:schemeClr val="tx1"/>
                </a:solidFill>
              </a:rPr>
              <a:t>　・リアルタイム</a:t>
            </a:r>
            <a:r>
              <a:rPr kumimoji="1" lang="ja-JP" altLang="en-US" sz="1000">
                <a:solidFill>
                  <a:schemeClr val="tx1"/>
                </a:solidFill>
              </a:rPr>
              <a:t>での工程進捗状況が確認</a:t>
            </a:r>
            <a:r>
              <a:rPr kumimoji="1" lang="ja-JP" altLang="en-US" sz="1000" dirty="0">
                <a:solidFill>
                  <a:schemeClr val="tx1"/>
                </a:solidFill>
              </a:rPr>
              <a:t>できる。</a:t>
            </a:r>
            <a:endParaRPr kumimoji="1" lang="en-US" altLang="ja-JP" sz="1000" dirty="0">
              <a:solidFill>
                <a:schemeClr val="tx1"/>
              </a:solidFill>
            </a:endParaRPr>
          </a:p>
          <a:p>
            <a:r>
              <a:rPr kumimoji="1" lang="ja-JP" altLang="en-US" sz="1000" dirty="0">
                <a:solidFill>
                  <a:schemeClr val="tx1"/>
                </a:solidFill>
              </a:rPr>
              <a:t>　・</a:t>
            </a:r>
            <a:r>
              <a:rPr kumimoji="1" lang="ja-JP" altLang="en-US" sz="1000">
                <a:solidFill>
                  <a:schemeClr val="tx1"/>
                </a:solidFill>
              </a:rPr>
              <a:t>毎日の作業・工程・作業時間が</a:t>
            </a:r>
            <a:r>
              <a:rPr kumimoji="1" lang="ja-JP" altLang="en-US" sz="1000" dirty="0">
                <a:solidFill>
                  <a:schemeClr val="tx1"/>
                </a:solidFill>
              </a:rPr>
              <a:t>記録される。</a:t>
            </a:r>
            <a:endParaRPr kumimoji="1" lang="en-US" altLang="ja-JP" sz="1000" dirty="0">
              <a:solidFill>
                <a:schemeClr val="tx1"/>
              </a:solidFill>
            </a:endParaRPr>
          </a:p>
          <a:p>
            <a:r>
              <a:rPr kumimoji="1" lang="ja-JP" altLang="en-US" sz="1000" dirty="0">
                <a:solidFill>
                  <a:schemeClr val="tx1"/>
                </a:solidFill>
              </a:rPr>
              <a:t>　・業務をシステムで半自動化することにより、だれ</a:t>
            </a:r>
            <a:endParaRPr kumimoji="1" lang="en-US" altLang="ja-JP" sz="1000" dirty="0">
              <a:solidFill>
                <a:schemeClr val="tx1"/>
              </a:solidFill>
            </a:endParaRPr>
          </a:p>
          <a:p>
            <a:r>
              <a:rPr kumimoji="1" lang="ja-JP" altLang="en-US" sz="1000" dirty="0">
                <a:solidFill>
                  <a:schemeClr val="tx1"/>
                </a:solidFill>
              </a:rPr>
              <a:t>　　でも同じ</a:t>
            </a:r>
            <a:r>
              <a:rPr kumimoji="1" lang="ja-JP" altLang="en-US" sz="1000">
                <a:solidFill>
                  <a:schemeClr val="tx1"/>
                </a:solidFill>
              </a:rPr>
              <a:t>品質でオペレーションを</a:t>
            </a:r>
            <a:r>
              <a:rPr kumimoji="1" lang="ja-JP" altLang="en-US" sz="1000" dirty="0">
                <a:solidFill>
                  <a:schemeClr val="tx1"/>
                </a:solidFill>
              </a:rPr>
              <a:t>実施をする</a:t>
            </a:r>
            <a:r>
              <a:rPr kumimoji="1" lang="ja-JP" altLang="en-US" sz="1000">
                <a:solidFill>
                  <a:schemeClr val="tx1"/>
                </a:solidFill>
              </a:rPr>
              <a:t>ことが</a:t>
            </a:r>
            <a:endParaRPr kumimoji="1" lang="en-US" altLang="ja-JP" sz="1000">
              <a:solidFill>
                <a:schemeClr val="tx1"/>
              </a:solidFill>
            </a:endParaRPr>
          </a:p>
          <a:p>
            <a:r>
              <a:rPr kumimoji="1" lang="ja-JP" altLang="en-US" sz="1000">
                <a:solidFill>
                  <a:schemeClr val="tx1"/>
                </a:solidFill>
              </a:rPr>
              <a:t>　　できる</a:t>
            </a:r>
            <a:r>
              <a:rPr kumimoji="1" lang="ja-JP" altLang="en-US" sz="1000" dirty="0">
                <a:solidFill>
                  <a:schemeClr val="tx1"/>
                </a:solidFill>
              </a:rPr>
              <a:t>。</a:t>
            </a:r>
          </a:p>
        </p:txBody>
      </p:sp>
    </p:spTree>
    <p:extLst>
      <p:ext uri="{BB962C8B-B14F-4D97-AF65-F5344CB8AC3E}">
        <p14:creationId xmlns:p14="http://schemas.microsoft.com/office/powerpoint/2010/main" val="63974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5</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dirty="0">
                <a:solidFill>
                  <a:schemeClr val="tx1">
                    <a:lumMod val="75000"/>
                  </a:schemeClr>
                </a:solidFill>
              </a:rPr>
              <a:t>Proposal overview</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97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6</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a:t>
            </a:r>
            <a:r>
              <a:rPr lang="ja-JP" altLang="en-US" sz="3200" i="1" dirty="0">
                <a:solidFill>
                  <a:schemeClr val="tx1">
                    <a:lumMod val="75000"/>
                  </a:schemeClr>
                </a:solidFill>
              </a:rPr>
              <a:t>御提案概要</a:t>
            </a:r>
            <a:endParaRPr lang="ja-JP" altLang="en-US" sz="3200" dirty="0">
              <a:solidFill>
                <a:schemeClr val="tx1">
                  <a:lumMod val="75000"/>
                </a:schemeClr>
              </a:solidFill>
            </a:endParaRPr>
          </a:p>
        </p:txBody>
      </p:sp>
      <p:sp>
        <p:nvSpPr>
          <p:cNvPr id="46" name="字幕 2">
            <a:extLst>
              <a:ext uri="{FF2B5EF4-FFF2-40B4-BE49-F238E27FC236}">
                <a16:creationId xmlns:a16="http://schemas.microsoft.com/office/drawing/2014/main" id="{0342EB18-5027-F0FB-EDDA-03DC4C31AE3F}"/>
              </a:ext>
            </a:extLst>
          </p:cNvPr>
          <p:cNvSpPr txBox="1">
            <a:spLocks/>
          </p:cNvSpPr>
          <p:nvPr/>
        </p:nvSpPr>
        <p:spPr>
          <a:xfrm>
            <a:off x="454572" y="890953"/>
            <a:ext cx="11517312" cy="196625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ct val="100000"/>
              </a:lnSpc>
              <a:spcBef>
                <a:spcPts val="200"/>
              </a:spcBef>
              <a:buNone/>
            </a:pPr>
            <a:r>
              <a:rPr lang="en-US" altLang="ja-JP" sz="1600" dirty="0">
                <a:solidFill>
                  <a:schemeClr val="tx1">
                    <a:lumMod val="75000"/>
                  </a:schemeClr>
                </a:solidFill>
              </a:rPr>
              <a:t>EBARA FOODS(THAILAND)</a:t>
            </a:r>
            <a:r>
              <a:rPr lang="ja-JP" altLang="en-US" sz="1600" dirty="0">
                <a:solidFill>
                  <a:schemeClr val="tx1">
                    <a:lumMod val="75000"/>
                  </a:schemeClr>
                </a:solidFill>
              </a:rPr>
              <a:t>様に生産管理システムをご提案する。生産管理の機能としては、</a:t>
            </a:r>
            <a:r>
              <a:rPr lang="ja-JP" altLang="en-US" sz="1600" dirty="0">
                <a:solidFill>
                  <a:schemeClr val="tx1"/>
                </a:solidFill>
              </a:rPr>
              <a:t>生産計画、製造管理、発注管理、在庫管理を想定する。</a:t>
            </a:r>
            <a:endParaRPr lang="en-US" altLang="ja-JP" sz="1600" dirty="0">
              <a:solidFill>
                <a:schemeClr val="tx1">
                  <a:lumMod val="75000"/>
                </a:schemeClr>
              </a:solidFill>
            </a:endParaRPr>
          </a:p>
          <a:p>
            <a:pPr marL="0" indent="0">
              <a:lnSpc>
                <a:spcPct val="100000"/>
              </a:lnSpc>
              <a:spcBef>
                <a:spcPts val="200"/>
              </a:spcBef>
              <a:buNone/>
            </a:pPr>
            <a:r>
              <a:rPr lang="ja-JP" altLang="en-US" sz="1600" dirty="0">
                <a:solidFill>
                  <a:schemeClr val="tx1">
                    <a:lumMod val="75000"/>
                  </a:schemeClr>
                </a:solidFill>
              </a:rPr>
              <a:t>運用業務をシステム化することで、</a:t>
            </a:r>
            <a:r>
              <a:rPr lang="ja-JP" altLang="en-US" sz="1600" b="1" dirty="0">
                <a:solidFill>
                  <a:schemeClr val="accent4">
                    <a:lumMod val="75000"/>
                  </a:schemeClr>
                </a:solidFill>
              </a:rPr>
              <a:t>作業効率化、作業精度</a:t>
            </a:r>
            <a:r>
              <a:rPr lang="ja-JP" altLang="en-US" sz="1600" dirty="0">
                <a:solidFill>
                  <a:schemeClr val="tx1">
                    <a:lumMod val="75000"/>
                  </a:schemeClr>
                </a:solidFill>
              </a:rPr>
              <a:t>の向上を目指す。</a:t>
            </a:r>
            <a:endParaRPr lang="en-US" altLang="ja-JP" sz="1600" dirty="0">
              <a:solidFill>
                <a:schemeClr val="tx1">
                  <a:lumMod val="75000"/>
                </a:schemeClr>
              </a:solidFill>
            </a:endParaRPr>
          </a:p>
          <a:p>
            <a:pPr marL="0" indent="0">
              <a:lnSpc>
                <a:spcPct val="100000"/>
              </a:lnSpc>
              <a:spcBef>
                <a:spcPts val="200"/>
              </a:spcBef>
              <a:buNone/>
            </a:pPr>
            <a:r>
              <a:rPr lang="ja-JP" altLang="en-US" sz="1600" dirty="0">
                <a:solidFill>
                  <a:schemeClr val="tx1">
                    <a:lumMod val="75000"/>
                  </a:schemeClr>
                </a:solidFill>
              </a:rPr>
              <a:t>在庫管理システムを導入することで、期待できる効果は下記の通り。</a:t>
            </a:r>
            <a:endParaRPr lang="en-US" altLang="ja-JP" sz="1600" dirty="0">
              <a:solidFill>
                <a:schemeClr val="tx1">
                  <a:lumMod val="75000"/>
                </a:schemeClr>
              </a:solidFill>
            </a:endParaRPr>
          </a:p>
          <a:p>
            <a:pPr marL="0" indent="0">
              <a:lnSpc>
                <a:spcPct val="100000"/>
              </a:lnSpc>
              <a:spcBef>
                <a:spcPts val="200"/>
              </a:spcBef>
              <a:buNone/>
            </a:pPr>
            <a:r>
              <a:rPr lang="en-US" altLang="ja-JP" sz="1600" dirty="0">
                <a:solidFill>
                  <a:schemeClr val="tx1"/>
                </a:solidFill>
              </a:rPr>
              <a:t>1. </a:t>
            </a:r>
            <a:r>
              <a:rPr lang="ja-JP" altLang="en-US" sz="1600" dirty="0">
                <a:solidFill>
                  <a:schemeClr val="tx1"/>
                </a:solidFill>
              </a:rPr>
              <a:t>生産管理システムを使用することで、を</a:t>
            </a:r>
            <a:r>
              <a:rPr lang="ja-JP" altLang="en-US" sz="1600" b="1" dirty="0">
                <a:solidFill>
                  <a:schemeClr val="accent4">
                    <a:lumMod val="75000"/>
                  </a:schemeClr>
                </a:solidFill>
              </a:rPr>
              <a:t>一気通貫で管理できる</a:t>
            </a:r>
            <a:r>
              <a:rPr lang="ja-JP" altLang="en-US" sz="1600" dirty="0">
                <a:solidFill>
                  <a:schemeClr val="tx1"/>
                </a:solidFill>
              </a:rPr>
              <a:t>ようになる。</a:t>
            </a:r>
            <a:endParaRPr lang="en-US" altLang="ja-JP" sz="1600" dirty="0">
              <a:solidFill>
                <a:schemeClr val="tx1"/>
              </a:solidFill>
            </a:endParaRPr>
          </a:p>
          <a:p>
            <a:pPr marL="0" indent="0">
              <a:lnSpc>
                <a:spcPct val="100000"/>
              </a:lnSpc>
              <a:spcBef>
                <a:spcPts val="200"/>
              </a:spcBef>
              <a:buNone/>
            </a:pPr>
            <a:r>
              <a:rPr lang="en-US" altLang="ja-JP" sz="1600" dirty="0">
                <a:solidFill>
                  <a:schemeClr val="tx1"/>
                </a:solidFill>
              </a:rPr>
              <a:t>2. </a:t>
            </a:r>
            <a:r>
              <a:rPr lang="ja-JP" altLang="en-US" sz="1600" dirty="0">
                <a:solidFill>
                  <a:schemeClr val="tx1"/>
                </a:solidFill>
              </a:rPr>
              <a:t>生産計画で、</a:t>
            </a:r>
            <a:r>
              <a:rPr lang="ja-JP" altLang="en-US" sz="1600" b="1" dirty="0">
                <a:solidFill>
                  <a:schemeClr val="accent4">
                    <a:lumMod val="75000"/>
                  </a:schemeClr>
                </a:solidFill>
              </a:rPr>
              <a:t>日別のタスクを見える化</a:t>
            </a:r>
            <a:r>
              <a:rPr lang="ja-JP" altLang="en-US" sz="1600" dirty="0">
                <a:solidFill>
                  <a:schemeClr val="tx1"/>
                </a:solidFill>
              </a:rPr>
              <a:t>することができる。</a:t>
            </a:r>
            <a:endParaRPr lang="en-US" altLang="ja-JP" sz="1600" dirty="0">
              <a:solidFill>
                <a:schemeClr val="tx1"/>
              </a:solidFill>
            </a:endParaRPr>
          </a:p>
          <a:p>
            <a:pPr marL="0" indent="0">
              <a:lnSpc>
                <a:spcPct val="100000"/>
              </a:lnSpc>
              <a:spcBef>
                <a:spcPts val="200"/>
              </a:spcBef>
              <a:buNone/>
            </a:pPr>
            <a:r>
              <a:rPr lang="en-US" altLang="ja-JP" sz="1600" dirty="0">
                <a:solidFill>
                  <a:schemeClr val="tx1"/>
                </a:solidFill>
              </a:rPr>
              <a:t>3.</a:t>
            </a:r>
            <a:r>
              <a:rPr lang="ja-JP" altLang="en-US" sz="1600" dirty="0">
                <a:solidFill>
                  <a:schemeClr val="tx1"/>
                </a:solidFill>
              </a:rPr>
              <a:t> 製造管理で、</a:t>
            </a:r>
            <a:r>
              <a:rPr lang="ja-JP" altLang="en-US" sz="1600" b="1" dirty="0">
                <a:solidFill>
                  <a:schemeClr val="accent4">
                    <a:lumMod val="75000"/>
                  </a:schemeClr>
                </a:solidFill>
              </a:rPr>
              <a:t>現場作業のリアルタイムな実績収集</a:t>
            </a:r>
            <a:r>
              <a:rPr lang="ja-JP" altLang="en-US" sz="1600" dirty="0">
                <a:solidFill>
                  <a:schemeClr val="tx1"/>
                </a:solidFill>
              </a:rPr>
              <a:t>が可能となる。</a:t>
            </a:r>
            <a:endParaRPr lang="en-US" altLang="ja-JP" sz="1600" dirty="0">
              <a:solidFill>
                <a:schemeClr val="tx1"/>
              </a:solidFill>
            </a:endParaRPr>
          </a:p>
          <a:p>
            <a:pPr marL="0" indent="0">
              <a:lnSpc>
                <a:spcPct val="100000"/>
              </a:lnSpc>
              <a:spcBef>
                <a:spcPts val="200"/>
              </a:spcBef>
              <a:buNone/>
            </a:pPr>
            <a:r>
              <a:rPr lang="en-US" altLang="ja-JP" sz="1600" dirty="0">
                <a:solidFill>
                  <a:schemeClr val="tx1"/>
                </a:solidFill>
              </a:rPr>
              <a:t>4.</a:t>
            </a:r>
            <a:r>
              <a:rPr lang="ja-JP" altLang="en-US" sz="1600" dirty="0">
                <a:solidFill>
                  <a:schemeClr val="tx1"/>
                </a:solidFill>
              </a:rPr>
              <a:t> 発注管理で、</a:t>
            </a:r>
            <a:r>
              <a:rPr lang="ja-JP" altLang="en-US" sz="1600" b="1" dirty="0">
                <a:solidFill>
                  <a:schemeClr val="accent4">
                    <a:lumMod val="75000"/>
                  </a:schemeClr>
                </a:solidFill>
              </a:rPr>
              <a:t>発注漏れによる製造停止、機会ロスを防ぐ</a:t>
            </a:r>
            <a:r>
              <a:rPr lang="ja-JP" altLang="en-US" sz="1600" dirty="0">
                <a:solidFill>
                  <a:schemeClr val="tx1"/>
                </a:solidFill>
              </a:rPr>
              <a:t>ことができる。</a:t>
            </a:r>
            <a:endParaRPr lang="en-US" altLang="ja-JP" sz="1600" dirty="0">
              <a:solidFill>
                <a:schemeClr val="tx1"/>
              </a:solidFill>
            </a:endParaRPr>
          </a:p>
          <a:p>
            <a:pPr marL="0" indent="0">
              <a:lnSpc>
                <a:spcPct val="100000"/>
              </a:lnSpc>
              <a:spcBef>
                <a:spcPts val="200"/>
              </a:spcBef>
              <a:buNone/>
            </a:pPr>
            <a:r>
              <a:rPr lang="en-US" altLang="ja-JP" sz="1600" dirty="0">
                <a:solidFill>
                  <a:schemeClr val="tx1"/>
                </a:solidFill>
              </a:rPr>
              <a:t>5. </a:t>
            </a:r>
            <a:r>
              <a:rPr lang="ja-JP" altLang="en-US" sz="1600" dirty="0">
                <a:solidFill>
                  <a:schemeClr val="tx1"/>
                </a:solidFill>
              </a:rPr>
              <a:t>在庫管理で、リアルタイムな在庫管理を実現して、不足分を</a:t>
            </a:r>
            <a:r>
              <a:rPr lang="en-US" altLang="ja-JP" sz="1600" dirty="0">
                <a:solidFill>
                  <a:schemeClr val="tx1"/>
                </a:solidFill>
              </a:rPr>
              <a:t>PI</a:t>
            </a:r>
            <a:r>
              <a:rPr lang="ja-JP" altLang="en-US" sz="1600" dirty="0">
                <a:solidFill>
                  <a:schemeClr val="tx1"/>
                </a:solidFill>
              </a:rPr>
              <a:t>を発行することで</a:t>
            </a:r>
            <a:r>
              <a:rPr lang="ja-JP" altLang="en-US" sz="1600" b="1" dirty="0">
                <a:solidFill>
                  <a:schemeClr val="accent4">
                    <a:lumMod val="75000"/>
                  </a:schemeClr>
                </a:solidFill>
              </a:rPr>
              <a:t>スムーズな管理体制を構築</a:t>
            </a:r>
            <a:r>
              <a:rPr lang="ja-JP" altLang="en-US" sz="1600" dirty="0">
                <a:solidFill>
                  <a:schemeClr val="tx1"/>
                </a:solidFill>
              </a:rPr>
              <a:t>できる。</a:t>
            </a:r>
            <a:endParaRPr lang="en-US" altLang="ja-JP" sz="1600" dirty="0">
              <a:solidFill>
                <a:schemeClr val="tx1"/>
              </a:solidFill>
            </a:endParaRPr>
          </a:p>
        </p:txBody>
      </p:sp>
      <p:sp>
        <p:nvSpPr>
          <p:cNvPr id="47" name="矢印: 五方向 46">
            <a:extLst>
              <a:ext uri="{FF2B5EF4-FFF2-40B4-BE49-F238E27FC236}">
                <a16:creationId xmlns:a16="http://schemas.microsoft.com/office/drawing/2014/main" id="{73825C8F-1038-3501-28B4-6654FC81EE1E}"/>
              </a:ext>
            </a:extLst>
          </p:cNvPr>
          <p:cNvSpPr/>
          <p:nvPr/>
        </p:nvSpPr>
        <p:spPr>
          <a:xfrm>
            <a:off x="550853" y="4118610"/>
            <a:ext cx="1677534" cy="783991"/>
          </a:xfrm>
          <a:prstGeom prst="homePlate">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48" name="矢印: 山形 47">
            <a:extLst>
              <a:ext uri="{FF2B5EF4-FFF2-40B4-BE49-F238E27FC236}">
                <a16:creationId xmlns:a16="http://schemas.microsoft.com/office/drawing/2014/main" id="{0D230DBB-E165-477E-83D1-97E59F26A9E2}"/>
              </a:ext>
            </a:extLst>
          </p:cNvPr>
          <p:cNvSpPr/>
          <p:nvPr/>
        </p:nvSpPr>
        <p:spPr>
          <a:xfrm>
            <a:off x="2077854" y="4118610"/>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49" name="正方形/長方形 48">
            <a:extLst>
              <a:ext uri="{FF2B5EF4-FFF2-40B4-BE49-F238E27FC236}">
                <a16:creationId xmlns:a16="http://schemas.microsoft.com/office/drawing/2014/main" id="{9367050C-77CB-F706-977C-134B8EDAEDC7}"/>
              </a:ext>
            </a:extLst>
          </p:cNvPr>
          <p:cNvSpPr/>
          <p:nvPr/>
        </p:nvSpPr>
        <p:spPr>
          <a:xfrm>
            <a:off x="330006" y="3623733"/>
            <a:ext cx="11524650" cy="2466809"/>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prstClr val="black"/>
              </a:solidFill>
              <a:effectLst/>
              <a:uLnTx/>
              <a:uFillTx/>
              <a:latin typeface="Segoe UI"/>
              <a:ea typeface="メイリオ"/>
              <a:cs typeface="+mn-cs"/>
            </a:endParaRPr>
          </a:p>
        </p:txBody>
      </p:sp>
      <p:pic>
        <p:nvPicPr>
          <p:cNvPr id="50" name="図 49">
            <a:extLst>
              <a:ext uri="{FF2B5EF4-FFF2-40B4-BE49-F238E27FC236}">
                <a16:creationId xmlns:a16="http://schemas.microsoft.com/office/drawing/2014/main" id="{E68DFAE9-01E3-AE56-5916-6A25004E0BFD}"/>
              </a:ext>
            </a:extLst>
          </p:cNvPr>
          <p:cNvPicPr>
            <a:picLocks noChangeAspect="1"/>
          </p:cNvPicPr>
          <p:nvPr/>
        </p:nvPicPr>
        <p:blipFill rotWithShape="1">
          <a:blip r:embed="rId2">
            <a:extLst>
              <a:ext uri="{28A0092B-C50C-407E-A947-70E740481C1C}">
                <a14:useLocalDpi xmlns:a14="http://schemas.microsoft.com/office/drawing/2010/main" val="0"/>
              </a:ext>
            </a:extLst>
          </a:blip>
          <a:srcRect l="11702" t="21441" r="14247" b="24192"/>
          <a:stretch/>
        </p:blipFill>
        <p:spPr>
          <a:xfrm flipH="1">
            <a:off x="10030070" y="5129215"/>
            <a:ext cx="875062" cy="690608"/>
          </a:xfrm>
          <a:prstGeom prst="rect">
            <a:avLst/>
          </a:prstGeom>
        </p:spPr>
      </p:pic>
      <p:sp>
        <p:nvSpPr>
          <p:cNvPr id="52" name="矢印: 山形 51">
            <a:extLst>
              <a:ext uri="{FF2B5EF4-FFF2-40B4-BE49-F238E27FC236}">
                <a16:creationId xmlns:a16="http://schemas.microsoft.com/office/drawing/2014/main" id="{497339E8-763E-3360-3540-F14236EE9B21}"/>
              </a:ext>
            </a:extLst>
          </p:cNvPr>
          <p:cNvSpPr/>
          <p:nvPr/>
        </p:nvSpPr>
        <p:spPr>
          <a:xfrm>
            <a:off x="3604855" y="4108728"/>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53" name="矢印: 山形 52">
            <a:extLst>
              <a:ext uri="{FF2B5EF4-FFF2-40B4-BE49-F238E27FC236}">
                <a16:creationId xmlns:a16="http://schemas.microsoft.com/office/drawing/2014/main" id="{FF1E3176-FB2A-D2D0-C494-2375712139AF}"/>
              </a:ext>
            </a:extLst>
          </p:cNvPr>
          <p:cNvSpPr/>
          <p:nvPr/>
        </p:nvSpPr>
        <p:spPr>
          <a:xfrm>
            <a:off x="5131856" y="4113841"/>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55" name="矢印: 山形 54">
            <a:extLst>
              <a:ext uri="{FF2B5EF4-FFF2-40B4-BE49-F238E27FC236}">
                <a16:creationId xmlns:a16="http://schemas.microsoft.com/office/drawing/2014/main" id="{307250F3-9670-3929-CA0F-3BE7DF7A19A0}"/>
              </a:ext>
            </a:extLst>
          </p:cNvPr>
          <p:cNvSpPr/>
          <p:nvPr/>
        </p:nvSpPr>
        <p:spPr>
          <a:xfrm>
            <a:off x="6658857" y="4125933"/>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56" name="矢印: 山形 55">
            <a:extLst>
              <a:ext uri="{FF2B5EF4-FFF2-40B4-BE49-F238E27FC236}">
                <a16:creationId xmlns:a16="http://schemas.microsoft.com/office/drawing/2014/main" id="{CA6BCE26-CDD8-9A74-B6BF-F8279760ADE3}"/>
              </a:ext>
            </a:extLst>
          </p:cNvPr>
          <p:cNvSpPr/>
          <p:nvPr/>
        </p:nvSpPr>
        <p:spPr>
          <a:xfrm>
            <a:off x="8185858" y="4118610"/>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57" name="矢印: 山形 56">
            <a:extLst>
              <a:ext uri="{FF2B5EF4-FFF2-40B4-BE49-F238E27FC236}">
                <a16:creationId xmlns:a16="http://schemas.microsoft.com/office/drawing/2014/main" id="{534EB100-8BC5-505D-B35A-A5089B4BC376}"/>
              </a:ext>
            </a:extLst>
          </p:cNvPr>
          <p:cNvSpPr/>
          <p:nvPr/>
        </p:nvSpPr>
        <p:spPr>
          <a:xfrm>
            <a:off x="9717703" y="4113841"/>
            <a:ext cx="1677534" cy="783989"/>
          </a:xfrm>
          <a:prstGeom prst="chevron">
            <a:avLst/>
          </a:prstGeom>
          <a:solidFill>
            <a:schemeClr val="tx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58" name="フローチャート: 組合せ 57">
            <a:extLst>
              <a:ext uri="{FF2B5EF4-FFF2-40B4-BE49-F238E27FC236}">
                <a16:creationId xmlns:a16="http://schemas.microsoft.com/office/drawing/2014/main" id="{310F2004-D47F-DB70-D0F9-00ECF167BE56}"/>
              </a:ext>
            </a:extLst>
          </p:cNvPr>
          <p:cNvSpPr/>
          <p:nvPr/>
        </p:nvSpPr>
        <p:spPr>
          <a:xfrm rot="16200000">
            <a:off x="579035" y="5451278"/>
            <a:ext cx="322960" cy="169415"/>
          </a:xfrm>
          <a:prstGeom prst="flowChartMerge">
            <a:avLst/>
          </a:prstGeom>
          <a:solidFill>
            <a:sysClr val="windowText" lastClr="0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pic>
        <p:nvPicPr>
          <p:cNvPr id="61" name="図 60">
            <a:extLst>
              <a:ext uri="{FF2B5EF4-FFF2-40B4-BE49-F238E27FC236}">
                <a16:creationId xmlns:a16="http://schemas.microsoft.com/office/drawing/2014/main" id="{46B58F54-6069-EF9B-920E-7D17BE79BA17}"/>
              </a:ext>
            </a:extLst>
          </p:cNvPr>
          <p:cNvPicPr>
            <a:picLocks noChangeAspect="1"/>
          </p:cNvPicPr>
          <p:nvPr/>
        </p:nvPicPr>
        <p:blipFill>
          <a:blip r:embed="rId3"/>
          <a:stretch>
            <a:fillRect/>
          </a:stretch>
        </p:blipFill>
        <p:spPr>
          <a:xfrm>
            <a:off x="2161930" y="5203209"/>
            <a:ext cx="1218345" cy="600968"/>
          </a:xfrm>
          <a:prstGeom prst="rect">
            <a:avLst/>
          </a:prstGeom>
        </p:spPr>
      </p:pic>
      <p:pic>
        <p:nvPicPr>
          <p:cNvPr id="62" name="図 61">
            <a:extLst>
              <a:ext uri="{FF2B5EF4-FFF2-40B4-BE49-F238E27FC236}">
                <a16:creationId xmlns:a16="http://schemas.microsoft.com/office/drawing/2014/main" id="{940C55FB-B07C-A677-FD83-19ACE80A5E5A}"/>
              </a:ext>
            </a:extLst>
          </p:cNvPr>
          <p:cNvPicPr>
            <a:picLocks noChangeAspect="1"/>
          </p:cNvPicPr>
          <p:nvPr/>
        </p:nvPicPr>
        <p:blipFill rotWithShape="1">
          <a:blip r:embed="rId4">
            <a:extLst>
              <a:ext uri="{28A0092B-C50C-407E-A947-70E740481C1C}">
                <a14:useLocalDpi xmlns:a14="http://schemas.microsoft.com/office/drawing/2010/main" val="0"/>
              </a:ext>
            </a:extLst>
          </a:blip>
          <a:srcRect l="6186" t="11038" r="4069" b="15756"/>
          <a:stretch/>
        </p:blipFill>
        <p:spPr>
          <a:xfrm>
            <a:off x="8574952" y="5149649"/>
            <a:ext cx="844753" cy="689072"/>
          </a:xfrm>
          <a:prstGeom prst="rect">
            <a:avLst/>
          </a:prstGeom>
        </p:spPr>
      </p:pic>
      <p:sp>
        <p:nvSpPr>
          <p:cNvPr id="63" name="フローチャート: 組合せ 62">
            <a:extLst>
              <a:ext uri="{FF2B5EF4-FFF2-40B4-BE49-F238E27FC236}">
                <a16:creationId xmlns:a16="http://schemas.microsoft.com/office/drawing/2014/main" id="{73D840D7-A92F-85FA-3472-56E504B2E4CE}"/>
              </a:ext>
            </a:extLst>
          </p:cNvPr>
          <p:cNvSpPr/>
          <p:nvPr/>
        </p:nvSpPr>
        <p:spPr>
          <a:xfrm rot="16200000">
            <a:off x="10966296" y="5418986"/>
            <a:ext cx="322960" cy="169415"/>
          </a:xfrm>
          <a:prstGeom prst="flowChartMerge">
            <a:avLst/>
          </a:prstGeom>
          <a:solidFill>
            <a:sysClr val="windowText" lastClr="0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C000">
                  <a:lumMod val="75000"/>
                </a:srgbClr>
              </a:solidFill>
              <a:effectLst/>
              <a:uLnTx/>
              <a:uFillTx/>
              <a:latin typeface="Segoe UI"/>
              <a:ea typeface="メイリオ"/>
              <a:cs typeface="+mn-cs"/>
            </a:endParaRPr>
          </a:p>
        </p:txBody>
      </p:sp>
      <p:pic>
        <p:nvPicPr>
          <p:cNvPr id="64" name="図 63">
            <a:extLst>
              <a:ext uri="{FF2B5EF4-FFF2-40B4-BE49-F238E27FC236}">
                <a16:creationId xmlns:a16="http://schemas.microsoft.com/office/drawing/2014/main" id="{65F2BCF0-4C6E-3990-C4BB-D99875FF79BC}"/>
              </a:ext>
            </a:extLst>
          </p:cNvPr>
          <p:cNvPicPr>
            <a:picLocks noChangeAspect="1"/>
          </p:cNvPicPr>
          <p:nvPr/>
        </p:nvPicPr>
        <p:blipFill rotWithShape="1">
          <a:blip r:embed="rId5">
            <a:extLst>
              <a:ext uri="{28A0092B-C50C-407E-A947-70E740481C1C}">
                <a14:useLocalDpi xmlns:a14="http://schemas.microsoft.com/office/drawing/2010/main" val="0"/>
              </a:ext>
            </a:extLst>
          </a:blip>
          <a:srcRect l="44242" t="33431" r="46100" b="32961"/>
          <a:stretch/>
        </p:blipFill>
        <p:spPr>
          <a:xfrm>
            <a:off x="679795" y="5090415"/>
            <a:ext cx="1177475" cy="815441"/>
          </a:xfrm>
          <a:prstGeom prst="rect">
            <a:avLst/>
          </a:prstGeom>
        </p:spPr>
      </p:pic>
      <p:pic>
        <p:nvPicPr>
          <p:cNvPr id="67" name="図 66">
            <a:extLst>
              <a:ext uri="{FF2B5EF4-FFF2-40B4-BE49-F238E27FC236}">
                <a16:creationId xmlns:a16="http://schemas.microsoft.com/office/drawing/2014/main" id="{F5106D1C-D4BE-EE7D-76E5-156D1BDE5A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9811" y="5001328"/>
            <a:ext cx="1119499" cy="946381"/>
          </a:xfrm>
          <a:prstGeom prst="rect">
            <a:avLst/>
          </a:prstGeom>
        </p:spPr>
      </p:pic>
      <p:pic>
        <p:nvPicPr>
          <p:cNvPr id="122" name="グラフィックス 121" descr="チェックリスト (RTL)">
            <a:extLst>
              <a:ext uri="{FF2B5EF4-FFF2-40B4-BE49-F238E27FC236}">
                <a16:creationId xmlns:a16="http://schemas.microsoft.com/office/drawing/2014/main" id="{D2F748E2-CFF3-F9F3-AEBF-4D91663DC8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660" y="5222705"/>
            <a:ext cx="561975" cy="561975"/>
          </a:xfrm>
          <a:prstGeom prst="rect">
            <a:avLst/>
          </a:prstGeom>
        </p:spPr>
      </p:pic>
      <p:pic>
        <p:nvPicPr>
          <p:cNvPr id="123" name="図 122">
            <a:extLst>
              <a:ext uri="{FF2B5EF4-FFF2-40B4-BE49-F238E27FC236}">
                <a16:creationId xmlns:a16="http://schemas.microsoft.com/office/drawing/2014/main" id="{272B4C94-C2AC-C2C3-C434-D6667BC0B9B8}"/>
              </a:ext>
            </a:extLst>
          </p:cNvPr>
          <p:cNvPicPr>
            <a:picLocks noChangeAspect="1"/>
          </p:cNvPicPr>
          <p:nvPr/>
        </p:nvPicPr>
        <p:blipFill>
          <a:blip r:embed="rId9"/>
          <a:stretch>
            <a:fillRect/>
          </a:stretch>
        </p:blipFill>
        <p:spPr>
          <a:xfrm>
            <a:off x="7088027" y="5122918"/>
            <a:ext cx="836212" cy="681259"/>
          </a:xfrm>
          <a:prstGeom prst="rect">
            <a:avLst/>
          </a:prstGeom>
        </p:spPr>
      </p:pic>
      <p:sp>
        <p:nvSpPr>
          <p:cNvPr id="125" name="正方形/長方形 124">
            <a:extLst>
              <a:ext uri="{FF2B5EF4-FFF2-40B4-BE49-F238E27FC236}">
                <a16:creationId xmlns:a16="http://schemas.microsoft.com/office/drawing/2014/main" id="{83F6F7D5-6E04-E9E5-E302-1DA685A0196B}"/>
              </a:ext>
            </a:extLst>
          </p:cNvPr>
          <p:cNvSpPr/>
          <p:nvPr/>
        </p:nvSpPr>
        <p:spPr>
          <a:xfrm>
            <a:off x="550852" y="3725534"/>
            <a:ext cx="2885767"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126" name="正方形/長方形 125">
            <a:extLst>
              <a:ext uri="{FF2B5EF4-FFF2-40B4-BE49-F238E27FC236}">
                <a16:creationId xmlns:a16="http://schemas.microsoft.com/office/drawing/2014/main" id="{628A9FA7-75B5-EC1B-2D82-2245F729CF31}"/>
              </a:ext>
            </a:extLst>
          </p:cNvPr>
          <p:cNvSpPr/>
          <p:nvPr/>
        </p:nvSpPr>
        <p:spPr>
          <a:xfrm>
            <a:off x="3535443" y="3725534"/>
            <a:ext cx="1558313"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127" name="正方形/長方形 126">
            <a:extLst>
              <a:ext uri="{FF2B5EF4-FFF2-40B4-BE49-F238E27FC236}">
                <a16:creationId xmlns:a16="http://schemas.microsoft.com/office/drawing/2014/main" id="{890C74AA-7647-DDB9-3E9E-086BFB020906}"/>
              </a:ext>
            </a:extLst>
          </p:cNvPr>
          <p:cNvSpPr/>
          <p:nvPr/>
        </p:nvSpPr>
        <p:spPr>
          <a:xfrm>
            <a:off x="5153367" y="3725534"/>
            <a:ext cx="1552234"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128" name="正方形/長方形 127">
            <a:extLst>
              <a:ext uri="{FF2B5EF4-FFF2-40B4-BE49-F238E27FC236}">
                <a16:creationId xmlns:a16="http://schemas.microsoft.com/office/drawing/2014/main" id="{139A918D-A36B-D5E2-3FB9-404461A3896C}"/>
              </a:ext>
            </a:extLst>
          </p:cNvPr>
          <p:cNvSpPr/>
          <p:nvPr/>
        </p:nvSpPr>
        <p:spPr>
          <a:xfrm>
            <a:off x="6765212" y="3725534"/>
            <a:ext cx="1382546"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130" name="正方形/長方形 129">
            <a:extLst>
              <a:ext uri="{FF2B5EF4-FFF2-40B4-BE49-F238E27FC236}">
                <a16:creationId xmlns:a16="http://schemas.microsoft.com/office/drawing/2014/main" id="{A774F487-FAEA-5B2D-E17B-267D4F939BC1}"/>
              </a:ext>
            </a:extLst>
          </p:cNvPr>
          <p:cNvSpPr/>
          <p:nvPr/>
        </p:nvSpPr>
        <p:spPr>
          <a:xfrm>
            <a:off x="8207369" y="3725534"/>
            <a:ext cx="3093091" cy="299169"/>
          </a:xfrm>
          <a:prstGeom prst="rect">
            <a:avLst/>
          </a:prstGeom>
          <a:solidFill>
            <a:schemeClr val="tx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Tree>
    <p:extLst>
      <p:ext uri="{BB962C8B-B14F-4D97-AF65-F5344CB8AC3E}">
        <p14:creationId xmlns:p14="http://schemas.microsoft.com/office/powerpoint/2010/main" val="349691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7</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生産システム構成図</a:t>
            </a:r>
            <a:endParaRPr lang="ja-JP" altLang="en-US" sz="3200" dirty="0">
              <a:solidFill>
                <a:schemeClr val="tx1">
                  <a:lumMod val="75000"/>
                </a:schemeClr>
              </a:solidFill>
            </a:endParaRPr>
          </a:p>
        </p:txBody>
      </p:sp>
      <p:sp>
        <p:nvSpPr>
          <p:cNvPr id="54" name="正方形/長方形 53">
            <a:extLst>
              <a:ext uri="{FF2B5EF4-FFF2-40B4-BE49-F238E27FC236}">
                <a16:creationId xmlns:a16="http://schemas.microsoft.com/office/drawing/2014/main" id="{F01F22B0-9047-F131-EDE4-18B97ABECB12}"/>
              </a:ext>
            </a:extLst>
          </p:cNvPr>
          <p:cNvSpPr/>
          <p:nvPr/>
        </p:nvSpPr>
        <p:spPr>
          <a:xfrm>
            <a:off x="321159" y="4824778"/>
            <a:ext cx="7892475" cy="1402892"/>
          </a:xfrm>
          <a:prstGeom prst="rect">
            <a:avLst/>
          </a:prstGeom>
          <a:pattFill prst="wdDnDiag">
            <a:fgClr>
              <a:srgbClr val="E7F1FA"/>
            </a:fgClr>
            <a:bgClr>
              <a:schemeClr val="bg1"/>
            </a:bgClr>
          </a:patt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sz="900" dirty="0">
              <a:solidFill>
                <a:schemeClr val="bg1"/>
              </a:solidFill>
            </a:endParaRPr>
          </a:p>
        </p:txBody>
      </p:sp>
      <p:sp>
        <p:nvSpPr>
          <p:cNvPr id="59" name="正方形/長方形 58">
            <a:extLst>
              <a:ext uri="{FF2B5EF4-FFF2-40B4-BE49-F238E27FC236}">
                <a16:creationId xmlns:a16="http://schemas.microsoft.com/office/drawing/2014/main" id="{E365FD7B-2763-0CF1-6FC2-6E8EB44F0E45}"/>
              </a:ext>
            </a:extLst>
          </p:cNvPr>
          <p:cNvSpPr/>
          <p:nvPr/>
        </p:nvSpPr>
        <p:spPr>
          <a:xfrm>
            <a:off x="8283303" y="2627569"/>
            <a:ext cx="3545347" cy="3600101"/>
          </a:xfrm>
          <a:prstGeom prst="rect">
            <a:avLst/>
          </a:prstGeom>
          <a:pattFill prst="wdDnDiag">
            <a:fgClr>
              <a:schemeClr val="accent4">
                <a:lumMod val="20000"/>
                <a:lumOff val="80000"/>
              </a:schemeClr>
            </a:fgClr>
            <a:bgClr>
              <a:schemeClr val="bg1"/>
            </a:bgClr>
          </a:pattFill>
          <a:ln w="9525" cap="flat" cmpd="sng" algn="ctr">
            <a:solidFill>
              <a:schemeClr val="accent4">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sz="900" dirty="0">
              <a:solidFill>
                <a:schemeClr val="bg1"/>
              </a:solidFill>
            </a:endParaRPr>
          </a:p>
        </p:txBody>
      </p:sp>
      <p:sp>
        <p:nvSpPr>
          <p:cNvPr id="60" name="正方形/長方形 59">
            <a:extLst>
              <a:ext uri="{FF2B5EF4-FFF2-40B4-BE49-F238E27FC236}">
                <a16:creationId xmlns:a16="http://schemas.microsoft.com/office/drawing/2014/main" id="{96833EF9-042F-FECD-C25E-2D104071E36F}"/>
              </a:ext>
            </a:extLst>
          </p:cNvPr>
          <p:cNvSpPr/>
          <p:nvPr/>
        </p:nvSpPr>
        <p:spPr>
          <a:xfrm>
            <a:off x="321159" y="2627568"/>
            <a:ext cx="7892475" cy="2107475"/>
          </a:xfrm>
          <a:prstGeom prst="rect">
            <a:avLst/>
          </a:prstGeom>
          <a:pattFill prst="wdDnDiag">
            <a:fgClr>
              <a:schemeClr val="accent6">
                <a:lumMod val="40000"/>
                <a:lumOff val="60000"/>
              </a:schemeClr>
            </a:fgClr>
            <a:bgClr>
              <a:schemeClr val="bg1"/>
            </a:bgClr>
          </a:pattFill>
          <a:ln w="9525"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sz="900" dirty="0">
              <a:solidFill>
                <a:schemeClr val="bg1"/>
              </a:solidFill>
            </a:endParaRPr>
          </a:p>
        </p:txBody>
      </p:sp>
      <p:sp>
        <p:nvSpPr>
          <p:cNvPr id="80" name="正方形/長方形 79">
            <a:extLst>
              <a:ext uri="{FF2B5EF4-FFF2-40B4-BE49-F238E27FC236}">
                <a16:creationId xmlns:a16="http://schemas.microsoft.com/office/drawing/2014/main" id="{808F30FD-9D3A-235B-7126-A722E2C9252F}"/>
              </a:ext>
            </a:extLst>
          </p:cNvPr>
          <p:cNvSpPr/>
          <p:nvPr/>
        </p:nvSpPr>
        <p:spPr>
          <a:xfrm>
            <a:off x="1712805" y="2796397"/>
            <a:ext cx="2926080" cy="365760"/>
          </a:xfrm>
          <a:prstGeom prst="rect">
            <a:avLst/>
          </a:prstGeom>
          <a:solidFill>
            <a:schemeClr val="accent6">
              <a:lumMod val="75000"/>
            </a:schemeClr>
          </a:solidFill>
          <a:ln w="31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生産計画業務</a:t>
            </a:r>
            <a:endParaRPr kumimoji="1" lang="ja-JP" altLang="en-US" sz="1200" b="1" dirty="0">
              <a:solidFill>
                <a:schemeClr val="bg1"/>
              </a:solidFill>
            </a:endParaRPr>
          </a:p>
        </p:txBody>
      </p:sp>
      <p:sp>
        <p:nvSpPr>
          <p:cNvPr id="81" name="正方形/長方形 80">
            <a:extLst>
              <a:ext uri="{FF2B5EF4-FFF2-40B4-BE49-F238E27FC236}">
                <a16:creationId xmlns:a16="http://schemas.microsoft.com/office/drawing/2014/main" id="{3FFED522-926F-A5AB-EE1B-FADA04849E44}"/>
              </a:ext>
            </a:extLst>
          </p:cNvPr>
          <p:cNvSpPr/>
          <p:nvPr/>
        </p:nvSpPr>
        <p:spPr>
          <a:xfrm>
            <a:off x="1712805" y="3162157"/>
            <a:ext cx="2926080" cy="1477092"/>
          </a:xfrm>
          <a:prstGeom prst="rect">
            <a:avLst/>
          </a:prstGeom>
          <a:solidFill>
            <a:schemeClr val="accent6">
              <a:lumMod val="40000"/>
              <a:lumOff val="60000"/>
            </a:schemeClr>
          </a:solidFill>
          <a:ln w="31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82" name="正方形/長方形 81">
            <a:extLst>
              <a:ext uri="{FF2B5EF4-FFF2-40B4-BE49-F238E27FC236}">
                <a16:creationId xmlns:a16="http://schemas.microsoft.com/office/drawing/2014/main" id="{F3957477-B664-EA52-3058-C3055CD62A20}"/>
              </a:ext>
            </a:extLst>
          </p:cNvPr>
          <p:cNvSpPr/>
          <p:nvPr/>
        </p:nvSpPr>
        <p:spPr>
          <a:xfrm>
            <a:off x="1869560" y="3266660"/>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生産計画管理</a:t>
            </a:r>
          </a:p>
        </p:txBody>
      </p:sp>
      <p:sp>
        <p:nvSpPr>
          <p:cNvPr id="83" name="正方形/長方形 82">
            <a:extLst>
              <a:ext uri="{FF2B5EF4-FFF2-40B4-BE49-F238E27FC236}">
                <a16:creationId xmlns:a16="http://schemas.microsoft.com/office/drawing/2014/main" id="{D438D83E-C196-DB8C-DEDD-DA1986F3E409}"/>
              </a:ext>
            </a:extLst>
          </p:cNvPr>
          <p:cNvSpPr/>
          <p:nvPr/>
        </p:nvSpPr>
        <p:spPr>
          <a:xfrm>
            <a:off x="3315183" y="3267467"/>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生産出来高管理</a:t>
            </a:r>
          </a:p>
        </p:txBody>
      </p:sp>
      <p:sp>
        <p:nvSpPr>
          <p:cNvPr id="85" name="正方形/長方形 84">
            <a:extLst>
              <a:ext uri="{FF2B5EF4-FFF2-40B4-BE49-F238E27FC236}">
                <a16:creationId xmlns:a16="http://schemas.microsoft.com/office/drawing/2014/main" id="{208FB3D3-177F-A36F-0B24-0B2E01EB687C}"/>
              </a:ext>
            </a:extLst>
          </p:cNvPr>
          <p:cNvSpPr/>
          <p:nvPr/>
        </p:nvSpPr>
        <p:spPr>
          <a:xfrm>
            <a:off x="3315183" y="3609660"/>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製品番号管理</a:t>
            </a:r>
          </a:p>
        </p:txBody>
      </p:sp>
      <p:sp>
        <p:nvSpPr>
          <p:cNvPr id="86" name="正方形/長方形 85">
            <a:extLst>
              <a:ext uri="{FF2B5EF4-FFF2-40B4-BE49-F238E27FC236}">
                <a16:creationId xmlns:a16="http://schemas.microsoft.com/office/drawing/2014/main" id="{16A49D56-6EA9-37D3-41BB-6994B5CC9428}"/>
              </a:ext>
            </a:extLst>
          </p:cNvPr>
          <p:cNvSpPr/>
          <p:nvPr/>
        </p:nvSpPr>
        <p:spPr>
          <a:xfrm>
            <a:off x="1869560" y="3950239"/>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製造指示</a:t>
            </a:r>
            <a:endParaRPr kumimoji="1" lang="ja-JP" altLang="en-US" sz="900" dirty="0">
              <a:solidFill>
                <a:schemeClr val="accent2"/>
              </a:solidFill>
            </a:endParaRPr>
          </a:p>
        </p:txBody>
      </p:sp>
      <p:sp>
        <p:nvSpPr>
          <p:cNvPr id="87" name="正方形/長方形 86">
            <a:extLst>
              <a:ext uri="{FF2B5EF4-FFF2-40B4-BE49-F238E27FC236}">
                <a16:creationId xmlns:a16="http://schemas.microsoft.com/office/drawing/2014/main" id="{7C37837D-60F1-F088-CFCC-3D8FF87F4A36}"/>
              </a:ext>
            </a:extLst>
          </p:cNvPr>
          <p:cNvSpPr/>
          <p:nvPr/>
        </p:nvSpPr>
        <p:spPr>
          <a:xfrm>
            <a:off x="1869560" y="3607233"/>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作業指示</a:t>
            </a:r>
            <a:endParaRPr kumimoji="1" lang="ja-JP" altLang="en-US" sz="900" dirty="0">
              <a:solidFill>
                <a:schemeClr val="accent2"/>
              </a:solidFill>
            </a:endParaRPr>
          </a:p>
        </p:txBody>
      </p:sp>
      <p:sp>
        <p:nvSpPr>
          <p:cNvPr id="88" name="正方形/長方形 87">
            <a:extLst>
              <a:ext uri="{FF2B5EF4-FFF2-40B4-BE49-F238E27FC236}">
                <a16:creationId xmlns:a16="http://schemas.microsoft.com/office/drawing/2014/main" id="{CE3A0F26-DE30-A72A-38BF-C68A9363C364}"/>
              </a:ext>
            </a:extLst>
          </p:cNvPr>
          <p:cNvSpPr/>
          <p:nvPr/>
        </p:nvSpPr>
        <p:spPr>
          <a:xfrm>
            <a:off x="4982756" y="2800639"/>
            <a:ext cx="2926080" cy="365760"/>
          </a:xfrm>
          <a:prstGeom prst="rect">
            <a:avLst/>
          </a:prstGeom>
          <a:solidFill>
            <a:schemeClr val="accent6">
              <a:lumMod val="75000"/>
            </a:schemeClr>
          </a:solidFill>
          <a:ln w="31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製造管理業務</a:t>
            </a:r>
            <a:endParaRPr kumimoji="1" lang="ja-JP" altLang="en-US" sz="1200" b="1" dirty="0">
              <a:solidFill>
                <a:schemeClr val="bg1"/>
              </a:solidFill>
            </a:endParaRPr>
          </a:p>
        </p:txBody>
      </p:sp>
      <p:sp>
        <p:nvSpPr>
          <p:cNvPr id="89" name="正方形/長方形 88">
            <a:extLst>
              <a:ext uri="{FF2B5EF4-FFF2-40B4-BE49-F238E27FC236}">
                <a16:creationId xmlns:a16="http://schemas.microsoft.com/office/drawing/2014/main" id="{8A91A5EE-56F4-26BA-7B53-6DE17C95BC03}"/>
              </a:ext>
            </a:extLst>
          </p:cNvPr>
          <p:cNvSpPr/>
          <p:nvPr/>
        </p:nvSpPr>
        <p:spPr>
          <a:xfrm>
            <a:off x="4982756" y="3166399"/>
            <a:ext cx="2926080" cy="1477092"/>
          </a:xfrm>
          <a:prstGeom prst="rect">
            <a:avLst/>
          </a:prstGeom>
          <a:solidFill>
            <a:schemeClr val="accent6">
              <a:lumMod val="40000"/>
              <a:lumOff val="60000"/>
            </a:schemeClr>
          </a:solidFill>
          <a:ln w="31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90" name="正方形/長方形 89">
            <a:extLst>
              <a:ext uri="{FF2B5EF4-FFF2-40B4-BE49-F238E27FC236}">
                <a16:creationId xmlns:a16="http://schemas.microsoft.com/office/drawing/2014/main" id="{208A6E14-FB31-77A9-81A0-C303F660C983}"/>
              </a:ext>
            </a:extLst>
          </p:cNvPr>
          <p:cNvSpPr/>
          <p:nvPr/>
        </p:nvSpPr>
        <p:spPr>
          <a:xfrm>
            <a:off x="5139511" y="3270902"/>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製造・作業実績</a:t>
            </a:r>
          </a:p>
        </p:txBody>
      </p:sp>
      <p:sp>
        <p:nvSpPr>
          <p:cNvPr id="91" name="正方形/長方形 90">
            <a:extLst>
              <a:ext uri="{FF2B5EF4-FFF2-40B4-BE49-F238E27FC236}">
                <a16:creationId xmlns:a16="http://schemas.microsoft.com/office/drawing/2014/main" id="{10A78287-7FD0-726B-DDC4-1A6DAD95E197}"/>
              </a:ext>
            </a:extLst>
          </p:cNvPr>
          <p:cNvSpPr/>
          <p:nvPr/>
        </p:nvSpPr>
        <p:spPr>
          <a:xfrm>
            <a:off x="6585134" y="3271709"/>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品質管理</a:t>
            </a:r>
            <a:endParaRPr kumimoji="1" lang="ja-JP" altLang="en-US" sz="900" dirty="0">
              <a:solidFill>
                <a:schemeClr val="accent2"/>
              </a:solidFill>
            </a:endParaRPr>
          </a:p>
        </p:txBody>
      </p:sp>
      <p:sp>
        <p:nvSpPr>
          <p:cNvPr id="92" name="正方形/長方形 91">
            <a:extLst>
              <a:ext uri="{FF2B5EF4-FFF2-40B4-BE49-F238E27FC236}">
                <a16:creationId xmlns:a16="http://schemas.microsoft.com/office/drawing/2014/main" id="{254540CD-2AAE-9F09-23B3-23F535B5558E}"/>
              </a:ext>
            </a:extLst>
          </p:cNvPr>
          <p:cNvSpPr/>
          <p:nvPr/>
        </p:nvSpPr>
        <p:spPr>
          <a:xfrm>
            <a:off x="5139511" y="3613095"/>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リソース実績</a:t>
            </a:r>
          </a:p>
        </p:txBody>
      </p:sp>
      <p:sp>
        <p:nvSpPr>
          <p:cNvPr id="93" name="正方形/長方形 92">
            <a:extLst>
              <a:ext uri="{FF2B5EF4-FFF2-40B4-BE49-F238E27FC236}">
                <a16:creationId xmlns:a16="http://schemas.microsoft.com/office/drawing/2014/main" id="{4AA822AD-6EBE-D512-477A-75836A31ECC4}"/>
              </a:ext>
            </a:extLst>
          </p:cNvPr>
          <p:cNvSpPr/>
          <p:nvPr/>
        </p:nvSpPr>
        <p:spPr>
          <a:xfrm>
            <a:off x="6585134" y="3613902"/>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消費実績</a:t>
            </a:r>
            <a:endParaRPr kumimoji="1" lang="ja-JP" altLang="en-US" sz="900" dirty="0">
              <a:solidFill>
                <a:schemeClr val="accent2"/>
              </a:solidFill>
            </a:endParaRPr>
          </a:p>
        </p:txBody>
      </p:sp>
      <p:sp>
        <p:nvSpPr>
          <p:cNvPr id="95" name="正方形/長方形 94">
            <a:extLst>
              <a:ext uri="{FF2B5EF4-FFF2-40B4-BE49-F238E27FC236}">
                <a16:creationId xmlns:a16="http://schemas.microsoft.com/office/drawing/2014/main" id="{EE530939-86B3-7207-CF51-8296BFE9338E}"/>
              </a:ext>
            </a:extLst>
          </p:cNvPr>
          <p:cNvSpPr/>
          <p:nvPr/>
        </p:nvSpPr>
        <p:spPr>
          <a:xfrm>
            <a:off x="5145589" y="3947681"/>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生産進捗</a:t>
            </a:r>
            <a:endParaRPr kumimoji="1" lang="ja-JP" altLang="en-US" sz="900" dirty="0">
              <a:solidFill>
                <a:schemeClr val="accent2"/>
              </a:solidFill>
            </a:endParaRPr>
          </a:p>
        </p:txBody>
      </p:sp>
      <p:sp>
        <p:nvSpPr>
          <p:cNvPr id="96" name="正方形/長方形 95">
            <a:extLst>
              <a:ext uri="{FF2B5EF4-FFF2-40B4-BE49-F238E27FC236}">
                <a16:creationId xmlns:a16="http://schemas.microsoft.com/office/drawing/2014/main" id="{339688E7-9057-1773-B50E-005AEB6F07D8}"/>
              </a:ext>
            </a:extLst>
          </p:cNvPr>
          <p:cNvSpPr/>
          <p:nvPr/>
        </p:nvSpPr>
        <p:spPr>
          <a:xfrm>
            <a:off x="1712805" y="4952806"/>
            <a:ext cx="4316520" cy="365760"/>
          </a:xfrm>
          <a:prstGeom prst="rect">
            <a:avLst/>
          </a:prstGeom>
          <a:solidFill>
            <a:srgbClr val="3399FF"/>
          </a:solidFill>
          <a:ln w="3175">
            <a:solidFill>
              <a:srgbClr val="33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原材料発注</a:t>
            </a:r>
          </a:p>
        </p:txBody>
      </p:sp>
      <p:sp>
        <p:nvSpPr>
          <p:cNvPr id="97" name="正方形/長方形 96">
            <a:extLst>
              <a:ext uri="{FF2B5EF4-FFF2-40B4-BE49-F238E27FC236}">
                <a16:creationId xmlns:a16="http://schemas.microsoft.com/office/drawing/2014/main" id="{46986FDD-81FD-70F2-B120-EA865C071FCB}"/>
              </a:ext>
            </a:extLst>
          </p:cNvPr>
          <p:cNvSpPr/>
          <p:nvPr/>
        </p:nvSpPr>
        <p:spPr>
          <a:xfrm>
            <a:off x="1712805" y="5318566"/>
            <a:ext cx="4316520" cy="801190"/>
          </a:xfrm>
          <a:prstGeom prst="rect">
            <a:avLst/>
          </a:prstGeom>
          <a:solidFill>
            <a:schemeClr val="accent5">
              <a:lumMod val="40000"/>
              <a:lumOff val="60000"/>
            </a:schemeClr>
          </a:solidFill>
          <a:ln w="3175">
            <a:solidFill>
              <a:srgbClr val="33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00" name="正方形/長方形 99">
            <a:extLst>
              <a:ext uri="{FF2B5EF4-FFF2-40B4-BE49-F238E27FC236}">
                <a16:creationId xmlns:a16="http://schemas.microsoft.com/office/drawing/2014/main" id="{C893315E-7EED-D747-BB1C-54C5650CF606}"/>
              </a:ext>
            </a:extLst>
          </p:cNvPr>
          <p:cNvSpPr/>
          <p:nvPr/>
        </p:nvSpPr>
        <p:spPr>
          <a:xfrm>
            <a:off x="1869560" y="5423069"/>
            <a:ext cx="1201782" cy="296092"/>
          </a:xfrm>
          <a:prstGeom prst="rect">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レシピ管理</a:t>
            </a:r>
          </a:p>
        </p:txBody>
      </p:sp>
      <p:sp>
        <p:nvSpPr>
          <p:cNvPr id="101" name="正方形/長方形 100">
            <a:extLst>
              <a:ext uri="{FF2B5EF4-FFF2-40B4-BE49-F238E27FC236}">
                <a16:creationId xmlns:a16="http://schemas.microsoft.com/office/drawing/2014/main" id="{CFE93E86-FF9F-342E-7AD7-624F773B991D}"/>
              </a:ext>
            </a:extLst>
          </p:cNvPr>
          <p:cNvSpPr/>
          <p:nvPr/>
        </p:nvSpPr>
        <p:spPr>
          <a:xfrm>
            <a:off x="3315183" y="5423876"/>
            <a:ext cx="1201782" cy="296092"/>
          </a:xfrm>
          <a:prstGeom prst="rect">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原料</a:t>
            </a:r>
            <a:r>
              <a:rPr kumimoji="1" lang="en-US" altLang="ja-JP" sz="900" dirty="0">
                <a:solidFill>
                  <a:schemeClr val="bg1"/>
                </a:solidFill>
              </a:rPr>
              <a:t>OI</a:t>
            </a:r>
            <a:r>
              <a:rPr kumimoji="1" lang="ja-JP" altLang="en-US" sz="900" dirty="0">
                <a:solidFill>
                  <a:schemeClr val="bg1"/>
                </a:solidFill>
              </a:rPr>
              <a:t>発行</a:t>
            </a:r>
          </a:p>
        </p:txBody>
      </p:sp>
      <p:sp>
        <p:nvSpPr>
          <p:cNvPr id="105" name="正方形/長方形 104">
            <a:extLst>
              <a:ext uri="{FF2B5EF4-FFF2-40B4-BE49-F238E27FC236}">
                <a16:creationId xmlns:a16="http://schemas.microsoft.com/office/drawing/2014/main" id="{08CD6D4E-3353-5867-2AC7-73A1D761656E}"/>
              </a:ext>
            </a:extLst>
          </p:cNvPr>
          <p:cNvSpPr/>
          <p:nvPr/>
        </p:nvSpPr>
        <p:spPr>
          <a:xfrm>
            <a:off x="1869560" y="5770603"/>
            <a:ext cx="1201782" cy="296092"/>
          </a:xfrm>
          <a:prstGeom prst="rect">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原料生産準備表</a:t>
            </a:r>
          </a:p>
        </p:txBody>
      </p:sp>
      <p:sp>
        <p:nvSpPr>
          <p:cNvPr id="106" name="正方形/長方形 105">
            <a:extLst>
              <a:ext uri="{FF2B5EF4-FFF2-40B4-BE49-F238E27FC236}">
                <a16:creationId xmlns:a16="http://schemas.microsoft.com/office/drawing/2014/main" id="{51F5B56A-F1A9-4F66-95A8-7BC16EAE9563}"/>
              </a:ext>
            </a:extLst>
          </p:cNvPr>
          <p:cNvSpPr/>
          <p:nvPr/>
        </p:nvSpPr>
        <p:spPr>
          <a:xfrm>
            <a:off x="3315183" y="5771410"/>
            <a:ext cx="1201782" cy="296092"/>
          </a:xfrm>
          <a:prstGeom prst="rect">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包材生産準備表</a:t>
            </a:r>
          </a:p>
        </p:txBody>
      </p:sp>
      <p:sp>
        <p:nvSpPr>
          <p:cNvPr id="108" name="正方形/長方形 107">
            <a:extLst>
              <a:ext uri="{FF2B5EF4-FFF2-40B4-BE49-F238E27FC236}">
                <a16:creationId xmlns:a16="http://schemas.microsoft.com/office/drawing/2014/main" id="{4AFE6DE1-6168-538A-A793-1AB0FA5C37C0}"/>
              </a:ext>
            </a:extLst>
          </p:cNvPr>
          <p:cNvSpPr/>
          <p:nvPr/>
        </p:nvSpPr>
        <p:spPr>
          <a:xfrm>
            <a:off x="8521583" y="2793839"/>
            <a:ext cx="2926080" cy="365760"/>
          </a:xfrm>
          <a:prstGeom prst="rect">
            <a:avLst/>
          </a:prstGeom>
          <a:solidFill>
            <a:schemeClr val="accent4">
              <a:lumMod val="60000"/>
              <a:lumOff val="40000"/>
            </a:schemeClr>
          </a:solidFill>
          <a:ln w="3175">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在庫管理業務</a:t>
            </a:r>
            <a:endParaRPr kumimoji="1" lang="ja-JP" altLang="en-US" sz="1200" b="1" dirty="0">
              <a:solidFill>
                <a:schemeClr val="bg1"/>
              </a:solidFill>
            </a:endParaRPr>
          </a:p>
        </p:txBody>
      </p:sp>
      <p:sp>
        <p:nvSpPr>
          <p:cNvPr id="109" name="正方形/長方形 108">
            <a:extLst>
              <a:ext uri="{FF2B5EF4-FFF2-40B4-BE49-F238E27FC236}">
                <a16:creationId xmlns:a16="http://schemas.microsoft.com/office/drawing/2014/main" id="{23A20267-5129-4F2B-5899-F61BFA0DCC49}"/>
              </a:ext>
            </a:extLst>
          </p:cNvPr>
          <p:cNvSpPr/>
          <p:nvPr/>
        </p:nvSpPr>
        <p:spPr>
          <a:xfrm>
            <a:off x="8521583" y="3159598"/>
            <a:ext cx="2926080" cy="2259875"/>
          </a:xfrm>
          <a:prstGeom prst="rect">
            <a:avLst/>
          </a:prstGeom>
          <a:solidFill>
            <a:schemeClr val="accent4">
              <a:lumMod val="20000"/>
              <a:lumOff val="80000"/>
            </a:schemeClr>
          </a:solidFill>
          <a:ln w="3175">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10" name="正方形/長方形 109">
            <a:extLst>
              <a:ext uri="{FF2B5EF4-FFF2-40B4-BE49-F238E27FC236}">
                <a16:creationId xmlns:a16="http://schemas.microsoft.com/office/drawing/2014/main" id="{AD3397D5-A1AC-6D26-B6C7-FDE4DF46D137}"/>
              </a:ext>
            </a:extLst>
          </p:cNvPr>
          <p:cNvSpPr/>
          <p:nvPr/>
        </p:nvSpPr>
        <p:spPr>
          <a:xfrm>
            <a:off x="8678338" y="3264102"/>
            <a:ext cx="1201782" cy="296092"/>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在庫照会</a:t>
            </a:r>
            <a:endParaRPr kumimoji="1" lang="ja-JP" altLang="en-US" sz="900" dirty="0">
              <a:solidFill>
                <a:schemeClr val="accent2"/>
              </a:solidFill>
            </a:endParaRPr>
          </a:p>
        </p:txBody>
      </p:sp>
      <p:sp>
        <p:nvSpPr>
          <p:cNvPr id="111" name="正方形/長方形 110">
            <a:extLst>
              <a:ext uri="{FF2B5EF4-FFF2-40B4-BE49-F238E27FC236}">
                <a16:creationId xmlns:a16="http://schemas.microsoft.com/office/drawing/2014/main" id="{24A2E46A-47FA-50A0-D668-95D3CBE75066}"/>
              </a:ext>
            </a:extLst>
          </p:cNvPr>
          <p:cNvSpPr/>
          <p:nvPr/>
        </p:nvSpPr>
        <p:spPr>
          <a:xfrm>
            <a:off x="10123961" y="3264909"/>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出庫指示・実績</a:t>
            </a:r>
          </a:p>
        </p:txBody>
      </p:sp>
      <p:sp>
        <p:nvSpPr>
          <p:cNvPr id="112" name="正方形/長方形 111">
            <a:extLst>
              <a:ext uri="{FF2B5EF4-FFF2-40B4-BE49-F238E27FC236}">
                <a16:creationId xmlns:a16="http://schemas.microsoft.com/office/drawing/2014/main" id="{304C52A5-15D6-6EDD-D957-977DB4B7D53D}"/>
              </a:ext>
            </a:extLst>
          </p:cNvPr>
          <p:cNvSpPr/>
          <p:nvPr/>
        </p:nvSpPr>
        <p:spPr>
          <a:xfrm>
            <a:off x="8678338" y="3606295"/>
            <a:ext cx="1201782" cy="296092"/>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在庫調整</a:t>
            </a:r>
            <a:endParaRPr kumimoji="1" lang="ja-JP" altLang="en-US" sz="900" dirty="0">
              <a:solidFill>
                <a:schemeClr val="accent2"/>
              </a:solidFill>
            </a:endParaRPr>
          </a:p>
        </p:txBody>
      </p:sp>
      <p:sp>
        <p:nvSpPr>
          <p:cNvPr id="113" name="正方形/長方形 112">
            <a:extLst>
              <a:ext uri="{FF2B5EF4-FFF2-40B4-BE49-F238E27FC236}">
                <a16:creationId xmlns:a16="http://schemas.microsoft.com/office/drawing/2014/main" id="{BFE83235-7A52-38A1-512F-10B7C5C882E2}"/>
              </a:ext>
            </a:extLst>
          </p:cNvPr>
          <p:cNvSpPr/>
          <p:nvPr/>
        </p:nvSpPr>
        <p:spPr>
          <a:xfrm>
            <a:off x="10123961" y="3607102"/>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入庫指示・実績</a:t>
            </a:r>
          </a:p>
        </p:txBody>
      </p:sp>
      <p:sp>
        <p:nvSpPr>
          <p:cNvPr id="114" name="正方形/長方形 113">
            <a:extLst>
              <a:ext uri="{FF2B5EF4-FFF2-40B4-BE49-F238E27FC236}">
                <a16:creationId xmlns:a16="http://schemas.microsoft.com/office/drawing/2014/main" id="{D715068C-9866-5E40-CC45-6D20A02D5E5A}"/>
              </a:ext>
            </a:extLst>
          </p:cNvPr>
          <p:cNvSpPr/>
          <p:nvPr/>
        </p:nvSpPr>
        <p:spPr>
          <a:xfrm>
            <a:off x="8678338" y="3947681"/>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ロットトレース</a:t>
            </a:r>
            <a:endParaRPr kumimoji="1" lang="ja-JP" altLang="en-US" sz="900" dirty="0">
              <a:solidFill>
                <a:schemeClr val="accent2"/>
              </a:solidFill>
            </a:endParaRPr>
          </a:p>
        </p:txBody>
      </p:sp>
      <p:sp>
        <p:nvSpPr>
          <p:cNvPr id="115" name="正方形/長方形 114">
            <a:extLst>
              <a:ext uri="{FF2B5EF4-FFF2-40B4-BE49-F238E27FC236}">
                <a16:creationId xmlns:a16="http://schemas.microsoft.com/office/drawing/2014/main" id="{CCCAD803-286F-ACFB-E5F9-F4A88202966C}"/>
              </a:ext>
            </a:extLst>
          </p:cNvPr>
          <p:cNvSpPr/>
          <p:nvPr/>
        </p:nvSpPr>
        <p:spPr>
          <a:xfrm>
            <a:off x="10123961" y="3948488"/>
            <a:ext cx="1201782" cy="296092"/>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在庫移管</a:t>
            </a:r>
            <a:endParaRPr kumimoji="1" lang="ja-JP" altLang="en-US" sz="900" dirty="0">
              <a:solidFill>
                <a:schemeClr val="accent2"/>
              </a:solidFill>
            </a:endParaRPr>
          </a:p>
        </p:txBody>
      </p:sp>
      <p:sp>
        <p:nvSpPr>
          <p:cNvPr id="116" name="正方形/長方形 115">
            <a:extLst>
              <a:ext uri="{FF2B5EF4-FFF2-40B4-BE49-F238E27FC236}">
                <a16:creationId xmlns:a16="http://schemas.microsoft.com/office/drawing/2014/main" id="{048EDD34-4CEA-2F4E-39AA-EF0E50B7FDA4}"/>
              </a:ext>
            </a:extLst>
          </p:cNvPr>
          <p:cNvSpPr/>
          <p:nvPr/>
        </p:nvSpPr>
        <p:spPr>
          <a:xfrm>
            <a:off x="8671526" y="4289067"/>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棚卸入力</a:t>
            </a:r>
            <a:endParaRPr kumimoji="1" lang="ja-JP" altLang="en-US" sz="900" dirty="0">
              <a:solidFill>
                <a:schemeClr val="accent2"/>
              </a:solidFill>
            </a:endParaRPr>
          </a:p>
        </p:txBody>
      </p:sp>
      <p:sp>
        <p:nvSpPr>
          <p:cNvPr id="117" name="正方形/長方形 116">
            <a:extLst>
              <a:ext uri="{FF2B5EF4-FFF2-40B4-BE49-F238E27FC236}">
                <a16:creationId xmlns:a16="http://schemas.microsoft.com/office/drawing/2014/main" id="{6C6B2E84-4A27-6B74-7945-9136A1EB438C}"/>
              </a:ext>
            </a:extLst>
          </p:cNvPr>
          <p:cNvSpPr/>
          <p:nvPr/>
        </p:nvSpPr>
        <p:spPr>
          <a:xfrm>
            <a:off x="10117149" y="4289874"/>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ピッキング指示</a:t>
            </a:r>
            <a:endParaRPr kumimoji="1" lang="ja-JP" altLang="en-US" sz="900" dirty="0">
              <a:solidFill>
                <a:schemeClr val="accent2"/>
              </a:solidFill>
            </a:endParaRPr>
          </a:p>
        </p:txBody>
      </p:sp>
      <p:sp>
        <p:nvSpPr>
          <p:cNvPr id="119" name="正方形/長方形 118">
            <a:extLst>
              <a:ext uri="{FF2B5EF4-FFF2-40B4-BE49-F238E27FC236}">
                <a16:creationId xmlns:a16="http://schemas.microsoft.com/office/drawing/2014/main" id="{0BB0AB81-7D40-CD86-8303-DA19F9F3ED8C}"/>
              </a:ext>
            </a:extLst>
          </p:cNvPr>
          <p:cNvSpPr/>
          <p:nvPr/>
        </p:nvSpPr>
        <p:spPr>
          <a:xfrm>
            <a:off x="8671526" y="4647981"/>
            <a:ext cx="1201782" cy="296092"/>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accent2"/>
                </a:solidFill>
              </a:rPr>
              <a:t>棚番</a:t>
            </a:r>
            <a:r>
              <a:rPr kumimoji="1" lang="en-US" altLang="ja-JP" sz="900">
                <a:solidFill>
                  <a:schemeClr val="accent2"/>
                </a:solidFill>
              </a:rPr>
              <a:t>/</a:t>
            </a:r>
            <a:r>
              <a:rPr kumimoji="1" lang="ja-JP" altLang="en-US" sz="900">
                <a:solidFill>
                  <a:schemeClr val="accent2"/>
                </a:solidFill>
              </a:rPr>
              <a:t>エリア</a:t>
            </a:r>
            <a:endParaRPr kumimoji="1" lang="ja-JP" altLang="en-US" sz="900" dirty="0">
              <a:solidFill>
                <a:schemeClr val="accent2"/>
              </a:solidFill>
            </a:endParaRPr>
          </a:p>
        </p:txBody>
      </p:sp>
      <p:pic>
        <p:nvPicPr>
          <p:cNvPr id="157" name="図 156">
            <a:extLst>
              <a:ext uri="{FF2B5EF4-FFF2-40B4-BE49-F238E27FC236}">
                <a16:creationId xmlns:a16="http://schemas.microsoft.com/office/drawing/2014/main" id="{ADA22938-0F2D-A352-85CC-62975758650A}"/>
              </a:ext>
            </a:extLst>
          </p:cNvPr>
          <p:cNvPicPr>
            <a:picLocks noChangeAspect="1"/>
          </p:cNvPicPr>
          <p:nvPr/>
        </p:nvPicPr>
        <p:blipFill>
          <a:blip r:embed="rId2"/>
          <a:stretch>
            <a:fillRect/>
          </a:stretch>
        </p:blipFill>
        <p:spPr>
          <a:xfrm>
            <a:off x="9353256" y="5245577"/>
            <a:ext cx="1257816" cy="944318"/>
          </a:xfrm>
          <a:prstGeom prst="rect">
            <a:avLst/>
          </a:prstGeom>
        </p:spPr>
      </p:pic>
      <p:pic>
        <p:nvPicPr>
          <p:cNvPr id="13" name="図 12">
            <a:extLst>
              <a:ext uri="{FF2B5EF4-FFF2-40B4-BE49-F238E27FC236}">
                <a16:creationId xmlns:a16="http://schemas.microsoft.com/office/drawing/2014/main" id="{632447EF-BDFC-777C-4CE1-C94FEA80C8CC}"/>
              </a:ext>
            </a:extLst>
          </p:cNvPr>
          <p:cNvPicPr>
            <a:picLocks noChangeAspect="1"/>
          </p:cNvPicPr>
          <p:nvPr/>
        </p:nvPicPr>
        <p:blipFill>
          <a:blip r:embed="rId3"/>
          <a:stretch>
            <a:fillRect/>
          </a:stretch>
        </p:blipFill>
        <p:spPr>
          <a:xfrm>
            <a:off x="376150" y="3302009"/>
            <a:ext cx="1259658" cy="904663"/>
          </a:xfrm>
          <a:prstGeom prst="rect">
            <a:avLst/>
          </a:prstGeom>
        </p:spPr>
      </p:pic>
      <p:pic>
        <p:nvPicPr>
          <p:cNvPr id="188" name="図 187">
            <a:extLst>
              <a:ext uri="{FF2B5EF4-FFF2-40B4-BE49-F238E27FC236}">
                <a16:creationId xmlns:a16="http://schemas.microsoft.com/office/drawing/2014/main" id="{07BD28F5-EDAB-4765-8B31-CD6BEBD60D59}"/>
              </a:ext>
            </a:extLst>
          </p:cNvPr>
          <p:cNvPicPr>
            <a:picLocks noChangeAspect="1"/>
          </p:cNvPicPr>
          <p:nvPr/>
        </p:nvPicPr>
        <p:blipFill>
          <a:blip r:embed="rId4"/>
          <a:stretch>
            <a:fillRect/>
          </a:stretch>
        </p:blipFill>
        <p:spPr>
          <a:xfrm>
            <a:off x="372705" y="5108013"/>
            <a:ext cx="1259659" cy="908482"/>
          </a:xfrm>
          <a:prstGeom prst="rect">
            <a:avLst/>
          </a:prstGeom>
        </p:spPr>
      </p:pic>
      <p:cxnSp>
        <p:nvCxnSpPr>
          <p:cNvPr id="27" name="コネクタ: カギ線 26">
            <a:extLst>
              <a:ext uri="{FF2B5EF4-FFF2-40B4-BE49-F238E27FC236}">
                <a16:creationId xmlns:a16="http://schemas.microsoft.com/office/drawing/2014/main" id="{B4E4AC0C-6004-FE45-4F13-11306435CA96}"/>
              </a:ext>
            </a:extLst>
          </p:cNvPr>
          <p:cNvCxnSpPr>
            <a:cxnSpLocks/>
            <a:stCxn id="97" idx="3"/>
            <a:endCxn id="109" idx="1"/>
          </p:cNvCxnSpPr>
          <p:nvPr/>
        </p:nvCxnSpPr>
        <p:spPr>
          <a:xfrm flipV="1">
            <a:off x="6029325" y="4289536"/>
            <a:ext cx="2492258" cy="1429625"/>
          </a:xfrm>
          <a:prstGeom prst="bentConnector3">
            <a:avLst>
              <a:gd name="adj1" fmla="val 50000"/>
            </a:avLst>
          </a:prstGeom>
          <a:ln w="19050" cmpd="sng">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直線矢印コネクタ 190">
            <a:extLst>
              <a:ext uri="{FF2B5EF4-FFF2-40B4-BE49-F238E27FC236}">
                <a16:creationId xmlns:a16="http://schemas.microsoft.com/office/drawing/2014/main" id="{12B38694-3DA8-0320-0C55-F34EBEED145C}"/>
              </a:ext>
            </a:extLst>
          </p:cNvPr>
          <p:cNvCxnSpPr>
            <a:cxnSpLocks/>
            <a:stCxn id="81" idx="2"/>
          </p:cNvCxnSpPr>
          <p:nvPr/>
        </p:nvCxnSpPr>
        <p:spPr>
          <a:xfrm>
            <a:off x="3175845" y="4639249"/>
            <a:ext cx="0" cy="296092"/>
          </a:xfrm>
          <a:prstGeom prst="straightConnector1">
            <a:avLst/>
          </a:prstGeom>
          <a:ln w="19050" cmpd="sng">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直線矢印コネクタ 197">
            <a:extLst>
              <a:ext uri="{FF2B5EF4-FFF2-40B4-BE49-F238E27FC236}">
                <a16:creationId xmlns:a16="http://schemas.microsoft.com/office/drawing/2014/main" id="{1533B6DC-CDB7-2A35-39C9-18DB4205EE68}"/>
              </a:ext>
            </a:extLst>
          </p:cNvPr>
          <p:cNvCxnSpPr>
            <a:cxnSpLocks/>
            <a:stCxn id="81" idx="3"/>
            <a:endCxn id="89" idx="1"/>
          </p:cNvCxnSpPr>
          <p:nvPr/>
        </p:nvCxnSpPr>
        <p:spPr>
          <a:xfrm>
            <a:off x="4638885" y="3900703"/>
            <a:ext cx="343871" cy="4242"/>
          </a:xfrm>
          <a:prstGeom prst="straightConnector1">
            <a:avLst/>
          </a:prstGeom>
          <a:ln w="19050" cmpd="sng">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線矢印コネクタ 200">
            <a:extLst>
              <a:ext uri="{FF2B5EF4-FFF2-40B4-BE49-F238E27FC236}">
                <a16:creationId xmlns:a16="http://schemas.microsoft.com/office/drawing/2014/main" id="{EF5BEEAE-1738-1C0F-7A06-7E42F46CD15E}"/>
              </a:ext>
            </a:extLst>
          </p:cNvPr>
          <p:cNvCxnSpPr>
            <a:cxnSpLocks/>
            <a:stCxn id="89" idx="3"/>
          </p:cNvCxnSpPr>
          <p:nvPr/>
        </p:nvCxnSpPr>
        <p:spPr>
          <a:xfrm flipV="1">
            <a:off x="7908836" y="3902387"/>
            <a:ext cx="610288" cy="2558"/>
          </a:xfrm>
          <a:prstGeom prst="straightConnector1">
            <a:avLst/>
          </a:prstGeom>
          <a:ln w="19050" cmpd="sng">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DD3DBDE7-FF70-264D-DA78-7CCC670CE024}"/>
              </a:ext>
            </a:extLst>
          </p:cNvPr>
          <p:cNvSpPr/>
          <p:nvPr/>
        </p:nvSpPr>
        <p:spPr>
          <a:xfrm>
            <a:off x="798679" y="1299244"/>
            <a:ext cx="1483670" cy="1100665"/>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accent2"/>
                </a:solidFill>
              </a:rPr>
              <a:t>生産予定表</a:t>
            </a:r>
            <a:endParaRPr kumimoji="1" lang="en-US" altLang="ja-JP" sz="900" dirty="0">
              <a:solidFill>
                <a:schemeClr val="accent2"/>
              </a:solidFill>
            </a:endParaRPr>
          </a:p>
          <a:p>
            <a:r>
              <a:rPr kumimoji="1" lang="ja-JP" altLang="en-US" sz="900" dirty="0">
                <a:solidFill>
                  <a:schemeClr val="accent2"/>
                </a:solidFill>
              </a:rPr>
              <a:t>生産出来高管理</a:t>
            </a:r>
            <a:endParaRPr kumimoji="1" lang="en-US" altLang="ja-JP" sz="900" dirty="0">
              <a:solidFill>
                <a:schemeClr val="accent2"/>
              </a:solidFill>
            </a:endParaRPr>
          </a:p>
          <a:p>
            <a:r>
              <a:rPr kumimoji="1" lang="ja-JP" altLang="en-US" sz="900" dirty="0">
                <a:solidFill>
                  <a:schemeClr val="accent2"/>
                </a:solidFill>
              </a:rPr>
              <a:t>作業時間管理</a:t>
            </a:r>
            <a:endParaRPr kumimoji="1" lang="en-US" altLang="ja-JP" sz="900" dirty="0">
              <a:solidFill>
                <a:schemeClr val="accent2"/>
              </a:solidFill>
            </a:endParaRPr>
          </a:p>
          <a:p>
            <a:r>
              <a:rPr kumimoji="1" lang="ja-JP" altLang="en-US" sz="900" dirty="0">
                <a:solidFill>
                  <a:schemeClr val="accent2"/>
                </a:solidFill>
              </a:rPr>
              <a:t>端数原料</a:t>
            </a:r>
            <a:endParaRPr kumimoji="1" lang="en-US" altLang="ja-JP" sz="900" dirty="0">
              <a:solidFill>
                <a:schemeClr val="accent2"/>
              </a:solidFill>
            </a:endParaRPr>
          </a:p>
          <a:p>
            <a:r>
              <a:rPr kumimoji="1" lang="ja-JP" altLang="en-US" sz="900" dirty="0">
                <a:solidFill>
                  <a:schemeClr val="accent2"/>
                </a:solidFill>
              </a:rPr>
              <a:t>端数包材</a:t>
            </a:r>
          </a:p>
        </p:txBody>
      </p:sp>
      <p:sp>
        <p:nvSpPr>
          <p:cNvPr id="7" name="正方形/長方形 6">
            <a:extLst>
              <a:ext uri="{FF2B5EF4-FFF2-40B4-BE49-F238E27FC236}">
                <a16:creationId xmlns:a16="http://schemas.microsoft.com/office/drawing/2014/main" id="{BA2DB8F8-6EAC-9630-6BDB-9D453402C075}"/>
              </a:ext>
            </a:extLst>
          </p:cNvPr>
          <p:cNvSpPr/>
          <p:nvPr/>
        </p:nvSpPr>
        <p:spPr>
          <a:xfrm>
            <a:off x="798679" y="1010489"/>
            <a:ext cx="1483670" cy="296092"/>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製造関連</a:t>
            </a:r>
          </a:p>
        </p:txBody>
      </p:sp>
      <p:sp>
        <p:nvSpPr>
          <p:cNvPr id="10" name="正方形/長方形 9">
            <a:extLst>
              <a:ext uri="{FF2B5EF4-FFF2-40B4-BE49-F238E27FC236}">
                <a16:creationId xmlns:a16="http://schemas.microsoft.com/office/drawing/2014/main" id="{A33BC206-F2C2-3990-17D0-C526D53F7589}"/>
              </a:ext>
            </a:extLst>
          </p:cNvPr>
          <p:cNvSpPr/>
          <p:nvPr/>
        </p:nvSpPr>
        <p:spPr>
          <a:xfrm>
            <a:off x="2441212" y="1299244"/>
            <a:ext cx="1483670" cy="1100665"/>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accent2"/>
                </a:solidFill>
              </a:rPr>
              <a:t>製品出庫予定表</a:t>
            </a:r>
            <a:endParaRPr kumimoji="1" lang="en-US" altLang="ja-JP" sz="900" dirty="0">
              <a:solidFill>
                <a:schemeClr val="accent2"/>
              </a:solidFill>
            </a:endParaRPr>
          </a:p>
          <a:p>
            <a:r>
              <a:rPr kumimoji="1" lang="ja-JP" altLang="en-US" sz="900" dirty="0">
                <a:solidFill>
                  <a:schemeClr val="accent2"/>
                </a:solidFill>
              </a:rPr>
              <a:t>輸入品出庫予定表</a:t>
            </a:r>
            <a:endParaRPr kumimoji="1" lang="en-US" altLang="ja-JP" sz="900" dirty="0">
              <a:solidFill>
                <a:schemeClr val="accent2"/>
              </a:solidFill>
            </a:endParaRPr>
          </a:p>
          <a:p>
            <a:r>
              <a:rPr kumimoji="1" lang="ja-JP" altLang="en-US" sz="900" dirty="0">
                <a:solidFill>
                  <a:schemeClr val="accent2"/>
                </a:solidFill>
              </a:rPr>
              <a:t>原料入庫情報</a:t>
            </a:r>
            <a:endParaRPr kumimoji="1" lang="en-US" altLang="ja-JP" sz="900" dirty="0">
              <a:solidFill>
                <a:schemeClr val="accent2"/>
              </a:solidFill>
            </a:endParaRPr>
          </a:p>
          <a:p>
            <a:r>
              <a:rPr kumimoji="1" lang="ja-JP" altLang="en-US" sz="900" dirty="0">
                <a:solidFill>
                  <a:schemeClr val="accent2"/>
                </a:solidFill>
              </a:rPr>
              <a:t>包材入庫情報</a:t>
            </a:r>
            <a:endParaRPr kumimoji="1" lang="en-US" altLang="ja-JP" sz="900" dirty="0">
              <a:solidFill>
                <a:schemeClr val="accent2"/>
              </a:solidFill>
            </a:endParaRPr>
          </a:p>
          <a:p>
            <a:r>
              <a:rPr kumimoji="1" lang="ja-JP" altLang="en-US" sz="900" dirty="0">
                <a:solidFill>
                  <a:schemeClr val="accent2"/>
                </a:solidFill>
              </a:rPr>
              <a:t>輸入品入庫情報</a:t>
            </a:r>
          </a:p>
        </p:txBody>
      </p:sp>
      <p:sp>
        <p:nvSpPr>
          <p:cNvPr id="11" name="正方形/長方形 10">
            <a:extLst>
              <a:ext uri="{FF2B5EF4-FFF2-40B4-BE49-F238E27FC236}">
                <a16:creationId xmlns:a16="http://schemas.microsoft.com/office/drawing/2014/main" id="{425D1DB8-DB9A-3948-A2A5-2B00947EDE51}"/>
              </a:ext>
            </a:extLst>
          </p:cNvPr>
          <p:cNvSpPr/>
          <p:nvPr/>
        </p:nvSpPr>
        <p:spPr>
          <a:xfrm>
            <a:off x="2441212" y="1010489"/>
            <a:ext cx="1483670" cy="296092"/>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在庫</a:t>
            </a:r>
          </a:p>
        </p:txBody>
      </p:sp>
      <p:sp>
        <p:nvSpPr>
          <p:cNvPr id="12" name="正方形/長方形 11">
            <a:extLst>
              <a:ext uri="{FF2B5EF4-FFF2-40B4-BE49-F238E27FC236}">
                <a16:creationId xmlns:a16="http://schemas.microsoft.com/office/drawing/2014/main" id="{44614A4D-1EF2-E63F-4500-8A3E18234690}"/>
              </a:ext>
            </a:extLst>
          </p:cNvPr>
          <p:cNvSpPr/>
          <p:nvPr/>
        </p:nvSpPr>
        <p:spPr>
          <a:xfrm>
            <a:off x="4083744" y="1299244"/>
            <a:ext cx="2024109" cy="1100665"/>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accent2"/>
                </a:solidFill>
              </a:rPr>
              <a:t>原料情報</a:t>
            </a:r>
            <a:endParaRPr kumimoji="1" lang="en-US" altLang="ja-JP" sz="900" dirty="0">
              <a:solidFill>
                <a:schemeClr val="accent2"/>
              </a:solidFill>
            </a:endParaRPr>
          </a:p>
          <a:p>
            <a:r>
              <a:rPr kumimoji="1" lang="ja-JP" altLang="en-US" sz="900" dirty="0">
                <a:solidFill>
                  <a:schemeClr val="accent2"/>
                </a:solidFill>
              </a:rPr>
              <a:t>包材情報</a:t>
            </a:r>
            <a:endParaRPr kumimoji="1" lang="en-US" altLang="ja-JP" sz="900" dirty="0">
              <a:solidFill>
                <a:schemeClr val="accent2"/>
              </a:solidFill>
            </a:endParaRPr>
          </a:p>
          <a:p>
            <a:r>
              <a:rPr kumimoji="1" lang="ja-JP" altLang="en-US" sz="900" dirty="0">
                <a:solidFill>
                  <a:schemeClr val="accent2"/>
                </a:solidFill>
              </a:rPr>
              <a:t>製品情報</a:t>
            </a:r>
            <a:endParaRPr kumimoji="1" lang="en-US" altLang="ja-JP" sz="900" dirty="0">
              <a:solidFill>
                <a:schemeClr val="accent2"/>
              </a:solidFill>
            </a:endParaRPr>
          </a:p>
          <a:p>
            <a:r>
              <a:rPr kumimoji="1" lang="ja-JP" altLang="en-US" sz="900" dirty="0">
                <a:solidFill>
                  <a:schemeClr val="accent2"/>
                </a:solidFill>
              </a:rPr>
              <a:t>製品配合表</a:t>
            </a:r>
            <a:endParaRPr kumimoji="1" lang="en-US" altLang="ja-JP" sz="900" dirty="0">
              <a:solidFill>
                <a:schemeClr val="accent2"/>
              </a:solidFill>
            </a:endParaRPr>
          </a:p>
          <a:p>
            <a:r>
              <a:rPr kumimoji="1" lang="ja-JP" altLang="en-US" sz="900" dirty="0">
                <a:solidFill>
                  <a:schemeClr val="accent2"/>
                </a:solidFill>
              </a:rPr>
              <a:t>工場カレンダー</a:t>
            </a:r>
          </a:p>
        </p:txBody>
      </p:sp>
      <p:sp>
        <p:nvSpPr>
          <p:cNvPr id="14" name="正方形/長方形 13">
            <a:extLst>
              <a:ext uri="{FF2B5EF4-FFF2-40B4-BE49-F238E27FC236}">
                <a16:creationId xmlns:a16="http://schemas.microsoft.com/office/drawing/2014/main" id="{90765CE7-B6C6-77FF-D2CB-46A4E0F953AF}"/>
              </a:ext>
            </a:extLst>
          </p:cNvPr>
          <p:cNvSpPr/>
          <p:nvPr/>
        </p:nvSpPr>
        <p:spPr>
          <a:xfrm>
            <a:off x="4083744" y="1010489"/>
            <a:ext cx="2024109" cy="296092"/>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原材料発注システム</a:t>
            </a:r>
          </a:p>
        </p:txBody>
      </p:sp>
      <p:sp>
        <p:nvSpPr>
          <p:cNvPr id="19" name="正方形/長方形 18">
            <a:extLst>
              <a:ext uri="{FF2B5EF4-FFF2-40B4-BE49-F238E27FC236}">
                <a16:creationId xmlns:a16="http://schemas.microsoft.com/office/drawing/2014/main" id="{DEADF498-91D8-AE61-2D73-1E8F84B0437F}"/>
              </a:ext>
            </a:extLst>
          </p:cNvPr>
          <p:cNvSpPr/>
          <p:nvPr/>
        </p:nvSpPr>
        <p:spPr>
          <a:xfrm>
            <a:off x="6505212" y="1299244"/>
            <a:ext cx="1483670" cy="1100665"/>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accent2"/>
                </a:solidFill>
              </a:rPr>
              <a:t>日別原材料使用書</a:t>
            </a:r>
            <a:endParaRPr kumimoji="1" lang="en-US" altLang="ja-JP" sz="900" dirty="0">
              <a:solidFill>
                <a:schemeClr val="accent2"/>
              </a:solidFill>
            </a:endParaRPr>
          </a:p>
          <a:p>
            <a:r>
              <a:rPr kumimoji="1" lang="ja-JP" altLang="en-US" sz="900" dirty="0">
                <a:solidFill>
                  <a:schemeClr val="accent2"/>
                </a:solidFill>
              </a:rPr>
              <a:t>原料発注書</a:t>
            </a:r>
            <a:endParaRPr kumimoji="1" lang="en-US" altLang="ja-JP" sz="900" dirty="0">
              <a:solidFill>
                <a:schemeClr val="accent2"/>
              </a:solidFill>
            </a:endParaRPr>
          </a:p>
          <a:p>
            <a:r>
              <a:rPr kumimoji="1" lang="ja-JP" altLang="en-US" sz="900" dirty="0">
                <a:solidFill>
                  <a:schemeClr val="accent2"/>
                </a:solidFill>
              </a:rPr>
              <a:t>包材発注書</a:t>
            </a:r>
            <a:endParaRPr kumimoji="1" lang="en-US" altLang="ja-JP" sz="900" dirty="0">
              <a:solidFill>
                <a:schemeClr val="accent2"/>
              </a:solidFill>
            </a:endParaRPr>
          </a:p>
          <a:p>
            <a:r>
              <a:rPr kumimoji="1" lang="ja-JP" altLang="en-US" sz="900" dirty="0">
                <a:solidFill>
                  <a:schemeClr val="accent2"/>
                </a:solidFill>
              </a:rPr>
              <a:t>原料日別生産準備一覧表</a:t>
            </a:r>
            <a:endParaRPr kumimoji="1" lang="en-US" altLang="ja-JP" sz="900" dirty="0">
              <a:solidFill>
                <a:schemeClr val="accent2"/>
              </a:solidFill>
            </a:endParaRPr>
          </a:p>
          <a:p>
            <a:r>
              <a:rPr kumimoji="1" lang="ja-JP" altLang="en-US" sz="900" dirty="0">
                <a:solidFill>
                  <a:schemeClr val="accent2"/>
                </a:solidFill>
              </a:rPr>
              <a:t>包材日別生産準備一覧表</a:t>
            </a:r>
            <a:endParaRPr kumimoji="1" lang="en-US" altLang="ja-JP" sz="900" dirty="0">
              <a:solidFill>
                <a:schemeClr val="accent2"/>
              </a:solidFill>
            </a:endParaRPr>
          </a:p>
          <a:p>
            <a:r>
              <a:rPr kumimoji="1" lang="ja-JP" altLang="en-US" sz="900" dirty="0">
                <a:solidFill>
                  <a:schemeClr val="accent2"/>
                </a:solidFill>
              </a:rPr>
              <a:t>製造原価表</a:t>
            </a:r>
          </a:p>
        </p:txBody>
      </p:sp>
      <p:sp>
        <p:nvSpPr>
          <p:cNvPr id="20" name="正方形/長方形 19">
            <a:extLst>
              <a:ext uri="{FF2B5EF4-FFF2-40B4-BE49-F238E27FC236}">
                <a16:creationId xmlns:a16="http://schemas.microsoft.com/office/drawing/2014/main" id="{C8D2E60C-7CE5-BD4A-0290-F98EB30673D4}"/>
              </a:ext>
            </a:extLst>
          </p:cNvPr>
          <p:cNvSpPr/>
          <p:nvPr/>
        </p:nvSpPr>
        <p:spPr>
          <a:xfrm>
            <a:off x="6505212" y="1010489"/>
            <a:ext cx="1483670" cy="296092"/>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製造関連</a:t>
            </a:r>
          </a:p>
        </p:txBody>
      </p:sp>
      <p:sp>
        <p:nvSpPr>
          <p:cNvPr id="21" name="正方形/長方形 20">
            <a:extLst>
              <a:ext uri="{FF2B5EF4-FFF2-40B4-BE49-F238E27FC236}">
                <a16:creationId xmlns:a16="http://schemas.microsoft.com/office/drawing/2014/main" id="{8F325A07-F668-2004-B415-D7F770B1E111}"/>
              </a:ext>
            </a:extLst>
          </p:cNvPr>
          <p:cNvSpPr/>
          <p:nvPr/>
        </p:nvSpPr>
        <p:spPr>
          <a:xfrm>
            <a:off x="8156212" y="1299244"/>
            <a:ext cx="1483670" cy="1100665"/>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accent2"/>
                </a:solidFill>
              </a:rPr>
              <a:t>製品出庫指示書</a:t>
            </a:r>
            <a:r>
              <a:rPr kumimoji="1" lang="en-US" altLang="ja-JP" sz="900" dirty="0">
                <a:solidFill>
                  <a:schemeClr val="accent2"/>
                </a:solidFill>
              </a:rPr>
              <a:t>(FIFO)</a:t>
            </a:r>
          </a:p>
          <a:p>
            <a:r>
              <a:rPr kumimoji="1" lang="ja-JP" altLang="en-US" sz="900" dirty="0">
                <a:solidFill>
                  <a:schemeClr val="accent2"/>
                </a:solidFill>
              </a:rPr>
              <a:t>輸入品出庫指示書</a:t>
            </a:r>
            <a:r>
              <a:rPr kumimoji="1" lang="en-US" altLang="ja-JP" sz="900" dirty="0">
                <a:solidFill>
                  <a:schemeClr val="accent2"/>
                </a:solidFill>
              </a:rPr>
              <a:t>(FIFO)</a:t>
            </a:r>
          </a:p>
          <a:p>
            <a:endParaRPr kumimoji="1" lang="en-US" altLang="ja-JP" sz="900" dirty="0">
              <a:solidFill>
                <a:schemeClr val="accent2"/>
              </a:solidFill>
            </a:endParaRPr>
          </a:p>
          <a:p>
            <a:r>
              <a:rPr kumimoji="1" lang="ja-JP" altLang="en-US" sz="900" dirty="0">
                <a:solidFill>
                  <a:schemeClr val="accent2"/>
                </a:solidFill>
              </a:rPr>
              <a:t>原料在庫情報</a:t>
            </a:r>
            <a:endParaRPr kumimoji="1" lang="en-US" altLang="ja-JP" sz="900" dirty="0">
              <a:solidFill>
                <a:schemeClr val="accent2"/>
              </a:solidFill>
            </a:endParaRPr>
          </a:p>
          <a:p>
            <a:r>
              <a:rPr kumimoji="1" lang="ja-JP" altLang="en-US" sz="900" dirty="0">
                <a:solidFill>
                  <a:schemeClr val="accent2"/>
                </a:solidFill>
              </a:rPr>
              <a:t>包材在庫情報</a:t>
            </a:r>
            <a:endParaRPr kumimoji="1" lang="en-US" altLang="ja-JP" sz="900" dirty="0">
              <a:solidFill>
                <a:schemeClr val="accent2"/>
              </a:solidFill>
            </a:endParaRPr>
          </a:p>
          <a:p>
            <a:r>
              <a:rPr kumimoji="1" lang="ja-JP" altLang="en-US" sz="900" dirty="0">
                <a:solidFill>
                  <a:schemeClr val="accent2"/>
                </a:solidFill>
              </a:rPr>
              <a:t>製品在庫情報</a:t>
            </a:r>
            <a:endParaRPr kumimoji="1" lang="en-US" altLang="ja-JP" sz="900" dirty="0">
              <a:solidFill>
                <a:schemeClr val="accent2"/>
              </a:solidFill>
            </a:endParaRPr>
          </a:p>
          <a:p>
            <a:r>
              <a:rPr kumimoji="1" lang="ja-JP" altLang="en-US" sz="900" dirty="0">
                <a:solidFill>
                  <a:schemeClr val="accent2"/>
                </a:solidFill>
              </a:rPr>
              <a:t>輸入品在庫情報</a:t>
            </a:r>
          </a:p>
        </p:txBody>
      </p:sp>
      <p:sp>
        <p:nvSpPr>
          <p:cNvPr id="23" name="正方形/長方形 22">
            <a:extLst>
              <a:ext uri="{FF2B5EF4-FFF2-40B4-BE49-F238E27FC236}">
                <a16:creationId xmlns:a16="http://schemas.microsoft.com/office/drawing/2014/main" id="{15EA0C89-2B6F-842A-2394-CDF18C70F32D}"/>
              </a:ext>
            </a:extLst>
          </p:cNvPr>
          <p:cNvSpPr/>
          <p:nvPr/>
        </p:nvSpPr>
        <p:spPr>
          <a:xfrm>
            <a:off x="8156212" y="1010489"/>
            <a:ext cx="1483670" cy="296092"/>
          </a:xfrm>
          <a:prstGeom prst="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在庫</a:t>
            </a:r>
          </a:p>
        </p:txBody>
      </p:sp>
      <p:sp>
        <p:nvSpPr>
          <p:cNvPr id="25" name="四角形: 角を丸くする 24">
            <a:extLst>
              <a:ext uri="{FF2B5EF4-FFF2-40B4-BE49-F238E27FC236}">
                <a16:creationId xmlns:a16="http://schemas.microsoft.com/office/drawing/2014/main" id="{3DF32FEF-28B5-55FF-E115-B07E11219DF4}"/>
              </a:ext>
            </a:extLst>
          </p:cNvPr>
          <p:cNvSpPr/>
          <p:nvPr/>
        </p:nvSpPr>
        <p:spPr>
          <a:xfrm>
            <a:off x="586710" y="909736"/>
            <a:ext cx="608171" cy="183469"/>
          </a:xfrm>
          <a:prstGeom prst="round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solidFill>
              </a:rPr>
              <a:t>INPUT</a:t>
            </a:r>
            <a:endParaRPr kumimoji="1" lang="ja-JP" altLang="en-US" sz="800" dirty="0">
              <a:solidFill>
                <a:schemeClr val="accent2"/>
              </a:solidFill>
            </a:endParaRPr>
          </a:p>
        </p:txBody>
      </p:sp>
      <p:sp>
        <p:nvSpPr>
          <p:cNvPr id="26" name="四角形: 角を丸くする 25">
            <a:extLst>
              <a:ext uri="{FF2B5EF4-FFF2-40B4-BE49-F238E27FC236}">
                <a16:creationId xmlns:a16="http://schemas.microsoft.com/office/drawing/2014/main" id="{405BD8E2-9C54-F890-A587-613F0E4A6750}"/>
              </a:ext>
            </a:extLst>
          </p:cNvPr>
          <p:cNvSpPr/>
          <p:nvPr/>
        </p:nvSpPr>
        <p:spPr>
          <a:xfrm>
            <a:off x="6319822" y="911757"/>
            <a:ext cx="608171" cy="183469"/>
          </a:xfrm>
          <a:prstGeom prst="round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solidFill>
              </a:rPr>
              <a:t>OUTPUT</a:t>
            </a:r>
            <a:endParaRPr kumimoji="1" lang="ja-JP" altLang="en-US" sz="800" dirty="0">
              <a:solidFill>
                <a:schemeClr val="accent2"/>
              </a:solidFill>
            </a:endParaRPr>
          </a:p>
        </p:txBody>
      </p:sp>
      <p:sp>
        <p:nvSpPr>
          <p:cNvPr id="28" name="四角形: 角を丸くする 27">
            <a:extLst>
              <a:ext uri="{FF2B5EF4-FFF2-40B4-BE49-F238E27FC236}">
                <a16:creationId xmlns:a16="http://schemas.microsoft.com/office/drawing/2014/main" id="{BBB5FFBF-7CB9-A393-8152-10DC59FFCB16}"/>
              </a:ext>
            </a:extLst>
          </p:cNvPr>
          <p:cNvSpPr/>
          <p:nvPr/>
        </p:nvSpPr>
        <p:spPr>
          <a:xfrm>
            <a:off x="2335227" y="910609"/>
            <a:ext cx="608171" cy="183469"/>
          </a:xfrm>
          <a:prstGeom prst="round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solidFill>
              </a:rPr>
              <a:t>INPUT</a:t>
            </a:r>
            <a:endParaRPr kumimoji="1" lang="ja-JP" altLang="en-US" sz="800" dirty="0">
              <a:solidFill>
                <a:schemeClr val="accent2"/>
              </a:solidFill>
            </a:endParaRPr>
          </a:p>
        </p:txBody>
      </p:sp>
      <p:sp>
        <p:nvSpPr>
          <p:cNvPr id="29" name="四角形: 角を丸くする 28">
            <a:extLst>
              <a:ext uri="{FF2B5EF4-FFF2-40B4-BE49-F238E27FC236}">
                <a16:creationId xmlns:a16="http://schemas.microsoft.com/office/drawing/2014/main" id="{41E62E95-3642-A845-4072-B355E83C416E}"/>
              </a:ext>
            </a:extLst>
          </p:cNvPr>
          <p:cNvSpPr/>
          <p:nvPr/>
        </p:nvSpPr>
        <p:spPr>
          <a:xfrm>
            <a:off x="8082155" y="911716"/>
            <a:ext cx="608171" cy="183469"/>
          </a:xfrm>
          <a:prstGeom prst="roundRect">
            <a:avLst/>
          </a:prstGeom>
          <a:solidFill>
            <a:schemeClr val="bg1"/>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solidFill>
              </a:rPr>
              <a:t>OUTPUT</a:t>
            </a:r>
            <a:endParaRPr kumimoji="1" lang="ja-JP" altLang="en-US" sz="800" dirty="0">
              <a:solidFill>
                <a:schemeClr val="accent2"/>
              </a:solidFill>
            </a:endParaRPr>
          </a:p>
        </p:txBody>
      </p:sp>
      <p:sp>
        <p:nvSpPr>
          <p:cNvPr id="30" name="正方形/長方形 29">
            <a:extLst>
              <a:ext uri="{FF2B5EF4-FFF2-40B4-BE49-F238E27FC236}">
                <a16:creationId xmlns:a16="http://schemas.microsoft.com/office/drawing/2014/main" id="{40C61D84-6214-E639-DD93-20D7FC49FCE5}"/>
              </a:ext>
            </a:extLst>
          </p:cNvPr>
          <p:cNvSpPr/>
          <p:nvPr/>
        </p:nvSpPr>
        <p:spPr>
          <a:xfrm>
            <a:off x="3315183" y="3957194"/>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レシピ管理</a:t>
            </a:r>
          </a:p>
        </p:txBody>
      </p:sp>
      <p:sp>
        <p:nvSpPr>
          <p:cNvPr id="37" name="正方形/長方形 36">
            <a:extLst>
              <a:ext uri="{FF2B5EF4-FFF2-40B4-BE49-F238E27FC236}">
                <a16:creationId xmlns:a16="http://schemas.microsoft.com/office/drawing/2014/main" id="{4B4A8360-4C32-25B8-B9E6-C2F859E059F5}"/>
              </a:ext>
            </a:extLst>
          </p:cNvPr>
          <p:cNvSpPr/>
          <p:nvPr/>
        </p:nvSpPr>
        <p:spPr>
          <a:xfrm>
            <a:off x="1869560" y="4289067"/>
            <a:ext cx="1201782" cy="296092"/>
          </a:xfrm>
          <a:prstGeom prst="rect">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包材管理</a:t>
            </a:r>
          </a:p>
        </p:txBody>
      </p:sp>
      <p:sp>
        <p:nvSpPr>
          <p:cNvPr id="38" name="正方形/長方形 37">
            <a:extLst>
              <a:ext uri="{FF2B5EF4-FFF2-40B4-BE49-F238E27FC236}">
                <a16:creationId xmlns:a16="http://schemas.microsoft.com/office/drawing/2014/main" id="{45C89717-D89C-C88C-6D08-732CF89A4783}"/>
              </a:ext>
            </a:extLst>
          </p:cNvPr>
          <p:cNvSpPr/>
          <p:nvPr/>
        </p:nvSpPr>
        <p:spPr>
          <a:xfrm>
            <a:off x="4741482" y="5423069"/>
            <a:ext cx="1201782" cy="296092"/>
          </a:xfrm>
          <a:prstGeom prst="rect">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包材</a:t>
            </a:r>
            <a:r>
              <a:rPr kumimoji="1" lang="en-US" altLang="ja-JP" sz="900" dirty="0">
                <a:solidFill>
                  <a:schemeClr val="bg1"/>
                </a:solidFill>
              </a:rPr>
              <a:t>OI</a:t>
            </a:r>
            <a:r>
              <a:rPr kumimoji="1" lang="ja-JP" altLang="en-US" sz="900" dirty="0">
                <a:solidFill>
                  <a:schemeClr val="bg1"/>
                </a:solidFill>
              </a:rPr>
              <a:t>発行</a:t>
            </a:r>
          </a:p>
        </p:txBody>
      </p:sp>
      <p:sp>
        <p:nvSpPr>
          <p:cNvPr id="40" name="正方形/長方形 39">
            <a:extLst>
              <a:ext uri="{FF2B5EF4-FFF2-40B4-BE49-F238E27FC236}">
                <a16:creationId xmlns:a16="http://schemas.microsoft.com/office/drawing/2014/main" id="{3CB1D0A3-30FB-48DA-B8E8-2A7BCE06A4BE}"/>
              </a:ext>
            </a:extLst>
          </p:cNvPr>
          <p:cNvSpPr/>
          <p:nvPr/>
        </p:nvSpPr>
        <p:spPr>
          <a:xfrm>
            <a:off x="6160281" y="4941941"/>
            <a:ext cx="1748555" cy="365760"/>
          </a:xfrm>
          <a:prstGeom prst="rect">
            <a:avLst/>
          </a:prstGeom>
          <a:solidFill>
            <a:srgbClr val="00B0F0"/>
          </a:solidFill>
          <a:ln w="3175">
            <a:solidFill>
              <a:srgbClr val="33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原価管理</a:t>
            </a:r>
          </a:p>
        </p:txBody>
      </p:sp>
      <p:sp>
        <p:nvSpPr>
          <p:cNvPr id="41" name="正方形/長方形 40">
            <a:extLst>
              <a:ext uri="{FF2B5EF4-FFF2-40B4-BE49-F238E27FC236}">
                <a16:creationId xmlns:a16="http://schemas.microsoft.com/office/drawing/2014/main" id="{139D3254-3537-E3CB-8165-C404DEB8A2B6}"/>
              </a:ext>
            </a:extLst>
          </p:cNvPr>
          <p:cNvSpPr/>
          <p:nvPr/>
        </p:nvSpPr>
        <p:spPr>
          <a:xfrm>
            <a:off x="6160281" y="5307701"/>
            <a:ext cx="1748555" cy="801190"/>
          </a:xfrm>
          <a:prstGeom prst="rect">
            <a:avLst/>
          </a:prstGeom>
          <a:solidFill>
            <a:schemeClr val="accent5">
              <a:lumMod val="40000"/>
              <a:lumOff val="60000"/>
            </a:schemeClr>
          </a:solidFill>
          <a:ln w="3175">
            <a:solidFill>
              <a:srgbClr val="33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42" name="正方形/長方形 41">
            <a:extLst>
              <a:ext uri="{FF2B5EF4-FFF2-40B4-BE49-F238E27FC236}">
                <a16:creationId xmlns:a16="http://schemas.microsoft.com/office/drawing/2014/main" id="{E313AAB4-674F-ABB3-809B-1044956CA157}"/>
              </a:ext>
            </a:extLst>
          </p:cNvPr>
          <p:cNvSpPr/>
          <p:nvPr/>
        </p:nvSpPr>
        <p:spPr>
          <a:xfrm>
            <a:off x="6445796" y="5423069"/>
            <a:ext cx="1201782" cy="296092"/>
          </a:xfrm>
          <a:prstGeom prst="rect">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製造原価管理</a:t>
            </a:r>
          </a:p>
        </p:txBody>
      </p:sp>
      <p:sp>
        <p:nvSpPr>
          <p:cNvPr id="44" name="正方形/長方形 43">
            <a:extLst>
              <a:ext uri="{FF2B5EF4-FFF2-40B4-BE49-F238E27FC236}">
                <a16:creationId xmlns:a16="http://schemas.microsoft.com/office/drawing/2014/main" id="{524E0175-22AC-BE7A-A9F1-1630DF25E193}"/>
              </a:ext>
            </a:extLst>
          </p:cNvPr>
          <p:cNvSpPr/>
          <p:nvPr/>
        </p:nvSpPr>
        <p:spPr>
          <a:xfrm>
            <a:off x="10623421" y="1830575"/>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アドオン</a:t>
            </a:r>
          </a:p>
        </p:txBody>
      </p:sp>
      <p:sp>
        <p:nvSpPr>
          <p:cNvPr id="45" name="正方形/長方形 44">
            <a:extLst>
              <a:ext uri="{FF2B5EF4-FFF2-40B4-BE49-F238E27FC236}">
                <a16:creationId xmlns:a16="http://schemas.microsoft.com/office/drawing/2014/main" id="{1B02AAC6-BB42-C30E-041C-1AC9E66B926D}"/>
              </a:ext>
            </a:extLst>
          </p:cNvPr>
          <p:cNvSpPr/>
          <p:nvPr/>
        </p:nvSpPr>
        <p:spPr>
          <a:xfrm>
            <a:off x="10626350" y="2215420"/>
            <a:ext cx="1201782" cy="296092"/>
          </a:xfrm>
          <a:prstGeom prst="rect">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カスタマイズ</a:t>
            </a:r>
          </a:p>
        </p:txBody>
      </p:sp>
      <p:sp>
        <p:nvSpPr>
          <p:cNvPr id="2" name="楕円 1">
            <a:extLst>
              <a:ext uri="{FF2B5EF4-FFF2-40B4-BE49-F238E27FC236}">
                <a16:creationId xmlns:a16="http://schemas.microsoft.com/office/drawing/2014/main" id="{A2BED623-0BC1-BFC2-7B52-BB6B5AC5BDBF}"/>
              </a:ext>
            </a:extLst>
          </p:cNvPr>
          <p:cNvSpPr/>
          <p:nvPr/>
        </p:nvSpPr>
        <p:spPr>
          <a:xfrm>
            <a:off x="1990041" y="2089925"/>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1</a:t>
            </a:r>
            <a:endParaRPr kumimoji="1" lang="ja-JP" altLang="en-US" sz="900" dirty="0">
              <a:solidFill>
                <a:schemeClr val="bg1"/>
              </a:solidFill>
            </a:endParaRPr>
          </a:p>
        </p:txBody>
      </p:sp>
      <p:sp>
        <p:nvSpPr>
          <p:cNvPr id="6" name="楕円 5">
            <a:extLst>
              <a:ext uri="{FF2B5EF4-FFF2-40B4-BE49-F238E27FC236}">
                <a16:creationId xmlns:a16="http://schemas.microsoft.com/office/drawing/2014/main" id="{25A816B8-EC6D-EE64-F73A-BB23BAD287E1}"/>
              </a:ext>
            </a:extLst>
          </p:cNvPr>
          <p:cNvSpPr/>
          <p:nvPr/>
        </p:nvSpPr>
        <p:spPr>
          <a:xfrm>
            <a:off x="3614786" y="2095042"/>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2</a:t>
            </a:r>
            <a:endParaRPr kumimoji="1" lang="ja-JP" altLang="en-US" sz="900" dirty="0">
              <a:solidFill>
                <a:schemeClr val="bg1"/>
              </a:solidFill>
            </a:endParaRPr>
          </a:p>
        </p:txBody>
      </p:sp>
      <p:sp>
        <p:nvSpPr>
          <p:cNvPr id="8" name="楕円 7">
            <a:extLst>
              <a:ext uri="{FF2B5EF4-FFF2-40B4-BE49-F238E27FC236}">
                <a16:creationId xmlns:a16="http://schemas.microsoft.com/office/drawing/2014/main" id="{6ADF3545-1A06-C7DE-74E0-833E430498AF}"/>
              </a:ext>
            </a:extLst>
          </p:cNvPr>
          <p:cNvSpPr/>
          <p:nvPr/>
        </p:nvSpPr>
        <p:spPr>
          <a:xfrm>
            <a:off x="5773046" y="2095042"/>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3</a:t>
            </a:r>
            <a:endParaRPr kumimoji="1" lang="ja-JP" altLang="en-US" sz="900" dirty="0">
              <a:solidFill>
                <a:schemeClr val="bg1"/>
              </a:solidFill>
            </a:endParaRPr>
          </a:p>
        </p:txBody>
      </p:sp>
      <p:sp>
        <p:nvSpPr>
          <p:cNvPr id="9" name="楕円 8">
            <a:extLst>
              <a:ext uri="{FF2B5EF4-FFF2-40B4-BE49-F238E27FC236}">
                <a16:creationId xmlns:a16="http://schemas.microsoft.com/office/drawing/2014/main" id="{C747DE94-663C-D4EB-04D7-E62009AF3643}"/>
              </a:ext>
            </a:extLst>
          </p:cNvPr>
          <p:cNvSpPr/>
          <p:nvPr/>
        </p:nvSpPr>
        <p:spPr>
          <a:xfrm>
            <a:off x="7693227" y="2119192"/>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4</a:t>
            </a:r>
            <a:endParaRPr kumimoji="1" lang="ja-JP" altLang="en-US" sz="900" dirty="0">
              <a:solidFill>
                <a:schemeClr val="bg1"/>
              </a:solidFill>
            </a:endParaRPr>
          </a:p>
        </p:txBody>
      </p:sp>
      <p:sp>
        <p:nvSpPr>
          <p:cNvPr id="15" name="楕円 14">
            <a:extLst>
              <a:ext uri="{FF2B5EF4-FFF2-40B4-BE49-F238E27FC236}">
                <a16:creationId xmlns:a16="http://schemas.microsoft.com/office/drawing/2014/main" id="{F16D3E11-283D-95BE-3C0E-1777FC018BB6}"/>
              </a:ext>
            </a:extLst>
          </p:cNvPr>
          <p:cNvSpPr/>
          <p:nvPr/>
        </p:nvSpPr>
        <p:spPr>
          <a:xfrm>
            <a:off x="9358785" y="2119191"/>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5</a:t>
            </a:r>
            <a:endParaRPr kumimoji="1" lang="ja-JP" altLang="en-US" sz="900" dirty="0">
              <a:solidFill>
                <a:schemeClr val="bg1"/>
              </a:solidFill>
            </a:endParaRPr>
          </a:p>
        </p:txBody>
      </p:sp>
      <p:sp>
        <p:nvSpPr>
          <p:cNvPr id="16" name="楕円 15">
            <a:extLst>
              <a:ext uri="{FF2B5EF4-FFF2-40B4-BE49-F238E27FC236}">
                <a16:creationId xmlns:a16="http://schemas.microsoft.com/office/drawing/2014/main" id="{2A27F04B-EA2F-0FFD-1042-C5B3C2FE51A7}"/>
              </a:ext>
            </a:extLst>
          </p:cNvPr>
          <p:cNvSpPr/>
          <p:nvPr/>
        </p:nvSpPr>
        <p:spPr>
          <a:xfrm>
            <a:off x="3445266" y="4318128"/>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1</a:t>
            </a:r>
            <a:endParaRPr kumimoji="1" lang="ja-JP" altLang="en-US" sz="900" dirty="0">
              <a:solidFill>
                <a:schemeClr val="bg1"/>
              </a:solidFill>
            </a:endParaRPr>
          </a:p>
        </p:txBody>
      </p:sp>
      <p:sp>
        <p:nvSpPr>
          <p:cNvPr id="17" name="楕円 16">
            <a:extLst>
              <a:ext uri="{FF2B5EF4-FFF2-40B4-BE49-F238E27FC236}">
                <a16:creationId xmlns:a16="http://schemas.microsoft.com/office/drawing/2014/main" id="{47FF05DE-055D-F22A-2D7C-A70A554A9672}"/>
              </a:ext>
            </a:extLst>
          </p:cNvPr>
          <p:cNvSpPr/>
          <p:nvPr/>
        </p:nvSpPr>
        <p:spPr>
          <a:xfrm>
            <a:off x="7582669" y="5775648"/>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4</a:t>
            </a:r>
            <a:endParaRPr kumimoji="1" lang="ja-JP" altLang="en-US" sz="900" dirty="0">
              <a:solidFill>
                <a:schemeClr val="bg1"/>
              </a:solidFill>
            </a:endParaRPr>
          </a:p>
        </p:txBody>
      </p:sp>
      <p:sp>
        <p:nvSpPr>
          <p:cNvPr id="22" name="楕円 21">
            <a:extLst>
              <a:ext uri="{FF2B5EF4-FFF2-40B4-BE49-F238E27FC236}">
                <a16:creationId xmlns:a16="http://schemas.microsoft.com/office/drawing/2014/main" id="{4E6D45EE-2365-87F3-DAC9-20C6163C5A84}"/>
              </a:ext>
            </a:extLst>
          </p:cNvPr>
          <p:cNvSpPr/>
          <p:nvPr/>
        </p:nvSpPr>
        <p:spPr>
          <a:xfrm>
            <a:off x="10647421" y="5108950"/>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2</a:t>
            </a:r>
            <a:endParaRPr kumimoji="1" lang="ja-JP" altLang="en-US" sz="900" dirty="0">
              <a:solidFill>
                <a:schemeClr val="bg1"/>
              </a:solidFill>
            </a:endParaRPr>
          </a:p>
        </p:txBody>
      </p:sp>
      <p:sp>
        <p:nvSpPr>
          <p:cNvPr id="24" name="楕円 23">
            <a:extLst>
              <a:ext uri="{FF2B5EF4-FFF2-40B4-BE49-F238E27FC236}">
                <a16:creationId xmlns:a16="http://schemas.microsoft.com/office/drawing/2014/main" id="{204529A6-13D9-8503-C379-888AAE78AF49}"/>
              </a:ext>
            </a:extLst>
          </p:cNvPr>
          <p:cNvSpPr/>
          <p:nvPr/>
        </p:nvSpPr>
        <p:spPr>
          <a:xfrm>
            <a:off x="10956204" y="5096042"/>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5</a:t>
            </a:r>
            <a:endParaRPr kumimoji="1" lang="ja-JP" altLang="en-US" sz="900" dirty="0">
              <a:solidFill>
                <a:schemeClr val="bg1"/>
              </a:solidFill>
            </a:endParaRPr>
          </a:p>
        </p:txBody>
      </p:sp>
      <p:sp>
        <p:nvSpPr>
          <p:cNvPr id="32" name="楕円 31">
            <a:extLst>
              <a:ext uri="{FF2B5EF4-FFF2-40B4-BE49-F238E27FC236}">
                <a16:creationId xmlns:a16="http://schemas.microsoft.com/office/drawing/2014/main" id="{D839317C-81EC-607F-087D-8B174A114FFA}"/>
              </a:ext>
            </a:extLst>
          </p:cNvPr>
          <p:cNvSpPr/>
          <p:nvPr/>
        </p:nvSpPr>
        <p:spPr>
          <a:xfrm>
            <a:off x="5650074" y="5108950"/>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3</a:t>
            </a:r>
            <a:endParaRPr kumimoji="1" lang="ja-JP" altLang="en-US" sz="900" dirty="0">
              <a:solidFill>
                <a:schemeClr val="bg1"/>
              </a:solidFill>
            </a:endParaRPr>
          </a:p>
        </p:txBody>
      </p:sp>
      <p:sp>
        <p:nvSpPr>
          <p:cNvPr id="33" name="楕円 32">
            <a:extLst>
              <a:ext uri="{FF2B5EF4-FFF2-40B4-BE49-F238E27FC236}">
                <a16:creationId xmlns:a16="http://schemas.microsoft.com/office/drawing/2014/main" id="{52F24E64-B719-2E46-2C55-4B64B7E46672}"/>
              </a:ext>
            </a:extLst>
          </p:cNvPr>
          <p:cNvSpPr/>
          <p:nvPr/>
        </p:nvSpPr>
        <p:spPr>
          <a:xfrm>
            <a:off x="6771896" y="4320954"/>
            <a:ext cx="256279" cy="256279"/>
          </a:xfrm>
          <a:prstGeom prst="ellipse">
            <a:avLst/>
          </a:prstGeom>
          <a:solidFill>
            <a:schemeClr val="tx2"/>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4</a:t>
            </a:r>
            <a:endParaRPr kumimoji="1" lang="ja-JP" altLang="en-US" sz="900" dirty="0">
              <a:solidFill>
                <a:schemeClr val="bg1"/>
              </a:solidFill>
            </a:endParaRPr>
          </a:p>
        </p:txBody>
      </p:sp>
      <p:sp>
        <p:nvSpPr>
          <p:cNvPr id="34" name="正方形/長方形 33">
            <a:extLst>
              <a:ext uri="{FF2B5EF4-FFF2-40B4-BE49-F238E27FC236}">
                <a16:creationId xmlns:a16="http://schemas.microsoft.com/office/drawing/2014/main" id="{D6A87C5F-92FB-CE39-318D-9319C7004B02}"/>
              </a:ext>
            </a:extLst>
          </p:cNvPr>
          <p:cNvSpPr/>
          <p:nvPr/>
        </p:nvSpPr>
        <p:spPr>
          <a:xfrm>
            <a:off x="10117149" y="4661216"/>
            <a:ext cx="1201782" cy="296092"/>
          </a:xfrm>
          <a:prstGeom prst="rect">
            <a:avLst/>
          </a:prstGeom>
          <a:solidFill>
            <a:schemeClr val="accent4">
              <a:lumMod val="40000"/>
              <a:lumOff val="60000"/>
            </a:schemeClr>
          </a:solid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solidFill>
              </a:rPr>
              <a:t>在庫引当</a:t>
            </a:r>
          </a:p>
        </p:txBody>
      </p:sp>
      <p:sp>
        <p:nvSpPr>
          <p:cNvPr id="31" name="正方形/長方形 30">
            <a:extLst>
              <a:ext uri="{FF2B5EF4-FFF2-40B4-BE49-F238E27FC236}">
                <a16:creationId xmlns:a16="http://schemas.microsoft.com/office/drawing/2014/main" id="{288FA1E3-2705-088D-9F6F-AA0A30274D65}"/>
              </a:ext>
            </a:extLst>
          </p:cNvPr>
          <p:cNvSpPr/>
          <p:nvPr/>
        </p:nvSpPr>
        <p:spPr>
          <a:xfrm>
            <a:off x="4741482" y="5770603"/>
            <a:ext cx="1201782" cy="296092"/>
          </a:xfrm>
          <a:prstGeom prst="rect">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PO</a:t>
            </a:r>
            <a:r>
              <a:rPr kumimoji="1" lang="ja-JP" altLang="en-US" sz="900" dirty="0">
                <a:solidFill>
                  <a:schemeClr val="bg1"/>
                </a:solidFill>
              </a:rPr>
              <a:t>発行</a:t>
            </a:r>
          </a:p>
        </p:txBody>
      </p:sp>
    </p:spTree>
    <p:extLst>
      <p:ext uri="{BB962C8B-B14F-4D97-AF65-F5344CB8AC3E}">
        <p14:creationId xmlns:p14="http://schemas.microsoft.com/office/powerpoint/2010/main" val="150267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8</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dirty="0">
                <a:solidFill>
                  <a:schemeClr val="tx1">
                    <a:lumMod val="75000"/>
                  </a:schemeClr>
                </a:solidFill>
              </a:rPr>
              <a:t>Proposal details</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88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9</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i="1" dirty="0">
                <a:solidFill>
                  <a:schemeClr val="tx1">
                    <a:lumMod val="75000"/>
                  </a:schemeClr>
                </a:solidFill>
              </a:rPr>
              <a:t>PEGASUS </a:t>
            </a:r>
            <a:r>
              <a:rPr lang="ja-JP" altLang="en-US" sz="3200" i="1" dirty="0">
                <a:solidFill>
                  <a:schemeClr val="tx1">
                    <a:lumMod val="75000"/>
                  </a:schemeClr>
                </a:solidFill>
              </a:rPr>
              <a:t>生産システム</a:t>
            </a:r>
            <a:r>
              <a:rPr lang="en-US" altLang="ja-JP" sz="3200" i="1" dirty="0">
                <a:solidFill>
                  <a:schemeClr val="tx1">
                    <a:lumMod val="75000"/>
                  </a:schemeClr>
                </a:solidFill>
              </a:rPr>
              <a:t> – </a:t>
            </a:r>
            <a:r>
              <a:rPr lang="ja-JP" altLang="en-US" sz="3200" i="1" dirty="0">
                <a:solidFill>
                  <a:schemeClr val="tx1">
                    <a:lumMod val="75000"/>
                  </a:schemeClr>
                </a:solidFill>
              </a:rPr>
              <a:t>在庫管理 </a:t>
            </a:r>
            <a:r>
              <a:rPr lang="en-US" altLang="ja-JP" sz="3200" i="1" dirty="0">
                <a:solidFill>
                  <a:schemeClr val="tx1">
                    <a:lumMod val="75000"/>
                  </a:schemeClr>
                </a:solidFill>
              </a:rPr>
              <a:t>-</a:t>
            </a:r>
            <a:endParaRPr lang="ja-JP" altLang="en-US" sz="3200" dirty="0">
              <a:solidFill>
                <a:schemeClr val="tx1">
                  <a:lumMod val="75000"/>
                </a:schemeClr>
              </a:solidFill>
            </a:endParaRPr>
          </a:p>
        </p:txBody>
      </p:sp>
      <p:sp>
        <p:nvSpPr>
          <p:cNvPr id="2" name="矢印: 五方向 1">
            <a:extLst>
              <a:ext uri="{FF2B5EF4-FFF2-40B4-BE49-F238E27FC236}">
                <a16:creationId xmlns:a16="http://schemas.microsoft.com/office/drawing/2014/main" id="{CE59716B-1FE0-13FD-8CE0-BD770F5037BB}"/>
              </a:ext>
            </a:extLst>
          </p:cNvPr>
          <p:cNvSpPr/>
          <p:nvPr/>
        </p:nvSpPr>
        <p:spPr>
          <a:xfrm>
            <a:off x="512753" y="1337310"/>
            <a:ext cx="1677534" cy="783991"/>
          </a:xfrm>
          <a:prstGeom prst="homePlate">
            <a:avLst/>
          </a:prstGeom>
          <a:solidFill>
            <a:schemeClr val="accent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材料入荷</a:t>
            </a:r>
          </a:p>
        </p:txBody>
      </p:sp>
      <p:sp>
        <p:nvSpPr>
          <p:cNvPr id="3" name="矢印: 山形 2">
            <a:extLst>
              <a:ext uri="{FF2B5EF4-FFF2-40B4-BE49-F238E27FC236}">
                <a16:creationId xmlns:a16="http://schemas.microsoft.com/office/drawing/2014/main" id="{F49240AC-81C0-9FC2-7528-7927D622B5E3}"/>
              </a:ext>
            </a:extLst>
          </p:cNvPr>
          <p:cNvSpPr/>
          <p:nvPr/>
        </p:nvSpPr>
        <p:spPr>
          <a:xfrm>
            <a:off x="2039754" y="1337310"/>
            <a:ext cx="1677534" cy="783989"/>
          </a:xfrm>
          <a:prstGeom prst="chevron">
            <a:avLst/>
          </a:prstGeom>
          <a:solidFill>
            <a:schemeClr val="accent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材料管理</a:t>
            </a:r>
          </a:p>
        </p:txBody>
      </p:sp>
      <p:sp>
        <p:nvSpPr>
          <p:cNvPr id="7" name="矢印: 山形 6">
            <a:extLst>
              <a:ext uri="{FF2B5EF4-FFF2-40B4-BE49-F238E27FC236}">
                <a16:creationId xmlns:a16="http://schemas.microsoft.com/office/drawing/2014/main" id="{DC14873C-3346-126A-13A4-C186DE8D4763}"/>
              </a:ext>
            </a:extLst>
          </p:cNvPr>
          <p:cNvSpPr/>
          <p:nvPr/>
        </p:nvSpPr>
        <p:spPr>
          <a:xfrm>
            <a:off x="3566755" y="1327428"/>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8" name="矢印: 山形 7">
            <a:extLst>
              <a:ext uri="{FF2B5EF4-FFF2-40B4-BE49-F238E27FC236}">
                <a16:creationId xmlns:a16="http://schemas.microsoft.com/office/drawing/2014/main" id="{BF573E4A-686D-8348-EC18-BF26D2E0E0CA}"/>
              </a:ext>
            </a:extLst>
          </p:cNvPr>
          <p:cNvSpPr/>
          <p:nvPr/>
        </p:nvSpPr>
        <p:spPr>
          <a:xfrm>
            <a:off x="5093756"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9" name="矢印: 山形 8">
            <a:extLst>
              <a:ext uri="{FF2B5EF4-FFF2-40B4-BE49-F238E27FC236}">
                <a16:creationId xmlns:a16="http://schemas.microsoft.com/office/drawing/2014/main" id="{E2B10799-0D15-5E32-A896-1051A7D7BFDC}"/>
              </a:ext>
            </a:extLst>
          </p:cNvPr>
          <p:cNvSpPr/>
          <p:nvPr/>
        </p:nvSpPr>
        <p:spPr>
          <a:xfrm>
            <a:off x="6620757" y="1344633"/>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white"/>
                </a:solidFill>
                <a:latin typeface="Segoe UI"/>
                <a:ea typeface="メイリオ"/>
              </a:rPr>
              <a:t>発注管理</a:t>
            </a:r>
            <a:endParaRPr kumimoji="1" lang="en-US" altLang="ja-JP" sz="1200" b="1" kern="0" dirty="0">
              <a:solidFill>
                <a:prstClr val="white"/>
              </a:solidFill>
              <a:latin typeface="Segoe UI"/>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原価計算</a:t>
            </a:r>
          </a:p>
        </p:txBody>
      </p:sp>
      <p:sp>
        <p:nvSpPr>
          <p:cNvPr id="10" name="矢印: 山形 9">
            <a:extLst>
              <a:ext uri="{FF2B5EF4-FFF2-40B4-BE49-F238E27FC236}">
                <a16:creationId xmlns:a16="http://schemas.microsoft.com/office/drawing/2014/main" id="{1435C685-A5B5-CF5E-98D8-B97D86B7975D}"/>
              </a:ext>
            </a:extLst>
          </p:cNvPr>
          <p:cNvSpPr/>
          <p:nvPr/>
        </p:nvSpPr>
        <p:spPr>
          <a:xfrm>
            <a:off x="8147758" y="1337310"/>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管理</a:t>
            </a:r>
          </a:p>
        </p:txBody>
      </p:sp>
      <p:sp>
        <p:nvSpPr>
          <p:cNvPr id="11" name="矢印: 山形 10">
            <a:extLst>
              <a:ext uri="{FF2B5EF4-FFF2-40B4-BE49-F238E27FC236}">
                <a16:creationId xmlns:a16="http://schemas.microsoft.com/office/drawing/2014/main" id="{61D9F210-734E-A8B5-2801-71CE3646B6D3}"/>
              </a:ext>
            </a:extLst>
          </p:cNvPr>
          <p:cNvSpPr/>
          <p:nvPr/>
        </p:nvSpPr>
        <p:spPr>
          <a:xfrm>
            <a:off x="9679603" y="1332541"/>
            <a:ext cx="1677534" cy="783989"/>
          </a:xfrm>
          <a:prstGeom prst="chevron">
            <a:avLst/>
          </a:prstGeom>
          <a:solidFill>
            <a:schemeClr val="bg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完成品</a:t>
            </a:r>
            <a:endParaRPr kumimoji="1" lang="en-US" altLang="ja-JP" sz="1200" b="1" i="0" u="none" strike="noStrike" kern="0" cap="none" spc="0" normalizeH="0" baseline="0" noProof="0" dirty="0">
              <a:ln>
                <a:noFill/>
              </a:ln>
              <a:solidFill>
                <a:prstClr val="white"/>
              </a:solidFill>
              <a:effectLst/>
              <a:uLnTx/>
              <a:uFillTx/>
              <a:latin typeface="Segoe UI"/>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Segoe UI"/>
                <a:ea typeface="メイリオ"/>
                <a:cs typeface="+mn-cs"/>
              </a:rPr>
              <a:t>出荷</a:t>
            </a:r>
          </a:p>
        </p:txBody>
      </p:sp>
      <p:sp>
        <p:nvSpPr>
          <p:cNvPr id="21" name="正方形/長方形 20">
            <a:extLst>
              <a:ext uri="{FF2B5EF4-FFF2-40B4-BE49-F238E27FC236}">
                <a16:creationId xmlns:a16="http://schemas.microsoft.com/office/drawing/2014/main" id="{E2692215-F5F7-CEA4-5E5D-20162A236187}"/>
              </a:ext>
            </a:extLst>
          </p:cNvPr>
          <p:cNvSpPr/>
          <p:nvPr/>
        </p:nvSpPr>
        <p:spPr>
          <a:xfrm>
            <a:off x="512752" y="944234"/>
            <a:ext cx="2885767" cy="299169"/>
          </a:xfrm>
          <a:prstGeom prst="rect">
            <a:avLst/>
          </a:prstGeom>
          <a:solidFill>
            <a:schemeClr val="accent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2" name="正方形/長方形 21">
            <a:extLst>
              <a:ext uri="{FF2B5EF4-FFF2-40B4-BE49-F238E27FC236}">
                <a16:creationId xmlns:a16="http://schemas.microsoft.com/office/drawing/2014/main" id="{1B0017FE-646B-0AF9-4225-1911E92F7D0F}"/>
              </a:ext>
            </a:extLst>
          </p:cNvPr>
          <p:cNvSpPr/>
          <p:nvPr/>
        </p:nvSpPr>
        <p:spPr>
          <a:xfrm>
            <a:off x="3497343" y="944234"/>
            <a:ext cx="1558313"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生産計画</a:t>
            </a:r>
          </a:p>
        </p:txBody>
      </p:sp>
      <p:sp>
        <p:nvSpPr>
          <p:cNvPr id="23" name="正方形/長方形 22">
            <a:extLst>
              <a:ext uri="{FF2B5EF4-FFF2-40B4-BE49-F238E27FC236}">
                <a16:creationId xmlns:a16="http://schemas.microsoft.com/office/drawing/2014/main" id="{D4F28629-EF4C-1FEC-FFB3-879BD5EB3A72}"/>
              </a:ext>
            </a:extLst>
          </p:cNvPr>
          <p:cNvSpPr/>
          <p:nvPr/>
        </p:nvSpPr>
        <p:spPr>
          <a:xfrm>
            <a:off x="5115267" y="944234"/>
            <a:ext cx="1552234"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製造管理</a:t>
            </a:r>
          </a:p>
        </p:txBody>
      </p:sp>
      <p:sp>
        <p:nvSpPr>
          <p:cNvPr id="24" name="正方形/長方形 23">
            <a:extLst>
              <a:ext uri="{FF2B5EF4-FFF2-40B4-BE49-F238E27FC236}">
                <a16:creationId xmlns:a16="http://schemas.microsoft.com/office/drawing/2014/main" id="{2685DA9F-BF14-3B95-6211-25D13DB67F31}"/>
              </a:ext>
            </a:extLst>
          </p:cNvPr>
          <p:cNvSpPr/>
          <p:nvPr/>
        </p:nvSpPr>
        <p:spPr>
          <a:xfrm>
            <a:off x="6727112" y="944234"/>
            <a:ext cx="1382546"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原材料発注</a:t>
            </a:r>
          </a:p>
        </p:txBody>
      </p:sp>
      <p:sp>
        <p:nvSpPr>
          <p:cNvPr id="25" name="正方形/長方形 24">
            <a:extLst>
              <a:ext uri="{FF2B5EF4-FFF2-40B4-BE49-F238E27FC236}">
                <a16:creationId xmlns:a16="http://schemas.microsoft.com/office/drawing/2014/main" id="{4B7571A6-DFE4-4FA3-34FC-634A518C116D}"/>
              </a:ext>
            </a:extLst>
          </p:cNvPr>
          <p:cNvSpPr/>
          <p:nvPr/>
        </p:nvSpPr>
        <p:spPr>
          <a:xfrm>
            <a:off x="8169269" y="944234"/>
            <a:ext cx="3093091" cy="299169"/>
          </a:xfrm>
          <a:prstGeom prst="rect">
            <a:avLst/>
          </a:prstGeom>
          <a:solidFill>
            <a:schemeClr val="bg2"/>
          </a:solidFill>
          <a:ln w="127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200" i="0" u="none" strike="noStrike" kern="0" cap="none" spc="0" normalizeH="0" baseline="0" noProof="0" dirty="0">
                <a:ln>
                  <a:noFill/>
                </a:ln>
                <a:solidFill>
                  <a:prstClr val="white"/>
                </a:solidFill>
                <a:effectLst/>
                <a:uLnTx/>
                <a:uFillTx/>
                <a:latin typeface="Segoe UI"/>
                <a:ea typeface="メイリオ"/>
                <a:cs typeface="+mn-cs"/>
              </a:rPr>
              <a:t>在庫管理</a:t>
            </a:r>
          </a:p>
        </p:txBody>
      </p:sp>
      <p:sp>
        <p:nvSpPr>
          <p:cNvPr id="26" name="正方形/長方形 25">
            <a:extLst>
              <a:ext uri="{FF2B5EF4-FFF2-40B4-BE49-F238E27FC236}">
                <a16:creationId xmlns:a16="http://schemas.microsoft.com/office/drawing/2014/main" id="{42E3F91C-6026-8104-C912-A77C2B0F7586}"/>
              </a:ext>
            </a:extLst>
          </p:cNvPr>
          <p:cNvSpPr/>
          <p:nvPr/>
        </p:nvSpPr>
        <p:spPr>
          <a:xfrm>
            <a:off x="3156358" y="2461556"/>
            <a:ext cx="2355932" cy="3853283"/>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入荷実績入力</a:t>
            </a:r>
            <a:endParaRPr kumimoji="1" lang="en-US" altLang="ja-JP" sz="1200" b="1" dirty="0">
              <a:solidFill>
                <a:schemeClr val="tx1"/>
              </a:solidFill>
            </a:endParaRPr>
          </a:p>
          <a:p>
            <a:r>
              <a:rPr kumimoji="1" lang="ja-JP" altLang="en-US" sz="1200" dirty="0">
                <a:solidFill>
                  <a:schemeClr val="tx1"/>
                </a:solidFill>
              </a:rPr>
              <a:t>入荷の実績を現場スタッフが台帳に記入をする。入庫数量、およびロット</a:t>
            </a:r>
            <a:r>
              <a:rPr kumimoji="1" lang="en-US" altLang="ja-JP" sz="1200" dirty="0">
                <a:solidFill>
                  <a:schemeClr val="tx1"/>
                </a:solidFill>
              </a:rPr>
              <a:t>No</a:t>
            </a:r>
            <a:r>
              <a:rPr kumimoji="1" lang="ja-JP" altLang="en-US" sz="1200" dirty="0">
                <a:solidFill>
                  <a:schemeClr val="tx1"/>
                </a:solidFill>
              </a:rPr>
              <a:t>を記録する。</a:t>
            </a:r>
            <a:endParaRPr kumimoji="1" lang="en-US" altLang="ja-JP" sz="1200" dirty="0">
              <a:solidFill>
                <a:schemeClr val="tx1"/>
              </a:solidFill>
            </a:endParaRPr>
          </a:p>
          <a:p>
            <a:r>
              <a:rPr kumimoji="1" lang="ja-JP" altLang="en-US" sz="1200" dirty="0">
                <a:solidFill>
                  <a:schemeClr val="tx1"/>
                </a:solidFill>
              </a:rPr>
              <a:t>各管理ロケーションに入庫後、台帳をもとに、実績を</a:t>
            </a:r>
            <a:r>
              <a:rPr kumimoji="1" lang="en-US" altLang="ja-JP" sz="1200" dirty="0">
                <a:solidFill>
                  <a:schemeClr val="tx1"/>
                </a:solidFill>
              </a:rPr>
              <a:t>PEGASUS</a:t>
            </a:r>
            <a:r>
              <a:rPr kumimoji="1" lang="ja-JP" altLang="en-US" sz="1200" dirty="0">
                <a:solidFill>
                  <a:schemeClr val="tx1"/>
                </a:solidFill>
              </a:rPr>
              <a:t>に入力をする。入力後、原料、包材の在庫が計上される。</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7" name="正方形/長方形 26">
            <a:extLst>
              <a:ext uri="{FF2B5EF4-FFF2-40B4-BE49-F238E27FC236}">
                <a16:creationId xmlns:a16="http://schemas.microsoft.com/office/drawing/2014/main" id="{BB16B63E-944E-0D74-8EF5-9716C25CD39E}"/>
              </a:ext>
            </a:extLst>
          </p:cNvPr>
          <p:cNvSpPr/>
          <p:nvPr/>
        </p:nvSpPr>
        <p:spPr>
          <a:xfrm>
            <a:off x="434179" y="2461556"/>
            <a:ext cx="2355932" cy="3853284"/>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原料・包材入荷・輸入品予定投入</a:t>
            </a:r>
            <a:endParaRPr kumimoji="1" lang="en-US" altLang="ja-JP" sz="1200" b="1" dirty="0">
              <a:solidFill>
                <a:schemeClr val="tx1"/>
              </a:solidFill>
            </a:endParaRPr>
          </a:p>
          <a:p>
            <a:r>
              <a:rPr kumimoji="1" lang="en-US" altLang="ja-JP" sz="1200" dirty="0">
                <a:solidFill>
                  <a:schemeClr val="tx1"/>
                </a:solidFill>
              </a:rPr>
              <a:t>PO</a:t>
            </a:r>
            <a:r>
              <a:rPr kumimoji="1" lang="ja-JP" altLang="en-US" sz="1200" dirty="0">
                <a:solidFill>
                  <a:schemeClr val="tx1"/>
                </a:solidFill>
              </a:rPr>
              <a:t>発行機能より、入荷予定日を</a:t>
            </a:r>
            <a:r>
              <a:rPr kumimoji="1" lang="en-US" altLang="ja-JP" sz="1200" dirty="0">
                <a:solidFill>
                  <a:schemeClr val="tx1"/>
                </a:solidFill>
              </a:rPr>
              <a:t>PEGASUS</a:t>
            </a:r>
            <a:r>
              <a:rPr kumimoji="1" lang="ja-JP" altLang="en-US" sz="1200" dirty="0">
                <a:solidFill>
                  <a:schemeClr val="tx1"/>
                </a:solidFill>
              </a:rPr>
              <a:t>に入力する。製品コード、数量、入荷予定日、ロット情報を登録をする。</a:t>
            </a:r>
            <a:endParaRPr kumimoji="1" lang="en-US" altLang="ja-JP" sz="1200" dirty="0">
              <a:solidFill>
                <a:schemeClr val="tx1"/>
              </a:solidFill>
            </a:endParaRPr>
          </a:p>
          <a:p>
            <a:r>
              <a:rPr kumimoji="1" lang="ja-JP" altLang="en-US" sz="1200" dirty="0">
                <a:solidFill>
                  <a:schemeClr val="tx1"/>
                </a:solidFill>
              </a:rPr>
              <a:t>各予定データは、ステータス管理をすることができるため、入荷済み、および未入荷、部分入荷を管理することができる。</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28" name="楕円 27">
            <a:extLst>
              <a:ext uri="{FF2B5EF4-FFF2-40B4-BE49-F238E27FC236}">
                <a16:creationId xmlns:a16="http://schemas.microsoft.com/office/drawing/2014/main" id="{BE2AF650-8A17-9B1A-8F06-5F662173DC9A}"/>
              </a:ext>
            </a:extLst>
          </p:cNvPr>
          <p:cNvSpPr/>
          <p:nvPr/>
        </p:nvSpPr>
        <p:spPr>
          <a:xfrm>
            <a:off x="297901"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1</a:t>
            </a:r>
            <a:endParaRPr kumimoji="1" lang="ja-JP" altLang="en-US" sz="1050" dirty="0"/>
          </a:p>
        </p:txBody>
      </p:sp>
      <p:sp>
        <p:nvSpPr>
          <p:cNvPr id="30" name="楕円 29">
            <a:extLst>
              <a:ext uri="{FF2B5EF4-FFF2-40B4-BE49-F238E27FC236}">
                <a16:creationId xmlns:a16="http://schemas.microsoft.com/office/drawing/2014/main" id="{8B56FE03-C7C2-D0F5-2491-C2E1110E9AD5}"/>
              </a:ext>
            </a:extLst>
          </p:cNvPr>
          <p:cNvSpPr/>
          <p:nvPr/>
        </p:nvSpPr>
        <p:spPr>
          <a:xfrm>
            <a:off x="3020080" y="2309156"/>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2</a:t>
            </a:r>
            <a:endParaRPr kumimoji="1" lang="ja-JP" altLang="en-US" sz="1050" dirty="0"/>
          </a:p>
        </p:txBody>
      </p:sp>
      <p:sp>
        <p:nvSpPr>
          <p:cNvPr id="32" name="正方形/長方形 31">
            <a:extLst>
              <a:ext uri="{FF2B5EF4-FFF2-40B4-BE49-F238E27FC236}">
                <a16:creationId xmlns:a16="http://schemas.microsoft.com/office/drawing/2014/main" id="{30733977-8D1E-0E29-BEBB-94CD6152B731}"/>
              </a:ext>
            </a:extLst>
          </p:cNvPr>
          <p:cNvSpPr/>
          <p:nvPr/>
        </p:nvSpPr>
        <p:spPr>
          <a:xfrm>
            <a:off x="5878537" y="2461555"/>
            <a:ext cx="5885382" cy="1744432"/>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入荷受け入れ・検品</a:t>
            </a:r>
            <a:endParaRPr kumimoji="1" lang="en-US" altLang="ja-JP" sz="1200" b="1" dirty="0">
              <a:solidFill>
                <a:schemeClr val="tx1"/>
              </a:solidFill>
            </a:endParaRPr>
          </a:p>
          <a:p>
            <a:r>
              <a:rPr kumimoji="1" lang="ja-JP" altLang="en-US" sz="1200" dirty="0">
                <a:solidFill>
                  <a:schemeClr val="tx1"/>
                </a:solidFill>
              </a:rPr>
              <a:t>原料、包材および、輸入品の入荷受け入れ処理を</a:t>
            </a:r>
            <a:endParaRPr kumimoji="1" lang="en-US" altLang="ja-JP" sz="1200" dirty="0">
              <a:solidFill>
                <a:schemeClr val="tx1"/>
              </a:solidFill>
            </a:endParaRPr>
          </a:p>
          <a:p>
            <a:r>
              <a:rPr kumimoji="1" lang="ja-JP" altLang="en-US" sz="1200" dirty="0">
                <a:solidFill>
                  <a:schemeClr val="tx1"/>
                </a:solidFill>
              </a:rPr>
              <a:t>実施する。予定データに従って、</a:t>
            </a:r>
            <a:endParaRPr kumimoji="1" lang="en-US" altLang="ja-JP" sz="1200" dirty="0">
              <a:solidFill>
                <a:schemeClr val="tx1"/>
              </a:solidFill>
            </a:endParaRPr>
          </a:p>
          <a:p>
            <a:r>
              <a:rPr kumimoji="1" lang="ja-JP" altLang="en-US" sz="1200" dirty="0">
                <a:solidFill>
                  <a:schemeClr val="tx1"/>
                </a:solidFill>
              </a:rPr>
              <a:t>入荷アイテムを確認する。数量、</a:t>
            </a:r>
            <a:endParaRPr kumimoji="1" lang="en-US" altLang="ja-JP" sz="1200" dirty="0">
              <a:solidFill>
                <a:schemeClr val="tx1"/>
              </a:solidFill>
            </a:endParaRPr>
          </a:p>
          <a:p>
            <a:r>
              <a:rPr kumimoji="1" lang="ja-JP" altLang="en-US" sz="1200" dirty="0">
                <a:solidFill>
                  <a:schemeClr val="tx1"/>
                </a:solidFill>
              </a:rPr>
              <a:t>および品種に間違いがないことを確認。</a:t>
            </a:r>
            <a:endParaRPr kumimoji="1" lang="en-US" altLang="ja-JP" sz="1200" dirty="0">
              <a:solidFill>
                <a:schemeClr val="tx1"/>
              </a:solidFill>
            </a:endParaRPr>
          </a:p>
          <a:p>
            <a:r>
              <a:rPr kumimoji="1" lang="ja-JP" altLang="en-US" sz="1200" dirty="0">
                <a:solidFill>
                  <a:schemeClr val="tx1"/>
                </a:solidFill>
              </a:rPr>
              <a:t>入荷処理を進める。入荷検品完了後、</a:t>
            </a:r>
            <a:endParaRPr kumimoji="1" lang="en-US" altLang="ja-JP" sz="1200" dirty="0">
              <a:solidFill>
                <a:schemeClr val="tx1"/>
              </a:solidFill>
            </a:endParaRPr>
          </a:p>
          <a:p>
            <a:r>
              <a:rPr kumimoji="1" lang="ja-JP" altLang="en-US" sz="1200" dirty="0">
                <a:solidFill>
                  <a:schemeClr val="tx1"/>
                </a:solidFill>
              </a:rPr>
              <a:t>事前に発行したラベルを製品に張り付ける。</a:t>
            </a:r>
            <a:endParaRPr kumimoji="1" lang="en-US" altLang="ja-JP" sz="1200" dirty="0">
              <a:solidFill>
                <a:schemeClr val="tx1"/>
              </a:solidFill>
            </a:endParaRPr>
          </a:p>
        </p:txBody>
      </p:sp>
      <p:sp>
        <p:nvSpPr>
          <p:cNvPr id="38" name="正方形/長方形 37">
            <a:extLst>
              <a:ext uri="{FF2B5EF4-FFF2-40B4-BE49-F238E27FC236}">
                <a16:creationId xmlns:a16="http://schemas.microsoft.com/office/drawing/2014/main" id="{02FBCAE7-CA0E-8E05-520B-8841E4C7B683}"/>
              </a:ext>
            </a:extLst>
          </p:cNvPr>
          <p:cNvSpPr/>
          <p:nvPr/>
        </p:nvSpPr>
        <p:spPr>
          <a:xfrm>
            <a:off x="5878537" y="4513510"/>
            <a:ext cx="5885382" cy="180133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1"/>
              </a:solidFill>
            </a:endParaRPr>
          </a:p>
          <a:p>
            <a:r>
              <a:rPr kumimoji="1" lang="ja-JP" altLang="en-US" sz="1200" b="1" dirty="0">
                <a:solidFill>
                  <a:schemeClr val="tx1"/>
                </a:solidFill>
              </a:rPr>
              <a:t>入庫処理・ロケーション管理</a:t>
            </a:r>
            <a:endParaRPr kumimoji="1" lang="en-US" altLang="ja-JP" sz="1200" b="1" dirty="0">
              <a:solidFill>
                <a:schemeClr val="tx1"/>
              </a:solidFill>
            </a:endParaRPr>
          </a:p>
          <a:p>
            <a:r>
              <a:rPr kumimoji="1" lang="ja-JP" altLang="en-US" sz="1200" dirty="0">
                <a:solidFill>
                  <a:schemeClr val="tx1"/>
                </a:solidFill>
              </a:rPr>
              <a:t>検品後、張り付けたラベル</a:t>
            </a:r>
            <a:r>
              <a:rPr kumimoji="1" lang="en-US" altLang="ja-JP" sz="1200" dirty="0">
                <a:solidFill>
                  <a:schemeClr val="tx1"/>
                </a:solidFill>
              </a:rPr>
              <a:t>QR</a:t>
            </a:r>
            <a:r>
              <a:rPr kumimoji="1" lang="ja-JP" altLang="en-US" sz="1200" dirty="0">
                <a:solidFill>
                  <a:schemeClr val="tx1"/>
                </a:solidFill>
              </a:rPr>
              <a:t>コードを</a:t>
            </a:r>
            <a:endParaRPr kumimoji="1" lang="en-US" altLang="ja-JP" sz="1200" dirty="0">
              <a:solidFill>
                <a:schemeClr val="tx1"/>
              </a:solidFill>
            </a:endParaRPr>
          </a:p>
          <a:p>
            <a:r>
              <a:rPr kumimoji="1" lang="ja-JP" altLang="en-US" sz="1200" dirty="0">
                <a:solidFill>
                  <a:schemeClr val="tx1"/>
                </a:solidFill>
              </a:rPr>
              <a:t>スキャンする。原料、包材、輸入品の</a:t>
            </a:r>
            <a:endParaRPr kumimoji="1" lang="en-US" altLang="ja-JP" sz="1200" dirty="0">
              <a:solidFill>
                <a:schemeClr val="tx1"/>
              </a:solidFill>
            </a:endParaRPr>
          </a:p>
          <a:p>
            <a:r>
              <a:rPr kumimoji="1" lang="ja-JP" altLang="en-US" sz="1200" dirty="0">
                <a:solidFill>
                  <a:schemeClr val="tx1"/>
                </a:solidFill>
              </a:rPr>
              <a:t>管理場所が表示される。管理場所は</a:t>
            </a:r>
            <a:endParaRPr kumimoji="1" lang="en-US" altLang="ja-JP" sz="1200" dirty="0">
              <a:solidFill>
                <a:schemeClr val="tx1"/>
              </a:solidFill>
            </a:endParaRPr>
          </a:p>
          <a:p>
            <a:r>
              <a:rPr kumimoji="1" lang="ja-JP" altLang="en-US" sz="1200" dirty="0">
                <a:solidFill>
                  <a:schemeClr val="tx1"/>
                </a:solidFill>
              </a:rPr>
              <a:t>アイテム毎に設定が可能</a:t>
            </a:r>
            <a:r>
              <a:rPr kumimoji="1" lang="en-US" altLang="ja-JP" sz="1200" dirty="0">
                <a:solidFill>
                  <a:schemeClr val="tx1"/>
                </a:solidFill>
              </a:rPr>
              <a:t>(</a:t>
            </a:r>
            <a:r>
              <a:rPr kumimoji="1" lang="ja-JP" altLang="en-US" sz="1200" dirty="0">
                <a:solidFill>
                  <a:schemeClr val="tx1"/>
                </a:solidFill>
              </a:rPr>
              <a:t>チルド、ドライ、</a:t>
            </a:r>
            <a:endParaRPr kumimoji="1" lang="en-US" altLang="ja-JP" sz="1200" dirty="0">
              <a:solidFill>
                <a:schemeClr val="tx1"/>
              </a:solidFill>
            </a:endParaRPr>
          </a:p>
          <a:p>
            <a:r>
              <a:rPr kumimoji="1" lang="ja-JP" altLang="en-US" sz="1200" dirty="0">
                <a:solidFill>
                  <a:schemeClr val="tx1"/>
                </a:solidFill>
              </a:rPr>
              <a:t>フローズンなど</a:t>
            </a:r>
            <a:r>
              <a:rPr kumimoji="1" lang="en-US" altLang="ja-JP" sz="1200" dirty="0">
                <a:solidFill>
                  <a:schemeClr val="tx1"/>
                </a:solidFill>
              </a:rPr>
              <a:t>)</a:t>
            </a:r>
            <a:r>
              <a:rPr kumimoji="1" lang="ja-JP" altLang="en-US" sz="1200" dirty="0">
                <a:solidFill>
                  <a:schemeClr val="tx1"/>
                </a:solidFill>
              </a:rPr>
              <a:t>。ハンディターミナルで</a:t>
            </a:r>
            <a:endParaRPr kumimoji="1" lang="en-US" altLang="ja-JP" sz="1200" dirty="0">
              <a:solidFill>
                <a:schemeClr val="tx1"/>
              </a:solidFill>
            </a:endParaRPr>
          </a:p>
          <a:p>
            <a:r>
              <a:rPr kumimoji="1" lang="ja-JP" altLang="en-US" sz="1200" dirty="0">
                <a:solidFill>
                  <a:schemeClr val="tx1"/>
                </a:solidFill>
              </a:rPr>
              <a:t>ロケーション情報、および製品毎の管理を</a:t>
            </a:r>
            <a:endParaRPr kumimoji="1" lang="en-US" altLang="ja-JP" sz="1200" dirty="0">
              <a:solidFill>
                <a:schemeClr val="tx1"/>
              </a:solidFill>
            </a:endParaRPr>
          </a:p>
          <a:p>
            <a:r>
              <a:rPr kumimoji="1" lang="ja-JP" altLang="en-US" sz="1200" dirty="0">
                <a:solidFill>
                  <a:schemeClr val="tx1"/>
                </a:solidFill>
              </a:rPr>
              <a:t>することが可能となる。</a:t>
            </a:r>
            <a:endParaRPr kumimoji="1" lang="en-US" altLang="ja-JP" sz="1200" dirty="0">
              <a:solidFill>
                <a:schemeClr val="tx1"/>
              </a:solidFill>
            </a:endParaRPr>
          </a:p>
        </p:txBody>
      </p:sp>
      <p:sp>
        <p:nvSpPr>
          <p:cNvPr id="45" name="楕円 44">
            <a:extLst>
              <a:ext uri="{FF2B5EF4-FFF2-40B4-BE49-F238E27FC236}">
                <a16:creationId xmlns:a16="http://schemas.microsoft.com/office/drawing/2014/main" id="{C78656C3-E285-C036-7856-5090BFFDBE92}"/>
              </a:ext>
            </a:extLst>
          </p:cNvPr>
          <p:cNvSpPr/>
          <p:nvPr/>
        </p:nvSpPr>
        <p:spPr>
          <a:xfrm>
            <a:off x="5634828" y="4310930"/>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4</a:t>
            </a:r>
            <a:endParaRPr kumimoji="1" lang="ja-JP" altLang="en-US" sz="1050" dirty="0"/>
          </a:p>
        </p:txBody>
      </p:sp>
      <p:sp>
        <p:nvSpPr>
          <p:cNvPr id="48" name="楕円 47">
            <a:extLst>
              <a:ext uri="{FF2B5EF4-FFF2-40B4-BE49-F238E27FC236}">
                <a16:creationId xmlns:a16="http://schemas.microsoft.com/office/drawing/2014/main" id="{07BC0169-6A50-419F-24B9-254D1C8065B9}"/>
              </a:ext>
            </a:extLst>
          </p:cNvPr>
          <p:cNvSpPr/>
          <p:nvPr/>
        </p:nvSpPr>
        <p:spPr>
          <a:xfrm>
            <a:off x="5634828" y="2314667"/>
            <a:ext cx="337347" cy="337347"/>
          </a:xfrm>
          <a:prstGeom prst="ellipse">
            <a:avLst/>
          </a:prstGeom>
          <a:solidFill>
            <a:schemeClr val="tx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3</a:t>
            </a:r>
            <a:endParaRPr kumimoji="1" lang="ja-JP" altLang="en-US" sz="1050" dirty="0"/>
          </a:p>
        </p:txBody>
      </p:sp>
      <p:pic>
        <p:nvPicPr>
          <p:cNvPr id="80" name="図 79">
            <a:extLst>
              <a:ext uri="{FF2B5EF4-FFF2-40B4-BE49-F238E27FC236}">
                <a16:creationId xmlns:a16="http://schemas.microsoft.com/office/drawing/2014/main" id="{890FE872-AA8C-6876-880B-4F924A7E9520}"/>
              </a:ext>
            </a:extLst>
          </p:cNvPr>
          <p:cNvPicPr>
            <a:picLocks noChangeAspect="1"/>
          </p:cNvPicPr>
          <p:nvPr/>
        </p:nvPicPr>
        <p:blipFill>
          <a:blip r:embed="rId2"/>
          <a:stretch>
            <a:fillRect/>
          </a:stretch>
        </p:blipFill>
        <p:spPr>
          <a:xfrm>
            <a:off x="512752" y="4735425"/>
            <a:ext cx="2144032" cy="1496042"/>
          </a:xfrm>
          <a:prstGeom prst="rect">
            <a:avLst/>
          </a:prstGeom>
        </p:spPr>
      </p:pic>
      <p:pic>
        <p:nvPicPr>
          <p:cNvPr id="136" name="図 135">
            <a:extLst>
              <a:ext uri="{FF2B5EF4-FFF2-40B4-BE49-F238E27FC236}">
                <a16:creationId xmlns:a16="http://schemas.microsoft.com/office/drawing/2014/main" id="{21F3A2E0-AD24-5795-15AC-F8A412AE114B}"/>
              </a:ext>
            </a:extLst>
          </p:cNvPr>
          <p:cNvPicPr>
            <a:picLocks noChangeAspect="1"/>
          </p:cNvPicPr>
          <p:nvPr/>
        </p:nvPicPr>
        <p:blipFill>
          <a:blip r:embed="rId3"/>
          <a:stretch>
            <a:fillRect/>
          </a:stretch>
        </p:blipFill>
        <p:spPr>
          <a:xfrm>
            <a:off x="10556470" y="4870260"/>
            <a:ext cx="1038293" cy="1310397"/>
          </a:xfrm>
          <a:prstGeom prst="rect">
            <a:avLst/>
          </a:prstGeom>
        </p:spPr>
      </p:pic>
      <p:pic>
        <p:nvPicPr>
          <p:cNvPr id="137" name="図 136">
            <a:extLst>
              <a:ext uri="{FF2B5EF4-FFF2-40B4-BE49-F238E27FC236}">
                <a16:creationId xmlns:a16="http://schemas.microsoft.com/office/drawing/2014/main" id="{2E448F87-0DE1-6A9F-AE86-DC14E6432D84}"/>
              </a:ext>
            </a:extLst>
          </p:cNvPr>
          <p:cNvPicPr>
            <a:picLocks noChangeAspect="1"/>
          </p:cNvPicPr>
          <p:nvPr/>
        </p:nvPicPr>
        <p:blipFill rotWithShape="1">
          <a:blip r:embed="rId4">
            <a:extLst>
              <a:ext uri="{28A0092B-C50C-407E-A947-70E740481C1C}">
                <a14:useLocalDpi xmlns:a14="http://schemas.microsoft.com/office/drawing/2010/main" val="0"/>
              </a:ext>
            </a:extLst>
          </a:blip>
          <a:srcRect l="6186" t="11038" r="4069" b="15756"/>
          <a:stretch/>
        </p:blipFill>
        <p:spPr>
          <a:xfrm>
            <a:off x="9530794" y="5491585"/>
            <a:ext cx="844753" cy="689072"/>
          </a:xfrm>
          <a:prstGeom prst="rect">
            <a:avLst/>
          </a:prstGeom>
        </p:spPr>
      </p:pic>
      <p:pic>
        <p:nvPicPr>
          <p:cNvPr id="138" name="図 137">
            <a:extLst>
              <a:ext uri="{FF2B5EF4-FFF2-40B4-BE49-F238E27FC236}">
                <a16:creationId xmlns:a16="http://schemas.microsoft.com/office/drawing/2014/main" id="{27C23E39-281C-65D3-5CA5-F11E34FDB15B}"/>
              </a:ext>
            </a:extLst>
          </p:cNvPr>
          <p:cNvPicPr>
            <a:picLocks noChangeAspect="1"/>
          </p:cNvPicPr>
          <p:nvPr/>
        </p:nvPicPr>
        <p:blipFill>
          <a:blip r:embed="rId5"/>
          <a:stretch>
            <a:fillRect/>
          </a:stretch>
        </p:blipFill>
        <p:spPr>
          <a:xfrm>
            <a:off x="9460815" y="5243769"/>
            <a:ext cx="912532" cy="188110"/>
          </a:xfrm>
          <a:prstGeom prst="rect">
            <a:avLst/>
          </a:prstGeom>
        </p:spPr>
      </p:pic>
      <p:pic>
        <p:nvPicPr>
          <p:cNvPr id="139" name="図 138">
            <a:extLst>
              <a:ext uri="{FF2B5EF4-FFF2-40B4-BE49-F238E27FC236}">
                <a16:creationId xmlns:a16="http://schemas.microsoft.com/office/drawing/2014/main" id="{5071E959-9FBA-801A-8A7C-84A43D7F54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8010" y="3183448"/>
            <a:ext cx="352805" cy="848640"/>
          </a:xfrm>
          <a:prstGeom prst="rect">
            <a:avLst/>
          </a:prstGeom>
        </p:spPr>
      </p:pic>
      <p:pic>
        <p:nvPicPr>
          <p:cNvPr id="141" name="図 140">
            <a:extLst>
              <a:ext uri="{FF2B5EF4-FFF2-40B4-BE49-F238E27FC236}">
                <a16:creationId xmlns:a16="http://schemas.microsoft.com/office/drawing/2014/main" id="{B3807044-D66C-8E03-AB41-B70C96EEAC14}"/>
              </a:ext>
            </a:extLst>
          </p:cNvPr>
          <p:cNvPicPr>
            <a:picLocks noChangeAspect="1"/>
          </p:cNvPicPr>
          <p:nvPr/>
        </p:nvPicPr>
        <p:blipFill>
          <a:blip r:embed="rId7"/>
          <a:stretch>
            <a:fillRect/>
          </a:stretch>
        </p:blipFill>
        <p:spPr>
          <a:xfrm>
            <a:off x="10112091" y="5527662"/>
            <a:ext cx="275223" cy="395026"/>
          </a:xfrm>
          <a:prstGeom prst="rect">
            <a:avLst/>
          </a:prstGeom>
        </p:spPr>
      </p:pic>
      <p:pic>
        <p:nvPicPr>
          <p:cNvPr id="142" name="図 141">
            <a:extLst>
              <a:ext uri="{FF2B5EF4-FFF2-40B4-BE49-F238E27FC236}">
                <a16:creationId xmlns:a16="http://schemas.microsoft.com/office/drawing/2014/main" id="{2BD40330-749D-0C93-F605-1A10F94D8548}"/>
              </a:ext>
            </a:extLst>
          </p:cNvPr>
          <p:cNvPicPr>
            <a:picLocks noChangeAspect="1"/>
          </p:cNvPicPr>
          <p:nvPr/>
        </p:nvPicPr>
        <p:blipFill rotWithShape="1">
          <a:blip r:embed="rId4">
            <a:extLst>
              <a:ext uri="{28A0092B-C50C-407E-A947-70E740481C1C}">
                <a14:useLocalDpi xmlns:a14="http://schemas.microsoft.com/office/drawing/2010/main" val="0"/>
              </a:ext>
            </a:extLst>
          </a:blip>
          <a:srcRect l="6186" t="11038" r="4069" b="15756"/>
          <a:stretch/>
        </p:blipFill>
        <p:spPr>
          <a:xfrm>
            <a:off x="9562227" y="3351561"/>
            <a:ext cx="844753" cy="689072"/>
          </a:xfrm>
          <a:prstGeom prst="rect">
            <a:avLst/>
          </a:prstGeom>
        </p:spPr>
      </p:pic>
      <p:pic>
        <p:nvPicPr>
          <p:cNvPr id="143" name="図 142">
            <a:extLst>
              <a:ext uri="{FF2B5EF4-FFF2-40B4-BE49-F238E27FC236}">
                <a16:creationId xmlns:a16="http://schemas.microsoft.com/office/drawing/2014/main" id="{5CF07893-93DC-EC43-036E-40E4A0940CB7}"/>
              </a:ext>
            </a:extLst>
          </p:cNvPr>
          <p:cNvPicPr>
            <a:picLocks noChangeAspect="1"/>
          </p:cNvPicPr>
          <p:nvPr/>
        </p:nvPicPr>
        <p:blipFill>
          <a:blip r:embed="rId7"/>
          <a:stretch>
            <a:fillRect/>
          </a:stretch>
        </p:blipFill>
        <p:spPr>
          <a:xfrm>
            <a:off x="10199532" y="3261891"/>
            <a:ext cx="275223" cy="395026"/>
          </a:xfrm>
          <a:prstGeom prst="rect">
            <a:avLst/>
          </a:prstGeom>
        </p:spPr>
      </p:pic>
      <p:pic>
        <p:nvPicPr>
          <p:cNvPr id="158" name="図 157">
            <a:extLst>
              <a:ext uri="{FF2B5EF4-FFF2-40B4-BE49-F238E27FC236}">
                <a16:creationId xmlns:a16="http://schemas.microsoft.com/office/drawing/2014/main" id="{5FA76BF2-486F-F3FC-C2F1-CA556F02A4A1}"/>
              </a:ext>
            </a:extLst>
          </p:cNvPr>
          <p:cNvPicPr>
            <a:picLocks noChangeAspect="1"/>
          </p:cNvPicPr>
          <p:nvPr/>
        </p:nvPicPr>
        <p:blipFill>
          <a:blip r:embed="rId8"/>
          <a:stretch>
            <a:fillRect/>
          </a:stretch>
        </p:blipFill>
        <p:spPr>
          <a:xfrm>
            <a:off x="10575840" y="2704217"/>
            <a:ext cx="1038292" cy="1344976"/>
          </a:xfrm>
          <a:prstGeom prst="rect">
            <a:avLst/>
          </a:prstGeom>
        </p:spPr>
      </p:pic>
      <p:pic>
        <p:nvPicPr>
          <p:cNvPr id="6" name="図 5">
            <a:extLst>
              <a:ext uri="{FF2B5EF4-FFF2-40B4-BE49-F238E27FC236}">
                <a16:creationId xmlns:a16="http://schemas.microsoft.com/office/drawing/2014/main" id="{DDD818ED-7A10-73ED-1C29-BC8565F6E166}"/>
              </a:ext>
            </a:extLst>
          </p:cNvPr>
          <p:cNvPicPr>
            <a:picLocks noChangeAspect="1"/>
          </p:cNvPicPr>
          <p:nvPr/>
        </p:nvPicPr>
        <p:blipFill>
          <a:blip r:embed="rId2"/>
          <a:stretch>
            <a:fillRect/>
          </a:stretch>
        </p:blipFill>
        <p:spPr>
          <a:xfrm>
            <a:off x="3251919" y="4735425"/>
            <a:ext cx="2144032" cy="1496042"/>
          </a:xfrm>
          <a:prstGeom prst="rect">
            <a:avLst/>
          </a:prstGeom>
        </p:spPr>
      </p:pic>
      <p:sp>
        <p:nvSpPr>
          <p:cNvPr id="12" name="正方形/長方形 11">
            <a:extLst>
              <a:ext uri="{FF2B5EF4-FFF2-40B4-BE49-F238E27FC236}">
                <a16:creationId xmlns:a16="http://schemas.microsoft.com/office/drawing/2014/main" id="{4ABF89DD-C820-9CB2-4F47-DA17217E43A6}"/>
              </a:ext>
            </a:extLst>
          </p:cNvPr>
          <p:cNvSpPr/>
          <p:nvPr/>
        </p:nvSpPr>
        <p:spPr>
          <a:xfrm>
            <a:off x="5997351" y="2331202"/>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
        <p:nvSpPr>
          <p:cNvPr id="13" name="正方形/長方形 12">
            <a:extLst>
              <a:ext uri="{FF2B5EF4-FFF2-40B4-BE49-F238E27FC236}">
                <a16:creationId xmlns:a16="http://schemas.microsoft.com/office/drawing/2014/main" id="{E6853068-DA91-CA15-C209-3E35FC066C28}"/>
              </a:ext>
            </a:extLst>
          </p:cNvPr>
          <p:cNvSpPr/>
          <p:nvPr/>
        </p:nvSpPr>
        <p:spPr>
          <a:xfrm>
            <a:off x="5997351" y="4295109"/>
            <a:ext cx="773723" cy="304798"/>
          </a:xfrm>
          <a:prstGeom prst="rect">
            <a:avLst/>
          </a:prstGeom>
          <a:solidFill>
            <a:schemeClr val="accent3">
              <a:lumMod val="20000"/>
              <a:lumOff val="80000"/>
            </a:schemeClr>
          </a:solidFill>
          <a:ln w="12700" cap="flat" cmpd="sng" algn="ctr">
            <a:solidFill>
              <a:schemeClr val="accent4"/>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200" i="0" u="none" strike="noStrike" kern="0" cap="none" spc="0" normalizeH="0" baseline="0" noProof="0" dirty="0">
                <a:ln>
                  <a:noFill/>
                </a:ln>
                <a:solidFill>
                  <a:srgbClr val="FF0000"/>
                </a:solidFill>
                <a:effectLst/>
                <a:uLnTx/>
                <a:uFillTx/>
                <a:latin typeface="Segoe UI"/>
                <a:ea typeface="メイリオ"/>
                <a:cs typeface="+mn-cs"/>
              </a:rPr>
              <a:t>Phase2</a:t>
            </a:r>
            <a:endParaRPr kumimoji="1" lang="ja-JP" altLang="en-US" sz="1200" i="0" u="none" strike="noStrike" kern="0" cap="none" spc="0" normalizeH="0" baseline="0" noProof="0" dirty="0">
              <a:ln>
                <a:noFill/>
              </a:ln>
              <a:solidFill>
                <a:srgbClr val="FF0000"/>
              </a:solidFill>
              <a:effectLst/>
              <a:uLnTx/>
              <a:uFillTx/>
              <a:latin typeface="Segoe UI"/>
              <a:ea typeface="メイリオ"/>
              <a:cs typeface="+mn-cs"/>
            </a:endParaRPr>
          </a:p>
        </p:txBody>
      </p:sp>
    </p:spTree>
    <p:extLst>
      <p:ext uri="{BB962C8B-B14F-4D97-AF65-F5344CB8AC3E}">
        <p14:creationId xmlns:p14="http://schemas.microsoft.com/office/powerpoint/2010/main" val="25687560"/>
      </p:ext>
    </p:extLst>
  </p:cSld>
  <p:clrMapOvr>
    <a:masterClrMapping/>
  </p:clrMapOvr>
</p:sld>
</file>

<file path=ppt/theme/theme1.xml><?xml version="1.0" encoding="utf-8"?>
<a:theme xmlns:a="http://schemas.openxmlformats.org/drawingml/2006/main" name="レトロスペクト">
  <a:themeElements>
    <a:clrScheme name="ユーザー定義 7">
      <a:dk1>
        <a:srgbClr val="3F3F3F"/>
      </a:dk1>
      <a:lt1>
        <a:sysClr val="window" lastClr="FFFFFF"/>
      </a:lt1>
      <a:dk2>
        <a:srgbClr val="44546A"/>
      </a:dk2>
      <a:lt2>
        <a:srgbClr val="E7E6E6"/>
      </a:lt2>
      <a:accent1>
        <a:srgbClr val="FFFFFF"/>
      </a:accent1>
      <a:accent2>
        <a:srgbClr val="44546A"/>
      </a:accent2>
      <a:accent3>
        <a:srgbClr val="FFD965"/>
      </a:accent3>
      <a:accent4>
        <a:srgbClr val="FFC000"/>
      </a:accent4>
      <a:accent5>
        <a:srgbClr val="9CC3E5"/>
      </a:accent5>
      <a:accent6>
        <a:srgbClr val="A8D08D"/>
      </a:accent6>
      <a:hlink>
        <a:srgbClr val="70AD47"/>
      </a:hlink>
      <a:folHlink>
        <a:srgbClr val="F4B183"/>
      </a:folHlink>
    </a:clrScheme>
    <a:fontScheme name="ユーザー定義 10">
      <a:majorFont>
        <a:latin typeface="Segoe UI"/>
        <a:ea typeface="メイリオ"/>
        <a:cs typeface=""/>
      </a:majorFont>
      <a:minorFont>
        <a:latin typeface="Segoe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solidFill>
          <a:schemeClr val="tx2"/>
        </a:solidFill>
        <a:ln w="127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1" sz="1200" b="1" i="0" u="none" strike="noStrike" kern="0" cap="none" spc="0" normalizeH="0" baseline="0" noProof="0" dirty="0">
            <a:ln>
              <a:noFill/>
            </a:ln>
            <a:solidFill>
              <a:prstClr val="white"/>
            </a:solidFill>
            <a:effectLst/>
            <a:uLnTx/>
            <a:uFillTx/>
            <a:latin typeface="Segoe UI"/>
            <a:ea typeface="メイリオ"/>
            <a:cs typeface="+mn-cs"/>
          </a:defRPr>
        </a:defPPr>
      </a:lstStyle>
    </a:spDef>
    <a:lnDef>
      <a:spPr>
        <a:ln w="3175" cmpd="sng">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24540</TotalTime>
  <Words>5015</Words>
  <Application>Microsoft Office PowerPoint</Application>
  <PresentationFormat>ワイド画面</PresentationFormat>
  <Paragraphs>1144</Paragraphs>
  <Slides>27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Meiryo UI</vt:lpstr>
      <vt:lpstr>Segoe UI 本文</vt:lpstr>
      <vt:lpstr>メイリオ</vt:lpstr>
      <vt:lpstr>游ゴシック</vt:lpstr>
      <vt:lpstr>Calibri</vt:lpstr>
      <vt:lpstr>Segoe UI</vt:lpstr>
      <vt:lpstr>レトロスペクト</vt:lpstr>
      <vt:lpstr>Production Management System Pegasus Proposal for EBARA FOODS (THAILAND) CO., LTD.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Ryo Nozaki</cp:lastModifiedBy>
  <cp:revision>369</cp:revision>
  <cp:lastPrinted>2023-07-15T03:08:04Z</cp:lastPrinted>
  <dcterms:created xsi:type="dcterms:W3CDTF">2018-07-06T03:47:07Z</dcterms:created>
  <dcterms:modified xsi:type="dcterms:W3CDTF">2023-08-14T06:44:01Z</dcterms:modified>
</cp:coreProperties>
</file>