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04"/>
  </p:notesMasterIdLst>
  <p:sldIdLst>
    <p:sldId id="256" r:id="rId2"/>
    <p:sldId id="257" r:id="rId3"/>
    <p:sldId id="553" r:id="rId4"/>
    <p:sldId id="259" r:id="rId5"/>
    <p:sldId id="260" r:id="rId6"/>
    <p:sldId id="279" r:id="rId7"/>
    <p:sldId id="454" r:id="rId8"/>
    <p:sldId id="280" r:id="rId9"/>
    <p:sldId id="418" r:id="rId10"/>
    <p:sldId id="455" r:id="rId11"/>
    <p:sldId id="568" r:id="rId12"/>
    <p:sldId id="555" r:id="rId13"/>
    <p:sldId id="457" r:id="rId14"/>
    <p:sldId id="560" r:id="rId15"/>
    <p:sldId id="561" r:id="rId16"/>
    <p:sldId id="562" r:id="rId17"/>
    <p:sldId id="563" r:id="rId18"/>
    <p:sldId id="565" r:id="rId19"/>
    <p:sldId id="566" r:id="rId20"/>
    <p:sldId id="593" r:id="rId21"/>
    <p:sldId id="569" r:id="rId22"/>
    <p:sldId id="592" r:id="rId23"/>
    <p:sldId id="580" r:id="rId24"/>
    <p:sldId id="594" r:id="rId25"/>
    <p:sldId id="571" r:id="rId26"/>
    <p:sldId id="572" r:id="rId27"/>
    <p:sldId id="574" r:id="rId28"/>
    <p:sldId id="579" r:id="rId29"/>
    <p:sldId id="344" r:id="rId30"/>
    <p:sldId id="458" r:id="rId31"/>
    <p:sldId id="428" r:id="rId32"/>
    <p:sldId id="597" r:id="rId33"/>
    <p:sldId id="460" r:id="rId34"/>
    <p:sldId id="596" r:id="rId35"/>
    <p:sldId id="598" r:id="rId36"/>
    <p:sldId id="599" r:id="rId37"/>
    <p:sldId id="600" r:id="rId38"/>
    <p:sldId id="601" r:id="rId39"/>
    <p:sldId id="602" r:id="rId40"/>
    <p:sldId id="603" r:id="rId41"/>
    <p:sldId id="604" r:id="rId42"/>
    <p:sldId id="432" r:id="rId43"/>
    <p:sldId id="386" r:id="rId44"/>
    <p:sldId id="607" r:id="rId45"/>
    <p:sldId id="608" r:id="rId46"/>
    <p:sldId id="609" r:id="rId47"/>
    <p:sldId id="614" r:id="rId48"/>
    <p:sldId id="615" r:id="rId49"/>
    <p:sldId id="616" r:id="rId50"/>
    <p:sldId id="617" r:id="rId51"/>
    <p:sldId id="618" r:id="rId52"/>
    <p:sldId id="620" r:id="rId53"/>
    <p:sldId id="621" r:id="rId54"/>
    <p:sldId id="622" r:id="rId55"/>
    <p:sldId id="633" r:id="rId56"/>
    <p:sldId id="634" r:id="rId57"/>
    <p:sldId id="645" r:id="rId58"/>
    <p:sldId id="632" r:id="rId59"/>
    <p:sldId id="667" r:id="rId60"/>
    <p:sldId id="635" r:id="rId61"/>
    <p:sldId id="636" r:id="rId62"/>
    <p:sldId id="637" r:id="rId63"/>
    <p:sldId id="638" r:id="rId64"/>
    <p:sldId id="639" r:id="rId65"/>
    <p:sldId id="640" r:id="rId66"/>
    <p:sldId id="641" r:id="rId67"/>
    <p:sldId id="623" r:id="rId68"/>
    <p:sldId id="624" r:id="rId69"/>
    <p:sldId id="625" r:id="rId70"/>
    <p:sldId id="626" r:id="rId71"/>
    <p:sldId id="627" r:id="rId72"/>
    <p:sldId id="628" r:id="rId73"/>
    <p:sldId id="629" r:id="rId74"/>
    <p:sldId id="630" r:id="rId75"/>
    <p:sldId id="631" r:id="rId76"/>
    <p:sldId id="610" r:id="rId77"/>
    <p:sldId id="611" r:id="rId78"/>
    <p:sldId id="643" r:id="rId79"/>
    <p:sldId id="644" r:id="rId80"/>
    <p:sldId id="612" r:id="rId81"/>
    <p:sldId id="646" r:id="rId82"/>
    <p:sldId id="647" r:id="rId83"/>
    <p:sldId id="648" r:id="rId84"/>
    <p:sldId id="649" r:id="rId85"/>
    <p:sldId id="650" r:id="rId86"/>
    <p:sldId id="653" r:id="rId87"/>
    <p:sldId id="654" r:id="rId88"/>
    <p:sldId id="655" r:id="rId89"/>
    <p:sldId id="656" r:id="rId90"/>
    <p:sldId id="657" r:id="rId91"/>
    <p:sldId id="658" r:id="rId92"/>
    <p:sldId id="659" r:id="rId93"/>
    <p:sldId id="660" r:id="rId94"/>
    <p:sldId id="661" r:id="rId95"/>
    <p:sldId id="651" r:id="rId96"/>
    <p:sldId id="662" r:id="rId97"/>
    <p:sldId id="663" r:id="rId98"/>
    <p:sldId id="664" r:id="rId99"/>
    <p:sldId id="665" r:id="rId100"/>
    <p:sldId id="666" r:id="rId101"/>
    <p:sldId id="276" r:id="rId102"/>
    <p:sldId id="275" r:id="rId103"/>
  </p:sldIdLst>
  <p:sldSz cx="6858000" cy="9906000" type="A4"/>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468F"/>
    <a:srgbClr val="FAFAFA"/>
    <a:srgbClr val="0070C0"/>
    <a:srgbClr val="D1E9F5"/>
    <a:srgbClr val="FF7C80"/>
    <a:srgbClr val="AFF8CA"/>
    <a:srgbClr val="00FF00"/>
    <a:srgbClr val="FFFFFF"/>
    <a:srgbClr val="FF5050"/>
    <a:srgbClr val="6CD5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21" autoAdjust="0"/>
    <p:restoredTop sz="95865" autoAdjust="0"/>
  </p:normalViewPr>
  <p:slideViewPr>
    <p:cSldViewPr snapToGrid="0" showGuides="1">
      <p:cViewPr>
        <p:scale>
          <a:sx n="110" d="100"/>
          <a:sy n="110" d="100"/>
        </p:scale>
        <p:origin x="2586" y="78"/>
      </p:cViewPr>
      <p:guideLst>
        <p:guide orient="horz" pos="3120"/>
        <p:guide pos="2160"/>
      </p:guideLst>
    </p:cSldViewPr>
  </p:slid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30"/>
          </a:xfrm>
          <a:prstGeom prst="rect">
            <a:avLst/>
          </a:prstGeom>
        </p:spPr>
        <p:txBody>
          <a:bodyPr vert="horz" lIns="94857" tIns="47429" rIns="94857" bIns="47429" rtlCol="0"/>
          <a:lstStyle>
            <a:lvl1pPr algn="l">
              <a:defRPr sz="1300"/>
            </a:lvl1pPr>
          </a:lstStyle>
          <a:p>
            <a:endParaRPr kumimoji="1" lang="ja-JP" altLang="en-US"/>
          </a:p>
        </p:txBody>
      </p:sp>
      <p:sp>
        <p:nvSpPr>
          <p:cNvPr id="3" name="日付プレースホルダー 2"/>
          <p:cNvSpPr>
            <a:spLocks noGrp="1"/>
          </p:cNvSpPr>
          <p:nvPr>
            <p:ph type="dt" idx="1"/>
          </p:nvPr>
        </p:nvSpPr>
        <p:spPr>
          <a:xfrm>
            <a:off x="3815374" y="0"/>
            <a:ext cx="2918831" cy="495030"/>
          </a:xfrm>
          <a:prstGeom prst="rect">
            <a:avLst/>
          </a:prstGeom>
        </p:spPr>
        <p:txBody>
          <a:bodyPr vert="horz" lIns="94857" tIns="47429" rIns="94857" bIns="47429" rtlCol="0"/>
          <a:lstStyle>
            <a:lvl1pPr algn="r">
              <a:defRPr sz="1300"/>
            </a:lvl1pPr>
          </a:lstStyle>
          <a:p>
            <a:fld id="{950D9ED6-7A08-499A-95EC-E1D92DDF1BFF}" type="datetimeFigureOut">
              <a:rPr kumimoji="1" lang="ja-JP" altLang="en-US" smtClean="0"/>
              <a:t>2025/1/31</a:t>
            </a:fld>
            <a:endParaRPr kumimoji="1" lang="ja-JP" altLang="en-US"/>
          </a:p>
        </p:txBody>
      </p:sp>
      <p:sp>
        <p:nvSpPr>
          <p:cNvPr id="4" name="スライド イメージ プレースホルダー 3"/>
          <p:cNvSpPr>
            <a:spLocks noGrp="1" noRot="1" noChangeAspect="1"/>
          </p:cNvSpPr>
          <p:nvPr>
            <p:ph type="sldImg" idx="2"/>
          </p:nvPr>
        </p:nvSpPr>
        <p:spPr>
          <a:xfrm>
            <a:off x="2216150" y="1233488"/>
            <a:ext cx="2303463" cy="3330575"/>
          </a:xfrm>
          <a:prstGeom prst="rect">
            <a:avLst/>
          </a:prstGeom>
          <a:noFill/>
          <a:ln w="12700">
            <a:solidFill>
              <a:prstClr val="black"/>
            </a:solidFill>
          </a:ln>
        </p:spPr>
        <p:txBody>
          <a:bodyPr vert="horz" lIns="94857" tIns="47429" rIns="94857" bIns="47429"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4857" tIns="47429" rIns="94857" bIns="4742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5"/>
            <a:ext cx="2918831" cy="495028"/>
          </a:xfrm>
          <a:prstGeom prst="rect">
            <a:avLst/>
          </a:prstGeom>
        </p:spPr>
        <p:txBody>
          <a:bodyPr vert="horz" lIns="94857" tIns="47429" rIns="94857" bIns="47429"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15374" y="9371285"/>
            <a:ext cx="2918831" cy="495028"/>
          </a:xfrm>
          <a:prstGeom prst="rect">
            <a:avLst/>
          </a:prstGeom>
        </p:spPr>
        <p:txBody>
          <a:bodyPr vert="horz" lIns="94857" tIns="47429" rIns="94857" bIns="47429" rtlCol="0" anchor="b"/>
          <a:lstStyle>
            <a:lvl1pPr algn="r">
              <a:defRPr sz="1300"/>
            </a:lvl1pPr>
          </a:lstStyle>
          <a:p>
            <a:fld id="{EC5CBA6C-5079-4F7D-9C03-A85FF6B43F3D}" type="slidenum">
              <a:rPr kumimoji="1" lang="ja-JP" altLang="en-US" smtClean="0"/>
              <a:t>‹#›</a:t>
            </a:fld>
            <a:endParaRPr kumimoji="1" lang="ja-JP" altLang="en-US"/>
          </a:p>
        </p:txBody>
      </p:sp>
    </p:spTree>
    <p:extLst>
      <p:ext uri="{BB962C8B-B14F-4D97-AF65-F5344CB8AC3E}">
        <p14:creationId xmlns:p14="http://schemas.microsoft.com/office/powerpoint/2010/main" val="9007312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6481420-B83C-4C58-A0EC-1A3071E587E2}" type="datetime1">
              <a:rPr kumimoji="1" lang="ja-JP" altLang="en-US" smtClean="0"/>
              <a:t>2025/1/31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ABEA90D-F275-432F-8053-456A4E092F4A}" type="slidenum">
              <a:rPr kumimoji="1" lang="ja-JP" altLang="en-US" smtClean="0"/>
              <a:t>‹#›</a:t>
            </a:fld>
            <a:endParaRPr kumimoji="1" lang="ja-JP" altLang="en-US"/>
          </a:p>
        </p:txBody>
      </p:sp>
    </p:spTree>
    <p:extLst>
      <p:ext uri="{BB962C8B-B14F-4D97-AF65-F5344CB8AC3E}">
        <p14:creationId xmlns:p14="http://schemas.microsoft.com/office/powerpoint/2010/main" val="4100770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C7F539F-5526-4D04-8FD6-260459D8BC5F}" type="datetime1">
              <a:rPr kumimoji="1" lang="ja-JP" altLang="en-US" smtClean="0"/>
              <a:t>2025/1/31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ABEA90D-F275-432F-8053-456A4E092F4A}" type="slidenum">
              <a:rPr kumimoji="1" lang="ja-JP" altLang="en-US" smtClean="0"/>
              <a:t>‹#›</a:t>
            </a:fld>
            <a:endParaRPr kumimoji="1" lang="ja-JP" altLang="en-US"/>
          </a:p>
        </p:txBody>
      </p:sp>
    </p:spTree>
    <p:extLst>
      <p:ext uri="{BB962C8B-B14F-4D97-AF65-F5344CB8AC3E}">
        <p14:creationId xmlns:p14="http://schemas.microsoft.com/office/powerpoint/2010/main" val="1588548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D3D3D84-5621-4CC5-8FC4-57C7F07D8C49}" type="datetime1">
              <a:rPr kumimoji="1" lang="ja-JP" altLang="en-US" smtClean="0"/>
              <a:t>2025/1/31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ABEA90D-F275-432F-8053-456A4E092F4A}" type="slidenum">
              <a:rPr kumimoji="1" lang="ja-JP" altLang="en-US" smtClean="0"/>
              <a:t>‹#›</a:t>
            </a:fld>
            <a:endParaRPr kumimoji="1" lang="ja-JP" altLang="en-US"/>
          </a:p>
        </p:txBody>
      </p:sp>
    </p:spTree>
    <p:extLst>
      <p:ext uri="{BB962C8B-B14F-4D97-AF65-F5344CB8AC3E}">
        <p14:creationId xmlns:p14="http://schemas.microsoft.com/office/powerpoint/2010/main" val="3008258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78FA845-20CD-48D2-A2D5-B5407AFF0FCB}" type="datetime1">
              <a:rPr kumimoji="1" lang="ja-JP" altLang="en-US" smtClean="0"/>
              <a:t>2025/1/31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ABEA90D-F275-432F-8053-456A4E092F4A}" type="slidenum">
              <a:rPr kumimoji="1" lang="ja-JP" altLang="en-US" smtClean="0"/>
              <a:t>‹#›</a:t>
            </a:fld>
            <a:endParaRPr kumimoji="1" lang="ja-JP" altLang="en-US"/>
          </a:p>
        </p:txBody>
      </p:sp>
    </p:spTree>
    <p:extLst>
      <p:ext uri="{BB962C8B-B14F-4D97-AF65-F5344CB8AC3E}">
        <p14:creationId xmlns:p14="http://schemas.microsoft.com/office/powerpoint/2010/main" val="2805075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8A7A997-C117-4E07-8358-707BEF18102A}" type="datetime1">
              <a:rPr kumimoji="1" lang="ja-JP" altLang="en-US" smtClean="0"/>
              <a:t>2025/1/31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ABEA90D-F275-432F-8053-456A4E092F4A}" type="slidenum">
              <a:rPr kumimoji="1" lang="ja-JP" altLang="en-US" smtClean="0"/>
              <a:t>‹#›</a:t>
            </a:fld>
            <a:endParaRPr kumimoji="1" lang="ja-JP" altLang="en-US"/>
          </a:p>
        </p:txBody>
      </p:sp>
    </p:spTree>
    <p:extLst>
      <p:ext uri="{BB962C8B-B14F-4D97-AF65-F5344CB8AC3E}">
        <p14:creationId xmlns:p14="http://schemas.microsoft.com/office/powerpoint/2010/main" val="81899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AA06C61-18D9-4AC9-AA51-71DA4C67CC89}" type="datetime1">
              <a:rPr kumimoji="1" lang="ja-JP" altLang="en-US" smtClean="0"/>
              <a:t>2025/1/31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ABEA90D-F275-432F-8053-456A4E092F4A}" type="slidenum">
              <a:rPr kumimoji="1" lang="ja-JP" altLang="en-US" smtClean="0"/>
              <a:t>‹#›</a:t>
            </a:fld>
            <a:endParaRPr kumimoji="1" lang="ja-JP" altLang="en-US"/>
          </a:p>
        </p:txBody>
      </p:sp>
    </p:spTree>
    <p:extLst>
      <p:ext uri="{BB962C8B-B14F-4D97-AF65-F5344CB8AC3E}">
        <p14:creationId xmlns:p14="http://schemas.microsoft.com/office/powerpoint/2010/main" val="793683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56B93E7-F14A-4576-8224-71FB96D1D432}" type="datetime1">
              <a:rPr kumimoji="1" lang="ja-JP" altLang="en-US" smtClean="0"/>
              <a:t>2025/1/31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ABEA90D-F275-432F-8053-456A4E092F4A}" type="slidenum">
              <a:rPr kumimoji="1" lang="ja-JP" altLang="en-US" smtClean="0"/>
              <a:t>‹#›</a:t>
            </a:fld>
            <a:endParaRPr kumimoji="1" lang="ja-JP" altLang="en-US"/>
          </a:p>
        </p:txBody>
      </p:sp>
    </p:spTree>
    <p:extLst>
      <p:ext uri="{BB962C8B-B14F-4D97-AF65-F5344CB8AC3E}">
        <p14:creationId xmlns:p14="http://schemas.microsoft.com/office/powerpoint/2010/main" val="2855633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F4C12DF-9BCA-4E06-AD49-34DFDD5BC2B2}" type="datetime1">
              <a:rPr kumimoji="1" lang="ja-JP" altLang="en-US" smtClean="0"/>
              <a:t>2025/1/31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ABEA90D-F275-432F-8053-456A4E092F4A}" type="slidenum">
              <a:rPr kumimoji="1" lang="ja-JP" altLang="en-US" smtClean="0"/>
              <a:t>‹#›</a:t>
            </a:fld>
            <a:endParaRPr kumimoji="1" lang="ja-JP" altLang="en-US"/>
          </a:p>
        </p:txBody>
      </p:sp>
    </p:spTree>
    <p:extLst>
      <p:ext uri="{BB962C8B-B14F-4D97-AF65-F5344CB8AC3E}">
        <p14:creationId xmlns:p14="http://schemas.microsoft.com/office/powerpoint/2010/main" val="1210194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88E020-7334-4238-9110-095FAD913287}" type="datetime1">
              <a:rPr kumimoji="1" lang="ja-JP" altLang="en-US" smtClean="0"/>
              <a:t>2025/1/31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ABEA90D-F275-432F-8053-456A4E092F4A}" type="slidenum">
              <a:rPr kumimoji="1" lang="ja-JP" altLang="en-US" smtClean="0"/>
              <a:t>‹#›</a:t>
            </a:fld>
            <a:endParaRPr kumimoji="1" lang="ja-JP" altLang="en-US"/>
          </a:p>
        </p:txBody>
      </p:sp>
    </p:spTree>
    <p:extLst>
      <p:ext uri="{BB962C8B-B14F-4D97-AF65-F5344CB8AC3E}">
        <p14:creationId xmlns:p14="http://schemas.microsoft.com/office/powerpoint/2010/main" val="2173932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605DA89-3C9A-4A3F-BA1A-AD4015311DE3}" type="datetime1">
              <a:rPr kumimoji="1" lang="ja-JP" altLang="en-US" smtClean="0"/>
              <a:t>2025/1/31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ABEA90D-F275-432F-8053-456A4E092F4A}" type="slidenum">
              <a:rPr kumimoji="1" lang="ja-JP" altLang="en-US" smtClean="0"/>
              <a:t>‹#›</a:t>
            </a:fld>
            <a:endParaRPr kumimoji="1" lang="ja-JP" altLang="en-US"/>
          </a:p>
        </p:txBody>
      </p:sp>
    </p:spTree>
    <p:extLst>
      <p:ext uri="{BB962C8B-B14F-4D97-AF65-F5344CB8AC3E}">
        <p14:creationId xmlns:p14="http://schemas.microsoft.com/office/powerpoint/2010/main" val="1245858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07BB7A1-BAA2-4685-9A13-423FC750900D}" type="datetime1">
              <a:rPr kumimoji="1" lang="ja-JP" altLang="en-US" smtClean="0"/>
              <a:t>2025/1/31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ABEA90D-F275-432F-8053-456A4E092F4A}" type="slidenum">
              <a:rPr kumimoji="1" lang="ja-JP" altLang="en-US" smtClean="0"/>
              <a:t>‹#›</a:t>
            </a:fld>
            <a:endParaRPr kumimoji="1" lang="ja-JP" altLang="en-US"/>
          </a:p>
        </p:txBody>
      </p:sp>
    </p:spTree>
    <p:extLst>
      <p:ext uri="{BB962C8B-B14F-4D97-AF65-F5344CB8AC3E}">
        <p14:creationId xmlns:p14="http://schemas.microsoft.com/office/powerpoint/2010/main" val="2432064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6DDF4AF4-3935-4223-9569-5734B3B1160A}" type="datetime1">
              <a:rPr kumimoji="1" lang="ja-JP" altLang="en-US" smtClean="0"/>
              <a:t>2025/1/31</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FABEA90D-F275-432F-8053-456A4E092F4A}" type="slidenum">
              <a:rPr kumimoji="1" lang="ja-JP" altLang="en-US" smtClean="0"/>
              <a:t>‹#›</a:t>
            </a:fld>
            <a:endParaRPr kumimoji="1" lang="ja-JP" altLang="en-US"/>
          </a:p>
        </p:txBody>
      </p:sp>
    </p:spTree>
    <p:extLst>
      <p:ext uri="{BB962C8B-B14F-4D97-AF65-F5344CB8AC3E}">
        <p14:creationId xmlns:p14="http://schemas.microsoft.com/office/powerpoint/2010/main" val="9930758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package" Target="../embeddings/Microsoft_Excel_Worksheet4.xlsx"/><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package" Target="../embeddings/Microsoft_Excel_Worksheet2.xlsx"/><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0.emf"/><Relationship Id="rId4" Type="http://schemas.openxmlformats.org/officeDocument/2006/relationships/package" Target="../embeddings/Microsoft_Excel_Worksheet3.xlsx"/></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hyperlink" Target="https://cimtops-support.com/i-Reporter/en/dl-software-en" TargetMode="Externa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2.png"/><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package" Target="../embeddings/Microsoft_Excel_Worksheet.xlsx"/><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xml"/><Relationship Id="rId5" Type="http://schemas.openxmlformats.org/officeDocument/2006/relationships/image" Target="../media/image109.png"/><Relationship Id="rId4" Type="http://schemas.openxmlformats.org/officeDocument/2006/relationships/image" Target="../media/image108.png"/></Relationships>
</file>

<file path=ppt/slides/_rels/slide6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package" Target="../embeddings/Microsoft_Excel_Worksheet1.xlsx"/><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xml"/><Relationship Id="rId5" Type="http://schemas.openxmlformats.org/officeDocument/2006/relationships/image" Target="../media/image130.png"/><Relationship Id="rId4" Type="http://schemas.openxmlformats.org/officeDocument/2006/relationships/image" Target="../media/image129.png"/></Relationships>
</file>

<file path=ppt/slides/_rels/slide7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1.xml"/><Relationship Id="rId4" Type="http://schemas.openxmlformats.org/officeDocument/2006/relationships/image" Target="../media/image170.png"/></Relationships>
</file>

<file path=ppt/slides/_rels/slide9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drawingObject2">
            <a:extLst>
              <a:ext uri="{FF2B5EF4-FFF2-40B4-BE49-F238E27FC236}">
                <a16:creationId xmlns:a16="http://schemas.microsoft.com/office/drawing/2014/main" id="{E8D9608A-6B4B-4561-B61C-C74C30FB5185}"/>
              </a:ext>
            </a:extLst>
          </p:cNvPr>
          <p:cNvGrpSpPr>
            <a:grpSpLocks/>
          </p:cNvGrpSpPr>
          <p:nvPr/>
        </p:nvGrpSpPr>
        <p:grpSpPr bwMode="auto">
          <a:xfrm>
            <a:off x="406400" y="3687445"/>
            <a:ext cx="6045200" cy="2531668"/>
            <a:chOff x="0" y="0"/>
            <a:chExt cx="60452" cy="14719"/>
          </a:xfrm>
        </p:grpSpPr>
        <p:sp>
          <p:nvSpPr>
            <p:cNvPr id="5" name="Shape 3">
              <a:extLst>
                <a:ext uri="{FF2B5EF4-FFF2-40B4-BE49-F238E27FC236}">
                  <a16:creationId xmlns:a16="http://schemas.microsoft.com/office/drawing/2014/main" id="{2A6BEF9C-6AE2-4714-89C9-41C77A60F94A}"/>
                </a:ext>
              </a:extLst>
            </p:cNvPr>
            <p:cNvSpPr>
              <a:spLocks/>
            </p:cNvSpPr>
            <p:nvPr/>
          </p:nvSpPr>
          <p:spPr bwMode="auto">
            <a:xfrm>
              <a:off x="0" y="12395"/>
              <a:ext cx="57092" cy="6"/>
            </a:xfrm>
            <a:custGeom>
              <a:avLst/>
              <a:gdLst>
                <a:gd name="T0" fmla="*/ 0 w 5709284"/>
                <a:gd name="T1" fmla="*/ 0 h 635"/>
                <a:gd name="T2" fmla="*/ 5709284 w 5709284"/>
                <a:gd name="T3" fmla="*/ 635 h 635"/>
                <a:gd name="T4" fmla="*/ 0 w 5709284"/>
                <a:gd name="T5" fmla="*/ 0 h 635"/>
                <a:gd name="T6" fmla="*/ 5709284 w 5709284"/>
                <a:gd name="T7" fmla="*/ 635 h 635"/>
              </a:gdLst>
              <a:ahLst/>
              <a:cxnLst>
                <a:cxn ang="0">
                  <a:pos x="T0" y="T1"/>
                </a:cxn>
                <a:cxn ang="0">
                  <a:pos x="T2" y="T3"/>
                </a:cxn>
              </a:cxnLst>
              <a:rect l="T4" t="T5" r="T6" b="T7"/>
              <a:pathLst>
                <a:path w="5709284" h="635">
                  <a:moveTo>
                    <a:pt x="0" y="0"/>
                  </a:moveTo>
                  <a:lnTo>
                    <a:pt x="5709284" y="635"/>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a:p>
          </p:txBody>
        </p:sp>
        <p:sp>
          <p:nvSpPr>
            <p:cNvPr id="6" name="Shape 4">
              <a:extLst>
                <a:ext uri="{FF2B5EF4-FFF2-40B4-BE49-F238E27FC236}">
                  <a16:creationId xmlns:a16="http://schemas.microsoft.com/office/drawing/2014/main" id="{2CDC2C1D-88BF-4C3A-95C8-8992DD55D8EA}"/>
                </a:ext>
              </a:extLst>
            </p:cNvPr>
            <p:cNvSpPr>
              <a:spLocks/>
            </p:cNvSpPr>
            <p:nvPr/>
          </p:nvSpPr>
          <p:spPr bwMode="auto">
            <a:xfrm>
              <a:off x="56197" y="0"/>
              <a:ext cx="4255" cy="14719"/>
            </a:xfrm>
            <a:custGeom>
              <a:avLst/>
              <a:gdLst>
                <a:gd name="T0" fmla="*/ 0 w 425451"/>
                <a:gd name="T1" fmla="*/ 0 h 1471930"/>
                <a:gd name="T2" fmla="*/ 0 w 425451"/>
                <a:gd name="T3" fmla="*/ 1471930 h 1471930"/>
                <a:gd name="T4" fmla="*/ 425451 w 425451"/>
                <a:gd name="T5" fmla="*/ 1471930 h 1471930"/>
                <a:gd name="T6" fmla="*/ 425451 w 425451"/>
                <a:gd name="T7" fmla="*/ 0 h 1471930"/>
                <a:gd name="T8" fmla="*/ 0 w 425451"/>
                <a:gd name="T9" fmla="*/ 0 h 1471930"/>
                <a:gd name="T10" fmla="*/ 0 w 425451"/>
                <a:gd name="T11" fmla="*/ 0 h 1471930"/>
                <a:gd name="T12" fmla="*/ 425451 w 425451"/>
                <a:gd name="T13" fmla="*/ 1471930 h 1471930"/>
              </a:gdLst>
              <a:ahLst/>
              <a:cxnLst>
                <a:cxn ang="0">
                  <a:pos x="T0" y="T1"/>
                </a:cxn>
                <a:cxn ang="0">
                  <a:pos x="T2" y="T3"/>
                </a:cxn>
                <a:cxn ang="0">
                  <a:pos x="T4" y="T5"/>
                </a:cxn>
                <a:cxn ang="0">
                  <a:pos x="T6" y="T7"/>
                </a:cxn>
                <a:cxn ang="0">
                  <a:pos x="T8" y="T9"/>
                </a:cxn>
              </a:cxnLst>
              <a:rect l="T10" t="T11" r="T12" b="T13"/>
              <a:pathLst>
                <a:path w="425451" h="1471930">
                  <a:moveTo>
                    <a:pt x="0" y="0"/>
                  </a:moveTo>
                  <a:lnTo>
                    <a:pt x="0" y="1471930"/>
                  </a:lnTo>
                  <a:lnTo>
                    <a:pt x="425451" y="1471930"/>
                  </a:lnTo>
                  <a:lnTo>
                    <a:pt x="425451" y="0"/>
                  </a:lnTo>
                  <a:lnTo>
                    <a:pt x="0"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grpSp>
      <p:sp>
        <p:nvSpPr>
          <p:cNvPr id="7" name="テキスト ボックス 6">
            <a:extLst>
              <a:ext uri="{FF2B5EF4-FFF2-40B4-BE49-F238E27FC236}">
                <a16:creationId xmlns:a16="http://schemas.microsoft.com/office/drawing/2014/main" id="{33ECEFA4-271F-4CD8-A6FE-097AC17AA450}"/>
              </a:ext>
            </a:extLst>
          </p:cNvPr>
          <p:cNvSpPr txBox="1"/>
          <p:nvPr/>
        </p:nvSpPr>
        <p:spPr>
          <a:xfrm>
            <a:off x="1513839" y="3860393"/>
            <a:ext cx="4512261" cy="2185214"/>
          </a:xfrm>
          <a:prstGeom prst="rect">
            <a:avLst/>
          </a:prstGeom>
          <a:noFill/>
        </p:spPr>
        <p:txBody>
          <a:bodyPr wrap="none" rtlCol="0">
            <a:spAutoFit/>
          </a:bodyPr>
          <a:lstStyle/>
          <a:p>
            <a:pPr algn="r"/>
            <a:r>
              <a:rPr kumimoji="1" lang="en-US" altLang="ja-JP" b="1" dirty="0" err="1"/>
              <a:t>i</a:t>
            </a:r>
            <a:r>
              <a:rPr kumimoji="1" lang="en-US" altLang="ja-JP" b="1" dirty="0"/>
              <a:t>-Reporter system specifications </a:t>
            </a:r>
          </a:p>
          <a:p>
            <a:pPr algn="r"/>
            <a:r>
              <a:rPr kumimoji="1" lang="en-US" altLang="ja-JP" b="1" dirty="0"/>
              <a:t>Documentation EN Blueprint for </a:t>
            </a:r>
          </a:p>
          <a:p>
            <a:pPr algn="r"/>
            <a:r>
              <a:rPr kumimoji="1" lang="en-US" altLang="ja-JP" b="1" dirty="0"/>
              <a:t>Sumitomo Rubber Thailand Co., Ltd.</a:t>
            </a:r>
          </a:p>
          <a:p>
            <a:pPr algn="r"/>
            <a:r>
              <a:rPr kumimoji="1" lang="en-US" altLang="ja-JP" sz="1400" b="1" dirty="0"/>
              <a:t>Blueprint</a:t>
            </a:r>
          </a:p>
          <a:p>
            <a:pPr algn="r"/>
            <a:endParaRPr kumimoji="1" lang="en-US" altLang="ja-JP" sz="1400" dirty="0"/>
          </a:p>
          <a:p>
            <a:pPr algn="r"/>
            <a:r>
              <a:rPr kumimoji="1" lang="en-US" altLang="ja-JP" sz="1200" dirty="0"/>
              <a:t>R8</a:t>
            </a:r>
          </a:p>
          <a:p>
            <a:pPr algn="r"/>
            <a:r>
              <a:rPr kumimoji="1" lang="en-US" altLang="ja-JP" sz="1200" dirty="0"/>
              <a:t>Made for: Toyota Boshoku Filtration System(Thailand) Co., Ltd. </a:t>
            </a:r>
          </a:p>
          <a:p>
            <a:pPr algn="r"/>
            <a:r>
              <a:rPr kumimoji="1" lang="en-US" altLang="ja-JP" sz="1200" dirty="0"/>
              <a:t>By: TOMAS TECH CO.,LTD.</a:t>
            </a:r>
          </a:p>
          <a:p>
            <a:pPr algn="r"/>
            <a:endParaRPr kumimoji="1" lang="ja-JP" altLang="en-US" dirty="0"/>
          </a:p>
        </p:txBody>
      </p:sp>
      <p:sp>
        <p:nvSpPr>
          <p:cNvPr id="15" name="正方形/長方形 14">
            <a:extLst>
              <a:ext uri="{FF2B5EF4-FFF2-40B4-BE49-F238E27FC236}">
                <a16:creationId xmlns:a16="http://schemas.microsoft.com/office/drawing/2014/main" id="{1600D60E-DEF8-4FC2-9AF6-F632CD65EC1B}"/>
              </a:ext>
            </a:extLst>
          </p:cNvPr>
          <p:cNvSpPr/>
          <p:nvPr/>
        </p:nvSpPr>
        <p:spPr>
          <a:xfrm>
            <a:off x="406401" y="479503"/>
            <a:ext cx="1544320" cy="4896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a:solidFill>
                  <a:srgbClr val="FF0000"/>
                </a:solidFill>
              </a:rPr>
              <a:t>Version 18/Dec/2024</a:t>
            </a:r>
          </a:p>
        </p:txBody>
      </p:sp>
      <p:sp>
        <p:nvSpPr>
          <p:cNvPr id="17" name="スライド番号プレースホルダー 16">
            <a:extLst>
              <a:ext uri="{FF2B5EF4-FFF2-40B4-BE49-F238E27FC236}">
                <a16:creationId xmlns:a16="http://schemas.microsoft.com/office/drawing/2014/main" id="{5B4DA840-04A4-4B68-85C0-2E5D055FF8E8}"/>
              </a:ext>
            </a:extLst>
          </p:cNvPr>
          <p:cNvSpPr>
            <a:spLocks noGrp="1"/>
          </p:cNvSpPr>
          <p:nvPr>
            <p:ph type="sldNum" sz="quarter" idx="12"/>
          </p:nvPr>
        </p:nvSpPr>
        <p:spPr/>
        <p:txBody>
          <a:bodyPr/>
          <a:lstStyle/>
          <a:p>
            <a:fld id="{FABEA90D-F275-432F-8053-456A4E092F4A}" type="slidenum">
              <a:rPr kumimoji="1" lang="ja-JP" altLang="en-US" smtClean="0"/>
              <a:t>1</a:t>
            </a:fld>
            <a:endParaRPr kumimoji="1" lang="ja-JP" altLang="en-US"/>
          </a:p>
        </p:txBody>
      </p:sp>
      <p:sp>
        <p:nvSpPr>
          <p:cNvPr id="19" name="正方形/長方形 18">
            <a:extLst>
              <a:ext uri="{FF2B5EF4-FFF2-40B4-BE49-F238E27FC236}">
                <a16:creationId xmlns:a16="http://schemas.microsoft.com/office/drawing/2014/main" id="{4010B2CE-2E6A-4AD5-BE49-4FB62FDB8834}"/>
              </a:ext>
            </a:extLst>
          </p:cNvPr>
          <p:cNvSpPr/>
          <p:nvPr/>
        </p:nvSpPr>
        <p:spPr>
          <a:xfrm>
            <a:off x="4907281" y="479503"/>
            <a:ext cx="1544320" cy="4896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a:solidFill>
                  <a:srgbClr val="FF0000"/>
                </a:solidFill>
              </a:rPr>
              <a:t>Confidential</a:t>
            </a:r>
          </a:p>
        </p:txBody>
      </p:sp>
      <p:pic>
        <p:nvPicPr>
          <p:cNvPr id="3" name="図 2">
            <a:extLst>
              <a:ext uri="{FF2B5EF4-FFF2-40B4-BE49-F238E27FC236}">
                <a16:creationId xmlns:a16="http://schemas.microsoft.com/office/drawing/2014/main" id="{A49FD61F-85BD-CEE8-58AE-0313D3A531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424" y="7759839"/>
            <a:ext cx="5955176" cy="1421558"/>
          </a:xfrm>
          <a:prstGeom prst="rect">
            <a:avLst/>
          </a:prstGeom>
        </p:spPr>
      </p:pic>
    </p:spTree>
    <p:extLst>
      <p:ext uri="{BB962C8B-B14F-4D97-AF65-F5344CB8AC3E}">
        <p14:creationId xmlns:p14="http://schemas.microsoft.com/office/powerpoint/2010/main" val="1279534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10</a:t>
            </a:fld>
            <a:endParaRPr kumimoji="1" lang="ja-JP" altLang="en-US"/>
          </a:p>
        </p:txBody>
      </p:sp>
      <p:sp>
        <p:nvSpPr>
          <p:cNvPr id="17" name="正方形/長方形 16">
            <a:extLst>
              <a:ext uri="{FF2B5EF4-FFF2-40B4-BE49-F238E27FC236}">
                <a16:creationId xmlns:a16="http://schemas.microsoft.com/office/drawing/2014/main" id="{63762151-4328-4DD9-8D29-5A720332379A}"/>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3. Document image</a:t>
            </a:r>
          </a:p>
        </p:txBody>
      </p:sp>
      <p:sp>
        <p:nvSpPr>
          <p:cNvPr id="30" name="テキスト ボックス 29">
            <a:extLst>
              <a:ext uri="{FF2B5EF4-FFF2-40B4-BE49-F238E27FC236}">
                <a16:creationId xmlns:a16="http://schemas.microsoft.com/office/drawing/2014/main" id="{D336CB21-70D5-42F6-8526-CB60A290651C}"/>
              </a:ext>
            </a:extLst>
          </p:cNvPr>
          <p:cNvSpPr txBox="1"/>
          <p:nvPr/>
        </p:nvSpPr>
        <p:spPr>
          <a:xfrm>
            <a:off x="420263" y="846463"/>
            <a:ext cx="4200886" cy="261610"/>
          </a:xfrm>
          <a:prstGeom prst="rect">
            <a:avLst/>
          </a:prstGeom>
          <a:noFill/>
        </p:spPr>
        <p:txBody>
          <a:bodyPr wrap="square" rtlCol="0">
            <a:spAutoFit/>
          </a:bodyPr>
          <a:lstStyle/>
          <a:p>
            <a:r>
              <a:rPr kumimoji="1" lang="en-US" altLang="ja-JP" sz="1100" dirty="0"/>
              <a:t>3-1-2. CO</a:t>
            </a:r>
          </a:p>
        </p:txBody>
      </p:sp>
      <p:sp>
        <p:nvSpPr>
          <p:cNvPr id="12" name="テキスト ボックス 11">
            <a:extLst>
              <a:ext uri="{FF2B5EF4-FFF2-40B4-BE49-F238E27FC236}">
                <a16:creationId xmlns:a16="http://schemas.microsoft.com/office/drawing/2014/main" id="{323FB400-E074-EF9B-7030-B423B7C7567F}"/>
              </a:ext>
            </a:extLst>
          </p:cNvPr>
          <p:cNvSpPr txBox="1"/>
          <p:nvPr/>
        </p:nvSpPr>
        <p:spPr>
          <a:xfrm>
            <a:off x="5477218" y="869546"/>
            <a:ext cx="1046988" cy="338554"/>
          </a:xfrm>
          <a:prstGeom prst="rect">
            <a:avLst/>
          </a:prstGeom>
          <a:solidFill>
            <a:schemeClr val="bg1">
              <a:lumMod val="95000"/>
            </a:schemeClr>
          </a:solidFill>
          <a:ln>
            <a:solidFill>
              <a:schemeClr val="tx1">
                <a:lumMod val="50000"/>
                <a:lumOff val="50000"/>
              </a:schemeClr>
            </a:solidFill>
          </a:ln>
        </p:spPr>
        <p:txBody>
          <a:bodyPr wrap="square">
            <a:spAutoFit/>
          </a:bodyPr>
          <a:lstStyle/>
          <a:p>
            <a:pPr algn="ctr"/>
            <a:r>
              <a:rPr kumimoji="1" lang="en-US" altLang="ja-JP" sz="800" b="0" dirty="0"/>
              <a:t>SYTELINE ⇒Pegasus</a:t>
            </a:r>
            <a:endParaRPr lang="ja-JP" altLang="en-US" sz="800" dirty="0"/>
          </a:p>
        </p:txBody>
      </p:sp>
      <p:sp>
        <p:nvSpPr>
          <p:cNvPr id="5" name="Isosceles Triangle 4">
            <a:extLst>
              <a:ext uri="{FF2B5EF4-FFF2-40B4-BE49-F238E27FC236}">
                <a16:creationId xmlns:a16="http://schemas.microsoft.com/office/drawing/2014/main" id="{79A66499-83EC-BE26-862B-C866E78D6B31}"/>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6" name="Picture 5">
            <a:extLst>
              <a:ext uri="{FF2B5EF4-FFF2-40B4-BE49-F238E27FC236}">
                <a16:creationId xmlns:a16="http://schemas.microsoft.com/office/drawing/2014/main" id="{15582A57-4458-ED01-B3B6-189D4B8DB6CD}"/>
              </a:ext>
            </a:extLst>
          </p:cNvPr>
          <p:cNvPicPr>
            <a:picLocks noChangeAspect="1"/>
          </p:cNvPicPr>
          <p:nvPr/>
        </p:nvPicPr>
        <p:blipFill>
          <a:blip r:embed="rId2"/>
          <a:stretch>
            <a:fillRect/>
          </a:stretch>
        </p:blipFill>
        <p:spPr>
          <a:xfrm rot="5400000">
            <a:off x="-1448498" y="3598990"/>
            <a:ext cx="6858000" cy="2708020"/>
          </a:xfrm>
          <a:prstGeom prst="rect">
            <a:avLst/>
          </a:prstGeom>
        </p:spPr>
      </p:pic>
      <p:sp>
        <p:nvSpPr>
          <p:cNvPr id="7" name="Rectangle 6">
            <a:extLst>
              <a:ext uri="{FF2B5EF4-FFF2-40B4-BE49-F238E27FC236}">
                <a16:creationId xmlns:a16="http://schemas.microsoft.com/office/drawing/2014/main" id="{0DF1F490-A4BA-DEFE-E600-EB80EDA88EE9}"/>
              </a:ext>
            </a:extLst>
          </p:cNvPr>
          <p:cNvSpPr/>
          <p:nvPr/>
        </p:nvSpPr>
        <p:spPr>
          <a:xfrm>
            <a:off x="4161535" y="939698"/>
            <a:ext cx="1108329" cy="472037"/>
          </a:xfrm>
          <a:prstGeom prst="rect">
            <a:avLst/>
          </a:prstGeom>
          <a:solidFill>
            <a:srgbClr val="FFFF00"/>
          </a:solidFill>
          <a:ln w="3175" cap="flat" cmpd="sng" algn="ctr">
            <a:noFill/>
            <a:prstDash val="solid"/>
          </a:ln>
          <a:effectLst/>
        </p:spPr>
        <p:txBody>
          <a:bodyPr rtlCol="0" anchor="ctr"/>
          <a:lstStyle/>
          <a:p>
            <a:r>
              <a:rPr kumimoji="1" lang="en-US" altLang="ja-JP" sz="800" dirty="0"/>
              <a:t>Syteline will create view table on middle DB tier</a:t>
            </a:r>
          </a:p>
        </p:txBody>
      </p:sp>
    </p:spTree>
    <p:extLst>
      <p:ext uri="{BB962C8B-B14F-4D97-AF65-F5344CB8AC3E}">
        <p14:creationId xmlns:p14="http://schemas.microsoft.com/office/powerpoint/2010/main" val="36135827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007A8-8174-D3F6-2BB9-8C653CE24FFD}"/>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33C6CC5D-0BC4-81B3-D023-B15D59CB69E6}"/>
              </a:ext>
            </a:extLst>
          </p:cNvPr>
          <p:cNvSpPr>
            <a:spLocks noGrp="1"/>
          </p:cNvSpPr>
          <p:nvPr>
            <p:ph type="sldNum" sz="quarter" idx="12"/>
          </p:nvPr>
        </p:nvSpPr>
        <p:spPr/>
        <p:txBody>
          <a:bodyPr/>
          <a:lstStyle/>
          <a:p>
            <a:fld id="{FABEA90D-F275-432F-8053-456A4E092F4A}" type="slidenum">
              <a:rPr kumimoji="1" lang="ja-JP" altLang="en-US" smtClean="0"/>
              <a:t>100</a:t>
            </a:fld>
            <a:endParaRPr kumimoji="1" lang="ja-JP" altLang="en-US"/>
          </a:p>
        </p:txBody>
      </p:sp>
      <p:sp>
        <p:nvSpPr>
          <p:cNvPr id="17" name="正方形/長方形 16">
            <a:extLst>
              <a:ext uri="{FF2B5EF4-FFF2-40B4-BE49-F238E27FC236}">
                <a16:creationId xmlns:a16="http://schemas.microsoft.com/office/drawing/2014/main" id="{0E5D8DDB-0C26-08B5-5691-4EE91A5D4E7A}"/>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B6E4A66C-E160-572A-0C9E-E598ED50787D}"/>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A1F4A915-560A-8AB3-FE5F-F62051F214B3}"/>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 5.12. Schedule menu</a:t>
            </a:r>
          </a:p>
        </p:txBody>
      </p:sp>
      <p:sp>
        <p:nvSpPr>
          <p:cNvPr id="4" name="テキスト ボックス 3">
            <a:extLst>
              <a:ext uri="{FF2B5EF4-FFF2-40B4-BE49-F238E27FC236}">
                <a16:creationId xmlns:a16="http://schemas.microsoft.com/office/drawing/2014/main" id="{A32F382B-397B-5800-DF67-1B8DBE0B6594}"/>
              </a:ext>
            </a:extLst>
          </p:cNvPr>
          <p:cNvSpPr txBox="1"/>
          <p:nvPr/>
        </p:nvSpPr>
        <p:spPr>
          <a:xfrm>
            <a:off x="499554" y="1430877"/>
            <a:ext cx="5952046" cy="646331"/>
          </a:xfrm>
          <a:prstGeom prst="rect">
            <a:avLst/>
          </a:prstGeom>
          <a:noFill/>
        </p:spPr>
        <p:txBody>
          <a:bodyPr wrap="square" rtlCol="0">
            <a:spAutoFit/>
          </a:bodyPr>
          <a:lstStyle/>
          <a:p>
            <a:r>
              <a:rPr kumimoji="1" lang="en-US" altLang="ja-JP" sz="900" dirty="0"/>
              <a:t>Registering schedule from input document list</a:t>
            </a:r>
          </a:p>
          <a:p>
            <a:r>
              <a:rPr kumimoji="1" lang="en-US" altLang="ja-JP" sz="900" dirty="0"/>
              <a:t>	• Schedules can also be registered from the document list.</a:t>
            </a:r>
          </a:p>
          <a:p>
            <a:r>
              <a:rPr kumimoji="1" lang="en-US" altLang="ja-JP" sz="900" dirty="0"/>
              <a:t>	• Select an input document from the list and click the "Schedule" button with the clock icon at the upper 	right of screen to open the "Schedule registration" screen.</a:t>
            </a:r>
          </a:p>
        </p:txBody>
      </p:sp>
      <p:sp>
        <p:nvSpPr>
          <p:cNvPr id="41" name="Isosceles Triangle 40">
            <a:extLst>
              <a:ext uri="{FF2B5EF4-FFF2-40B4-BE49-F238E27FC236}">
                <a16:creationId xmlns:a16="http://schemas.microsoft.com/office/drawing/2014/main" id="{E354E8A7-583E-E63C-CCB8-9B92E4B70ED2}"/>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6" name="Picture 5">
            <a:extLst>
              <a:ext uri="{FF2B5EF4-FFF2-40B4-BE49-F238E27FC236}">
                <a16:creationId xmlns:a16="http://schemas.microsoft.com/office/drawing/2014/main" id="{64E03193-72FD-A384-1B84-C13080706329}"/>
              </a:ext>
            </a:extLst>
          </p:cNvPr>
          <p:cNvPicPr>
            <a:picLocks noChangeAspect="1"/>
          </p:cNvPicPr>
          <p:nvPr/>
        </p:nvPicPr>
        <p:blipFill>
          <a:blip r:embed="rId2"/>
          <a:stretch>
            <a:fillRect/>
          </a:stretch>
        </p:blipFill>
        <p:spPr>
          <a:xfrm>
            <a:off x="525899" y="2077208"/>
            <a:ext cx="5899355" cy="3332163"/>
          </a:xfrm>
          <a:prstGeom prst="rect">
            <a:avLst/>
          </a:prstGeom>
        </p:spPr>
      </p:pic>
      <p:sp>
        <p:nvSpPr>
          <p:cNvPr id="9" name="TextBox 8">
            <a:extLst>
              <a:ext uri="{FF2B5EF4-FFF2-40B4-BE49-F238E27FC236}">
                <a16:creationId xmlns:a16="http://schemas.microsoft.com/office/drawing/2014/main" id="{16ECD8E9-9874-9BE4-B14E-C40E081341D9}"/>
              </a:ext>
            </a:extLst>
          </p:cNvPr>
          <p:cNvSpPr txBox="1"/>
          <p:nvPr/>
        </p:nvSpPr>
        <p:spPr>
          <a:xfrm>
            <a:off x="499553" y="5409371"/>
            <a:ext cx="5925701" cy="646331"/>
          </a:xfrm>
          <a:prstGeom prst="rect">
            <a:avLst/>
          </a:prstGeom>
          <a:noFill/>
        </p:spPr>
        <p:txBody>
          <a:bodyPr wrap="square">
            <a:spAutoFit/>
          </a:bodyPr>
          <a:lstStyle/>
          <a:p>
            <a:r>
              <a:rPr lang="en-US" sz="900" dirty="0"/>
              <a:t>Editing and deleting schedule</a:t>
            </a:r>
          </a:p>
          <a:p>
            <a:r>
              <a:rPr lang="en-US" sz="900" dirty="0"/>
              <a:t>	• Click an input document name displayed in each date to open the registration screen for that schedule.</a:t>
            </a:r>
          </a:p>
          <a:p>
            <a:r>
              <a:rPr lang="en-US" sz="900" dirty="0"/>
              <a:t>	• Click delete icon to delete the schedule.</a:t>
            </a:r>
          </a:p>
          <a:p>
            <a:r>
              <a:rPr lang="en-US" sz="900" dirty="0"/>
              <a:t>	(Document will not be deleted. )</a:t>
            </a:r>
          </a:p>
        </p:txBody>
      </p:sp>
      <p:pic>
        <p:nvPicPr>
          <p:cNvPr id="12" name="Picture 11">
            <a:extLst>
              <a:ext uri="{FF2B5EF4-FFF2-40B4-BE49-F238E27FC236}">
                <a16:creationId xmlns:a16="http://schemas.microsoft.com/office/drawing/2014/main" id="{A66E1FB2-DB4F-5067-6171-F80418B9C5F4}"/>
              </a:ext>
            </a:extLst>
          </p:cNvPr>
          <p:cNvPicPr>
            <a:picLocks noChangeAspect="1"/>
          </p:cNvPicPr>
          <p:nvPr/>
        </p:nvPicPr>
        <p:blipFill>
          <a:blip r:embed="rId3"/>
          <a:stretch>
            <a:fillRect/>
          </a:stretch>
        </p:blipFill>
        <p:spPr>
          <a:xfrm>
            <a:off x="525899" y="6055702"/>
            <a:ext cx="5899355" cy="2502555"/>
          </a:xfrm>
          <a:prstGeom prst="rect">
            <a:avLst/>
          </a:prstGeom>
        </p:spPr>
      </p:pic>
    </p:spTree>
    <p:extLst>
      <p:ext uri="{BB962C8B-B14F-4D97-AF65-F5344CB8AC3E}">
        <p14:creationId xmlns:p14="http://schemas.microsoft.com/office/powerpoint/2010/main" val="37583598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3CF2B628-9335-4B00-B73B-9012A52144F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6. Q&amp;A</a:t>
            </a:r>
          </a:p>
        </p:txBody>
      </p:sp>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101</a:t>
            </a:fld>
            <a:endParaRPr kumimoji="1" lang="ja-JP" altLang="en-US"/>
          </a:p>
        </p:txBody>
      </p:sp>
      <p:graphicFrame>
        <p:nvGraphicFramePr>
          <p:cNvPr id="4" name="オブジェクト 3">
            <a:extLst>
              <a:ext uri="{FF2B5EF4-FFF2-40B4-BE49-F238E27FC236}">
                <a16:creationId xmlns:a16="http://schemas.microsoft.com/office/drawing/2014/main" id="{21290CBD-22A3-4F1E-9FDB-AED3BD8BB5A0}"/>
              </a:ext>
            </a:extLst>
          </p:cNvPr>
          <p:cNvGraphicFramePr>
            <a:graphicFrameLocks noChangeAspect="1"/>
          </p:cNvGraphicFramePr>
          <p:nvPr>
            <p:extLst>
              <p:ext uri="{D42A27DB-BD31-4B8C-83A1-F6EECF244321}">
                <p14:modId xmlns:p14="http://schemas.microsoft.com/office/powerpoint/2010/main" val="3306295059"/>
              </p:ext>
            </p:extLst>
          </p:nvPr>
        </p:nvGraphicFramePr>
        <p:xfrm>
          <a:off x="598805" y="1068388"/>
          <a:ext cx="6323013" cy="2398712"/>
        </p:xfrm>
        <a:graphic>
          <a:graphicData uri="http://schemas.openxmlformats.org/presentationml/2006/ole">
            <mc:AlternateContent xmlns:mc="http://schemas.openxmlformats.org/markup-compatibility/2006">
              <mc:Choice xmlns:v="urn:schemas-microsoft-com:vml" Requires="v">
                <p:oleObj name="Worksheet" r:id="rId2" imgW="11864479" imgH="4495984" progId="Excel.Sheet.12">
                  <p:embed/>
                </p:oleObj>
              </mc:Choice>
              <mc:Fallback>
                <p:oleObj name="Worksheet" r:id="rId2" imgW="11864479" imgH="4495984" progId="Excel.Sheet.12">
                  <p:embed/>
                  <p:pic>
                    <p:nvPicPr>
                      <p:cNvPr id="0" name=""/>
                      <p:cNvPicPr/>
                      <p:nvPr/>
                    </p:nvPicPr>
                    <p:blipFill>
                      <a:blip r:embed="rId3"/>
                      <a:stretch>
                        <a:fillRect/>
                      </a:stretch>
                    </p:blipFill>
                    <p:spPr>
                      <a:xfrm>
                        <a:off x="598805" y="1068388"/>
                        <a:ext cx="6323013" cy="2398712"/>
                      </a:xfrm>
                      <a:prstGeom prst="rect">
                        <a:avLst/>
                      </a:prstGeom>
                    </p:spPr>
                  </p:pic>
                </p:oleObj>
              </mc:Fallback>
            </mc:AlternateContent>
          </a:graphicData>
        </a:graphic>
      </p:graphicFrame>
    </p:spTree>
    <p:extLst>
      <p:ext uri="{BB962C8B-B14F-4D97-AF65-F5344CB8AC3E}">
        <p14:creationId xmlns:p14="http://schemas.microsoft.com/office/powerpoint/2010/main" val="13554832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3CF2B628-9335-4B00-B73B-9012A52144F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7. Sign off</a:t>
            </a:r>
          </a:p>
        </p:txBody>
      </p:sp>
      <p:sp>
        <p:nvSpPr>
          <p:cNvPr id="2" name="テキスト ボックス 1">
            <a:extLst>
              <a:ext uri="{FF2B5EF4-FFF2-40B4-BE49-F238E27FC236}">
                <a16:creationId xmlns:a16="http://schemas.microsoft.com/office/drawing/2014/main" id="{260BBF93-590E-46B1-959E-D6B1E58C4925}"/>
              </a:ext>
            </a:extLst>
          </p:cNvPr>
          <p:cNvSpPr txBox="1"/>
          <p:nvPr/>
        </p:nvSpPr>
        <p:spPr>
          <a:xfrm>
            <a:off x="406400" y="1025912"/>
            <a:ext cx="6117062" cy="1785104"/>
          </a:xfrm>
          <a:prstGeom prst="rect">
            <a:avLst/>
          </a:prstGeom>
          <a:noFill/>
        </p:spPr>
        <p:txBody>
          <a:bodyPr wrap="square" rtlCol="0">
            <a:spAutoFit/>
          </a:bodyPr>
          <a:lstStyle/>
          <a:p>
            <a:r>
              <a:rPr kumimoji="1" lang="en-US" altLang="ja-JP" sz="1100" dirty="0"/>
              <a:t>We hereby acknowledge and agree the above-mentioned blueprint requirements.</a:t>
            </a:r>
          </a:p>
          <a:p>
            <a:r>
              <a:rPr kumimoji="1" lang="en-US" altLang="ja-JP" sz="1100" dirty="0"/>
              <a:t>Any changes required after the sign off for this blueprint will be addressed through the change request process.</a:t>
            </a:r>
          </a:p>
          <a:p>
            <a:endParaRPr kumimoji="1" lang="en-US" altLang="ja-JP" sz="1100" b="1" dirty="0"/>
          </a:p>
          <a:p>
            <a:endParaRPr kumimoji="1" lang="en-US" altLang="ja-JP" sz="1100" b="1" dirty="0"/>
          </a:p>
          <a:p>
            <a:endParaRPr kumimoji="1" lang="en-US" altLang="ja-JP" sz="1100" b="1" dirty="0"/>
          </a:p>
          <a:p>
            <a:r>
              <a:rPr kumimoji="1" lang="en-US" altLang="ja-JP" sz="1100" b="1" dirty="0"/>
              <a:t>Toyota Boshoku Filtration System(Thailand) Co., Ltd.</a:t>
            </a:r>
          </a:p>
          <a:p>
            <a:endParaRPr kumimoji="1" lang="en-US" altLang="ja-JP" sz="1100" b="1" dirty="0"/>
          </a:p>
          <a:p>
            <a:r>
              <a:rPr kumimoji="1" lang="en-US" altLang="ja-JP" sz="1100" b="1" dirty="0"/>
              <a:t>Sign:</a:t>
            </a:r>
            <a:r>
              <a:rPr kumimoji="1" lang="ja-JP" altLang="en-US" sz="1100" b="1" u="sng" dirty="0"/>
              <a:t>　　　　　　　　　　　　　　　　　　　　</a:t>
            </a:r>
            <a:r>
              <a:rPr kumimoji="1" lang="ja-JP" altLang="en-US" sz="1100" b="1" dirty="0"/>
              <a:t>　　　　　　　　　　　　　　　　　　　　　　　　　　　　　　　</a:t>
            </a:r>
            <a:r>
              <a:rPr kumimoji="1" lang="en-US" altLang="ja-JP" sz="1100" b="1" u="sng" dirty="0"/>
              <a:t>                  </a:t>
            </a:r>
            <a:r>
              <a:rPr kumimoji="1" lang="en-US" altLang="ja-JP" sz="1100" b="1" dirty="0"/>
              <a:t>        </a:t>
            </a:r>
          </a:p>
          <a:p>
            <a:endParaRPr kumimoji="1" lang="en-US" altLang="ja-JP" sz="1100" b="1" dirty="0"/>
          </a:p>
        </p:txBody>
      </p:sp>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102</a:t>
            </a:fld>
            <a:endParaRPr kumimoji="1" lang="ja-JP" altLang="en-US"/>
          </a:p>
        </p:txBody>
      </p:sp>
      <p:cxnSp>
        <p:nvCxnSpPr>
          <p:cNvPr id="5" name="直線コネクタ 4">
            <a:extLst>
              <a:ext uri="{FF2B5EF4-FFF2-40B4-BE49-F238E27FC236}">
                <a16:creationId xmlns:a16="http://schemas.microsoft.com/office/drawing/2014/main" id="{390420F3-7B7A-4B78-ABC9-A008029EF8A5}"/>
              </a:ext>
            </a:extLst>
          </p:cNvPr>
          <p:cNvCxnSpPr/>
          <p:nvPr/>
        </p:nvCxnSpPr>
        <p:spPr>
          <a:xfrm>
            <a:off x="914400" y="2613660"/>
            <a:ext cx="230124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7450AB8E-0EC0-451B-BBC4-0048C23F7D3F}"/>
              </a:ext>
            </a:extLst>
          </p:cNvPr>
          <p:cNvSpPr txBox="1"/>
          <p:nvPr/>
        </p:nvSpPr>
        <p:spPr>
          <a:xfrm>
            <a:off x="471487" y="9050592"/>
            <a:ext cx="6117062" cy="261610"/>
          </a:xfrm>
          <a:prstGeom prst="rect">
            <a:avLst/>
          </a:prstGeom>
          <a:noFill/>
        </p:spPr>
        <p:txBody>
          <a:bodyPr wrap="square" rtlCol="0">
            <a:spAutoFit/>
          </a:bodyPr>
          <a:lstStyle/>
          <a:p>
            <a:r>
              <a:rPr kumimoji="1" lang="en-US" altLang="ja-JP" sz="1100" b="1" dirty="0"/>
              <a:t>## END OF BLUEPRINT##</a:t>
            </a:r>
          </a:p>
        </p:txBody>
      </p:sp>
      <p:sp>
        <p:nvSpPr>
          <p:cNvPr id="14" name="テキスト ボックス 13">
            <a:extLst>
              <a:ext uri="{FF2B5EF4-FFF2-40B4-BE49-F238E27FC236}">
                <a16:creationId xmlns:a16="http://schemas.microsoft.com/office/drawing/2014/main" id="{2A386555-3738-4255-9F84-2F631BE2C7B1}"/>
              </a:ext>
            </a:extLst>
          </p:cNvPr>
          <p:cNvSpPr txBox="1"/>
          <p:nvPr/>
        </p:nvSpPr>
        <p:spPr>
          <a:xfrm>
            <a:off x="406400" y="2803528"/>
            <a:ext cx="3139688" cy="261610"/>
          </a:xfrm>
          <a:prstGeom prst="rect">
            <a:avLst/>
          </a:prstGeom>
          <a:noFill/>
        </p:spPr>
        <p:txBody>
          <a:bodyPr wrap="square" rtlCol="0">
            <a:spAutoFit/>
          </a:bodyPr>
          <a:lstStyle/>
          <a:p>
            <a:r>
              <a:rPr kumimoji="1" lang="en-US" altLang="ja-JP" sz="1100" b="1" dirty="0"/>
              <a:t>Name:</a:t>
            </a:r>
          </a:p>
        </p:txBody>
      </p:sp>
      <p:cxnSp>
        <p:nvCxnSpPr>
          <p:cNvPr id="17" name="直線コネクタ 16">
            <a:extLst>
              <a:ext uri="{FF2B5EF4-FFF2-40B4-BE49-F238E27FC236}">
                <a16:creationId xmlns:a16="http://schemas.microsoft.com/office/drawing/2014/main" id="{15FF5FE5-9456-4C8D-B357-5E4DEF7C44DA}"/>
              </a:ext>
            </a:extLst>
          </p:cNvPr>
          <p:cNvCxnSpPr/>
          <p:nvPr/>
        </p:nvCxnSpPr>
        <p:spPr>
          <a:xfrm>
            <a:off x="914400" y="3167504"/>
            <a:ext cx="230124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FD74A4B8-94E2-44F6-B2F7-812EBA49BC1B}"/>
              </a:ext>
            </a:extLst>
          </p:cNvPr>
          <p:cNvSpPr txBox="1"/>
          <p:nvPr/>
        </p:nvSpPr>
        <p:spPr>
          <a:xfrm>
            <a:off x="406400" y="3372966"/>
            <a:ext cx="3139688" cy="261610"/>
          </a:xfrm>
          <a:prstGeom prst="rect">
            <a:avLst/>
          </a:prstGeom>
          <a:noFill/>
        </p:spPr>
        <p:txBody>
          <a:bodyPr wrap="square" rtlCol="0">
            <a:spAutoFit/>
          </a:bodyPr>
          <a:lstStyle/>
          <a:p>
            <a:r>
              <a:rPr kumimoji="1" lang="en-US" altLang="ja-JP" sz="1100" b="1" dirty="0"/>
              <a:t>Title:</a:t>
            </a:r>
          </a:p>
        </p:txBody>
      </p:sp>
      <p:cxnSp>
        <p:nvCxnSpPr>
          <p:cNvPr id="25" name="直線コネクタ 24">
            <a:extLst>
              <a:ext uri="{FF2B5EF4-FFF2-40B4-BE49-F238E27FC236}">
                <a16:creationId xmlns:a16="http://schemas.microsoft.com/office/drawing/2014/main" id="{90023414-0265-40F1-8819-468BEA9015F7}"/>
              </a:ext>
            </a:extLst>
          </p:cNvPr>
          <p:cNvCxnSpPr/>
          <p:nvPr/>
        </p:nvCxnSpPr>
        <p:spPr>
          <a:xfrm>
            <a:off x="914400" y="3736942"/>
            <a:ext cx="230124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C2737A60-DFC6-4089-8BFA-08E793EDB353}"/>
              </a:ext>
            </a:extLst>
          </p:cNvPr>
          <p:cNvSpPr txBox="1"/>
          <p:nvPr/>
        </p:nvSpPr>
        <p:spPr>
          <a:xfrm>
            <a:off x="406400" y="3948404"/>
            <a:ext cx="3139688" cy="261610"/>
          </a:xfrm>
          <a:prstGeom prst="rect">
            <a:avLst/>
          </a:prstGeom>
          <a:noFill/>
        </p:spPr>
        <p:txBody>
          <a:bodyPr wrap="square" rtlCol="0">
            <a:spAutoFit/>
          </a:bodyPr>
          <a:lstStyle/>
          <a:p>
            <a:r>
              <a:rPr kumimoji="1" lang="en-US" altLang="ja-JP" sz="1100" b="1" dirty="0"/>
              <a:t>Date:</a:t>
            </a:r>
          </a:p>
        </p:txBody>
      </p:sp>
      <p:cxnSp>
        <p:nvCxnSpPr>
          <p:cNvPr id="27" name="直線コネクタ 26">
            <a:extLst>
              <a:ext uri="{FF2B5EF4-FFF2-40B4-BE49-F238E27FC236}">
                <a16:creationId xmlns:a16="http://schemas.microsoft.com/office/drawing/2014/main" id="{FF4DB5FC-8BCE-4AD0-873B-B6579CBD4EA5}"/>
              </a:ext>
            </a:extLst>
          </p:cNvPr>
          <p:cNvCxnSpPr/>
          <p:nvPr/>
        </p:nvCxnSpPr>
        <p:spPr>
          <a:xfrm>
            <a:off x="914400" y="4312380"/>
            <a:ext cx="230124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6A394DB9-64F0-265E-9966-E0B3C5F4C1D9}"/>
              </a:ext>
            </a:extLst>
          </p:cNvPr>
          <p:cNvGrpSpPr/>
          <p:nvPr/>
        </p:nvGrpSpPr>
        <p:grpSpPr>
          <a:xfrm>
            <a:off x="370469" y="4803435"/>
            <a:ext cx="3139688" cy="2492175"/>
            <a:chOff x="370469" y="4803435"/>
            <a:chExt cx="3139688" cy="2492175"/>
          </a:xfrm>
        </p:grpSpPr>
        <p:sp>
          <p:nvSpPr>
            <p:cNvPr id="28" name="テキスト ボックス 27">
              <a:extLst>
                <a:ext uri="{FF2B5EF4-FFF2-40B4-BE49-F238E27FC236}">
                  <a16:creationId xmlns:a16="http://schemas.microsoft.com/office/drawing/2014/main" id="{9CC8B6FE-3581-44FC-9DEC-F1544EF8213E}"/>
                </a:ext>
              </a:extLst>
            </p:cNvPr>
            <p:cNvSpPr txBox="1"/>
            <p:nvPr/>
          </p:nvSpPr>
          <p:spPr>
            <a:xfrm>
              <a:off x="370469" y="4803435"/>
              <a:ext cx="3058531" cy="938719"/>
            </a:xfrm>
            <a:prstGeom prst="rect">
              <a:avLst/>
            </a:prstGeom>
            <a:noFill/>
          </p:spPr>
          <p:txBody>
            <a:bodyPr wrap="square" rtlCol="0">
              <a:spAutoFit/>
            </a:bodyPr>
            <a:lstStyle/>
            <a:p>
              <a:endParaRPr kumimoji="1" lang="en-US" altLang="ja-JP" sz="1100" b="1" dirty="0"/>
            </a:p>
            <a:p>
              <a:r>
                <a:rPr kumimoji="1" lang="en-US" altLang="ja-JP" sz="1100" b="1" dirty="0"/>
                <a:t>TOMAS TECH CO.,LTD.</a:t>
              </a:r>
            </a:p>
            <a:p>
              <a:endParaRPr kumimoji="1" lang="en-US" altLang="ja-JP" sz="1100" b="1" dirty="0"/>
            </a:p>
            <a:p>
              <a:r>
                <a:rPr kumimoji="1" lang="en-US" altLang="ja-JP" sz="1100" b="1" dirty="0"/>
                <a:t>Sign:</a:t>
              </a:r>
              <a:r>
                <a:rPr kumimoji="1" lang="ja-JP" altLang="en-US" sz="1100" b="1" u="sng" dirty="0"/>
                <a:t>　　　　　　　　　　　　　　　　　　　　</a:t>
              </a:r>
              <a:r>
                <a:rPr kumimoji="1" lang="ja-JP" altLang="en-US" sz="1100" b="1" dirty="0"/>
                <a:t>　　　　　　　　　　　　　　　　　　　　　　　　　　　　　　　</a:t>
              </a:r>
              <a:r>
                <a:rPr kumimoji="1" lang="en-US" altLang="ja-JP" sz="1100" b="1" u="sng" dirty="0"/>
                <a:t>                  </a:t>
              </a:r>
              <a:r>
                <a:rPr kumimoji="1" lang="en-US" altLang="ja-JP" sz="1100" b="1" dirty="0"/>
                <a:t>        </a:t>
              </a:r>
            </a:p>
            <a:p>
              <a:endParaRPr kumimoji="1" lang="en-US" altLang="ja-JP" sz="1100" b="1" dirty="0"/>
            </a:p>
          </p:txBody>
        </p:sp>
        <p:cxnSp>
          <p:nvCxnSpPr>
            <p:cNvPr id="29" name="直線コネクタ 28">
              <a:extLst>
                <a:ext uri="{FF2B5EF4-FFF2-40B4-BE49-F238E27FC236}">
                  <a16:creationId xmlns:a16="http://schemas.microsoft.com/office/drawing/2014/main" id="{F707B7E2-24C5-412A-9BC8-0D9042932055}"/>
                </a:ext>
              </a:extLst>
            </p:cNvPr>
            <p:cNvCxnSpPr/>
            <p:nvPr/>
          </p:nvCxnSpPr>
          <p:spPr>
            <a:xfrm>
              <a:off x="878469" y="5596890"/>
              <a:ext cx="230124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8FBA96C3-9C73-4888-897B-5BC28C9248F2}"/>
                </a:ext>
              </a:extLst>
            </p:cNvPr>
            <p:cNvSpPr txBox="1"/>
            <p:nvPr/>
          </p:nvSpPr>
          <p:spPr>
            <a:xfrm>
              <a:off x="370469" y="5786758"/>
              <a:ext cx="3139688" cy="261610"/>
            </a:xfrm>
            <a:prstGeom prst="rect">
              <a:avLst/>
            </a:prstGeom>
            <a:noFill/>
          </p:spPr>
          <p:txBody>
            <a:bodyPr wrap="square" rtlCol="0">
              <a:spAutoFit/>
            </a:bodyPr>
            <a:lstStyle/>
            <a:p>
              <a:r>
                <a:rPr kumimoji="1" lang="en-US" altLang="ja-JP" sz="1100" b="1" dirty="0"/>
                <a:t>Name:</a:t>
              </a:r>
            </a:p>
          </p:txBody>
        </p:sp>
        <p:cxnSp>
          <p:nvCxnSpPr>
            <p:cNvPr id="31" name="直線コネクタ 30">
              <a:extLst>
                <a:ext uri="{FF2B5EF4-FFF2-40B4-BE49-F238E27FC236}">
                  <a16:creationId xmlns:a16="http://schemas.microsoft.com/office/drawing/2014/main" id="{0F5E6E3F-76DF-49DB-B1A8-191FD6CD5E3A}"/>
                </a:ext>
              </a:extLst>
            </p:cNvPr>
            <p:cNvCxnSpPr/>
            <p:nvPr/>
          </p:nvCxnSpPr>
          <p:spPr>
            <a:xfrm>
              <a:off x="878469" y="6150734"/>
              <a:ext cx="230124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6CD97158-E796-43D8-9519-A676C5C9D762}"/>
                </a:ext>
              </a:extLst>
            </p:cNvPr>
            <p:cNvSpPr txBox="1"/>
            <p:nvPr/>
          </p:nvSpPr>
          <p:spPr>
            <a:xfrm>
              <a:off x="370469" y="6356196"/>
              <a:ext cx="3139688" cy="261610"/>
            </a:xfrm>
            <a:prstGeom prst="rect">
              <a:avLst/>
            </a:prstGeom>
            <a:noFill/>
          </p:spPr>
          <p:txBody>
            <a:bodyPr wrap="square" rtlCol="0">
              <a:spAutoFit/>
            </a:bodyPr>
            <a:lstStyle/>
            <a:p>
              <a:r>
                <a:rPr kumimoji="1" lang="en-US" altLang="ja-JP" sz="1100" b="1" dirty="0"/>
                <a:t>Title:</a:t>
              </a:r>
            </a:p>
          </p:txBody>
        </p:sp>
        <p:cxnSp>
          <p:nvCxnSpPr>
            <p:cNvPr id="33" name="直線コネクタ 32">
              <a:extLst>
                <a:ext uri="{FF2B5EF4-FFF2-40B4-BE49-F238E27FC236}">
                  <a16:creationId xmlns:a16="http://schemas.microsoft.com/office/drawing/2014/main" id="{042595CF-7823-4846-8F78-5C88BB12B09C}"/>
                </a:ext>
              </a:extLst>
            </p:cNvPr>
            <p:cNvCxnSpPr/>
            <p:nvPr/>
          </p:nvCxnSpPr>
          <p:spPr>
            <a:xfrm>
              <a:off x="878469" y="6720172"/>
              <a:ext cx="230124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FEB37B7C-8A64-4ABE-8445-719B07C37BEA}"/>
                </a:ext>
              </a:extLst>
            </p:cNvPr>
            <p:cNvSpPr txBox="1"/>
            <p:nvPr/>
          </p:nvSpPr>
          <p:spPr>
            <a:xfrm>
              <a:off x="370469" y="6931634"/>
              <a:ext cx="3139688" cy="261610"/>
            </a:xfrm>
            <a:prstGeom prst="rect">
              <a:avLst/>
            </a:prstGeom>
            <a:noFill/>
          </p:spPr>
          <p:txBody>
            <a:bodyPr wrap="square" rtlCol="0">
              <a:spAutoFit/>
            </a:bodyPr>
            <a:lstStyle/>
            <a:p>
              <a:r>
                <a:rPr kumimoji="1" lang="en-US" altLang="ja-JP" sz="1100" b="1" dirty="0"/>
                <a:t>Date:</a:t>
              </a:r>
            </a:p>
          </p:txBody>
        </p:sp>
        <p:cxnSp>
          <p:nvCxnSpPr>
            <p:cNvPr id="35" name="直線コネクタ 34">
              <a:extLst>
                <a:ext uri="{FF2B5EF4-FFF2-40B4-BE49-F238E27FC236}">
                  <a16:creationId xmlns:a16="http://schemas.microsoft.com/office/drawing/2014/main" id="{0FE87F5B-C513-409D-8C9B-CFE24CDC7CBF}"/>
                </a:ext>
              </a:extLst>
            </p:cNvPr>
            <p:cNvCxnSpPr/>
            <p:nvPr/>
          </p:nvCxnSpPr>
          <p:spPr>
            <a:xfrm>
              <a:off x="878469" y="7295610"/>
              <a:ext cx="230124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3BE34FE3-9067-9F15-1A2D-31518CCC5CA3}"/>
              </a:ext>
            </a:extLst>
          </p:cNvPr>
          <p:cNvGrpSpPr/>
          <p:nvPr/>
        </p:nvGrpSpPr>
        <p:grpSpPr>
          <a:xfrm>
            <a:off x="3485320" y="4802280"/>
            <a:ext cx="3139688" cy="2492175"/>
            <a:chOff x="370469" y="4803435"/>
            <a:chExt cx="3139688" cy="2492175"/>
          </a:xfrm>
        </p:grpSpPr>
        <p:sp>
          <p:nvSpPr>
            <p:cNvPr id="7" name="テキスト ボックス 27">
              <a:extLst>
                <a:ext uri="{FF2B5EF4-FFF2-40B4-BE49-F238E27FC236}">
                  <a16:creationId xmlns:a16="http://schemas.microsoft.com/office/drawing/2014/main" id="{ACB49B87-80DD-ED04-0872-17DC68B803A1}"/>
                </a:ext>
              </a:extLst>
            </p:cNvPr>
            <p:cNvSpPr txBox="1"/>
            <p:nvPr/>
          </p:nvSpPr>
          <p:spPr>
            <a:xfrm>
              <a:off x="370469" y="4803435"/>
              <a:ext cx="3058531" cy="938719"/>
            </a:xfrm>
            <a:prstGeom prst="rect">
              <a:avLst/>
            </a:prstGeom>
            <a:noFill/>
          </p:spPr>
          <p:txBody>
            <a:bodyPr wrap="square" rtlCol="0">
              <a:spAutoFit/>
            </a:bodyPr>
            <a:lstStyle/>
            <a:p>
              <a:endParaRPr kumimoji="1" lang="en-US" altLang="ja-JP" sz="1100" b="1" dirty="0"/>
            </a:p>
            <a:p>
              <a:r>
                <a:rPr kumimoji="1" lang="en-US" altLang="ja-JP" sz="1100" b="1" dirty="0"/>
                <a:t>YN2-TECH (THAILAND) CO.,LTD.</a:t>
              </a:r>
            </a:p>
            <a:p>
              <a:endParaRPr kumimoji="1" lang="en-US" altLang="ja-JP" sz="1100" b="1" dirty="0"/>
            </a:p>
            <a:p>
              <a:r>
                <a:rPr kumimoji="1" lang="en-US" altLang="ja-JP" sz="1100" b="1" dirty="0"/>
                <a:t>Sign:</a:t>
              </a:r>
              <a:r>
                <a:rPr kumimoji="1" lang="ja-JP" altLang="en-US" sz="1100" b="1" u="sng" dirty="0"/>
                <a:t>　　　　　　　　　　　　　　　　　　　　</a:t>
              </a:r>
              <a:r>
                <a:rPr kumimoji="1" lang="ja-JP" altLang="en-US" sz="1100" b="1" dirty="0"/>
                <a:t>　　　　　　　　　　　　　　　　　　　　　　　　　　　　　　　</a:t>
              </a:r>
              <a:r>
                <a:rPr kumimoji="1" lang="en-US" altLang="ja-JP" sz="1100" b="1" u="sng" dirty="0"/>
                <a:t>                  </a:t>
              </a:r>
              <a:r>
                <a:rPr kumimoji="1" lang="en-US" altLang="ja-JP" sz="1100" b="1" dirty="0"/>
                <a:t>        </a:t>
              </a:r>
            </a:p>
            <a:p>
              <a:endParaRPr kumimoji="1" lang="en-US" altLang="ja-JP" sz="1100" b="1" dirty="0"/>
            </a:p>
          </p:txBody>
        </p:sp>
        <p:cxnSp>
          <p:nvCxnSpPr>
            <p:cNvPr id="8" name="直線コネクタ 28">
              <a:extLst>
                <a:ext uri="{FF2B5EF4-FFF2-40B4-BE49-F238E27FC236}">
                  <a16:creationId xmlns:a16="http://schemas.microsoft.com/office/drawing/2014/main" id="{BC96837D-5A14-4DB4-9BF8-E9A2785A5061}"/>
                </a:ext>
              </a:extLst>
            </p:cNvPr>
            <p:cNvCxnSpPr/>
            <p:nvPr/>
          </p:nvCxnSpPr>
          <p:spPr>
            <a:xfrm>
              <a:off x="878469" y="5596890"/>
              <a:ext cx="230124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 name="テキスト ボックス 29">
              <a:extLst>
                <a:ext uri="{FF2B5EF4-FFF2-40B4-BE49-F238E27FC236}">
                  <a16:creationId xmlns:a16="http://schemas.microsoft.com/office/drawing/2014/main" id="{FFECF9F1-465C-6558-8A74-1F29BBDA6DA2}"/>
                </a:ext>
              </a:extLst>
            </p:cNvPr>
            <p:cNvSpPr txBox="1"/>
            <p:nvPr/>
          </p:nvSpPr>
          <p:spPr>
            <a:xfrm>
              <a:off x="370469" y="5786758"/>
              <a:ext cx="3139688" cy="261610"/>
            </a:xfrm>
            <a:prstGeom prst="rect">
              <a:avLst/>
            </a:prstGeom>
            <a:noFill/>
          </p:spPr>
          <p:txBody>
            <a:bodyPr wrap="square" rtlCol="0">
              <a:spAutoFit/>
            </a:bodyPr>
            <a:lstStyle/>
            <a:p>
              <a:r>
                <a:rPr kumimoji="1" lang="en-US" altLang="ja-JP" sz="1100" b="1" dirty="0"/>
                <a:t>Name:</a:t>
              </a:r>
            </a:p>
          </p:txBody>
        </p:sp>
        <p:cxnSp>
          <p:nvCxnSpPr>
            <p:cNvPr id="10" name="直線コネクタ 30">
              <a:extLst>
                <a:ext uri="{FF2B5EF4-FFF2-40B4-BE49-F238E27FC236}">
                  <a16:creationId xmlns:a16="http://schemas.microsoft.com/office/drawing/2014/main" id="{4D3D6AB4-9D5C-F77A-5F37-96FA33E03A82}"/>
                </a:ext>
              </a:extLst>
            </p:cNvPr>
            <p:cNvCxnSpPr/>
            <p:nvPr/>
          </p:nvCxnSpPr>
          <p:spPr>
            <a:xfrm>
              <a:off x="878469" y="6150734"/>
              <a:ext cx="230124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1" name="テキスト ボックス 31">
              <a:extLst>
                <a:ext uri="{FF2B5EF4-FFF2-40B4-BE49-F238E27FC236}">
                  <a16:creationId xmlns:a16="http://schemas.microsoft.com/office/drawing/2014/main" id="{D5F407B3-9477-3266-F73C-F6ED175B9091}"/>
                </a:ext>
              </a:extLst>
            </p:cNvPr>
            <p:cNvSpPr txBox="1"/>
            <p:nvPr/>
          </p:nvSpPr>
          <p:spPr>
            <a:xfrm>
              <a:off x="370469" y="6356196"/>
              <a:ext cx="3139688" cy="261610"/>
            </a:xfrm>
            <a:prstGeom prst="rect">
              <a:avLst/>
            </a:prstGeom>
            <a:noFill/>
          </p:spPr>
          <p:txBody>
            <a:bodyPr wrap="square" rtlCol="0">
              <a:spAutoFit/>
            </a:bodyPr>
            <a:lstStyle/>
            <a:p>
              <a:r>
                <a:rPr kumimoji="1" lang="en-US" altLang="ja-JP" sz="1100" b="1" dirty="0"/>
                <a:t>Title:</a:t>
              </a:r>
            </a:p>
          </p:txBody>
        </p:sp>
        <p:cxnSp>
          <p:nvCxnSpPr>
            <p:cNvPr id="12" name="直線コネクタ 32">
              <a:extLst>
                <a:ext uri="{FF2B5EF4-FFF2-40B4-BE49-F238E27FC236}">
                  <a16:creationId xmlns:a16="http://schemas.microsoft.com/office/drawing/2014/main" id="{161A802A-694E-87D8-F711-78F157D07E9F}"/>
                </a:ext>
              </a:extLst>
            </p:cNvPr>
            <p:cNvCxnSpPr/>
            <p:nvPr/>
          </p:nvCxnSpPr>
          <p:spPr>
            <a:xfrm>
              <a:off x="878469" y="6720172"/>
              <a:ext cx="230124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5" name="テキスト ボックス 33">
              <a:extLst>
                <a:ext uri="{FF2B5EF4-FFF2-40B4-BE49-F238E27FC236}">
                  <a16:creationId xmlns:a16="http://schemas.microsoft.com/office/drawing/2014/main" id="{EF6A9B48-AC05-83DB-986A-D856D60E7D88}"/>
                </a:ext>
              </a:extLst>
            </p:cNvPr>
            <p:cNvSpPr txBox="1"/>
            <p:nvPr/>
          </p:nvSpPr>
          <p:spPr>
            <a:xfrm>
              <a:off x="370469" y="6931634"/>
              <a:ext cx="3139688" cy="261610"/>
            </a:xfrm>
            <a:prstGeom prst="rect">
              <a:avLst/>
            </a:prstGeom>
            <a:noFill/>
          </p:spPr>
          <p:txBody>
            <a:bodyPr wrap="square" rtlCol="0">
              <a:spAutoFit/>
            </a:bodyPr>
            <a:lstStyle/>
            <a:p>
              <a:r>
                <a:rPr kumimoji="1" lang="en-US" altLang="ja-JP" sz="1100" b="1" dirty="0"/>
                <a:t>Date:</a:t>
              </a:r>
            </a:p>
          </p:txBody>
        </p:sp>
        <p:cxnSp>
          <p:nvCxnSpPr>
            <p:cNvPr id="16" name="直線コネクタ 34">
              <a:extLst>
                <a:ext uri="{FF2B5EF4-FFF2-40B4-BE49-F238E27FC236}">
                  <a16:creationId xmlns:a16="http://schemas.microsoft.com/office/drawing/2014/main" id="{1F9068D6-9BFB-1EF0-DEFA-448827366F62}"/>
                </a:ext>
              </a:extLst>
            </p:cNvPr>
            <p:cNvCxnSpPr/>
            <p:nvPr/>
          </p:nvCxnSpPr>
          <p:spPr>
            <a:xfrm>
              <a:off x="878469" y="7295610"/>
              <a:ext cx="230124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32435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CCA82-101F-EF99-11C1-D2BB8FA9759F}"/>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7E9A2AAF-35F8-1DE7-1AA4-E0E64C33D7D9}"/>
              </a:ext>
            </a:extLst>
          </p:cNvPr>
          <p:cNvSpPr>
            <a:spLocks noGrp="1"/>
          </p:cNvSpPr>
          <p:nvPr>
            <p:ph type="sldNum" sz="quarter" idx="12"/>
          </p:nvPr>
        </p:nvSpPr>
        <p:spPr/>
        <p:txBody>
          <a:bodyPr/>
          <a:lstStyle/>
          <a:p>
            <a:fld id="{FABEA90D-F275-432F-8053-456A4E092F4A}" type="slidenum">
              <a:rPr kumimoji="1" lang="ja-JP" altLang="en-US" smtClean="0"/>
              <a:t>11</a:t>
            </a:fld>
            <a:endParaRPr kumimoji="1" lang="ja-JP" altLang="en-US"/>
          </a:p>
        </p:txBody>
      </p:sp>
      <p:sp>
        <p:nvSpPr>
          <p:cNvPr id="17" name="正方形/長方形 16">
            <a:extLst>
              <a:ext uri="{FF2B5EF4-FFF2-40B4-BE49-F238E27FC236}">
                <a16:creationId xmlns:a16="http://schemas.microsoft.com/office/drawing/2014/main" id="{28959F03-2DDE-A92C-E03B-45E8FB4C15C9}"/>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3. Document image</a:t>
            </a:r>
          </a:p>
        </p:txBody>
      </p:sp>
      <p:sp>
        <p:nvSpPr>
          <p:cNvPr id="30" name="テキスト ボックス 29">
            <a:extLst>
              <a:ext uri="{FF2B5EF4-FFF2-40B4-BE49-F238E27FC236}">
                <a16:creationId xmlns:a16="http://schemas.microsoft.com/office/drawing/2014/main" id="{AC7AAAC7-6781-7D1F-F261-D3775306D805}"/>
              </a:ext>
            </a:extLst>
          </p:cNvPr>
          <p:cNvSpPr txBox="1"/>
          <p:nvPr/>
        </p:nvSpPr>
        <p:spPr>
          <a:xfrm>
            <a:off x="420263" y="846463"/>
            <a:ext cx="4200886" cy="261610"/>
          </a:xfrm>
          <a:prstGeom prst="rect">
            <a:avLst/>
          </a:prstGeom>
          <a:noFill/>
        </p:spPr>
        <p:txBody>
          <a:bodyPr wrap="square" rtlCol="0">
            <a:spAutoFit/>
          </a:bodyPr>
          <a:lstStyle/>
          <a:p>
            <a:r>
              <a:rPr kumimoji="1" lang="en-US" altLang="ja-JP" sz="1100" dirty="0"/>
              <a:t>3-1-3. BOM master</a:t>
            </a:r>
          </a:p>
        </p:txBody>
      </p:sp>
      <p:sp>
        <p:nvSpPr>
          <p:cNvPr id="12" name="テキスト ボックス 11">
            <a:extLst>
              <a:ext uri="{FF2B5EF4-FFF2-40B4-BE49-F238E27FC236}">
                <a16:creationId xmlns:a16="http://schemas.microsoft.com/office/drawing/2014/main" id="{0037279C-B063-0137-0CC6-06504A546C49}"/>
              </a:ext>
            </a:extLst>
          </p:cNvPr>
          <p:cNvSpPr txBox="1"/>
          <p:nvPr/>
        </p:nvSpPr>
        <p:spPr>
          <a:xfrm>
            <a:off x="5477218" y="869546"/>
            <a:ext cx="1046988" cy="338554"/>
          </a:xfrm>
          <a:prstGeom prst="rect">
            <a:avLst/>
          </a:prstGeom>
          <a:solidFill>
            <a:schemeClr val="bg1">
              <a:lumMod val="95000"/>
            </a:schemeClr>
          </a:solidFill>
          <a:ln>
            <a:solidFill>
              <a:schemeClr val="tx1">
                <a:lumMod val="50000"/>
                <a:lumOff val="50000"/>
              </a:schemeClr>
            </a:solidFill>
          </a:ln>
        </p:spPr>
        <p:txBody>
          <a:bodyPr wrap="square">
            <a:spAutoFit/>
          </a:bodyPr>
          <a:lstStyle/>
          <a:p>
            <a:pPr algn="ctr"/>
            <a:r>
              <a:rPr kumimoji="1" lang="en-US" altLang="ja-JP" sz="800" b="0" dirty="0"/>
              <a:t>SYTELINE ⇒Pegasus</a:t>
            </a:r>
            <a:endParaRPr lang="ja-JP" altLang="en-US" sz="800" dirty="0"/>
          </a:p>
        </p:txBody>
      </p:sp>
      <p:pic>
        <p:nvPicPr>
          <p:cNvPr id="4" name="Picture 3">
            <a:extLst>
              <a:ext uri="{FF2B5EF4-FFF2-40B4-BE49-F238E27FC236}">
                <a16:creationId xmlns:a16="http://schemas.microsoft.com/office/drawing/2014/main" id="{C77707AB-6462-22A1-B412-0F19ACE98CDA}"/>
              </a:ext>
            </a:extLst>
          </p:cNvPr>
          <p:cNvPicPr>
            <a:picLocks noChangeAspect="1"/>
          </p:cNvPicPr>
          <p:nvPr/>
        </p:nvPicPr>
        <p:blipFill>
          <a:blip r:embed="rId2"/>
          <a:stretch>
            <a:fillRect/>
          </a:stretch>
        </p:blipFill>
        <p:spPr>
          <a:xfrm>
            <a:off x="406400" y="1362185"/>
            <a:ext cx="5980113" cy="5048686"/>
          </a:xfrm>
          <a:prstGeom prst="rect">
            <a:avLst/>
          </a:prstGeom>
        </p:spPr>
      </p:pic>
      <p:sp>
        <p:nvSpPr>
          <p:cNvPr id="2" name="Rectangle 1">
            <a:extLst>
              <a:ext uri="{FF2B5EF4-FFF2-40B4-BE49-F238E27FC236}">
                <a16:creationId xmlns:a16="http://schemas.microsoft.com/office/drawing/2014/main" id="{3BAFE2C9-15F4-4C1F-33D1-B35A4D4D8E04}"/>
              </a:ext>
            </a:extLst>
          </p:cNvPr>
          <p:cNvSpPr/>
          <p:nvPr/>
        </p:nvSpPr>
        <p:spPr>
          <a:xfrm>
            <a:off x="4161535" y="939698"/>
            <a:ext cx="1108329" cy="472037"/>
          </a:xfrm>
          <a:prstGeom prst="rect">
            <a:avLst/>
          </a:prstGeom>
          <a:solidFill>
            <a:srgbClr val="FFFF00"/>
          </a:solidFill>
          <a:ln w="3175" cap="flat" cmpd="sng" algn="ctr">
            <a:noFill/>
            <a:prstDash val="solid"/>
          </a:ln>
          <a:effectLst/>
        </p:spPr>
        <p:txBody>
          <a:bodyPr rtlCol="0" anchor="ctr"/>
          <a:lstStyle/>
          <a:p>
            <a:r>
              <a:rPr kumimoji="1" lang="en-US" altLang="ja-JP" sz="800" dirty="0"/>
              <a:t>Syteline will create view table on middle DB tier</a:t>
            </a:r>
          </a:p>
        </p:txBody>
      </p:sp>
    </p:spTree>
    <p:extLst>
      <p:ext uri="{BB962C8B-B14F-4D97-AF65-F5344CB8AC3E}">
        <p14:creationId xmlns:p14="http://schemas.microsoft.com/office/powerpoint/2010/main" val="3573750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12</a:t>
            </a:fld>
            <a:endParaRPr kumimoji="1" lang="ja-JP" altLang="en-US"/>
          </a:p>
        </p:txBody>
      </p:sp>
      <p:sp>
        <p:nvSpPr>
          <p:cNvPr id="17" name="正方形/長方形 16">
            <a:extLst>
              <a:ext uri="{FF2B5EF4-FFF2-40B4-BE49-F238E27FC236}">
                <a16:creationId xmlns:a16="http://schemas.microsoft.com/office/drawing/2014/main" id="{63762151-4328-4DD9-8D29-5A720332379A}"/>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3. Document image</a:t>
            </a:r>
          </a:p>
        </p:txBody>
      </p:sp>
      <p:sp>
        <p:nvSpPr>
          <p:cNvPr id="30" name="テキスト ボックス 29">
            <a:extLst>
              <a:ext uri="{FF2B5EF4-FFF2-40B4-BE49-F238E27FC236}">
                <a16:creationId xmlns:a16="http://schemas.microsoft.com/office/drawing/2014/main" id="{D336CB21-70D5-42F6-8526-CB60A290651C}"/>
              </a:ext>
            </a:extLst>
          </p:cNvPr>
          <p:cNvSpPr txBox="1"/>
          <p:nvPr/>
        </p:nvSpPr>
        <p:spPr>
          <a:xfrm>
            <a:off x="420263" y="846463"/>
            <a:ext cx="4200886" cy="261610"/>
          </a:xfrm>
          <a:prstGeom prst="rect">
            <a:avLst/>
          </a:prstGeom>
          <a:noFill/>
        </p:spPr>
        <p:txBody>
          <a:bodyPr wrap="square" rtlCol="0">
            <a:spAutoFit/>
          </a:bodyPr>
          <a:lstStyle/>
          <a:p>
            <a:r>
              <a:rPr kumimoji="1" lang="en-US" altLang="ja-JP" sz="1100" dirty="0"/>
              <a:t>3-1-4. PO/PDS Line</a:t>
            </a:r>
          </a:p>
        </p:txBody>
      </p:sp>
      <p:sp>
        <p:nvSpPr>
          <p:cNvPr id="12" name="テキスト ボックス 11">
            <a:extLst>
              <a:ext uri="{FF2B5EF4-FFF2-40B4-BE49-F238E27FC236}">
                <a16:creationId xmlns:a16="http://schemas.microsoft.com/office/drawing/2014/main" id="{323FB400-E074-EF9B-7030-B423B7C7567F}"/>
              </a:ext>
            </a:extLst>
          </p:cNvPr>
          <p:cNvSpPr txBox="1"/>
          <p:nvPr/>
        </p:nvSpPr>
        <p:spPr>
          <a:xfrm>
            <a:off x="5477218" y="869546"/>
            <a:ext cx="1046988" cy="338554"/>
          </a:xfrm>
          <a:prstGeom prst="rect">
            <a:avLst/>
          </a:prstGeom>
          <a:solidFill>
            <a:schemeClr val="bg1">
              <a:lumMod val="95000"/>
            </a:schemeClr>
          </a:solidFill>
          <a:ln>
            <a:solidFill>
              <a:schemeClr val="tx1">
                <a:lumMod val="50000"/>
                <a:lumOff val="50000"/>
              </a:schemeClr>
            </a:solidFill>
          </a:ln>
        </p:spPr>
        <p:txBody>
          <a:bodyPr wrap="square">
            <a:spAutoFit/>
          </a:bodyPr>
          <a:lstStyle/>
          <a:p>
            <a:pPr algn="ctr"/>
            <a:r>
              <a:rPr kumimoji="1" lang="en-US" altLang="ja-JP" sz="800" b="0" dirty="0"/>
              <a:t>SYTELINE ⇒Pegasus</a:t>
            </a:r>
            <a:endParaRPr lang="ja-JP" altLang="en-US" sz="800" dirty="0"/>
          </a:p>
        </p:txBody>
      </p:sp>
      <p:sp>
        <p:nvSpPr>
          <p:cNvPr id="5" name="テキスト ボックス 29">
            <a:extLst>
              <a:ext uri="{FF2B5EF4-FFF2-40B4-BE49-F238E27FC236}">
                <a16:creationId xmlns:a16="http://schemas.microsoft.com/office/drawing/2014/main" id="{28E88B65-D498-20E4-32DB-DF85295C2843}"/>
              </a:ext>
            </a:extLst>
          </p:cNvPr>
          <p:cNvSpPr txBox="1"/>
          <p:nvPr/>
        </p:nvSpPr>
        <p:spPr>
          <a:xfrm>
            <a:off x="406399" y="3007705"/>
            <a:ext cx="4200886" cy="261610"/>
          </a:xfrm>
          <a:prstGeom prst="rect">
            <a:avLst/>
          </a:prstGeom>
          <a:noFill/>
        </p:spPr>
        <p:txBody>
          <a:bodyPr wrap="square" rtlCol="0">
            <a:spAutoFit/>
          </a:bodyPr>
          <a:lstStyle/>
          <a:p>
            <a:r>
              <a:rPr kumimoji="1" lang="en-US" altLang="ja-JP" sz="1100" dirty="0"/>
              <a:t>Descriptions</a:t>
            </a:r>
          </a:p>
        </p:txBody>
      </p:sp>
      <p:graphicFrame>
        <p:nvGraphicFramePr>
          <p:cNvPr id="7" name="表 9">
            <a:extLst>
              <a:ext uri="{FF2B5EF4-FFF2-40B4-BE49-F238E27FC236}">
                <a16:creationId xmlns:a16="http://schemas.microsoft.com/office/drawing/2014/main" id="{89AC2BE2-5DCF-2453-D717-1924CF55CCE4}"/>
              </a:ext>
            </a:extLst>
          </p:cNvPr>
          <p:cNvGraphicFramePr>
            <a:graphicFrameLocks noGrp="1"/>
          </p:cNvGraphicFramePr>
          <p:nvPr>
            <p:extLst>
              <p:ext uri="{D42A27DB-BD31-4B8C-83A1-F6EECF244321}">
                <p14:modId xmlns:p14="http://schemas.microsoft.com/office/powerpoint/2010/main" val="2068574559"/>
              </p:ext>
            </p:extLst>
          </p:nvPr>
        </p:nvGraphicFramePr>
        <p:xfrm>
          <a:off x="420263" y="3257841"/>
          <a:ext cx="6117061" cy="3550838"/>
        </p:xfrm>
        <a:graphic>
          <a:graphicData uri="http://schemas.openxmlformats.org/drawingml/2006/table">
            <a:tbl>
              <a:tblPr firstRow="1" bandRow="1">
                <a:tableStyleId>{2D5ABB26-0587-4C30-8999-92F81FD0307C}</a:tableStyleId>
              </a:tblPr>
              <a:tblGrid>
                <a:gridCol w="1385853">
                  <a:extLst>
                    <a:ext uri="{9D8B030D-6E8A-4147-A177-3AD203B41FA5}">
                      <a16:colId xmlns:a16="http://schemas.microsoft.com/office/drawing/2014/main" val="1410038060"/>
                    </a:ext>
                  </a:extLst>
                </a:gridCol>
                <a:gridCol w="2069163">
                  <a:extLst>
                    <a:ext uri="{9D8B030D-6E8A-4147-A177-3AD203B41FA5}">
                      <a16:colId xmlns:a16="http://schemas.microsoft.com/office/drawing/2014/main" val="128430823"/>
                    </a:ext>
                  </a:extLst>
                </a:gridCol>
                <a:gridCol w="2662045">
                  <a:extLst>
                    <a:ext uri="{9D8B030D-6E8A-4147-A177-3AD203B41FA5}">
                      <a16:colId xmlns:a16="http://schemas.microsoft.com/office/drawing/2014/main" val="495823371"/>
                    </a:ext>
                  </a:extLst>
                </a:gridCol>
              </a:tblGrid>
              <a:tr h="239206">
                <a:tc>
                  <a:txBody>
                    <a:bodyPr/>
                    <a:lstStyle/>
                    <a:p>
                      <a:r>
                        <a:rPr kumimoji="1" lang="en-US" altLang="ja-JP" sz="800" b="1" dirty="0">
                          <a:solidFill>
                            <a:schemeClr val="tx1"/>
                          </a:solidFill>
                          <a:latin typeface="+mj-lt"/>
                          <a:ea typeface="Meiryo UI" panose="020B0604030504040204" pitchFamily="50" charset="-128"/>
                        </a:rPr>
                        <a:t>Item</a:t>
                      </a:r>
                      <a:endParaRPr kumimoji="1" lang="ja-JP" altLang="en-US" sz="800" b="1" dirty="0">
                        <a:solidFill>
                          <a:schemeClr val="tx1"/>
                        </a:solidFill>
                        <a:latin typeface="+mj-lt"/>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800" b="1" dirty="0">
                          <a:solidFill>
                            <a:schemeClr val="tx1"/>
                          </a:solidFill>
                          <a:latin typeface="+mj-lt"/>
                          <a:ea typeface="Meiryo UI" panose="020B0604030504040204" pitchFamily="50" charset="-128"/>
                        </a:rPr>
                        <a:t>Description</a:t>
                      </a:r>
                      <a:endParaRPr kumimoji="1" lang="ja-JP" altLang="en-US" sz="800" b="1" dirty="0">
                        <a:solidFill>
                          <a:schemeClr val="tx1"/>
                        </a:solidFill>
                        <a:latin typeface="+mj-lt"/>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800" b="1" dirty="0">
                          <a:solidFill>
                            <a:schemeClr val="tx1"/>
                          </a:solidFill>
                          <a:latin typeface="+mj-lt"/>
                          <a:ea typeface="Meiryo UI" panose="020B0604030504040204" pitchFamily="50" charset="-128"/>
                        </a:rPr>
                        <a:t>Remarks</a:t>
                      </a:r>
                      <a:endParaRPr kumimoji="1" lang="ja-JP" altLang="en-US" sz="800" b="1" dirty="0">
                        <a:solidFill>
                          <a:schemeClr val="tx1"/>
                        </a:solidFill>
                        <a:latin typeface="+mj-lt"/>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89308372"/>
                  </a:ext>
                </a:extLst>
              </a:tr>
              <a:tr h="184844">
                <a:tc>
                  <a:txBody>
                    <a:bodyPr/>
                    <a:lstStyle/>
                    <a:p>
                      <a:r>
                        <a:rPr kumimoji="1" lang="en-US" altLang="ja-JP" sz="800" b="0" dirty="0">
                          <a:solidFill>
                            <a:schemeClr val="tx1"/>
                          </a:solidFill>
                          <a:latin typeface="+mj-lt"/>
                          <a:ea typeface="Meiryo UI" panose="020B0604030504040204" pitchFamily="50" charset="-128"/>
                        </a:rPr>
                        <a:t>Vendor</a:t>
                      </a:r>
                      <a:endParaRPr kumimoji="1" lang="ja-JP" altLang="en-US" sz="800" b="0" dirty="0">
                        <a:solidFill>
                          <a:schemeClr val="tx1"/>
                        </a:solidFill>
                        <a:latin typeface="+mj-lt"/>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800" b="0" dirty="0">
                          <a:solidFill>
                            <a:schemeClr val="tx1"/>
                          </a:solidFill>
                          <a:latin typeface="+mj-lt"/>
                          <a:ea typeface="Meiryo UI" panose="020B0604030504040204" pitchFamily="50" charset="-128"/>
                        </a:rPr>
                        <a:t>Vendor ID</a:t>
                      </a:r>
                      <a:endParaRPr kumimoji="1" lang="ja-JP" altLang="en-US" sz="800" b="0" dirty="0">
                        <a:solidFill>
                          <a:schemeClr val="tx1"/>
                        </a:solidFill>
                        <a:latin typeface="+mj-lt"/>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46928382"/>
                  </a:ext>
                </a:extLst>
              </a:tr>
              <a:tr h="226754">
                <a:tc>
                  <a:txBody>
                    <a:bodyPr/>
                    <a:lstStyle/>
                    <a:p>
                      <a:r>
                        <a:rPr kumimoji="1" lang="en-US" altLang="ja-JP" sz="800" b="0" dirty="0">
                          <a:solidFill>
                            <a:schemeClr val="tx1"/>
                          </a:solidFill>
                          <a:latin typeface="+mj-lt"/>
                          <a:ea typeface="Meiryo UI" panose="020B0604030504040204" pitchFamily="50" charset="-128"/>
                        </a:rPr>
                        <a:t>Name</a:t>
                      </a:r>
                      <a:endParaRPr kumimoji="1" lang="ja-JP" altLang="en-US" sz="800" b="0" dirty="0">
                        <a:solidFill>
                          <a:schemeClr val="tx1"/>
                        </a:solidFill>
                        <a:latin typeface="+mj-lt"/>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800" b="0" dirty="0">
                          <a:solidFill>
                            <a:schemeClr val="tx1"/>
                          </a:solidFill>
                          <a:latin typeface="+mj-lt"/>
                          <a:ea typeface="Meiryo UI" panose="020B0604030504040204" pitchFamily="50" charset="-128"/>
                        </a:rPr>
                        <a:t>Vendor Name</a:t>
                      </a:r>
                      <a:endParaRPr kumimoji="1" lang="ja-JP" altLang="en-US" sz="800" b="0" dirty="0">
                        <a:solidFill>
                          <a:schemeClr val="tx1"/>
                        </a:solidFill>
                        <a:latin typeface="+mj-lt"/>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en-US" altLang="ja-JP" sz="800" b="0" dirty="0">
                        <a:solidFill>
                          <a:schemeClr val="tx1"/>
                        </a:solidFill>
                        <a:latin typeface="+mj-lt"/>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0406355"/>
                  </a:ext>
                </a:extLst>
              </a:tr>
              <a:tr h="220886">
                <a:tc>
                  <a:txBody>
                    <a:bodyPr/>
                    <a:lstStyle/>
                    <a:p>
                      <a:r>
                        <a:rPr kumimoji="1" lang="en-US" altLang="ja-JP" sz="800" dirty="0">
                          <a:solidFill>
                            <a:schemeClr val="tx1"/>
                          </a:solidFill>
                          <a:highlight>
                            <a:srgbClr val="FFFF00"/>
                          </a:highlight>
                          <a:latin typeface="+mj-lt"/>
                          <a:ea typeface="Meiryo UI" panose="020B0604030504040204" pitchFamily="50" charset="-128"/>
                        </a:rPr>
                        <a:t>GRN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kern="1200" dirty="0">
                          <a:solidFill>
                            <a:schemeClr val="tx1"/>
                          </a:solidFill>
                          <a:latin typeface="+mn-lt"/>
                          <a:ea typeface="Meiryo UI" panose="020B0604030504040204" pitchFamily="50" charset="-128"/>
                          <a:cs typeface="+mn-cs"/>
                        </a:rPr>
                        <a:t>PDS No</a:t>
                      </a:r>
                      <a:endParaRPr kumimoji="1" lang="ja-JP" altLang="en-US" sz="800" b="0" kern="1200" dirty="0">
                        <a:solidFill>
                          <a:schemeClr val="tx1"/>
                        </a:solidFill>
                        <a:latin typeface="+mn-lt"/>
                        <a:ea typeface="Meiryo UI"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424779"/>
                  </a:ext>
                </a:extLst>
              </a:tr>
              <a:tr h="220886">
                <a:tc>
                  <a:txBody>
                    <a:bodyPr/>
                    <a:lstStyle/>
                    <a:p>
                      <a:r>
                        <a:rPr kumimoji="1" lang="en-US" altLang="ja-JP" sz="800" dirty="0">
                          <a:solidFill>
                            <a:schemeClr val="tx1"/>
                          </a:solidFill>
                          <a:latin typeface="+mj-lt"/>
                          <a:ea typeface="Meiryo UI" panose="020B0604030504040204" pitchFamily="50" charset="-128"/>
                        </a:rPr>
                        <a:t>Status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kern="1200" dirty="0">
                          <a:solidFill>
                            <a:schemeClr val="tx1"/>
                          </a:solidFill>
                          <a:latin typeface="+mn-lt"/>
                          <a:ea typeface="Meiryo UI" panose="020B0604030504040204" pitchFamily="50" charset="-128"/>
                          <a:cs typeface="+mn-cs"/>
                        </a:rPr>
                        <a:t>Status of data</a:t>
                      </a:r>
                      <a:endParaRPr kumimoji="1" lang="ja-JP" altLang="en-US" sz="800" b="0" kern="1200" dirty="0">
                        <a:solidFill>
                          <a:schemeClr val="tx1"/>
                        </a:solidFill>
                        <a:latin typeface="+mn-lt"/>
                        <a:ea typeface="Meiryo UI"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“I” (In process) status will be process on WMS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6486858"/>
                  </a:ext>
                </a:extLst>
              </a:tr>
              <a:tr h="220886">
                <a:tc>
                  <a:txBody>
                    <a:bodyPr/>
                    <a:lstStyle/>
                    <a:p>
                      <a:r>
                        <a:rPr kumimoji="1" lang="en-US" altLang="ja-JP" sz="800" dirty="0">
                          <a:solidFill>
                            <a:schemeClr val="tx1"/>
                          </a:solidFill>
                          <a:latin typeface="+mj-lt"/>
                          <a:ea typeface="Meiryo UI" panose="020B0604030504040204" pitchFamily="50" charset="-128"/>
                        </a:rPr>
                        <a:t>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kern="1200" dirty="0">
                          <a:solidFill>
                            <a:schemeClr val="tx1"/>
                          </a:solidFill>
                          <a:latin typeface="+mn-lt"/>
                          <a:ea typeface="Meiryo UI" panose="020B0604030504040204" pitchFamily="50" charset="-128"/>
                          <a:cs typeface="+mn-cs"/>
                        </a:rPr>
                        <a:t>Date created</a:t>
                      </a:r>
                      <a:endParaRPr kumimoji="1" lang="ja-JP" altLang="en-US" sz="800" b="0" kern="1200" dirty="0">
                        <a:solidFill>
                          <a:schemeClr val="tx1"/>
                        </a:solidFill>
                        <a:latin typeface="+mn-lt"/>
                        <a:ea typeface="Meiryo UI"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6833720"/>
                  </a:ext>
                </a:extLst>
              </a:tr>
              <a:tr h="220886">
                <a:tc>
                  <a:txBody>
                    <a:bodyPr/>
                    <a:lstStyle/>
                    <a:p>
                      <a:r>
                        <a:rPr kumimoji="1" lang="en-US" altLang="ja-JP" sz="800" dirty="0">
                          <a:solidFill>
                            <a:schemeClr val="tx1"/>
                          </a:solidFill>
                          <a:latin typeface="+mj-lt"/>
                          <a:ea typeface="Meiryo UI" panose="020B0604030504040204" pitchFamily="50" charset="-128"/>
                        </a:rPr>
                        <a:t>Shipped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kern="1200" dirty="0">
                          <a:solidFill>
                            <a:schemeClr val="tx1"/>
                          </a:solidFill>
                          <a:latin typeface="+mn-lt"/>
                          <a:ea typeface="Meiryo UI" panose="020B0604030504040204" pitchFamily="50" charset="-128"/>
                          <a:cs typeface="+mn-cs"/>
                        </a:rPr>
                        <a:t>Shipped date</a:t>
                      </a:r>
                      <a:endParaRPr kumimoji="1" lang="ja-JP" altLang="en-US" sz="800" b="0" kern="1200" dirty="0">
                        <a:solidFill>
                          <a:schemeClr val="tx1"/>
                        </a:solidFill>
                        <a:latin typeface="+mn-lt"/>
                        <a:ea typeface="Meiryo UI"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168338"/>
                  </a:ext>
                </a:extLst>
              </a:tr>
              <a:tr h="220886">
                <a:tc>
                  <a:txBody>
                    <a:bodyPr/>
                    <a:lstStyle/>
                    <a:p>
                      <a:r>
                        <a:rPr kumimoji="1" lang="en-US" altLang="ja-JP" sz="800" dirty="0">
                          <a:solidFill>
                            <a:schemeClr val="tx1"/>
                          </a:solidFill>
                          <a:highlight>
                            <a:srgbClr val="FFFF00"/>
                          </a:highlight>
                          <a:latin typeface="+mj-lt"/>
                          <a:ea typeface="Meiryo UI" panose="020B0604030504040204" pitchFamily="50" charset="-128"/>
                        </a:rPr>
                        <a:t>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kern="1200" dirty="0">
                          <a:solidFill>
                            <a:schemeClr val="tx1"/>
                          </a:solidFill>
                          <a:latin typeface="+mn-lt"/>
                          <a:ea typeface="Meiryo UI" panose="020B0604030504040204" pitchFamily="50" charset="-128"/>
                          <a:cs typeface="+mn-cs"/>
                        </a:rPr>
                        <a:t>Line no</a:t>
                      </a:r>
                      <a:endParaRPr kumimoji="1" lang="ja-JP" altLang="en-US" sz="800" b="0" kern="1200" dirty="0">
                        <a:solidFill>
                          <a:schemeClr val="tx1"/>
                        </a:solidFill>
                        <a:latin typeface="+mn-lt"/>
                        <a:ea typeface="Meiryo UI"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2780549"/>
                  </a:ext>
                </a:extLst>
              </a:tr>
              <a:tr h="220886">
                <a:tc>
                  <a:txBody>
                    <a:bodyPr/>
                    <a:lstStyle/>
                    <a:p>
                      <a:r>
                        <a:rPr kumimoji="1" lang="en-US" altLang="ja-JP" sz="800" dirty="0">
                          <a:solidFill>
                            <a:schemeClr val="tx1"/>
                          </a:solidFill>
                          <a:latin typeface="+mj-lt"/>
                          <a:ea typeface="Meiryo UI" panose="020B0604030504040204" pitchFamily="50" charset="-128"/>
                        </a:rPr>
                        <a:t>Item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kern="1200" dirty="0">
                          <a:solidFill>
                            <a:schemeClr val="tx1"/>
                          </a:solidFill>
                          <a:latin typeface="+mn-lt"/>
                          <a:ea typeface="Meiryo UI" panose="020B0604030504040204" pitchFamily="50" charset="-128"/>
                          <a:cs typeface="+mn-cs"/>
                        </a:rPr>
                        <a:t>Part no</a:t>
                      </a:r>
                      <a:endParaRPr kumimoji="1" lang="ja-JP" altLang="en-US" sz="800" b="0" kern="1200" dirty="0">
                        <a:solidFill>
                          <a:schemeClr val="tx1"/>
                        </a:solidFill>
                        <a:latin typeface="+mn-lt"/>
                        <a:ea typeface="Meiryo UI"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37615696"/>
                  </a:ext>
                </a:extLst>
              </a:tr>
              <a:tr h="220886">
                <a:tc>
                  <a:txBody>
                    <a:bodyPr/>
                    <a:lstStyle/>
                    <a:p>
                      <a:r>
                        <a:rPr kumimoji="1" lang="en-US" altLang="ja-JP" sz="800" dirty="0">
                          <a:solidFill>
                            <a:schemeClr val="tx1"/>
                          </a:solidFill>
                          <a:latin typeface="+mj-lt"/>
                          <a:ea typeface="Meiryo UI" panose="020B0604030504040204" pitchFamily="50" charset="-128"/>
                        </a:rPr>
                        <a:t>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kern="1200" dirty="0">
                          <a:solidFill>
                            <a:schemeClr val="tx1"/>
                          </a:solidFill>
                          <a:latin typeface="+mn-lt"/>
                          <a:ea typeface="Meiryo UI" panose="020B0604030504040204" pitchFamily="50" charset="-128"/>
                          <a:cs typeface="+mn-cs"/>
                        </a:rPr>
                        <a:t>Part name</a:t>
                      </a:r>
                      <a:endParaRPr kumimoji="1" lang="ja-JP" altLang="en-US" sz="800" b="0" kern="1200" dirty="0">
                        <a:solidFill>
                          <a:schemeClr val="tx1"/>
                        </a:solidFill>
                        <a:latin typeface="+mn-lt"/>
                        <a:ea typeface="Meiryo UI"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938029"/>
                  </a:ext>
                </a:extLst>
              </a:tr>
              <a:tr h="220886">
                <a:tc>
                  <a:txBody>
                    <a:bodyPr/>
                    <a:lstStyle/>
                    <a:p>
                      <a:r>
                        <a:rPr kumimoji="1" lang="en-US" altLang="ja-JP" sz="800" dirty="0">
                          <a:solidFill>
                            <a:schemeClr val="tx1"/>
                          </a:solidFill>
                          <a:highlight>
                            <a:srgbClr val="FFFF00"/>
                          </a:highlight>
                          <a:latin typeface="+mj-lt"/>
                          <a:ea typeface="Meiryo UI" panose="020B0604030504040204" pitchFamily="50" charset="-128"/>
                        </a:rPr>
                        <a:t>PO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kern="1200" dirty="0">
                          <a:solidFill>
                            <a:schemeClr val="tx1"/>
                          </a:solidFill>
                          <a:latin typeface="+mn-lt"/>
                          <a:ea typeface="Meiryo UI" panose="020B0604030504040204" pitchFamily="50" charset="-128"/>
                          <a:cs typeface="+mn-cs"/>
                        </a:rPr>
                        <a:t>PO number</a:t>
                      </a:r>
                      <a:endParaRPr kumimoji="1" lang="ja-JP" altLang="en-US" sz="800" b="0" kern="1200" dirty="0">
                        <a:solidFill>
                          <a:schemeClr val="tx1"/>
                        </a:solidFill>
                        <a:latin typeface="+mn-lt"/>
                        <a:ea typeface="Meiryo UI"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793437"/>
                  </a:ext>
                </a:extLst>
              </a:tr>
              <a:tr h="220886">
                <a:tc>
                  <a:txBody>
                    <a:bodyPr/>
                    <a:lstStyle/>
                    <a:p>
                      <a:r>
                        <a:rPr kumimoji="1" lang="en-US" altLang="ja-JP" sz="800" dirty="0">
                          <a:solidFill>
                            <a:schemeClr val="tx1"/>
                          </a:solidFill>
                          <a:highlight>
                            <a:srgbClr val="FFFF00"/>
                          </a:highlight>
                          <a:latin typeface="+mj-lt"/>
                          <a:ea typeface="Meiryo UI" panose="020B0604030504040204" pitchFamily="50" charset="-128"/>
                        </a:rPr>
                        <a:t>PO 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kern="1200" dirty="0">
                          <a:solidFill>
                            <a:schemeClr val="tx1"/>
                          </a:solidFill>
                          <a:latin typeface="+mn-lt"/>
                          <a:ea typeface="Meiryo UI" panose="020B0604030504040204" pitchFamily="50" charset="-128"/>
                          <a:cs typeface="+mn-cs"/>
                        </a:rPr>
                        <a:t>PO line</a:t>
                      </a:r>
                      <a:endParaRPr kumimoji="1" lang="ja-JP" altLang="en-US" sz="800" b="0" kern="1200" dirty="0">
                        <a:solidFill>
                          <a:schemeClr val="tx1"/>
                        </a:solidFill>
                        <a:latin typeface="+mn-lt"/>
                        <a:ea typeface="Meiryo UI"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9011373"/>
                  </a:ext>
                </a:extLst>
              </a:tr>
              <a:tr h="220886">
                <a:tc>
                  <a:txBody>
                    <a:bodyPr/>
                    <a:lstStyle/>
                    <a:p>
                      <a:r>
                        <a:rPr kumimoji="1" lang="en-US" altLang="ja-JP" sz="800" dirty="0">
                          <a:solidFill>
                            <a:schemeClr val="tx1"/>
                          </a:solidFill>
                          <a:latin typeface="+mj-lt"/>
                          <a:ea typeface="Meiryo UI" panose="020B0604030504040204" pitchFamily="50" charset="-128"/>
                        </a:rPr>
                        <a:t>Shipped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kern="1200" dirty="0">
                          <a:solidFill>
                            <a:schemeClr val="tx1"/>
                          </a:solidFill>
                          <a:latin typeface="+mn-lt"/>
                          <a:ea typeface="Meiryo UI" panose="020B0604030504040204" pitchFamily="50" charset="-128"/>
                          <a:cs typeface="+mn-cs"/>
                        </a:rPr>
                        <a:t>Plan qty</a:t>
                      </a:r>
                      <a:endParaRPr kumimoji="1" lang="ja-JP" altLang="en-US" sz="800" b="0" kern="1200" dirty="0">
                        <a:solidFill>
                          <a:schemeClr val="tx1"/>
                        </a:solidFill>
                        <a:latin typeface="+mn-lt"/>
                        <a:ea typeface="Meiryo UI"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5706277"/>
                  </a:ext>
                </a:extLst>
              </a:tr>
              <a:tr h="220886">
                <a:tc>
                  <a:txBody>
                    <a:bodyPr/>
                    <a:lstStyle/>
                    <a:p>
                      <a:r>
                        <a:rPr kumimoji="1" lang="en-US" altLang="ja-JP" sz="800" dirty="0">
                          <a:solidFill>
                            <a:schemeClr val="tx1"/>
                          </a:solidFill>
                          <a:latin typeface="+mj-lt"/>
                          <a:ea typeface="Meiryo UI" panose="020B0604030504040204" pitchFamily="50" charset="-128"/>
                        </a:rPr>
                        <a:t>Shipped 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kern="1200" dirty="0">
                          <a:solidFill>
                            <a:schemeClr val="tx1"/>
                          </a:solidFill>
                          <a:latin typeface="+mn-lt"/>
                          <a:ea typeface="Meiryo UI" panose="020B0604030504040204" pitchFamily="50" charset="-128"/>
                          <a:cs typeface="+mn-cs"/>
                        </a:rPr>
                        <a:t>Unit of material</a:t>
                      </a:r>
                      <a:endParaRPr kumimoji="1" lang="ja-JP" altLang="en-US" sz="800" b="0" kern="1200" dirty="0">
                        <a:solidFill>
                          <a:schemeClr val="tx1"/>
                        </a:solidFill>
                        <a:latin typeface="+mn-lt"/>
                        <a:ea typeface="Meiryo UI"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32770110"/>
                  </a:ext>
                </a:extLst>
              </a:tr>
              <a:tr h="220886">
                <a:tc>
                  <a:txBody>
                    <a:bodyPr/>
                    <a:lstStyle/>
                    <a:p>
                      <a:r>
                        <a:rPr kumimoji="1" lang="en-US" altLang="ja-JP" sz="800" dirty="0">
                          <a:solidFill>
                            <a:schemeClr val="tx1"/>
                          </a:solidFill>
                          <a:latin typeface="+mj-lt"/>
                          <a:ea typeface="Meiryo UI" panose="020B0604030504040204" pitchFamily="50" charset="-128"/>
                        </a:rPr>
                        <a:t>Complete Flag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kern="1200" dirty="0">
                          <a:solidFill>
                            <a:schemeClr val="tx1"/>
                          </a:solidFill>
                          <a:latin typeface="+mn-lt"/>
                          <a:ea typeface="Meiryo UI" panose="020B0604030504040204" pitchFamily="50" charset="-128"/>
                          <a:cs typeface="+mn-cs"/>
                        </a:rPr>
                        <a:t>Used to set completion of schedule</a:t>
                      </a:r>
                      <a:endParaRPr kumimoji="1" lang="ja-JP" altLang="en-US" sz="800" b="0" kern="1200" dirty="0">
                        <a:solidFill>
                          <a:schemeClr val="tx1"/>
                        </a:solidFill>
                        <a:latin typeface="+mn-lt"/>
                        <a:ea typeface="Meiryo UI"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6454012"/>
                  </a:ext>
                </a:extLst>
              </a:tr>
              <a:tr h="220886">
                <a:tc>
                  <a:txBody>
                    <a:bodyPr/>
                    <a:lstStyle/>
                    <a:p>
                      <a:endParaRPr kumimoji="1" lang="en-US" altLang="ja-JP" sz="800" dirty="0">
                        <a:solidFill>
                          <a:schemeClr val="tx1"/>
                        </a:solidFill>
                        <a:latin typeface="+mj-lt"/>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0" kern="1200" dirty="0">
                        <a:solidFill>
                          <a:schemeClr val="tx1"/>
                        </a:solidFill>
                        <a:latin typeface="+mn-lt"/>
                        <a:ea typeface="Meiryo UI"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6513717"/>
                  </a:ext>
                </a:extLst>
              </a:tr>
            </a:tbl>
          </a:graphicData>
        </a:graphic>
      </p:graphicFrame>
      <p:sp>
        <p:nvSpPr>
          <p:cNvPr id="8" name="Rectangle 7">
            <a:extLst>
              <a:ext uri="{FF2B5EF4-FFF2-40B4-BE49-F238E27FC236}">
                <a16:creationId xmlns:a16="http://schemas.microsoft.com/office/drawing/2014/main" id="{A744A9A7-ABFF-BF3D-BD34-8BA4EEAEC735}"/>
              </a:ext>
            </a:extLst>
          </p:cNvPr>
          <p:cNvSpPr/>
          <p:nvPr/>
        </p:nvSpPr>
        <p:spPr>
          <a:xfrm>
            <a:off x="4161535" y="939698"/>
            <a:ext cx="1108329" cy="472037"/>
          </a:xfrm>
          <a:prstGeom prst="rect">
            <a:avLst/>
          </a:prstGeom>
          <a:solidFill>
            <a:srgbClr val="FFFF00"/>
          </a:solidFill>
          <a:ln w="3175" cap="flat" cmpd="sng" algn="ctr">
            <a:noFill/>
            <a:prstDash val="solid"/>
          </a:ln>
          <a:effectLst/>
        </p:spPr>
        <p:txBody>
          <a:bodyPr rtlCol="0" anchor="ctr"/>
          <a:lstStyle/>
          <a:p>
            <a:r>
              <a:rPr kumimoji="1" lang="en-US" altLang="ja-JP" sz="800" dirty="0"/>
              <a:t>Syteline will create view table on middle DB tier</a:t>
            </a:r>
          </a:p>
        </p:txBody>
      </p:sp>
      <p:sp>
        <p:nvSpPr>
          <p:cNvPr id="9" name="Isosceles Triangle 8">
            <a:extLst>
              <a:ext uri="{FF2B5EF4-FFF2-40B4-BE49-F238E27FC236}">
                <a16:creationId xmlns:a16="http://schemas.microsoft.com/office/drawing/2014/main" id="{3486C736-BD55-2A99-F81C-89D7E8383F5C}"/>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4" name="Picture 3">
            <a:extLst>
              <a:ext uri="{FF2B5EF4-FFF2-40B4-BE49-F238E27FC236}">
                <a16:creationId xmlns:a16="http://schemas.microsoft.com/office/drawing/2014/main" id="{2CA6942E-3FBF-5024-BB1E-F6830486D9DA}"/>
              </a:ext>
            </a:extLst>
          </p:cNvPr>
          <p:cNvPicPr>
            <a:picLocks noChangeAspect="1"/>
          </p:cNvPicPr>
          <p:nvPr/>
        </p:nvPicPr>
        <p:blipFill>
          <a:blip r:embed="rId2"/>
          <a:stretch>
            <a:fillRect/>
          </a:stretch>
        </p:blipFill>
        <p:spPr>
          <a:xfrm>
            <a:off x="420263" y="1923578"/>
            <a:ext cx="6103200" cy="1121860"/>
          </a:xfrm>
          <a:prstGeom prst="rect">
            <a:avLst/>
          </a:prstGeom>
        </p:spPr>
      </p:pic>
      <p:sp>
        <p:nvSpPr>
          <p:cNvPr id="10" name="テキスト ボックス 29">
            <a:extLst>
              <a:ext uri="{FF2B5EF4-FFF2-40B4-BE49-F238E27FC236}">
                <a16:creationId xmlns:a16="http://schemas.microsoft.com/office/drawing/2014/main" id="{DC289A92-8D40-B422-8442-332436EBFD5B}"/>
              </a:ext>
            </a:extLst>
          </p:cNvPr>
          <p:cNvSpPr txBox="1"/>
          <p:nvPr/>
        </p:nvSpPr>
        <p:spPr>
          <a:xfrm>
            <a:off x="333794" y="1241317"/>
            <a:ext cx="4200886" cy="400110"/>
          </a:xfrm>
          <a:prstGeom prst="rect">
            <a:avLst/>
          </a:prstGeom>
          <a:noFill/>
        </p:spPr>
        <p:txBody>
          <a:bodyPr wrap="square" rtlCol="0">
            <a:spAutoFit/>
          </a:bodyPr>
          <a:lstStyle/>
          <a:p>
            <a:r>
              <a:rPr kumimoji="1" lang="en-US" altLang="ja-JP" sz="1000" b="1" dirty="0"/>
              <a:t>PO/PDS Line</a:t>
            </a:r>
          </a:p>
          <a:p>
            <a:r>
              <a:rPr kumimoji="1" lang="en-US" altLang="ja-JP" sz="1000" dirty="0">
                <a:highlight>
                  <a:srgbClr val="FFFF00"/>
                </a:highlight>
              </a:rPr>
              <a:t>* Used to generate Material Receive and QC Check schedule</a:t>
            </a:r>
          </a:p>
        </p:txBody>
      </p:sp>
    </p:spTree>
    <p:extLst>
      <p:ext uri="{BB962C8B-B14F-4D97-AF65-F5344CB8AC3E}">
        <p14:creationId xmlns:p14="http://schemas.microsoft.com/office/powerpoint/2010/main" val="4207689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13</a:t>
            </a:fld>
            <a:endParaRPr kumimoji="1" lang="ja-JP" altLang="en-US"/>
          </a:p>
        </p:txBody>
      </p:sp>
      <p:sp>
        <p:nvSpPr>
          <p:cNvPr id="17" name="正方形/長方形 16">
            <a:extLst>
              <a:ext uri="{FF2B5EF4-FFF2-40B4-BE49-F238E27FC236}">
                <a16:creationId xmlns:a16="http://schemas.microsoft.com/office/drawing/2014/main" id="{63762151-4328-4DD9-8D29-5A720332379A}"/>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3. Document image</a:t>
            </a:r>
          </a:p>
        </p:txBody>
      </p:sp>
      <p:sp>
        <p:nvSpPr>
          <p:cNvPr id="30" name="テキスト ボックス 29">
            <a:extLst>
              <a:ext uri="{FF2B5EF4-FFF2-40B4-BE49-F238E27FC236}">
                <a16:creationId xmlns:a16="http://schemas.microsoft.com/office/drawing/2014/main" id="{D336CB21-70D5-42F6-8526-CB60A290651C}"/>
              </a:ext>
            </a:extLst>
          </p:cNvPr>
          <p:cNvSpPr txBox="1"/>
          <p:nvPr/>
        </p:nvSpPr>
        <p:spPr>
          <a:xfrm>
            <a:off x="420263" y="846463"/>
            <a:ext cx="4200886" cy="261610"/>
          </a:xfrm>
          <a:prstGeom prst="rect">
            <a:avLst/>
          </a:prstGeom>
          <a:noFill/>
        </p:spPr>
        <p:txBody>
          <a:bodyPr wrap="square" rtlCol="0">
            <a:spAutoFit/>
          </a:bodyPr>
          <a:lstStyle/>
          <a:p>
            <a:r>
              <a:rPr kumimoji="1" lang="en-US" altLang="ja-JP" sz="1100" dirty="0"/>
              <a:t>3-1-5. Item master</a:t>
            </a:r>
          </a:p>
        </p:txBody>
      </p:sp>
      <p:sp>
        <p:nvSpPr>
          <p:cNvPr id="12" name="テキスト ボックス 11">
            <a:extLst>
              <a:ext uri="{FF2B5EF4-FFF2-40B4-BE49-F238E27FC236}">
                <a16:creationId xmlns:a16="http://schemas.microsoft.com/office/drawing/2014/main" id="{323FB400-E074-EF9B-7030-B423B7C7567F}"/>
              </a:ext>
            </a:extLst>
          </p:cNvPr>
          <p:cNvSpPr txBox="1"/>
          <p:nvPr/>
        </p:nvSpPr>
        <p:spPr>
          <a:xfrm>
            <a:off x="5477218" y="869546"/>
            <a:ext cx="1046988" cy="338554"/>
          </a:xfrm>
          <a:prstGeom prst="rect">
            <a:avLst/>
          </a:prstGeom>
          <a:solidFill>
            <a:schemeClr val="bg1">
              <a:lumMod val="95000"/>
            </a:schemeClr>
          </a:solidFill>
          <a:ln>
            <a:solidFill>
              <a:schemeClr val="tx1">
                <a:lumMod val="50000"/>
                <a:lumOff val="50000"/>
              </a:schemeClr>
            </a:solidFill>
          </a:ln>
        </p:spPr>
        <p:txBody>
          <a:bodyPr wrap="square">
            <a:spAutoFit/>
          </a:bodyPr>
          <a:lstStyle/>
          <a:p>
            <a:pPr algn="ctr"/>
            <a:r>
              <a:rPr kumimoji="1" lang="en-US" altLang="ja-JP" sz="800" b="0" dirty="0"/>
              <a:t>SYTELINE</a:t>
            </a:r>
          </a:p>
          <a:p>
            <a:pPr algn="ctr"/>
            <a:r>
              <a:rPr kumimoji="1" lang="en-US" altLang="ja-JP" sz="800" b="0" dirty="0"/>
              <a:t>⇒Pegasus</a:t>
            </a:r>
            <a:endParaRPr lang="ja-JP" altLang="en-US" sz="800" dirty="0"/>
          </a:p>
        </p:txBody>
      </p:sp>
      <p:sp>
        <p:nvSpPr>
          <p:cNvPr id="6" name="Isosceles Triangle 5">
            <a:extLst>
              <a:ext uri="{FF2B5EF4-FFF2-40B4-BE49-F238E27FC236}">
                <a16:creationId xmlns:a16="http://schemas.microsoft.com/office/drawing/2014/main" id="{6FEBF5E8-7583-7D5F-8095-2AB547E504AA}"/>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5</a:t>
            </a:r>
          </a:p>
        </p:txBody>
      </p:sp>
      <p:pic>
        <p:nvPicPr>
          <p:cNvPr id="5" name="Picture 4">
            <a:extLst>
              <a:ext uri="{FF2B5EF4-FFF2-40B4-BE49-F238E27FC236}">
                <a16:creationId xmlns:a16="http://schemas.microsoft.com/office/drawing/2014/main" id="{153B86E9-B164-46C9-730E-59E6950638B1}"/>
              </a:ext>
            </a:extLst>
          </p:cNvPr>
          <p:cNvPicPr>
            <a:picLocks noChangeAspect="1"/>
          </p:cNvPicPr>
          <p:nvPr/>
        </p:nvPicPr>
        <p:blipFill>
          <a:blip r:embed="rId2"/>
          <a:stretch>
            <a:fillRect/>
          </a:stretch>
        </p:blipFill>
        <p:spPr>
          <a:xfrm>
            <a:off x="420263" y="1453256"/>
            <a:ext cx="5981186" cy="3175893"/>
          </a:xfrm>
          <a:prstGeom prst="rect">
            <a:avLst/>
          </a:prstGeom>
        </p:spPr>
      </p:pic>
    </p:spTree>
    <p:extLst>
      <p:ext uri="{BB962C8B-B14F-4D97-AF65-F5344CB8AC3E}">
        <p14:creationId xmlns:p14="http://schemas.microsoft.com/office/powerpoint/2010/main" val="2301264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14</a:t>
            </a:fld>
            <a:endParaRPr kumimoji="1" lang="ja-JP" altLang="en-US"/>
          </a:p>
        </p:txBody>
      </p:sp>
      <p:sp>
        <p:nvSpPr>
          <p:cNvPr id="17" name="正方形/長方形 16">
            <a:extLst>
              <a:ext uri="{FF2B5EF4-FFF2-40B4-BE49-F238E27FC236}">
                <a16:creationId xmlns:a16="http://schemas.microsoft.com/office/drawing/2014/main" id="{63762151-4328-4DD9-8D29-5A720332379A}"/>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3. Document image</a:t>
            </a:r>
          </a:p>
        </p:txBody>
      </p:sp>
      <p:sp>
        <p:nvSpPr>
          <p:cNvPr id="30" name="テキスト ボックス 29">
            <a:extLst>
              <a:ext uri="{FF2B5EF4-FFF2-40B4-BE49-F238E27FC236}">
                <a16:creationId xmlns:a16="http://schemas.microsoft.com/office/drawing/2014/main" id="{D336CB21-70D5-42F6-8526-CB60A290651C}"/>
              </a:ext>
            </a:extLst>
          </p:cNvPr>
          <p:cNvSpPr txBox="1"/>
          <p:nvPr/>
        </p:nvSpPr>
        <p:spPr>
          <a:xfrm>
            <a:off x="420263" y="846463"/>
            <a:ext cx="4200886" cy="261610"/>
          </a:xfrm>
          <a:prstGeom prst="rect">
            <a:avLst/>
          </a:prstGeom>
          <a:noFill/>
        </p:spPr>
        <p:txBody>
          <a:bodyPr wrap="square" rtlCol="0">
            <a:spAutoFit/>
          </a:bodyPr>
          <a:lstStyle/>
          <a:p>
            <a:r>
              <a:rPr kumimoji="1" lang="en-US" altLang="ja-JP" sz="1100" dirty="0"/>
              <a:t>3-1-6. Location master</a:t>
            </a:r>
          </a:p>
        </p:txBody>
      </p:sp>
      <p:sp>
        <p:nvSpPr>
          <p:cNvPr id="12" name="テキスト ボックス 11">
            <a:extLst>
              <a:ext uri="{FF2B5EF4-FFF2-40B4-BE49-F238E27FC236}">
                <a16:creationId xmlns:a16="http://schemas.microsoft.com/office/drawing/2014/main" id="{323FB400-E074-EF9B-7030-B423B7C7567F}"/>
              </a:ext>
            </a:extLst>
          </p:cNvPr>
          <p:cNvSpPr txBox="1"/>
          <p:nvPr/>
        </p:nvSpPr>
        <p:spPr>
          <a:xfrm>
            <a:off x="5477218" y="869546"/>
            <a:ext cx="1046988" cy="338554"/>
          </a:xfrm>
          <a:prstGeom prst="rect">
            <a:avLst/>
          </a:prstGeom>
          <a:solidFill>
            <a:schemeClr val="bg1">
              <a:lumMod val="95000"/>
            </a:schemeClr>
          </a:solidFill>
          <a:ln>
            <a:solidFill>
              <a:schemeClr val="tx1">
                <a:lumMod val="50000"/>
                <a:lumOff val="50000"/>
              </a:schemeClr>
            </a:solidFill>
          </a:ln>
        </p:spPr>
        <p:txBody>
          <a:bodyPr wrap="square">
            <a:spAutoFit/>
          </a:bodyPr>
          <a:lstStyle/>
          <a:p>
            <a:pPr algn="ctr"/>
            <a:r>
              <a:rPr kumimoji="1" lang="en-US" altLang="ja-JP" sz="800" b="0" dirty="0"/>
              <a:t>SYTELINE ⇒Pegasus</a:t>
            </a:r>
            <a:endParaRPr lang="ja-JP" altLang="en-US" sz="800" dirty="0"/>
          </a:p>
        </p:txBody>
      </p:sp>
      <p:pic>
        <p:nvPicPr>
          <p:cNvPr id="4" name="Picture 3">
            <a:extLst>
              <a:ext uri="{FF2B5EF4-FFF2-40B4-BE49-F238E27FC236}">
                <a16:creationId xmlns:a16="http://schemas.microsoft.com/office/drawing/2014/main" id="{F68D8B0D-12E7-BA94-2EC4-FAA7E4434D53}"/>
              </a:ext>
            </a:extLst>
          </p:cNvPr>
          <p:cNvPicPr>
            <a:picLocks noChangeAspect="1"/>
          </p:cNvPicPr>
          <p:nvPr/>
        </p:nvPicPr>
        <p:blipFill>
          <a:blip r:embed="rId2"/>
          <a:stretch>
            <a:fillRect/>
          </a:stretch>
        </p:blipFill>
        <p:spPr>
          <a:xfrm>
            <a:off x="406400" y="1449237"/>
            <a:ext cx="5980446" cy="5994551"/>
          </a:xfrm>
          <a:prstGeom prst="rect">
            <a:avLst/>
          </a:prstGeom>
        </p:spPr>
      </p:pic>
      <p:sp>
        <p:nvSpPr>
          <p:cNvPr id="5" name="Isosceles Triangle 4">
            <a:extLst>
              <a:ext uri="{FF2B5EF4-FFF2-40B4-BE49-F238E27FC236}">
                <a16:creationId xmlns:a16="http://schemas.microsoft.com/office/drawing/2014/main" id="{375D55E4-4E23-79F8-E9E6-3E00A8A55226}"/>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5</a:t>
            </a:r>
          </a:p>
        </p:txBody>
      </p:sp>
    </p:spTree>
    <p:extLst>
      <p:ext uri="{BB962C8B-B14F-4D97-AF65-F5344CB8AC3E}">
        <p14:creationId xmlns:p14="http://schemas.microsoft.com/office/powerpoint/2010/main" val="2988624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15</a:t>
            </a:fld>
            <a:endParaRPr kumimoji="1" lang="ja-JP" altLang="en-US"/>
          </a:p>
        </p:txBody>
      </p:sp>
      <p:sp>
        <p:nvSpPr>
          <p:cNvPr id="17" name="正方形/長方形 16">
            <a:extLst>
              <a:ext uri="{FF2B5EF4-FFF2-40B4-BE49-F238E27FC236}">
                <a16:creationId xmlns:a16="http://schemas.microsoft.com/office/drawing/2014/main" id="{63762151-4328-4DD9-8D29-5A720332379A}"/>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3. Document image</a:t>
            </a:r>
          </a:p>
        </p:txBody>
      </p:sp>
      <p:sp>
        <p:nvSpPr>
          <p:cNvPr id="30" name="テキスト ボックス 29">
            <a:extLst>
              <a:ext uri="{FF2B5EF4-FFF2-40B4-BE49-F238E27FC236}">
                <a16:creationId xmlns:a16="http://schemas.microsoft.com/office/drawing/2014/main" id="{D336CB21-70D5-42F6-8526-CB60A290651C}"/>
              </a:ext>
            </a:extLst>
          </p:cNvPr>
          <p:cNvSpPr txBox="1"/>
          <p:nvPr/>
        </p:nvSpPr>
        <p:spPr>
          <a:xfrm>
            <a:off x="420263" y="846463"/>
            <a:ext cx="4200886" cy="261610"/>
          </a:xfrm>
          <a:prstGeom prst="rect">
            <a:avLst/>
          </a:prstGeom>
          <a:noFill/>
        </p:spPr>
        <p:txBody>
          <a:bodyPr wrap="square" rtlCol="0">
            <a:spAutoFit/>
          </a:bodyPr>
          <a:lstStyle/>
          <a:p>
            <a:r>
              <a:rPr kumimoji="1" lang="en-US" altLang="ja-JP" sz="1100" dirty="0"/>
              <a:t>3-1-7. Department master</a:t>
            </a:r>
          </a:p>
        </p:txBody>
      </p:sp>
      <p:sp>
        <p:nvSpPr>
          <p:cNvPr id="12" name="テキスト ボックス 11">
            <a:extLst>
              <a:ext uri="{FF2B5EF4-FFF2-40B4-BE49-F238E27FC236}">
                <a16:creationId xmlns:a16="http://schemas.microsoft.com/office/drawing/2014/main" id="{323FB400-E074-EF9B-7030-B423B7C7567F}"/>
              </a:ext>
            </a:extLst>
          </p:cNvPr>
          <p:cNvSpPr txBox="1"/>
          <p:nvPr/>
        </p:nvSpPr>
        <p:spPr>
          <a:xfrm>
            <a:off x="5477218" y="869546"/>
            <a:ext cx="1046988" cy="387798"/>
          </a:xfrm>
          <a:prstGeom prst="rect">
            <a:avLst/>
          </a:prstGeom>
          <a:solidFill>
            <a:schemeClr val="bg1">
              <a:lumMod val="95000"/>
            </a:schemeClr>
          </a:solidFill>
          <a:ln>
            <a:solidFill>
              <a:schemeClr val="tx1">
                <a:lumMod val="50000"/>
                <a:lumOff val="50000"/>
              </a:schemeClr>
            </a:solidFill>
          </a:ln>
        </p:spPr>
        <p:txBody>
          <a:bodyPr wrap="square">
            <a:spAutoFit/>
          </a:bodyPr>
          <a:lstStyle/>
          <a:p>
            <a:pPr algn="ctr"/>
            <a:r>
              <a:rPr kumimoji="1" lang="en-US" altLang="ja-JP" sz="800" b="0" dirty="0"/>
              <a:t>TBFST ⇒Pegasus</a:t>
            </a:r>
            <a:endParaRPr lang="ja-JP" altLang="en-US" sz="800" dirty="0"/>
          </a:p>
        </p:txBody>
      </p:sp>
      <p:pic>
        <p:nvPicPr>
          <p:cNvPr id="4" name="Picture 3">
            <a:extLst>
              <a:ext uri="{FF2B5EF4-FFF2-40B4-BE49-F238E27FC236}">
                <a16:creationId xmlns:a16="http://schemas.microsoft.com/office/drawing/2014/main" id="{60B0778A-3D2F-1674-6723-1C2BEBE743C5}"/>
              </a:ext>
            </a:extLst>
          </p:cNvPr>
          <p:cNvPicPr>
            <a:picLocks noChangeAspect="1"/>
          </p:cNvPicPr>
          <p:nvPr/>
        </p:nvPicPr>
        <p:blipFill>
          <a:blip r:embed="rId2"/>
          <a:stretch>
            <a:fillRect/>
          </a:stretch>
        </p:blipFill>
        <p:spPr>
          <a:xfrm>
            <a:off x="630706" y="1402080"/>
            <a:ext cx="5451480" cy="5497355"/>
          </a:xfrm>
          <a:prstGeom prst="rect">
            <a:avLst/>
          </a:prstGeom>
        </p:spPr>
      </p:pic>
    </p:spTree>
    <p:extLst>
      <p:ext uri="{BB962C8B-B14F-4D97-AF65-F5344CB8AC3E}">
        <p14:creationId xmlns:p14="http://schemas.microsoft.com/office/powerpoint/2010/main" val="3978193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16</a:t>
            </a:fld>
            <a:endParaRPr kumimoji="1" lang="ja-JP" altLang="en-US"/>
          </a:p>
        </p:txBody>
      </p:sp>
      <p:sp>
        <p:nvSpPr>
          <p:cNvPr id="17" name="正方形/長方形 16">
            <a:extLst>
              <a:ext uri="{FF2B5EF4-FFF2-40B4-BE49-F238E27FC236}">
                <a16:creationId xmlns:a16="http://schemas.microsoft.com/office/drawing/2014/main" id="{63762151-4328-4DD9-8D29-5A720332379A}"/>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3. Document image</a:t>
            </a:r>
          </a:p>
        </p:txBody>
      </p:sp>
      <p:sp>
        <p:nvSpPr>
          <p:cNvPr id="30" name="テキスト ボックス 29">
            <a:extLst>
              <a:ext uri="{FF2B5EF4-FFF2-40B4-BE49-F238E27FC236}">
                <a16:creationId xmlns:a16="http://schemas.microsoft.com/office/drawing/2014/main" id="{D336CB21-70D5-42F6-8526-CB60A290651C}"/>
              </a:ext>
            </a:extLst>
          </p:cNvPr>
          <p:cNvSpPr txBox="1"/>
          <p:nvPr/>
        </p:nvSpPr>
        <p:spPr>
          <a:xfrm>
            <a:off x="420263" y="846463"/>
            <a:ext cx="4200886" cy="261610"/>
          </a:xfrm>
          <a:prstGeom prst="rect">
            <a:avLst/>
          </a:prstGeom>
          <a:noFill/>
        </p:spPr>
        <p:txBody>
          <a:bodyPr wrap="square" rtlCol="0">
            <a:spAutoFit/>
          </a:bodyPr>
          <a:lstStyle/>
          <a:p>
            <a:r>
              <a:rPr kumimoji="1" lang="en-US" altLang="ja-JP" sz="1100" dirty="0"/>
              <a:t>3-1-8. Customer master</a:t>
            </a:r>
          </a:p>
        </p:txBody>
      </p:sp>
      <p:sp>
        <p:nvSpPr>
          <p:cNvPr id="12" name="テキスト ボックス 11">
            <a:extLst>
              <a:ext uri="{FF2B5EF4-FFF2-40B4-BE49-F238E27FC236}">
                <a16:creationId xmlns:a16="http://schemas.microsoft.com/office/drawing/2014/main" id="{323FB400-E074-EF9B-7030-B423B7C7567F}"/>
              </a:ext>
            </a:extLst>
          </p:cNvPr>
          <p:cNvSpPr txBox="1"/>
          <p:nvPr/>
        </p:nvSpPr>
        <p:spPr>
          <a:xfrm>
            <a:off x="5477218" y="869546"/>
            <a:ext cx="1046988" cy="338554"/>
          </a:xfrm>
          <a:prstGeom prst="rect">
            <a:avLst/>
          </a:prstGeom>
          <a:solidFill>
            <a:schemeClr val="bg1">
              <a:lumMod val="95000"/>
            </a:schemeClr>
          </a:solidFill>
          <a:ln>
            <a:solidFill>
              <a:schemeClr val="tx1">
                <a:lumMod val="50000"/>
                <a:lumOff val="50000"/>
              </a:schemeClr>
            </a:solidFill>
          </a:ln>
        </p:spPr>
        <p:txBody>
          <a:bodyPr wrap="square">
            <a:spAutoFit/>
          </a:bodyPr>
          <a:lstStyle/>
          <a:p>
            <a:pPr algn="ctr"/>
            <a:r>
              <a:rPr kumimoji="1" lang="en-US" altLang="ja-JP" sz="800" b="0" dirty="0"/>
              <a:t>SYTELINE ⇒Pegasus</a:t>
            </a:r>
            <a:endParaRPr lang="ja-JP" altLang="en-US" sz="800" dirty="0"/>
          </a:p>
        </p:txBody>
      </p:sp>
      <p:pic>
        <p:nvPicPr>
          <p:cNvPr id="4" name="Picture 3">
            <a:extLst>
              <a:ext uri="{FF2B5EF4-FFF2-40B4-BE49-F238E27FC236}">
                <a16:creationId xmlns:a16="http://schemas.microsoft.com/office/drawing/2014/main" id="{8140C371-2484-E862-E699-23B157CC27B9}"/>
              </a:ext>
            </a:extLst>
          </p:cNvPr>
          <p:cNvPicPr>
            <a:picLocks noChangeAspect="1"/>
          </p:cNvPicPr>
          <p:nvPr/>
        </p:nvPicPr>
        <p:blipFill>
          <a:blip r:embed="rId2"/>
          <a:stretch>
            <a:fillRect/>
          </a:stretch>
        </p:blipFill>
        <p:spPr>
          <a:xfrm>
            <a:off x="406400" y="1476125"/>
            <a:ext cx="6045200" cy="2408446"/>
          </a:xfrm>
          <a:prstGeom prst="rect">
            <a:avLst/>
          </a:prstGeom>
        </p:spPr>
      </p:pic>
      <p:sp>
        <p:nvSpPr>
          <p:cNvPr id="6" name="Isosceles Triangle 5">
            <a:extLst>
              <a:ext uri="{FF2B5EF4-FFF2-40B4-BE49-F238E27FC236}">
                <a16:creationId xmlns:a16="http://schemas.microsoft.com/office/drawing/2014/main" id="{4D412428-F914-FB15-3D91-7A28BAAA1894}"/>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5</a:t>
            </a:r>
          </a:p>
        </p:txBody>
      </p:sp>
    </p:spTree>
    <p:extLst>
      <p:ext uri="{BB962C8B-B14F-4D97-AF65-F5344CB8AC3E}">
        <p14:creationId xmlns:p14="http://schemas.microsoft.com/office/powerpoint/2010/main" val="1515019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17</a:t>
            </a:fld>
            <a:endParaRPr kumimoji="1" lang="ja-JP" altLang="en-US"/>
          </a:p>
        </p:txBody>
      </p:sp>
      <p:sp>
        <p:nvSpPr>
          <p:cNvPr id="17" name="正方形/長方形 16">
            <a:extLst>
              <a:ext uri="{FF2B5EF4-FFF2-40B4-BE49-F238E27FC236}">
                <a16:creationId xmlns:a16="http://schemas.microsoft.com/office/drawing/2014/main" id="{63762151-4328-4DD9-8D29-5A720332379A}"/>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3. Document image</a:t>
            </a:r>
          </a:p>
        </p:txBody>
      </p:sp>
      <p:sp>
        <p:nvSpPr>
          <p:cNvPr id="30" name="テキスト ボックス 29">
            <a:extLst>
              <a:ext uri="{FF2B5EF4-FFF2-40B4-BE49-F238E27FC236}">
                <a16:creationId xmlns:a16="http://schemas.microsoft.com/office/drawing/2014/main" id="{D336CB21-70D5-42F6-8526-CB60A290651C}"/>
              </a:ext>
            </a:extLst>
          </p:cNvPr>
          <p:cNvSpPr txBox="1"/>
          <p:nvPr/>
        </p:nvSpPr>
        <p:spPr>
          <a:xfrm>
            <a:off x="420263" y="846463"/>
            <a:ext cx="4200886" cy="261610"/>
          </a:xfrm>
          <a:prstGeom prst="rect">
            <a:avLst/>
          </a:prstGeom>
          <a:noFill/>
        </p:spPr>
        <p:txBody>
          <a:bodyPr wrap="square" rtlCol="0">
            <a:spAutoFit/>
          </a:bodyPr>
          <a:lstStyle/>
          <a:p>
            <a:r>
              <a:rPr kumimoji="1" lang="en-US" altLang="ja-JP" sz="1100" dirty="0"/>
              <a:t>3-1-9. Supplier master</a:t>
            </a:r>
          </a:p>
        </p:txBody>
      </p:sp>
      <p:sp>
        <p:nvSpPr>
          <p:cNvPr id="12" name="テキスト ボックス 11">
            <a:extLst>
              <a:ext uri="{FF2B5EF4-FFF2-40B4-BE49-F238E27FC236}">
                <a16:creationId xmlns:a16="http://schemas.microsoft.com/office/drawing/2014/main" id="{323FB400-E074-EF9B-7030-B423B7C7567F}"/>
              </a:ext>
            </a:extLst>
          </p:cNvPr>
          <p:cNvSpPr txBox="1"/>
          <p:nvPr/>
        </p:nvSpPr>
        <p:spPr>
          <a:xfrm>
            <a:off x="5477218" y="869546"/>
            <a:ext cx="1046988" cy="338554"/>
          </a:xfrm>
          <a:prstGeom prst="rect">
            <a:avLst/>
          </a:prstGeom>
          <a:solidFill>
            <a:schemeClr val="bg1">
              <a:lumMod val="95000"/>
            </a:schemeClr>
          </a:solidFill>
          <a:ln>
            <a:solidFill>
              <a:schemeClr val="tx1">
                <a:lumMod val="50000"/>
                <a:lumOff val="50000"/>
              </a:schemeClr>
            </a:solidFill>
          </a:ln>
        </p:spPr>
        <p:txBody>
          <a:bodyPr wrap="square">
            <a:spAutoFit/>
          </a:bodyPr>
          <a:lstStyle/>
          <a:p>
            <a:pPr algn="ctr"/>
            <a:r>
              <a:rPr kumimoji="1" lang="en-US" altLang="ja-JP" sz="800" b="0" dirty="0"/>
              <a:t>SYTELINE ⇒Pegasus</a:t>
            </a:r>
            <a:endParaRPr lang="ja-JP" altLang="en-US" sz="800" dirty="0"/>
          </a:p>
        </p:txBody>
      </p:sp>
      <p:pic>
        <p:nvPicPr>
          <p:cNvPr id="5" name="Picture 4">
            <a:extLst>
              <a:ext uri="{FF2B5EF4-FFF2-40B4-BE49-F238E27FC236}">
                <a16:creationId xmlns:a16="http://schemas.microsoft.com/office/drawing/2014/main" id="{8A4BE526-3E6D-D8E9-8621-1F374344D7AE}"/>
              </a:ext>
            </a:extLst>
          </p:cNvPr>
          <p:cNvPicPr>
            <a:picLocks noChangeAspect="1"/>
          </p:cNvPicPr>
          <p:nvPr/>
        </p:nvPicPr>
        <p:blipFill>
          <a:blip r:embed="rId2"/>
          <a:stretch>
            <a:fillRect/>
          </a:stretch>
        </p:blipFill>
        <p:spPr>
          <a:xfrm>
            <a:off x="406400" y="1409711"/>
            <a:ext cx="5989589" cy="3573769"/>
          </a:xfrm>
          <a:prstGeom prst="rect">
            <a:avLst/>
          </a:prstGeom>
        </p:spPr>
      </p:pic>
      <p:sp>
        <p:nvSpPr>
          <p:cNvPr id="6" name="Isosceles Triangle 5">
            <a:extLst>
              <a:ext uri="{FF2B5EF4-FFF2-40B4-BE49-F238E27FC236}">
                <a16:creationId xmlns:a16="http://schemas.microsoft.com/office/drawing/2014/main" id="{68AE07B2-4870-4EAB-4F3B-6B3EE1A74A53}"/>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5</a:t>
            </a:r>
          </a:p>
        </p:txBody>
      </p:sp>
    </p:spTree>
    <p:extLst>
      <p:ext uri="{BB962C8B-B14F-4D97-AF65-F5344CB8AC3E}">
        <p14:creationId xmlns:p14="http://schemas.microsoft.com/office/powerpoint/2010/main" val="2256295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18</a:t>
            </a:fld>
            <a:endParaRPr kumimoji="1" lang="ja-JP" altLang="en-US"/>
          </a:p>
        </p:txBody>
      </p:sp>
      <p:sp>
        <p:nvSpPr>
          <p:cNvPr id="17" name="正方形/長方形 16">
            <a:extLst>
              <a:ext uri="{FF2B5EF4-FFF2-40B4-BE49-F238E27FC236}">
                <a16:creationId xmlns:a16="http://schemas.microsoft.com/office/drawing/2014/main" id="{63762151-4328-4DD9-8D29-5A720332379A}"/>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3. Document image</a:t>
            </a:r>
          </a:p>
        </p:txBody>
      </p:sp>
      <p:sp>
        <p:nvSpPr>
          <p:cNvPr id="30" name="テキスト ボックス 29">
            <a:extLst>
              <a:ext uri="{FF2B5EF4-FFF2-40B4-BE49-F238E27FC236}">
                <a16:creationId xmlns:a16="http://schemas.microsoft.com/office/drawing/2014/main" id="{D336CB21-70D5-42F6-8526-CB60A290651C}"/>
              </a:ext>
            </a:extLst>
          </p:cNvPr>
          <p:cNvSpPr txBox="1"/>
          <p:nvPr/>
        </p:nvSpPr>
        <p:spPr>
          <a:xfrm>
            <a:off x="420263" y="846463"/>
            <a:ext cx="4200886" cy="261610"/>
          </a:xfrm>
          <a:prstGeom prst="rect">
            <a:avLst/>
          </a:prstGeom>
          <a:noFill/>
        </p:spPr>
        <p:txBody>
          <a:bodyPr wrap="square" rtlCol="0">
            <a:spAutoFit/>
          </a:bodyPr>
          <a:lstStyle/>
          <a:p>
            <a:r>
              <a:rPr kumimoji="1" lang="en-US" altLang="ja-JP" sz="1100" dirty="0"/>
              <a:t>3-1-10. User master</a:t>
            </a:r>
          </a:p>
        </p:txBody>
      </p:sp>
      <p:sp>
        <p:nvSpPr>
          <p:cNvPr id="12" name="テキスト ボックス 11">
            <a:extLst>
              <a:ext uri="{FF2B5EF4-FFF2-40B4-BE49-F238E27FC236}">
                <a16:creationId xmlns:a16="http://schemas.microsoft.com/office/drawing/2014/main" id="{323FB400-E074-EF9B-7030-B423B7C7567F}"/>
              </a:ext>
            </a:extLst>
          </p:cNvPr>
          <p:cNvSpPr txBox="1"/>
          <p:nvPr/>
        </p:nvSpPr>
        <p:spPr>
          <a:xfrm>
            <a:off x="5477218" y="869546"/>
            <a:ext cx="1046988" cy="338554"/>
          </a:xfrm>
          <a:prstGeom prst="rect">
            <a:avLst/>
          </a:prstGeom>
          <a:solidFill>
            <a:schemeClr val="bg1">
              <a:lumMod val="95000"/>
            </a:schemeClr>
          </a:solidFill>
          <a:ln>
            <a:solidFill>
              <a:schemeClr val="tx1">
                <a:lumMod val="50000"/>
                <a:lumOff val="50000"/>
              </a:schemeClr>
            </a:solidFill>
          </a:ln>
        </p:spPr>
        <p:txBody>
          <a:bodyPr wrap="square">
            <a:spAutoFit/>
          </a:bodyPr>
          <a:lstStyle/>
          <a:p>
            <a:pPr algn="ctr"/>
            <a:r>
              <a:rPr kumimoji="1" lang="en-US" altLang="ja-JP" sz="800" b="0" dirty="0"/>
              <a:t>SYTELINE ⇒ Pegasus</a:t>
            </a:r>
            <a:endParaRPr lang="ja-JP" altLang="en-US" sz="800" dirty="0"/>
          </a:p>
        </p:txBody>
      </p:sp>
      <p:pic>
        <p:nvPicPr>
          <p:cNvPr id="5" name="Picture 4">
            <a:extLst>
              <a:ext uri="{FF2B5EF4-FFF2-40B4-BE49-F238E27FC236}">
                <a16:creationId xmlns:a16="http://schemas.microsoft.com/office/drawing/2014/main" id="{8478E1BE-09DF-3A0F-FA74-2C0A5A890839}"/>
              </a:ext>
            </a:extLst>
          </p:cNvPr>
          <p:cNvPicPr>
            <a:picLocks noChangeAspect="1"/>
          </p:cNvPicPr>
          <p:nvPr/>
        </p:nvPicPr>
        <p:blipFill>
          <a:blip r:embed="rId2"/>
          <a:stretch>
            <a:fillRect/>
          </a:stretch>
        </p:blipFill>
        <p:spPr>
          <a:xfrm>
            <a:off x="406400" y="1375589"/>
            <a:ext cx="6046502" cy="4171771"/>
          </a:xfrm>
          <a:prstGeom prst="rect">
            <a:avLst/>
          </a:prstGeom>
        </p:spPr>
      </p:pic>
      <p:sp>
        <p:nvSpPr>
          <p:cNvPr id="2" name="Rectangle 1">
            <a:extLst>
              <a:ext uri="{FF2B5EF4-FFF2-40B4-BE49-F238E27FC236}">
                <a16:creationId xmlns:a16="http://schemas.microsoft.com/office/drawing/2014/main" id="{E3C8BBDB-C4AA-7996-6B55-8F05BC5CAB40}"/>
              </a:ext>
            </a:extLst>
          </p:cNvPr>
          <p:cNvSpPr/>
          <p:nvPr/>
        </p:nvSpPr>
        <p:spPr>
          <a:xfrm>
            <a:off x="5295900" y="1375589"/>
            <a:ext cx="1155700" cy="297001"/>
          </a:xfrm>
          <a:prstGeom prst="rect">
            <a:avLst/>
          </a:prstGeom>
          <a:solidFill>
            <a:srgbClr val="FFFFFF"/>
          </a:solidFill>
          <a:ln w="3175" cap="flat" cmpd="sng" algn="ctr">
            <a:noFill/>
            <a:prstDash val="solid"/>
          </a:ln>
          <a:effectLst/>
        </p:spPr>
        <p:txBody>
          <a:bodyPr rtlCol="0" anchor="ctr"/>
          <a:lstStyle/>
          <a:p>
            <a:pPr algn="l" defTabSz="914400"/>
            <a:endParaRPr kumimoji="1" lang="en-US" sz="700" kern="0" dirty="0">
              <a:solidFill>
                <a:prstClr val="black"/>
              </a:solidFill>
            </a:endParaRPr>
          </a:p>
        </p:txBody>
      </p:sp>
      <p:sp>
        <p:nvSpPr>
          <p:cNvPr id="4" name="Isosceles Triangle 3">
            <a:extLst>
              <a:ext uri="{FF2B5EF4-FFF2-40B4-BE49-F238E27FC236}">
                <a16:creationId xmlns:a16="http://schemas.microsoft.com/office/drawing/2014/main" id="{46F37C44-DB4F-0AEA-A5BB-525700A53913}"/>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7</a:t>
            </a:r>
          </a:p>
        </p:txBody>
      </p:sp>
    </p:spTree>
    <p:extLst>
      <p:ext uri="{BB962C8B-B14F-4D97-AF65-F5344CB8AC3E}">
        <p14:creationId xmlns:p14="http://schemas.microsoft.com/office/powerpoint/2010/main" val="154942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19</a:t>
            </a:fld>
            <a:endParaRPr kumimoji="1" lang="ja-JP" altLang="en-US"/>
          </a:p>
        </p:txBody>
      </p:sp>
      <p:sp>
        <p:nvSpPr>
          <p:cNvPr id="17" name="正方形/長方形 16">
            <a:extLst>
              <a:ext uri="{FF2B5EF4-FFF2-40B4-BE49-F238E27FC236}">
                <a16:creationId xmlns:a16="http://schemas.microsoft.com/office/drawing/2014/main" id="{63762151-4328-4DD9-8D29-5A720332379A}"/>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3. Document image</a:t>
            </a:r>
          </a:p>
        </p:txBody>
      </p:sp>
      <p:sp>
        <p:nvSpPr>
          <p:cNvPr id="30" name="テキスト ボックス 29">
            <a:extLst>
              <a:ext uri="{FF2B5EF4-FFF2-40B4-BE49-F238E27FC236}">
                <a16:creationId xmlns:a16="http://schemas.microsoft.com/office/drawing/2014/main" id="{D336CB21-70D5-42F6-8526-CB60A290651C}"/>
              </a:ext>
            </a:extLst>
          </p:cNvPr>
          <p:cNvSpPr txBox="1"/>
          <p:nvPr/>
        </p:nvSpPr>
        <p:spPr>
          <a:xfrm>
            <a:off x="420263" y="846463"/>
            <a:ext cx="4200886" cy="261610"/>
          </a:xfrm>
          <a:prstGeom prst="rect">
            <a:avLst/>
          </a:prstGeom>
          <a:noFill/>
        </p:spPr>
        <p:txBody>
          <a:bodyPr wrap="square" rtlCol="0">
            <a:spAutoFit/>
          </a:bodyPr>
          <a:lstStyle/>
          <a:p>
            <a:r>
              <a:rPr kumimoji="1" lang="en-US" altLang="ja-JP" sz="1100" dirty="0"/>
              <a:t>3-1-11. Packing Standard master</a:t>
            </a:r>
          </a:p>
        </p:txBody>
      </p:sp>
      <p:sp>
        <p:nvSpPr>
          <p:cNvPr id="12" name="テキスト ボックス 11">
            <a:extLst>
              <a:ext uri="{FF2B5EF4-FFF2-40B4-BE49-F238E27FC236}">
                <a16:creationId xmlns:a16="http://schemas.microsoft.com/office/drawing/2014/main" id="{323FB400-E074-EF9B-7030-B423B7C7567F}"/>
              </a:ext>
            </a:extLst>
          </p:cNvPr>
          <p:cNvSpPr txBox="1"/>
          <p:nvPr/>
        </p:nvSpPr>
        <p:spPr>
          <a:xfrm>
            <a:off x="5477218" y="869546"/>
            <a:ext cx="1046988" cy="338554"/>
          </a:xfrm>
          <a:prstGeom prst="rect">
            <a:avLst/>
          </a:prstGeom>
          <a:solidFill>
            <a:schemeClr val="bg1">
              <a:lumMod val="95000"/>
            </a:schemeClr>
          </a:solidFill>
          <a:ln>
            <a:solidFill>
              <a:schemeClr val="tx1">
                <a:lumMod val="50000"/>
                <a:lumOff val="50000"/>
              </a:schemeClr>
            </a:solidFill>
          </a:ln>
        </p:spPr>
        <p:txBody>
          <a:bodyPr wrap="square">
            <a:spAutoFit/>
          </a:bodyPr>
          <a:lstStyle/>
          <a:p>
            <a:pPr algn="ctr"/>
            <a:r>
              <a:rPr kumimoji="1" lang="en-US" altLang="ja-JP" sz="800" b="0" dirty="0"/>
              <a:t>SYTELINE ⇒Pegasus</a:t>
            </a:r>
            <a:endParaRPr lang="ja-JP" altLang="en-US" sz="800" dirty="0"/>
          </a:p>
        </p:txBody>
      </p:sp>
      <p:pic>
        <p:nvPicPr>
          <p:cNvPr id="5" name="Picture 4">
            <a:extLst>
              <a:ext uri="{FF2B5EF4-FFF2-40B4-BE49-F238E27FC236}">
                <a16:creationId xmlns:a16="http://schemas.microsoft.com/office/drawing/2014/main" id="{D655D8C5-754D-6999-53A7-14BDC0B185B6}"/>
              </a:ext>
            </a:extLst>
          </p:cNvPr>
          <p:cNvPicPr>
            <a:picLocks noChangeAspect="1"/>
          </p:cNvPicPr>
          <p:nvPr/>
        </p:nvPicPr>
        <p:blipFill>
          <a:blip r:embed="rId2"/>
          <a:stretch>
            <a:fillRect/>
          </a:stretch>
        </p:blipFill>
        <p:spPr>
          <a:xfrm>
            <a:off x="420263" y="1644093"/>
            <a:ext cx="5966250" cy="3866540"/>
          </a:xfrm>
          <a:prstGeom prst="rect">
            <a:avLst/>
          </a:prstGeom>
        </p:spPr>
      </p:pic>
      <p:pic>
        <p:nvPicPr>
          <p:cNvPr id="7" name="Picture 6">
            <a:extLst>
              <a:ext uri="{FF2B5EF4-FFF2-40B4-BE49-F238E27FC236}">
                <a16:creationId xmlns:a16="http://schemas.microsoft.com/office/drawing/2014/main" id="{9EA8FE0F-2394-6EB7-6B15-A5B40CBC7AFC}"/>
              </a:ext>
            </a:extLst>
          </p:cNvPr>
          <p:cNvPicPr>
            <a:picLocks noChangeAspect="1"/>
          </p:cNvPicPr>
          <p:nvPr/>
        </p:nvPicPr>
        <p:blipFill>
          <a:blip r:embed="rId3"/>
          <a:stretch>
            <a:fillRect/>
          </a:stretch>
        </p:blipFill>
        <p:spPr>
          <a:xfrm>
            <a:off x="406400" y="6381597"/>
            <a:ext cx="6017474" cy="2079639"/>
          </a:xfrm>
          <a:prstGeom prst="rect">
            <a:avLst/>
          </a:prstGeom>
        </p:spPr>
      </p:pic>
      <p:sp>
        <p:nvSpPr>
          <p:cNvPr id="8" name="テキスト ボックス 29">
            <a:extLst>
              <a:ext uri="{FF2B5EF4-FFF2-40B4-BE49-F238E27FC236}">
                <a16:creationId xmlns:a16="http://schemas.microsoft.com/office/drawing/2014/main" id="{A4A35C6D-084E-D39B-76B9-265783FF6195}"/>
              </a:ext>
            </a:extLst>
          </p:cNvPr>
          <p:cNvSpPr txBox="1"/>
          <p:nvPr/>
        </p:nvSpPr>
        <p:spPr>
          <a:xfrm>
            <a:off x="321203" y="6098714"/>
            <a:ext cx="4200886" cy="261610"/>
          </a:xfrm>
          <a:prstGeom prst="rect">
            <a:avLst/>
          </a:prstGeom>
          <a:noFill/>
        </p:spPr>
        <p:txBody>
          <a:bodyPr wrap="square" rtlCol="0">
            <a:spAutoFit/>
          </a:bodyPr>
          <a:lstStyle/>
          <a:p>
            <a:r>
              <a:rPr kumimoji="1" lang="en-US" altLang="ja-JP" sz="1100" dirty="0"/>
              <a:t>Unit of measure conversion</a:t>
            </a:r>
          </a:p>
        </p:txBody>
      </p:sp>
      <p:sp>
        <p:nvSpPr>
          <p:cNvPr id="9" name="テキスト ボックス 29">
            <a:extLst>
              <a:ext uri="{FF2B5EF4-FFF2-40B4-BE49-F238E27FC236}">
                <a16:creationId xmlns:a16="http://schemas.microsoft.com/office/drawing/2014/main" id="{CC10917A-8B9D-591B-CDFB-0834E9DEAF11}"/>
              </a:ext>
            </a:extLst>
          </p:cNvPr>
          <p:cNvSpPr txBox="1"/>
          <p:nvPr/>
        </p:nvSpPr>
        <p:spPr>
          <a:xfrm>
            <a:off x="321203" y="1334449"/>
            <a:ext cx="4200886" cy="261610"/>
          </a:xfrm>
          <a:prstGeom prst="rect">
            <a:avLst/>
          </a:prstGeom>
          <a:noFill/>
        </p:spPr>
        <p:txBody>
          <a:bodyPr wrap="square" rtlCol="0">
            <a:spAutoFit/>
          </a:bodyPr>
          <a:lstStyle/>
          <a:p>
            <a:r>
              <a:rPr kumimoji="1" lang="en-US" altLang="ja-JP" sz="1100" dirty="0"/>
              <a:t>Standard pack</a:t>
            </a:r>
          </a:p>
        </p:txBody>
      </p:sp>
    </p:spTree>
    <p:extLst>
      <p:ext uri="{BB962C8B-B14F-4D97-AF65-F5344CB8AC3E}">
        <p14:creationId xmlns:p14="http://schemas.microsoft.com/office/powerpoint/2010/main" val="1219992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A56EBC7-709A-4ED6-A792-7E0F926F3B34}"/>
              </a:ext>
            </a:extLst>
          </p:cNvPr>
          <p:cNvSpPr>
            <a:spLocks noChangeArrowheads="1"/>
          </p:cNvSpPr>
          <p:nvPr/>
        </p:nvSpPr>
        <p:spPr bwMode="auto">
          <a:xfrm>
            <a:off x="111513" y="386288"/>
            <a:ext cx="142735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571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57150"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a:ln>
                  <a:noFill/>
                </a:ln>
                <a:solidFill>
                  <a:srgbClr val="000000"/>
                </a:solidFill>
                <a:effectLst/>
                <a:latin typeface="+mn-lt"/>
                <a:ea typeface="Arial" panose="020B0604020202020204" pitchFamily="34" charset="0"/>
                <a:cs typeface="Cordia New" panose="020B0304020202020204" pitchFamily="34" charset="-34"/>
              </a:rPr>
              <a:t>Revision History</a:t>
            </a:r>
            <a:endParaRPr kumimoji="0" lang="en-US" altLang="ja-JP" sz="700" b="0" i="0" u="none" strike="noStrike" cap="none" normalizeH="0" baseline="0" dirty="0">
              <a:ln>
                <a:noFill/>
              </a:ln>
              <a:solidFill>
                <a:schemeClr val="tx1"/>
              </a:solidFill>
              <a:effectLst/>
              <a:latin typeface="+mn-lt"/>
            </a:endParaRPr>
          </a:p>
        </p:txBody>
      </p:sp>
      <p:graphicFrame>
        <p:nvGraphicFramePr>
          <p:cNvPr id="10" name="表 10">
            <a:extLst>
              <a:ext uri="{FF2B5EF4-FFF2-40B4-BE49-F238E27FC236}">
                <a16:creationId xmlns:a16="http://schemas.microsoft.com/office/drawing/2014/main" id="{7843B40D-5CED-4F03-8A04-82D93EEB5BFE}"/>
              </a:ext>
            </a:extLst>
          </p:cNvPr>
          <p:cNvGraphicFramePr>
            <a:graphicFrameLocks noGrp="1"/>
          </p:cNvGraphicFramePr>
          <p:nvPr>
            <p:extLst>
              <p:ext uri="{D42A27DB-BD31-4B8C-83A1-F6EECF244321}">
                <p14:modId xmlns:p14="http://schemas.microsoft.com/office/powerpoint/2010/main" val="2849812821"/>
              </p:ext>
            </p:extLst>
          </p:nvPr>
        </p:nvGraphicFramePr>
        <p:xfrm>
          <a:off x="289931" y="657714"/>
          <a:ext cx="6356195" cy="4864164"/>
        </p:xfrm>
        <a:graphic>
          <a:graphicData uri="http://schemas.openxmlformats.org/drawingml/2006/table">
            <a:tbl>
              <a:tblPr firstRow="1" bandRow="1">
                <a:tableStyleId>{5C22544A-7EE6-4342-B048-85BDC9FD1C3A}</a:tableStyleId>
              </a:tblPr>
              <a:tblGrid>
                <a:gridCol w="1589049">
                  <a:extLst>
                    <a:ext uri="{9D8B030D-6E8A-4147-A177-3AD203B41FA5}">
                      <a16:colId xmlns:a16="http://schemas.microsoft.com/office/drawing/2014/main" val="1689797891"/>
                    </a:ext>
                  </a:extLst>
                </a:gridCol>
                <a:gridCol w="731881">
                  <a:extLst>
                    <a:ext uri="{9D8B030D-6E8A-4147-A177-3AD203B41FA5}">
                      <a16:colId xmlns:a16="http://schemas.microsoft.com/office/drawing/2014/main" val="3968192231"/>
                    </a:ext>
                  </a:extLst>
                </a:gridCol>
                <a:gridCol w="2134322">
                  <a:extLst>
                    <a:ext uri="{9D8B030D-6E8A-4147-A177-3AD203B41FA5}">
                      <a16:colId xmlns:a16="http://schemas.microsoft.com/office/drawing/2014/main" val="1804588261"/>
                    </a:ext>
                  </a:extLst>
                </a:gridCol>
                <a:gridCol w="1900943">
                  <a:extLst>
                    <a:ext uri="{9D8B030D-6E8A-4147-A177-3AD203B41FA5}">
                      <a16:colId xmlns:a16="http://schemas.microsoft.com/office/drawing/2014/main" val="1088014115"/>
                    </a:ext>
                  </a:extLst>
                </a:gridCol>
              </a:tblGrid>
              <a:tr h="299724">
                <a:tc>
                  <a:txBody>
                    <a:bodyPr/>
                    <a:lstStyle/>
                    <a:p>
                      <a:r>
                        <a:rPr kumimoji="1" lang="en-US" altLang="ja-JP" sz="1000" b="0" dirty="0">
                          <a:solidFill>
                            <a:schemeClr val="tx1"/>
                          </a:solidFill>
                          <a:latin typeface="+mn-lt"/>
                        </a:rPr>
                        <a:t>Date</a:t>
                      </a:r>
                      <a:endParaRPr kumimoji="1" lang="ja-JP" altLang="en-US" sz="1000" b="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r>
                        <a:rPr kumimoji="1" lang="en-US" altLang="ja-JP" sz="1000" b="0">
                          <a:solidFill>
                            <a:schemeClr val="tx1"/>
                          </a:solidFill>
                          <a:latin typeface="+mn-lt"/>
                        </a:rPr>
                        <a:t>Version</a:t>
                      </a:r>
                      <a:endParaRPr kumimoji="1" lang="ja-JP" altLang="en-US" sz="1000" b="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r>
                        <a:rPr kumimoji="1" lang="en-US" altLang="ja-JP" sz="1000" b="0">
                          <a:solidFill>
                            <a:schemeClr val="tx1"/>
                          </a:solidFill>
                          <a:latin typeface="+mn-lt"/>
                        </a:rPr>
                        <a:t>File name</a:t>
                      </a:r>
                      <a:endParaRPr kumimoji="1" lang="ja-JP" altLang="en-US" sz="1000" b="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r>
                        <a:rPr kumimoji="1" lang="en-US" altLang="ja-JP" sz="1000" b="0" dirty="0">
                          <a:solidFill>
                            <a:schemeClr val="tx1"/>
                          </a:solidFill>
                          <a:latin typeface="+mn-lt"/>
                        </a:rPr>
                        <a:t>Details</a:t>
                      </a:r>
                      <a:endParaRPr kumimoji="1" lang="ja-JP" altLang="en-US" sz="1000" b="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282119801"/>
                  </a:ext>
                </a:extLst>
              </a:tr>
              <a:tr h="505785">
                <a:tc>
                  <a:txBody>
                    <a:bodyPr/>
                    <a:lstStyle/>
                    <a:p>
                      <a:r>
                        <a:rPr kumimoji="1" lang="en-US" altLang="ja-JP" sz="1000" dirty="0">
                          <a:solidFill>
                            <a:schemeClr val="tx1"/>
                          </a:solidFill>
                          <a:latin typeface="+mn-lt"/>
                        </a:rPr>
                        <a:t>25/Jul/2024</a:t>
                      </a:r>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000" dirty="0">
                          <a:solidFill>
                            <a:schemeClr val="tx1"/>
                          </a:solidFill>
                          <a:latin typeface="+mn-lt"/>
                        </a:rPr>
                        <a:t>R1</a:t>
                      </a:r>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00" dirty="0">
                          <a:solidFill>
                            <a:schemeClr val="tx1"/>
                          </a:solidFill>
                          <a:latin typeface="+mn-lt"/>
                        </a:rPr>
                        <a:t>Stock management system specifications </a:t>
                      </a:r>
                    </a:p>
                    <a:p>
                      <a:r>
                        <a:rPr kumimoji="1" lang="en-US" altLang="ja-JP" sz="700" dirty="0">
                          <a:solidFill>
                            <a:schemeClr val="tx1"/>
                          </a:solidFill>
                          <a:latin typeface="+mn-lt"/>
                        </a:rPr>
                        <a:t>Documentation EN Blueprint for TBFST</a:t>
                      </a:r>
                    </a:p>
                    <a:p>
                      <a:r>
                        <a:rPr kumimoji="1" lang="en-US" altLang="ja-JP" sz="700" dirty="0">
                          <a:solidFill>
                            <a:schemeClr val="tx1"/>
                          </a:solidFill>
                          <a:latin typeface="+mn-lt"/>
                        </a:rPr>
                        <a:t>Blueprint</a:t>
                      </a: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000" dirty="0">
                          <a:solidFill>
                            <a:schemeClr val="tx1"/>
                          </a:solidFill>
                          <a:latin typeface="+mn-lt"/>
                        </a:rPr>
                        <a:t>First edition </a:t>
                      </a:r>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2148244"/>
                  </a:ext>
                </a:extLst>
              </a:tr>
              <a:tr h="505785">
                <a:tc>
                  <a:txBody>
                    <a:bodyPr/>
                    <a:lstStyle/>
                    <a:p>
                      <a:r>
                        <a:rPr kumimoji="1" lang="en-US" altLang="ja-JP" sz="1000" dirty="0">
                          <a:solidFill>
                            <a:schemeClr val="tx1"/>
                          </a:solidFill>
                          <a:latin typeface="+mn-lt"/>
                        </a:rPr>
                        <a:t>19/Aug/2024</a:t>
                      </a:r>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000" dirty="0">
                          <a:solidFill>
                            <a:schemeClr val="tx1"/>
                          </a:solidFill>
                          <a:latin typeface="+mn-lt"/>
                        </a:rPr>
                        <a:t>R2</a:t>
                      </a:r>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00" dirty="0">
                          <a:solidFill>
                            <a:schemeClr val="tx1"/>
                          </a:solidFill>
                          <a:latin typeface="+mn-lt"/>
                        </a:rPr>
                        <a:t>Stock management system specifications </a:t>
                      </a:r>
                    </a:p>
                    <a:p>
                      <a:r>
                        <a:rPr kumimoji="1" lang="en-US" altLang="ja-JP" sz="700" dirty="0">
                          <a:solidFill>
                            <a:schemeClr val="tx1"/>
                          </a:solidFill>
                          <a:latin typeface="+mn-lt"/>
                        </a:rPr>
                        <a:t>Documentation EN Blueprint for TBFST</a:t>
                      </a:r>
                    </a:p>
                    <a:p>
                      <a:r>
                        <a:rPr kumimoji="1" lang="en-US" altLang="ja-JP" sz="700" dirty="0">
                          <a:solidFill>
                            <a:schemeClr val="tx1"/>
                          </a:solidFill>
                          <a:latin typeface="+mn-lt"/>
                        </a:rPr>
                        <a:t>Blueprint</a:t>
                      </a: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000" dirty="0">
                          <a:solidFill>
                            <a:schemeClr val="tx1"/>
                          </a:solidFill>
                          <a:latin typeface="+mn-lt"/>
                        </a:rPr>
                        <a:t>Second edition</a:t>
                      </a:r>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3859189"/>
                  </a:ext>
                </a:extLst>
              </a:tr>
              <a:tr h="505785">
                <a:tc>
                  <a:txBody>
                    <a:bodyPr/>
                    <a:lstStyle/>
                    <a:p>
                      <a:r>
                        <a:rPr kumimoji="1" lang="en-US" altLang="ja-JP" sz="1000" dirty="0">
                          <a:solidFill>
                            <a:schemeClr val="tx1"/>
                          </a:solidFill>
                          <a:latin typeface="+mn-lt"/>
                        </a:rPr>
                        <a:t>2/Sep/2024</a:t>
                      </a:r>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000" dirty="0">
                          <a:solidFill>
                            <a:schemeClr val="tx1"/>
                          </a:solidFill>
                          <a:latin typeface="+mn-lt"/>
                        </a:rPr>
                        <a:t>R3</a:t>
                      </a:r>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00" dirty="0">
                          <a:solidFill>
                            <a:schemeClr val="tx1"/>
                          </a:solidFill>
                          <a:latin typeface="+mn-lt"/>
                        </a:rPr>
                        <a:t>Stock management system specifications </a:t>
                      </a:r>
                    </a:p>
                    <a:p>
                      <a:r>
                        <a:rPr kumimoji="1" lang="en-US" altLang="ja-JP" sz="700" dirty="0">
                          <a:solidFill>
                            <a:schemeClr val="tx1"/>
                          </a:solidFill>
                          <a:latin typeface="+mn-lt"/>
                        </a:rPr>
                        <a:t>Documentation EN Blueprint for TBFST</a:t>
                      </a:r>
                    </a:p>
                    <a:p>
                      <a:r>
                        <a:rPr kumimoji="1" lang="en-US" altLang="ja-JP" sz="700" dirty="0">
                          <a:solidFill>
                            <a:schemeClr val="tx1"/>
                          </a:solidFill>
                          <a:latin typeface="+mn-lt"/>
                        </a:rPr>
                        <a:t>Blueprint</a:t>
                      </a: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000" dirty="0">
                          <a:solidFill>
                            <a:schemeClr val="tx1"/>
                          </a:solidFill>
                          <a:latin typeface="+mn-lt"/>
                        </a:rPr>
                        <a:t>Third edition</a:t>
                      </a:r>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7162785"/>
                  </a:ext>
                </a:extLst>
              </a:tr>
              <a:tr h="505785">
                <a:tc>
                  <a:txBody>
                    <a:bodyPr/>
                    <a:lstStyle/>
                    <a:p>
                      <a:r>
                        <a:rPr kumimoji="1" lang="en-US" altLang="ja-JP" sz="1000" dirty="0">
                          <a:solidFill>
                            <a:schemeClr val="tx1"/>
                          </a:solidFill>
                          <a:latin typeface="+mn-lt"/>
                        </a:rPr>
                        <a:t>8/Oct/2024</a:t>
                      </a:r>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000" dirty="0">
                          <a:solidFill>
                            <a:schemeClr val="tx1"/>
                          </a:solidFill>
                          <a:latin typeface="+mn-lt"/>
                        </a:rPr>
                        <a:t>R4</a:t>
                      </a:r>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00" dirty="0">
                          <a:solidFill>
                            <a:schemeClr val="tx1"/>
                          </a:solidFill>
                          <a:latin typeface="+mn-lt"/>
                        </a:rPr>
                        <a:t>Stock management system specifications </a:t>
                      </a:r>
                    </a:p>
                    <a:p>
                      <a:r>
                        <a:rPr kumimoji="1" lang="en-US" altLang="ja-JP" sz="700" dirty="0">
                          <a:solidFill>
                            <a:schemeClr val="tx1"/>
                          </a:solidFill>
                          <a:latin typeface="+mn-lt"/>
                        </a:rPr>
                        <a:t>Documentation EN Blueprint for TBFST</a:t>
                      </a:r>
                    </a:p>
                    <a:p>
                      <a:r>
                        <a:rPr kumimoji="1" lang="en-US" altLang="ja-JP" sz="700" dirty="0">
                          <a:solidFill>
                            <a:schemeClr val="tx1"/>
                          </a:solidFill>
                          <a:latin typeface="+mn-lt"/>
                        </a:rPr>
                        <a:t>Blueprint</a:t>
                      </a:r>
                    </a:p>
                    <a:p>
                      <a:endParaRPr kumimoji="1" lang="en-US" altLang="ja-JP" sz="7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000" dirty="0">
                          <a:solidFill>
                            <a:schemeClr val="tx1"/>
                          </a:solidFill>
                          <a:latin typeface="+mn-lt"/>
                        </a:rPr>
                        <a:t>Fourth edition</a:t>
                      </a:r>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5551663"/>
                  </a:ext>
                </a:extLst>
              </a:tr>
              <a:tr h="505785">
                <a:tc>
                  <a:txBody>
                    <a:bodyPr/>
                    <a:lstStyle/>
                    <a:p>
                      <a:r>
                        <a:rPr kumimoji="1" lang="th-TH" altLang="ja-JP" sz="1000">
                          <a:solidFill>
                            <a:schemeClr val="tx1"/>
                          </a:solidFill>
                          <a:latin typeface="+mn-lt"/>
                        </a:rPr>
                        <a:t>4</a:t>
                      </a:r>
                      <a:r>
                        <a:rPr kumimoji="1" lang="en-US" altLang="ja-JP" sz="1000">
                          <a:solidFill>
                            <a:schemeClr val="tx1"/>
                          </a:solidFill>
                          <a:latin typeface="+mn-lt"/>
                        </a:rPr>
                        <a:t>/</a:t>
                      </a:r>
                      <a:r>
                        <a:rPr kumimoji="1" lang="en-US" altLang="ja-JP" sz="1000" dirty="0">
                          <a:solidFill>
                            <a:schemeClr val="tx1"/>
                          </a:solidFill>
                          <a:latin typeface="+mn-lt"/>
                        </a:rPr>
                        <a:t>Nov/2024</a:t>
                      </a:r>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000" dirty="0">
                          <a:solidFill>
                            <a:schemeClr val="tx1"/>
                          </a:solidFill>
                          <a:latin typeface="+mn-lt"/>
                        </a:rPr>
                        <a:t>R5</a:t>
                      </a:r>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00" dirty="0">
                          <a:solidFill>
                            <a:schemeClr val="tx1"/>
                          </a:solidFill>
                          <a:latin typeface="+mn-lt"/>
                        </a:rPr>
                        <a:t>Stock management system specifications </a:t>
                      </a:r>
                    </a:p>
                    <a:p>
                      <a:r>
                        <a:rPr kumimoji="1" lang="en-US" altLang="ja-JP" sz="700" dirty="0">
                          <a:solidFill>
                            <a:schemeClr val="tx1"/>
                          </a:solidFill>
                          <a:latin typeface="+mn-lt"/>
                        </a:rPr>
                        <a:t>Documentation EN Blueprint for TBFST</a:t>
                      </a:r>
                    </a:p>
                    <a:p>
                      <a:r>
                        <a:rPr kumimoji="1" lang="en-US" altLang="ja-JP" sz="700" dirty="0">
                          <a:solidFill>
                            <a:schemeClr val="tx1"/>
                          </a:solidFill>
                          <a:latin typeface="+mn-lt"/>
                        </a:rPr>
                        <a:t>Blueprint</a:t>
                      </a: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000" dirty="0">
                          <a:solidFill>
                            <a:schemeClr val="tx1"/>
                          </a:solidFill>
                          <a:latin typeface="+mn-lt"/>
                        </a:rPr>
                        <a:t>Fifth edition</a:t>
                      </a:r>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1499457"/>
                  </a:ext>
                </a:extLst>
              </a:tr>
              <a:tr h="505785">
                <a:tc>
                  <a:txBody>
                    <a:bodyPr/>
                    <a:lstStyle/>
                    <a:p>
                      <a:r>
                        <a:rPr kumimoji="1" lang="en-US" altLang="ja-JP" sz="1000" dirty="0">
                          <a:solidFill>
                            <a:schemeClr val="tx1"/>
                          </a:solidFill>
                          <a:latin typeface="+mn-lt"/>
                        </a:rPr>
                        <a:t>22/Nov/2024</a:t>
                      </a:r>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000" dirty="0">
                          <a:solidFill>
                            <a:schemeClr val="tx1"/>
                          </a:solidFill>
                          <a:latin typeface="+mn-lt"/>
                        </a:rPr>
                        <a:t>R6</a:t>
                      </a:r>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00" dirty="0">
                          <a:solidFill>
                            <a:schemeClr val="tx1"/>
                          </a:solidFill>
                          <a:latin typeface="+mn-lt"/>
                        </a:rPr>
                        <a:t>Stock management system specifications </a:t>
                      </a:r>
                    </a:p>
                    <a:p>
                      <a:r>
                        <a:rPr kumimoji="1" lang="en-US" altLang="ja-JP" sz="700" dirty="0">
                          <a:solidFill>
                            <a:schemeClr val="tx1"/>
                          </a:solidFill>
                          <a:latin typeface="+mn-lt"/>
                        </a:rPr>
                        <a:t>Documentation EN Blueprint for TBFST</a:t>
                      </a:r>
                    </a:p>
                    <a:p>
                      <a:r>
                        <a:rPr kumimoji="1" lang="en-US" altLang="ja-JP" sz="700" dirty="0">
                          <a:solidFill>
                            <a:schemeClr val="tx1"/>
                          </a:solidFill>
                          <a:latin typeface="+mn-lt"/>
                        </a:rPr>
                        <a:t>Blueprint</a:t>
                      </a: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000" dirty="0">
                          <a:solidFill>
                            <a:schemeClr val="tx1"/>
                          </a:solidFill>
                          <a:latin typeface="+mn-lt"/>
                        </a:rPr>
                        <a:t>Sixth edition</a:t>
                      </a:r>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6610053"/>
                  </a:ext>
                </a:extLst>
              </a:tr>
              <a:tr h="505785">
                <a:tc>
                  <a:txBody>
                    <a:bodyPr/>
                    <a:lstStyle/>
                    <a:p>
                      <a:r>
                        <a:rPr kumimoji="1" lang="en-US" altLang="ja-JP" sz="1000" dirty="0">
                          <a:solidFill>
                            <a:schemeClr val="tx1"/>
                          </a:solidFill>
                          <a:latin typeface="+mn-lt"/>
                        </a:rPr>
                        <a:t>15/Nov/2024</a:t>
                      </a:r>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000" dirty="0">
                          <a:solidFill>
                            <a:schemeClr val="tx1"/>
                          </a:solidFill>
                          <a:latin typeface="+mn-lt"/>
                        </a:rPr>
                        <a:t>R7</a:t>
                      </a:r>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00" dirty="0">
                          <a:solidFill>
                            <a:schemeClr val="tx1"/>
                          </a:solidFill>
                          <a:latin typeface="+mn-lt"/>
                        </a:rPr>
                        <a:t>Stock management system specifications </a:t>
                      </a:r>
                    </a:p>
                    <a:p>
                      <a:r>
                        <a:rPr kumimoji="1" lang="en-US" altLang="ja-JP" sz="700" dirty="0">
                          <a:solidFill>
                            <a:schemeClr val="tx1"/>
                          </a:solidFill>
                          <a:latin typeface="+mn-lt"/>
                        </a:rPr>
                        <a:t>Documentation EN Blueprint for TBFST</a:t>
                      </a:r>
                    </a:p>
                    <a:p>
                      <a:r>
                        <a:rPr kumimoji="1" lang="en-US" altLang="ja-JP" sz="700" dirty="0">
                          <a:solidFill>
                            <a:schemeClr val="tx1"/>
                          </a:solidFill>
                          <a:latin typeface="+mn-lt"/>
                        </a:rPr>
                        <a:t>Blueprint</a:t>
                      </a: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000" dirty="0">
                          <a:solidFill>
                            <a:schemeClr val="tx1"/>
                          </a:solidFill>
                          <a:latin typeface="+mn-lt"/>
                        </a:rPr>
                        <a:t>Seventh edition</a:t>
                      </a:r>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3177825"/>
                  </a:ext>
                </a:extLst>
              </a:tr>
              <a:tr h="505785">
                <a:tc>
                  <a:txBody>
                    <a:bodyPr/>
                    <a:lstStyle/>
                    <a:p>
                      <a:r>
                        <a:rPr kumimoji="1" lang="en-US" altLang="ja-JP" sz="1000" dirty="0">
                          <a:solidFill>
                            <a:schemeClr val="tx1"/>
                          </a:solidFill>
                          <a:latin typeface="+mn-lt"/>
                        </a:rPr>
                        <a:t>18/Nov/2024</a:t>
                      </a:r>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000" dirty="0">
                          <a:solidFill>
                            <a:schemeClr val="tx1"/>
                          </a:solidFill>
                          <a:latin typeface="+mn-lt"/>
                        </a:rPr>
                        <a:t>R8</a:t>
                      </a:r>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00" dirty="0">
                          <a:solidFill>
                            <a:schemeClr val="tx1"/>
                          </a:solidFill>
                          <a:latin typeface="+mn-lt"/>
                        </a:rPr>
                        <a:t>Stock management system specifications </a:t>
                      </a:r>
                    </a:p>
                    <a:p>
                      <a:r>
                        <a:rPr kumimoji="1" lang="en-US" altLang="ja-JP" sz="700" dirty="0">
                          <a:solidFill>
                            <a:schemeClr val="tx1"/>
                          </a:solidFill>
                          <a:latin typeface="+mn-lt"/>
                        </a:rPr>
                        <a:t>Documentation EN Blueprint for TBFST</a:t>
                      </a:r>
                    </a:p>
                    <a:p>
                      <a:r>
                        <a:rPr kumimoji="1" lang="en-US" altLang="ja-JP" sz="700" dirty="0">
                          <a:solidFill>
                            <a:schemeClr val="tx1"/>
                          </a:solidFill>
                          <a:latin typeface="+mn-lt"/>
                        </a:rPr>
                        <a:t>Blueprint</a:t>
                      </a: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000" dirty="0">
                          <a:solidFill>
                            <a:schemeClr val="tx1"/>
                          </a:solidFill>
                          <a:latin typeface="+mn-lt"/>
                        </a:rPr>
                        <a:t>Eighth edition</a:t>
                      </a:r>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7731850"/>
                  </a:ext>
                </a:extLst>
              </a:tr>
              <a:tr h="505785">
                <a:tc>
                  <a:txBody>
                    <a:bodyPr/>
                    <a:lstStyle/>
                    <a:p>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en-US" altLang="ja-JP" sz="7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en-US" altLang="ja-JP"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2162276"/>
                  </a:ext>
                </a:extLst>
              </a:tr>
            </a:tbl>
          </a:graphicData>
        </a:graphic>
      </p:graphicFrame>
      <p:sp>
        <p:nvSpPr>
          <p:cNvPr id="11" name="スライド番号プレースホルダー 10">
            <a:extLst>
              <a:ext uri="{FF2B5EF4-FFF2-40B4-BE49-F238E27FC236}">
                <a16:creationId xmlns:a16="http://schemas.microsoft.com/office/drawing/2014/main" id="{674C7495-59A2-40E2-A622-FD8030C82660}"/>
              </a:ext>
            </a:extLst>
          </p:cNvPr>
          <p:cNvSpPr>
            <a:spLocks noGrp="1"/>
          </p:cNvSpPr>
          <p:nvPr>
            <p:ph type="sldNum" sz="quarter" idx="12"/>
          </p:nvPr>
        </p:nvSpPr>
        <p:spPr/>
        <p:txBody>
          <a:bodyPr/>
          <a:lstStyle/>
          <a:p>
            <a:fld id="{FABEA90D-F275-432F-8053-456A4E092F4A}" type="slidenum">
              <a:rPr kumimoji="1" lang="ja-JP" altLang="en-US" smtClean="0"/>
              <a:t>2</a:t>
            </a:fld>
            <a:endParaRPr kumimoji="1" lang="ja-JP" altLang="en-US"/>
          </a:p>
        </p:txBody>
      </p:sp>
      <p:sp>
        <p:nvSpPr>
          <p:cNvPr id="2" name="Isosceles Triangle 1">
            <a:extLst>
              <a:ext uri="{FF2B5EF4-FFF2-40B4-BE49-F238E27FC236}">
                <a16:creationId xmlns:a16="http://schemas.microsoft.com/office/drawing/2014/main" id="{BE554ABE-F2EE-5982-9FD0-0A32CD62B60A}"/>
              </a:ext>
            </a:extLst>
          </p:cNvPr>
          <p:cNvSpPr/>
          <p:nvPr/>
        </p:nvSpPr>
        <p:spPr>
          <a:xfrm>
            <a:off x="5886900" y="1620775"/>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2</a:t>
            </a:r>
          </a:p>
        </p:txBody>
      </p:sp>
      <p:sp>
        <p:nvSpPr>
          <p:cNvPr id="3" name="Isosceles Triangle 2">
            <a:extLst>
              <a:ext uri="{FF2B5EF4-FFF2-40B4-BE49-F238E27FC236}">
                <a16:creationId xmlns:a16="http://schemas.microsoft.com/office/drawing/2014/main" id="{C9CCB040-A0C8-3332-5702-D0AA6ED7A015}"/>
              </a:ext>
            </a:extLst>
          </p:cNvPr>
          <p:cNvSpPr/>
          <p:nvPr/>
        </p:nvSpPr>
        <p:spPr>
          <a:xfrm>
            <a:off x="5886900" y="2102305"/>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3</a:t>
            </a:r>
          </a:p>
        </p:txBody>
      </p:sp>
      <p:sp>
        <p:nvSpPr>
          <p:cNvPr id="4" name="Isosceles Triangle 3">
            <a:extLst>
              <a:ext uri="{FF2B5EF4-FFF2-40B4-BE49-F238E27FC236}">
                <a16:creationId xmlns:a16="http://schemas.microsoft.com/office/drawing/2014/main" id="{8AD9CF6B-FFA7-223D-F8C5-0E19AECCFFC0}"/>
              </a:ext>
            </a:extLst>
          </p:cNvPr>
          <p:cNvSpPr/>
          <p:nvPr/>
        </p:nvSpPr>
        <p:spPr>
          <a:xfrm>
            <a:off x="5886900" y="260215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4</a:t>
            </a:r>
          </a:p>
        </p:txBody>
      </p:sp>
      <p:sp>
        <p:nvSpPr>
          <p:cNvPr id="5" name="Isosceles Triangle 4">
            <a:extLst>
              <a:ext uri="{FF2B5EF4-FFF2-40B4-BE49-F238E27FC236}">
                <a16:creationId xmlns:a16="http://schemas.microsoft.com/office/drawing/2014/main" id="{57D26EF9-0552-7A83-6AFB-F5A459A737B8}"/>
              </a:ext>
            </a:extLst>
          </p:cNvPr>
          <p:cNvSpPr/>
          <p:nvPr/>
        </p:nvSpPr>
        <p:spPr>
          <a:xfrm>
            <a:off x="5886900" y="3145075"/>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5</a:t>
            </a:r>
          </a:p>
        </p:txBody>
      </p:sp>
      <p:sp>
        <p:nvSpPr>
          <p:cNvPr id="6" name="Isosceles Triangle 5">
            <a:extLst>
              <a:ext uri="{FF2B5EF4-FFF2-40B4-BE49-F238E27FC236}">
                <a16:creationId xmlns:a16="http://schemas.microsoft.com/office/drawing/2014/main" id="{7BCD5F44-5444-F05A-2627-999E9788216F}"/>
              </a:ext>
            </a:extLst>
          </p:cNvPr>
          <p:cNvSpPr/>
          <p:nvPr/>
        </p:nvSpPr>
        <p:spPr>
          <a:xfrm>
            <a:off x="5886899" y="362932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6</a:t>
            </a:r>
          </a:p>
        </p:txBody>
      </p:sp>
      <p:sp>
        <p:nvSpPr>
          <p:cNvPr id="7" name="Isosceles Triangle 6">
            <a:extLst>
              <a:ext uri="{FF2B5EF4-FFF2-40B4-BE49-F238E27FC236}">
                <a16:creationId xmlns:a16="http://schemas.microsoft.com/office/drawing/2014/main" id="{C1E16276-569F-2E48-3951-0BE677D2EF88}"/>
              </a:ext>
            </a:extLst>
          </p:cNvPr>
          <p:cNvSpPr/>
          <p:nvPr/>
        </p:nvSpPr>
        <p:spPr>
          <a:xfrm>
            <a:off x="5886899" y="4172245"/>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7</a:t>
            </a:r>
          </a:p>
        </p:txBody>
      </p:sp>
      <p:sp>
        <p:nvSpPr>
          <p:cNvPr id="8" name="Isosceles Triangle 7">
            <a:extLst>
              <a:ext uri="{FF2B5EF4-FFF2-40B4-BE49-F238E27FC236}">
                <a16:creationId xmlns:a16="http://schemas.microsoft.com/office/drawing/2014/main" id="{A7DEF35C-5D81-4EAD-8D01-239D51D0F95F}"/>
              </a:ext>
            </a:extLst>
          </p:cNvPr>
          <p:cNvSpPr/>
          <p:nvPr/>
        </p:nvSpPr>
        <p:spPr>
          <a:xfrm>
            <a:off x="5886898" y="4642042"/>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spTree>
    <p:extLst>
      <p:ext uri="{BB962C8B-B14F-4D97-AF65-F5344CB8AC3E}">
        <p14:creationId xmlns:p14="http://schemas.microsoft.com/office/powerpoint/2010/main" val="4022434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3917F-BAED-7172-FA82-2B10D353A3B5}"/>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8AA2E813-9AE6-C530-CB4C-5ECBE679FE1B}"/>
              </a:ext>
            </a:extLst>
          </p:cNvPr>
          <p:cNvSpPr>
            <a:spLocks noGrp="1"/>
          </p:cNvSpPr>
          <p:nvPr>
            <p:ph type="sldNum" sz="quarter" idx="12"/>
          </p:nvPr>
        </p:nvSpPr>
        <p:spPr/>
        <p:txBody>
          <a:bodyPr/>
          <a:lstStyle/>
          <a:p>
            <a:fld id="{FABEA90D-F275-432F-8053-456A4E092F4A}" type="slidenum">
              <a:rPr kumimoji="1" lang="ja-JP" altLang="en-US" smtClean="0"/>
              <a:t>20</a:t>
            </a:fld>
            <a:endParaRPr kumimoji="1" lang="ja-JP" altLang="en-US"/>
          </a:p>
        </p:txBody>
      </p:sp>
      <p:sp>
        <p:nvSpPr>
          <p:cNvPr id="17" name="正方形/長方形 16">
            <a:extLst>
              <a:ext uri="{FF2B5EF4-FFF2-40B4-BE49-F238E27FC236}">
                <a16:creationId xmlns:a16="http://schemas.microsoft.com/office/drawing/2014/main" id="{1ACA014E-2CAB-B97C-FDEE-39655ED34B97}"/>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3. Document image</a:t>
            </a:r>
          </a:p>
        </p:txBody>
      </p:sp>
      <p:sp>
        <p:nvSpPr>
          <p:cNvPr id="30" name="テキスト ボックス 29">
            <a:extLst>
              <a:ext uri="{FF2B5EF4-FFF2-40B4-BE49-F238E27FC236}">
                <a16:creationId xmlns:a16="http://schemas.microsoft.com/office/drawing/2014/main" id="{9185E262-57B5-400E-F390-2B946A1A40A7}"/>
              </a:ext>
            </a:extLst>
          </p:cNvPr>
          <p:cNvSpPr txBox="1"/>
          <p:nvPr/>
        </p:nvSpPr>
        <p:spPr>
          <a:xfrm>
            <a:off x="420263" y="846463"/>
            <a:ext cx="4200886" cy="261610"/>
          </a:xfrm>
          <a:prstGeom prst="rect">
            <a:avLst/>
          </a:prstGeom>
          <a:noFill/>
        </p:spPr>
        <p:txBody>
          <a:bodyPr wrap="square" rtlCol="0">
            <a:spAutoFit/>
          </a:bodyPr>
          <a:lstStyle/>
          <a:p>
            <a:r>
              <a:rPr kumimoji="1" lang="en-US" altLang="ja-JP" sz="1100" dirty="0"/>
              <a:t>3-1-12. Loading Container – FG transfer, POKAYOKE</a:t>
            </a:r>
          </a:p>
        </p:txBody>
      </p:sp>
      <p:sp>
        <p:nvSpPr>
          <p:cNvPr id="12" name="テキスト ボックス 11">
            <a:extLst>
              <a:ext uri="{FF2B5EF4-FFF2-40B4-BE49-F238E27FC236}">
                <a16:creationId xmlns:a16="http://schemas.microsoft.com/office/drawing/2014/main" id="{E57D6471-BCFD-3696-EDD3-2E47170F0369}"/>
              </a:ext>
            </a:extLst>
          </p:cNvPr>
          <p:cNvSpPr txBox="1"/>
          <p:nvPr/>
        </p:nvSpPr>
        <p:spPr>
          <a:xfrm>
            <a:off x="5477218" y="869546"/>
            <a:ext cx="1046988" cy="215444"/>
          </a:xfrm>
          <a:prstGeom prst="rect">
            <a:avLst/>
          </a:prstGeom>
          <a:solidFill>
            <a:schemeClr val="bg1">
              <a:lumMod val="95000"/>
            </a:schemeClr>
          </a:solidFill>
          <a:ln>
            <a:solidFill>
              <a:schemeClr val="tx1">
                <a:lumMod val="50000"/>
                <a:lumOff val="50000"/>
              </a:schemeClr>
            </a:solidFill>
          </a:ln>
        </p:spPr>
        <p:txBody>
          <a:bodyPr wrap="square">
            <a:spAutoFit/>
          </a:bodyPr>
          <a:lstStyle/>
          <a:p>
            <a:pPr algn="ctr"/>
            <a:r>
              <a:rPr kumimoji="1" lang="en-US" altLang="ja-JP" sz="800" b="0" dirty="0"/>
              <a:t>TBFST ⇒Pegasus</a:t>
            </a:r>
            <a:endParaRPr lang="ja-JP" altLang="en-US" sz="800" dirty="0"/>
          </a:p>
        </p:txBody>
      </p:sp>
      <p:sp>
        <p:nvSpPr>
          <p:cNvPr id="6" name="Isosceles Triangle 5">
            <a:extLst>
              <a:ext uri="{FF2B5EF4-FFF2-40B4-BE49-F238E27FC236}">
                <a16:creationId xmlns:a16="http://schemas.microsoft.com/office/drawing/2014/main" id="{41F46C84-F239-E039-429E-385DAC0CB0E7}"/>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sp>
        <p:nvSpPr>
          <p:cNvPr id="2" name="Rectangle 1">
            <a:extLst>
              <a:ext uri="{FF2B5EF4-FFF2-40B4-BE49-F238E27FC236}">
                <a16:creationId xmlns:a16="http://schemas.microsoft.com/office/drawing/2014/main" id="{F26A060F-C4ED-A236-A64E-594052259E47}"/>
              </a:ext>
            </a:extLst>
          </p:cNvPr>
          <p:cNvSpPr/>
          <p:nvPr/>
        </p:nvSpPr>
        <p:spPr>
          <a:xfrm>
            <a:off x="1634490" y="2705100"/>
            <a:ext cx="1116330" cy="270510"/>
          </a:xfrm>
          <a:prstGeom prst="rect">
            <a:avLst/>
          </a:prstGeom>
          <a:solidFill>
            <a:srgbClr val="FFFFFF"/>
          </a:solidFill>
          <a:ln w="3175" cap="flat" cmpd="sng" algn="ctr">
            <a:noFill/>
            <a:prstDash val="solid"/>
          </a:ln>
          <a:effectLst/>
        </p:spPr>
        <p:txBody>
          <a:bodyPr rtlCol="0" anchor="ctr"/>
          <a:lstStyle/>
          <a:p>
            <a:pPr algn="l" defTabSz="914400"/>
            <a:endParaRPr kumimoji="1" lang="en-US" sz="700" kern="0" dirty="0">
              <a:solidFill>
                <a:prstClr val="black"/>
              </a:solidFill>
            </a:endParaRPr>
          </a:p>
        </p:txBody>
      </p:sp>
      <p:sp>
        <p:nvSpPr>
          <p:cNvPr id="14" name="TextBox 13">
            <a:extLst>
              <a:ext uri="{FF2B5EF4-FFF2-40B4-BE49-F238E27FC236}">
                <a16:creationId xmlns:a16="http://schemas.microsoft.com/office/drawing/2014/main" id="{CD4ADA74-25EC-0C6E-233C-E8D012CA48A6}"/>
              </a:ext>
            </a:extLst>
          </p:cNvPr>
          <p:cNvSpPr txBox="1"/>
          <p:nvPr/>
        </p:nvSpPr>
        <p:spPr>
          <a:xfrm>
            <a:off x="428715" y="1257582"/>
            <a:ext cx="5272597" cy="415498"/>
          </a:xfrm>
          <a:prstGeom prst="rect">
            <a:avLst/>
          </a:prstGeom>
          <a:noFill/>
        </p:spPr>
        <p:txBody>
          <a:bodyPr wrap="none" rtlCol="0">
            <a:spAutoFit/>
          </a:bodyPr>
          <a:lstStyle/>
          <a:p>
            <a:r>
              <a:rPr lang="en-US" sz="1050" b="1" dirty="0"/>
              <a:t>Loading Container</a:t>
            </a:r>
          </a:p>
          <a:p>
            <a:r>
              <a:rPr lang="en-US" sz="1050" dirty="0"/>
              <a:t>Import loading container to generate the FG transfer to loading area and POKAYOKE</a:t>
            </a:r>
          </a:p>
        </p:txBody>
      </p:sp>
      <p:graphicFrame>
        <p:nvGraphicFramePr>
          <p:cNvPr id="4" name="Object 3">
            <a:extLst>
              <a:ext uri="{FF2B5EF4-FFF2-40B4-BE49-F238E27FC236}">
                <a16:creationId xmlns:a16="http://schemas.microsoft.com/office/drawing/2014/main" id="{874FC1B9-5C26-C74C-518E-607FCD8F51CE}"/>
              </a:ext>
            </a:extLst>
          </p:cNvPr>
          <p:cNvGraphicFramePr>
            <a:graphicFrameLocks noChangeAspect="1"/>
          </p:cNvGraphicFramePr>
          <p:nvPr>
            <p:extLst>
              <p:ext uri="{D42A27DB-BD31-4B8C-83A1-F6EECF244321}">
                <p14:modId xmlns:p14="http://schemas.microsoft.com/office/powerpoint/2010/main" val="1397357378"/>
              </p:ext>
            </p:extLst>
          </p:nvPr>
        </p:nvGraphicFramePr>
        <p:xfrm>
          <a:off x="5623487" y="1325245"/>
          <a:ext cx="914400" cy="792163"/>
        </p:xfrm>
        <a:graphic>
          <a:graphicData uri="http://schemas.openxmlformats.org/presentationml/2006/ole">
            <mc:AlternateContent xmlns:mc="http://schemas.openxmlformats.org/markup-compatibility/2006">
              <mc:Choice xmlns:v="urn:schemas-microsoft-com:vml" Requires="v">
                <p:oleObj name="Worksheet" showAsIcon="1" r:id="rId2" imgW="914684" imgH="792764" progId="Excel.Sheet.12">
                  <p:embed/>
                </p:oleObj>
              </mc:Choice>
              <mc:Fallback>
                <p:oleObj name="Worksheet" showAsIcon="1" r:id="rId2" imgW="914684" imgH="792764" progId="Excel.Sheet.12">
                  <p:embed/>
                  <p:pic>
                    <p:nvPicPr>
                      <p:cNvPr id="0" name=""/>
                      <p:cNvPicPr/>
                      <p:nvPr/>
                    </p:nvPicPr>
                    <p:blipFill>
                      <a:blip r:embed="rId3"/>
                      <a:stretch>
                        <a:fillRect/>
                      </a:stretch>
                    </p:blipFill>
                    <p:spPr>
                      <a:xfrm>
                        <a:off x="5623487" y="1325245"/>
                        <a:ext cx="914400" cy="792163"/>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985E1D91-63FE-5C69-8D2C-20ED141B9EEC}"/>
              </a:ext>
            </a:extLst>
          </p:cNvPr>
          <p:cNvPicPr>
            <a:picLocks noChangeAspect="1"/>
          </p:cNvPicPr>
          <p:nvPr/>
        </p:nvPicPr>
        <p:blipFill>
          <a:blip r:embed="rId4"/>
          <a:stretch>
            <a:fillRect/>
          </a:stretch>
        </p:blipFill>
        <p:spPr>
          <a:xfrm>
            <a:off x="505968" y="2173897"/>
            <a:ext cx="5571744" cy="1179933"/>
          </a:xfrm>
          <a:prstGeom prst="rect">
            <a:avLst/>
          </a:prstGeom>
        </p:spPr>
      </p:pic>
      <p:pic>
        <p:nvPicPr>
          <p:cNvPr id="9" name="Picture 8">
            <a:extLst>
              <a:ext uri="{FF2B5EF4-FFF2-40B4-BE49-F238E27FC236}">
                <a16:creationId xmlns:a16="http://schemas.microsoft.com/office/drawing/2014/main" id="{719952B5-F411-7822-8675-5034DA105C64}"/>
              </a:ext>
            </a:extLst>
          </p:cNvPr>
          <p:cNvPicPr>
            <a:picLocks noChangeAspect="1"/>
          </p:cNvPicPr>
          <p:nvPr/>
        </p:nvPicPr>
        <p:blipFill>
          <a:blip r:embed="rId5"/>
          <a:stretch>
            <a:fillRect/>
          </a:stretch>
        </p:blipFill>
        <p:spPr>
          <a:xfrm>
            <a:off x="505968" y="3466115"/>
            <a:ext cx="5571744" cy="1233040"/>
          </a:xfrm>
          <a:prstGeom prst="rect">
            <a:avLst/>
          </a:prstGeom>
        </p:spPr>
      </p:pic>
      <p:pic>
        <p:nvPicPr>
          <p:cNvPr id="11" name="Picture 10">
            <a:extLst>
              <a:ext uri="{FF2B5EF4-FFF2-40B4-BE49-F238E27FC236}">
                <a16:creationId xmlns:a16="http://schemas.microsoft.com/office/drawing/2014/main" id="{23CFEB50-4A93-DC72-4121-0D78059275BF}"/>
              </a:ext>
            </a:extLst>
          </p:cNvPr>
          <p:cNvPicPr>
            <a:picLocks noChangeAspect="1"/>
          </p:cNvPicPr>
          <p:nvPr/>
        </p:nvPicPr>
        <p:blipFill>
          <a:blip r:embed="rId6"/>
          <a:stretch>
            <a:fillRect/>
          </a:stretch>
        </p:blipFill>
        <p:spPr>
          <a:xfrm>
            <a:off x="505968" y="4861427"/>
            <a:ext cx="5571744" cy="1402596"/>
          </a:xfrm>
          <a:prstGeom prst="rect">
            <a:avLst/>
          </a:prstGeom>
        </p:spPr>
      </p:pic>
      <p:sp>
        <p:nvSpPr>
          <p:cNvPr id="15" name="TextBox 14">
            <a:extLst>
              <a:ext uri="{FF2B5EF4-FFF2-40B4-BE49-F238E27FC236}">
                <a16:creationId xmlns:a16="http://schemas.microsoft.com/office/drawing/2014/main" id="{D0C6C7FC-FE31-31FC-97AA-F71A8E1296B2}"/>
              </a:ext>
            </a:extLst>
          </p:cNvPr>
          <p:cNvSpPr txBox="1"/>
          <p:nvPr/>
        </p:nvSpPr>
        <p:spPr>
          <a:xfrm>
            <a:off x="428715" y="6704808"/>
            <a:ext cx="5902578" cy="577081"/>
          </a:xfrm>
          <a:prstGeom prst="rect">
            <a:avLst/>
          </a:prstGeom>
          <a:solidFill>
            <a:srgbClr val="FFFF00"/>
          </a:solidFill>
        </p:spPr>
        <p:txBody>
          <a:bodyPr wrap="none" rtlCol="0">
            <a:spAutoFit/>
          </a:bodyPr>
          <a:lstStyle/>
          <a:p>
            <a:r>
              <a:rPr lang="en-US" sz="1050" b="1" dirty="0"/>
              <a:t>Conditions :</a:t>
            </a:r>
          </a:p>
          <a:p>
            <a:r>
              <a:rPr lang="en-US" sz="1050" dirty="0"/>
              <a:t>There are linked CO(3-1-2) data and loading container import items which will allowed to create </a:t>
            </a:r>
          </a:p>
          <a:p>
            <a:r>
              <a:rPr lang="en-US" sz="1050" dirty="0"/>
              <a:t>FG transfers and POKAYOKE schedules only.</a:t>
            </a:r>
          </a:p>
        </p:txBody>
      </p:sp>
    </p:spTree>
    <p:extLst>
      <p:ext uri="{BB962C8B-B14F-4D97-AF65-F5344CB8AC3E}">
        <p14:creationId xmlns:p14="http://schemas.microsoft.com/office/powerpoint/2010/main" val="1346508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8CE4E-BCB0-7EEC-92CB-86201768E54E}"/>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1BE06D3D-C534-B7DC-3F26-F31525D3A4D8}"/>
              </a:ext>
            </a:extLst>
          </p:cNvPr>
          <p:cNvSpPr>
            <a:spLocks noGrp="1"/>
          </p:cNvSpPr>
          <p:nvPr>
            <p:ph type="sldNum" sz="quarter" idx="12"/>
          </p:nvPr>
        </p:nvSpPr>
        <p:spPr/>
        <p:txBody>
          <a:bodyPr/>
          <a:lstStyle/>
          <a:p>
            <a:fld id="{FABEA90D-F275-432F-8053-456A4E092F4A}" type="slidenum">
              <a:rPr kumimoji="1" lang="ja-JP" altLang="en-US" smtClean="0"/>
              <a:t>21</a:t>
            </a:fld>
            <a:endParaRPr kumimoji="1" lang="ja-JP" altLang="en-US"/>
          </a:p>
        </p:txBody>
      </p:sp>
      <p:sp>
        <p:nvSpPr>
          <p:cNvPr id="17" name="正方形/長方形 16">
            <a:extLst>
              <a:ext uri="{FF2B5EF4-FFF2-40B4-BE49-F238E27FC236}">
                <a16:creationId xmlns:a16="http://schemas.microsoft.com/office/drawing/2014/main" id="{AD5FED8C-B10F-8DBA-C9D5-C839CB4006CC}"/>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3. Document image</a:t>
            </a:r>
          </a:p>
        </p:txBody>
      </p:sp>
      <p:sp>
        <p:nvSpPr>
          <p:cNvPr id="30" name="テキスト ボックス 29">
            <a:extLst>
              <a:ext uri="{FF2B5EF4-FFF2-40B4-BE49-F238E27FC236}">
                <a16:creationId xmlns:a16="http://schemas.microsoft.com/office/drawing/2014/main" id="{36A00183-8732-ADAD-9F32-F395191F7F1D}"/>
              </a:ext>
            </a:extLst>
          </p:cNvPr>
          <p:cNvSpPr txBox="1"/>
          <p:nvPr/>
        </p:nvSpPr>
        <p:spPr>
          <a:xfrm>
            <a:off x="420263" y="846463"/>
            <a:ext cx="4200886" cy="261610"/>
          </a:xfrm>
          <a:prstGeom prst="rect">
            <a:avLst/>
          </a:prstGeom>
          <a:noFill/>
        </p:spPr>
        <p:txBody>
          <a:bodyPr wrap="square" rtlCol="0">
            <a:spAutoFit/>
          </a:bodyPr>
          <a:lstStyle/>
          <a:p>
            <a:r>
              <a:rPr kumimoji="1" lang="en-US" altLang="ja-JP" sz="1100" dirty="0"/>
              <a:t>3-1-13. PS Complete (FG Inbound) =&gt; WMS_TB PS Complete</a:t>
            </a:r>
          </a:p>
        </p:txBody>
      </p:sp>
      <p:sp>
        <p:nvSpPr>
          <p:cNvPr id="12" name="テキスト ボックス 11">
            <a:extLst>
              <a:ext uri="{FF2B5EF4-FFF2-40B4-BE49-F238E27FC236}">
                <a16:creationId xmlns:a16="http://schemas.microsoft.com/office/drawing/2014/main" id="{65950C1D-5781-F0B4-65A9-1B6D96E199C8}"/>
              </a:ext>
            </a:extLst>
          </p:cNvPr>
          <p:cNvSpPr txBox="1"/>
          <p:nvPr/>
        </p:nvSpPr>
        <p:spPr>
          <a:xfrm>
            <a:off x="5477218" y="869546"/>
            <a:ext cx="1046988" cy="338554"/>
          </a:xfrm>
          <a:prstGeom prst="rect">
            <a:avLst/>
          </a:prstGeom>
          <a:solidFill>
            <a:schemeClr val="bg1">
              <a:lumMod val="95000"/>
            </a:schemeClr>
          </a:solidFill>
          <a:ln>
            <a:solidFill>
              <a:schemeClr val="tx1">
                <a:lumMod val="50000"/>
                <a:lumOff val="50000"/>
              </a:schemeClr>
            </a:solidFill>
          </a:ln>
        </p:spPr>
        <p:txBody>
          <a:bodyPr wrap="square">
            <a:spAutoFit/>
          </a:bodyPr>
          <a:lstStyle/>
          <a:p>
            <a:pPr algn="ctr"/>
            <a:r>
              <a:rPr kumimoji="1" lang="en-US" altLang="ja-JP" sz="800" b="0" dirty="0"/>
              <a:t>Pegasus ⇒ SYTELINE</a:t>
            </a:r>
            <a:endParaRPr lang="ja-JP" altLang="en-US" sz="800" dirty="0"/>
          </a:p>
        </p:txBody>
      </p:sp>
      <p:pic>
        <p:nvPicPr>
          <p:cNvPr id="5" name="Picture 4">
            <a:extLst>
              <a:ext uri="{FF2B5EF4-FFF2-40B4-BE49-F238E27FC236}">
                <a16:creationId xmlns:a16="http://schemas.microsoft.com/office/drawing/2014/main" id="{2741C3CC-2B9D-0EAC-2D4B-9FBFCE41CE17}"/>
              </a:ext>
            </a:extLst>
          </p:cNvPr>
          <p:cNvPicPr>
            <a:picLocks noChangeAspect="1"/>
          </p:cNvPicPr>
          <p:nvPr/>
        </p:nvPicPr>
        <p:blipFill>
          <a:blip r:embed="rId2"/>
          <a:stretch>
            <a:fillRect/>
          </a:stretch>
        </p:blipFill>
        <p:spPr>
          <a:xfrm>
            <a:off x="420263" y="1252456"/>
            <a:ext cx="5966250" cy="1020487"/>
          </a:xfrm>
          <a:prstGeom prst="rect">
            <a:avLst/>
          </a:prstGeom>
        </p:spPr>
      </p:pic>
      <p:pic>
        <p:nvPicPr>
          <p:cNvPr id="7" name="Picture 6">
            <a:extLst>
              <a:ext uri="{FF2B5EF4-FFF2-40B4-BE49-F238E27FC236}">
                <a16:creationId xmlns:a16="http://schemas.microsoft.com/office/drawing/2014/main" id="{6D7B5E48-67FF-7914-FEAE-4730B7F78AB1}"/>
              </a:ext>
            </a:extLst>
          </p:cNvPr>
          <p:cNvPicPr>
            <a:picLocks noChangeAspect="1"/>
          </p:cNvPicPr>
          <p:nvPr/>
        </p:nvPicPr>
        <p:blipFill>
          <a:blip r:embed="rId3"/>
          <a:stretch>
            <a:fillRect/>
          </a:stretch>
        </p:blipFill>
        <p:spPr>
          <a:xfrm>
            <a:off x="420263" y="2997570"/>
            <a:ext cx="5966250" cy="956165"/>
          </a:xfrm>
          <a:prstGeom prst="rect">
            <a:avLst/>
          </a:prstGeom>
        </p:spPr>
      </p:pic>
      <p:sp>
        <p:nvSpPr>
          <p:cNvPr id="8" name="テキスト ボックス 29">
            <a:extLst>
              <a:ext uri="{FF2B5EF4-FFF2-40B4-BE49-F238E27FC236}">
                <a16:creationId xmlns:a16="http://schemas.microsoft.com/office/drawing/2014/main" id="{13CEFF2F-2759-E66A-9840-47AE622014D3}"/>
              </a:ext>
            </a:extLst>
          </p:cNvPr>
          <p:cNvSpPr txBox="1"/>
          <p:nvPr/>
        </p:nvSpPr>
        <p:spPr>
          <a:xfrm>
            <a:off x="406400" y="2444065"/>
            <a:ext cx="4200886" cy="261610"/>
          </a:xfrm>
          <a:prstGeom prst="rect">
            <a:avLst/>
          </a:prstGeom>
          <a:noFill/>
        </p:spPr>
        <p:txBody>
          <a:bodyPr wrap="square" rtlCol="0">
            <a:spAutoFit/>
          </a:bodyPr>
          <a:lstStyle/>
          <a:p>
            <a:r>
              <a:rPr kumimoji="1" lang="en-US" altLang="ja-JP" sz="1100" dirty="0"/>
              <a:t>3-1-14. Material Issue =&gt; WMS_TB Material ISSUE</a:t>
            </a:r>
          </a:p>
        </p:txBody>
      </p:sp>
      <p:sp>
        <p:nvSpPr>
          <p:cNvPr id="9" name="テキスト ボックス 11">
            <a:extLst>
              <a:ext uri="{FF2B5EF4-FFF2-40B4-BE49-F238E27FC236}">
                <a16:creationId xmlns:a16="http://schemas.microsoft.com/office/drawing/2014/main" id="{5457A366-6FBC-1355-E167-83B4BBA0611F}"/>
              </a:ext>
            </a:extLst>
          </p:cNvPr>
          <p:cNvSpPr txBox="1"/>
          <p:nvPr/>
        </p:nvSpPr>
        <p:spPr>
          <a:xfrm>
            <a:off x="5463355" y="2467148"/>
            <a:ext cx="1046988" cy="338554"/>
          </a:xfrm>
          <a:prstGeom prst="rect">
            <a:avLst/>
          </a:prstGeom>
          <a:solidFill>
            <a:schemeClr val="bg1">
              <a:lumMod val="95000"/>
            </a:schemeClr>
          </a:solidFill>
          <a:ln>
            <a:solidFill>
              <a:schemeClr val="tx1">
                <a:lumMod val="50000"/>
                <a:lumOff val="50000"/>
              </a:schemeClr>
            </a:solidFill>
          </a:ln>
        </p:spPr>
        <p:txBody>
          <a:bodyPr wrap="square">
            <a:spAutoFit/>
          </a:bodyPr>
          <a:lstStyle/>
          <a:p>
            <a:pPr algn="ctr"/>
            <a:r>
              <a:rPr kumimoji="1" lang="en-US" altLang="ja-JP" sz="800" b="0" dirty="0"/>
              <a:t>Pegasus ⇒ SYTELINE</a:t>
            </a:r>
            <a:endParaRPr lang="ja-JP" altLang="en-US" sz="800" dirty="0"/>
          </a:p>
        </p:txBody>
      </p:sp>
      <p:sp>
        <p:nvSpPr>
          <p:cNvPr id="10" name="テキスト ボックス 29">
            <a:extLst>
              <a:ext uri="{FF2B5EF4-FFF2-40B4-BE49-F238E27FC236}">
                <a16:creationId xmlns:a16="http://schemas.microsoft.com/office/drawing/2014/main" id="{9C1AE146-13C5-F243-BE82-CCE0869E009A}"/>
              </a:ext>
            </a:extLst>
          </p:cNvPr>
          <p:cNvSpPr txBox="1"/>
          <p:nvPr/>
        </p:nvSpPr>
        <p:spPr>
          <a:xfrm>
            <a:off x="406400" y="4144687"/>
            <a:ext cx="4200886" cy="261610"/>
          </a:xfrm>
          <a:prstGeom prst="rect">
            <a:avLst/>
          </a:prstGeom>
          <a:noFill/>
        </p:spPr>
        <p:txBody>
          <a:bodyPr wrap="square" rtlCol="0">
            <a:spAutoFit/>
          </a:bodyPr>
          <a:lstStyle/>
          <a:p>
            <a:r>
              <a:rPr kumimoji="1" lang="en-US" altLang="ja-JP" sz="1100" dirty="0"/>
              <a:t>3-1-15. Receipt Material =&gt; WMS_TB Receipt Material on PO</a:t>
            </a:r>
          </a:p>
        </p:txBody>
      </p:sp>
      <p:sp>
        <p:nvSpPr>
          <p:cNvPr id="11" name="テキスト ボックス 11">
            <a:extLst>
              <a:ext uri="{FF2B5EF4-FFF2-40B4-BE49-F238E27FC236}">
                <a16:creationId xmlns:a16="http://schemas.microsoft.com/office/drawing/2014/main" id="{A0797BE8-5713-C21F-6068-FDB9268A588E}"/>
              </a:ext>
            </a:extLst>
          </p:cNvPr>
          <p:cNvSpPr txBox="1"/>
          <p:nvPr/>
        </p:nvSpPr>
        <p:spPr>
          <a:xfrm>
            <a:off x="5463355" y="4167770"/>
            <a:ext cx="1046988" cy="338554"/>
          </a:xfrm>
          <a:prstGeom prst="rect">
            <a:avLst/>
          </a:prstGeom>
          <a:solidFill>
            <a:schemeClr val="bg1">
              <a:lumMod val="95000"/>
            </a:schemeClr>
          </a:solidFill>
          <a:ln>
            <a:solidFill>
              <a:schemeClr val="tx1">
                <a:lumMod val="50000"/>
                <a:lumOff val="50000"/>
              </a:schemeClr>
            </a:solidFill>
          </a:ln>
        </p:spPr>
        <p:txBody>
          <a:bodyPr wrap="square">
            <a:spAutoFit/>
          </a:bodyPr>
          <a:lstStyle/>
          <a:p>
            <a:pPr algn="ctr"/>
            <a:r>
              <a:rPr kumimoji="1" lang="en-US" altLang="ja-JP" sz="800" b="0" dirty="0"/>
              <a:t>Pegasus ⇒ SYTELINE</a:t>
            </a:r>
            <a:endParaRPr lang="ja-JP" altLang="en-US" sz="800" dirty="0"/>
          </a:p>
        </p:txBody>
      </p:sp>
      <p:pic>
        <p:nvPicPr>
          <p:cNvPr id="16" name="Picture 15">
            <a:extLst>
              <a:ext uri="{FF2B5EF4-FFF2-40B4-BE49-F238E27FC236}">
                <a16:creationId xmlns:a16="http://schemas.microsoft.com/office/drawing/2014/main" id="{63DE1D5D-FC36-7E6B-5445-5D44F991FD2A}"/>
              </a:ext>
            </a:extLst>
          </p:cNvPr>
          <p:cNvPicPr>
            <a:picLocks noChangeAspect="1"/>
          </p:cNvPicPr>
          <p:nvPr/>
        </p:nvPicPr>
        <p:blipFill>
          <a:blip r:embed="rId4"/>
          <a:stretch>
            <a:fillRect/>
          </a:stretch>
        </p:blipFill>
        <p:spPr>
          <a:xfrm>
            <a:off x="406400" y="6025573"/>
            <a:ext cx="5980113" cy="993862"/>
          </a:xfrm>
          <a:prstGeom prst="rect">
            <a:avLst/>
          </a:prstGeom>
        </p:spPr>
      </p:pic>
      <p:sp>
        <p:nvSpPr>
          <p:cNvPr id="18" name="テキスト ボックス 29">
            <a:extLst>
              <a:ext uri="{FF2B5EF4-FFF2-40B4-BE49-F238E27FC236}">
                <a16:creationId xmlns:a16="http://schemas.microsoft.com/office/drawing/2014/main" id="{CA10BCCE-6C35-8FFD-3FB9-5B5DDBC9D29F}"/>
              </a:ext>
            </a:extLst>
          </p:cNvPr>
          <p:cNvSpPr txBox="1"/>
          <p:nvPr/>
        </p:nvSpPr>
        <p:spPr>
          <a:xfrm>
            <a:off x="406400" y="5491059"/>
            <a:ext cx="4200886" cy="261610"/>
          </a:xfrm>
          <a:prstGeom prst="rect">
            <a:avLst/>
          </a:prstGeom>
          <a:noFill/>
        </p:spPr>
        <p:txBody>
          <a:bodyPr wrap="square" rtlCol="0">
            <a:spAutoFit/>
          </a:bodyPr>
          <a:lstStyle/>
          <a:p>
            <a:r>
              <a:rPr kumimoji="1" lang="en-US" altLang="ja-JP" sz="1100" dirty="0"/>
              <a:t>3-1-16. Stock count =&gt; WMS_TB Count Stock</a:t>
            </a:r>
          </a:p>
        </p:txBody>
      </p:sp>
      <p:sp>
        <p:nvSpPr>
          <p:cNvPr id="19" name="テキスト ボックス 11">
            <a:extLst>
              <a:ext uri="{FF2B5EF4-FFF2-40B4-BE49-F238E27FC236}">
                <a16:creationId xmlns:a16="http://schemas.microsoft.com/office/drawing/2014/main" id="{5E185756-7132-EF74-6083-3B3997268920}"/>
              </a:ext>
            </a:extLst>
          </p:cNvPr>
          <p:cNvSpPr txBox="1"/>
          <p:nvPr/>
        </p:nvSpPr>
        <p:spPr>
          <a:xfrm>
            <a:off x="5463355" y="5514142"/>
            <a:ext cx="1046988" cy="338554"/>
          </a:xfrm>
          <a:prstGeom prst="rect">
            <a:avLst/>
          </a:prstGeom>
          <a:solidFill>
            <a:schemeClr val="bg1">
              <a:lumMod val="95000"/>
            </a:schemeClr>
          </a:solidFill>
          <a:ln>
            <a:solidFill>
              <a:schemeClr val="tx1">
                <a:lumMod val="50000"/>
                <a:lumOff val="50000"/>
              </a:schemeClr>
            </a:solidFill>
          </a:ln>
        </p:spPr>
        <p:txBody>
          <a:bodyPr wrap="square">
            <a:spAutoFit/>
          </a:bodyPr>
          <a:lstStyle/>
          <a:p>
            <a:pPr algn="ctr"/>
            <a:r>
              <a:rPr kumimoji="1" lang="en-US" altLang="ja-JP" sz="800" b="0" dirty="0"/>
              <a:t>Pegasus ⇒ SYTELINE</a:t>
            </a:r>
            <a:endParaRPr lang="ja-JP" altLang="en-US" sz="800" dirty="0"/>
          </a:p>
        </p:txBody>
      </p:sp>
      <p:sp>
        <p:nvSpPr>
          <p:cNvPr id="20" name="Isosceles Triangle 19">
            <a:extLst>
              <a:ext uri="{FF2B5EF4-FFF2-40B4-BE49-F238E27FC236}">
                <a16:creationId xmlns:a16="http://schemas.microsoft.com/office/drawing/2014/main" id="{0038C777-AC7F-17A8-CAAF-81132CC0DD4C}"/>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sp>
        <p:nvSpPr>
          <p:cNvPr id="4" name="テキスト ボックス 29">
            <a:extLst>
              <a:ext uri="{FF2B5EF4-FFF2-40B4-BE49-F238E27FC236}">
                <a16:creationId xmlns:a16="http://schemas.microsoft.com/office/drawing/2014/main" id="{EC2183ED-44B9-9830-305B-21DECCE8D03E}"/>
              </a:ext>
            </a:extLst>
          </p:cNvPr>
          <p:cNvSpPr txBox="1"/>
          <p:nvPr/>
        </p:nvSpPr>
        <p:spPr>
          <a:xfrm>
            <a:off x="406400" y="7292339"/>
            <a:ext cx="4200886" cy="261610"/>
          </a:xfrm>
          <a:prstGeom prst="rect">
            <a:avLst/>
          </a:prstGeom>
          <a:noFill/>
        </p:spPr>
        <p:txBody>
          <a:bodyPr wrap="square" rtlCol="0">
            <a:spAutoFit/>
          </a:bodyPr>
          <a:lstStyle/>
          <a:p>
            <a:r>
              <a:rPr kumimoji="1" lang="en-US" altLang="ja-JP" sz="1100" dirty="0"/>
              <a:t>3-1-17. FG Outbound</a:t>
            </a:r>
            <a:r>
              <a:rPr kumimoji="1" lang="th-TH" altLang="ja-JP" sz="1100" dirty="0"/>
              <a:t> </a:t>
            </a:r>
            <a:r>
              <a:rPr kumimoji="1" lang="en-US" altLang="ja-JP" sz="1100" dirty="0"/>
              <a:t>=&gt; </a:t>
            </a:r>
            <a:r>
              <a:rPr kumimoji="1" lang="en-US" altLang="ja-JP" sz="1100" dirty="0" err="1"/>
              <a:t>WMS_TB_Shipping</a:t>
            </a:r>
            <a:r>
              <a:rPr kumimoji="1" lang="en-US" altLang="ja-JP" sz="1100" dirty="0"/>
              <a:t> FG</a:t>
            </a:r>
          </a:p>
        </p:txBody>
      </p:sp>
      <p:sp>
        <p:nvSpPr>
          <p:cNvPr id="6" name="テキスト ボックス 11">
            <a:extLst>
              <a:ext uri="{FF2B5EF4-FFF2-40B4-BE49-F238E27FC236}">
                <a16:creationId xmlns:a16="http://schemas.microsoft.com/office/drawing/2014/main" id="{69F04CAE-317D-24A0-818C-777029FC79A2}"/>
              </a:ext>
            </a:extLst>
          </p:cNvPr>
          <p:cNvSpPr txBox="1"/>
          <p:nvPr/>
        </p:nvSpPr>
        <p:spPr>
          <a:xfrm>
            <a:off x="5463355" y="7315422"/>
            <a:ext cx="1046988" cy="338554"/>
          </a:xfrm>
          <a:prstGeom prst="rect">
            <a:avLst/>
          </a:prstGeom>
          <a:solidFill>
            <a:schemeClr val="bg1">
              <a:lumMod val="95000"/>
            </a:schemeClr>
          </a:solidFill>
          <a:ln>
            <a:solidFill>
              <a:schemeClr val="tx1">
                <a:lumMod val="50000"/>
                <a:lumOff val="50000"/>
              </a:schemeClr>
            </a:solidFill>
          </a:ln>
        </p:spPr>
        <p:txBody>
          <a:bodyPr wrap="square">
            <a:spAutoFit/>
          </a:bodyPr>
          <a:lstStyle/>
          <a:p>
            <a:pPr algn="ctr"/>
            <a:r>
              <a:rPr kumimoji="1" lang="en-US" altLang="ja-JP" sz="800" b="0" dirty="0"/>
              <a:t>Pegasus ⇒ SYTELINE</a:t>
            </a:r>
            <a:endParaRPr lang="ja-JP" altLang="en-US" sz="800" dirty="0"/>
          </a:p>
        </p:txBody>
      </p:sp>
      <p:pic>
        <p:nvPicPr>
          <p:cNvPr id="21" name="Picture 20">
            <a:extLst>
              <a:ext uri="{FF2B5EF4-FFF2-40B4-BE49-F238E27FC236}">
                <a16:creationId xmlns:a16="http://schemas.microsoft.com/office/drawing/2014/main" id="{29C1200A-E019-118F-517C-1077274AAEC1}"/>
              </a:ext>
            </a:extLst>
          </p:cNvPr>
          <p:cNvPicPr>
            <a:picLocks noChangeAspect="1"/>
          </p:cNvPicPr>
          <p:nvPr/>
        </p:nvPicPr>
        <p:blipFill>
          <a:blip r:embed="rId5"/>
          <a:stretch>
            <a:fillRect/>
          </a:stretch>
        </p:blipFill>
        <p:spPr>
          <a:xfrm>
            <a:off x="406400" y="7914631"/>
            <a:ext cx="5980113" cy="634151"/>
          </a:xfrm>
          <a:prstGeom prst="rect">
            <a:avLst/>
          </a:prstGeom>
        </p:spPr>
      </p:pic>
      <p:pic>
        <p:nvPicPr>
          <p:cNvPr id="23" name="Picture 22">
            <a:extLst>
              <a:ext uri="{FF2B5EF4-FFF2-40B4-BE49-F238E27FC236}">
                <a16:creationId xmlns:a16="http://schemas.microsoft.com/office/drawing/2014/main" id="{2CB7F620-F261-2C90-7947-D18E1ED2D651}"/>
              </a:ext>
            </a:extLst>
          </p:cNvPr>
          <p:cNvPicPr>
            <a:picLocks noChangeAspect="1"/>
          </p:cNvPicPr>
          <p:nvPr/>
        </p:nvPicPr>
        <p:blipFill>
          <a:blip r:embed="rId6"/>
          <a:stretch>
            <a:fillRect/>
          </a:stretch>
        </p:blipFill>
        <p:spPr>
          <a:xfrm>
            <a:off x="406400" y="4587850"/>
            <a:ext cx="5980113" cy="720495"/>
          </a:xfrm>
          <a:prstGeom prst="rect">
            <a:avLst/>
          </a:prstGeom>
        </p:spPr>
      </p:pic>
    </p:spTree>
    <p:extLst>
      <p:ext uri="{BB962C8B-B14F-4D97-AF65-F5344CB8AC3E}">
        <p14:creationId xmlns:p14="http://schemas.microsoft.com/office/powerpoint/2010/main" val="268539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EFAC2-C05C-B378-E3F1-462D64531C1F}"/>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575EB653-7371-1BF5-5789-0B9C8D7377D5}"/>
              </a:ext>
            </a:extLst>
          </p:cNvPr>
          <p:cNvSpPr>
            <a:spLocks noGrp="1"/>
          </p:cNvSpPr>
          <p:nvPr>
            <p:ph type="sldNum" sz="quarter" idx="12"/>
          </p:nvPr>
        </p:nvSpPr>
        <p:spPr/>
        <p:txBody>
          <a:bodyPr/>
          <a:lstStyle/>
          <a:p>
            <a:fld id="{FABEA90D-F275-432F-8053-456A4E092F4A}" type="slidenum">
              <a:rPr kumimoji="1" lang="ja-JP" altLang="en-US" smtClean="0"/>
              <a:t>22</a:t>
            </a:fld>
            <a:endParaRPr kumimoji="1" lang="ja-JP" altLang="en-US"/>
          </a:p>
        </p:txBody>
      </p:sp>
      <p:sp>
        <p:nvSpPr>
          <p:cNvPr id="17" name="正方形/長方形 16">
            <a:extLst>
              <a:ext uri="{FF2B5EF4-FFF2-40B4-BE49-F238E27FC236}">
                <a16:creationId xmlns:a16="http://schemas.microsoft.com/office/drawing/2014/main" id="{C4B5BC77-8059-5AF9-13A3-DFB1235712D5}"/>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3. Document image</a:t>
            </a:r>
          </a:p>
        </p:txBody>
      </p:sp>
      <p:sp>
        <p:nvSpPr>
          <p:cNvPr id="30" name="テキスト ボックス 29">
            <a:extLst>
              <a:ext uri="{FF2B5EF4-FFF2-40B4-BE49-F238E27FC236}">
                <a16:creationId xmlns:a16="http://schemas.microsoft.com/office/drawing/2014/main" id="{CF45280D-AC61-7C0E-EBB2-73475F5B5543}"/>
              </a:ext>
            </a:extLst>
          </p:cNvPr>
          <p:cNvSpPr txBox="1"/>
          <p:nvPr/>
        </p:nvSpPr>
        <p:spPr>
          <a:xfrm>
            <a:off x="420263" y="846463"/>
            <a:ext cx="4200886" cy="261610"/>
          </a:xfrm>
          <a:prstGeom prst="rect">
            <a:avLst/>
          </a:prstGeom>
          <a:noFill/>
        </p:spPr>
        <p:txBody>
          <a:bodyPr wrap="square" rtlCol="0">
            <a:spAutoFit/>
          </a:bodyPr>
          <a:lstStyle/>
          <a:p>
            <a:r>
              <a:rPr kumimoji="1" lang="en-US" altLang="ja-JP" sz="1100" dirty="0"/>
              <a:t>3-1-18 Carton barcode master</a:t>
            </a:r>
          </a:p>
        </p:txBody>
      </p:sp>
      <p:sp>
        <p:nvSpPr>
          <p:cNvPr id="12" name="テキスト ボックス 11">
            <a:extLst>
              <a:ext uri="{FF2B5EF4-FFF2-40B4-BE49-F238E27FC236}">
                <a16:creationId xmlns:a16="http://schemas.microsoft.com/office/drawing/2014/main" id="{76C0E823-2068-7135-3CDA-8CBE79BF502E}"/>
              </a:ext>
            </a:extLst>
          </p:cNvPr>
          <p:cNvSpPr txBox="1"/>
          <p:nvPr/>
        </p:nvSpPr>
        <p:spPr>
          <a:xfrm>
            <a:off x="5477218" y="869546"/>
            <a:ext cx="1046988" cy="215444"/>
          </a:xfrm>
          <a:prstGeom prst="rect">
            <a:avLst/>
          </a:prstGeom>
          <a:solidFill>
            <a:schemeClr val="bg1">
              <a:lumMod val="95000"/>
            </a:schemeClr>
          </a:solidFill>
          <a:ln>
            <a:solidFill>
              <a:schemeClr val="tx1">
                <a:lumMod val="50000"/>
                <a:lumOff val="50000"/>
              </a:schemeClr>
            </a:solidFill>
          </a:ln>
        </p:spPr>
        <p:txBody>
          <a:bodyPr wrap="square">
            <a:spAutoFit/>
          </a:bodyPr>
          <a:lstStyle/>
          <a:p>
            <a:pPr algn="ctr"/>
            <a:r>
              <a:rPr kumimoji="1" lang="en-US" altLang="ja-JP" sz="800" b="0" dirty="0"/>
              <a:t>TBFST ⇒Pegasus</a:t>
            </a:r>
            <a:endParaRPr lang="ja-JP" altLang="en-US" sz="800" dirty="0"/>
          </a:p>
        </p:txBody>
      </p:sp>
      <p:sp>
        <p:nvSpPr>
          <p:cNvPr id="6" name="Isosceles Triangle 5">
            <a:extLst>
              <a:ext uri="{FF2B5EF4-FFF2-40B4-BE49-F238E27FC236}">
                <a16:creationId xmlns:a16="http://schemas.microsoft.com/office/drawing/2014/main" id="{146AD533-93A1-51AA-779D-97826D6844F8}"/>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sp>
        <p:nvSpPr>
          <p:cNvPr id="2" name="Rectangle 1">
            <a:extLst>
              <a:ext uri="{FF2B5EF4-FFF2-40B4-BE49-F238E27FC236}">
                <a16:creationId xmlns:a16="http://schemas.microsoft.com/office/drawing/2014/main" id="{F44016C7-313E-E1B1-46A4-EF1DE59CFE22}"/>
              </a:ext>
            </a:extLst>
          </p:cNvPr>
          <p:cNvSpPr/>
          <p:nvPr/>
        </p:nvSpPr>
        <p:spPr>
          <a:xfrm>
            <a:off x="1634490" y="2705100"/>
            <a:ext cx="1116330" cy="270510"/>
          </a:xfrm>
          <a:prstGeom prst="rect">
            <a:avLst/>
          </a:prstGeom>
          <a:solidFill>
            <a:srgbClr val="FFFFFF"/>
          </a:solidFill>
          <a:ln w="3175" cap="flat" cmpd="sng" algn="ctr">
            <a:noFill/>
            <a:prstDash val="solid"/>
          </a:ln>
          <a:effectLst/>
        </p:spPr>
        <p:txBody>
          <a:bodyPr rtlCol="0" anchor="ctr"/>
          <a:lstStyle/>
          <a:p>
            <a:pPr algn="l" defTabSz="914400"/>
            <a:endParaRPr kumimoji="1" lang="en-US" sz="700" kern="0" dirty="0">
              <a:solidFill>
                <a:prstClr val="black"/>
              </a:solidFill>
            </a:endParaRPr>
          </a:p>
        </p:txBody>
      </p:sp>
      <p:pic>
        <p:nvPicPr>
          <p:cNvPr id="13" name="Picture 12">
            <a:extLst>
              <a:ext uri="{FF2B5EF4-FFF2-40B4-BE49-F238E27FC236}">
                <a16:creationId xmlns:a16="http://schemas.microsoft.com/office/drawing/2014/main" id="{456106E6-BEFE-743D-7B68-9B6D04A3F571}"/>
              </a:ext>
            </a:extLst>
          </p:cNvPr>
          <p:cNvPicPr>
            <a:picLocks noChangeAspect="1"/>
          </p:cNvPicPr>
          <p:nvPr/>
        </p:nvPicPr>
        <p:blipFill>
          <a:blip r:embed="rId2"/>
          <a:stretch>
            <a:fillRect/>
          </a:stretch>
        </p:blipFill>
        <p:spPr>
          <a:xfrm>
            <a:off x="534115" y="2114137"/>
            <a:ext cx="5852398" cy="1567848"/>
          </a:xfrm>
          <a:prstGeom prst="rect">
            <a:avLst/>
          </a:prstGeom>
        </p:spPr>
      </p:pic>
      <p:sp>
        <p:nvSpPr>
          <p:cNvPr id="14" name="TextBox 13">
            <a:extLst>
              <a:ext uri="{FF2B5EF4-FFF2-40B4-BE49-F238E27FC236}">
                <a16:creationId xmlns:a16="http://schemas.microsoft.com/office/drawing/2014/main" id="{8FE91127-EC12-5F90-0D9D-4DAF627B7F6E}"/>
              </a:ext>
            </a:extLst>
          </p:cNvPr>
          <p:cNvSpPr txBox="1"/>
          <p:nvPr/>
        </p:nvSpPr>
        <p:spPr>
          <a:xfrm>
            <a:off x="428715" y="1646588"/>
            <a:ext cx="3031599" cy="369332"/>
          </a:xfrm>
          <a:prstGeom prst="rect">
            <a:avLst/>
          </a:prstGeom>
          <a:noFill/>
        </p:spPr>
        <p:txBody>
          <a:bodyPr wrap="none" rtlCol="0">
            <a:spAutoFit/>
          </a:bodyPr>
          <a:lstStyle/>
          <a:p>
            <a:r>
              <a:rPr lang="en-US" dirty="0"/>
              <a:t>Carton barcode comparison</a:t>
            </a:r>
          </a:p>
        </p:txBody>
      </p:sp>
      <p:pic>
        <p:nvPicPr>
          <p:cNvPr id="16" name="Picture 15">
            <a:extLst>
              <a:ext uri="{FF2B5EF4-FFF2-40B4-BE49-F238E27FC236}">
                <a16:creationId xmlns:a16="http://schemas.microsoft.com/office/drawing/2014/main" id="{F5E0D438-786F-518E-1CD2-0D96330D4B19}"/>
              </a:ext>
            </a:extLst>
          </p:cNvPr>
          <p:cNvPicPr>
            <a:picLocks noChangeAspect="1"/>
          </p:cNvPicPr>
          <p:nvPr/>
        </p:nvPicPr>
        <p:blipFill>
          <a:blip r:embed="rId3"/>
          <a:stretch>
            <a:fillRect/>
          </a:stretch>
        </p:blipFill>
        <p:spPr>
          <a:xfrm>
            <a:off x="655320" y="4589940"/>
            <a:ext cx="5547360" cy="3415562"/>
          </a:xfrm>
          <a:prstGeom prst="rect">
            <a:avLst/>
          </a:prstGeom>
        </p:spPr>
      </p:pic>
      <p:sp>
        <p:nvSpPr>
          <p:cNvPr id="18" name="TextBox 17">
            <a:extLst>
              <a:ext uri="{FF2B5EF4-FFF2-40B4-BE49-F238E27FC236}">
                <a16:creationId xmlns:a16="http://schemas.microsoft.com/office/drawing/2014/main" id="{458B61F9-0D6B-DAB9-82C4-D3B64DE2987E}"/>
              </a:ext>
            </a:extLst>
          </p:cNvPr>
          <p:cNvSpPr txBox="1"/>
          <p:nvPr/>
        </p:nvSpPr>
        <p:spPr>
          <a:xfrm>
            <a:off x="428715" y="4148601"/>
            <a:ext cx="3057247" cy="369332"/>
          </a:xfrm>
          <a:prstGeom prst="rect">
            <a:avLst/>
          </a:prstGeom>
          <a:noFill/>
        </p:spPr>
        <p:txBody>
          <a:bodyPr wrap="none" rtlCol="0">
            <a:spAutoFit/>
          </a:bodyPr>
          <a:lstStyle/>
          <a:p>
            <a:r>
              <a:rPr lang="en-US" dirty="0"/>
              <a:t>Carton barcode master data</a:t>
            </a:r>
          </a:p>
        </p:txBody>
      </p:sp>
      <p:graphicFrame>
        <p:nvGraphicFramePr>
          <p:cNvPr id="19" name="Object 18">
            <a:extLst>
              <a:ext uri="{FF2B5EF4-FFF2-40B4-BE49-F238E27FC236}">
                <a16:creationId xmlns:a16="http://schemas.microsoft.com/office/drawing/2014/main" id="{073175D8-98C8-B2CB-7C7D-3A199017F479}"/>
              </a:ext>
            </a:extLst>
          </p:cNvPr>
          <p:cNvGraphicFramePr>
            <a:graphicFrameLocks noChangeAspect="1"/>
          </p:cNvGraphicFramePr>
          <p:nvPr>
            <p:extLst>
              <p:ext uri="{D42A27DB-BD31-4B8C-83A1-F6EECF244321}">
                <p14:modId xmlns:p14="http://schemas.microsoft.com/office/powerpoint/2010/main" val="2814652986"/>
              </p:ext>
            </p:extLst>
          </p:nvPr>
        </p:nvGraphicFramePr>
        <p:xfrm>
          <a:off x="5614988" y="1337063"/>
          <a:ext cx="914400" cy="792163"/>
        </p:xfrm>
        <a:graphic>
          <a:graphicData uri="http://schemas.openxmlformats.org/presentationml/2006/ole">
            <mc:AlternateContent xmlns:mc="http://schemas.openxmlformats.org/markup-compatibility/2006">
              <mc:Choice xmlns:v="urn:schemas-microsoft-com:vml" Requires="v">
                <p:oleObj name="Worksheet" showAsIcon="1" r:id="rId4" imgW="914684" imgH="792764" progId="Excel.Sheet.12">
                  <p:embed/>
                </p:oleObj>
              </mc:Choice>
              <mc:Fallback>
                <p:oleObj name="Worksheet" showAsIcon="1" r:id="rId4" imgW="914684" imgH="792764" progId="Excel.Sheet.12">
                  <p:embed/>
                  <p:pic>
                    <p:nvPicPr>
                      <p:cNvPr id="0" name=""/>
                      <p:cNvPicPr/>
                      <p:nvPr/>
                    </p:nvPicPr>
                    <p:blipFill>
                      <a:blip r:embed="rId5"/>
                      <a:stretch>
                        <a:fillRect/>
                      </a:stretch>
                    </p:blipFill>
                    <p:spPr>
                      <a:xfrm>
                        <a:off x="5614988" y="1337063"/>
                        <a:ext cx="914400" cy="792163"/>
                      </a:xfrm>
                      <a:prstGeom prst="rect">
                        <a:avLst/>
                      </a:prstGeom>
                    </p:spPr>
                  </p:pic>
                </p:oleObj>
              </mc:Fallback>
            </mc:AlternateContent>
          </a:graphicData>
        </a:graphic>
      </p:graphicFrame>
    </p:spTree>
    <p:extLst>
      <p:ext uri="{BB962C8B-B14F-4D97-AF65-F5344CB8AC3E}">
        <p14:creationId xmlns:p14="http://schemas.microsoft.com/office/powerpoint/2010/main" val="103099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9232D-89A4-9C7C-8024-8FFDBE0E1EBA}"/>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448D324A-AA4C-865B-3F04-CAD39BD62B5E}"/>
              </a:ext>
            </a:extLst>
          </p:cNvPr>
          <p:cNvSpPr>
            <a:spLocks noGrp="1"/>
          </p:cNvSpPr>
          <p:nvPr>
            <p:ph type="sldNum" sz="quarter" idx="12"/>
          </p:nvPr>
        </p:nvSpPr>
        <p:spPr/>
        <p:txBody>
          <a:bodyPr/>
          <a:lstStyle/>
          <a:p>
            <a:fld id="{FABEA90D-F275-432F-8053-456A4E092F4A}" type="slidenum">
              <a:rPr kumimoji="1" lang="ja-JP" altLang="en-US" smtClean="0"/>
              <a:t>23</a:t>
            </a:fld>
            <a:endParaRPr kumimoji="1" lang="ja-JP" altLang="en-US"/>
          </a:p>
        </p:txBody>
      </p:sp>
      <p:sp>
        <p:nvSpPr>
          <p:cNvPr id="17" name="正方形/長方形 16">
            <a:extLst>
              <a:ext uri="{FF2B5EF4-FFF2-40B4-BE49-F238E27FC236}">
                <a16:creationId xmlns:a16="http://schemas.microsoft.com/office/drawing/2014/main" id="{D6B20E4A-A526-B980-89C6-BE3390B2EF8A}"/>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3. Document image</a:t>
            </a:r>
          </a:p>
        </p:txBody>
      </p:sp>
      <p:sp>
        <p:nvSpPr>
          <p:cNvPr id="30" name="テキスト ボックス 29">
            <a:extLst>
              <a:ext uri="{FF2B5EF4-FFF2-40B4-BE49-F238E27FC236}">
                <a16:creationId xmlns:a16="http://schemas.microsoft.com/office/drawing/2014/main" id="{EBC9DC30-1472-0E6B-F7FF-D6B248679330}"/>
              </a:ext>
            </a:extLst>
          </p:cNvPr>
          <p:cNvSpPr txBox="1"/>
          <p:nvPr/>
        </p:nvSpPr>
        <p:spPr>
          <a:xfrm>
            <a:off x="420263" y="846463"/>
            <a:ext cx="4200886" cy="261610"/>
          </a:xfrm>
          <a:prstGeom prst="rect">
            <a:avLst/>
          </a:prstGeom>
          <a:noFill/>
        </p:spPr>
        <p:txBody>
          <a:bodyPr wrap="square" rtlCol="0">
            <a:spAutoFit/>
          </a:bodyPr>
          <a:lstStyle/>
          <a:p>
            <a:r>
              <a:rPr kumimoji="1" lang="en-US" altLang="ja-JP" sz="1100" dirty="0"/>
              <a:t>3-1-19. RMA Return view table</a:t>
            </a:r>
          </a:p>
        </p:txBody>
      </p:sp>
      <p:sp>
        <p:nvSpPr>
          <p:cNvPr id="12" name="テキスト ボックス 11">
            <a:extLst>
              <a:ext uri="{FF2B5EF4-FFF2-40B4-BE49-F238E27FC236}">
                <a16:creationId xmlns:a16="http://schemas.microsoft.com/office/drawing/2014/main" id="{C7C251DD-DE9E-7259-616C-FD111BCEC852}"/>
              </a:ext>
            </a:extLst>
          </p:cNvPr>
          <p:cNvSpPr txBox="1"/>
          <p:nvPr/>
        </p:nvSpPr>
        <p:spPr>
          <a:xfrm>
            <a:off x="5477218" y="869546"/>
            <a:ext cx="1046988" cy="338554"/>
          </a:xfrm>
          <a:prstGeom prst="rect">
            <a:avLst/>
          </a:prstGeom>
          <a:solidFill>
            <a:schemeClr val="bg1">
              <a:lumMod val="95000"/>
            </a:schemeClr>
          </a:solidFill>
          <a:ln>
            <a:solidFill>
              <a:schemeClr val="tx1">
                <a:lumMod val="50000"/>
                <a:lumOff val="50000"/>
              </a:schemeClr>
            </a:solidFill>
          </a:ln>
        </p:spPr>
        <p:txBody>
          <a:bodyPr wrap="square">
            <a:spAutoFit/>
          </a:bodyPr>
          <a:lstStyle/>
          <a:p>
            <a:pPr algn="ctr"/>
            <a:r>
              <a:rPr kumimoji="1" lang="en-US" altLang="ja-JP" sz="800" b="0" dirty="0"/>
              <a:t>SYTELINE ⇒Pegasus</a:t>
            </a:r>
            <a:endParaRPr lang="ja-JP" altLang="en-US" sz="800" dirty="0"/>
          </a:p>
        </p:txBody>
      </p:sp>
      <p:sp>
        <p:nvSpPr>
          <p:cNvPr id="6" name="Isosceles Triangle 5">
            <a:extLst>
              <a:ext uri="{FF2B5EF4-FFF2-40B4-BE49-F238E27FC236}">
                <a16:creationId xmlns:a16="http://schemas.microsoft.com/office/drawing/2014/main" id="{390F8F6B-B2F0-1518-D591-A7D1F1B962E1}"/>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sp>
        <p:nvSpPr>
          <p:cNvPr id="2" name="Rectangle 1">
            <a:extLst>
              <a:ext uri="{FF2B5EF4-FFF2-40B4-BE49-F238E27FC236}">
                <a16:creationId xmlns:a16="http://schemas.microsoft.com/office/drawing/2014/main" id="{8DC04F80-B570-15B0-A25F-CECC024DCD44}"/>
              </a:ext>
            </a:extLst>
          </p:cNvPr>
          <p:cNvSpPr/>
          <p:nvPr/>
        </p:nvSpPr>
        <p:spPr>
          <a:xfrm>
            <a:off x="1634490" y="2705100"/>
            <a:ext cx="1116330" cy="270510"/>
          </a:xfrm>
          <a:prstGeom prst="rect">
            <a:avLst/>
          </a:prstGeom>
          <a:solidFill>
            <a:srgbClr val="FFFFFF"/>
          </a:solidFill>
          <a:ln w="3175" cap="flat" cmpd="sng" algn="ctr">
            <a:noFill/>
            <a:prstDash val="solid"/>
          </a:ln>
          <a:effectLst/>
        </p:spPr>
        <p:txBody>
          <a:bodyPr rtlCol="0" anchor="ctr"/>
          <a:lstStyle/>
          <a:p>
            <a:pPr algn="l" defTabSz="914400"/>
            <a:endParaRPr kumimoji="1" lang="en-US" sz="700" kern="0" dirty="0">
              <a:solidFill>
                <a:prstClr val="black"/>
              </a:solidFill>
            </a:endParaRPr>
          </a:p>
        </p:txBody>
      </p:sp>
      <p:pic>
        <p:nvPicPr>
          <p:cNvPr id="9" name="Picture 8">
            <a:extLst>
              <a:ext uri="{FF2B5EF4-FFF2-40B4-BE49-F238E27FC236}">
                <a16:creationId xmlns:a16="http://schemas.microsoft.com/office/drawing/2014/main" id="{6248E501-DAEA-0555-ACE8-0CE6F9A41666}"/>
              </a:ext>
            </a:extLst>
          </p:cNvPr>
          <p:cNvPicPr>
            <a:picLocks noChangeAspect="1"/>
          </p:cNvPicPr>
          <p:nvPr/>
        </p:nvPicPr>
        <p:blipFill>
          <a:blip r:embed="rId2"/>
          <a:stretch>
            <a:fillRect/>
          </a:stretch>
        </p:blipFill>
        <p:spPr>
          <a:xfrm rot="5400000">
            <a:off x="-675802" y="3155576"/>
            <a:ext cx="6853244" cy="4379238"/>
          </a:xfrm>
          <a:prstGeom prst="rect">
            <a:avLst/>
          </a:prstGeom>
        </p:spPr>
      </p:pic>
      <p:sp>
        <p:nvSpPr>
          <p:cNvPr id="8" name="TextBox 7">
            <a:extLst>
              <a:ext uri="{FF2B5EF4-FFF2-40B4-BE49-F238E27FC236}">
                <a16:creationId xmlns:a16="http://schemas.microsoft.com/office/drawing/2014/main" id="{8480A6CA-03FF-5288-C17A-EEE9A7A09691}"/>
              </a:ext>
            </a:extLst>
          </p:cNvPr>
          <p:cNvSpPr txBox="1"/>
          <p:nvPr/>
        </p:nvSpPr>
        <p:spPr>
          <a:xfrm>
            <a:off x="428715" y="1257582"/>
            <a:ext cx="4897495" cy="577081"/>
          </a:xfrm>
          <a:prstGeom prst="rect">
            <a:avLst/>
          </a:prstGeom>
          <a:noFill/>
        </p:spPr>
        <p:txBody>
          <a:bodyPr wrap="none" rtlCol="0">
            <a:spAutoFit/>
          </a:bodyPr>
          <a:lstStyle/>
          <a:p>
            <a:r>
              <a:rPr lang="en-US" sz="1050" b="1" dirty="0"/>
              <a:t>RMA Return</a:t>
            </a:r>
          </a:p>
          <a:p>
            <a:r>
              <a:rPr lang="en-US" sz="1050" dirty="0"/>
              <a:t>Retrieve the RMA return data from ERP to generate the </a:t>
            </a:r>
            <a:r>
              <a:rPr lang="en-US" sz="1050" dirty="0">
                <a:highlight>
                  <a:srgbClr val="FFFF00"/>
                </a:highlight>
              </a:rPr>
              <a:t>FG inbound schedule</a:t>
            </a:r>
            <a:r>
              <a:rPr lang="en-US" sz="1050" dirty="0"/>
              <a:t>, </a:t>
            </a:r>
          </a:p>
          <a:p>
            <a:r>
              <a:rPr lang="en-US" sz="1050" dirty="0"/>
              <a:t>where items are received into the warehouse (WH).</a:t>
            </a:r>
          </a:p>
        </p:txBody>
      </p:sp>
    </p:spTree>
    <p:extLst>
      <p:ext uri="{BB962C8B-B14F-4D97-AF65-F5344CB8AC3E}">
        <p14:creationId xmlns:p14="http://schemas.microsoft.com/office/powerpoint/2010/main" val="4145328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E6F6A-3692-2C1D-F7AA-A8D3CCD85057}"/>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298DDAE-123B-8D98-AA92-1D4735C8A6AD}"/>
              </a:ext>
            </a:extLst>
          </p:cNvPr>
          <p:cNvSpPr>
            <a:spLocks noGrp="1"/>
          </p:cNvSpPr>
          <p:nvPr>
            <p:ph type="sldNum" sz="quarter" idx="12"/>
          </p:nvPr>
        </p:nvSpPr>
        <p:spPr/>
        <p:txBody>
          <a:bodyPr/>
          <a:lstStyle/>
          <a:p>
            <a:fld id="{FABEA90D-F275-432F-8053-456A4E092F4A}" type="slidenum">
              <a:rPr kumimoji="1" lang="ja-JP" altLang="en-US" smtClean="0"/>
              <a:t>24</a:t>
            </a:fld>
            <a:endParaRPr kumimoji="1" lang="ja-JP" altLang="en-US"/>
          </a:p>
        </p:txBody>
      </p:sp>
      <p:sp>
        <p:nvSpPr>
          <p:cNvPr id="17" name="正方形/長方形 16">
            <a:extLst>
              <a:ext uri="{FF2B5EF4-FFF2-40B4-BE49-F238E27FC236}">
                <a16:creationId xmlns:a16="http://schemas.microsoft.com/office/drawing/2014/main" id="{29F36F01-AA58-E5DF-D493-A4EFE88CF373}"/>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3. Document image</a:t>
            </a:r>
          </a:p>
        </p:txBody>
      </p:sp>
      <p:sp>
        <p:nvSpPr>
          <p:cNvPr id="30" name="テキスト ボックス 29">
            <a:extLst>
              <a:ext uri="{FF2B5EF4-FFF2-40B4-BE49-F238E27FC236}">
                <a16:creationId xmlns:a16="http://schemas.microsoft.com/office/drawing/2014/main" id="{7994620A-45E8-B3C2-53E1-A404BA7E40A9}"/>
              </a:ext>
            </a:extLst>
          </p:cNvPr>
          <p:cNvSpPr txBox="1"/>
          <p:nvPr/>
        </p:nvSpPr>
        <p:spPr>
          <a:xfrm>
            <a:off x="420263" y="846463"/>
            <a:ext cx="4200886" cy="261610"/>
          </a:xfrm>
          <a:prstGeom prst="rect">
            <a:avLst/>
          </a:prstGeom>
          <a:noFill/>
        </p:spPr>
        <p:txBody>
          <a:bodyPr wrap="square" rtlCol="0">
            <a:spAutoFit/>
          </a:bodyPr>
          <a:lstStyle/>
          <a:p>
            <a:r>
              <a:rPr kumimoji="1" lang="en-US" altLang="ja-JP" sz="1100" dirty="0"/>
              <a:t>3-1-20. Part Delivery Sheet</a:t>
            </a:r>
          </a:p>
        </p:txBody>
      </p:sp>
      <p:sp>
        <p:nvSpPr>
          <p:cNvPr id="12" name="テキスト ボックス 11">
            <a:extLst>
              <a:ext uri="{FF2B5EF4-FFF2-40B4-BE49-F238E27FC236}">
                <a16:creationId xmlns:a16="http://schemas.microsoft.com/office/drawing/2014/main" id="{FFF8940F-336A-CDB2-5D62-17CF19AD16C3}"/>
              </a:ext>
            </a:extLst>
          </p:cNvPr>
          <p:cNvSpPr txBox="1"/>
          <p:nvPr/>
        </p:nvSpPr>
        <p:spPr>
          <a:xfrm>
            <a:off x="5477218" y="869546"/>
            <a:ext cx="1046988" cy="215444"/>
          </a:xfrm>
          <a:prstGeom prst="rect">
            <a:avLst/>
          </a:prstGeom>
          <a:solidFill>
            <a:schemeClr val="bg1">
              <a:lumMod val="95000"/>
            </a:schemeClr>
          </a:solidFill>
          <a:ln>
            <a:solidFill>
              <a:schemeClr val="tx1">
                <a:lumMod val="50000"/>
                <a:lumOff val="50000"/>
              </a:schemeClr>
            </a:solidFill>
          </a:ln>
        </p:spPr>
        <p:txBody>
          <a:bodyPr wrap="square">
            <a:spAutoFit/>
          </a:bodyPr>
          <a:lstStyle/>
          <a:p>
            <a:pPr algn="ctr"/>
            <a:r>
              <a:rPr kumimoji="1" lang="en-US" altLang="ja-JP" sz="800" b="0" dirty="0"/>
              <a:t>TBFST ⇒Pegasus</a:t>
            </a:r>
            <a:endParaRPr lang="ja-JP" altLang="en-US" sz="800" dirty="0"/>
          </a:p>
        </p:txBody>
      </p:sp>
      <p:sp>
        <p:nvSpPr>
          <p:cNvPr id="6" name="Isosceles Triangle 5">
            <a:extLst>
              <a:ext uri="{FF2B5EF4-FFF2-40B4-BE49-F238E27FC236}">
                <a16:creationId xmlns:a16="http://schemas.microsoft.com/office/drawing/2014/main" id="{808AA6B0-1866-5377-790F-47E8AD683794}"/>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sp>
        <p:nvSpPr>
          <p:cNvPr id="2" name="Rectangle 1">
            <a:extLst>
              <a:ext uri="{FF2B5EF4-FFF2-40B4-BE49-F238E27FC236}">
                <a16:creationId xmlns:a16="http://schemas.microsoft.com/office/drawing/2014/main" id="{320B0364-BFA4-EE6A-2B88-8286489968F8}"/>
              </a:ext>
            </a:extLst>
          </p:cNvPr>
          <p:cNvSpPr/>
          <p:nvPr/>
        </p:nvSpPr>
        <p:spPr>
          <a:xfrm>
            <a:off x="1634490" y="2705100"/>
            <a:ext cx="1116330" cy="270510"/>
          </a:xfrm>
          <a:prstGeom prst="rect">
            <a:avLst/>
          </a:prstGeom>
          <a:solidFill>
            <a:srgbClr val="FFFFFF"/>
          </a:solidFill>
          <a:ln w="3175" cap="flat" cmpd="sng" algn="ctr">
            <a:noFill/>
            <a:prstDash val="solid"/>
          </a:ln>
          <a:effectLst/>
        </p:spPr>
        <p:txBody>
          <a:bodyPr rtlCol="0" anchor="ctr"/>
          <a:lstStyle/>
          <a:p>
            <a:pPr algn="l" defTabSz="914400"/>
            <a:endParaRPr kumimoji="1" lang="en-US" sz="700" kern="0" dirty="0">
              <a:solidFill>
                <a:prstClr val="black"/>
              </a:solidFill>
            </a:endParaRPr>
          </a:p>
        </p:txBody>
      </p:sp>
      <p:pic>
        <p:nvPicPr>
          <p:cNvPr id="5" name="Picture 4">
            <a:extLst>
              <a:ext uri="{FF2B5EF4-FFF2-40B4-BE49-F238E27FC236}">
                <a16:creationId xmlns:a16="http://schemas.microsoft.com/office/drawing/2014/main" id="{7DAE2F80-64B9-38D3-DED2-6443EF475185}"/>
              </a:ext>
            </a:extLst>
          </p:cNvPr>
          <p:cNvPicPr>
            <a:picLocks noChangeAspect="1"/>
          </p:cNvPicPr>
          <p:nvPr/>
        </p:nvPicPr>
        <p:blipFill>
          <a:blip r:embed="rId2"/>
          <a:stretch>
            <a:fillRect/>
          </a:stretch>
        </p:blipFill>
        <p:spPr>
          <a:xfrm>
            <a:off x="649836" y="1376907"/>
            <a:ext cx="5460791" cy="7659547"/>
          </a:xfrm>
          <a:prstGeom prst="rect">
            <a:avLst/>
          </a:prstGeom>
        </p:spPr>
      </p:pic>
    </p:spTree>
    <p:extLst>
      <p:ext uri="{BB962C8B-B14F-4D97-AF65-F5344CB8AC3E}">
        <p14:creationId xmlns:p14="http://schemas.microsoft.com/office/powerpoint/2010/main" val="3224994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15173-202E-3BD6-FDBA-26385B1622AC}"/>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38CC262-61E4-F12E-7AA2-E20E7B271DEE}"/>
              </a:ext>
            </a:extLst>
          </p:cNvPr>
          <p:cNvSpPr>
            <a:spLocks noGrp="1"/>
          </p:cNvSpPr>
          <p:nvPr>
            <p:ph type="sldNum" sz="quarter" idx="12"/>
          </p:nvPr>
        </p:nvSpPr>
        <p:spPr/>
        <p:txBody>
          <a:bodyPr/>
          <a:lstStyle/>
          <a:p>
            <a:fld id="{FABEA90D-F275-432F-8053-456A4E092F4A}" type="slidenum">
              <a:rPr kumimoji="1" lang="ja-JP" altLang="en-US" smtClean="0"/>
              <a:t>25</a:t>
            </a:fld>
            <a:endParaRPr kumimoji="1" lang="ja-JP" altLang="en-US"/>
          </a:p>
        </p:txBody>
      </p:sp>
      <p:sp>
        <p:nvSpPr>
          <p:cNvPr id="17" name="正方形/長方形 16">
            <a:extLst>
              <a:ext uri="{FF2B5EF4-FFF2-40B4-BE49-F238E27FC236}">
                <a16:creationId xmlns:a16="http://schemas.microsoft.com/office/drawing/2014/main" id="{7F08D568-48EA-FD78-7D41-0AC52A1A4B5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3. Document image</a:t>
            </a:r>
          </a:p>
        </p:txBody>
      </p:sp>
      <p:sp>
        <p:nvSpPr>
          <p:cNvPr id="30" name="テキスト ボックス 29">
            <a:extLst>
              <a:ext uri="{FF2B5EF4-FFF2-40B4-BE49-F238E27FC236}">
                <a16:creationId xmlns:a16="http://schemas.microsoft.com/office/drawing/2014/main" id="{5829B9E4-BC7E-DE12-9B3E-C71419CA80A4}"/>
              </a:ext>
            </a:extLst>
          </p:cNvPr>
          <p:cNvSpPr txBox="1"/>
          <p:nvPr/>
        </p:nvSpPr>
        <p:spPr>
          <a:xfrm>
            <a:off x="420263" y="846463"/>
            <a:ext cx="4200886" cy="261610"/>
          </a:xfrm>
          <a:prstGeom prst="rect">
            <a:avLst/>
          </a:prstGeom>
          <a:noFill/>
        </p:spPr>
        <p:txBody>
          <a:bodyPr wrap="square" rtlCol="0">
            <a:spAutoFit/>
          </a:bodyPr>
          <a:lstStyle/>
          <a:p>
            <a:r>
              <a:rPr kumimoji="1" lang="en-US" altLang="ja-JP" sz="1100" dirty="0"/>
              <a:t>3-2-1. Supplier KANBAN</a:t>
            </a:r>
          </a:p>
        </p:txBody>
      </p:sp>
      <p:sp>
        <p:nvSpPr>
          <p:cNvPr id="20" name="Isosceles Triangle 19">
            <a:extLst>
              <a:ext uri="{FF2B5EF4-FFF2-40B4-BE49-F238E27FC236}">
                <a16:creationId xmlns:a16="http://schemas.microsoft.com/office/drawing/2014/main" id="{E5187A24-AC02-F0E8-48E3-6F3ECEF855A6}"/>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6</a:t>
            </a:r>
          </a:p>
        </p:txBody>
      </p:sp>
      <p:pic>
        <p:nvPicPr>
          <p:cNvPr id="4" name="Picture 3">
            <a:extLst>
              <a:ext uri="{FF2B5EF4-FFF2-40B4-BE49-F238E27FC236}">
                <a16:creationId xmlns:a16="http://schemas.microsoft.com/office/drawing/2014/main" id="{DFBF0D5F-6564-9F65-52F8-487B12C63073}"/>
              </a:ext>
            </a:extLst>
          </p:cNvPr>
          <p:cNvPicPr>
            <a:picLocks noChangeAspect="1"/>
          </p:cNvPicPr>
          <p:nvPr/>
        </p:nvPicPr>
        <p:blipFill>
          <a:blip r:embed="rId2"/>
          <a:stretch>
            <a:fillRect/>
          </a:stretch>
        </p:blipFill>
        <p:spPr>
          <a:xfrm>
            <a:off x="406400" y="1406124"/>
            <a:ext cx="6117063" cy="2521172"/>
          </a:xfrm>
          <a:prstGeom prst="rect">
            <a:avLst/>
          </a:prstGeom>
        </p:spPr>
      </p:pic>
      <p:sp>
        <p:nvSpPr>
          <p:cNvPr id="13" name="TextBox 12">
            <a:extLst>
              <a:ext uri="{FF2B5EF4-FFF2-40B4-BE49-F238E27FC236}">
                <a16:creationId xmlns:a16="http://schemas.microsoft.com/office/drawing/2014/main" id="{23BEE833-954F-BA25-F392-3B33B97E62FF}"/>
              </a:ext>
            </a:extLst>
          </p:cNvPr>
          <p:cNvSpPr txBox="1"/>
          <p:nvPr/>
        </p:nvSpPr>
        <p:spPr>
          <a:xfrm>
            <a:off x="1555876" y="4625764"/>
            <a:ext cx="4357116" cy="1323439"/>
          </a:xfrm>
          <a:prstGeom prst="rect">
            <a:avLst/>
          </a:prstGeom>
          <a:noFill/>
        </p:spPr>
        <p:txBody>
          <a:bodyPr wrap="square">
            <a:spAutoFit/>
          </a:bodyPr>
          <a:lstStyle/>
          <a:p>
            <a:pPr algn="l"/>
            <a:r>
              <a:rPr kumimoji="1" lang="en-US" sz="1000" dirty="0">
                <a:solidFill>
                  <a:sysClr val="windowText" lastClr="000000"/>
                </a:solidFill>
                <a:latin typeface="Arial" panose="020B0604020202020204" pitchFamily="34" charset="0"/>
                <a:cs typeface="Arial" panose="020B0604020202020204" pitchFamily="34" charset="0"/>
              </a:rPr>
              <a:t>QR Code format:</a:t>
            </a:r>
          </a:p>
          <a:p>
            <a:pPr algn="l"/>
            <a:endParaRPr kumimoji="1" lang="en-US" sz="1000" dirty="0">
              <a:solidFill>
                <a:sysClr val="windowText" lastClr="000000"/>
              </a:solidFill>
              <a:latin typeface="Arial" panose="020B0604020202020204" pitchFamily="34" charset="0"/>
              <a:cs typeface="Arial" panose="020B0604020202020204" pitchFamily="34" charset="0"/>
            </a:endParaRPr>
          </a:p>
          <a:p>
            <a:pPr algn="l"/>
            <a:r>
              <a:rPr kumimoji="1" lang="en-US" sz="1000" dirty="0">
                <a:solidFill>
                  <a:sysClr val="windowText" lastClr="000000"/>
                </a:solidFill>
                <a:latin typeface="Arial" panose="020B0604020202020204" pitchFamily="34" charset="0"/>
                <a:cs typeface="Arial" panose="020B0604020202020204" pitchFamily="34" charset="0"/>
              </a:rPr>
              <a:t>PDS</a:t>
            </a:r>
            <a:r>
              <a:rPr kumimoji="1" lang="en-US" sz="1000" baseline="0" dirty="0">
                <a:solidFill>
                  <a:sysClr val="windowText" lastClr="000000"/>
                </a:solidFill>
                <a:latin typeface="Arial" panose="020B0604020202020204" pitchFamily="34" charset="0"/>
                <a:cs typeface="Arial" panose="020B0604020202020204" pitchFamily="34" charset="0"/>
              </a:rPr>
              <a:t> no.|</a:t>
            </a:r>
            <a:r>
              <a:rPr kumimoji="1" lang="en-US" sz="1000" baseline="0" dirty="0" err="1">
                <a:solidFill>
                  <a:sysClr val="windowText" lastClr="000000"/>
                </a:solidFill>
                <a:latin typeface="Arial" panose="020B0604020202020204" pitchFamily="34" charset="0"/>
                <a:cs typeface="Arial" panose="020B0604020202020204" pitchFamily="34" charset="0"/>
              </a:rPr>
              <a:t>Mat.Code|Kanban</a:t>
            </a:r>
            <a:r>
              <a:rPr kumimoji="1" lang="en-US" sz="1000" baseline="0" dirty="0">
                <a:solidFill>
                  <a:sysClr val="windowText" lastClr="000000"/>
                </a:solidFill>
                <a:latin typeface="Arial" panose="020B0604020202020204" pitchFamily="34" charset="0"/>
                <a:cs typeface="Arial" panose="020B0604020202020204" pitchFamily="34" charset="0"/>
              </a:rPr>
              <a:t> no.|</a:t>
            </a:r>
            <a:r>
              <a:rPr kumimoji="1" lang="en-US" sz="1000" baseline="0" dirty="0" err="1">
                <a:solidFill>
                  <a:sysClr val="windowText" lastClr="000000"/>
                </a:solidFill>
                <a:latin typeface="Arial" panose="020B0604020202020204" pitchFamily="34" charset="0"/>
                <a:cs typeface="Arial" panose="020B0604020202020204" pitchFamily="34" charset="0"/>
              </a:rPr>
              <a:t>QTY|Supplier</a:t>
            </a:r>
            <a:r>
              <a:rPr kumimoji="1" lang="en-US" sz="1000" baseline="0" dirty="0">
                <a:solidFill>
                  <a:sysClr val="windowText" lastClr="000000"/>
                </a:solidFill>
                <a:latin typeface="Arial" panose="020B0604020202020204" pitchFamily="34" charset="0"/>
                <a:cs typeface="Arial" panose="020B0604020202020204" pitchFamily="34" charset="0"/>
              </a:rPr>
              <a:t> </a:t>
            </a:r>
            <a:r>
              <a:rPr kumimoji="1" lang="en-US" sz="1000" baseline="0" dirty="0" err="1">
                <a:solidFill>
                  <a:sysClr val="windowText" lastClr="000000"/>
                </a:solidFill>
                <a:latin typeface="Arial" panose="020B0604020202020204" pitchFamily="34" charset="0"/>
                <a:cs typeface="Arial" panose="020B0604020202020204" pitchFamily="34" charset="0"/>
              </a:rPr>
              <a:t>code|Delivery</a:t>
            </a:r>
            <a:r>
              <a:rPr kumimoji="1" lang="en-US" sz="1000" baseline="0" dirty="0">
                <a:solidFill>
                  <a:sysClr val="windowText" lastClr="000000"/>
                </a:solidFill>
                <a:latin typeface="Arial" panose="020B0604020202020204" pitchFamily="34" charset="0"/>
                <a:cs typeface="Arial" panose="020B0604020202020204" pitchFamily="34" charset="0"/>
              </a:rPr>
              <a:t> </a:t>
            </a:r>
            <a:r>
              <a:rPr kumimoji="1" lang="en-US" sz="1000" baseline="0" dirty="0" err="1">
                <a:solidFill>
                  <a:sysClr val="windowText" lastClr="000000"/>
                </a:solidFill>
                <a:latin typeface="Arial" panose="020B0604020202020204" pitchFamily="34" charset="0"/>
                <a:cs typeface="Arial" panose="020B0604020202020204" pitchFamily="34" charset="0"/>
              </a:rPr>
              <a:t>date|Detail</a:t>
            </a:r>
            <a:endParaRPr kumimoji="1" lang="en-US" sz="1000" baseline="0" dirty="0">
              <a:solidFill>
                <a:sysClr val="windowText" lastClr="000000"/>
              </a:solidFill>
              <a:latin typeface="Arial" panose="020B0604020202020204" pitchFamily="34" charset="0"/>
              <a:cs typeface="Arial" panose="020B0604020202020204" pitchFamily="34" charset="0"/>
            </a:endParaRPr>
          </a:p>
          <a:p>
            <a:pPr algn="l"/>
            <a:endParaRPr kumimoji="1" lang="en-US" sz="1000" dirty="0">
              <a:solidFill>
                <a:sysClr val="windowText" lastClr="000000"/>
              </a:solidFill>
              <a:latin typeface="Arial" panose="020B0604020202020204" pitchFamily="34" charset="0"/>
              <a:cs typeface="Arial" panose="020B0604020202020204" pitchFamily="34" charset="0"/>
            </a:endParaRPr>
          </a:p>
          <a:p>
            <a:pPr algn="l"/>
            <a:r>
              <a:rPr kumimoji="1" lang="en-US" sz="1000" dirty="0">
                <a:solidFill>
                  <a:sysClr val="windowText" lastClr="000000"/>
                </a:solidFill>
                <a:latin typeface="Arial" panose="020B0604020202020204" pitchFamily="34" charset="0"/>
                <a:cs typeface="Arial" panose="020B0604020202020204" pitchFamily="34" charset="0"/>
              </a:rPr>
              <a:t>Example:</a:t>
            </a:r>
          </a:p>
          <a:p>
            <a:pPr algn="l"/>
            <a:endParaRPr kumimoji="1" lang="en-US" sz="1000" dirty="0">
              <a:solidFill>
                <a:sysClr val="windowText" lastClr="000000"/>
              </a:solidFill>
              <a:latin typeface="Arial" panose="020B0604020202020204" pitchFamily="34" charset="0"/>
              <a:cs typeface="Arial" panose="020B0604020202020204" pitchFamily="34" charset="0"/>
            </a:endParaRPr>
          </a:p>
          <a:p>
            <a:pPr algn="l"/>
            <a:r>
              <a:rPr kumimoji="1" lang="pt-BR" sz="1000" dirty="0">
                <a:solidFill>
                  <a:sysClr val="windowText" lastClr="000000"/>
                </a:solidFill>
                <a:latin typeface="Arial" panose="020B0604020202020204" pitchFamily="34" charset="0"/>
                <a:cs typeface="Arial" panose="020B0604020202020204" pitchFamily="34" charset="0"/>
              </a:rPr>
              <a:t>R10224H03004|BTM80539-0400-102|4|16.00|T0102T|2024-09-07|medium</a:t>
            </a:r>
            <a:endParaRPr kumimoji="1" lang="en-US" sz="1000" dirty="0">
              <a:solidFill>
                <a:sysClr val="windowText" lastClr="000000"/>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4F627827-3ABA-6F5B-AABA-BA7351A2C07A}"/>
              </a:ext>
            </a:extLst>
          </p:cNvPr>
          <p:cNvPicPr>
            <a:picLocks noChangeAspect="1"/>
          </p:cNvPicPr>
          <p:nvPr/>
        </p:nvPicPr>
        <p:blipFill>
          <a:blip r:embed="rId3"/>
          <a:stretch>
            <a:fillRect/>
          </a:stretch>
        </p:blipFill>
        <p:spPr>
          <a:xfrm>
            <a:off x="629539" y="4616620"/>
            <a:ext cx="905001" cy="895475"/>
          </a:xfrm>
          <a:prstGeom prst="rect">
            <a:avLst/>
          </a:prstGeom>
        </p:spPr>
      </p:pic>
    </p:spTree>
    <p:extLst>
      <p:ext uri="{BB962C8B-B14F-4D97-AF65-F5344CB8AC3E}">
        <p14:creationId xmlns:p14="http://schemas.microsoft.com/office/powerpoint/2010/main" val="2644163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EE9CD-E790-4945-18D4-00841FA412E4}"/>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BF71FA4E-89B9-2A4A-8887-7CEF8F729E0C}"/>
              </a:ext>
            </a:extLst>
          </p:cNvPr>
          <p:cNvSpPr>
            <a:spLocks noGrp="1"/>
          </p:cNvSpPr>
          <p:nvPr>
            <p:ph type="sldNum" sz="quarter" idx="12"/>
          </p:nvPr>
        </p:nvSpPr>
        <p:spPr/>
        <p:txBody>
          <a:bodyPr/>
          <a:lstStyle/>
          <a:p>
            <a:fld id="{FABEA90D-F275-432F-8053-456A4E092F4A}" type="slidenum">
              <a:rPr kumimoji="1" lang="ja-JP" altLang="en-US" smtClean="0"/>
              <a:t>26</a:t>
            </a:fld>
            <a:endParaRPr kumimoji="1" lang="ja-JP" altLang="en-US"/>
          </a:p>
        </p:txBody>
      </p:sp>
      <p:sp>
        <p:nvSpPr>
          <p:cNvPr id="17" name="正方形/長方形 16">
            <a:extLst>
              <a:ext uri="{FF2B5EF4-FFF2-40B4-BE49-F238E27FC236}">
                <a16:creationId xmlns:a16="http://schemas.microsoft.com/office/drawing/2014/main" id="{D4E4D7AE-6D92-5DAB-0343-22032BA424C7}"/>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3. Document image</a:t>
            </a:r>
          </a:p>
        </p:txBody>
      </p:sp>
      <p:sp>
        <p:nvSpPr>
          <p:cNvPr id="30" name="テキスト ボックス 29">
            <a:extLst>
              <a:ext uri="{FF2B5EF4-FFF2-40B4-BE49-F238E27FC236}">
                <a16:creationId xmlns:a16="http://schemas.microsoft.com/office/drawing/2014/main" id="{7A674C6D-501A-BB8B-313C-3132C80E45FC}"/>
              </a:ext>
            </a:extLst>
          </p:cNvPr>
          <p:cNvSpPr txBox="1"/>
          <p:nvPr/>
        </p:nvSpPr>
        <p:spPr>
          <a:xfrm>
            <a:off x="420263" y="846463"/>
            <a:ext cx="4200886" cy="261610"/>
          </a:xfrm>
          <a:prstGeom prst="rect">
            <a:avLst/>
          </a:prstGeom>
          <a:noFill/>
        </p:spPr>
        <p:txBody>
          <a:bodyPr wrap="square" rtlCol="0">
            <a:spAutoFit/>
          </a:bodyPr>
          <a:lstStyle/>
          <a:p>
            <a:r>
              <a:rPr kumimoji="1" lang="en-US" altLang="ja-JP" sz="1100" dirty="0"/>
              <a:t>3-2-2. Production KANBAN</a:t>
            </a:r>
          </a:p>
        </p:txBody>
      </p:sp>
      <p:sp>
        <p:nvSpPr>
          <p:cNvPr id="20" name="Isosceles Triangle 19">
            <a:extLst>
              <a:ext uri="{FF2B5EF4-FFF2-40B4-BE49-F238E27FC236}">
                <a16:creationId xmlns:a16="http://schemas.microsoft.com/office/drawing/2014/main" id="{4906E4FF-8C7B-7489-2A79-52D30B89DE19}"/>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7</a:t>
            </a:r>
          </a:p>
        </p:txBody>
      </p:sp>
      <p:sp>
        <p:nvSpPr>
          <p:cNvPr id="13" name="TextBox 12">
            <a:extLst>
              <a:ext uri="{FF2B5EF4-FFF2-40B4-BE49-F238E27FC236}">
                <a16:creationId xmlns:a16="http://schemas.microsoft.com/office/drawing/2014/main" id="{8DA98DC5-FF9E-0DA0-8AA7-06044BCED518}"/>
              </a:ext>
            </a:extLst>
          </p:cNvPr>
          <p:cNvSpPr txBox="1"/>
          <p:nvPr/>
        </p:nvSpPr>
        <p:spPr>
          <a:xfrm>
            <a:off x="2147317" y="4455076"/>
            <a:ext cx="4357116" cy="1169551"/>
          </a:xfrm>
          <a:prstGeom prst="rect">
            <a:avLst/>
          </a:prstGeom>
          <a:noFill/>
        </p:spPr>
        <p:txBody>
          <a:bodyPr wrap="square">
            <a:spAutoFit/>
          </a:bodyPr>
          <a:lstStyle/>
          <a:p>
            <a:pPr algn="l"/>
            <a:r>
              <a:rPr kumimoji="1" lang="en-US" sz="1000" dirty="0">
                <a:solidFill>
                  <a:sysClr val="windowText" lastClr="000000"/>
                </a:solidFill>
                <a:latin typeface="Arial" panose="020B0604020202020204" pitchFamily="34" charset="0"/>
                <a:cs typeface="Arial" panose="020B0604020202020204" pitchFamily="34" charset="0"/>
              </a:rPr>
              <a:t>QR Code format:</a:t>
            </a:r>
          </a:p>
          <a:p>
            <a:pPr algn="l"/>
            <a:endParaRPr kumimoji="1" lang="en-US" sz="1000" dirty="0">
              <a:solidFill>
                <a:sysClr val="windowText" lastClr="000000"/>
              </a:solidFill>
              <a:latin typeface="Arial" panose="020B0604020202020204" pitchFamily="34" charset="0"/>
              <a:cs typeface="Arial" panose="020B0604020202020204" pitchFamily="34" charset="0"/>
            </a:endParaRPr>
          </a:p>
          <a:p>
            <a:pPr algn="l"/>
            <a:r>
              <a:rPr kumimoji="1" lang="en-US" sz="1000" dirty="0" err="1">
                <a:solidFill>
                  <a:sysClr val="windowText" lastClr="000000"/>
                </a:solidFill>
                <a:latin typeface="Arial" panose="020B0604020202020204" pitchFamily="34" charset="0"/>
                <a:cs typeface="Arial" panose="020B0604020202020204" pitchFamily="34" charset="0"/>
              </a:rPr>
              <a:t>Line|Part</a:t>
            </a:r>
            <a:r>
              <a:rPr kumimoji="1" lang="en-US" sz="1000" baseline="0" dirty="0">
                <a:solidFill>
                  <a:sysClr val="windowText" lastClr="000000"/>
                </a:solidFill>
                <a:latin typeface="Arial" panose="020B0604020202020204" pitchFamily="34" charset="0"/>
                <a:cs typeface="Arial" panose="020B0604020202020204" pitchFamily="34" charset="0"/>
              </a:rPr>
              <a:t> </a:t>
            </a:r>
            <a:r>
              <a:rPr kumimoji="1" lang="en-US" sz="1000" baseline="0" dirty="0" err="1">
                <a:solidFill>
                  <a:sysClr val="windowText" lastClr="000000"/>
                </a:solidFill>
                <a:latin typeface="Arial" panose="020B0604020202020204" pitchFamily="34" charset="0"/>
                <a:cs typeface="Arial" panose="020B0604020202020204" pitchFamily="34" charset="0"/>
              </a:rPr>
              <a:t>n</a:t>
            </a:r>
            <a:r>
              <a:rPr kumimoji="1" lang="en-US" sz="1000" dirty="0" err="1">
                <a:solidFill>
                  <a:sysClr val="windowText" lastClr="000000"/>
                </a:solidFill>
                <a:latin typeface="Arial" panose="020B0604020202020204" pitchFamily="34" charset="0"/>
                <a:cs typeface="Arial" panose="020B0604020202020204" pitchFamily="34" charset="0"/>
              </a:rPr>
              <a:t>o.|Box</a:t>
            </a:r>
            <a:r>
              <a:rPr kumimoji="1" lang="en-US" sz="1000" baseline="0" dirty="0">
                <a:solidFill>
                  <a:sysClr val="windowText" lastClr="000000"/>
                </a:solidFill>
                <a:latin typeface="Arial" panose="020B0604020202020204" pitchFamily="34" charset="0"/>
                <a:cs typeface="Arial" panose="020B0604020202020204" pitchFamily="34" charset="0"/>
              </a:rPr>
              <a:t> </a:t>
            </a:r>
            <a:r>
              <a:rPr kumimoji="1" lang="en-US" sz="1000" baseline="0" dirty="0" err="1">
                <a:solidFill>
                  <a:sysClr val="windowText" lastClr="000000"/>
                </a:solidFill>
                <a:latin typeface="Arial" panose="020B0604020202020204" pitchFamily="34" charset="0"/>
                <a:cs typeface="Arial" panose="020B0604020202020204" pitchFamily="34" charset="0"/>
              </a:rPr>
              <a:t>no.|Production</a:t>
            </a:r>
            <a:r>
              <a:rPr kumimoji="1" lang="en-US" sz="1000" baseline="0" dirty="0">
                <a:solidFill>
                  <a:sysClr val="windowText" lastClr="000000"/>
                </a:solidFill>
                <a:latin typeface="Arial" panose="020B0604020202020204" pitchFamily="34" charset="0"/>
                <a:cs typeface="Arial" panose="020B0604020202020204" pitchFamily="34" charset="0"/>
              </a:rPr>
              <a:t> </a:t>
            </a:r>
            <a:r>
              <a:rPr kumimoji="1" lang="en-US" sz="1000" baseline="0" dirty="0" err="1">
                <a:solidFill>
                  <a:sysClr val="windowText" lastClr="000000"/>
                </a:solidFill>
                <a:latin typeface="Arial" panose="020B0604020202020204" pitchFamily="34" charset="0"/>
                <a:cs typeface="Arial" panose="020B0604020202020204" pitchFamily="34" charset="0"/>
              </a:rPr>
              <a:t>date|QTY</a:t>
            </a:r>
            <a:endParaRPr kumimoji="1" lang="en-US" sz="1000" baseline="0" dirty="0">
              <a:solidFill>
                <a:sysClr val="windowText" lastClr="000000"/>
              </a:solidFill>
              <a:latin typeface="Arial" panose="020B0604020202020204" pitchFamily="34" charset="0"/>
              <a:cs typeface="Arial" panose="020B0604020202020204" pitchFamily="34" charset="0"/>
            </a:endParaRPr>
          </a:p>
          <a:p>
            <a:pPr algn="l"/>
            <a:endParaRPr kumimoji="1" lang="en-US" sz="1000" dirty="0">
              <a:solidFill>
                <a:sysClr val="windowText" lastClr="000000"/>
              </a:solidFill>
              <a:latin typeface="Arial" panose="020B0604020202020204" pitchFamily="34" charset="0"/>
              <a:cs typeface="Arial" panose="020B0604020202020204" pitchFamily="34" charset="0"/>
            </a:endParaRPr>
          </a:p>
          <a:p>
            <a:pPr algn="l"/>
            <a:r>
              <a:rPr kumimoji="1" lang="en-US" sz="1000" dirty="0">
                <a:solidFill>
                  <a:sysClr val="windowText" lastClr="000000"/>
                </a:solidFill>
                <a:latin typeface="Arial" panose="020B0604020202020204" pitchFamily="34" charset="0"/>
                <a:cs typeface="Arial" panose="020B0604020202020204" pitchFamily="34" charset="0"/>
              </a:rPr>
              <a:t>Example:</a:t>
            </a:r>
          </a:p>
          <a:p>
            <a:pPr algn="l"/>
            <a:endParaRPr kumimoji="1" lang="en-US" sz="1000" dirty="0">
              <a:solidFill>
                <a:sysClr val="windowText" lastClr="000000"/>
              </a:solidFill>
              <a:latin typeface="Arial" panose="020B0604020202020204" pitchFamily="34" charset="0"/>
              <a:cs typeface="Arial" panose="020B0604020202020204" pitchFamily="34" charset="0"/>
            </a:endParaRPr>
          </a:p>
          <a:p>
            <a:pPr algn="l"/>
            <a:r>
              <a:rPr kumimoji="1" lang="pt-BR" sz="1000" dirty="0">
                <a:solidFill>
                  <a:sysClr val="windowText" lastClr="000000"/>
                </a:solidFill>
                <a:latin typeface="Arial" panose="020B0604020202020204" pitchFamily="34" charset="0"/>
                <a:cs typeface="Arial" panose="020B0604020202020204" pitchFamily="34" charset="0"/>
              </a:rPr>
              <a:t>e6|12606A|9|08072022|600</a:t>
            </a:r>
            <a:endParaRPr kumimoji="1" lang="en-US" sz="1000" dirty="0">
              <a:solidFill>
                <a:sysClr val="windowText" lastClr="00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C0CEF36-B8C8-876A-E5F1-777F0B735FDC}"/>
              </a:ext>
            </a:extLst>
          </p:cNvPr>
          <p:cNvPicPr>
            <a:picLocks noChangeAspect="1"/>
          </p:cNvPicPr>
          <p:nvPr/>
        </p:nvPicPr>
        <p:blipFill>
          <a:blip r:embed="rId2"/>
          <a:stretch>
            <a:fillRect/>
          </a:stretch>
        </p:blipFill>
        <p:spPr>
          <a:xfrm>
            <a:off x="305434" y="1176498"/>
            <a:ext cx="6146166" cy="2671587"/>
          </a:xfrm>
          <a:prstGeom prst="rect">
            <a:avLst/>
          </a:prstGeom>
        </p:spPr>
      </p:pic>
      <p:pic>
        <p:nvPicPr>
          <p:cNvPr id="6" name="Picture 5">
            <a:extLst>
              <a:ext uri="{FF2B5EF4-FFF2-40B4-BE49-F238E27FC236}">
                <a16:creationId xmlns:a16="http://schemas.microsoft.com/office/drawing/2014/main" id="{A4A3ACB4-F819-45E6-8BB3-1D8F455CEC09}"/>
              </a:ext>
            </a:extLst>
          </p:cNvPr>
          <p:cNvPicPr>
            <a:picLocks noChangeAspect="1"/>
          </p:cNvPicPr>
          <p:nvPr/>
        </p:nvPicPr>
        <p:blipFill>
          <a:blip r:embed="rId3">
            <a:extLst>
              <a:ext uri="{28A0092B-C50C-407E-A947-70E740481C1C}">
                <a14:useLocalDpi xmlns:a14="http://schemas.microsoft.com/office/drawing/2010/main" val="0"/>
              </a:ext>
            </a:extLst>
          </a:blip>
          <a:srcRect l="55053" t="2788" r="6489" b="51533"/>
          <a:stretch/>
        </p:blipFill>
        <p:spPr>
          <a:xfrm>
            <a:off x="353567" y="4139184"/>
            <a:ext cx="1786129" cy="1725168"/>
          </a:xfrm>
          <a:prstGeom prst="rect">
            <a:avLst/>
          </a:prstGeom>
        </p:spPr>
      </p:pic>
      <p:pic>
        <p:nvPicPr>
          <p:cNvPr id="4" name="Picture 3">
            <a:extLst>
              <a:ext uri="{FF2B5EF4-FFF2-40B4-BE49-F238E27FC236}">
                <a16:creationId xmlns:a16="http://schemas.microsoft.com/office/drawing/2014/main" id="{ECF46C26-3371-9953-0AEE-61E8E61160F7}"/>
              </a:ext>
            </a:extLst>
          </p:cNvPr>
          <p:cNvPicPr>
            <a:picLocks noChangeAspect="1"/>
          </p:cNvPicPr>
          <p:nvPr/>
        </p:nvPicPr>
        <p:blipFill>
          <a:blip r:embed="rId4"/>
          <a:stretch>
            <a:fillRect/>
          </a:stretch>
        </p:blipFill>
        <p:spPr>
          <a:xfrm>
            <a:off x="2139696" y="6471343"/>
            <a:ext cx="2130170" cy="1668385"/>
          </a:xfrm>
          <a:prstGeom prst="rect">
            <a:avLst/>
          </a:prstGeom>
        </p:spPr>
      </p:pic>
      <p:sp>
        <p:nvSpPr>
          <p:cNvPr id="7" name="Callout: Line 6">
            <a:extLst>
              <a:ext uri="{FF2B5EF4-FFF2-40B4-BE49-F238E27FC236}">
                <a16:creationId xmlns:a16="http://schemas.microsoft.com/office/drawing/2014/main" id="{FEBF87B8-FC3E-D367-3E44-90FD935C6D51}"/>
              </a:ext>
            </a:extLst>
          </p:cNvPr>
          <p:cNvSpPr/>
          <p:nvPr/>
        </p:nvSpPr>
        <p:spPr>
          <a:xfrm>
            <a:off x="817371" y="6642677"/>
            <a:ext cx="1010920" cy="666427"/>
          </a:xfrm>
          <a:prstGeom prst="borderCallout1">
            <a:avLst>
              <a:gd name="adj1" fmla="val 62203"/>
              <a:gd name="adj2" fmla="val 102128"/>
              <a:gd name="adj3" fmla="val 67235"/>
              <a:gd name="adj4" fmla="val 129499"/>
            </a:avLst>
          </a:prstGeom>
          <a:solidFill>
            <a:srgbClr val="FFFF00"/>
          </a:solidFill>
          <a:ln w="3175" cap="flat" cmpd="sng" algn="ctr">
            <a:solidFill>
              <a:sysClr val="windowText" lastClr="000000"/>
            </a:solidFill>
            <a:prstDash val="solid"/>
          </a:ln>
          <a:effectLst/>
        </p:spPr>
        <p:txBody>
          <a:bodyPr rtlCol="0" anchor="ctr"/>
          <a:lstStyle/>
          <a:p>
            <a:pPr algn="l" defTabSz="914400"/>
            <a:r>
              <a:rPr lang="en-US" sz="800" dirty="0"/>
              <a:t>2024-12-15:</a:t>
            </a:r>
          </a:p>
          <a:p>
            <a:pPr algn="l" defTabSz="914400"/>
            <a:r>
              <a:rPr lang="en-US" sz="800" dirty="0"/>
              <a:t>New format layout</a:t>
            </a:r>
            <a:endParaRPr kumimoji="1" lang="en-US" sz="700" kern="0" dirty="0">
              <a:solidFill>
                <a:prstClr val="black"/>
              </a:solidFill>
            </a:endParaRPr>
          </a:p>
        </p:txBody>
      </p:sp>
    </p:spTree>
    <p:extLst>
      <p:ext uri="{BB962C8B-B14F-4D97-AF65-F5344CB8AC3E}">
        <p14:creationId xmlns:p14="http://schemas.microsoft.com/office/powerpoint/2010/main" val="2916532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44F73-67FD-CE60-8D13-48783F129B77}"/>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2A565103-0A6A-B7A5-EDEB-2ACC1E1F7824}"/>
              </a:ext>
            </a:extLst>
          </p:cNvPr>
          <p:cNvSpPr>
            <a:spLocks noGrp="1"/>
          </p:cNvSpPr>
          <p:nvPr>
            <p:ph type="sldNum" sz="quarter" idx="12"/>
          </p:nvPr>
        </p:nvSpPr>
        <p:spPr/>
        <p:txBody>
          <a:bodyPr/>
          <a:lstStyle/>
          <a:p>
            <a:fld id="{FABEA90D-F275-432F-8053-456A4E092F4A}" type="slidenum">
              <a:rPr kumimoji="1" lang="ja-JP" altLang="en-US" smtClean="0"/>
              <a:t>27</a:t>
            </a:fld>
            <a:endParaRPr kumimoji="1" lang="ja-JP" altLang="en-US"/>
          </a:p>
        </p:txBody>
      </p:sp>
      <p:sp>
        <p:nvSpPr>
          <p:cNvPr id="17" name="正方形/長方形 16">
            <a:extLst>
              <a:ext uri="{FF2B5EF4-FFF2-40B4-BE49-F238E27FC236}">
                <a16:creationId xmlns:a16="http://schemas.microsoft.com/office/drawing/2014/main" id="{EAB4FE10-D4EC-D015-0DBC-A67AF442C670}"/>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3. Document image</a:t>
            </a:r>
          </a:p>
        </p:txBody>
      </p:sp>
      <p:sp>
        <p:nvSpPr>
          <p:cNvPr id="30" name="テキスト ボックス 29">
            <a:extLst>
              <a:ext uri="{FF2B5EF4-FFF2-40B4-BE49-F238E27FC236}">
                <a16:creationId xmlns:a16="http://schemas.microsoft.com/office/drawing/2014/main" id="{4E59421D-40DC-32D7-2C7D-AE8D861AF4D0}"/>
              </a:ext>
            </a:extLst>
          </p:cNvPr>
          <p:cNvSpPr txBox="1"/>
          <p:nvPr/>
        </p:nvSpPr>
        <p:spPr>
          <a:xfrm>
            <a:off x="420263" y="846463"/>
            <a:ext cx="4200886" cy="261610"/>
          </a:xfrm>
          <a:prstGeom prst="rect">
            <a:avLst/>
          </a:prstGeom>
          <a:noFill/>
        </p:spPr>
        <p:txBody>
          <a:bodyPr wrap="square" rtlCol="0">
            <a:spAutoFit/>
          </a:bodyPr>
          <a:lstStyle/>
          <a:p>
            <a:r>
              <a:rPr kumimoji="1" lang="en-US" altLang="ja-JP" sz="1100" dirty="0"/>
              <a:t>3-2-3. Production KANBAN (reused KANBAN)</a:t>
            </a:r>
          </a:p>
        </p:txBody>
      </p:sp>
      <p:sp>
        <p:nvSpPr>
          <p:cNvPr id="20" name="Isosceles Triangle 19">
            <a:extLst>
              <a:ext uri="{FF2B5EF4-FFF2-40B4-BE49-F238E27FC236}">
                <a16:creationId xmlns:a16="http://schemas.microsoft.com/office/drawing/2014/main" id="{D53D04AC-751E-2AE1-7543-A6AF179163A2}"/>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7</a:t>
            </a:r>
          </a:p>
        </p:txBody>
      </p:sp>
      <p:sp>
        <p:nvSpPr>
          <p:cNvPr id="13" name="TextBox 12">
            <a:extLst>
              <a:ext uri="{FF2B5EF4-FFF2-40B4-BE49-F238E27FC236}">
                <a16:creationId xmlns:a16="http://schemas.microsoft.com/office/drawing/2014/main" id="{AC1D665E-FB62-4B20-C9EA-996D22B02C0A}"/>
              </a:ext>
            </a:extLst>
          </p:cNvPr>
          <p:cNvSpPr txBox="1"/>
          <p:nvPr/>
        </p:nvSpPr>
        <p:spPr>
          <a:xfrm>
            <a:off x="2147317" y="4455076"/>
            <a:ext cx="4357116" cy="1169551"/>
          </a:xfrm>
          <a:prstGeom prst="rect">
            <a:avLst/>
          </a:prstGeom>
          <a:noFill/>
        </p:spPr>
        <p:txBody>
          <a:bodyPr wrap="square">
            <a:spAutoFit/>
          </a:bodyPr>
          <a:lstStyle/>
          <a:p>
            <a:pPr algn="l"/>
            <a:r>
              <a:rPr kumimoji="1" lang="en-US" sz="1000" dirty="0">
                <a:solidFill>
                  <a:sysClr val="windowText" lastClr="000000"/>
                </a:solidFill>
                <a:latin typeface="Arial" panose="020B0604020202020204" pitchFamily="34" charset="0"/>
                <a:cs typeface="Arial" panose="020B0604020202020204" pitchFamily="34" charset="0"/>
              </a:rPr>
              <a:t>QR Code format:</a:t>
            </a:r>
          </a:p>
          <a:p>
            <a:pPr algn="l"/>
            <a:endParaRPr kumimoji="1" lang="en-US" sz="1000" dirty="0">
              <a:solidFill>
                <a:sysClr val="windowText" lastClr="000000"/>
              </a:solidFill>
              <a:latin typeface="Arial" panose="020B0604020202020204" pitchFamily="34" charset="0"/>
              <a:cs typeface="Arial" panose="020B0604020202020204" pitchFamily="34" charset="0"/>
            </a:endParaRPr>
          </a:p>
          <a:p>
            <a:pPr algn="l"/>
            <a:r>
              <a:rPr kumimoji="1" lang="en-US" sz="1000" dirty="0">
                <a:solidFill>
                  <a:sysClr val="windowText" lastClr="000000"/>
                </a:solidFill>
                <a:latin typeface="Arial" panose="020B0604020202020204" pitchFamily="34" charset="0"/>
                <a:cs typeface="Arial" panose="020B0604020202020204" pitchFamily="34" charset="0"/>
              </a:rPr>
              <a:t>[Customer P/N – 11digits][Production P/N – 15digits][Qty]-[K/B No.]</a:t>
            </a:r>
            <a:endParaRPr kumimoji="1" lang="en-US" sz="1000" baseline="0" dirty="0">
              <a:solidFill>
                <a:sysClr val="windowText" lastClr="000000"/>
              </a:solidFill>
              <a:latin typeface="Arial" panose="020B0604020202020204" pitchFamily="34" charset="0"/>
              <a:cs typeface="Arial" panose="020B0604020202020204" pitchFamily="34" charset="0"/>
            </a:endParaRPr>
          </a:p>
          <a:p>
            <a:pPr algn="l"/>
            <a:endParaRPr kumimoji="1" lang="en-US" sz="1000" dirty="0">
              <a:solidFill>
                <a:sysClr val="windowText" lastClr="000000"/>
              </a:solidFill>
              <a:latin typeface="Arial" panose="020B0604020202020204" pitchFamily="34" charset="0"/>
              <a:cs typeface="Arial" panose="020B0604020202020204" pitchFamily="34" charset="0"/>
            </a:endParaRPr>
          </a:p>
          <a:p>
            <a:pPr algn="l"/>
            <a:r>
              <a:rPr kumimoji="1" lang="en-US" sz="1000" dirty="0">
                <a:solidFill>
                  <a:sysClr val="windowText" lastClr="000000"/>
                </a:solidFill>
                <a:latin typeface="Arial" panose="020B0604020202020204" pitchFamily="34" charset="0"/>
                <a:cs typeface="Arial" panose="020B0604020202020204" pitchFamily="34" charset="0"/>
              </a:rPr>
              <a:t>Example:</a:t>
            </a:r>
          </a:p>
          <a:p>
            <a:pPr algn="l"/>
            <a:endParaRPr kumimoji="1" lang="en-US" sz="1000" dirty="0">
              <a:solidFill>
                <a:sysClr val="windowText" lastClr="000000"/>
              </a:solidFill>
              <a:latin typeface="Arial" panose="020B0604020202020204" pitchFamily="34" charset="0"/>
              <a:cs typeface="Arial" panose="020B0604020202020204" pitchFamily="34" charset="0"/>
            </a:endParaRPr>
          </a:p>
          <a:p>
            <a:pPr algn="l"/>
            <a:r>
              <a:rPr kumimoji="1" lang="pt-BR" sz="1000" dirty="0">
                <a:solidFill>
                  <a:sysClr val="windowText" lastClr="000000"/>
                </a:solidFill>
                <a:latin typeface="Arial" panose="020B0604020202020204" pitchFamily="34" charset="0"/>
                <a:cs typeface="Arial" panose="020B0604020202020204" pitchFamily="34" charset="0"/>
              </a:rPr>
              <a:t>16510-58M000BT115010-71300S016-030</a:t>
            </a:r>
            <a:endParaRPr kumimoji="1" lang="en-US" sz="1000" dirty="0">
              <a:solidFill>
                <a:sysClr val="windowText" lastClr="000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A888862-92D8-15ED-6312-1BDC0726025E}"/>
              </a:ext>
            </a:extLst>
          </p:cNvPr>
          <p:cNvPicPr>
            <a:picLocks noChangeAspect="1"/>
          </p:cNvPicPr>
          <p:nvPr/>
        </p:nvPicPr>
        <p:blipFill>
          <a:blip r:embed="rId2"/>
          <a:stretch>
            <a:fillRect/>
          </a:stretch>
        </p:blipFill>
        <p:spPr>
          <a:xfrm>
            <a:off x="449815" y="1295351"/>
            <a:ext cx="4857098" cy="2139306"/>
          </a:xfrm>
          <a:prstGeom prst="rect">
            <a:avLst/>
          </a:prstGeom>
        </p:spPr>
      </p:pic>
      <p:pic>
        <p:nvPicPr>
          <p:cNvPr id="10" name="Picture 9">
            <a:extLst>
              <a:ext uri="{FF2B5EF4-FFF2-40B4-BE49-F238E27FC236}">
                <a16:creationId xmlns:a16="http://schemas.microsoft.com/office/drawing/2014/main" id="{6AAB153C-15EA-0A34-1D48-67EBBF4D16D3}"/>
              </a:ext>
            </a:extLst>
          </p:cNvPr>
          <p:cNvPicPr>
            <a:picLocks noChangeAspect="1"/>
          </p:cNvPicPr>
          <p:nvPr/>
        </p:nvPicPr>
        <p:blipFill>
          <a:blip r:embed="rId3"/>
          <a:stretch>
            <a:fillRect/>
          </a:stretch>
        </p:blipFill>
        <p:spPr>
          <a:xfrm>
            <a:off x="452863" y="4455076"/>
            <a:ext cx="1133633" cy="1095528"/>
          </a:xfrm>
          <a:prstGeom prst="rect">
            <a:avLst/>
          </a:prstGeom>
        </p:spPr>
      </p:pic>
    </p:spTree>
    <p:extLst>
      <p:ext uri="{BB962C8B-B14F-4D97-AF65-F5344CB8AC3E}">
        <p14:creationId xmlns:p14="http://schemas.microsoft.com/office/powerpoint/2010/main" val="3976302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9FEC0-F8C5-4901-6AD8-FE727079EA00}"/>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B53C19E2-C9A4-7303-AFE5-2C96408E0BEC}"/>
              </a:ext>
            </a:extLst>
          </p:cNvPr>
          <p:cNvSpPr>
            <a:spLocks noGrp="1"/>
          </p:cNvSpPr>
          <p:nvPr>
            <p:ph type="sldNum" sz="quarter" idx="12"/>
          </p:nvPr>
        </p:nvSpPr>
        <p:spPr/>
        <p:txBody>
          <a:bodyPr/>
          <a:lstStyle/>
          <a:p>
            <a:fld id="{FABEA90D-F275-432F-8053-456A4E092F4A}" type="slidenum">
              <a:rPr kumimoji="1" lang="ja-JP" altLang="en-US" smtClean="0"/>
              <a:t>28</a:t>
            </a:fld>
            <a:endParaRPr kumimoji="1" lang="ja-JP" altLang="en-US"/>
          </a:p>
        </p:txBody>
      </p:sp>
      <p:sp>
        <p:nvSpPr>
          <p:cNvPr id="17" name="正方形/長方形 16">
            <a:extLst>
              <a:ext uri="{FF2B5EF4-FFF2-40B4-BE49-F238E27FC236}">
                <a16:creationId xmlns:a16="http://schemas.microsoft.com/office/drawing/2014/main" id="{6CA15C94-550E-BB38-B03B-5E78DF32BBF0}"/>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3. Document image</a:t>
            </a:r>
          </a:p>
        </p:txBody>
      </p:sp>
      <p:sp>
        <p:nvSpPr>
          <p:cNvPr id="30" name="テキスト ボックス 29">
            <a:extLst>
              <a:ext uri="{FF2B5EF4-FFF2-40B4-BE49-F238E27FC236}">
                <a16:creationId xmlns:a16="http://schemas.microsoft.com/office/drawing/2014/main" id="{B93F2A65-C049-64EA-C58D-59E722F15009}"/>
              </a:ext>
            </a:extLst>
          </p:cNvPr>
          <p:cNvSpPr txBox="1"/>
          <p:nvPr/>
        </p:nvSpPr>
        <p:spPr>
          <a:xfrm>
            <a:off x="420263" y="846463"/>
            <a:ext cx="4200886" cy="261610"/>
          </a:xfrm>
          <a:prstGeom prst="rect">
            <a:avLst/>
          </a:prstGeom>
          <a:noFill/>
        </p:spPr>
        <p:txBody>
          <a:bodyPr wrap="square" rtlCol="0">
            <a:spAutoFit/>
          </a:bodyPr>
          <a:lstStyle/>
          <a:p>
            <a:r>
              <a:rPr kumimoji="1" lang="en-US" altLang="ja-JP" sz="1100" dirty="0"/>
              <a:t>3-2-4. Customer KANBAN (Case mark)</a:t>
            </a:r>
          </a:p>
        </p:txBody>
      </p:sp>
      <p:sp>
        <p:nvSpPr>
          <p:cNvPr id="20" name="Isosceles Triangle 19">
            <a:extLst>
              <a:ext uri="{FF2B5EF4-FFF2-40B4-BE49-F238E27FC236}">
                <a16:creationId xmlns:a16="http://schemas.microsoft.com/office/drawing/2014/main" id="{E9419EAB-C325-5BBC-7D1C-07BD9CFFBFE5}"/>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7</a:t>
            </a:r>
          </a:p>
        </p:txBody>
      </p:sp>
      <p:pic>
        <p:nvPicPr>
          <p:cNvPr id="4" name="Picture 3">
            <a:extLst>
              <a:ext uri="{FF2B5EF4-FFF2-40B4-BE49-F238E27FC236}">
                <a16:creationId xmlns:a16="http://schemas.microsoft.com/office/drawing/2014/main" id="{923A864B-CFC9-DE0E-F1CE-BC6F0F1A273E}"/>
              </a:ext>
            </a:extLst>
          </p:cNvPr>
          <p:cNvPicPr>
            <a:picLocks noChangeAspect="1"/>
          </p:cNvPicPr>
          <p:nvPr/>
        </p:nvPicPr>
        <p:blipFill>
          <a:blip r:embed="rId2"/>
          <a:stretch>
            <a:fillRect/>
          </a:stretch>
        </p:blipFill>
        <p:spPr>
          <a:xfrm>
            <a:off x="420263" y="1245634"/>
            <a:ext cx="6031337" cy="2982575"/>
          </a:xfrm>
          <a:prstGeom prst="rect">
            <a:avLst/>
          </a:prstGeom>
        </p:spPr>
      </p:pic>
    </p:spTree>
    <p:extLst>
      <p:ext uri="{BB962C8B-B14F-4D97-AF65-F5344CB8AC3E}">
        <p14:creationId xmlns:p14="http://schemas.microsoft.com/office/powerpoint/2010/main" val="3342341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29</a:t>
            </a:fld>
            <a:endParaRPr kumimoji="1" lang="ja-JP" altLang="en-US"/>
          </a:p>
        </p:txBody>
      </p:sp>
      <p:sp>
        <p:nvSpPr>
          <p:cNvPr id="17" name="正方形/長方形 16">
            <a:extLst>
              <a:ext uri="{FF2B5EF4-FFF2-40B4-BE49-F238E27FC236}">
                <a16:creationId xmlns:a16="http://schemas.microsoft.com/office/drawing/2014/main" id="{63762151-4328-4DD9-8D29-5A720332379A}"/>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4. Operation flow</a:t>
            </a:r>
          </a:p>
        </p:txBody>
      </p:sp>
      <p:sp>
        <p:nvSpPr>
          <p:cNvPr id="40" name="正方形/長方形 39">
            <a:extLst>
              <a:ext uri="{FF2B5EF4-FFF2-40B4-BE49-F238E27FC236}">
                <a16:creationId xmlns:a16="http://schemas.microsoft.com/office/drawing/2014/main" id="{4D3446FF-91A2-4882-ADFB-35C92745D8C9}"/>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1" name="正方形/長方形 20">
            <a:extLst>
              <a:ext uri="{FF2B5EF4-FFF2-40B4-BE49-F238E27FC236}">
                <a16:creationId xmlns:a16="http://schemas.microsoft.com/office/drawing/2014/main" id="{3FE78F3C-50EF-4F7D-ACE8-E41ADE47135F}"/>
              </a:ext>
            </a:extLst>
          </p:cNvPr>
          <p:cNvSpPr/>
          <p:nvPr/>
        </p:nvSpPr>
        <p:spPr>
          <a:xfrm>
            <a:off x="401320" y="1345290"/>
            <a:ext cx="6117062" cy="43088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 name="正方形/長方形 1">
            <a:extLst>
              <a:ext uri="{FF2B5EF4-FFF2-40B4-BE49-F238E27FC236}">
                <a16:creationId xmlns:a16="http://schemas.microsoft.com/office/drawing/2014/main" id="{A3896362-D50B-4437-9CEB-A41F86A579A7}"/>
              </a:ext>
            </a:extLst>
          </p:cNvPr>
          <p:cNvSpPr/>
          <p:nvPr/>
        </p:nvSpPr>
        <p:spPr>
          <a:xfrm>
            <a:off x="391160" y="1354538"/>
            <a:ext cx="1680041" cy="4308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chemeClr val="tx1"/>
                </a:solidFill>
              </a:rPr>
              <a:t>ERP</a:t>
            </a:r>
          </a:p>
        </p:txBody>
      </p:sp>
      <p:cxnSp>
        <p:nvCxnSpPr>
          <p:cNvPr id="7" name="直線コネクタ 6">
            <a:extLst>
              <a:ext uri="{FF2B5EF4-FFF2-40B4-BE49-F238E27FC236}">
                <a16:creationId xmlns:a16="http://schemas.microsoft.com/office/drawing/2014/main" id="{DF0591AD-D482-41BC-BA15-322BB8CD403B}"/>
              </a:ext>
            </a:extLst>
          </p:cNvPr>
          <p:cNvCxnSpPr/>
          <p:nvPr/>
        </p:nvCxnSpPr>
        <p:spPr>
          <a:xfrm>
            <a:off x="2082796" y="1345290"/>
            <a:ext cx="0" cy="7836107"/>
          </a:xfrm>
          <a:prstGeom prst="line">
            <a:avLst/>
          </a:prstGeom>
          <a:ln w="6350" cmpd="sng">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33" name="直線矢印コネクタ 132">
            <a:extLst>
              <a:ext uri="{FF2B5EF4-FFF2-40B4-BE49-F238E27FC236}">
                <a16:creationId xmlns:a16="http://schemas.microsoft.com/office/drawing/2014/main" id="{8D0A1713-C44E-4CCE-89CA-95AC7AB6D98E}"/>
              </a:ext>
            </a:extLst>
          </p:cNvPr>
          <p:cNvCxnSpPr>
            <a:cxnSpLocks/>
            <a:stCxn id="81" idx="2"/>
            <a:endCxn id="53" idx="0"/>
          </p:cNvCxnSpPr>
          <p:nvPr/>
        </p:nvCxnSpPr>
        <p:spPr>
          <a:xfrm>
            <a:off x="3466705" y="3657834"/>
            <a:ext cx="0" cy="512110"/>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974FAD0D-052B-47D2-9258-02F896129E2B}"/>
              </a:ext>
            </a:extLst>
          </p:cNvPr>
          <p:cNvSpPr txBox="1"/>
          <p:nvPr/>
        </p:nvSpPr>
        <p:spPr>
          <a:xfrm>
            <a:off x="406400" y="837577"/>
            <a:ext cx="6117062" cy="261610"/>
          </a:xfrm>
          <a:prstGeom prst="rect">
            <a:avLst/>
          </a:prstGeom>
          <a:noFill/>
        </p:spPr>
        <p:txBody>
          <a:bodyPr wrap="square" rtlCol="0">
            <a:spAutoFit/>
          </a:bodyPr>
          <a:lstStyle/>
          <a:p>
            <a:r>
              <a:rPr kumimoji="1" lang="en-US" altLang="ja-JP" sz="1100" b="1" dirty="0"/>
              <a:t>4-1. RM – Materials Receive (PDS Line from ERP)</a:t>
            </a:r>
          </a:p>
        </p:txBody>
      </p:sp>
      <p:sp>
        <p:nvSpPr>
          <p:cNvPr id="65" name="正方形/長方形 64">
            <a:extLst>
              <a:ext uri="{FF2B5EF4-FFF2-40B4-BE49-F238E27FC236}">
                <a16:creationId xmlns:a16="http://schemas.microsoft.com/office/drawing/2014/main" id="{D8D1790C-A30E-48AA-843A-648FED708622}"/>
              </a:ext>
            </a:extLst>
          </p:cNvPr>
          <p:cNvSpPr/>
          <p:nvPr/>
        </p:nvSpPr>
        <p:spPr>
          <a:xfrm>
            <a:off x="2092958" y="1353916"/>
            <a:ext cx="4425422" cy="4308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chemeClr val="tx1"/>
                </a:solidFill>
              </a:rPr>
              <a:t>Stock Management System Pegasus</a:t>
            </a:r>
          </a:p>
        </p:txBody>
      </p:sp>
      <p:sp>
        <p:nvSpPr>
          <p:cNvPr id="81" name="正方形/長方形 80">
            <a:extLst>
              <a:ext uri="{FF2B5EF4-FFF2-40B4-BE49-F238E27FC236}">
                <a16:creationId xmlns:a16="http://schemas.microsoft.com/office/drawing/2014/main" id="{D1C2C215-6987-49D8-BCAA-EBD6DDBD5709}"/>
              </a:ext>
            </a:extLst>
          </p:cNvPr>
          <p:cNvSpPr/>
          <p:nvPr/>
        </p:nvSpPr>
        <p:spPr>
          <a:xfrm>
            <a:off x="2862185" y="3018699"/>
            <a:ext cx="1209040" cy="6391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Read PDS Line</a:t>
            </a:r>
          </a:p>
        </p:txBody>
      </p:sp>
      <p:sp>
        <p:nvSpPr>
          <p:cNvPr id="53" name="フローチャート: 判断 52">
            <a:extLst>
              <a:ext uri="{FF2B5EF4-FFF2-40B4-BE49-F238E27FC236}">
                <a16:creationId xmlns:a16="http://schemas.microsoft.com/office/drawing/2014/main" id="{F8866DEE-1FF0-41EA-B938-0A043A5C3355}"/>
              </a:ext>
            </a:extLst>
          </p:cNvPr>
          <p:cNvSpPr/>
          <p:nvPr/>
        </p:nvSpPr>
        <p:spPr>
          <a:xfrm>
            <a:off x="2862185" y="4169944"/>
            <a:ext cx="1209040" cy="644937"/>
          </a:xfrm>
          <a:prstGeom prst="flowChartDecision">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1000" dirty="0">
                <a:solidFill>
                  <a:schemeClr val="tx1"/>
                </a:solidFill>
              </a:rPr>
              <a:t>Data OK?</a:t>
            </a:r>
          </a:p>
          <a:p>
            <a:pPr algn="ctr"/>
            <a:r>
              <a:rPr kumimoji="1" lang="en-US" altLang="ja-JP" sz="1000" dirty="0">
                <a:solidFill>
                  <a:schemeClr val="tx1"/>
                </a:solidFill>
              </a:rPr>
              <a:t>Yes / No</a:t>
            </a:r>
            <a:endParaRPr kumimoji="1" lang="ja-JP" altLang="en-US" sz="1000" dirty="0">
              <a:solidFill>
                <a:schemeClr val="tx1"/>
              </a:solidFill>
            </a:endParaRPr>
          </a:p>
        </p:txBody>
      </p:sp>
      <p:sp>
        <p:nvSpPr>
          <p:cNvPr id="57" name="楕円 56">
            <a:extLst>
              <a:ext uri="{FF2B5EF4-FFF2-40B4-BE49-F238E27FC236}">
                <a16:creationId xmlns:a16="http://schemas.microsoft.com/office/drawing/2014/main" id="{97593F0B-DE2C-4650-B0AB-9741E6393A99}"/>
              </a:ext>
            </a:extLst>
          </p:cNvPr>
          <p:cNvSpPr/>
          <p:nvPr/>
        </p:nvSpPr>
        <p:spPr>
          <a:xfrm>
            <a:off x="3653432" y="8334858"/>
            <a:ext cx="701037" cy="293273"/>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Next #1</a:t>
            </a:r>
            <a:endParaRPr kumimoji="1" lang="ja-JP" altLang="en-US" sz="800" dirty="0">
              <a:solidFill>
                <a:schemeClr val="tx1"/>
              </a:solidFill>
            </a:endParaRPr>
          </a:p>
        </p:txBody>
      </p:sp>
      <p:cxnSp>
        <p:nvCxnSpPr>
          <p:cNvPr id="79" name="コネクタ: カギ線 78">
            <a:extLst>
              <a:ext uri="{FF2B5EF4-FFF2-40B4-BE49-F238E27FC236}">
                <a16:creationId xmlns:a16="http://schemas.microsoft.com/office/drawing/2014/main" id="{062E7843-694D-4C1D-91D2-269C15C2EFF2}"/>
              </a:ext>
            </a:extLst>
          </p:cNvPr>
          <p:cNvCxnSpPr>
            <a:cxnSpLocks/>
            <a:stCxn id="53" idx="3"/>
            <a:endCxn id="11" idx="2"/>
          </p:cNvCxnSpPr>
          <p:nvPr/>
        </p:nvCxnSpPr>
        <p:spPr>
          <a:xfrm flipV="1">
            <a:off x="4071225" y="3520700"/>
            <a:ext cx="1242988" cy="971713"/>
          </a:xfrm>
          <a:prstGeom prst="bentConnector2">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2" name="正方形/長方形 91">
            <a:extLst>
              <a:ext uri="{FF2B5EF4-FFF2-40B4-BE49-F238E27FC236}">
                <a16:creationId xmlns:a16="http://schemas.microsoft.com/office/drawing/2014/main" id="{E3E32C88-1CA7-4323-B406-E41AEB6534F9}"/>
              </a:ext>
            </a:extLst>
          </p:cNvPr>
          <p:cNvSpPr/>
          <p:nvPr/>
        </p:nvSpPr>
        <p:spPr>
          <a:xfrm>
            <a:off x="3422292" y="4814879"/>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Yes</a:t>
            </a:r>
            <a:endParaRPr kumimoji="1" lang="ja-JP" altLang="en-US" sz="800" b="1" dirty="0">
              <a:solidFill>
                <a:schemeClr val="tx1"/>
              </a:solidFill>
            </a:endParaRPr>
          </a:p>
        </p:txBody>
      </p:sp>
      <p:sp>
        <p:nvSpPr>
          <p:cNvPr id="93" name="正方形/長方形 92">
            <a:extLst>
              <a:ext uri="{FF2B5EF4-FFF2-40B4-BE49-F238E27FC236}">
                <a16:creationId xmlns:a16="http://schemas.microsoft.com/office/drawing/2014/main" id="{86975AB4-ED01-4020-8D16-984E1F6E96E2}"/>
              </a:ext>
            </a:extLst>
          </p:cNvPr>
          <p:cNvSpPr/>
          <p:nvPr/>
        </p:nvSpPr>
        <p:spPr>
          <a:xfrm>
            <a:off x="4012482" y="4296570"/>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No</a:t>
            </a:r>
            <a:endParaRPr kumimoji="1" lang="ja-JP" altLang="en-US" sz="800" b="1" dirty="0">
              <a:solidFill>
                <a:schemeClr val="tx1"/>
              </a:solidFill>
            </a:endParaRPr>
          </a:p>
        </p:txBody>
      </p:sp>
      <p:cxnSp>
        <p:nvCxnSpPr>
          <p:cNvPr id="61" name="コネクタ: カギ線 60">
            <a:extLst>
              <a:ext uri="{FF2B5EF4-FFF2-40B4-BE49-F238E27FC236}">
                <a16:creationId xmlns:a16="http://schemas.microsoft.com/office/drawing/2014/main" id="{5286A1F5-DE6B-468E-8AF0-3C05F5F58DD9}"/>
              </a:ext>
            </a:extLst>
          </p:cNvPr>
          <p:cNvCxnSpPr>
            <a:cxnSpLocks/>
            <a:stCxn id="53" idx="2"/>
            <a:endCxn id="80" idx="0"/>
          </p:cNvCxnSpPr>
          <p:nvPr/>
        </p:nvCxnSpPr>
        <p:spPr>
          <a:xfrm rot="16200000" flipH="1">
            <a:off x="2622642" y="5658944"/>
            <a:ext cx="2225373" cy="537246"/>
          </a:xfrm>
          <a:prstGeom prst="bentConnector3">
            <a:avLst>
              <a:gd name="adj1" fmla="val 50000"/>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3F051614-5719-85F6-C6FC-A073A100D7D0}"/>
              </a:ext>
            </a:extLst>
          </p:cNvPr>
          <p:cNvSpPr/>
          <p:nvPr/>
        </p:nvSpPr>
        <p:spPr>
          <a:xfrm>
            <a:off x="637814" y="1852448"/>
            <a:ext cx="1209040" cy="6391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Send/Resend PDS Line</a:t>
            </a:r>
          </a:p>
        </p:txBody>
      </p:sp>
      <p:cxnSp>
        <p:nvCxnSpPr>
          <p:cNvPr id="5" name="直線矢印コネクタ 4">
            <a:extLst>
              <a:ext uri="{FF2B5EF4-FFF2-40B4-BE49-F238E27FC236}">
                <a16:creationId xmlns:a16="http://schemas.microsoft.com/office/drawing/2014/main" id="{5A9EB8F7-AA44-3B71-1A59-7FB7A01223F2}"/>
              </a:ext>
            </a:extLst>
          </p:cNvPr>
          <p:cNvCxnSpPr>
            <a:cxnSpLocks/>
            <a:stCxn id="4" idx="3"/>
            <a:endCxn id="12" idx="2"/>
          </p:cNvCxnSpPr>
          <p:nvPr/>
        </p:nvCxnSpPr>
        <p:spPr>
          <a:xfrm>
            <a:off x="1846854" y="2172016"/>
            <a:ext cx="1188302" cy="0"/>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AA00E518-B6CC-A85D-E733-C1CD43243B33}"/>
              </a:ext>
            </a:extLst>
          </p:cNvPr>
          <p:cNvSpPr/>
          <p:nvPr/>
        </p:nvSpPr>
        <p:spPr>
          <a:xfrm>
            <a:off x="4824096" y="3155831"/>
            <a:ext cx="980234" cy="36486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Report error details</a:t>
            </a:r>
            <a:endParaRPr kumimoji="1" lang="ja-JP" altLang="en-US" sz="800" dirty="0">
              <a:solidFill>
                <a:schemeClr val="tx1"/>
              </a:solidFill>
            </a:endParaRPr>
          </a:p>
        </p:txBody>
      </p:sp>
      <p:sp>
        <p:nvSpPr>
          <p:cNvPr id="80" name="正方形/長方形 79">
            <a:extLst>
              <a:ext uri="{FF2B5EF4-FFF2-40B4-BE49-F238E27FC236}">
                <a16:creationId xmlns:a16="http://schemas.microsoft.com/office/drawing/2014/main" id="{15652A2B-FA0E-6D05-00ED-92DF3550F741}"/>
              </a:ext>
            </a:extLst>
          </p:cNvPr>
          <p:cNvSpPr/>
          <p:nvPr/>
        </p:nvSpPr>
        <p:spPr>
          <a:xfrm>
            <a:off x="3399431" y="7040254"/>
            <a:ext cx="1209040" cy="6391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Acceptance work</a:t>
            </a:r>
          </a:p>
          <a:p>
            <a:pPr algn="ctr"/>
            <a:r>
              <a:rPr kumimoji="1" lang="en-US" altLang="ja-JP" sz="800" dirty="0">
                <a:solidFill>
                  <a:schemeClr val="tx1"/>
                </a:solidFill>
              </a:rPr>
              <a:t>/ Create RM schedule</a:t>
            </a:r>
            <a:endParaRPr kumimoji="1" lang="ja-JP" altLang="en-US" sz="800" dirty="0">
              <a:solidFill>
                <a:schemeClr val="tx1"/>
              </a:solidFill>
            </a:endParaRPr>
          </a:p>
        </p:txBody>
      </p:sp>
      <p:cxnSp>
        <p:nvCxnSpPr>
          <p:cNvPr id="24" name="Straight Arrow Connector 23">
            <a:extLst>
              <a:ext uri="{FF2B5EF4-FFF2-40B4-BE49-F238E27FC236}">
                <a16:creationId xmlns:a16="http://schemas.microsoft.com/office/drawing/2014/main" id="{9F3ABD32-BBD6-C885-0886-AB046329F91E}"/>
              </a:ext>
            </a:extLst>
          </p:cNvPr>
          <p:cNvCxnSpPr>
            <a:stCxn id="80" idx="2"/>
            <a:endCxn id="57" idx="0"/>
          </p:cNvCxnSpPr>
          <p:nvPr/>
        </p:nvCxnSpPr>
        <p:spPr>
          <a:xfrm>
            <a:off x="4003951" y="7679389"/>
            <a:ext cx="0" cy="655469"/>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2" name="Flowchart: Magnetic Disk 11">
            <a:extLst>
              <a:ext uri="{FF2B5EF4-FFF2-40B4-BE49-F238E27FC236}">
                <a16:creationId xmlns:a16="http://schemas.microsoft.com/office/drawing/2014/main" id="{12D4E3E6-D96E-BC8E-0275-CB7ED3BD96B5}"/>
              </a:ext>
            </a:extLst>
          </p:cNvPr>
          <p:cNvSpPr/>
          <p:nvPr/>
        </p:nvSpPr>
        <p:spPr>
          <a:xfrm>
            <a:off x="3035156" y="1852449"/>
            <a:ext cx="873840" cy="639133"/>
          </a:xfrm>
          <a:prstGeom prst="flowChartMagneticDisk">
            <a:avLst/>
          </a:prstGeom>
          <a:noFill/>
          <a:ln w="3175" cap="flat" cmpd="sng" algn="ctr">
            <a:solidFill>
              <a:sysClr val="windowText" lastClr="000000"/>
            </a:solidFill>
            <a:prstDash val="solid"/>
          </a:ln>
          <a:effectLst/>
        </p:spPr>
        <p:txBody>
          <a:bodyPr rtlCol="0" anchor="ctr"/>
          <a:lstStyle/>
          <a:p>
            <a:pPr algn="ctr" defTabSz="914400"/>
            <a:r>
              <a:rPr kumimoji="1" lang="en-US" sz="700" kern="0" dirty="0">
                <a:solidFill>
                  <a:prstClr val="black"/>
                </a:solidFill>
              </a:rPr>
              <a:t>Middle Tier</a:t>
            </a:r>
          </a:p>
          <a:p>
            <a:pPr algn="ctr" defTabSz="914400"/>
            <a:r>
              <a:rPr kumimoji="1" lang="en-US" sz="700" kern="0" dirty="0">
                <a:solidFill>
                  <a:prstClr val="black"/>
                </a:solidFill>
              </a:rPr>
              <a:t>DB</a:t>
            </a:r>
          </a:p>
        </p:txBody>
      </p:sp>
      <p:cxnSp>
        <p:nvCxnSpPr>
          <p:cNvPr id="14" name="直線矢印コネクタ 132">
            <a:extLst>
              <a:ext uri="{FF2B5EF4-FFF2-40B4-BE49-F238E27FC236}">
                <a16:creationId xmlns:a16="http://schemas.microsoft.com/office/drawing/2014/main" id="{8A854170-295C-6550-D706-C4BC329777B1}"/>
              </a:ext>
            </a:extLst>
          </p:cNvPr>
          <p:cNvCxnSpPr>
            <a:cxnSpLocks/>
            <a:stCxn id="12" idx="3"/>
            <a:endCxn id="81" idx="0"/>
          </p:cNvCxnSpPr>
          <p:nvPr/>
        </p:nvCxnSpPr>
        <p:spPr>
          <a:xfrm flipH="1">
            <a:off x="3466705" y="2491582"/>
            <a:ext cx="5371" cy="527117"/>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 name="コネクタ: カギ線 78">
            <a:extLst>
              <a:ext uri="{FF2B5EF4-FFF2-40B4-BE49-F238E27FC236}">
                <a16:creationId xmlns:a16="http://schemas.microsoft.com/office/drawing/2014/main" id="{ED1E39C6-E2BD-EFF1-B06C-7FF297E80443}"/>
              </a:ext>
            </a:extLst>
          </p:cNvPr>
          <p:cNvCxnSpPr>
            <a:cxnSpLocks/>
            <a:stCxn id="11" idx="0"/>
            <a:endCxn id="12" idx="4"/>
          </p:cNvCxnSpPr>
          <p:nvPr/>
        </p:nvCxnSpPr>
        <p:spPr>
          <a:xfrm rot="16200000" flipV="1">
            <a:off x="4119698" y="1961315"/>
            <a:ext cx="983815" cy="1405217"/>
          </a:xfrm>
          <a:prstGeom prst="bentConnector2">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 name="Isosceles Triangle 5">
            <a:extLst>
              <a:ext uri="{FF2B5EF4-FFF2-40B4-BE49-F238E27FC236}">
                <a16:creationId xmlns:a16="http://schemas.microsoft.com/office/drawing/2014/main" id="{92BF432F-FD0F-2A7B-3592-1BF3EC0B452D}"/>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spTree>
    <p:extLst>
      <p:ext uri="{BB962C8B-B14F-4D97-AF65-F5344CB8AC3E}">
        <p14:creationId xmlns:p14="http://schemas.microsoft.com/office/powerpoint/2010/main" val="1309460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3CF2B628-9335-4B00-B73B-9012A52144F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rPr>
              <a:t>■</a:t>
            </a:r>
            <a:r>
              <a:rPr kumimoji="1" lang="en-US" altLang="ja-JP" sz="1400" b="1" dirty="0">
                <a:solidFill>
                  <a:schemeClr val="tx1"/>
                </a:solidFill>
              </a:rPr>
              <a:t>Contents</a:t>
            </a:r>
          </a:p>
        </p:txBody>
      </p:sp>
      <p:sp>
        <p:nvSpPr>
          <p:cNvPr id="2" name="テキスト ボックス 1">
            <a:extLst>
              <a:ext uri="{FF2B5EF4-FFF2-40B4-BE49-F238E27FC236}">
                <a16:creationId xmlns:a16="http://schemas.microsoft.com/office/drawing/2014/main" id="{260BBF93-590E-46B1-959E-D6B1E58C4925}"/>
              </a:ext>
            </a:extLst>
          </p:cNvPr>
          <p:cNvSpPr txBox="1"/>
          <p:nvPr/>
        </p:nvSpPr>
        <p:spPr>
          <a:xfrm>
            <a:off x="406400" y="1025912"/>
            <a:ext cx="6117062" cy="3816429"/>
          </a:xfrm>
          <a:prstGeom prst="rect">
            <a:avLst/>
          </a:prstGeom>
          <a:noFill/>
        </p:spPr>
        <p:txBody>
          <a:bodyPr wrap="square" rtlCol="0">
            <a:spAutoFit/>
          </a:bodyPr>
          <a:lstStyle/>
          <a:p>
            <a:r>
              <a:rPr kumimoji="1" lang="en-US" altLang="ja-JP" sz="1100" dirty="0"/>
              <a:t>1. Overview</a:t>
            </a:r>
          </a:p>
          <a:p>
            <a:r>
              <a:rPr kumimoji="1" lang="en-US" altLang="ja-JP" sz="1100" dirty="0"/>
              <a:t>2. Overall configuration diagram</a:t>
            </a:r>
          </a:p>
          <a:p>
            <a:r>
              <a:rPr kumimoji="1" lang="en-US" altLang="ja-JP" sz="1100" dirty="0"/>
              <a:t>3. Document image</a:t>
            </a:r>
          </a:p>
          <a:p>
            <a:r>
              <a:rPr kumimoji="1" lang="en-US" altLang="ja-JP" sz="1100" dirty="0"/>
              <a:t>4. Operation flow</a:t>
            </a:r>
          </a:p>
          <a:p>
            <a:r>
              <a:rPr kumimoji="1" lang="en-US" altLang="ja-JP" sz="1100" dirty="0"/>
              <a:t>5. System functional specifications</a:t>
            </a:r>
          </a:p>
          <a:p>
            <a:r>
              <a:rPr kumimoji="1" lang="en-US" altLang="ja-JP" sz="1100" dirty="0"/>
              <a:t>  5-1. Setting </a:t>
            </a:r>
            <a:r>
              <a:rPr kumimoji="1" lang="en-US" altLang="ja-JP" sz="1100" dirty="0" err="1"/>
              <a:t>i</a:t>
            </a:r>
            <a:r>
              <a:rPr kumimoji="1" lang="en-US" altLang="ja-JP" sz="1100" dirty="0"/>
              <a:t>-Reporter for Window and </a:t>
            </a:r>
            <a:r>
              <a:rPr kumimoji="1" lang="en-US" altLang="ja-JP" sz="1100" dirty="0" err="1"/>
              <a:t>i</a:t>
            </a:r>
            <a:r>
              <a:rPr kumimoji="1" lang="en-US" altLang="ja-JP" sz="1100" dirty="0"/>
              <a:t>-Pad app., </a:t>
            </a:r>
            <a:r>
              <a:rPr kumimoji="1" lang="en-US" altLang="ja-JP" sz="1100" dirty="0" err="1"/>
              <a:t>ConMas</a:t>
            </a:r>
            <a:r>
              <a:rPr kumimoji="1" lang="en-US" altLang="ja-JP" sz="1100" dirty="0"/>
              <a:t> Designer app.</a:t>
            </a:r>
          </a:p>
          <a:p>
            <a:r>
              <a:rPr kumimoji="1" lang="en-US" altLang="ja-JP" sz="1100" dirty="0"/>
              <a:t>  5-2. Setting users/groups manager (System menu)</a:t>
            </a:r>
          </a:p>
          <a:p>
            <a:r>
              <a:rPr kumimoji="1" lang="en-US" altLang="ja-JP" sz="1100" dirty="0"/>
              <a:t>  5-3. Creating address for forms and documents (Labels menu)</a:t>
            </a:r>
          </a:p>
          <a:p>
            <a:r>
              <a:rPr kumimoji="1" lang="en-US" altLang="ja-JP" sz="1100" dirty="0"/>
              <a:t>  5-4. Creating  forms document</a:t>
            </a:r>
          </a:p>
          <a:p>
            <a:r>
              <a:rPr kumimoji="1" lang="en-US" altLang="ja-JP" sz="1100" dirty="0"/>
              <a:t>    5-4-1. Creating forms document on Excel file</a:t>
            </a:r>
          </a:p>
          <a:p>
            <a:r>
              <a:rPr kumimoji="1" lang="en-US" altLang="ja-JP" sz="1100" dirty="0"/>
              <a:t>    5-4-2. Creating forms document on </a:t>
            </a:r>
            <a:r>
              <a:rPr kumimoji="1" lang="en-US" altLang="ja-JP" sz="1100" dirty="0" err="1"/>
              <a:t>ConMas</a:t>
            </a:r>
            <a:r>
              <a:rPr kumimoji="1" lang="en-US" altLang="ja-JP" sz="1100" dirty="0"/>
              <a:t> Designer app.</a:t>
            </a:r>
          </a:p>
          <a:p>
            <a:r>
              <a:rPr kumimoji="1" lang="en-US" altLang="ja-JP" sz="1100" dirty="0"/>
              <a:t>  5-5. Selecting address for forms and documents - Document permission setting, Document       </a:t>
            </a:r>
          </a:p>
          <a:p>
            <a:r>
              <a:rPr kumimoji="1" lang="en-US" altLang="ja-JP" sz="1100" dirty="0"/>
              <a:t>  visibility permission (Forms menu)</a:t>
            </a:r>
          </a:p>
          <a:p>
            <a:r>
              <a:rPr kumimoji="1" lang="en-US" altLang="ja-JP" sz="1100" dirty="0"/>
              <a:t>  5.6. Setting approved (System menu)</a:t>
            </a:r>
          </a:p>
          <a:p>
            <a:r>
              <a:rPr kumimoji="1" lang="en-US" altLang="ja-JP" sz="1100" dirty="0"/>
              <a:t>  5.7. Locking signature fields for individuals by group (Forms menu)</a:t>
            </a:r>
          </a:p>
          <a:p>
            <a:r>
              <a:rPr kumimoji="1" lang="en-US" altLang="ja-JP" sz="1100" dirty="0"/>
              <a:t>  5.8. Master Manager menu</a:t>
            </a:r>
          </a:p>
          <a:p>
            <a:r>
              <a:rPr kumimoji="1" lang="en-US" altLang="ja-JP" sz="1100" dirty="0"/>
              <a:t>  5.9. Data Output menu</a:t>
            </a:r>
          </a:p>
          <a:p>
            <a:r>
              <a:rPr kumimoji="1" lang="en-US" altLang="ja-JP" sz="1100" dirty="0"/>
              <a:t>  5.10. Custom menu</a:t>
            </a:r>
          </a:p>
          <a:p>
            <a:r>
              <a:rPr kumimoji="1" lang="en-US" altLang="ja-JP" sz="1100" dirty="0"/>
              <a:t>  5.11. Library menu</a:t>
            </a:r>
          </a:p>
          <a:p>
            <a:r>
              <a:rPr kumimoji="1" lang="en-US" altLang="ja-JP" sz="1100" dirty="0"/>
              <a:t>  5.12. Schedule menu</a:t>
            </a:r>
          </a:p>
          <a:p>
            <a:r>
              <a:rPr kumimoji="1" lang="en-US" altLang="ja-JP" sz="1100" dirty="0"/>
              <a:t>6. Q&amp;A</a:t>
            </a:r>
          </a:p>
          <a:p>
            <a:r>
              <a:rPr kumimoji="1" lang="en-US" altLang="ja-JP" sz="1100" dirty="0"/>
              <a:t>7. Sign off</a:t>
            </a:r>
          </a:p>
        </p:txBody>
      </p:sp>
      <p:sp>
        <p:nvSpPr>
          <p:cNvPr id="3" name="スライド番号プレースホルダー 2">
            <a:extLst>
              <a:ext uri="{FF2B5EF4-FFF2-40B4-BE49-F238E27FC236}">
                <a16:creationId xmlns:a16="http://schemas.microsoft.com/office/drawing/2014/main" id="{67CAA9A5-8087-4AD4-B09F-ABE2347EA125}"/>
              </a:ext>
            </a:extLst>
          </p:cNvPr>
          <p:cNvSpPr>
            <a:spLocks noGrp="1"/>
          </p:cNvSpPr>
          <p:nvPr>
            <p:ph type="sldNum" sz="quarter" idx="12"/>
          </p:nvPr>
        </p:nvSpPr>
        <p:spPr/>
        <p:txBody>
          <a:bodyPr/>
          <a:lstStyle/>
          <a:p>
            <a:fld id="{FABEA90D-F275-432F-8053-456A4E092F4A}" type="slidenum">
              <a:rPr kumimoji="1" lang="ja-JP" altLang="en-US" smtClean="0"/>
              <a:t>3</a:t>
            </a:fld>
            <a:endParaRPr kumimoji="1" lang="ja-JP" altLang="en-US" dirty="0"/>
          </a:p>
        </p:txBody>
      </p:sp>
    </p:spTree>
    <p:extLst>
      <p:ext uri="{BB962C8B-B14F-4D97-AF65-F5344CB8AC3E}">
        <p14:creationId xmlns:p14="http://schemas.microsoft.com/office/powerpoint/2010/main" val="1774301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30</a:t>
            </a:fld>
            <a:endParaRPr kumimoji="1" lang="ja-JP" altLang="en-US"/>
          </a:p>
        </p:txBody>
      </p:sp>
      <p:sp>
        <p:nvSpPr>
          <p:cNvPr id="17" name="正方形/長方形 16">
            <a:extLst>
              <a:ext uri="{FF2B5EF4-FFF2-40B4-BE49-F238E27FC236}">
                <a16:creationId xmlns:a16="http://schemas.microsoft.com/office/drawing/2014/main" id="{63762151-4328-4DD9-8D29-5A720332379A}"/>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4. Operation flow</a:t>
            </a:r>
          </a:p>
        </p:txBody>
      </p:sp>
      <p:sp>
        <p:nvSpPr>
          <p:cNvPr id="40" name="正方形/長方形 39">
            <a:extLst>
              <a:ext uri="{FF2B5EF4-FFF2-40B4-BE49-F238E27FC236}">
                <a16:creationId xmlns:a16="http://schemas.microsoft.com/office/drawing/2014/main" id="{4D3446FF-91A2-4882-ADFB-35C92745D8C9}"/>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1" name="正方形/長方形 20">
            <a:extLst>
              <a:ext uri="{FF2B5EF4-FFF2-40B4-BE49-F238E27FC236}">
                <a16:creationId xmlns:a16="http://schemas.microsoft.com/office/drawing/2014/main" id="{3FE78F3C-50EF-4F7D-ACE8-E41ADE47135F}"/>
              </a:ext>
            </a:extLst>
          </p:cNvPr>
          <p:cNvSpPr/>
          <p:nvPr/>
        </p:nvSpPr>
        <p:spPr>
          <a:xfrm>
            <a:off x="401320" y="1345290"/>
            <a:ext cx="6117062" cy="43088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 name="正方形/長方形 1">
            <a:extLst>
              <a:ext uri="{FF2B5EF4-FFF2-40B4-BE49-F238E27FC236}">
                <a16:creationId xmlns:a16="http://schemas.microsoft.com/office/drawing/2014/main" id="{A3896362-D50B-4437-9CEB-A41F86A579A7}"/>
              </a:ext>
            </a:extLst>
          </p:cNvPr>
          <p:cNvSpPr/>
          <p:nvPr/>
        </p:nvSpPr>
        <p:spPr>
          <a:xfrm>
            <a:off x="391160" y="1354538"/>
            <a:ext cx="1680041" cy="4308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chemeClr val="tx1"/>
                </a:solidFill>
              </a:rPr>
              <a:t>ERP</a:t>
            </a:r>
          </a:p>
        </p:txBody>
      </p:sp>
      <p:cxnSp>
        <p:nvCxnSpPr>
          <p:cNvPr id="7" name="直線コネクタ 6">
            <a:extLst>
              <a:ext uri="{FF2B5EF4-FFF2-40B4-BE49-F238E27FC236}">
                <a16:creationId xmlns:a16="http://schemas.microsoft.com/office/drawing/2014/main" id="{DF0591AD-D482-41BC-BA15-322BB8CD403B}"/>
              </a:ext>
            </a:extLst>
          </p:cNvPr>
          <p:cNvCxnSpPr/>
          <p:nvPr/>
        </p:nvCxnSpPr>
        <p:spPr>
          <a:xfrm>
            <a:off x="2082796" y="1345290"/>
            <a:ext cx="0" cy="7836107"/>
          </a:xfrm>
          <a:prstGeom prst="line">
            <a:avLst/>
          </a:prstGeom>
          <a:ln w="6350" cmpd="sng">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974FAD0D-052B-47D2-9258-02F896129E2B}"/>
              </a:ext>
            </a:extLst>
          </p:cNvPr>
          <p:cNvSpPr txBox="1"/>
          <p:nvPr/>
        </p:nvSpPr>
        <p:spPr>
          <a:xfrm>
            <a:off x="406400" y="837577"/>
            <a:ext cx="6117062" cy="261610"/>
          </a:xfrm>
          <a:prstGeom prst="rect">
            <a:avLst/>
          </a:prstGeom>
          <a:noFill/>
        </p:spPr>
        <p:txBody>
          <a:bodyPr wrap="square" rtlCol="0">
            <a:spAutoFit/>
          </a:bodyPr>
          <a:lstStyle/>
          <a:p>
            <a:r>
              <a:rPr kumimoji="1" lang="en-US" altLang="ja-JP" sz="1100" b="1" dirty="0"/>
              <a:t>4-1. RM – Materials Receive (Continue)</a:t>
            </a:r>
          </a:p>
        </p:txBody>
      </p:sp>
      <p:sp>
        <p:nvSpPr>
          <p:cNvPr id="65" name="正方形/長方形 64">
            <a:extLst>
              <a:ext uri="{FF2B5EF4-FFF2-40B4-BE49-F238E27FC236}">
                <a16:creationId xmlns:a16="http://schemas.microsoft.com/office/drawing/2014/main" id="{D8D1790C-A30E-48AA-843A-648FED708622}"/>
              </a:ext>
            </a:extLst>
          </p:cNvPr>
          <p:cNvSpPr/>
          <p:nvPr/>
        </p:nvSpPr>
        <p:spPr>
          <a:xfrm>
            <a:off x="2092958" y="1353916"/>
            <a:ext cx="4425422" cy="4308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chemeClr val="tx1"/>
                </a:solidFill>
              </a:rPr>
              <a:t>Stock Management System Pegasus</a:t>
            </a:r>
          </a:p>
        </p:txBody>
      </p:sp>
      <p:sp>
        <p:nvSpPr>
          <p:cNvPr id="57" name="楕円 56">
            <a:extLst>
              <a:ext uri="{FF2B5EF4-FFF2-40B4-BE49-F238E27FC236}">
                <a16:creationId xmlns:a16="http://schemas.microsoft.com/office/drawing/2014/main" id="{97593F0B-DE2C-4650-B0AB-9741E6393A99}"/>
              </a:ext>
            </a:extLst>
          </p:cNvPr>
          <p:cNvSpPr/>
          <p:nvPr/>
        </p:nvSpPr>
        <p:spPr>
          <a:xfrm>
            <a:off x="3945810" y="1875644"/>
            <a:ext cx="701037" cy="293273"/>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Next #1</a:t>
            </a:r>
            <a:endParaRPr kumimoji="1" lang="ja-JP" altLang="en-US" sz="800" dirty="0">
              <a:solidFill>
                <a:schemeClr val="tx1"/>
              </a:solidFill>
            </a:endParaRPr>
          </a:p>
        </p:txBody>
      </p:sp>
      <p:sp>
        <p:nvSpPr>
          <p:cNvPr id="48" name="正方形/長方形 47">
            <a:extLst>
              <a:ext uri="{FF2B5EF4-FFF2-40B4-BE49-F238E27FC236}">
                <a16:creationId xmlns:a16="http://schemas.microsoft.com/office/drawing/2014/main" id="{5C64905D-BB1F-9308-3775-91719A1A1247}"/>
              </a:ext>
            </a:extLst>
          </p:cNvPr>
          <p:cNvSpPr/>
          <p:nvPr/>
        </p:nvSpPr>
        <p:spPr>
          <a:xfrm>
            <a:off x="5299700" y="6924805"/>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Yes</a:t>
            </a:r>
            <a:endParaRPr kumimoji="1" lang="ja-JP" altLang="en-US" sz="800" b="1" dirty="0">
              <a:solidFill>
                <a:schemeClr val="tx1"/>
              </a:solidFill>
            </a:endParaRPr>
          </a:p>
        </p:txBody>
      </p:sp>
      <p:sp>
        <p:nvSpPr>
          <p:cNvPr id="49" name="正方形/長方形 48">
            <a:extLst>
              <a:ext uri="{FF2B5EF4-FFF2-40B4-BE49-F238E27FC236}">
                <a16:creationId xmlns:a16="http://schemas.microsoft.com/office/drawing/2014/main" id="{BFC1FCFC-2273-E5B9-5D27-E0DA25A116E9}"/>
              </a:ext>
            </a:extLst>
          </p:cNvPr>
          <p:cNvSpPr/>
          <p:nvPr/>
        </p:nvSpPr>
        <p:spPr>
          <a:xfrm>
            <a:off x="4403401" y="6421183"/>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No</a:t>
            </a:r>
            <a:endParaRPr kumimoji="1" lang="ja-JP" altLang="en-US" sz="800" b="1" dirty="0">
              <a:solidFill>
                <a:schemeClr val="tx1"/>
              </a:solidFill>
            </a:endParaRPr>
          </a:p>
        </p:txBody>
      </p:sp>
      <p:sp>
        <p:nvSpPr>
          <p:cNvPr id="8" name="正方形/長方形 80">
            <a:extLst>
              <a:ext uri="{FF2B5EF4-FFF2-40B4-BE49-F238E27FC236}">
                <a16:creationId xmlns:a16="http://schemas.microsoft.com/office/drawing/2014/main" id="{D1C2C215-6987-49D8-BCAA-EBD6DDBD5709}"/>
              </a:ext>
            </a:extLst>
          </p:cNvPr>
          <p:cNvSpPr/>
          <p:nvPr/>
        </p:nvSpPr>
        <p:spPr>
          <a:xfrm>
            <a:off x="3691808" y="2424010"/>
            <a:ext cx="1209040" cy="4910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Scan PDS sheet to start receiving process</a:t>
            </a:r>
          </a:p>
        </p:txBody>
      </p:sp>
      <p:sp>
        <p:nvSpPr>
          <p:cNvPr id="9" name="正方形/長方形 80">
            <a:extLst>
              <a:ext uri="{FF2B5EF4-FFF2-40B4-BE49-F238E27FC236}">
                <a16:creationId xmlns:a16="http://schemas.microsoft.com/office/drawing/2014/main" id="{45E3283F-BC78-EF19-B38C-F06CEA246FAC}"/>
              </a:ext>
            </a:extLst>
          </p:cNvPr>
          <p:cNvSpPr/>
          <p:nvPr/>
        </p:nvSpPr>
        <p:spPr>
          <a:xfrm>
            <a:off x="2630146" y="6421183"/>
            <a:ext cx="1209040" cy="37091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Return Materials</a:t>
            </a:r>
          </a:p>
        </p:txBody>
      </p:sp>
      <p:sp>
        <p:nvSpPr>
          <p:cNvPr id="10" name="正方形/長方形 80">
            <a:extLst>
              <a:ext uri="{FF2B5EF4-FFF2-40B4-BE49-F238E27FC236}">
                <a16:creationId xmlns:a16="http://schemas.microsoft.com/office/drawing/2014/main" id="{4C7E0B7E-A91F-3988-0CFE-48B261B8EA77}"/>
              </a:ext>
            </a:extLst>
          </p:cNvPr>
          <p:cNvSpPr/>
          <p:nvPr/>
        </p:nvSpPr>
        <p:spPr>
          <a:xfrm>
            <a:off x="4802680" y="7194515"/>
            <a:ext cx="1209040" cy="37091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QC Confirm and move to storage location</a:t>
            </a:r>
          </a:p>
        </p:txBody>
      </p:sp>
      <p:sp>
        <p:nvSpPr>
          <p:cNvPr id="12" name="フローチャート: 判断 21">
            <a:extLst>
              <a:ext uri="{FF2B5EF4-FFF2-40B4-BE49-F238E27FC236}">
                <a16:creationId xmlns:a16="http://schemas.microsoft.com/office/drawing/2014/main" id="{404ECE48-2B08-0DC5-5E45-6AA6035D24D5}"/>
              </a:ext>
            </a:extLst>
          </p:cNvPr>
          <p:cNvSpPr/>
          <p:nvPr/>
        </p:nvSpPr>
        <p:spPr>
          <a:xfrm>
            <a:off x="4802680" y="6279868"/>
            <a:ext cx="1209040" cy="644937"/>
          </a:xfrm>
          <a:prstGeom prst="flowChartDecision">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dirty="0">
                <a:solidFill>
                  <a:schemeClr val="tx1"/>
                </a:solidFill>
              </a:rPr>
              <a:t>QC Inspection</a:t>
            </a:r>
          </a:p>
          <a:p>
            <a:pPr algn="ctr"/>
            <a:r>
              <a:rPr kumimoji="1" lang="en-US" altLang="ja-JP" sz="600" dirty="0">
                <a:solidFill>
                  <a:schemeClr val="tx1"/>
                </a:solidFill>
              </a:rPr>
              <a:t>Yes / No</a:t>
            </a:r>
            <a:endParaRPr kumimoji="1" lang="ja-JP" altLang="en-US" sz="600" dirty="0">
              <a:solidFill>
                <a:schemeClr val="tx1"/>
              </a:solidFill>
            </a:endParaRPr>
          </a:p>
        </p:txBody>
      </p:sp>
      <p:cxnSp>
        <p:nvCxnSpPr>
          <p:cNvPr id="14" name="Straight Arrow Connector 13">
            <a:extLst>
              <a:ext uri="{FF2B5EF4-FFF2-40B4-BE49-F238E27FC236}">
                <a16:creationId xmlns:a16="http://schemas.microsoft.com/office/drawing/2014/main" id="{1158BCB1-812E-FDA0-9F62-A2A64CE13B35}"/>
              </a:ext>
            </a:extLst>
          </p:cNvPr>
          <p:cNvCxnSpPr>
            <a:cxnSpLocks/>
            <a:stCxn id="8" idx="2"/>
            <a:endCxn id="38" idx="0"/>
          </p:cNvCxnSpPr>
          <p:nvPr/>
        </p:nvCxnSpPr>
        <p:spPr>
          <a:xfrm>
            <a:off x="4296328" y="2915013"/>
            <a:ext cx="0" cy="246103"/>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80">
            <a:extLst>
              <a:ext uri="{FF2B5EF4-FFF2-40B4-BE49-F238E27FC236}">
                <a16:creationId xmlns:a16="http://schemas.microsoft.com/office/drawing/2014/main" id="{830934F9-5001-D277-0A4E-A6C603089053}"/>
              </a:ext>
            </a:extLst>
          </p:cNvPr>
          <p:cNvSpPr/>
          <p:nvPr/>
        </p:nvSpPr>
        <p:spPr>
          <a:xfrm>
            <a:off x="1050265" y="8610935"/>
            <a:ext cx="1209040" cy="37091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Get RM result</a:t>
            </a:r>
          </a:p>
        </p:txBody>
      </p:sp>
      <p:cxnSp>
        <p:nvCxnSpPr>
          <p:cNvPr id="25" name="Straight Arrow Connector 24">
            <a:extLst>
              <a:ext uri="{FF2B5EF4-FFF2-40B4-BE49-F238E27FC236}">
                <a16:creationId xmlns:a16="http://schemas.microsoft.com/office/drawing/2014/main" id="{857672F2-8F9A-BFF5-C46F-2CB04E036CB9}"/>
              </a:ext>
            </a:extLst>
          </p:cNvPr>
          <p:cNvCxnSpPr>
            <a:cxnSpLocks/>
            <a:stCxn id="9" idx="2"/>
            <a:endCxn id="29" idx="0"/>
          </p:cNvCxnSpPr>
          <p:nvPr/>
        </p:nvCxnSpPr>
        <p:spPr>
          <a:xfrm flipH="1">
            <a:off x="3230807" y="6792094"/>
            <a:ext cx="3859" cy="406723"/>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387D8897-2A78-4580-A8B3-D4FCE1936DBB}"/>
              </a:ext>
            </a:extLst>
          </p:cNvPr>
          <p:cNvCxnSpPr>
            <a:cxnSpLocks/>
            <a:stCxn id="15" idx="2"/>
            <a:endCxn id="16" idx="3"/>
          </p:cNvCxnSpPr>
          <p:nvPr/>
        </p:nvCxnSpPr>
        <p:spPr>
          <a:xfrm rot="10800000">
            <a:off x="2259306" y="8796392"/>
            <a:ext cx="538441" cy="1"/>
          </a:xfrm>
          <a:prstGeom prst="bentConnector3">
            <a:avLst>
              <a:gd name="adj1" fmla="val 50000"/>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1" name="正方形/長方形 80">
            <a:extLst>
              <a:ext uri="{FF2B5EF4-FFF2-40B4-BE49-F238E27FC236}">
                <a16:creationId xmlns:a16="http://schemas.microsoft.com/office/drawing/2014/main" id="{83E8E3B0-0C07-ED2D-4CD3-E69EEB2D6FED}"/>
              </a:ext>
            </a:extLst>
          </p:cNvPr>
          <p:cNvSpPr/>
          <p:nvPr/>
        </p:nvSpPr>
        <p:spPr>
          <a:xfrm>
            <a:off x="2630146" y="7858614"/>
            <a:ext cx="1209040" cy="37091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Feedback RM result</a:t>
            </a:r>
          </a:p>
        </p:txBody>
      </p:sp>
      <p:cxnSp>
        <p:nvCxnSpPr>
          <p:cNvPr id="44" name="Straight Arrow Connector 43">
            <a:extLst>
              <a:ext uri="{FF2B5EF4-FFF2-40B4-BE49-F238E27FC236}">
                <a16:creationId xmlns:a16="http://schemas.microsoft.com/office/drawing/2014/main" id="{56BDC336-D317-F94D-C269-7600763C13DE}"/>
              </a:ext>
            </a:extLst>
          </p:cNvPr>
          <p:cNvCxnSpPr>
            <a:stCxn id="12" idx="2"/>
            <a:endCxn id="10" idx="0"/>
          </p:cNvCxnSpPr>
          <p:nvPr/>
        </p:nvCxnSpPr>
        <p:spPr>
          <a:xfrm>
            <a:off x="5407200" y="6924805"/>
            <a:ext cx="0" cy="269710"/>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3837AEAD-E7ED-B9BD-8DDD-13D5ADAF9E12}"/>
              </a:ext>
            </a:extLst>
          </p:cNvPr>
          <p:cNvCxnSpPr>
            <a:stCxn id="12" idx="1"/>
            <a:endCxn id="9" idx="3"/>
          </p:cNvCxnSpPr>
          <p:nvPr/>
        </p:nvCxnSpPr>
        <p:spPr>
          <a:xfrm flipH="1">
            <a:off x="3839186" y="6602337"/>
            <a:ext cx="963494" cy="4302"/>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D2A1E6A2-19B1-28D8-BCAD-C3B78405807E}"/>
              </a:ext>
            </a:extLst>
          </p:cNvPr>
          <p:cNvCxnSpPr>
            <a:stCxn id="57" idx="4"/>
            <a:endCxn id="8" idx="0"/>
          </p:cNvCxnSpPr>
          <p:nvPr/>
        </p:nvCxnSpPr>
        <p:spPr>
          <a:xfrm flipH="1">
            <a:off x="4296328" y="2168917"/>
            <a:ext cx="1" cy="255093"/>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2" name="正方形/長方形 80">
            <a:extLst>
              <a:ext uri="{FF2B5EF4-FFF2-40B4-BE49-F238E27FC236}">
                <a16:creationId xmlns:a16="http://schemas.microsoft.com/office/drawing/2014/main" id="{13CD7E37-2709-B215-E44D-44FFBF40D660}"/>
              </a:ext>
            </a:extLst>
          </p:cNvPr>
          <p:cNvSpPr/>
          <p:nvPr/>
        </p:nvSpPr>
        <p:spPr>
          <a:xfrm>
            <a:off x="4798156" y="4403081"/>
            <a:ext cx="1209040" cy="57897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Scan all </a:t>
            </a:r>
          </a:p>
          <a:p>
            <a:pPr algn="ctr"/>
            <a:r>
              <a:rPr kumimoji="1" lang="en-US" altLang="ja-JP" sz="800" dirty="0">
                <a:solidFill>
                  <a:schemeClr val="tx1"/>
                </a:solidFill>
              </a:rPr>
              <a:t>the KANBAN tag.</a:t>
            </a:r>
          </a:p>
          <a:p>
            <a:pPr algn="ctr"/>
            <a:r>
              <a:rPr kumimoji="1" lang="en-US" altLang="ja-JP" sz="800" dirty="0">
                <a:solidFill>
                  <a:schemeClr val="tx1"/>
                </a:solidFill>
              </a:rPr>
              <a:t>Confirm and move to QC area</a:t>
            </a:r>
          </a:p>
        </p:txBody>
      </p:sp>
      <p:sp>
        <p:nvSpPr>
          <p:cNvPr id="15" name="Flowchart: Magnetic Disk 14">
            <a:extLst>
              <a:ext uri="{FF2B5EF4-FFF2-40B4-BE49-F238E27FC236}">
                <a16:creationId xmlns:a16="http://schemas.microsoft.com/office/drawing/2014/main" id="{CDBB19CC-1A52-7208-01A2-4DA3ABBF5B9A}"/>
              </a:ext>
            </a:extLst>
          </p:cNvPr>
          <p:cNvSpPr/>
          <p:nvPr/>
        </p:nvSpPr>
        <p:spPr>
          <a:xfrm>
            <a:off x="2797746" y="8476825"/>
            <a:ext cx="873840" cy="639133"/>
          </a:xfrm>
          <a:prstGeom prst="flowChartMagneticDisk">
            <a:avLst/>
          </a:prstGeom>
          <a:noFill/>
          <a:ln w="3175" cap="flat" cmpd="sng" algn="ctr">
            <a:solidFill>
              <a:sysClr val="windowText" lastClr="000000"/>
            </a:solidFill>
            <a:prstDash val="solid"/>
          </a:ln>
          <a:effectLst/>
        </p:spPr>
        <p:txBody>
          <a:bodyPr rtlCol="0" anchor="ctr"/>
          <a:lstStyle/>
          <a:p>
            <a:pPr algn="ctr" defTabSz="914400"/>
            <a:r>
              <a:rPr kumimoji="1" lang="en-US" sz="700" kern="0" dirty="0">
                <a:solidFill>
                  <a:prstClr val="black"/>
                </a:solidFill>
              </a:rPr>
              <a:t>Middle Tier</a:t>
            </a:r>
          </a:p>
          <a:p>
            <a:pPr algn="ctr" defTabSz="914400"/>
            <a:r>
              <a:rPr kumimoji="1" lang="en-US" sz="700" kern="0" dirty="0">
                <a:solidFill>
                  <a:prstClr val="black"/>
                </a:solidFill>
              </a:rPr>
              <a:t>DB</a:t>
            </a:r>
          </a:p>
        </p:txBody>
      </p:sp>
      <p:cxnSp>
        <p:nvCxnSpPr>
          <p:cNvPr id="18" name="Straight Arrow Connector 17">
            <a:extLst>
              <a:ext uri="{FF2B5EF4-FFF2-40B4-BE49-F238E27FC236}">
                <a16:creationId xmlns:a16="http://schemas.microsoft.com/office/drawing/2014/main" id="{A02D18B0-04BA-0530-7C0D-74D248996F0D}"/>
              </a:ext>
            </a:extLst>
          </p:cNvPr>
          <p:cNvCxnSpPr>
            <a:cxnSpLocks/>
            <a:stCxn id="31" idx="2"/>
            <a:endCxn id="15" idx="1"/>
          </p:cNvCxnSpPr>
          <p:nvPr/>
        </p:nvCxnSpPr>
        <p:spPr>
          <a:xfrm>
            <a:off x="3234666" y="8229525"/>
            <a:ext cx="0" cy="247300"/>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80">
            <a:extLst>
              <a:ext uri="{FF2B5EF4-FFF2-40B4-BE49-F238E27FC236}">
                <a16:creationId xmlns:a16="http://schemas.microsoft.com/office/drawing/2014/main" id="{132EEB1C-C0BD-B9C2-1698-335B48473F58}"/>
              </a:ext>
            </a:extLst>
          </p:cNvPr>
          <p:cNvSpPr/>
          <p:nvPr/>
        </p:nvSpPr>
        <p:spPr>
          <a:xfrm>
            <a:off x="2626287" y="7198817"/>
            <a:ext cx="1209040" cy="37091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Confirm RM transactions on web</a:t>
            </a:r>
          </a:p>
        </p:txBody>
      </p:sp>
      <p:cxnSp>
        <p:nvCxnSpPr>
          <p:cNvPr id="34" name="Straight Arrow Connector 33">
            <a:extLst>
              <a:ext uri="{FF2B5EF4-FFF2-40B4-BE49-F238E27FC236}">
                <a16:creationId xmlns:a16="http://schemas.microsoft.com/office/drawing/2014/main" id="{EE3B8006-D463-4714-D600-AF2DD15BCB0E}"/>
              </a:ext>
            </a:extLst>
          </p:cNvPr>
          <p:cNvCxnSpPr>
            <a:cxnSpLocks/>
            <a:stCxn id="29" idx="2"/>
            <a:endCxn id="31" idx="0"/>
          </p:cNvCxnSpPr>
          <p:nvPr/>
        </p:nvCxnSpPr>
        <p:spPr>
          <a:xfrm>
            <a:off x="3230807" y="7569728"/>
            <a:ext cx="3859" cy="288886"/>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02F442A-3EDF-CDC0-40E6-5C24B92A50B7}"/>
              </a:ext>
            </a:extLst>
          </p:cNvPr>
          <p:cNvCxnSpPr>
            <a:cxnSpLocks/>
            <a:stCxn id="10" idx="1"/>
            <a:endCxn id="29" idx="3"/>
          </p:cNvCxnSpPr>
          <p:nvPr/>
        </p:nvCxnSpPr>
        <p:spPr>
          <a:xfrm flipH="1">
            <a:off x="3835327" y="7379971"/>
            <a:ext cx="967353" cy="4302"/>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491AD22-F740-3811-0BF3-27B95D01FBFD}"/>
              </a:ext>
            </a:extLst>
          </p:cNvPr>
          <p:cNvSpPr/>
          <p:nvPr/>
        </p:nvSpPr>
        <p:spPr>
          <a:xfrm>
            <a:off x="6999487" y="1711464"/>
            <a:ext cx="914400" cy="370911"/>
          </a:xfrm>
          <a:prstGeom prst="rect">
            <a:avLst/>
          </a:prstGeom>
          <a:solidFill>
            <a:srgbClr val="FFFF00"/>
          </a:solidFill>
          <a:ln w="3175" cap="flat" cmpd="sng" algn="ctr">
            <a:noFill/>
            <a:prstDash val="solid"/>
          </a:ln>
          <a:effectLst/>
        </p:spPr>
        <p:txBody>
          <a:bodyPr rtlCol="0" anchor="ctr"/>
          <a:lstStyle/>
          <a:p>
            <a:pPr algn="l" defTabSz="914400"/>
            <a:r>
              <a:rPr kumimoji="1" lang="th-TH" sz="1600" kern="0" dirty="0">
                <a:solidFill>
                  <a:prstClr val="black"/>
                </a:solidFill>
              </a:rPr>
              <a:t>พี่อ๋อ นันทิชา</a:t>
            </a:r>
            <a:endParaRPr kumimoji="1" lang="en-US" sz="1600" kern="0" dirty="0">
              <a:solidFill>
                <a:prstClr val="black"/>
              </a:solidFill>
            </a:endParaRPr>
          </a:p>
        </p:txBody>
      </p:sp>
      <p:sp>
        <p:nvSpPr>
          <p:cNvPr id="4" name="フローチャート: 判断 21">
            <a:extLst>
              <a:ext uri="{FF2B5EF4-FFF2-40B4-BE49-F238E27FC236}">
                <a16:creationId xmlns:a16="http://schemas.microsoft.com/office/drawing/2014/main" id="{3255EE3A-D1E3-0A91-B0D3-ABD6D237E9B3}"/>
              </a:ext>
            </a:extLst>
          </p:cNvPr>
          <p:cNvSpPr/>
          <p:nvPr/>
        </p:nvSpPr>
        <p:spPr>
          <a:xfrm>
            <a:off x="3691808" y="3548439"/>
            <a:ext cx="1209040" cy="644937"/>
          </a:xfrm>
          <a:prstGeom prst="flowChartDecision">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dirty="0">
                <a:solidFill>
                  <a:schemeClr val="tx1"/>
                </a:solidFill>
              </a:rPr>
              <a:t>Individual scan mode?</a:t>
            </a:r>
          </a:p>
          <a:p>
            <a:pPr algn="ctr"/>
            <a:r>
              <a:rPr kumimoji="1" lang="en-US" altLang="ja-JP" sz="600" dirty="0">
                <a:solidFill>
                  <a:schemeClr val="tx1"/>
                </a:solidFill>
              </a:rPr>
              <a:t>Yes/No</a:t>
            </a:r>
            <a:endParaRPr kumimoji="1" lang="ja-JP" altLang="en-US" sz="600" dirty="0">
              <a:solidFill>
                <a:schemeClr val="tx1"/>
              </a:solidFill>
            </a:endParaRPr>
          </a:p>
        </p:txBody>
      </p:sp>
      <p:sp>
        <p:nvSpPr>
          <p:cNvPr id="11" name="正方形/長方形 80">
            <a:extLst>
              <a:ext uri="{FF2B5EF4-FFF2-40B4-BE49-F238E27FC236}">
                <a16:creationId xmlns:a16="http://schemas.microsoft.com/office/drawing/2014/main" id="{07C7D62E-617D-6533-7E17-AEFFBB07C79D}"/>
              </a:ext>
            </a:extLst>
          </p:cNvPr>
          <p:cNvSpPr/>
          <p:nvPr/>
        </p:nvSpPr>
        <p:spPr>
          <a:xfrm>
            <a:off x="2583714" y="4903633"/>
            <a:ext cx="1209040" cy="4910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Scan 1</a:t>
            </a:r>
            <a:r>
              <a:rPr kumimoji="1" lang="en-US" altLang="ja-JP" sz="800" baseline="30000" dirty="0">
                <a:solidFill>
                  <a:schemeClr val="tx1"/>
                </a:solidFill>
              </a:rPr>
              <a:t>st</a:t>
            </a:r>
            <a:r>
              <a:rPr kumimoji="1" lang="en-US" altLang="ja-JP" sz="800" dirty="0">
                <a:solidFill>
                  <a:schemeClr val="tx1"/>
                </a:solidFill>
              </a:rPr>
              <a:t> tag and move to QC area</a:t>
            </a:r>
          </a:p>
        </p:txBody>
      </p:sp>
      <p:cxnSp>
        <p:nvCxnSpPr>
          <p:cNvPr id="22" name="Connector: Elbow 21">
            <a:extLst>
              <a:ext uri="{FF2B5EF4-FFF2-40B4-BE49-F238E27FC236}">
                <a16:creationId xmlns:a16="http://schemas.microsoft.com/office/drawing/2014/main" id="{24E73482-E35B-9DFF-ABBD-225FB0FEE3EF}"/>
              </a:ext>
            </a:extLst>
          </p:cNvPr>
          <p:cNvCxnSpPr>
            <a:cxnSpLocks/>
            <a:stCxn id="4" idx="1"/>
            <a:endCxn id="51" idx="0"/>
          </p:cNvCxnSpPr>
          <p:nvPr/>
        </p:nvCxnSpPr>
        <p:spPr>
          <a:xfrm rot="10800000" flipV="1">
            <a:off x="3190782" y="3870908"/>
            <a:ext cx="501026" cy="197310"/>
          </a:xfrm>
          <a:prstGeom prst="bentConnector2">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3" name="正方形/長方形 47">
            <a:extLst>
              <a:ext uri="{FF2B5EF4-FFF2-40B4-BE49-F238E27FC236}">
                <a16:creationId xmlns:a16="http://schemas.microsoft.com/office/drawing/2014/main" id="{F00042B3-A2D7-5379-E5D3-EF66AA426356}"/>
              </a:ext>
            </a:extLst>
          </p:cNvPr>
          <p:cNvSpPr/>
          <p:nvPr/>
        </p:nvSpPr>
        <p:spPr>
          <a:xfrm>
            <a:off x="4803681" y="3668126"/>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Yes</a:t>
            </a:r>
            <a:endParaRPr kumimoji="1" lang="ja-JP" altLang="en-US" sz="800" b="1" dirty="0">
              <a:solidFill>
                <a:schemeClr val="tx1"/>
              </a:solidFill>
            </a:endParaRPr>
          </a:p>
        </p:txBody>
      </p:sp>
      <p:sp>
        <p:nvSpPr>
          <p:cNvPr id="24" name="正方形/長方形 48">
            <a:extLst>
              <a:ext uri="{FF2B5EF4-FFF2-40B4-BE49-F238E27FC236}">
                <a16:creationId xmlns:a16="http://schemas.microsoft.com/office/drawing/2014/main" id="{F4D8ED5A-1A67-C7D1-5414-BEA97CF02D08}"/>
              </a:ext>
            </a:extLst>
          </p:cNvPr>
          <p:cNvSpPr/>
          <p:nvPr/>
        </p:nvSpPr>
        <p:spPr>
          <a:xfrm>
            <a:off x="3364553" y="3679879"/>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No</a:t>
            </a:r>
            <a:endParaRPr kumimoji="1" lang="ja-JP" altLang="en-US" sz="800" b="1" dirty="0">
              <a:solidFill>
                <a:schemeClr val="tx1"/>
              </a:solidFill>
            </a:endParaRPr>
          </a:p>
        </p:txBody>
      </p:sp>
      <p:cxnSp>
        <p:nvCxnSpPr>
          <p:cNvPr id="27" name="Connector: Elbow 26">
            <a:extLst>
              <a:ext uri="{FF2B5EF4-FFF2-40B4-BE49-F238E27FC236}">
                <a16:creationId xmlns:a16="http://schemas.microsoft.com/office/drawing/2014/main" id="{8E637982-2368-179A-6A8C-3DAB51032C3D}"/>
              </a:ext>
            </a:extLst>
          </p:cNvPr>
          <p:cNvCxnSpPr>
            <a:cxnSpLocks/>
            <a:stCxn id="4" idx="3"/>
            <a:endCxn id="62" idx="0"/>
          </p:cNvCxnSpPr>
          <p:nvPr/>
        </p:nvCxnSpPr>
        <p:spPr>
          <a:xfrm>
            <a:off x="4900848" y="3870908"/>
            <a:ext cx="501828" cy="532173"/>
          </a:xfrm>
          <a:prstGeom prst="bentConnector2">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3" name="正方形/長方形 80">
            <a:extLst>
              <a:ext uri="{FF2B5EF4-FFF2-40B4-BE49-F238E27FC236}">
                <a16:creationId xmlns:a16="http://schemas.microsoft.com/office/drawing/2014/main" id="{48FF0E57-15D7-7378-E063-C771E35D68DE}"/>
              </a:ext>
            </a:extLst>
          </p:cNvPr>
          <p:cNvSpPr/>
          <p:nvPr/>
        </p:nvSpPr>
        <p:spPr>
          <a:xfrm>
            <a:off x="2583714" y="5620724"/>
            <a:ext cx="1209040" cy="32089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Enter lot size </a:t>
            </a:r>
          </a:p>
          <a:p>
            <a:pPr algn="ctr"/>
            <a:r>
              <a:rPr kumimoji="1" lang="en-US" altLang="ja-JP" sz="800" dirty="0">
                <a:solidFill>
                  <a:schemeClr val="tx1"/>
                </a:solidFill>
              </a:rPr>
              <a:t>and total amount</a:t>
            </a:r>
          </a:p>
        </p:txBody>
      </p:sp>
      <p:sp>
        <p:nvSpPr>
          <p:cNvPr id="38" name="Oval 37">
            <a:extLst>
              <a:ext uri="{FF2B5EF4-FFF2-40B4-BE49-F238E27FC236}">
                <a16:creationId xmlns:a16="http://schemas.microsoft.com/office/drawing/2014/main" id="{58877E3C-947F-E276-EF62-0DE9F3696A71}"/>
              </a:ext>
            </a:extLst>
          </p:cNvPr>
          <p:cNvSpPr/>
          <p:nvPr/>
        </p:nvSpPr>
        <p:spPr>
          <a:xfrm>
            <a:off x="4230329" y="3161116"/>
            <a:ext cx="131997" cy="131997"/>
          </a:xfrm>
          <a:prstGeom prst="ellipse">
            <a:avLst/>
          </a:prstGeom>
          <a:noFill/>
          <a:ln w="3175" cap="flat" cmpd="sng" algn="ctr">
            <a:solidFill>
              <a:sysClr val="windowText" lastClr="000000"/>
            </a:solidFill>
            <a:prstDash val="solid"/>
          </a:ln>
          <a:effectLst/>
        </p:spPr>
        <p:txBody>
          <a:bodyPr rtlCol="0" anchor="ctr"/>
          <a:lstStyle/>
          <a:p>
            <a:pPr algn="l" defTabSz="914400"/>
            <a:endParaRPr kumimoji="1" lang="en-US" sz="700" kern="0" dirty="0">
              <a:solidFill>
                <a:prstClr val="black"/>
              </a:solidFill>
            </a:endParaRPr>
          </a:p>
        </p:txBody>
      </p:sp>
      <p:sp>
        <p:nvSpPr>
          <p:cNvPr id="51" name="フローチャート: 判断 21">
            <a:extLst>
              <a:ext uri="{FF2B5EF4-FFF2-40B4-BE49-F238E27FC236}">
                <a16:creationId xmlns:a16="http://schemas.microsoft.com/office/drawing/2014/main" id="{3F89D96A-86F2-FFC3-4533-FE3199A1B766}"/>
              </a:ext>
            </a:extLst>
          </p:cNvPr>
          <p:cNvSpPr/>
          <p:nvPr/>
        </p:nvSpPr>
        <p:spPr>
          <a:xfrm>
            <a:off x="2586262" y="4068218"/>
            <a:ext cx="1209040" cy="644937"/>
          </a:xfrm>
          <a:prstGeom prst="flowChartDecision">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dirty="0">
                <a:solidFill>
                  <a:schemeClr val="tx1"/>
                </a:solidFill>
              </a:rPr>
              <a:t>Request leader permission?</a:t>
            </a:r>
          </a:p>
          <a:p>
            <a:pPr algn="ctr"/>
            <a:r>
              <a:rPr kumimoji="1" lang="en-US" altLang="ja-JP" sz="600" dirty="0">
                <a:solidFill>
                  <a:schemeClr val="tx1"/>
                </a:solidFill>
              </a:rPr>
              <a:t>Yes/No</a:t>
            </a:r>
            <a:endParaRPr kumimoji="1" lang="ja-JP" altLang="en-US" sz="600" dirty="0">
              <a:solidFill>
                <a:schemeClr val="tx1"/>
              </a:solidFill>
            </a:endParaRPr>
          </a:p>
        </p:txBody>
      </p:sp>
      <p:cxnSp>
        <p:nvCxnSpPr>
          <p:cNvPr id="58" name="Connector: Elbow 57">
            <a:extLst>
              <a:ext uri="{FF2B5EF4-FFF2-40B4-BE49-F238E27FC236}">
                <a16:creationId xmlns:a16="http://schemas.microsoft.com/office/drawing/2014/main" id="{FB3CDEF5-47E3-9FD8-12B1-C621405534FA}"/>
              </a:ext>
            </a:extLst>
          </p:cNvPr>
          <p:cNvCxnSpPr>
            <a:cxnSpLocks/>
            <a:stCxn id="51" idx="1"/>
            <a:endCxn id="38" idx="2"/>
          </p:cNvCxnSpPr>
          <p:nvPr/>
        </p:nvCxnSpPr>
        <p:spPr>
          <a:xfrm rot="10800000" flipH="1">
            <a:off x="2586261" y="3227115"/>
            <a:ext cx="1644067" cy="1163572"/>
          </a:xfrm>
          <a:prstGeom prst="bentConnector3">
            <a:avLst>
              <a:gd name="adj1" fmla="val -13905"/>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3" name="正方形/長方形 48">
            <a:extLst>
              <a:ext uri="{FF2B5EF4-FFF2-40B4-BE49-F238E27FC236}">
                <a16:creationId xmlns:a16="http://schemas.microsoft.com/office/drawing/2014/main" id="{FE140ACD-39C3-DFC3-EB40-6E9F3BE1BCCF}"/>
              </a:ext>
            </a:extLst>
          </p:cNvPr>
          <p:cNvSpPr/>
          <p:nvPr/>
        </p:nvSpPr>
        <p:spPr>
          <a:xfrm>
            <a:off x="2260898" y="4165013"/>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No</a:t>
            </a:r>
            <a:endParaRPr kumimoji="1" lang="ja-JP" altLang="en-US" sz="800" b="1" dirty="0">
              <a:solidFill>
                <a:schemeClr val="tx1"/>
              </a:solidFill>
            </a:endParaRPr>
          </a:p>
        </p:txBody>
      </p:sp>
      <p:sp>
        <p:nvSpPr>
          <p:cNvPr id="64" name="正方形/長方形 80">
            <a:extLst>
              <a:ext uri="{FF2B5EF4-FFF2-40B4-BE49-F238E27FC236}">
                <a16:creationId xmlns:a16="http://schemas.microsoft.com/office/drawing/2014/main" id="{320414FF-5E9A-D492-BE54-57FE4F402522}"/>
              </a:ext>
            </a:extLst>
          </p:cNvPr>
          <p:cNvSpPr/>
          <p:nvPr/>
        </p:nvSpPr>
        <p:spPr>
          <a:xfrm>
            <a:off x="4907881" y="5537576"/>
            <a:ext cx="995680" cy="483634"/>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Confirm and move to QC area</a:t>
            </a:r>
          </a:p>
        </p:txBody>
      </p:sp>
      <p:cxnSp>
        <p:nvCxnSpPr>
          <p:cNvPr id="67" name="Straight Arrow Connector 66">
            <a:extLst>
              <a:ext uri="{FF2B5EF4-FFF2-40B4-BE49-F238E27FC236}">
                <a16:creationId xmlns:a16="http://schemas.microsoft.com/office/drawing/2014/main" id="{431A3D4D-7693-8408-0A52-C761DC615C17}"/>
              </a:ext>
            </a:extLst>
          </p:cNvPr>
          <p:cNvCxnSpPr>
            <a:cxnSpLocks/>
            <a:stCxn id="51" idx="2"/>
            <a:endCxn id="11" idx="0"/>
          </p:cNvCxnSpPr>
          <p:nvPr/>
        </p:nvCxnSpPr>
        <p:spPr>
          <a:xfrm flipH="1">
            <a:off x="3188234" y="4713155"/>
            <a:ext cx="2548" cy="190478"/>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C12CD9D4-2F95-A2F7-CC7A-68D9B51C15B5}"/>
              </a:ext>
            </a:extLst>
          </p:cNvPr>
          <p:cNvCxnSpPr>
            <a:cxnSpLocks/>
            <a:stCxn id="11" idx="2"/>
            <a:endCxn id="33" idx="0"/>
          </p:cNvCxnSpPr>
          <p:nvPr/>
        </p:nvCxnSpPr>
        <p:spPr>
          <a:xfrm>
            <a:off x="3188234" y="5394636"/>
            <a:ext cx="0" cy="226088"/>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188B74A4-4E98-5563-F694-B01DEA3B08E9}"/>
              </a:ext>
            </a:extLst>
          </p:cNvPr>
          <p:cNvCxnSpPr>
            <a:cxnSpLocks/>
            <a:stCxn id="33" idx="3"/>
            <a:endCxn id="64" idx="1"/>
          </p:cNvCxnSpPr>
          <p:nvPr/>
        </p:nvCxnSpPr>
        <p:spPr>
          <a:xfrm flipV="1">
            <a:off x="3792754" y="5779393"/>
            <a:ext cx="1115127" cy="1780"/>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64A2A664-53F8-58B9-CA17-58E5B1E40249}"/>
              </a:ext>
            </a:extLst>
          </p:cNvPr>
          <p:cNvCxnSpPr>
            <a:cxnSpLocks/>
            <a:stCxn id="64" idx="2"/>
            <a:endCxn id="12" idx="0"/>
          </p:cNvCxnSpPr>
          <p:nvPr/>
        </p:nvCxnSpPr>
        <p:spPr>
          <a:xfrm>
            <a:off x="5405721" y="6021210"/>
            <a:ext cx="1479" cy="258658"/>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5D0FBF55-FC7B-0EA9-AF96-D8AB636431EB}"/>
              </a:ext>
            </a:extLst>
          </p:cNvPr>
          <p:cNvCxnSpPr>
            <a:cxnSpLocks/>
            <a:stCxn id="38" idx="4"/>
            <a:endCxn id="4" idx="0"/>
          </p:cNvCxnSpPr>
          <p:nvPr/>
        </p:nvCxnSpPr>
        <p:spPr>
          <a:xfrm>
            <a:off x="4296328" y="3293113"/>
            <a:ext cx="0" cy="255326"/>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FFE763CA-96F5-FA1E-92A5-4862E8421EBC}"/>
              </a:ext>
            </a:extLst>
          </p:cNvPr>
          <p:cNvCxnSpPr>
            <a:cxnSpLocks/>
            <a:stCxn id="62" idx="2"/>
            <a:endCxn id="64" idx="0"/>
          </p:cNvCxnSpPr>
          <p:nvPr/>
        </p:nvCxnSpPr>
        <p:spPr>
          <a:xfrm>
            <a:off x="5402676" y="4982052"/>
            <a:ext cx="3045" cy="555524"/>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6" name="正方形/長方形 47">
            <a:extLst>
              <a:ext uri="{FF2B5EF4-FFF2-40B4-BE49-F238E27FC236}">
                <a16:creationId xmlns:a16="http://schemas.microsoft.com/office/drawing/2014/main" id="{E0F1C2EE-6FD7-5652-3A72-FECD3AEA52FC}"/>
              </a:ext>
            </a:extLst>
          </p:cNvPr>
          <p:cNvSpPr/>
          <p:nvPr/>
        </p:nvSpPr>
        <p:spPr>
          <a:xfrm>
            <a:off x="3197860" y="4664900"/>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Yes</a:t>
            </a:r>
            <a:endParaRPr kumimoji="1" lang="ja-JP" altLang="en-US" sz="800" b="1" dirty="0">
              <a:solidFill>
                <a:schemeClr val="tx1"/>
              </a:solidFill>
            </a:endParaRPr>
          </a:p>
        </p:txBody>
      </p:sp>
      <p:sp>
        <p:nvSpPr>
          <p:cNvPr id="97" name="Isosceles Triangle 96">
            <a:extLst>
              <a:ext uri="{FF2B5EF4-FFF2-40B4-BE49-F238E27FC236}">
                <a16:creationId xmlns:a16="http://schemas.microsoft.com/office/drawing/2014/main" id="{D31F2EE0-690F-C083-CF08-11D124350692}"/>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spTree>
    <p:extLst>
      <p:ext uri="{BB962C8B-B14F-4D97-AF65-F5344CB8AC3E}">
        <p14:creationId xmlns:p14="http://schemas.microsoft.com/office/powerpoint/2010/main" val="543936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31</a:t>
            </a:fld>
            <a:endParaRPr kumimoji="1" lang="ja-JP" altLang="en-US"/>
          </a:p>
        </p:txBody>
      </p:sp>
      <p:sp>
        <p:nvSpPr>
          <p:cNvPr id="17" name="正方形/長方形 16">
            <a:extLst>
              <a:ext uri="{FF2B5EF4-FFF2-40B4-BE49-F238E27FC236}">
                <a16:creationId xmlns:a16="http://schemas.microsoft.com/office/drawing/2014/main" id="{63762151-4328-4DD9-8D29-5A720332379A}"/>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4. Operation flow</a:t>
            </a:r>
          </a:p>
        </p:txBody>
      </p:sp>
      <p:sp>
        <p:nvSpPr>
          <p:cNvPr id="40" name="正方形/長方形 39">
            <a:extLst>
              <a:ext uri="{FF2B5EF4-FFF2-40B4-BE49-F238E27FC236}">
                <a16:creationId xmlns:a16="http://schemas.microsoft.com/office/drawing/2014/main" id="{4D3446FF-91A2-4882-ADFB-35C92745D8C9}"/>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1" name="正方形/長方形 20">
            <a:extLst>
              <a:ext uri="{FF2B5EF4-FFF2-40B4-BE49-F238E27FC236}">
                <a16:creationId xmlns:a16="http://schemas.microsoft.com/office/drawing/2014/main" id="{3FE78F3C-50EF-4F7D-ACE8-E41ADE47135F}"/>
              </a:ext>
            </a:extLst>
          </p:cNvPr>
          <p:cNvSpPr/>
          <p:nvPr/>
        </p:nvSpPr>
        <p:spPr>
          <a:xfrm>
            <a:off x="401320" y="1345290"/>
            <a:ext cx="6117062" cy="43088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 name="正方形/長方形 1">
            <a:extLst>
              <a:ext uri="{FF2B5EF4-FFF2-40B4-BE49-F238E27FC236}">
                <a16:creationId xmlns:a16="http://schemas.microsoft.com/office/drawing/2014/main" id="{A3896362-D50B-4437-9CEB-A41F86A579A7}"/>
              </a:ext>
            </a:extLst>
          </p:cNvPr>
          <p:cNvSpPr/>
          <p:nvPr/>
        </p:nvSpPr>
        <p:spPr>
          <a:xfrm>
            <a:off x="391160" y="1354538"/>
            <a:ext cx="1680041" cy="4308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chemeClr val="tx1"/>
                </a:solidFill>
              </a:rPr>
              <a:t>ERP</a:t>
            </a:r>
          </a:p>
        </p:txBody>
      </p:sp>
      <p:cxnSp>
        <p:nvCxnSpPr>
          <p:cNvPr id="7" name="直線コネクタ 6">
            <a:extLst>
              <a:ext uri="{FF2B5EF4-FFF2-40B4-BE49-F238E27FC236}">
                <a16:creationId xmlns:a16="http://schemas.microsoft.com/office/drawing/2014/main" id="{DF0591AD-D482-41BC-BA15-322BB8CD403B}"/>
              </a:ext>
            </a:extLst>
          </p:cNvPr>
          <p:cNvCxnSpPr/>
          <p:nvPr/>
        </p:nvCxnSpPr>
        <p:spPr>
          <a:xfrm>
            <a:off x="2082796" y="1345290"/>
            <a:ext cx="0" cy="7836107"/>
          </a:xfrm>
          <a:prstGeom prst="line">
            <a:avLst/>
          </a:prstGeom>
          <a:ln w="6350" cmpd="sng">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974FAD0D-052B-47D2-9258-02F896129E2B}"/>
              </a:ext>
            </a:extLst>
          </p:cNvPr>
          <p:cNvSpPr txBox="1"/>
          <p:nvPr/>
        </p:nvSpPr>
        <p:spPr>
          <a:xfrm>
            <a:off x="406400" y="837577"/>
            <a:ext cx="6117062" cy="261610"/>
          </a:xfrm>
          <a:prstGeom prst="rect">
            <a:avLst/>
          </a:prstGeom>
          <a:noFill/>
        </p:spPr>
        <p:txBody>
          <a:bodyPr wrap="square" rtlCol="0">
            <a:spAutoFit/>
          </a:bodyPr>
          <a:lstStyle/>
          <a:p>
            <a:r>
              <a:rPr kumimoji="1" lang="en-US" altLang="ja-JP" sz="1100" b="1" dirty="0"/>
              <a:t>4-2. Temporary FG Inbound</a:t>
            </a:r>
          </a:p>
        </p:txBody>
      </p:sp>
      <p:sp>
        <p:nvSpPr>
          <p:cNvPr id="65" name="正方形/長方形 64">
            <a:extLst>
              <a:ext uri="{FF2B5EF4-FFF2-40B4-BE49-F238E27FC236}">
                <a16:creationId xmlns:a16="http://schemas.microsoft.com/office/drawing/2014/main" id="{D8D1790C-A30E-48AA-843A-648FED708622}"/>
              </a:ext>
            </a:extLst>
          </p:cNvPr>
          <p:cNvSpPr/>
          <p:nvPr/>
        </p:nvSpPr>
        <p:spPr>
          <a:xfrm>
            <a:off x="2092958" y="1353916"/>
            <a:ext cx="4425422" cy="4308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chemeClr val="tx1"/>
                </a:solidFill>
              </a:rPr>
              <a:t>Stock Management System Pegasus</a:t>
            </a:r>
          </a:p>
        </p:txBody>
      </p:sp>
      <p:sp>
        <p:nvSpPr>
          <p:cNvPr id="8" name="正方形/長方形 80">
            <a:extLst>
              <a:ext uri="{FF2B5EF4-FFF2-40B4-BE49-F238E27FC236}">
                <a16:creationId xmlns:a16="http://schemas.microsoft.com/office/drawing/2014/main" id="{B0862646-42F2-32B0-70D2-361DE24DEBC2}"/>
              </a:ext>
            </a:extLst>
          </p:cNvPr>
          <p:cNvSpPr/>
          <p:nvPr/>
        </p:nvSpPr>
        <p:spPr>
          <a:xfrm>
            <a:off x="3698606" y="3327840"/>
            <a:ext cx="1209040" cy="6391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Scan Production KANBAN</a:t>
            </a:r>
          </a:p>
        </p:txBody>
      </p:sp>
      <p:sp>
        <p:nvSpPr>
          <p:cNvPr id="10" name="フローチャート: 判断 52">
            <a:extLst>
              <a:ext uri="{FF2B5EF4-FFF2-40B4-BE49-F238E27FC236}">
                <a16:creationId xmlns:a16="http://schemas.microsoft.com/office/drawing/2014/main" id="{670E79FD-319A-3D0D-0B11-C7B648CE62A2}"/>
              </a:ext>
            </a:extLst>
          </p:cNvPr>
          <p:cNvSpPr/>
          <p:nvPr/>
        </p:nvSpPr>
        <p:spPr>
          <a:xfrm>
            <a:off x="3698606" y="5689434"/>
            <a:ext cx="1209040" cy="644937"/>
          </a:xfrm>
          <a:prstGeom prst="flowChartDecision">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dirty="0">
                <a:solidFill>
                  <a:schemeClr val="tx1"/>
                </a:solidFill>
              </a:rPr>
              <a:t>Is Matched?</a:t>
            </a:r>
          </a:p>
          <a:p>
            <a:pPr algn="ctr"/>
            <a:r>
              <a:rPr kumimoji="1" lang="en-US" altLang="ja-JP" sz="600" dirty="0">
                <a:solidFill>
                  <a:schemeClr val="tx1"/>
                </a:solidFill>
              </a:rPr>
              <a:t>Yes / No</a:t>
            </a:r>
            <a:endParaRPr kumimoji="1" lang="ja-JP" altLang="en-US" sz="600" dirty="0">
              <a:solidFill>
                <a:schemeClr val="tx1"/>
              </a:solidFill>
            </a:endParaRPr>
          </a:p>
        </p:txBody>
      </p:sp>
      <p:sp>
        <p:nvSpPr>
          <p:cNvPr id="11" name="正方形/長方形 80">
            <a:extLst>
              <a:ext uri="{FF2B5EF4-FFF2-40B4-BE49-F238E27FC236}">
                <a16:creationId xmlns:a16="http://schemas.microsoft.com/office/drawing/2014/main" id="{F90144A5-A025-88FD-ABD2-B20F3425D369}"/>
              </a:ext>
            </a:extLst>
          </p:cNvPr>
          <p:cNvSpPr/>
          <p:nvPr/>
        </p:nvSpPr>
        <p:spPr>
          <a:xfrm>
            <a:off x="3698606" y="4671284"/>
            <a:ext cx="1209040" cy="6391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Scan box barcode due to matching the parts no and carton barcode</a:t>
            </a:r>
          </a:p>
        </p:txBody>
      </p:sp>
      <p:cxnSp>
        <p:nvCxnSpPr>
          <p:cNvPr id="14" name="Straight Arrow Connector 13">
            <a:extLst>
              <a:ext uri="{FF2B5EF4-FFF2-40B4-BE49-F238E27FC236}">
                <a16:creationId xmlns:a16="http://schemas.microsoft.com/office/drawing/2014/main" id="{32E0EFE6-01CE-676D-9914-B84212C8ABD0}"/>
              </a:ext>
            </a:extLst>
          </p:cNvPr>
          <p:cNvCxnSpPr>
            <a:cxnSpLocks/>
            <a:stCxn id="8" idx="2"/>
            <a:endCxn id="11" idx="0"/>
          </p:cNvCxnSpPr>
          <p:nvPr/>
        </p:nvCxnSpPr>
        <p:spPr>
          <a:xfrm>
            <a:off x="4303126" y="3966975"/>
            <a:ext cx="0" cy="704309"/>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E0F359B-6313-F4F7-7897-008EDD31A8CA}"/>
              </a:ext>
            </a:extLst>
          </p:cNvPr>
          <p:cNvCxnSpPr>
            <a:stCxn id="11" idx="2"/>
            <a:endCxn id="10" idx="0"/>
          </p:cNvCxnSpPr>
          <p:nvPr/>
        </p:nvCxnSpPr>
        <p:spPr>
          <a:xfrm>
            <a:off x="4303126" y="5310419"/>
            <a:ext cx="0" cy="379015"/>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F4F5E136-2CC1-2A87-E4DB-403262F30DAF}"/>
              </a:ext>
            </a:extLst>
          </p:cNvPr>
          <p:cNvCxnSpPr>
            <a:stCxn id="10" idx="3"/>
            <a:endCxn id="11" idx="3"/>
          </p:cNvCxnSpPr>
          <p:nvPr/>
        </p:nvCxnSpPr>
        <p:spPr>
          <a:xfrm flipV="1">
            <a:off x="4907646" y="4990852"/>
            <a:ext cx="12700" cy="1021051"/>
          </a:xfrm>
          <a:prstGeom prst="bentConnector3">
            <a:avLst>
              <a:gd name="adj1" fmla="val 1800000"/>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E8681F1-061A-4FFA-A47E-E36E5397D959}"/>
              </a:ext>
            </a:extLst>
          </p:cNvPr>
          <p:cNvCxnSpPr>
            <a:cxnSpLocks/>
            <a:stCxn id="10" idx="2"/>
          </p:cNvCxnSpPr>
          <p:nvPr/>
        </p:nvCxnSpPr>
        <p:spPr>
          <a:xfrm flipH="1">
            <a:off x="4297807" y="6334371"/>
            <a:ext cx="5319" cy="379015"/>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3" name="正方形/長方形 47">
            <a:extLst>
              <a:ext uri="{FF2B5EF4-FFF2-40B4-BE49-F238E27FC236}">
                <a16:creationId xmlns:a16="http://schemas.microsoft.com/office/drawing/2014/main" id="{F83DB0D9-2CF5-1521-85B7-CB3CA91F1959}"/>
              </a:ext>
            </a:extLst>
          </p:cNvPr>
          <p:cNvSpPr/>
          <p:nvPr/>
        </p:nvSpPr>
        <p:spPr>
          <a:xfrm>
            <a:off x="4211689" y="6330382"/>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Yes</a:t>
            </a:r>
            <a:endParaRPr kumimoji="1" lang="ja-JP" altLang="en-US" sz="800" b="1" dirty="0">
              <a:solidFill>
                <a:schemeClr val="tx1"/>
              </a:solidFill>
            </a:endParaRPr>
          </a:p>
        </p:txBody>
      </p:sp>
      <p:sp>
        <p:nvSpPr>
          <p:cNvPr id="35" name="正方形/長方形 48">
            <a:extLst>
              <a:ext uri="{FF2B5EF4-FFF2-40B4-BE49-F238E27FC236}">
                <a16:creationId xmlns:a16="http://schemas.microsoft.com/office/drawing/2014/main" id="{10B397E1-DCE2-AB5C-32A3-5FBAA6B979CE}"/>
              </a:ext>
            </a:extLst>
          </p:cNvPr>
          <p:cNvSpPr/>
          <p:nvPr/>
        </p:nvSpPr>
        <p:spPr>
          <a:xfrm>
            <a:off x="4766023" y="5813945"/>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No</a:t>
            </a:r>
            <a:endParaRPr kumimoji="1" lang="ja-JP" altLang="en-US" sz="800" b="1" dirty="0">
              <a:solidFill>
                <a:schemeClr val="tx1"/>
              </a:solidFill>
            </a:endParaRPr>
          </a:p>
        </p:txBody>
      </p:sp>
      <p:sp>
        <p:nvSpPr>
          <p:cNvPr id="6" name="Oval 5">
            <a:extLst>
              <a:ext uri="{FF2B5EF4-FFF2-40B4-BE49-F238E27FC236}">
                <a16:creationId xmlns:a16="http://schemas.microsoft.com/office/drawing/2014/main" id="{FADA4B03-1C47-7D0E-3390-A786AE177058}"/>
              </a:ext>
            </a:extLst>
          </p:cNvPr>
          <p:cNvSpPr/>
          <p:nvPr/>
        </p:nvSpPr>
        <p:spPr>
          <a:xfrm>
            <a:off x="4003409" y="1922470"/>
            <a:ext cx="599435" cy="345558"/>
          </a:xfrm>
          <a:prstGeom prst="ellipse">
            <a:avLst/>
          </a:prstGeom>
          <a:noFill/>
          <a:ln w="3175" cap="flat" cmpd="sng" algn="ctr">
            <a:solidFill>
              <a:sysClr val="windowText" lastClr="000000"/>
            </a:solidFill>
            <a:prstDash val="solid"/>
          </a:ln>
          <a:effectLst/>
        </p:spPr>
        <p:txBody>
          <a:bodyPr rtlCol="0" anchor="ctr"/>
          <a:lstStyle/>
          <a:p>
            <a:pPr algn="ctr" defTabSz="914400"/>
            <a:r>
              <a:rPr kumimoji="1" lang="en-US" sz="700" kern="0" dirty="0">
                <a:solidFill>
                  <a:prstClr val="black"/>
                </a:solidFill>
              </a:rPr>
              <a:t>Start</a:t>
            </a:r>
          </a:p>
        </p:txBody>
      </p:sp>
      <p:cxnSp>
        <p:nvCxnSpPr>
          <p:cNvPr id="9" name="Straight Arrow Connector 8">
            <a:extLst>
              <a:ext uri="{FF2B5EF4-FFF2-40B4-BE49-F238E27FC236}">
                <a16:creationId xmlns:a16="http://schemas.microsoft.com/office/drawing/2014/main" id="{84AC2359-D9EA-3A77-D533-AF37BBE79DAF}"/>
              </a:ext>
            </a:extLst>
          </p:cNvPr>
          <p:cNvCxnSpPr>
            <a:cxnSpLocks/>
            <a:stCxn id="6" idx="4"/>
            <a:endCxn id="12" idx="0"/>
          </p:cNvCxnSpPr>
          <p:nvPr/>
        </p:nvCxnSpPr>
        <p:spPr>
          <a:xfrm>
            <a:off x="4303127" y="2268028"/>
            <a:ext cx="2542" cy="487500"/>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5A9BB2AA-F9D9-EB4D-FD79-F4D3AFB0A9FD}"/>
              </a:ext>
            </a:extLst>
          </p:cNvPr>
          <p:cNvSpPr/>
          <p:nvPr/>
        </p:nvSpPr>
        <p:spPr>
          <a:xfrm>
            <a:off x="4239670" y="2755528"/>
            <a:ext cx="131997" cy="131997"/>
          </a:xfrm>
          <a:prstGeom prst="ellipse">
            <a:avLst/>
          </a:prstGeom>
          <a:noFill/>
          <a:ln w="3175" cap="flat" cmpd="sng" algn="ctr">
            <a:solidFill>
              <a:sysClr val="windowText" lastClr="000000"/>
            </a:solidFill>
            <a:prstDash val="solid"/>
          </a:ln>
          <a:effectLst/>
        </p:spPr>
        <p:txBody>
          <a:bodyPr rtlCol="0" anchor="ctr"/>
          <a:lstStyle/>
          <a:p>
            <a:pPr algn="l" defTabSz="914400"/>
            <a:endParaRPr kumimoji="1" lang="en-US" sz="700" kern="0" dirty="0">
              <a:solidFill>
                <a:prstClr val="black"/>
              </a:solidFill>
            </a:endParaRPr>
          </a:p>
        </p:txBody>
      </p:sp>
      <p:sp>
        <p:nvSpPr>
          <p:cNvPr id="13" name="Oval 12">
            <a:extLst>
              <a:ext uri="{FF2B5EF4-FFF2-40B4-BE49-F238E27FC236}">
                <a16:creationId xmlns:a16="http://schemas.microsoft.com/office/drawing/2014/main" id="{7D116CFE-E04F-CB9E-257E-96D1D4CFD56C}"/>
              </a:ext>
            </a:extLst>
          </p:cNvPr>
          <p:cNvSpPr/>
          <p:nvPr/>
        </p:nvSpPr>
        <p:spPr>
          <a:xfrm>
            <a:off x="4003409" y="8717752"/>
            <a:ext cx="599435" cy="345558"/>
          </a:xfrm>
          <a:prstGeom prst="ellipse">
            <a:avLst/>
          </a:prstGeom>
          <a:noFill/>
          <a:ln w="3175" cap="flat" cmpd="sng" algn="ctr">
            <a:solidFill>
              <a:sysClr val="windowText" lastClr="000000"/>
            </a:solidFill>
            <a:prstDash val="solid"/>
          </a:ln>
          <a:effectLst/>
        </p:spPr>
        <p:txBody>
          <a:bodyPr rtlCol="0" anchor="ctr"/>
          <a:lstStyle/>
          <a:p>
            <a:pPr algn="ctr" defTabSz="914400"/>
            <a:r>
              <a:rPr kumimoji="1" lang="en-US" sz="700" kern="0" dirty="0">
                <a:solidFill>
                  <a:prstClr val="black"/>
                </a:solidFill>
              </a:rPr>
              <a:t>Finish</a:t>
            </a:r>
          </a:p>
        </p:txBody>
      </p:sp>
      <p:sp>
        <p:nvSpPr>
          <p:cNvPr id="15" name="フローチャート: 判断 52">
            <a:extLst>
              <a:ext uri="{FF2B5EF4-FFF2-40B4-BE49-F238E27FC236}">
                <a16:creationId xmlns:a16="http://schemas.microsoft.com/office/drawing/2014/main" id="{E5211168-842F-BD8F-4401-9F17E1E35C80}"/>
              </a:ext>
            </a:extLst>
          </p:cNvPr>
          <p:cNvSpPr/>
          <p:nvPr/>
        </p:nvSpPr>
        <p:spPr>
          <a:xfrm>
            <a:off x="3698606" y="6713386"/>
            <a:ext cx="1209040" cy="644937"/>
          </a:xfrm>
          <a:prstGeom prst="flowChartDecision">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dirty="0">
                <a:solidFill>
                  <a:schemeClr val="tx1"/>
                </a:solidFill>
              </a:rPr>
              <a:t>Is more KANBAN?</a:t>
            </a:r>
          </a:p>
          <a:p>
            <a:pPr algn="ctr"/>
            <a:r>
              <a:rPr kumimoji="1" lang="en-US" altLang="ja-JP" sz="600" dirty="0">
                <a:solidFill>
                  <a:schemeClr val="tx1"/>
                </a:solidFill>
              </a:rPr>
              <a:t>Yes / No</a:t>
            </a:r>
            <a:endParaRPr kumimoji="1" lang="ja-JP" altLang="en-US" sz="600" dirty="0">
              <a:solidFill>
                <a:schemeClr val="tx1"/>
              </a:solidFill>
            </a:endParaRPr>
          </a:p>
        </p:txBody>
      </p:sp>
      <p:sp>
        <p:nvSpPr>
          <p:cNvPr id="18" name="正方形/長方形 80">
            <a:extLst>
              <a:ext uri="{FF2B5EF4-FFF2-40B4-BE49-F238E27FC236}">
                <a16:creationId xmlns:a16="http://schemas.microsoft.com/office/drawing/2014/main" id="{12C75F27-BF2B-A3C8-BA9A-B0A1F2762E6A}"/>
              </a:ext>
            </a:extLst>
          </p:cNvPr>
          <p:cNvSpPr/>
          <p:nvPr/>
        </p:nvSpPr>
        <p:spPr>
          <a:xfrm>
            <a:off x="3698606" y="7635998"/>
            <a:ext cx="1209040" cy="6391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Scan temporary location ID (lane location) &amp; confirm</a:t>
            </a:r>
          </a:p>
        </p:txBody>
      </p:sp>
      <p:cxnSp>
        <p:nvCxnSpPr>
          <p:cNvPr id="28" name="Straight Arrow Connector 27">
            <a:extLst>
              <a:ext uri="{FF2B5EF4-FFF2-40B4-BE49-F238E27FC236}">
                <a16:creationId xmlns:a16="http://schemas.microsoft.com/office/drawing/2014/main" id="{84AF5063-C2A2-D04F-296C-7D0FF8D1BF03}"/>
              </a:ext>
            </a:extLst>
          </p:cNvPr>
          <p:cNvCxnSpPr>
            <a:cxnSpLocks/>
            <a:stCxn id="12" idx="4"/>
            <a:endCxn id="8" idx="0"/>
          </p:cNvCxnSpPr>
          <p:nvPr/>
        </p:nvCxnSpPr>
        <p:spPr>
          <a:xfrm flipH="1">
            <a:off x="4303126" y="2887525"/>
            <a:ext cx="2543" cy="440315"/>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65B3EEAD-70B0-A71F-1568-0AECC7F3C2F5}"/>
              </a:ext>
            </a:extLst>
          </p:cNvPr>
          <p:cNvCxnSpPr>
            <a:cxnSpLocks/>
            <a:stCxn id="15" idx="1"/>
            <a:endCxn id="12" idx="2"/>
          </p:cNvCxnSpPr>
          <p:nvPr/>
        </p:nvCxnSpPr>
        <p:spPr>
          <a:xfrm rot="10800000" flipH="1">
            <a:off x="3698606" y="2821527"/>
            <a:ext cx="541064" cy="4214328"/>
          </a:xfrm>
          <a:prstGeom prst="bentConnector3">
            <a:avLst>
              <a:gd name="adj1" fmla="val -42250"/>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5B9E30A-47D3-BE92-771D-ACAD05B1182F}"/>
              </a:ext>
            </a:extLst>
          </p:cNvPr>
          <p:cNvCxnSpPr>
            <a:cxnSpLocks/>
            <a:stCxn id="15" idx="2"/>
            <a:endCxn id="18" idx="0"/>
          </p:cNvCxnSpPr>
          <p:nvPr/>
        </p:nvCxnSpPr>
        <p:spPr>
          <a:xfrm>
            <a:off x="4303126" y="7358323"/>
            <a:ext cx="0" cy="277675"/>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4" name="正方形/長方形 47">
            <a:extLst>
              <a:ext uri="{FF2B5EF4-FFF2-40B4-BE49-F238E27FC236}">
                <a16:creationId xmlns:a16="http://schemas.microsoft.com/office/drawing/2014/main" id="{658C0793-9E51-F294-3CA3-B307F729DD78}"/>
              </a:ext>
            </a:extLst>
          </p:cNvPr>
          <p:cNvSpPr/>
          <p:nvPr/>
        </p:nvSpPr>
        <p:spPr>
          <a:xfrm>
            <a:off x="3404009" y="6825158"/>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Yes</a:t>
            </a:r>
            <a:endParaRPr kumimoji="1" lang="ja-JP" altLang="en-US" sz="800" b="1" dirty="0">
              <a:solidFill>
                <a:schemeClr val="tx1"/>
              </a:solidFill>
            </a:endParaRPr>
          </a:p>
        </p:txBody>
      </p:sp>
      <p:sp>
        <p:nvSpPr>
          <p:cNvPr id="46" name="正方形/長方形 48">
            <a:extLst>
              <a:ext uri="{FF2B5EF4-FFF2-40B4-BE49-F238E27FC236}">
                <a16:creationId xmlns:a16="http://schemas.microsoft.com/office/drawing/2014/main" id="{3A3E8C5C-BDBE-BDC0-56DC-C41BE083A563}"/>
              </a:ext>
            </a:extLst>
          </p:cNvPr>
          <p:cNvSpPr/>
          <p:nvPr/>
        </p:nvSpPr>
        <p:spPr>
          <a:xfrm>
            <a:off x="4239669" y="7358323"/>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No</a:t>
            </a:r>
            <a:endParaRPr kumimoji="1" lang="ja-JP" altLang="en-US" sz="800" b="1" dirty="0">
              <a:solidFill>
                <a:schemeClr val="tx1"/>
              </a:solidFill>
            </a:endParaRPr>
          </a:p>
        </p:txBody>
      </p:sp>
      <p:cxnSp>
        <p:nvCxnSpPr>
          <p:cNvPr id="47" name="Straight Arrow Connector 46">
            <a:extLst>
              <a:ext uri="{FF2B5EF4-FFF2-40B4-BE49-F238E27FC236}">
                <a16:creationId xmlns:a16="http://schemas.microsoft.com/office/drawing/2014/main" id="{41A3D704-8926-49E6-BB14-E12CEFC1B8F2}"/>
              </a:ext>
            </a:extLst>
          </p:cNvPr>
          <p:cNvCxnSpPr>
            <a:cxnSpLocks/>
            <a:stCxn id="18" idx="2"/>
            <a:endCxn id="13" idx="0"/>
          </p:cNvCxnSpPr>
          <p:nvPr/>
        </p:nvCxnSpPr>
        <p:spPr>
          <a:xfrm>
            <a:off x="4303126" y="8275133"/>
            <a:ext cx="1" cy="442619"/>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0" name="Isosceles Triangle 49">
            <a:extLst>
              <a:ext uri="{FF2B5EF4-FFF2-40B4-BE49-F238E27FC236}">
                <a16:creationId xmlns:a16="http://schemas.microsoft.com/office/drawing/2014/main" id="{D4BA9387-8196-45A1-1C87-4F5C30F94E91}"/>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spTree>
    <p:extLst>
      <p:ext uri="{BB962C8B-B14F-4D97-AF65-F5344CB8AC3E}">
        <p14:creationId xmlns:p14="http://schemas.microsoft.com/office/powerpoint/2010/main" val="3394967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9187B-6502-0D9C-C7E2-F7B67B988869}"/>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4040E24E-EF12-92DF-EAE3-5B6F4DD92B8D}"/>
              </a:ext>
            </a:extLst>
          </p:cNvPr>
          <p:cNvSpPr>
            <a:spLocks noGrp="1"/>
          </p:cNvSpPr>
          <p:nvPr>
            <p:ph type="sldNum" sz="quarter" idx="12"/>
          </p:nvPr>
        </p:nvSpPr>
        <p:spPr/>
        <p:txBody>
          <a:bodyPr/>
          <a:lstStyle/>
          <a:p>
            <a:fld id="{FABEA90D-F275-432F-8053-456A4E092F4A}" type="slidenum">
              <a:rPr kumimoji="1" lang="ja-JP" altLang="en-US" smtClean="0"/>
              <a:t>32</a:t>
            </a:fld>
            <a:endParaRPr kumimoji="1" lang="ja-JP" altLang="en-US"/>
          </a:p>
        </p:txBody>
      </p:sp>
      <p:sp>
        <p:nvSpPr>
          <p:cNvPr id="17" name="正方形/長方形 16">
            <a:extLst>
              <a:ext uri="{FF2B5EF4-FFF2-40B4-BE49-F238E27FC236}">
                <a16:creationId xmlns:a16="http://schemas.microsoft.com/office/drawing/2014/main" id="{429F0AED-35AE-C292-BC4C-9968A2F8A1BF}"/>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4. Operation flow</a:t>
            </a:r>
          </a:p>
        </p:txBody>
      </p:sp>
      <p:sp>
        <p:nvSpPr>
          <p:cNvPr id="40" name="正方形/長方形 39">
            <a:extLst>
              <a:ext uri="{FF2B5EF4-FFF2-40B4-BE49-F238E27FC236}">
                <a16:creationId xmlns:a16="http://schemas.microsoft.com/office/drawing/2014/main" id="{0E835B28-2177-0CCF-E88A-EA57563ED639}"/>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1" name="正方形/長方形 20">
            <a:extLst>
              <a:ext uri="{FF2B5EF4-FFF2-40B4-BE49-F238E27FC236}">
                <a16:creationId xmlns:a16="http://schemas.microsoft.com/office/drawing/2014/main" id="{DEBBEA32-E9E7-F57D-CB38-C1507DCE444F}"/>
              </a:ext>
            </a:extLst>
          </p:cNvPr>
          <p:cNvSpPr/>
          <p:nvPr/>
        </p:nvSpPr>
        <p:spPr>
          <a:xfrm>
            <a:off x="401320" y="1345290"/>
            <a:ext cx="6117062" cy="43088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 name="正方形/長方形 1">
            <a:extLst>
              <a:ext uri="{FF2B5EF4-FFF2-40B4-BE49-F238E27FC236}">
                <a16:creationId xmlns:a16="http://schemas.microsoft.com/office/drawing/2014/main" id="{FA4D1269-47AD-CCDE-0891-F06C11072B5F}"/>
              </a:ext>
            </a:extLst>
          </p:cNvPr>
          <p:cNvSpPr/>
          <p:nvPr/>
        </p:nvSpPr>
        <p:spPr>
          <a:xfrm>
            <a:off x="391160" y="1354538"/>
            <a:ext cx="1680041" cy="4308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chemeClr val="tx1"/>
                </a:solidFill>
              </a:rPr>
              <a:t>ERP</a:t>
            </a:r>
          </a:p>
        </p:txBody>
      </p:sp>
      <p:cxnSp>
        <p:nvCxnSpPr>
          <p:cNvPr id="7" name="直線コネクタ 6">
            <a:extLst>
              <a:ext uri="{FF2B5EF4-FFF2-40B4-BE49-F238E27FC236}">
                <a16:creationId xmlns:a16="http://schemas.microsoft.com/office/drawing/2014/main" id="{A270DA56-9ED0-0435-B476-3830D64680EF}"/>
              </a:ext>
            </a:extLst>
          </p:cNvPr>
          <p:cNvCxnSpPr/>
          <p:nvPr/>
        </p:nvCxnSpPr>
        <p:spPr>
          <a:xfrm>
            <a:off x="2082796" y="1345290"/>
            <a:ext cx="0" cy="7836107"/>
          </a:xfrm>
          <a:prstGeom prst="line">
            <a:avLst/>
          </a:prstGeom>
          <a:ln w="6350" cmpd="sng">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D19EF621-5B8E-E719-E432-C0CEB484369D}"/>
              </a:ext>
            </a:extLst>
          </p:cNvPr>
          <p:cNvSpPr txBox="1"/>
          <p:nvPr/>
        </p:nvSpPr>
        <p:spPr>
          <a:xfrm>
            <a:off x="406400" y="837577"/>
            <a:ext cx="6117062" cy="261610"/>
          </a:xfrm>
          <a:prstGeom prst="rect">
            <a:avLst/>
          </a:prstGeom>
          <a:noFill/>
        </p:spPr>
        <p:txBody>
          <a:bodyPr wrap="square" rtlCol="0">
            <a:spAutoFit/>
          </a:bodyPr>
          <a:lstStyle/>
          <a:p>
            <a:r>
              <a:rPr kumimoji="1" lang="en-US" altLang="ja-JP" sz="1100" b="1" dirty="0"/>
              <a:t>4-3. FG Inbound (Inbound to FG store)</a:t>
            </a:r>
          </a:p>
        </p:txBody>
      </p:sp>
      <p:sp>
        <p:nvSpPr>
          <p:cNvPr id="65" name="正方形/長方形 64">
            <a:extLst>
              <a:ext uri="{FF2B5EF4-FFF2-40B4-BE49-F238E27FC236}">
                <a16:creationId xmlns:a16="http://schemas.microsoft.com/office/drawing/2014/main" id="{38D664FD-E3D5-9033-7442-FF937D12E704}"/>
              </a:ext>
            </a:extLst>
          </p:cNvPr>
          <p:cNvSpPr/>
          <p:nvPr/>
        </p:nvSpPr>
        <p:spPr>
          <a:xfrm>
            <a:off x="2092958" y="1353916"/>
            <a:ext cx="4425422" cy="4308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chemeClr val="tx1"/>
                </a:solidFill>
              </a:rPr>
              <a:t>Stock Management System Pegasus</a:t>
            </a:r>
          </a:p>
        </p:txBody>
      </p:sp>
      <p:cxnSp>
        <p:nvCxnSpPr>
          <p:cNvPr id="14" name="Straight Arrow Connector 13">
            <a:extLst>
              <a:ext uri="{FF2B5EF4-FFF2-40B4-BE49-F238E27FC236}">
                <a16:creationId xmlns:a16="http://schemas.microsoft.com/office/drawing/2014/main" id="{5BA1C3F9-90C2-A703-3A39-0500376A3169}"/>
              </a:ext>
            </a:extLst>
          </p:cNvPr>
          <p:cNvCxnSpPr>
            <a:cxnSpLocks/>
          </p:cNvCxnSpPr>
          <p:nvPr/>
        </p:nvCxnSpPr>
        <p:spPr>
          <a:xfrm>
            <a:off x="4305666" y="3547393"/>
            <a:ext cx="0" cy="241097"/>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16C7DF5-D2C0-DA2C-F91D-38B0D0BA3338}"/>
              </a:ext>
            </a:extLst>
          </p:cNvPr>
          <p:cNvCxnSpPr>
            <a:cxnSpLocks/>
          </p:cNvCxnSpPr>
          <p:nvPr/>
        </p:nvCxnSpPr>
        <p:spPr>
          <a:xfrm>
            <a:off x="4305666" y="5335396"/>
            <a:ext cx="0" cy="315845"/>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A9B4B7BB-6069-6CB0-A45F-3442B0BA147C}"/>
              </a:ext>
            </a:extLst>
          </p:cNvPr>
          <p:cNvCxnSpPr>
            <a:cxnSpLocks/>
            <a:stCxn id="31" idx="1"/>
            <a:endCxn id="12" idx="2"/>
          </p:cNvCxnSpPr>
          <p:nvPr/>
        </p:nvCxnSpPr>
        <p:spPr>
          <a:xfrm rot="10800000" flipH="1">
            <a:off x="3701146" y="2603087"/>
            <a:ext cx="538522" cy="1507872"/>
          </a:xfrm>
          <a:prstGeom prst="bentConnector3">
            <a:avLst>
              <a:gd name="adj1" fmla="val -42450"/>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E70DACE-744D-145B-76A4-67926C39941E}"/>
              </a:ext>
            </a:extLst>
          </p:cNvPr>
          <p:cNvCxnSpPr>
            <a:cxnSpLocks/>
            <a:endCxn id="64" idx="0"/>
          </p:cNvCxnSpPr>
          <p:nvPr/>
        </p:nvCxnSpPr>
        <p:spPr>
          <a:xfrm flipH="1">
            <a:off x="4300588" y="6290376"/>
            <a:ext cx="3928" cy="463655"/>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3" name="正方形/長方形 47">
            <a:extLst>
              <a:ext uri="{FF2B5EF4-FFF2-40B4-BE49-F238E27FC236}">
                <a16:creationId xmlns:a16="http://schemas.microsoft.com/office/drawing/2014/main" id="{B7126DE6-7E03-88A9-585E-F7A59D852F7C}"/>
              </a:ext>
            </a:extLst>
          </p:cNvPr>
          <p:cNvSpPr/>
          <p:nvPr/>
        </p:nvSpPr>
        <p:spPr>
          <a:xfrm>
            <a:off x="4239669" y="4417693"/>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Yes</a:t>
            </a:r>
            <a:endParaRPr kumimoji="1" lang="ja-JP" altLang="en-US" sz="800" b="1" dirty="0">
              <a:solidFill>
                <a:schemeClr val="tx1"/>
              </a:solidFill>
            </a:endParaRPr>
          </a:p>
        </p:txBody>
      </p:sp>
      <p:sp>
        <p:nvSpPr>
          <p:cNvPr id="35" name="正方形/長方形 48">
            <a:extLst>
              <a:ext uri="{FF2B5EF4-FFF2-40B4-BE49-F238E27FC236}">
                <a16:creationId xmlns:a16="http://schemas.microsoft.com/office/drawing/2014/main" id="{84932BF2-8A0C-9FA8-5A40-5E879902E559}"/>
              </a:ext>
            </a:extLst>
          </p:cNvPr>
          <p:cNvSpPr/>
          <p:nvPr/>
        </p:nvSpPr>
        <p:spPr>
          <a:xfrm>
            <a:off x="3404007" y="3927476"/>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No</a:t>
            </a:r>
            <a:endParaRPr kumimoji="1" lang="ja-JP" altLang="en-US" sz="800" b="1" dirty="0">
              <a:solidFill>
                <a:schemeClr val="tx1"/>
              </a:solidFill>
            </a:endParaRPr>
          </a:p>
        </p:txBody>
      </p:sp>
      <p:sp>
        <p:nvSpPr>
          <p:cNvPr id="6" name="Oval 5">
            <a:extLst>
              <a:ext uri="{FF2B5EF4-FFF2-40B4-BE49-F238E27FC236}">
                <a16:creationId xmlns:a16="http://schemas.microsoft.com/office/drawing/2014/main" id="{5DB6329F-00D3-2576-75E0-45168FC8132C}"/>
              </a:ext>
            </a:extLst>
          </p:cNvPr>
          <p:cNvSpPr/>
          <p:nvPr/>
        </p:nvSpPr>
        <p:spPr>
          <a:xfrm>
            <a:off x="4005949" y="1922470"/>
            <a:ext cx="599435" cy="345558"/>
          </a:xfrm>
          <a:prstGeom prst="ellipse">
            <a:avLst/>
          </a:prstGeom>
          <a:noFill/>
          <a:ln w="3175" cap="flat" cmpd="sng" algn="ctr">
            <a:solidFill>
              <a:sysClr val="windowText" lastClr="000000"/>
            </a:solidFill>
            <a:prstDash val="solid"/>
          </a:ln>
          <a:effectLst/>
        </p:spPr>
        <p:txBody>
          <a:bodyPr rtlCol="0" anchor="ctr"/>
          <a:lstStyle/>
          <a:p>
            <a:pPr algn="ctr" defTabSz="914400"/>
            <a:r>
              <a:rPr kumimoji="1" lang="en-US" sz="700" kern="0" dirty="0">
                <a:solidFill>
                  <a:prstClr val="black"/>
                </a:solidFill>
              </a:rPr>
              <a:t>Start</a:t>
            </a:r>
          </a:p>
        </p:txBody>
      </p:sp>
      <p:cxnSp>
        <p:nvCxnSpPr>
          <p:cNvPr id="9" name="Straight Arrow Connector 8">
            <a:extLst>
              <a:ext uri="{FF2B5EF4-FFF2-40B4-BE49-F238E27FC236}">
                <a16:creationId xmlns:a16="http://schemas.microsoft.com/office/drawing/2014/main" id="{00739804-0D07-0408-3A26-6E0BBB90FDD5}"/>
              </a:ext>
            </a:extLst>
          </p:cNvPr>
          <p:cNvCxnSpPr>
            <a:cxnSpLocks/>
          </p:cNvCxnSpPr>
          <p:nvPr/>
        </p:nvCxnSpPr>
        <p:spPr>
          <a:xfrm>
            <a:off x="4304395" y="2268028"/>
            <a:ext cx="2" cy="269060"/>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13EF4FB7-DF12-D774-3A38-999BAED8192E}"/>
              </a:ext>
            </a:extLst>
          </p:cNvPr>
          <p:cNvSpPr/>
          <p:nvPr/>
        </p:nvSpPr>
        <p:spPr>
          <a:xfrm>
            <a:off x="4239668" y="2537088"/>
            <a:ext cx="131997" cy="131997"/>
          </a:xfrm>
          <a:prstGeom prst="ellipse">
            <a:avLst/>
          </a:prstGeom>
          <a:noFill/>
          <a:ln w="3175" cap="flat" cmpd="sng" algn="ctr">
            <a:solidFill>
              <a:sysClr val="windowText" lastClr="000000"/>
            </a:solidFill>
            <a:prstDash val="solid"/>
          </a:ln>
          <a:effectLst/>
        </p:spPr>
        <p:txBody>
          <a:bodyPr rtlCol="0" anchor="ctr"/>
          <a:lstStyle/>
          <a:p>
            <a:pPr algn="l" defTabSz="914400"/>
            <a:endParaRPr kumimoji="1" lang="en-US" sz="700" kern="0" dirty="0">
              <a:solidFill>
                <a:prstClr val="black"/>
              </a:solidFill>
            </a:endParaRPr>
          </a:p>
        </p:txBody>
      </p:sp>
      <p:sp>
        <p:nvSpPr>
          <p:cNvPr id="13" name="Oval 12">
            <a:extLst>
              <a:ext uri="{FF2B5EF4-FFF2-40B4-BE49-F238E27FC236}">
                <a16:creationId xmlns:a16="http://schemas.microsoft.com/office/drawing/2014/main" id="{25EE5D04-A38A-1D52-D13F-592EC2D98255}"/>
              </a:ext>
            </a:extLst>
          </p:cNvPr>
          <p:cNvSpPr/>
          <p:nvPr/>
        </p:nvSpPr>
        <p:spPr>
          <a:xfrm>
            <a:off x="4005949" y="8706365"/>
            <a:ext cx="599435" cy="345558"/>
          </a:xfrm>
          <a:prstGeom prst="ellipse">
            <a:avLst/>
          </a:prstGeom>
          <a:noFill/>
          <a:ln w="3175" cap="flat" cmpd="sng" algn="ctr">
            <a:solidFill>
              <a:sysClr val="windowText" lastClr="000000"/>
            </a:solidFill>
            <a:prstDash val="solid"/>
          </a:ln>
          <a:effectLst/>
        </p:spPr>
        <p:txBody>
          <a:bodyPr rtlCol="0" anchor="ctr"/>
          <a:lstStyle/>
          <a:p>
            <a:pPr algn="ctr" defTabSz="914400"/>
            <a:r>
              <a:rPr kumimoji="1" lang="en-US" sz="700" kern="0" dirty="0">
                <a:solidFill>
                  <a:prstClr val="black"/>
                </a:solidFill>
              </a:rPr>
              <a:t>Finish</a:t>
            </a:r>
          </a:p>
        </p:txBody>
      </p:sp>
      <p:sp>
        <p:nvSpPr>
          <p:cNvPr id="15" name="フローチャート: 判断 52">
            <a:extLst>
              <a:ext uri="{FF2B5EF4-FFF2-40B4-BE49-F238E27FC236}">
                <a16:creationId xmlns:a16="http://schemas.microsoft.com/office/drawing/2014/main" id="{EA5D58CB-16AD-B105-88D9-162C95CF013C}"/>
              </a:ext>
            </a:extLst>
          </p:cNvPr>
          <p:cNvSpPr/>
          <p:nvPr/>
        </p:nvSpPr>
        <p:spPr>
          <a:xfrm>
            <a:off x="3701146" y="7632866"/>
            <a:ext cx="1209040" cy="644937"/>
          </a:xfrm>
          <a:prstGeom prst="flowChartDecision">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600" dirty="0">
                <a:solidFill>
                  <a:schemeClr val="tx1"/>
                </a:solidFill>
              </a:rPr>
              <a:t>Is more Inbound work?</a:t>
            </a:r>
          </a:p>
          <a:p>
            <a:pPr algn="ctr"/>
            <a:r>
              <a:rPr kumimoji="1" lang="en-US" altLang="ja-JP" sz="600" dirty="0">
                <a:solidFill>
                  <a:schemeClr val="tx1"/>
                </a:solidFill>
              </a:rPr>
              <a:t>Yes / No</a:t>
            </a:r>
            <a:endParaRPr kumimoji="1" lang="ja-JP" altLang="en-US" sz="600" dirty="0">
              <a:solidFill>
                <a:schemeClr val="tx1"/>
              </a:solidFill>
            </a:endParaRPr>
          </a:p>
        </p:txBody>
      </p:sp>
      <p:cxnSp>
        <p:nvCxnSpPr>
          <p:cNvPr id="28" name="Straight Arrow Connector 27">
            <a:extLst>
              <a:ext uri="{FF2B5EF4-FFF2-40B4-BE49-F238E27FC236}">
                <a16:creationId xmlns:a16="http://schemas.microsoft.com/office/drawing/2014/main" id="{37A0EA9C-E667-FB08-3D34-7C4D538BC011}"/>
              </a:ext>
            </a:extLst>
          </p:cNvPr>
          <p:cNvCxnSpPr>
            <a:cxnSpLocks/>
          </p:cNvCxnSpPr>
          <p:nvPr/>
        </p:nvCxnSpPr>
        <p:spPr>
          <a:xfrm>
            <a:off x="4300588" y="2669085"/>
            <a:ext cx="10159" cy="239173"/>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A5C6BC0F-3965-CAFF-81AB-974B2BB35F98}"/>
              </a:ext>
            </a:extLst>
          </p:cNvPr>
          <p:cNvCxnSpPr>
            <a:cxnSpLocks/>
            <a:stCxn id="15" idx="3"/>
            <a:endCxn id="12" idx="6"/>
          </p:cNvCxnSpPr>
          <p:nvPr/>
        </p:nvCxnSpPr>
        <p:spPr>
          <a:xfrm flipH="1" flipV="1">
            <a:off x="4371665" y="2603087"/>
            <a:ext cx="538521" cy="5352248"/>
          </a:xfrm>
          <a:prstGeom prst="bentConnector3">
            <a:avLst>
              <a:gd name="adj1" fmla="val -42450"/>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D5895CE-C380-5B83-8CFE-4C9EA49D0B56}"/>
              </a:ext>
            </a:extLst>
          </p:cNvPr>
          <p:cNvCxnSpPr>
            <a:cxnSpLocks/>
          </p:cNvCxnSpPr>
          <p:nvPr/>
        </p:nvCxnSpPr>
        <p:spPr>
          <a:xfrm>
            <a:off x="4301856" y="8277803"/>
            <a:ext cx="1" cy="428562"/>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4" name="正方形/長方形 47">
            <a:extLst>
              <a:ext uri="{FF2B5EF4-FFF2-40B4-BE49-F238E27FC236}">
                <a16:creationId xmlns:a16="http://schemas.microsoft.com/office/drawing/2014/main" id="{7A02DA8A-541A-DCB9-B97D-7F6EB0C84B68}"/>
              </a:ext>
            </a:extLst>
          </p:cNvPr>
          <p:cNvSpPr/>
          <p:nvPr/>
        </p:nvSpPr>
        <p:spPr>
          <a:xfrm>
            <a:off x="4739964" y="7769879"/>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Yes</a:t>
            </a:r>
            <a:endParaRPr kumimoji="1" lang="ja-JP" altLang="en-US" sz="800" b="1" dirty="0">
              <a:solidFill>
                <a:schemeClr val="tx1"/>
              </a:solidFill>
            </a:endParaRPr>
          </a:p>
        </p:txBody>
      </p:sp>
      <p:sp>
        <p:nvSpPr>
          <p:cNvPr id="46" name="正方形/長方形 48">
            <a:extLst>
              <a:ext uri="{FF2B5EF4-FFF2-40B4-BE49-F238E27FC236}">
                <a16:creationId xmlns:a16="http://schemas.microsoft.com/office/drawing/2014/main" id="{F26365BF-6B7C-E15C-C24C-A086D5AE3DBC}"/>
              </a:ext>
            </a:extLst>
          </p:cNvPr>
          <p:cNvSpPr/>
          <p:nvPr/>
        </p:nvSpPr>
        <p:spPr>
          <a:xfrm>
            <a:off x="4239669" y="8277803"/>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No</a:t>
            </a:r>
            <a:endParaRPr kumimoji="1" lang="ja-JP" altLang="en-US" sz="800" b="1" dirty="0">
              <a:solidFill>
                <a:schemeClr val="tx1"/>
              </a:solidFill>
            </a:endParaRPr>
          </a:p>
        </p:txBody>
      </p:sp>
      <p:sp>
        <p:nvSpPr>
          <p:cNvPr id="20" name="正方形/長方形 80">
            <a:extLst>
              <a:ext uri="{FF2B5EF4-FFF2-40B4-BE49-F238E27FC236}">
                <a16:creationId xmlns:a16="http://schemas.microsoft.com/office/drawing/2014/main" id="{E2EC4C27-F6F1-99D6-87E0-869CE317A1CD}"/>
              </a:ext>
            </a:extLst>
          </p:cNvPr>
          <p:cNvSpPr/>
          <p:nvPr/>
        </p:nvSpPr>
        <p:spPr>
          <a:xfrm>
            <a:off x="3701146" y="4696261"/>
            <a:ext cx="1209040" cy="6391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Move item to store &amp; Scan FG store location ID</a:t>
            </a:r>
          </a:p>
        </p:txBody>
      </p:sp>
      <p:sp>
        <p:nvSpPr>
          <p:cNvPr id="22" name="正方形/長方形 80">
            <a:extLst>
              <a:ext uri="{FF2B5EF4-FFF2-40B4-BE49-F238E27FC236}">
                <a16:creationId xmlns:a16="http://schemas.microsoft.com/office/drawing/2014/main" id="{66EE5AF4-6A36-3848-30E4-77558CB04D8D}"/>
              </a:ext>
            </a:extLst>
          </p:cNvPr>
          <p:cNvSpPr/>
          <p:nvPr/>
        </p:nvSpPr>
        <p:spPr>
          <a:xfrm>
            <a:off x="3701146" y="5651241"/>
            <a:ext cx="1209040" cy="6391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Enter item qty amount</a:t>
            </a:r>
          </a:p>
        </p:txBody>
      </p:sp>
      <p:sp>
        <p:nvSpPr>
          <p:cNvPr id="30" name="正方形/長方形 80">
            <a:extLst>
              <a:ext uri="{FF2B5EF4-FFF2-40B4-BE49-F238E27FC236}">
                <a16:creationId xmlns:a16="http://schemas.microsoft.com/office/drawing/2014/main" id="{EB074867-C1C8-9657-BCBB-21CB1685A2EF}"/>
              </a:ext>
            </a:extLst>
          </p:cNvPr>
          <p:cNvSpPr/>
          <p:nvPr/>
        </p:nvSpPr>
        <p:spPr>
          <a:xfrm>
            <a:off x="3701146" y="2908258"/>
            <a:ext cx="1209040" cy="6391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Check actual part no and FG inbound work </a:t>
            </a:r>
          </a:p>
        </p:txBody>
      </p:sp>
      <p:sp>
        <p:nvSpPr>
          <p:cNvPr id="31" name="フローチャート: 判断 52">
            <a:extLst>
              <a:ext uri="{FF2B5EF4-FFF2-40B4-BE49-F238E27FC236}">
                <a16:creationId xmlns:a16="http://schemas.microsoft.com/office/drawing/2014/main" id="{1B7D0F77-5D39-D6CE-2461-3CEC104EEA69}"/>
              </a:ext>
            </a:extLst>
          </p:cNvPr>
          <p:cNvSpPr/>
          <p:nvPr/>
        </p:nvSpPr>
        <p:spPr>
          <a:xfrm>
            <a:off x="3701146" y="3788490"/>
            <a:ext cx="1209040" cy="644937"/>
          </a:xfrm>
          <a:prstGeom prst="flowChartDecision">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dirty="0">
                <a:solidFill>
                  <a:schemeClr val="tx1"/>
                </a:solidFill>
              </a:rPr>
              <a:t>Found FG Inbound work?</a:t>
            </a:r>
          </a:p>
          <a:p>
            <a:pPr algn="ctr"/>
            <a:r>
              <a:rPr kumimoji="1" lang="en-US" altLang="ja-JP" sz="600" dirty="0">
                <a:solidFill>
                  <a:schemeClr val="tx1"/>
                </a:solidFill>
              </a:rPr>
              <a:t>Yes / No</a:t>
            </a:r>
            <a:endParaRPr kumimoji="1" lang="ja-JP" altLang="en-US" sz="600" dirty="0">
              <a:solidFill>
                <a:schemeClr val="tx1"/>
              </a:solidFill>
            </a:endParaRPr>
          </a:p>
        </p:txBody>
      </p:sp>
      <p:cxnSp>
        <p:nvCxnSpPr>
          <p:cNvPr id="42" name="Straight Arrow Connector 41">
            <a:extLst>
              <a:ext uri="{FF2B5EF4-FFF2-40B4-BE49-F238E27FC236}">
                <a16:creationId xmlns:a16="http://schemas.microsoft.com/office/drawing/2014/main" id="{35FB3AE7-74FC-A096-40A3-A10993790CB0}"/>
              </a:ext>
            </a:extLst>
          </p:cNvPr>
          <p:cNvCxnSpPr>
            <a:cxnSpLocks/>
          </p:cNvCxnSpPr>
          <p:nvPr/>
        </p:nvCxnSpPr>
        <p:spPr>
          <a:xfrm>
            <a:off x="4305666" y="4433427"/>
            <a:ext cx="0" cy="262834"/>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7" name="正方形/長方形 80">
            <a:extLst>
              <a:ext uri="{FF2B5EF4-FFF2-40B4-BE49-F238E27FC236}">
                <a16:creationId xmlns:a16="http://schemas.microsoft.com/office/drawing/2014/main" id="{22794A09-0A8D-C0FF-1FBF-2D85EB65C8FB}"/>
              </a:ext>
            </a:extLst>
          </p:cNvPr>
          <p:cNvSpPr/>
          <p:nvPr/>
        </p:nvSpPr>
        <p:spPr>
          <a:xfrm>
            <a:off x="549090" y="7772805"/>
            <a:ext cx="1209040" cy="37091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Get PS result</a:t>
            </a:r>
          </a:p>
        </p:txBody>
      </p:sp>
      <p:cxnSp>
        <p:nvCxnSpPr>
          <p:cNvPr id="58" name="Connector: Elbow 57">
            <a:extLst>
              <a:ext uri="{FF2B5EF4-FFF2-40B4-BE49-F238E27FC236}">
                <a16:creationId xmlns:a16="http://schemas.microsoft.com/office/drawing/2014/main" id="{F8203273-1DD6-DF45-17E9-95D1405797CD}"/>
              </a:ext>
            </a:extLst>
          </p:cNvPr>
          <p:cNvCxnSpPr>
            <a:cxnSpLocks/>
            <a:stCxn id="60" idx="2"/>
            <a:endCxn id="57" idx="3"/>
          </p:cNvCxnSpPr>
          <p:nvPr/>
        </p:nvCxnSpPr>
        <p:spPr>
          <a:xfrm rot="10800000">
            <a:off x="1758131" y="7958262"/>
            <a:ext cx="538441" cy="1"/>
          </a:xfrm>
          <a:prstGeom prst="bentConnector3">
            <a:avLst>
              <a:gd name="adj1" fmla="val 50000"/>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9" name="正方形/長方形 80">
            <a:extLst>
              <a:ext uri="{FF2B5EF4-FFF2-40B4-BE49-F238E27FC236}">
                <a16:creationId xmlns:a16="http://schemas.microsoft.com/office/drawing/2014/main" id="{5E8BA82D-EE9A-E6D3-4617-4337A8E2B2E9}"/>
              </a:ext>
            </a:extLst>
          </p:cNvPr>
          <p:cNvSpPr/>
          <p:nvPr/>
        </p:nvSpPr>
        <p:spPr>
          <a:xfrm>
            <a:off x="2128971" y="6754031"/>
            <a:ext cx="1209040" cy="37091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Feedback PS result</a:t>
            </a:r>
          </a:p>
        </p:txBody>
      </p:sp>
      <p:sp>
        <p:nvSpPr>
          <p:cNvPr id="60" name="Flowchart: Magnetic Disk 59">
            <a:extLst>
              <a:ext uri="{FF2B5EF4-FFF2-40B4-BE49-F238E27FC236}">
                <a16:creationId xmlns:a16="http://schemas.microsoft.com/office/drawing/2014/main" id="{4E6DAE5B-3378-BBBB-1C4A-A318DD59D67B}"/>
              </a:ext>
            </a:extLst>
          </p:cNvPr>
          <p:cNvSpPr/>
          <p:nvPr/>
        </p:nvSpPr>
        <p:spPr>
          <a:xfrm>
            <a:off x="2296571" y="7638695"/>
            <a:ext cx="873840" cy="639133"/>
          </a:xfrm>
          <a:prstGeom prst="flowChartMagneticDisk">
            <a:avLst/>
          </a:prstGeom>
          <a:noFill/>
          <a:ln w="3175" cap="flat" cmpd="sng" algn="ctr">
            <a:solidFill>
              <a:sysClr val="windowText" lastClr="000000"/>
            </a:solidFill>
            <a:prstDash val="solid"/>
          </a:ln>
          <a:effectLst/>
        </p:spPr>
        <p:txBody>
          <a:bodyPr rtlCol="0" anchor="ctr"/>
          <a:lstStyle/>
          <a:p>
            <a:pPr algn="ctr" defTabSz="914400"/>
            <a:r>
              <a:rPr kumimoji="1" lang="en-US" sz="700" kern="0" dirty="0">
                <a:solidFill>
                  <a:prstClr val="black"/>
                </a:solidFill>
              </a:rPr>
              <a:t>Middle Tier</a:t>
            </a:r>
          </a:p>
          <a:p>
            <a:pPr algn="ctr" defTabSz="914400"/>
            <a:r>
              <a:rPr kumimoji="1" lang="en-US" sz="700" kern="0" dirty="0">
                <a:solidFill>
                  <a:prstClr val="black"/>
                </a:solidFill>
              </a:rPr>
              <a:t>DB</a:t>
            </a:r>
          </a:p>
        </p:txBody>
      </p:sp>
      <p:cxnSp>
        <p:nvCxnSpPr>
          <p:cNvPr id="61" name="Straight Arrow Connector 60">
            <a:extLst>
              <a:ext uri="{FF2B5EF4-FFF2-40B4-BE49-F238E27FC236}">
                <a16:creationId xmlns:a16="http://schemas.microsoft.com/office/drawing/2014/main" id="{53D5D3B0-8F7B-1D18-72E4-B533962FFDBE}"/>
              </a:ext>
            </a:extLst>
          </p:cNvPr>
          <p:cNvCxnSpPr>
            <a:cxnSpLocks/>
            <a:stCxn id="59" idx="2"/>
            <a:endCxn id="60" idx="1"/>
          </p:cNvCxnSpPr>
          <p:nvPr/>
        </p:nvCxnSpPr>
        <p:spPr>
          <a:xfrm>
            <a:off x="2733491" y="7124942"/>
            <a:ext cx="0" cy="513753"/>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B817FD29-4607-C70E-1E7D-2D1B98655104}"/>
              </a:ext>
            </a:extLst>
          </p:cNvPr>
          <p:cNvCxnSpPr>
            <a:cxnSpLocks/>
            <a:stCxn id="64" idx="1"/>
            <a:endCxn id="59" idx="3"/>
          </p:cNvCxnSpPr>
          <p:nvPr/>
        </p:nvCxnSpPr>
        <p:spPr>
          <a:xfrm flipH="1">
            <a:off x="3338011" y="6939487"/>
            <a:ext cx="358057" cy="0"/>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正方形/長方形 80">
            <a:extLst>
              <a:ext uri="{FF2B5EF4-FFF2-40B4-BE49-F238E27FC236}">
                <a16:creationId xmlns:a16="http://schemas.microsoft.com/office/drawing/2014/main" id="{E05765BA-91D3-AF38-763F-8824CFF8E5A7}"/>
              </a:ext>
            </a:extLst>
          </p:cNvPr>
          <p:cNvSpPr/>
          <p:nvPr/>
        </p:nvSpPr>
        <p:spPr>
          <a:xfrm>
            <a:off x="3696068" y="6754031"/>
            <a:ext cx="1209040" cy="37091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Confirm PS transactions on web</a:t>
            </a:r>
          </a:p>
        </p:txBody>
      </p:sp>
      <p:cxnSp>
        <p:nvCxnSpPr>
          <p:cNvPr id="75" name="Straight Arrow Connector 74">
            <a:extLst>
              <a:ext uri="{FF2B5EF4-FFF2-40B4-BE49-F238E27FC236}">
                <a16:creationId xmlns:a16="http://schemas.microsoft.com/office/drawing/2014/main" id="{0FB49E19-13EA-A040-7C3C-FEB184CE6CF2}"/>
              </a:ext>
            </a:extLst>
          </p:cNvPr>
          <p:cNvCxnSpPr>
            <a:cxnSpLocks/>
            <a:stCxn id="60" idx="4"/>
            <a:endCxn id="15" idx="1"/>
          </p:cNvCxnSpPr>
          <p:nvPr/>
        </p:nvCxnSpPr>
        <p:spPr>
          <a:xfrm flipV="1">
            <a:off x="3170411" y="7955335"/>
            <a:ext cx="530735" cy="2927"/>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8" name="Isosceles Triangle 77">
            <a:extLst>
              <a:ext uri="{FF2B5EF4-FFF2-40B4-BE49-F238E27FC236}">
                <a16:creationId xmlns:a16="http://schemas.microsoft.com/office/drawing/2014/main" id="{C50A270A-6DBE-C694-9C4F-6CFCB3201EC3}"/>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spTree>
    <p:extLst>
      <p:ext uri="{BB962C8B-B14F-4D97-AF65-F5344CB8AC3E}">
        <p14:creationId xmlns:p14="http://schemas.microsoft.com/office/powerpoint/2010/main" val="2710435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33</a:t>
            </a:fld>
            <a:endParaRPr kumimoji="1" lang="ja-JP" altLang="en-US"/>
          </a:p>
        </p:txBody>
      </p:sp>
      <p:sp>
        <p:nvSpPr>
          <p:cNvPr id="17" name="正方形/長方形 16">
            <a:extLst>
              <a:ext uri="{FF2B5EF4-FFF2-40B4-BE49-F238E27FC236}">
                <a16:creationId xmlns:a16="http://schemas.microsoft.com/office/drawing/2014/main" id="{63762151-4328-4DD9-8D29-5A720332379A}"/>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4. Operation flow</a:t>
            </a:r>
          </a:p>
        </p:txBody>
      </p:sp>
      <p:sp>
        <p:nvSpPr>
          <p:cNvPr id="40" name="正方形/長方形 39">
            <a:extLst>
              <a:ext uri="{FF2B5EF4-FFF2-40B4-BE49-F238E27FC236}">
                <a16:creationId xmlns:a16="http://schemas.microsoft.com/office/drawing/2014/main" id="{4D3446FF-91A2-4882-ADFB-35C92745D8C9}"/>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1" name="正方形/長方形 20">
            <a:extLst>
              <a:ext uri="{FF2B5EF4-FFF2-40B4-BE49-F238E27FC236}">
                <a16:creationId xmlns:a16="http://schemas.microsoft.com/office/drawing/2014/main" id="{3FE78F3C-50EF-4F7D-ACE8-E41ADE47135F}"/>
              </a:ext>
            </a:extLst>
          </p:cNvPr>
          <p:cNvSpPr/>
          <p:nvPr/>
        </p:nvSpPr>
        <p:spPr>
          <a:xfrm>
            <a:off x="401320" y="1345290"/>
            <a:ext cx="6117062" cy="43088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 name="正方形/長方形 1">
            <a:extLst>
              <a:ext uri="{FF2B5EF4-FFF2-40B4-BE49-F238E27FC236}">
                <a16:creationId xmlns:a16="http://schemas.microsoft.com/office/drawing/2014/main" id="{A3896362-D50B-4437-9CEB-A41F86A579A7}"/>
              </a:ext>
            </a:extLst>
          </p:cNvPr>
          <p:cNvSpPr/>
          <p:nvPr/>
        </p:nvSpPr>
        <p:spPr>
          <a:xfrm>
            <a:off x="391160" y="1354538"/>
            <a:ext cx="1680041" cy="4308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chemeClr val="tx1"/>
                </a:solidFill>
              </a:rPr>
              <a:t>TBFST</a:t>
            </a:r>
          </a:p>
        </p:txBody>
      </p:sp>
      <p:cxnSp>
        <p:nvCxnSpPr>
          <p:cNvPr id="7" name="直線コネクタ 6">
            <a:extLst>
              <a:ext uri="{FF2B5EF4-FFF2-40B4-BE49-F238E27FC236}">
                <a16:creationId xmlns:a16="http://schemas.microsoft.com/office/drawing/2014/main" id="{DF0591AD-D482-41BC-BA15-322BB8CD403B}"/>
              </a:ext>
            </a:extLst>
          </p:cNvPr>
          <p:cNvCxnSpPr/>
          <p:nvPr/>
        </p:nvCxnSpPr>
        <p:spPr>
          <a:xfrm>
            <a:off x="2082796" y="1345290"/>
            <a:ext cx="0" cy="7836107"/>
          </a:xfrm>
          <a:prstGeom prst="line">
            <a:avLst/>
          </a:prstGeom>
          <a:ln w="6350" cmpd="sng">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33" name="直線矢印コネクタ 132">
            <a:extLst>
              <a:ext uri="{FF2B5EF4-FFF2-40B4-BE49-F238E27FC236}">
                <a16:creationId xmlns:a16="http://schemas.microsoft.com/office/drawing/2014/main" id="{8D0A1713-C44E-4CCE-89CA-95AC7AB6D98E}"/>
              </a:ext>
            </a:extLst>
          </p:cNvPr>
          <p:cNvCxnSpPr>
            <a:cxnSpLocks/>
            <a:stCxn id="81" idx="2"/>
            <a:endCxn id="53" idx="0"/>
          </p:cNvCxnSpPr>
          <p:nvPr/>
        </p:nvCxnSpPr>
        <p:spPr>
          <a:xfrm>
            <a:off x="3998482" y="3345101"/>
            <a:ext cx="0" cy="462893"/>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974FAD0D-052B-47D2-9258-02F896129E2B}"/>
              </a:ext>
            </a:extLst>
          </p:cNvPr>
          <p:cNvSpPr txBox="1"/>
          <p:nvPr/>
        </p:nvSpPr>
        <p:spPr>
          <a:xfrm>
            <a:off x="406400" y="837577"/>
            <a:ext cx="6117062" cy="261610"/>
          </a:xfrm>
          <a:prstGeom prst="rect">
            <a:avLst/>
          </a:prstGeom>
          <a:noFill/>
        </p:spPr>
        <p:txBody>
          <a:bodyPr wrap="square" rtlCol="0">
            <a:spAutoFit/>
          </a:bodyPr>
          <a:lstStyle/>
          <a:p>
            <a:r>
              <a:rPr kumimoji="1" lang="en-US" altLang="ja-JP" sz="1100" b="1" dirty="0"/>
              <a:t>4-3. FG Transfer / POKAYOKE (preparing schedule)</a:t>
            </a:r>
          </a:p>
        </p:txBody>
      </p:sp>
      <p:sp>
        <p:nvSpPr>
          <p:cNvPr id="65" name="正方形/長方形 64">
            <a:extLst>
              <a:ext uri="{FF2B5EF4-FFF2-40B4-BE49-F238E27FC236}">
                <a16:creationId xmlns:a16="http://schemas.microsoft.com/office/drawing/2014/main" id="{D8D1790C-A30E-48AA-843A-648FED708622}"/>
              </a:ext>
            </a:extLst>
          </p:cNvPr>
          <p:cNvSpPr/>
          <p:nvPr/>
        </p:nvSpPr>
        <p:spPr>
          <a:xfrm>
            <a:off x="2092958" y="1353916"/>
            <a:ext cx="4425422" cy="4308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chemeClr val="tx1"/>
                </a:solidFill>
              </a:rPr>
              <a:t>Stock Management System Pegasus</a:t>
            </a:r>
          </a:p>
        </p:txBody>
      </p:sp>
      <p:sp>
        <p:nvSpPr>
          <p:cNvPr id="81" name="正方形/長方形 80">
            <a:extLst>
              <a:ext uri="{FF2B5EF4-FFF2-40B4-BE49-F238E27FC236}">
                <a16:creationId xmlns:a16="http://schemas.microsoft.com/office/drawing/2014/main" id="{D1C2C215-6987-49D8-BCAA-EBD6DDBD5709}"/>
              </a:ext>
            </a:extLst>
          </p:cNvPr>
          <p:cNvSpPr/>
          <p:nvPr/>
        </p:nvSpPr>
        <p:spPr>
          <a:xfrm>
            <a:off x="3393962" y="2705966"/>
            <a:ext cx="1209040" cy="6391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Import with Pegasus</a:t>
            </a:r>
          </a:p>
        </p:txBody>
      </p:sp>
      <p:sp>
        <p:nvSpPr>
          <p:cNvPr id="53" name="フローチャート: 判断 52">
            <a:extLst>
              <a:ext uri="{FF2B5EF4-FFF2-40B4-BE49-F238E27FC236}">
                <a16:creationId xmlns:a16="http://schemas.microsoft.com/office/drawing/2014/main" id="{F8866DEE-1FF0-41EA-B938-0A043A5C3355}"/>
              </a:ext>
            </a:extLst>
          </p:cNvPr>
          <p:cNvSpPr/>
          <p:nvPr/>
        </p:nvSpPr>
        <p:spPr>
          <a:xfrm>
            <a:off x="3393962" y="3807994"/>
            <a:ext cx="1209040" cy="644937"/>
          </a:xfrm>
          <a:prstGeom prst="flowChartDecision">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dirty="0">
                <a:solidFill>
                  <a:schemeClr val="tx1"/>
                </a:solidFill>
              </a:rPr>
              <a:t>File import error?</a:t>
            </a:r>
          </a:p>
          <a:p>
            <a:pPr algn="ctr"/>
            <a:r>
              <a:rPr kumimoji="1" lang="en-US" altLang="ja-JP" sz="600" dirty="0">
                <a:solidFill>
                  <a:schemeClr val="tx1"/>
                </a:solidFill>
              </a:rPr>
              <a:t>Yes / No</a:t>
            </a:r>
            <a:endParaRPr kumimoji="1" lang="ja-JP" altLang="en-US" sz="600" dirty="0">
              <a:solidFill>
                <a:schemeClr val="tx1"/>
              </a:solidFill>
            </a:endParaRPr>
          </a:p>
        </p:txBody>
      </p:sp>
      <p:sp>
        <p:nvSpPr>
          <p:cNvPr id="57" name="楕円 56">
            <a:extLst>
              <a:ext uri="{FF2B5EF4-FFF2-40B4-BE49-F238E27FC236}">
                <a16:creationId xmlns:a16="http://schemas.microsoft.com/office/drawing/2014/main" id="{97593F0B-DE2C-4650-B0AB-9741E6393A99}"/>
              </a:ext>
            </a:extLst>
          </p:cNvPr>
          <p:cNvSpPr/>
          <p:nvPr/>
        </p:nvSpPr>
        <p:spPr>
          <a:xfrm>
            <a:off x="3647964" y="8384388"/>
            <a:ext cx="701037" cy="293273"/>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Finish</a:t>
            </a:r>
            <a:endParaRPr kumimoji="1" lang="ja-JP" altLang="en-US" sz="800" dirty="0">
              <a:solidFill>
                <a:schemeClr val="tx1"/>
              </a:solidFill>
            </a:endParaRPr>
          </a:p>
        </p:txBody>
      </p:sp>
      <p:cxnSp>
        <p:nvCxnSpPr>
          <p:cNvPr id="79" name="コネクタ: カギ線 78">
            <a:extLst>
              <a:ext uri="{FF2B5EF4-FFF2-40B4-BE49-F238E27FC236}">
                <a16:creationId xmlns:a16="http://schemas.microsoft.com/office/drawing/2014/main" id="{062E7843-694D-4C1D-91D2-269C15C2EFF2}"/>
              </a:ext>
            </a:extLst>
          </p:cNvPr>
          <p:cNvCxnSpPr>
            <a:cxnSpLocks/>
            <a:stCxn id="53" idx="1"/>
            <a:endCxn id="11" idx="3"/>
          </p:cNvCxnSpPr>
          <p:nvPr/>
        </p:nvCxnSpPr>
        <p:spPr>
          <a:xfrm rot="10800000" flipV="1">
            <a:off x="2468814" y="4130463"/>
            <a:ext cx="925148" cy="361130"/>
          </a:xfrm>
          <a:prstGeom prst="bentConnector3">
            <a:avLst>
              <a:gd name="adj1" fmla="val 50000"/>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2" name="正方形/長方形 91">
            <a:extLst>
              <a:ext uri="{FF2B5EF4-FFF2-40B4-BE49-F238E27FC236}">
                <a16:creationId xmlns:a16="http://schemas.microsoft.com/office/drawing/2014/main" id="{E3E32C88-1CA7-4323-B406-E41AEB6534F9}"/>
              </a:ext>
            </a:extLst>
          </p:cNvPr>
          <p:cNvSpPr/>
          <p:nvPr/>
        </p:nvSpPr>
        <p:spPr>
          <a:xfrm>
            <a:off x="2954127" y="3939171"/>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Yes</a:t>
            </a:r>
            <a:endParaRPr kumimoji="1" lang="ja-JP" altLang="en-US" sz="800" b="1" dirty="0">
              <a:solidFill>
                <a:schemeClr val="tx1"/>
              </a:solidFill>
            </a:endParaRPr>
          </a:p>
        </p:txBody>
      </p:sp>
      <p:sp>
        <p:nvSpPr>
          <p:cNvPr id="93" name="正方形/長方形 92">
            <a:extLst>
              <a:ext uri="{FF2B5EF4-FFF2-40B4-BE49-F238E27FC236}">
                <a16:creationId xmlns:a16="http://schemas.microsoft.com/office/drawing/2014/main" id="{86975AB4-ED01-4020-8D16-984E1F6E96E2}"/>
              </a:ext>
            </a:extLst>
          </p:cNvPr>
          <p:cNvSpPr/>
          <p:nvPr/>
        </p:nvSpPr>
        <p:spPr>
          <a:xfrm>
            <a:off x="4021784" y="4453253"/>
            <a:ext cx="345024"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No</a:t>
            </a:r>
            <a:endParaRPr kumimoji="1" lang="ja-JP" altLang="en-US" sz="800" b="1" dirty="0">
              <a:solidFill>
                <a:schemeClr val="tx1"/>
              </a:solidFill>
            </a:endParaRPr>
          </a:p>
        </p:txBody>
      </p:sp>
      <p:sp>
        <p:nvSpPr>
          <p:cNvPr id="4" name="正方形/長方形 3">
            <a:extLst>
              <a:ext uri="{FF2B5EF4-FFF2-40B4-BE49-F238E27FC236}">
                <a16:creationId xmlns:a16="http://schemas.microsoft.com/office/drawing/2014/main" id="{3F051614-5719-85F6-C6FC-A073A100D7D0}"/>
              </a:ext>
            </a:extLst>
          </p:cNvPr>
          <p:cNvSpPr/>
          <p:nvPr/>
        </p:nvSpPr>
        <p:spPr>
          <a:xfrm>
            <a:off x="637814" y="2706838"/>
            <a:ext cx="1209040" cy="6391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Preparing Loading Container Excel(CSV)</a:t>
            </a:r>
          </a:p>
        </p:txBody>
      </p:sp>
      <p:cxnSp>
        <p:nvCxnSpPr>
          <p:cNvPr id="5" name="直線矢印コネクタ 4">
            <a:extLst>
              <a:ext uri="{FF2B5EF4-FFF2-40B4-BE49-F238E27FC236}">
                <a16:creationId xmlns:a16="http://schemas.microsoft.com/office/drawing/2014/main" id="{5A9EB8F7-AA44-3B71-1A59-7FB7A01223F2}"/>
              </a:ext>
            </a:extLst>
          </p:cNvPr>
          <p:cNvCxnSpPr>
            <a:cxnSpLocks/>
            <a:stCxn id="4" idx="3"/>
            <a:endCxn id="81" idx="1"/>
          </p:cNvCxnSpPr>
          <p:nvPr/>
        </p:nvCxnSpPr>
        <p:spPr>
          <a:xfrm flipV="1">
            <a:off x="1846854" y="3025534"/>
            <a:ext cx="1547108" cy="872"/>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AA00E518-B6CC-A85D-E733-C1CD43243B33}"/>
              </a:ext>
            </a:extLst>
          </p:cNvPr>
          <p:cNvSpPr/>
          <p:nvPr/>
        </p:nvSpPr>
        <p:spPr>
          <a:xfrm>
            <a:off x="1488580" y="4309158"/>
            <a:ext cx="980234" cy="36486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Check error details</a:t>
            </a:r>
            <a:endParaRPr kumimoji="1" lang="ja-JP" altLang="en-US" sz="800" dirty="0">
              <a:solidFill>
                <a:schemeClr val="tx1"/>
              </a:solidFill>
            </a:endParaRPr>
          </a:p>
        </p:txBody>
      </p:sp>
      <p:cxnSp>
        <p:nvCxnSpPr>
          <p:cNvPr id="23" name="コネクタ: カギ線 22">
            <a:extLst>
              <a:ext uri="{FF2B5EF4-FFF2-40B4-BE49-F238E27FC236}">
                <a16:creationId xmlns:a16="http://schemas.microsoft.com/office/drawing/2014/main" id="{E2740A6D-6FFB-2759-12C8-E9D1212967AC}"/>
              </a:ext>
            </a:extLst>
          </p:cNvPr>
          <p:cNvCxnSpPr>
            <a:cxnSpLocks/>
            <a:stCxn id="11" idx="1"/>
            <a:endCxn id="63" idx="6"/>
          </p:cNvCxnSpPr>
          <p:nvPr/>
        </p:nvCxnSpPr>
        <p:spPr>
          <a:xfrm flipH="1" flipV="1">
            <a:off x="1331718" y="4491592"/>
            <a:ext cx="156862" cy="1"/>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0" name="正方形/長方形 49">
            <a:extLst>
              <a:ext uri="{FF2B5EF4-FFF2-40B4-BE49-F238E27FC236}">
                <a16:creationId xmlns:a16="http://schemas.microsoft.com/office/drawing/2014/main" id="{E0A3B6EC-A360-CA11-1061-92CB1BF643C7}"/>
              </a:ext>
            </a:extLst>
          </p:cNvPr>
          <p:cNvSpPr/>
          <p:nvPr/>
        </p:nvSpPr>
        <p:spPr>
          <a:xfrm>
            <a:off x="3393962" y="4997601"/>
            <a:ext cx="1209040" cy="6391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Checking the import detail</a:t>
            </a:r>
            <a:endParaRPr kumimoji="1" lang="ja-JP" altLang="en-US" sz="800" dirty="0">
              <a:solidFill>
                <a:schemeClr val="tx1"/>
              </a:solidFill>
            </a:endParaRPr>
          </a:p>
        </p:txBody>
      </p:sp>
      <p:sp>
        <p:nvSpPr>
          <p:cNvPr id="55" name="フローチャート: 判断 54">
            <a:extLst>
              <a:ext uri="{FF2B5EF4-FFF2-40B4-BE49-F238E27FC236}">
                <a16:creationId xmlns:a16="http://schemas.microsoft.com/office/drawing/2014/main" id="{65DEF58E-3881-B461-1C91-5D7071C7B27E}"/>
              </a:ext>
            </a:extLst>
          </p:cNvPr>
          <p:cNvSpPr/>
          <p:nvPr/>
        </p:nvSpPr>
        <p:spPr>
          <a:xfrm>
            <a:off x="3393962" y="6155341"/>
            <a:ext cx="1209040" cy="644937"/>
          </a:xfrm>
          <a:prstGeom prst="flowChartDecision">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Confirm work?</a:t>
            </a:r>
            <a:endParaRPr kumimoji="1" lang="ja-JP" altLang="en-US" sz="800" dirty="0">
              <a:solidFill>
                <a:schemeClr val="tx1"/>
              </a:solidFill>
            </a:endParaRPr>
          </a:p>
        </p:txBody>
      </p:sp>
      <p:cxnSp>
        <p:nvCxnSpPr>
          <p:cNvPr id="56" name="コネクタ: カギ線 55">
            <a:extLst>
              <a:ext uri="{FF2B5EF4-FFF2-40B4-BE49-F238E27FC236}">
                <a16:creationId xmlns:a16="http://schemas.microsoft.com/office/drawing/2014/main" id="{630BD62A-17B3-B96D-9928-55554B0AEDB3}"/>
              </a:ext>
            </a:extLst>
          </p:cNvPr>
          <p:cNvCxnSpPr>
            <a:cxnSpLocks/>
            <a:stCxn id="55" idx="1"/>
            <a:endCxn id="63" idx="4"/>
          </p:cNvCxnSpPr>
          <p:nvPr/>
        </p:nvCxnSpPr>
        <p:spPr>
          <a:xfrm rot="10800000">
            <a:off x="1242334" y="4580976"/>
            <a:ext cx="2151628" cy="1896834"/>
          </a:xfrm>
          <a:prstGeom prst="bentConnector2">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3" name="楕円 62">
            <a:extLst>
              <a:ext uri="{FF2B5EF4-FFF2-40B4-BE49-F238E27FC236}">
                <a16:creationId xmlns:a16="http://schemas.microsoft.com/office/drawing/2014/main" id="{BF0C3394-25C4-7DA8-94AE-039B53C75398}"/>
              </a:ext>
            </a:extLst>
          </p:cNvPr>
          <p:cNvSpPr/>
          <p:nvPr/>
        </p:nvSpPr>
        <p:spPr>
          <a:xfrm>
            <a:off x="1152950" y="4402208"/>
            <a:ext cx="178768" cy="178768"/>
          </a:xfrm>
          <a:prstGeom prst="ellipse">
            <a:avLst/>
          </a:prstGeom>
          <a:solidFill>
            <a:schemeClr val="bg1"/>
          </a:solidFill>
          <a:ln w="3175" cap="flat" cmpd="sng" algn="ctr">
            <a:solidFill>
              <a:sysClr val="windowText" lastClr="000000"/>
            </a:solidFill>
            <a:prstDash val="solid"/>
          </a:ln>
          <a:effectLst/>
        </p:spPr>
        <p:txBody>
          <a:bodyPr rtlCol="0" anchor="ctr"/>
          <a:lstStyle/>
          <a:p>
            <a:pPr algn="l" defTabSz="914400"/>
            <a:endParaRPr kumimoji="1" lang="ja-JP" altLang="en-US" sz="700" kern="0" dirty="0">
              <a:solidFill>
                <a:prstClr val="black"/>
              </a:solidFill>
            </a:endParaRPr>
          </a:p>
        </p:txBody>
      </p:sp>
      <p:sp>
        <p:nvSpPr>
          <p:cNvPr id="76" name="正方形/長方形 75">
            <a:extLst>
              <a:ext uri="{FF2B5EF4-FFF2-40B4-BE49-F238E27FC236}">
                <a16:creationId xmlns:a16="http://schemas.microsoft.com/office/drawing/2014/main" id="{DA0A1053-8AF2-D960-3A21-28E2328E9CDE}"/>
              </a:ext>
            </a:extLst>
          </p:cNvPr>
          <p:cNvSpPr/>
          <p:nvPr/>
        </p:nvSpPr>
        <p:spPr>
          <a:xfrm>
            <a:off x="3915410" y="6797166"/>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Yes</a:t>
            </a:r>
            <a:endParaRPr kumimoji="1" lang="ja-JP" altLang="en-US" sz="800" b="1" dirty="0">
              <a:solidFill>
                <a:schemeClr val="tx1"/>
              </a:solidFill>
            </a:endParaRPr>
          </a:p>
        </p:txBody>
      </p:sp>
      <p:sp>
        <p:nvSpPr>
          <p:cNvPr id="77" name="正方形/長方形 76">
            <a:extLst>
              <a:ext uri="{FF2B5EF4-FFF2-40B4-BE49-F238E27FC236}">
                <a16:creationId xmlns:a16="http://schemas.microsoft.com/office/drawing/2014/main" id="{A519CE05-86F9-B391-7538-666CF12E59A1}"/>
              </a:ext>
            </a:extLst>
          </p:cNvPr>
          <p:cNvSpPr/>
          <p:nvPr/>
        </p:nvSpPr>
        <p:spPr>
          <a:xfrm>
            <a:off x="2975040" y="6294238"/>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No</a:t>
            </a:r>
            <a:endParaRPr kumimoji="1" lang="ja-JP" altLang="en-US" sz="800" b="1" dirty="0">
              <a:solidFill>
                <a:schemeClr val="tx1"/>
              </a:solidFill>
            </a:endParaRPr>
          </a:p>
        </p:txBody>
      </p:sp>
      <p:sp>
        <p:nvSpPr>
          <p:cNvPr id="80" name="正方形/長方形 79">
            <a:extLst>
              <a:ext uri="{FF2B5EF4-FFF2-40B4-BE49-F238E27FC236}">
                <a16:creationId xmlns:a16="http://schemas.microsoft.com/office/drawing/2014/main" id="{15652A2B-FA0E-6D05-00ED-92DF3550F741}"/>
              </a:ext>
            </a:extLst>
          </p:cNvPr>
          <p:cNvSpPr/>
          <p:nvPr/>
        </p:nvSpPr>
        <p:spPr>
          <a:xfrm>
            <a:off x="3393962" y="7267584"/>
            <a:ext cx="1209040" cy="6391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Acceptance work</a:t>
            </a:r>
            <a:endParaRPr kumimoji="1" lang="ja-JP" altLang="en-US" sz="800" dirty="0">
              <a:solidFill>
                <a:schemeClr val="tx1"/>
              </a:solidFill>
            </a:endParaRPr>
          </a:p>
        </p:txBody>
      </p:sp>
      <p:cxnSp>
        <p:nvCxnSpPr>
          <p:cNvPr id="24" name="Straight Arrow Connector 23">
            <a:extLst>
              <a:ext uri="{FF2B5EF4-FFF2-40B4-BE49-F238E27FC236}">
                <a16:creationId xmlns:a16="http://schemas.microsoft.com/office/drawing/2014/main" id="{9F3ABD32-BBD6-C885-0886-AB046329F91E}"/>
              </a:ext>
            </a:extLst>
          </p:cNvPr>
          <p:cNvCxnSpPr>
            <a:stCxn id="80" idx="2"/>
            <a:endCxn id="57" idx="0"/>
          </p:cNvCxnSpPr>
          <p:nvPr/>
        </p:nvCxnSpPr>
        <p:spPr>
          <a:xfrm>
            <a:off x="3998482" y="7906719"/>
            <a:ext cx="1" cy="477669"/>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9" name="コネクタ: カギ線 22">
            <a:extLst>
              <a:ext uri="{FF2B5EF4-FFF2-40B4-BE49-F238E27FC236}">
                <a16:creationId xmlns:a16="http://schemas.microsoft.com/office/drawing/2014/main" id="{B2EABBA6-ECC0-3AF8-D647-0B9BB739E751}"/>
              </a:ext>
            </a:extLst>
          </p:cNvPr>
          <p:cNvCxnSpPr>
            <a:cxnSpLocks/>
            <a:stCxn id="63" idx="0"/>
            <a:endCxn id="4" idx="2"/>
          </p:cNvCxnSpPr>
          <p:nvPr/>
        </p:nvCxnSpPr>
        <p:spPr>
          <a:xfrm flipV="1">
            <a:off x="1242334" y="3345973"/>
            <a:ext cx="0" cy="1056235"/>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32">
            <a:extLst>
              <a:ext uri="{FF2B5EF4-FFF2-40B4-BE49-F238E27FC236}">
                <a16:creationId xmlns:a16="http://schemas.microsoft.com/office/drawing/2014/main" id="{FD41C4C3-42B5-0DD4-DBD6-185EDB5E3746}"/>
              </a:ext>
            </a:extLst>
          </p:cNvPr>
          <p:cNvCxnSpPr>
            <a:cxnSpLocks/>
            <a:stCxn id="53" idx="2"/>
            <a:endCxn id="50" idx="0"/>
          </p:cNvCxnSpPr>
          <p:nvPr/>
        </p:nvCxnSpPr>
        <p:spPr>
          <a:xfrm>
            <a:off x="3998482" y="4452931"/>
            <a:ext cx="0" cy="544670"/>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6" name="楕円 56">
            <a:extLst>
              <a:ext uri="{FF2B5EF4-FFF2-40B4-BE49-F238E27FC236}">
                <a16:creationId xmlns:a16="http://schemas.microsoft.com/office/drawing/2014/main" id="{FB2E5C0C-4463-0439-858B-E46354634D9B}"/>
              </a:ext>
            </a:extLst>
          </p:cNvPr>
          <p:cNvSpPr/>
          <p:nvPr/>
        </p:nvSpPr>
        <p:spPr>
          <a:xfrm>
            <a:off x="3647963" y="1923785"/>
            <a:ext cx="701037" cy="293273"/>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Start</a:t>
            </a:r>
            <a:endParaRPr kumimoji="1" lang="ja-JP" altLang="en-US" sz="800" dirty="0">
              <a:solidFill>
                <a:schemeClr val="tx1"/>
              </a:solidFill>
            </a:endParaRPr>
          </a:p>
        </p:txBody>
      </p:sp>
      <p:cxnSp>
        <p:nvCxnSpPr>
          <p:cNvPr id="18" name="直線矢印コネクタ 132">
            <a:extLst>
              <a:ext uri="{FF2B5EF4-FFF2-40B4-BE49-F238E27FC236}">
                <a16:creationId xmlns:a16="http://schemas.microsoft.com/office/drawing/2014/main" id="{98FAF040-820D-810A-D784-DBEF6AD01936}"/>
              </a:ext>
            </a:extLst>
          </p:cNvPr>
          <p:cNvCxnSpPr>
            <a:cxnSpLocks/>
            <a:stCxn id="16" idx="4"/>
            <a:endCxn id="81" idx="0"/>
          </p:cNvCxnSpPr>
          <p:nvPr/>
        </p:nvCxnSpPr>
        <p:spPr>
          <a:xfrm>
            <a:off x="3998482" y="2217058"/>
            <a:ext cx="0" cy="488908"/>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132">
            <a:extLst>
              <a:ext uri="{FF2B5EF4-FFF2-40B4-BE49-F238E27FC236}">
                <a16:creationId xmlns:a16="http://schemas.microsoft.com/office/drawing/2014/main" id="{C1036FB4-0016-5B18-F1FA-B206520FA208}"/>
              </a:ext>
            </a:extLst>
          </p:cNvPr>
          <p:cNvCxnSpPr>
            <a:cxnSpLocks/>
            <a:stCxn id="50" idx="2"/>
            <a:endCxn id="55" idx="0"/>
          </p:cNvCxnSpPr>
          <p:nvPr/>
        </p:nvCxnSpPr>
        <p:spPr>
          <a:xfrm>
            <a:off x="3998482" y="5636736"/>
            <a:ext cx="0" cy="518605"/>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132">
            <a:extLst>
              <a:ext uri="{FF2B5EF4-FFF2-40B4-BE49-F238E27FC236}">
                <a16:creationId xmlns:a16="http://schemas.microsoft.com/office/drawing/2014/main" id="{02792481-AE5C-B41F-DB5D-AA15523F1379}"/>
              </a:ext>
            </a:extLst>
          </p:cNvPr>
          <p:cNvCxnSpPr>
            <a:cxnSpLocks/>
            <a:stCxn id="55" idx="2"/>
            <a:endCxn id="80" idx="0"/>
          </p:cNvCxnSpPr>
          <p:nvPr/>
        </p:nvCxnSpPr>
        <p:spPr>
          <a:xfrm>
            <a:off x="3998482" y="6800278"/>
            <a:ext cx="0" cy="467306"/>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1" name="Isosceles Triangle 30">
            <a:extLst>
              <a:ext uri="{FF2B5EF4-FFF2-40B4-BE49-F238E27FC236}">
                <a16:creationId xmlns:a16="http://schemas.microsoft.com/office/drawing/2014/main" id="{738FB5E1-5BB4-8066-C738-E7E28A653EE0}"/>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spTree>
    <p:extLst>
      <p:ext uri="{BB962C8B-B14F-4D97-AF65-F5344CB8AC3E}">
        <p14:creationId xmlns:p14="http://schemas.microsoft.com/office/powerpoint/2010/main" val="717381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5B47A-4929-953E-51AD-788765774F5F}"/>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163CBA72-0AA5-AE26-EE96-A7CB18CE0B1D}"/>
              </a:ext>
            </a:extLst>
          </p:cNvPr>
          <p:cNvSpPr>
            <a:spLocks noGrp="1"/>
          </p:cNvSpPr>
          <p:nvPr>
            <p:ph type="sldNum" sz="quarter" idx="12"/>
          </p:nvPr>
        </p:nvSpPr>
        <p:spPr/>
        <p:txBody>
          <a:bodyPr/>
          <a:lstStyle/>
          <a:p>
            <a:fld id="{FABEA90D-F275-432F-8053-456A4E092F4A}" type="slidenum">
              <a:rPr kumimoji="1" lang="ja-JP" altLang="en-US" smtClean="0"/>
              <a:t>34</a:t>
            </a:fld>
            <a:endParaRPr kumimoji="1" lang="ja-JP" altLang="en-US"/>
          </a:p>
        </p:txBody>
      </p:sp>
      <p:sp>
        <p:nvSpPr>
          <p:cNvPr id="17" name="正方形/長方形 16">
            <a:extLst>
              <a:ext uri="{FF2B5EF4-FFF2-40B4-BE49-F238E27FC236}">
                <a16:creationId xmlns:a16="http://schemas.microsoft.com/office/drawing/2014/main" id="{72075E41-183B-3467-6940-CF1A3D2FB125}"/>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4. Operation flow</a:t>
            </a:r>
          </a:p>
        </p:txBody>
      </p:sp>
      <p:sp>
        <p:nvSpPr>
          <p:cNvPr id="40" name="正方形/長方形 39">
            <a:extLst>
              <a:ext uri="{FF2B5EF4-FFF2-40B4-BE49-F238E27FC236}">
                <a16:creationId xmlns:a16="http://schemas.microsoft.com/office/drawing/2014/main" id="{030FF7BE-E975-39C6-FD25-537305EAB85E}"/>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1" name="正方形/長方形 20">
            <a:extLst>
              <a:ext uri="{FF2B5EF4-FFF2-40B4-BE49-F238E27FC236}">
                <a16:creationId xmlns:a16="http://schemas.microsoft.com/office/drawing/2014/main" id="{0358EFD1-8A6C-05EC-5D3A-744D775C1FFF}"/>
              </a:ext>
            </a:extLst>
          </p:cNvPr>
          <p:cNvSpPr/>
          <p:nvPr/>
        </p:nvSpPr>
        <p:spPr>
          <a:xfrm>
            <a:off x="401320" y="1345290"/>
            <a:ext cx="6117062" cy="43088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 name="正方形/長方形 1">
            <a:extLst>
              <a:ext uri="{FF2B5EF4-FFF2-40B4-BE49-F238E27FC236}">
                <a16:creationId xmlns:a16="http://schemas.microsoft.com/office/drawing/2014/main" id="{05767FBA-6E84-BB72-1F4F-B9F3BD2D141E}"/>
              </a:ext>
            </a:extLst>
          </p:cNvPr>
          <p:cNvSpPr/>
          <p:nvPr/>
        </p:nvSpPr>
        <p:spPr>
          <a:xfrm>
            <a:off x="391160" y="1354538"/>
            <a:ext cx="1680041" cy="4308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chemeClr val="tx1"/>
                </a:solidFill>
              </a:rPr>
              <a:t>TBFST</a:t>
            </a:r>
          </a:p>
        </p:txBody>
      </p:sp>
      <p:cxnSp>
        <p:nvCxnSpPr>
          <p:cNvPr id="7" name="直線コネクタ 6">
            <a:extLst>
              <a:ext uri="{FF2B5EF4-FFF2-40B4-BE49-F238E27FC236}">
                <a16:creationId xmlns:a16="http://schemas.microsoft.com/office/drawing/2014/main" id="{C0011A3A-48B9-2509-9554-1C3A48A3C979}"/>
              </a:ext>
            </a:extLst>
          </p:cNvPr>
          <p:cNvCxnSpPr/>
          <p:nvPr/>
        </p:nvCxnSpPr>
        <p:spPr>
          <a:xfrm>
            <a:off x="2082796" y="1345290"/>
            <a:ext cx="0" cy="7836107"/>
          </a:xfrm>
          <a:prstGeom prst="line">
            <a:avLst/>
          </a:prstGeom>
          <a:ln w="6350" cmpd="sng">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2E939080-E42B-AD01-9091-813C1312B17D}"/>
              </a:ext>
            </a:extLst>
          </p:cNvPr>
          <p:cNvSpPr txBox="1"/>
          <p:nvPr/>
        </p:nvSpPr>
        <p:spPr>
          <a:xfrm>
            <a:off x="406400" y="837577"/>
            <a:ext cx="6117062" cy="261610"/>
          </a:xfrm>
          <a:prstGeom prst="rect">
            <a:avLst/>
          </a:prstGeom>
          <a:noFill/>
        </p:spPr>
        <p:txBody>
          <a:bodyPr wrap="square" rtlCol="0">
            <a:spAutoFit/>
          </a:bodyPr>
          <a:lstStyle/>
          <a:p>
            <a:r>
              <a:rPr kumimoji="1" lang="en-US" altLang="ja-JP" sz="1100" b="1" dirty="0"/>
              <a:t>4-4. FG Transfer</a:t>
            </a:r>
          </a:p>
        </p:txBody>
      </p:sp>
      <p:sp>
        <p:nvSpPr>
          <p:cNvPr id="65" name="正方形/長方形 64">
            <a:extLst>
              <a:ext uri="{FF2B5EF4-FFF2-40B4-BE49-F238E27FC236}">
                <a16:creationId xmlns:a16="http://schemas.microsoft.com/office/drawing/2014/main" id="{5B649F48-AFDE-C9BF-5E58-4859E9AEDBE3}"/>
              </a:ext>
            </a:extLst>
          </p:cNvPr>
          <p:cNvSpPr/>
          <p:nvPr/>
        </p:nvSpPr>
        <p:spPr>
          <a:xfrm>
            <a:off x="2092958" y="1353916"/>
            <a:ext cx="4425422" cy="4308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chemeClr val="tx1"/>
                </a:solidFill>
              </a:rPr>
              <a:t>Stock Management System Pegasus</a:t>
            </a:r>
          </a:p>
        </p:txBody>
      </p:sp>
      <p:sp>
        <p:nvSpPr>
          <p:cNvPr id="9" name="Isosceles Triangle 8">
            <a:extLst>
              <a:ext uri="{FF2B5EF4-FFF2-40B4-BE49-F238E27FC236}">
                <a16:creationId xmlns:a16="http://schemas.microsoft.com/office/drawing/2014/main" id="{299E7606-99FC-BC9F-5BA7-07F496E826C6}"/>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cxnSp>
        <p:nvCxnSpPr>
          <p:cNvPr id="6" name="Straight Arrow Connector 5">
            <a:extLst>
              <a:ext uri="{FF2B5EF4-FFF2-40B4-BE49-F238E27FC236}">
                <a16:creationId xmlns:a16="http://schemas.microsoft.com/office/drawing/2014/main" id="{CAFECB8A-EF20-D351-FE2C-D228D487F61B}"/>
              </a:ext>
            </a:extLst>
          </p:cNvPr>
          <p:cNvCxnSpPr>
            <a:cxnSpLocks/>
          </p:cNvCxnSpPr>
          <p:nvPr/>
        </p:nvCxnSpPr>
        <p:spPr>
          <a:xfrm>
            <a:off x="4305666" y="3547393"/>
            <a:ext cx="0" cy="241097"/>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78D08D6-C7D4-99DB-2392-392BCAB4E419}"/>
              </a:ext>
            </a:extLst>
          </p:cNvPr>
          <p:cNvCxnSpPr>
            <a:cxnSpLocks/>
            <a:endCxn id="36" idx="0"/>
          </p:cNvCxnSpPr>
          <p:nvPr/>
        </p:nvCxnSpPr>
        <p:spPr>
          <a:xfrm>
            <a:off x="4305666" y="5335396"/>
            <a:ext cx="0" cy="392045"/>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6B1EAA0B-F007-EBB4-0F1A-9844494EE13B}"/>
              </a:ext>
            </a:extLst>
          </p:cNvPr>
          <p:cNvCxnSpPr>
            <a:cxnSpLocks/>
            <a:stCxn id="38" idx="1"/>
            <a:endCxn id="26" idx="2"/>
          </p:cNvCxnSpPr>
          <p:nvPr/>
        </p:nvCxnSpPr>
        <p:spPr>
          <a:xfrm rot="10800000" flipH="1">
            <a:off x="3701146" y="2603087"/>
            <a:ext cx="538522" cy="1507872"/>
          </a:xfrm>
          <a:prstGeom prst="bentConnector3">
            <a:avLst>
              <a:gd name="adj1" fmla="val -42450"/>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CB6436A-7ABD-C0BB-510D-B3939A93F358}"/>
              </a:ext>
            </a:extLst>
          </p:cNvPr>
          <p:cNvCxnSpPr>
            <a:cxnSpLocks/>
            <a:endCxn id="64" idx="0"/>
          </p:cNvCxnSpPr>
          <p:nvPr/>
        </p:nvCxnSpPr>
        <p:spPr>
          <a:xfrm>
            <a:off x="4304516" y="6290376"/>
            <a:ext cx="1150" cy="475649"/>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4" name="正方形/長方形 47">
            <a:extLst>
              <a:ext uri="{FF2B5EF4-FFF2-40B4-BE49-F238E27FC236}">
                <a16:creationId xmlns:a16="http://schemas.microsoft.com/office/drawing/2014/main" id="{3A9E068E-31DD-5569-2F2B-9F763A71D5F1}"/>
              </a:ext>
            </a:extLst>
          </p:cNvPr>
          <p:cNvSpPr/>
          <p:nvPr/>
        </p:nvSpPr>
        <p:spPr>
          <a:xfrm>
            <a:off x="4239669" y="4417693"/>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Yes</a:t>
            </a:r>
            <a:endParaRPr kumimoji="1" lang="ja-JP" altLang="en-US" sz="800" b="1" dirty="0">
              <a:solidFill>
                <a:schemeClr val="tx1"/>
              </a:solidFill>
            </a:endParaRPr>
          </a:p>
        </p:txBody>
      </p:sp>
      <p:sp>
        <p:nvSpPr>
          <p:cNvPr id="15" name="正方形/長方形 48">
            <a:extLst>
              <a:ext uri="{FF2B5EF4-FFF2-40B4-BE49-F238E27FC236}">
                <a16:creationId xmlns:a16="http://schemas.microsoft.com/office/drawing/2014/main" id="{1528D409-2651-D1C8-93DD-4C19358BC310}"/>
              </a:ext>
            </a:extLst>
          </p:cNvPr>
          <p:cNvSpPr/>
          <p:nvPr/>
        </p:nvSpPr>
        <p:spPr>
          <a:xfrm>
            <a:off x="3404007" y="3927476"/>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No</a:t>
            </a:r>
            <a:endParaRPr kumimoji="1" lang="ja-JP" altLang="en-US" sz="800" b="1" dirty="0">
              <a:solidFill>
                <a:schemeClr val="tx1"/>
              </a:solidFill>
            </a:endParaRPr>
          </a:p>
        </p:txBody>
      </p:sp>
      <p:sp>
        <p:nvSpPr>
          <p:cNvPr id="20" name="Oval 19">
            <a:extLst>
              <a:ext uri="{FF2B5EF4-FFF2-40B4-BE49-F238E27FC236}">
                <a16:creationId xmlns:a16="http://schemas.microsoft.com/office/drawing/2014/main" id="{DB23C552-E70C-BEDD-0037-B4E8CCFD02EB}"/>
              </a:ext>
            </a:extLst>
          </p:cNvPr>
          <p:cNvSpPr/>
          <p:nvPr/>
        </p:nvSpPr>
        <p:spPr>
          <a:xfrm>
            <a:off x="4005949" y="1922470"/>
            <a:ext cx="599435" cy="345558"/>
          </a:xfrm>
          <a:prstGeom prst="ellipse">
            <a:avLst/>
          </a:prstGeom>
          <a:noFill/>
          <a:ln w="3175" cap="flat" cmpd="sng" algn="ctr">
            <a:solidFill>
              <a:sysClr val="windowText" lastClr="000000"/>
            </a:solidFill>
            <a:prstDash val="solid"/>
          </a:ln>
          <a:effectLst/>
        </p:spPr>
        <p:txBody>
          <a:bodyPr rtlCol="0" anchor="ctr"/>
          <a:lstStyle/>
          <a:p>
            <a:pPr algn="ctr" defTabSz="914400"/>
            <a:r>
              <a:rPr kumimoji="1" lang="en-US" sz="700" kern="0" dirty="0">
                <a:solidFill>
                  <a:prstClr val="black"/>
                </a:solidFill>
              </a:rPr>
              <a:t>Start</a:t>
            </a:r>
          </a:p>
        </p:txBody>
      </p:sp>
      <p:cxnSp>
        <p:nvCxnSpPr>
          <p:cNvPr id="22" name="Straight Arrow Connector 21">
            <a:extLst>
              <a:ext uri="{FF2B5EF4-FFF2-40B4-BE49-F238E27FC236}">
                <a16:creationId xmlns:a16="http://schemas.microsoft.com/office/drawing/2014/main" id="{736FEB94-0616-ECB1-5862-98B8BA4FA456}"/>
              </a:ext>
            </a:extLst>
          </p:cNvPr>
          <p:cNvCxnSpPr>
            <a:cxnSpLocks/>
          </p:cNvCxnSpPr>
          <p:nvPr/>
        </p:nvCxnSpPr>
        <p:spPr>
          <a:xfrm>
            <a:off x="4304395" y="2268028"/>
            <a:ext cx="2" cy="269060"/>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2E2B5359-116B-99E0-E6CC-87B6CEA98F5E}"/>
              </a:ext>
            </a:extLst>
          </p:cNvPr>
          <p:cNvSpPr/>
          <p:nvPr/>
        </p:nvSpPr>
        <p:spPr>
          <a:xfrm>
            <a:off x="4239668" y="2537088"/>
            <a:ext cx="131997" cy="131997"/>
          </a:xfrm>
          <a:prstGeom prst="ellipse">
            <a:avLst/>
          </a:prstGeom>
          <a:noFill/>
          <a:ln w="3175" cap="flat" cmpd="sng" algn="ctr">
            <a:solidFill>
              <a:sysClr val="windowText" lastClr="000000"/>
            </a:solidFill>
            <a:prstDash val="solid"/>
          </a:ln>
          <a:effectLst/>
        </p:spPr>
        <p:txBody>
          <a:bodyPr rtlCol="0" anchor="ctr"/>
          <a:lstStyle/>
          <a:p>
            <a:pPr algn="l" defTabSz="914400"/>
            <a:endParaRPr kumimoji="1" lang="en-US" sz="700" kern="0" dirty="0">
              <a:solidFill>
                <a:prstClr val="black"/>
              </a:solidFill>
            </a:endParaRPr>
          </a:p>
        </p:txBody>
      </p:sp>
      <p:sp>
        <p:nvSpPr>
          <p:cNvPr id="27" name="Oval 26">
            <a:extLst>
              <a:ext uri="{FF2B5EF4-FFF2-40B4-BE49-F238E27FC236}">
                <a16:creationId xmlns:a16="http://schemas.microsoft.com/office/drawing/2014/main" id="{F942726C-7E42-D1CC-A8AA-ABBEEB5F1AE4}"/>
              </a:ext>
            </a:extLst>
          </p:cNvPr>
          <p:cNvSpPr/>
          <p:nvPr/>
        </p:nvSpPr>
        <p:spPr>
          <a:xfrm>
            <a:off x="4005949" y="8706365"/>
            <a:ext cx="599435" cy="345558"/>
          </a:xfrm>
          <a:prstGeom prst="ellipse">
            <a:avLst/>
          </a:prstGeom>
          <a:noFill/>
          <a:ln w="3175" cap="flat" cmpd="sng" algn="ctr">
            <a:solidFill>
              <a:sysClr val="windowText" lastClr="000000"/>
            </a:solidFill>
            <a:prstDash val="solid"/>
          </a:ln>
          <a:effectLst/>
        </p:spPr>
        <p:txBody>
          <a:bodyPr rtlCol="0" anchor="ctr"/>
          <a:lstStyle/>
          <a:p>
            <a:pPr algn="ctr" defTabSz="914400"/>
            <a:r>
              <a:rPr kumimoji="1" lang="en-US" sz="700" kern="0" dirty="0">
                <a:solidFill>
                  <a:prstClr val="black"/>
                </a:solidFill>
              </a:rPr>
              <a:t>Finish</a:t>
            </a:r>
          </a:p>
        </p:txBody>
      </p:sp>
      <p:cxnSp>
        <p:nvCxnSpPr>
          <p:cNvPr id="30" name="Straight Arrow Connector 29">
            <a:extLst>
              <a:ext uri="{FF2B5EF4-FFF2-40B4-BE49-F238E27FC236}">
                <a16:creationId xmlns:a16="http://schemas.microsoft.com/office/drawing/2014/main" id="{525DBD8F-5BCB-B9BE-8618-6216D74AC39D}"/>
              </a:ext>
            </a:extLst>
          </p:cNvPr>
          <p:cNvCxnSpPr>
            <a:cxnSpLocks/>
          </p:cNvCxnSpPr>
          <p:nvPr/>
        </p:nvCxnSpPr>
        <p:spPr>
          <a:xfrm>
            <a:off x="4300588" y="2669085"/>
            <a:ext cx="10159" cy="239173"/>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7DEA41B1-21BC-C702-69FB-9A2D29F65460}"/>
              </a:ext>
            </a:extLst>
          </p:cNvPr>
          <p:cNvCxnSpPr>
            <a:cxnSpLocks/>
            <a:stCxn id="64" idx="3"/>
            <a:endCxn id="26" idx="6"/>
          </p:cNvCxnSpPr>
          <p:nvPr/>
        </p:nvCxnSpPr>
        <p:spPr>
          <a:xfrm flipH="1" flipV="1">
            <a:off x="4371665" y="2603087"/>
            <a:ext cx="538521" cy="4485407"/>
          </a:xfrm>
          <a:prstGeom prst="bentConnector3">
            <a:avLst>
              <a:gd name="adj1" fmla="val -42450"/>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28C7E09-F37D-DFD3-76AF-C20C298C74FD}"/>
              </a:ext>
            </a:extLst>
          </p:cNvPr>
          <p:cNvCxnSpPr>
            <a:cxnSpLocks/>
            <a:stCxn id="69" idx="2"/>
          </p:cNvCxnSpPr>
          <p:nvPr/>
        </p:nvCxnSpPr>
        <p:spPr>
          <a:xfrm flipH="1">
            <a:off x="4301857" y="8200930"/>
            <a:ext cx="3809" cy="505435"/>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3" name="正方形/長方形 47">
            <a:extLst>
              <a:ext uri="{FF2B5EF4-FFF2-40B4-BE49-F238E27FC236}">
                <a16:creationId xmlns:a16="http://schemas.microsoft.com/office/drawing/2014/main" id="{4A9EBCE5-C2FB-2B34-7E30-E326B59E9E95}"/>
              </a:ext>
            </a:extLst>
          </p:cNvPr>
          <p:cNvSpPr/>
          <p:nvPr/>
        </p:nvSpPr>
        <p:spPr>
          <a:xfrm>
            <a:off x="4709452" y="6892021"/>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Yes</a:t>
            </a:r>
            <a:endParaRPr kumimoji="1" lang="ja-JP" altLang="en-US" sz="800" b="1" dirty="0">
              <a:solidFill>
                <a:schemeClr val="tx1"/>
              </a:solidFill>
            </a:endParaRPr>
          </a:p>
        </p:txBody>
      </p:sp>
      <p:sp>
        <p:nvSpPr>
          <p:cNvPr id="34" name="正方形/長方形 48">
            <a:extLst>
              <a:ext uri="{FF2B5EF4-FFF2-40B4-BE49-F238E27FC236}">
                <a16:creationId xmlns:a16="http://schemas.microsoft.com/office/drawing/2014/main" id="{4A0B831D-3EBA-AF68-8BE6-B8A6B3615534}"/>
              </a:ext>
            </a:extLst>
          </p:cNvPr>
          <p:cNvSpPr/>
          <p:nvPr/>
        </p:nvSpPr>
        <p:spPr>
          <a:xfrm>
            <a:off x="4178645" y="7424914"/>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No</a:t>
            </a:r>
            <a:endParaRPr kumimoji="1" lang="ja-JP" altLang="en-US" sz="800" b="1" dirty="0">
              <a:solidFill>
                <a:schemeClr val="tx1"/>
              </a:solidFill>
            </a:endParaRPr>
          </a:p>
        </p:txBody>
      </p:sp>
      <p:sp>
        <p:nvSpPr>
          <p:cNvPr id="35" name="正方形/長方形 80">
            <a:extLst>
              <a:ext uri="{FF2B5EF4-FFF2-40B4-BE49-F238E27FC236}">
                <a16:creationId xmlns:a16="http://schemas.microsoft.com/office/drawing/2014/main" id="{8A2FFACC-9A85-A0F9-3F4B-81AE88B8F35D}"/>
              </a:ext>
            </a:extLst>
          </p:cNvPr>
          <p:cNvSpPr/>
          <p:nvPr/>
        </p:nvSpPr>
        <p:spPr>
          <a:xfrm>
            <a:off x="3701146" y="4696261"/>
            <a:ext cx="1209040" cy="6391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Go to location &amp; scan store location ID then move items out</a:t>
            </a:r>
          </a:p>
        </p:txBody>
      </p:sp>
      <p:sp>
        <p:nvSpPr>
          <p:cNvPr id="36" name="正方形/長方形 80">
            <a:extLst>
              <a:ext uri="{FF2B5EF4-FFF2-40B4-BE49-F238E27FC236}">
                <a16:creationId xmlns:a16="http://schemas.microsoft.com/office/drawing/2014/main" id="{2C00B1DD-0384-492D-A70B-6AB3BA7C0951}"/>
              </a:ext>
            </a:extLst>
          </p:cNvPr>
          <p:cNvSpPr/>
          <p:nvPr/>
        </p:nvSpPr>
        <p:spPr>
          <a:xfrm>
            <a:off x="3701146" y="5727441"/>
            <a:ext cx="1209040" cy="6391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System will choose the oldest package from specific location</a:t>
            </a:r>
          </a:p>
        </p:txBody>
      </p:sp>
      <p:sp>
        <p:nvSpPr>
          <p:cNvPr id="37" name="正方形/長方形 80">
            <a:extLst>
              <a:ext uri="{FF2B5EF4-FFF2-40B4-BE49-F238E27FC236}">
                <a16:creationId xmlns:a16="http://schemas.microsoft.com/office/drawing/2014/main" id="{2920D854-0B9C-D039-E675-8D583DC69539}"/>
              </a:ext>
            </a:extLst>
          </p:cNvPr>
          <p:cNvSpPr/>
          <p:nvPr/>
        </p:nvSpPr>
        <p:spPr>
          <a:xfrm>
            <a:off x="3701146" y="2908258"/>
            <a:ext cx="1209040" cy="6391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Check FG transfer work in handy</a:t>
            </a:r>
          </a:p>
        </p:txBody>
      </p:sp>
      <p:sp>
        <p:nvSpPr>
          <p:cNvPr id="38" name="フローチャート: 判断 52">
            <a:extLst>
              <a:ext uri="{FF2B5EF4-FFF2-40B4-BE49-F238E27FC236}">
                <a16:creationId xmlns:a16="http://schemas.microsoft.com/office/drawing/2014/main" id="{F1BD351E-01C5-46C1-B111-9C8771D1DC37}"/>
              </a:ext>
            </a:extLst>
          </p:cNvPr>
          <p:cNvSpPr/>
          <p:nvPr/>
        </p:nvSpPr>
        <p:spPr>
          <a:xfrm>
            <a:off x="3701146" y="3788490"/>
            <a:ext cx="1209040" cy="644937"/>
          </a:xfrm>
          <a:prstGeom prst="flowChartDecision">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dirty="0">
                <a:solidFill>
                  <a:schemeClr val="tx1"/>
                </a:solidFill>
              </a:rPr>
              <a:t>Found FG transfer work?</a:t>
            </a:r>
          </a:p>
          <a:p>
            <a:pPr algn="ctr"/>
            <a:r>
              <a:rPr kumimoji="1" lang="en-US" altLang="ja-JP" sz="600" dirty="0">
                <a:solidFill>
                  <a:schemeClr val="tx1"/>
                </a:solidFill>
              </a:rPr>
              <a:t>Yes / No</a:t>
            </a:r>
            <a:endParaRPr kumimoji="1" lang="ja-JP" altLang="en-US" sz="600" dirty="0">
              <a:solidFill>
                <a:schemeClr val="tx1"/>
              </a:solidFill>
            </a:endParaRPr>
          </a:p>
        </p:txBody>
      </p:sp>
      <p:cxnSp>
        <p:nvCxnSpPr>
          <p:cNvPr id="39" name="Straight Arrow Connector 38">
            <a:extLst>
              <a:ext uri="{FF2B5EF4-FFF2-40B4-BE49-F238E27FC236}">
                <a16:creationId xmlns:a16="http://schemas.microsoft.com/office/drawing/2014/main" id="{1CDE7B43-FAE8-A1FF-D847-488A2EA8B056}"/>
              </a:ext>
            </a:extLst>
          </p:cNvPr>
          <p:cNvCxnSpPr>
            <a:cxnSpLocks/>
          </p:cNvCxnSpPr>
          <p:nvPr/>
        </p:nvCxnSpPr>
        <p:spPr>
          <a:xfrm>
            <a:off x="4305666" y="4433427"/>
            <a:ext cx="0" cy="262834"/>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92800395-EBB5-EBE6-AFCD-BEFC629AAF75}"/>
              </a:ext>
            </a:extLst>
          </p:cNvPr>
          <p:cNvCxnSpPr>
            <a:cxnSpLocks/>
            <a:stCxn id="64" idx="2"/>
            <a:endCxn id="69" idx="0"/>
          </p:cNvCxnSpPr>
          <p:nvPr/>
        </p:nvCxnSpPr>
        <p:spPr>
          <a:xfrm>
            <a:off x="4305666" y="7410962"/>
            <a:ext cx="0" cy="419057"/>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フローチャート: 判断 52">
            <a:extLst>
              <a:ext uri="{FF2B5EF4-FFF2-40B4-BE49-F238E27FC236}">
                <a16:creationId xmlns:a16="http://schemas.microsoft.com/office/drawing/2014/main" id="{C35DD6AE-434E-7016-FD59-3415FA1D6E8A}"/>
              </a:ext>
            </a:extLst>
          </p:cNvPr>
          <p:cNvSpPr/>
          <p:nvPr/>
        </p:nvSpPr>
        <p:spPr>
          <a:xfrm>
            <a:off x="3701146" y="6766025"/>
            <a:ext cx="1209040" cy="644937"/>
          </a:xfrm>
          <a:prstGeom prst="flowChartDecision">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600" dirty="0">
                <a:solidFill>
                  <a:schemeClr val="tx1"/>
                </a:solidFill>
              </a:rPr>
              <a:t>Is more transfer work?</a:t>
            </a:r>
          </a:p>
          <a:p>
            <a:pPr algn="ctr"/>
            <a:r>
              <a:rPr kumimoji="1" lang="en-US" altLang="ja-JP" sz="600" dirty="0">
                <a:solidFill>
                  <a:schemeClr val="tx1"/>
                </a:solidFill>
              </a:rPr>
              <a:t>Yes / No</a:t>
            </a:r>
            <a:endParaRPr kumimoji="1" lang="ja-JP" altLang="en-US" sz="600" dirty="0">
              <a:solidFill>
                <a:schemeClr val="tx1"/>
              </a:solidFill>
            </a:endParaRPr>
          </a:p>
        </p:txBody>
      </p:sp>
      <p:sp>
        <p:nvSpPr>
          <p:cNvPr id="69" name="正方形/長方形 80">
            <a:extLst>
              <a:ext uri="{FF2B5EF4-FFF2-40B4-BE49-F238E27FC236}">
                <a16:creationId xmlns:a16="http://schemas.microsoft.com/office/drawing/2014/main" id="{75D64782-04C2-1A90-A002-07CB9635DA31}"/>
              </a:ext>
            </a:extLst>
          </p:cNvPr>
          <p:cNvSpPr/>
          <p:nvPr/>
        </p:nvSpPr>
        <p:spPr>
          <a:xfrm>
            <a:off x="3701146" y="7830019"/>
            <a:ext cx="1209040" cy="37091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Confirm FG transfer schedule on web</a:t>
            </a:r>
          </a:p>
        </p:txBody>
      </p:sp>
    </p:spTree>
    <p:extLst>
      <p:ext uri="{BB962C8B-B14F-4D97-AF65-F5344CB8AC3E}">
        <p14:creationId xmlns:p14="http://schemas.microsoft.com/office/powerpoint/2010/main" val="22852763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6574D-D7F1-7152-D886-A84B342BC267}"/>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2FFF4DBE-C1FB-4E31-05DC-1F2D9D092288}"/>
              </a:ext>
            </a:extLst>
          </p:cNvPr>
          <p:cNvSpPr>
            <a:spLocks noGrp="1"/>
          </p:cNvSpPr>
          <p:nvPr>
            <p:ph type="sldNum" sz="quarter" idx="12"/>
          </p:nvPr>
        </p:nvSpPr>
        <p:spPr/>
        <p:txBody>
          <a:bodyPr/>
          <a:lstStyle/>
          <a:p>
            <a:fld id="{FABEA90D-F275-432F-8053-456A4E092F4A}" type="slidenum">
              <a:rPr kumimoji="1" lang="ja-JP" altLang="en-US" smtClean="0"/>
              <a:t>35</a:t>
            </a:fld>
            <a:endParaRPr kumimoji="1" lang="ja-JP" altLang="en-US"/>
          </a:p>
        </p:txBody>
      </p:sp>
      <p:sp>
        <p:nvSpPr>
          <p:cNvPr id="17" name="正方形/長方形 16">
            <a:extLst>
              <a:ext uri="{FF2B5EF4-FFF2-40B4-BE49-F238E27FC236}">
                <a16:creationId xmlns:a16="http://schemas.microsoft.com/office/drawing/2014/main" id="{7E9F9C9C-B684-5214-FFCF-63334B8D369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4. Operation flow</a:t>
            </a:r>
          </a:p>
        </p:txBody>
      </p:sp>
      <p:sp>
        <p:nvSpPr>
          <p:cNvPr id="40" name="正方形/長方形 39">
            <a:extLst>
              <a:ext uri="{FF2B5EF4-FFF2-40B4-BE49-F238E27FC236}">
                <a16:creationId xmlns:a16="http://schemas.microsoft.com/office/drawing/2014/main" id="{873F0C1E-7997-4567-7D9D-88A954EFCDED}"/>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1" name="正方形/長方形 20">
            <a:extLst>
              <a:ext uri="{FF2B5EF4-FFF2-40B4-BE49-F238E27FC236}">
                <a16:creationId xmlns:a16="http://schemas.microsoft.com/office/drawing/2014/main" id="{A362B10B-9810-AD4E-7999-17453556DCA5}"/>
              </a:ext>
            </a:extLst>
          </p:cNvPr>
          <p:cNvSpPr/>
          <p:nvPr/>
        </p:nvSpPr>
        <p:spPr>
          <a:xfrm>
            <a:off x="401320" y="1345290"/>
            <a:ext cx="6117062" cy="43088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 name="正方形/長方形 1">
            <a:extLst>
              <a:ext uri="{FF2B5EF4-FFF2-40B4-BE49-F238E27FC236}">
                <a16:creationId xmlns:a16="http://schemas.microsoft.com/office/drawing/2014/main" id="{CC99661D-3D78-EC41-27A9-98E708A8644E}"/>
              </a:ext>
            </a:extLst>
          </p:cNvPr>
          <p:cNvSpPr/>
          <p:nvPr/>
        </p:nvSpPr>
        <p:spPr>
          <a:xfrm>
            <a:off x="391160" y="1354538"/>
            <a:ext cx="1680041" cy="4308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chemeClr val="tx1"/>
                </a:solidFill>
              </a:rPr>
              <a:t>TBFST</a:t>
            </a:r>
          </a:p>
        </p:txBody>
      </p:sp>
      <p:cxnSp>
        <p:nvCxnSpPr>
          <p:cNvPr id="7" name="直線コネクタ 6">
            <a:extLst>
              <a:ext uri="{FF2B5EF4-FFF2-40B4-BE49-F238E27FC236}">
                <a16:creationId xmlns:a16="http://schemas.microsoft.com/office/drawing/2014/main" id="{472C23A5-C754-6771-824D-EE50E99A8B67}"/>
              </a:ext>
            </a:extLst>
          </p:cNvPr>
          <p:cNvCxnSpPr/>
          <p:nvPr/>
        </p:nvCxnSpPr>
        <p:spPr>
          <a:xfrm>
            <a:off x="2082796" y="1345290"/>
            <a:ext cx="0" cy="7836107"/>
          </a:xfrm>
          <a:prstGeom prst="line">
            <a:avLst/>
          </a:prstGeom>
          <a:ln w="6350" cmpd="sng">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0AA63358-9108-8DE7-852C-7741F7E7F981}"/>
              </a:ext>
            </a:extLst>
          </p:cNvPr>
          <p:cNvSpPr txBox="1"/>
          <p:nvPr/>
        </p:nvSpPr>
        <p:spPr>
          <a:xfrm>
            <a:off x="406400" y="837577"/>
            <a:ext cx="6117062" cy="261610"/>
          </a:xfrm>
          <a:prstGeom prst="rect">
            <a:avLst/>
          </a:prstGeom>
          <a:noFill/>
        </p:spPr>
        <p:txBody>
          <a:bodyPr wrap="square" rtlCol="0">
            <a:spAutoFit/>
          </a:bodyPr>
          <a:lstStyle/>
          <a:p>
            <a:r>
              <a:rPr kumimoji="1" lang="en-US" altLang="ja-JP" sz="1100" b="1" dirty="0"/>
              <a:t>4-5. POKAYOKE</a:t>
            </a:r>
          </a:p>
        </p:txBody>
      </p:sp>
      <p:sp>
        <p:nvSpPr>
          <p:cNvPr id="65" name="正方形/長方形 64">
            <a:extLst>
              <a:ext uri="{FF2B5EF4-FFF2-40B4-BE49-F238E27FC236}">
                <a16:creationId xmlns:a16="http://schemas.microsoft.com/office/drawing/2014/main" id="{70F2180E-073F-91A4-A6DC-7DD868882EF6}"/>
              </a:ext>
            </a:extLst>
          </p:cNvPr>
          <p:cNvSpPr/>
          <p:nvPr/>
        </p:nvSpPr>
        <p:spPr>
          <a:xfrm>
            <a:off x="2092958" y="1353916"/>
            <a:ext cx="4425422" cy="4308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chemeClr val="tx1"/>
                </a:solidFill>
              </a:rPr>
              <a:t>Stock Management System Pegasus</a:t>
            </a:r>
          </a:p>
        </p:txBody>
      </p:sp>
      <p:sp>
        <p:nvSpPr>
          <p:cNvPr id="9" name="Isosceles Triangle 8">
            <a:extLst>
              <a:ext uri="{FF2B5EF4-FFF2-40B4-BE49-F238E27FC236}">
                <a16:creationId xmlns:a16="http://schemas.microsoft.com/office/drawing/2014/main" id="{B46BEE29-F2CE-68C0-FEB5-6829ACB45B36}"/>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cxnSp>
        <p:nvCxnSpPr>
          <p:cNvPr id="6" name="Straight Arrow Connector 5">
            <a:extLst>
              <a:ext uri="{FF2B5EF4-FFF2-40B4-BE49-F238E27FC236}">
                <a16:creationId xmlns:a16="http://schemas.microsoft.com/office/drawing/2014/main" id="{009F2B73-A93C-DA52-6C9D-91408BD80222}"/>
              </a:ext>
            </a:extLst>
          </p:cNvPr>
          <p:cNvCxnSpPr>
            <a:cxnSpLocks/>
          </p:cNvCxnSpPr>
          <p:nvPr/>
        </p:nvCxnSpPr>
        <p:spPr>
          <a:xfrm>
            <a:off x="4305666" y="3547393"/>
            <a:ext cx="0" cy="241097"/>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7CB486EE-DE5D-AEE9-6B38-A34AB6A8B7D6}"/>
              </a:ext>
            </a:extLst>
          </p:cNvPr>
          <p:cNvCxnSpPr>
            <a:cxnSpLocks/>
            <a:stCxn id="38" idx="1"/>
            <a:endCxn id="37" idx="1"/>
          </p:cNvCxnSpPr>
          <p:nvPr/>
        </p:nvCxnSpPr>
        <p:spPr>
          <a:xfrm rot="10800000">
            <a:off x="3701146" y="3227827"/>
            <a:ext cx="12700" cy="883133"/>
          </a:xfrm>
          <a:prstGeom prst="bentConnector3">
            <a:avLst>
              <a:gd name="adj1" fmla="val 1800000"/>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B77643D-CA71-8D2B-D1D9-02CBB931A183}"/>
              </a:ext>
            </a:extLst>
          </p:cNvPr>
          <p:cNvCxnSpPr>
            <a:cxnSpLocks/>
            <a:stCxn id="35" idx="2"/>
            <a:endCxn id="64" idx="0"/>
          </p:cNvCxnSpPr>
          <p:nvPr/>
        </p:nvCxnSpPr>
        <p:spPr>
          <a:xfrm>
            <a:off x="4305666" y="5335396"/>
            <a:ext cx="0" cy="292709"/>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4" name="正方形/長方形 47">
            <a:extLst>
              <a:ext uri="{FF2B5EF4-FFF2-40B4-BE49-F238E27FC236}">
                <a16:creationId xmlns:a16="http://schemas.microsoft.com/office/drawing/2014/main" id="{9742550F-1E51-48EE-0855-55A28C005FFB}"/>
              </a:ext>
            </a:extLst>
          </p:cNvPr>
          <p:cNvSpPr/>
          <p:nvPr/>
        </p:nvSpPr>
        <p:spPr>
          <a:xfrm>
            <a:off x="4239669" y="4417693"/>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Yes</a:t>
            </a:r>
            <a:endParaRPr kumimoji="1" lang="ja-JP" altLang="en-US" sz="800" b="1" dirty="0">
              <a:solidFill>
                <a:schemeClr val="tx1"/>
              </a:solidFill>
            </a:endParaRPr>
          </a:p>
        </p:txBody>
      </p:sp>
      <p:sp>
        <p:nvSpPr>
          <p:cNvPr id="15" name="正方形/長方形 48">
            <a:extLst>
              <a:ext uri="{FF2B5EF4-FFF2-40B4-BE49-F238E27FC236}">
                <a16:creationId xmlns:a16="http://schemas.microsoft.com/office/drawing/2014/main" id="{4E458349-A5C4-2381-E75C-54F66DEDE661}"/>
              </a:ext>
            </a:extLst>
          </p:cNvPr>
          <p:cNvSpPr/>
          <p:nvPr/>
        </p:nvSpPr>
        <p:spPr>
          <a:xfrm>
            <a:off x="3404007" y="3927476"/>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No</a:t>
            </a:r>
            <a:endParaRPr kumimoji="1" lang="ja-JP" altLang="en-US" sz="800" b="1" dirty="0">
              <a:solidFill>
                <a:schemeClr val="tx1"/>
              </a:solidFill>
            </a:endParaRPr>
          </a:p>
        </p:txBody>
      </p:sp>
      <p:sp>
        <p:nvSpPr>
          <p:cNvPr id="20" name="Oval 19">
            <a:extLst>
              <a:ext uri="{FF2B5EF4-FFF2-40B4-BE49-F238E27FC236}">
                <a16:creationId xmlns:a16="http://schemas.microsoft.com/office/drawing/2014/main" id="{48E71803-CB5A-6009-456D-BDB9FE511660}"/>
              </a:ext>
            </a:extLst>
          </p:cNvPr>
          <p:cNvSpPr/>
          <p:nvPr/>
        </p:nvSpPr>
        <p:spPr>
          <a:xfrm>
            <a:off x="4005949" y="1922470"/>
            <a:ext cx="599435" cy="345558"/>
          </a:xfrm>
          <a:prstGeom prst="ellipse">
            <a:avLst/>
          </a:prstGeom>
          <a:noFill/>
          <a:ln w="3175" cap="flat" cmpd="sng" algn="ctr">
            <a:solidFill>
              <a:sysClr val="windowText" lastClr="000000"/>
            </a:solidFill>
            <a:prstDash val="solid"/>
          </a:ln>
          <a:effectLst/>
        </p:spPr>
        <p:txBody>
          <a:bodyPr rtlCol="0" anchor="ctr"/>
          <a:lstStyle/>
          <a:p>
            <a:pPr algn="ctr" defTabSz="914400"/>
            <a:r>
              <a:rPr kumimoji="1" lang="en-US" sz="700" kern="0" dirty="0">
                <a:solidFill>
                  <a:prstClr val="black"/>
                </a:solidFill>
              </a:rPr>
              <a:t>Start</a:t>
            </a:r>
          </a:p>
        </p:txBody>
      </p:sp>
      <p:cxnSp>
        <p:nvCxnSpPr>
          <p:cNvPr id="22" name="Straight Arrow Connector 21">
            <a:extLst>
              <a:ext uri="{FF2B5EF4-FFF2-40B4-BE49-F238E27FC236}">
                <a16:creationId xmlns:a16="http://schemas.microsoft.com/office/drawing/2014/main" id="{51DC9AB5-623B-B77C-C7A1-F24CBB7D917D}"/>
              </a:ext>
            </a:extLst>
          </p:cNvPr>
          <p:cNvCxnSpPr>
            <a:cxnSpLocks/>
          </p:cNvCxnSpPr>
          <p:nvPr/>
        </p:nvCxnSpPr>
        <p:spPr>
          <a:xfrm>
            <a:off x="4305665" y="2268028"/>
            <a:ext cx="2" cy="269060"/>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68CC6FDD-A45B-BAC1-3D1A-F382ED606A02}"/>
              </a:ext>
            </a:extLst>
          </p:cNvPr>
          <p:cNvSpPr/>
          <p:nvPr/>
        </p:nvSpPr>
        <p:spPr>
          <a:xfrm>
            <a:off x="4239668" y="2537088"/>
            <a:ext cx="131997" cy="131997"/>
          </a:xfrm>
          <a:prstGeom prst="ellipse">
            <a:avLst/>
          </a:prstGeom>
          <a:noFill/>
          <a:ln w="3175" cap="flat" cmpd="sng" algn="ctr">
            <a:solidFill>
              <a:sysClr val="windowText" lastClr="000000"/>
            </a:solidFill>
            <a:prstDash val="solid"/>
          </a:ln>
          <a:effectLst/>
        </p:spPr>
        <p:txBody>
          <a:bodyPr rtlCol="0" anchor="ctr"/>
          <a:lstStyle/>
          <a:p>
            <a:pPr algn="l" defTabSz="914400"/>
            <a:endParaRPr kumimoji="1" lang="en-US" sz="700" kern="0" dirty="0">
              <a:solidFill>
                <a:prstClr val="black"/>
              </a:solidFill>
            </a:endParaRPr>
          </a:p>
        </p:txBody>
      </p:sp>
      <p:sp>
        <p:nvSpPr>
          <p:cNvPr id="27" name="Oval 26">
            <a:extLst>
              <a:ext uri="{FF2B5EF4-FFF2-40B4-BE49-F238E27FC236}">
                <a16:creationId xmlns:a16="http://schemas.microsoft.com/office/drawing/2014/main" id="{DC675A5F-8EDA-53FC-DF1C-AEFEF9B8EC1F}"/>
              </a:ext>
            </a:extLst>
          </p:cNvPr>
          <p:cNvSpPr/>
          <p:nvPr/>
        </p:nvSpPr>
        <p:spPr>
          <a:xfrm>
            <a:off x="4005949" y="8234279"/>
            <a:ext cx="599435" cy="345558"/>
          </a:xfrm>
          <a:prstGeom prst="ellipse">
            <a:avLst/>
          </a:prstGeom>
          <a:noFill/>
          <a:ln w="3175" cap="flat" cmpd="sng" algn="ctr">
            <a:solidFill>
              <a:sysClr val="windowText" lastClr="000000"/>
            </a:solidFill>
            <a:prstDash val="solid"/>
          </a:ln>
          <a:effectLst/>
        </p:spPr>
        <p:txBody>
          <a:bodyPr rtlCol="0" anchor="ctr"/>
          <a:lstStyle/>
          <a:p>
            <a:pPr algn="ctr" defTabSz="914400"/>
            <a:r>
              <a:rPr kumimoji="1" lang="en-US" sz="700" kern="0" dirty="0">
                <a:solidFill>
                  <a:prstClr val="black"/>
                </a:solidFill>
              </a:rPr>
              <a:t>Finish</a:t>
            </a:r>
          </a:p>
        </p:txBody>
      </p:sp>
      <p:cxnSp>
        <p:nvCxnSpPr>
          <p:cNvPr id="30" name="Straight Arrow Connector 29">
            <a:extLst>
              <a:ext uri="{FF2B5EF4-FFF2-40B4-BE49-F238E27FC236}">
                <a16:creationId xmlns:a16="http://schemas.microsoft.com/office/drawing/2014/main" id="{C38BD1EA-505E-199D-CF0B-5A00435B08C7}"/>
              </a:ext>
            </a:extLst>
          </p:cNvPr>
          <p:cNvCxnSpPr>
            <a:cxnSpLocks/>
          </p:cNvCxnSpPr>
          <p:nvPr/>
        </p:nvCxnSpPr>
        <p:spPr>
          <a:xfrm>
            <a:off x="4300587" y="2669085"/>
            <a:ext cx="10159" cy="239173"/>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59542524-2308-8B37-ACCB-B0627F340874}"/>
              </a:ext>
            </a:extLst>
          </p:cNvPr>
          <p:cNvCxnSpPr>
            <a:cxnSpLocks/>
            <a:stCxn id="64" idx="1"/>
            <a:endCxn id="11" idx="2"/>
          </p:cNvCxnSpPr>
          <p:nvPr/>
        </p:nvCxnSpPr>
        <p:spPr>
          <a:xfrm rot="10800000">
            <a:off x="2741786" y="5354230"/>
            <a:ext cx="959360" cy="596344"/>
          </a:xfrm>
          <a:prstGeom prst="bentConnector2">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22EC416-F38D-7A2E-55D8-42B4113D2F23}"/>
              </a:ext>
            </a:extLst>
          </p:cNvPr>
          <p:cNvCxnSpPr>
            <a:cxnSpLocks/>
            <a:stCxn id="69" idx="3"/>
            <a:endCxn id="29" idx="1"/>
          </p:cNvCxnSpPr>
          <p:nvPr/>
        </p:nvCxnSpPr>
        <p:spPr>
          <a:xfrm>
            <a:off x="4910186" y="6798321"/>
            <a:ext cx="248914" cy="1135"/>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3" name="正方形/長方形 47">
            <a:extLst>
              <a:ext uri="{FF2B5EF4-FFF2-40B4-BE49-F238E27FC236}">
                <a16:creationId xmlns:a16="http://schemas.microsoft.com/office/drawing/2014/main" id="{96256393-97AB-A1DF-EDA4-D53F7681B8F7}"/>
              </a:ext>
            </a:extLst>
          </p:cNvPr>
          <p:cNvSpPr/>
          <p:nvPr/>
        </p:nvSpPr>
        <p:spPr>
          <a:xfrm>
            <a:off x="4239668" y="6237804"/>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Yes</a:t>
            </a:r>
            <a:endParaRPr kumimoji="1" lang="ja-JP" altLang="en-US" sz="800" b="1" dirty="0">
              <a:solidFill>
                <a:schemeClr val="tx1"/>
              </a:solidFill>
            </a:endParaRPr>
          </a:p>
        </p:txBody>
      </p:sp>
      <p:sp>
        <p:nvSpPr>
          <p:cNvPr id="34" name="正方形/長方形 48">
            <a:extLst>
              <a:ext uri="{FF2B5EF4-FFF2-40B4-BE49-F238E27FC236}">
                <a16:creationId xmlns:a16="http://schemas.microsoft.com/office/drawing/2014/main" id="{25254CB7-AF1F-B6AC-6CA7-99FA0B46FA63}"/>
              </a:ext>
            </a:extLst>
          </p:cNvPr>
          <p:cNvSpPr/>
          <p:nvPr/>
        </p:nvSpPr>
        <p:spPr>
          <a:xfrm>
            <a:off x="3312524" y="5742740"/>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No</a:t>
            </a:r>
            <a:endParaRPr kumimoji="1" lang="ja-JP" altLang="en-US" sz="800" b="1" dirty="0">
              <a:solidFill>
                <a:schemeClr val="tx1"/>
              </a:solidFill>
            </a:endParaRPr>
          </a:p>
        </p:txBody>
      </p:sp>
      <p:sp>
        <p:nvSpPr>
          <p:cNvPr id="35" name="正方形/長方形 80">
            <a:extLst>
              <a:ext uri="{FF2B5EF4-FFF2-40B4-BE49-F238E27FC236}">
                <a16:creationId xmlns:a16="http://schemas.microsoft.com/office/drawing/2014/main" id="{EC872E9E-F307-91AB-4A90-70F8B588554E}"/>
              </a:ext>
            </a:extLst>
          </p:cNvPr>
          <p:cNvSpPr/>
          <p:nvPr/>
        </p:nvSpPr>
        <p:spPr>
          <a:xfrm>
            <a:off x="3701146" y="4696261"/>
            <a:ext cx="1209040" cy="6391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Scan production KANBAN &amp; customer KANBAN</a:t>
            </a:r>
          </a:p>
        </p:txBody>
      </p:sp>
      <p:sp>
        <p:nvSpPr>
          <p:cNvPr id="37" name="正方形/長方形 80">
            <a:extLst>
              <a:ext uri="{FF2B5EF4-FFF2-40B4-BE49-F238E27FC236}">
                <a16:creationId xmlns:a16="http://schemas.microsoft.com/office/drawing/2014/main" id="{B65FD1C7-592F-911A-6A45-0EF514856518}"/>
              </a:ext>
            </a:extLst>
          </p:cNvPr>
          <p:cNvSpPr/>
          <p:nvPr/>
        </p:nvSpPr>
        <p:spPr>
          <a:xfrm>
            <a:off x="3701146" y="2908258"/>
            <a:ext cx="1209040" cy="6391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Check POKAYOKE work in handy</a:t>
            </a:r>
          </a:p>
        </p:txBody>
      </p:sp>
      <p:sp>
        <p:nvSpPr>
          <p:cNvPr id="38" name="フローチャート: 判断 52">
            <a:extLst>
              <a:ext uri="{FF2B5EF4-FFF2-40B4-BE49-F238E27FC236}">
                <a16:creationId xmlns:a16="http://schemas.microsoft.com/office/drawing/2014/main" id="{74CCC35E-3565-E650-F86E-AC2425C1B839}"/>
              </a:ext>
            </a:extLst>
          </p:cNvPr>
          <p:cNvSpPr/>
          <p:nvPr/>
        </p:nvSpPr>
        <p:spPr>
          <a:xfrm>
            <a:off x="3701146" y="3788490"/>
            <a:ext cx="1209040" cy="644937"/>
          </a:xfrm>
          <a:prstGeom prst="flowChartDecision">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600" dirty="0">
                <a:solidFill>
                  <a:schemeClr val="tx1"/>
                </a:solidFill>
              </a:rPr>
              <a:t>Found POKAYOKE work?</a:t>
            </a:r>
          </a:p>
          <a:p>
            <a:pPr algn="ctr"/>
            <a:r>
              <a:rPr kumimoji="1" lang="en-US" altLang="ja-JP" sz="600" dirty="0">
                <a:solidFill>
                  <a:schemeClr val="tx1"/>
                </a:solidFill>
              </a:rPr>
              <a:t>Yes / No</a:t>
            </a:r>
            <a:endParaRPr kumimoji="1" lang="ja-JP" altLang="en-US" sz="600" dirty="0">
              <a:solidFill>
                <a:schemeClr val="tx1"/>
              </a:solidFill>
            </a:endParaRPr>
          </a:p>
        </p:txBody>
      </p:sp>
      <p:cxnSp>
        <p:nvCxnSpPr>
          <p:cNvPr id="39" name="Straight Arrow Connector 38">
            <a:extLst>
              <a:ext uri="{FF2B5EF4-FFF2-40B4-BE49-F238E27FC236}">
                <a16:creationId xmlns:a16="http://schemas.microsoft.com/office/drawing/2014/main" id="{1D48FFBD-1170-75F9-3CAA-F03F532DD00D}"/>
              </a:ext>
            </a:extLst>
          </p:cNvPr>
          <p:cNvCxnSpPr>
            <a:cxnSpLocks/>
          </p:cNvCxnSpPr>
          <p:nvPr/>
        </p:nvCxnSpPr>
        <p:spPr>
          <a:xfrm>
            <a:off x="4305666" y="4433427"/>
            <a:ext cx="0" cy="262834"/>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EE486FF1-87FC-5DE8-9294-449D2346C325}"/>
              </a:ext>
            </a:extLst>
          </p:cNvPr>
          <p:cNvCxnSpPr>
            <a:cxnSpLocks/>
            <a:stCxn id="64" idx="2"/>
            <a:endCxn id="69" idx="0"/>
          </p:cNvCxnSpPr>
          <p:nvPr/>
        </p:nvCxnSpPr>
        <p:spPr>
          <a:xfrm>
            <a:off x="4305666" y="6273042"/>
            <a:ext cx="0" cy="261577"/>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フローチャート: 判断 52">
            <a:extLst>
              <a:ext uri="{FF2B5EF4-FFF2-40B4-BE49-F238E27FC236}">
                <a16:creationId xmlns:a16="http://schemas.microsoft.com/office/drawing/2014/main" id="{BD6DC123-0C15-BAF6-3178-0613F40D2AB4}"/>
              </a:ext>
            </a:extLst>
          </p:cNvPr>
          <p:cNvSpPr/>
          <p:nvPr/>
        </p:nvSpPr>
        <p:spPr>
          <a:xfrm>
            <a:off x="3701146" y="5628105"/>
            <a:ext cx="1209040" cy="644937"/>
          </a:xfrm>
          <a:prstGeom prst="flowChartDecision">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600" dirty="0">
                <a:solidFill>
                  <a:schemeClr val="tx1"/>
                </a:solidFill>
              </a:rPr>
              <a:t>Is matched?</a:t>
            </a:r>
          </a:p>
          <a:p>
            <a:pPr algn="ctr"/>
            <a:r>
              <a:rPr kumimoji="1" lang="en-US" altLang="ja-JP" sz="600" dirty="0">
                <a:solidFill>
                  <a:schemeClr val="tx1"/>
                </a:solidFill>
              </a:rPr>
              <a:t>Yes / No</a:t>
            </a:r>
            <a:endParaRPr kumimoji="1" lang="ja-JP" altLang="en-US" sz="600" dirty="0">
              <a:solidFill>
                <a:schemeClr val="tx1"/>
              </a:solidFill>
            </a:endParaRPr>
          </a:p>
        </p:txBody>
      </p:sp>
      <p:sp>
        <p:nvSpPr>
          <p:cNvPr id="69" name="正方形/長方形 80">
            <a:extLst>
              <a:ext uri="{FF2B5EF4-FFF2-40B4-BE49-F238E27FC236}">
                <a16:creationId xmlns:a16="http://schemas.microsoft.com/office/drawing/2014/main" id="{01F61622-EA43-6AEA-C0E5-36D4C8423B7B}"/>
              </a:ext>
            </a:extLst>
          </p:cNvPr>
          <p:cNvSpPr/>
          <p:nvPr/>
        </p:nvSpPr>
        <p:spPr>
          <a:xfrm>
            <a:off x="3701146" y="6534619"/>
            <a:ext cx="1209040" cy="5274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Replace production KANBAN with customer KANBAN</a:t>
            </a:r>
          </a:p>
        </p:txBody>
      </p:sp>
      <p:sp>
        <p:nvSpPr>
          <p:cNvPr id="11" name="正方形/長方形 80">
            <a:extLst>
              <a:ext uri="{FF2B5EF4-FFF2-40B4-BE49-F238E27FC236}">
                <a16:creationId xmlns:a16="http://schemas.microsoft.com/office/drawing/2014/main" id="{B0D9EBFF-E133-6B83-6478-A4D88FA5254C}"/>
              </a:ext>
            </a:extLst>
          </p:cNvPr>
          <p:cNvSpPr/>
          <p:nvPr/>
        </p:nvSpPr>
        <p:spPr>
          <a:xfrm>
            <a:off x="2137266" y="4715095"/>
            <a:ext cx="1209040" cy="6391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Check KANBAN</a:t>
            </a:r>
          </a:p>
        </p:txBody>
      </p:sp>
      <p:cxnSp>
        <p:nvCxnSpPr>
          <p:cNvPr id="16" name="Connector: Elbow 15">
            <a:extLst>
              <a:ext uri="{FF2B5EF4-FFF2-40B4-BE49-F238E27FC236}">
                <a16:creationId xmlns:a16="http://schemas.microsoft.com/office/drawing/2014/main" id="{0953A175-EC69-94E1-2B15-EE988D97BE34}"/>
              </a:ext>
            </a:extLst>
          </p:cNvPr>
          <p:cNvCxnSpPr>
            <a:cxnSpLocks/>
            <a:stCxn id="11" idx="0"/>
            <a:endCxn id="26" idx="2"/>
          </p:cNvCxnSpPr>
          <p:nvPr/>
        </p:nvCxnSpPr>
        <p:spPr>
          <a:xfrm rot="5400000" flipH="1" flipV="1">
            <a:off x="2434723" y="2910150"/>
            <a:ext cx="2112008" cy="1497882"/>
          </a:xfrm>
          <a:prstGeom prst="bentConnector2">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4" name="正方形/長方形 47">
            <a:extLst>
              <a:ext uri="{FF2B5EF4-FFF2-40B4-BE49-F238E27FC236}">
                <a16:creationId xmlns:a16="http://schemas.microsoft.com/office/drawing/2014/main" id="{4A549EE5-D11A-C375-661E-1A53471B9B03}"/>
              </a:ext>
            </a:extLst>
          </p:cNvPr>
          <p:cNvSpPr/>
          <p:nvPr/>
        </p:nvSpPr>
        <p:spPr>
          <a:xfrm>
            <a:off x="5697621" y="6268284"/>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Yes</a:t>
            </a:r>
            <a:endParaRPr kumimoji="1" lang="ja-JP" altLang="en-US" sz="800" b="1" dirty="0">
              <a:solidFill>
                <a:schemeClr val="tx1"/>
              </a:solidFill>
            </a:endParaRPr>
          </a:p>
        </p:txBody>
      </p:sp>
      <p:sp>
        <p:nvSpPr>
          <p:cNvPr id="25" name="正方形/長方形 48">
            <a:extLst>
              <a:ext uri="{FF2B5EF4-FFF2-40B4-BE49-F238E27FC236}">
                <a16:creationId xmlns:a16="http://schemas.microsoft.com/office/drawing/2014/main" id="{F70E33FB-61FF-F13E-06B4-08FAA8959B23}"/>
              </a:ext>
            </a:extLst>
          </p:cNvPr>
          <p:cNvSpPr/>
          <p:nvPr/>
        </p:nvSpPr>
        <p:spPr>
          <a:xfrm>
            <a:off x="5383848" y="7159324"/>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No</a:t>
            </a:r>
            <a:endParaRPr kumimoji="1" lang="ja-JP" altLang="en-US" sz="800" b="1" dirty="0">
              <a:solidFill>
                <a:schemeClr val="tx1"/>
              </a:solidFill>
            </a:endParaRPr>
          </a:p>
        </p:txBody>
      </p:sp>
      <p:sp>
        <p:nvSpPr>
          <p:cNvPr id="29" name="フローチャート: 判断 52">
            <a:extLst>
              <a:ext uri="{FF2B5EF4-FFF2-40B4-BE49-F238E27FC236}">
                <a16:creationId xmlns:a16="http://schemas.microsoft.com/office/drawing/2014/main" id="{A0DD624E-3834-798A-97D7-9E1D5C278441}"/>
              </a:ext>
            </a:extLst>
          </p:cNvPr>
          <p:cNvSpPr/>
          <p:nvPr/>
        </p:nvSpPr>
        <p:spPr>
          <a:xfrm>
            <a:off x="5159100" y="6476987"/>
            <a:ext cx="1209040" cy="644937"/>
          </a:xfrm>
          <a:prstGeom prst="flowChartDecision">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600" dirty="0">
                <a:solidFill>
                  <a:schemeClr val="tx1"/>
                </a:solidFill>
              </a:rPr>
              <a:t>Is more POKAYOKE work?</a:t>
            </a:r>
          </a:p>
          <a:p>
            <a:pPr algn="ctr"/>
            <a:r>
              <a:rPr kumimoji="1" lang="en-US" altLang="ja-JP" sz="600" dirty="0">
                <a:solidFill>
                  <a:schemeClr val="tx1"/>
                </a:solidFill>
              </a:rPr>
              <a:t>Yes / No</a:t>
            </a:r>
            <a:endParaRPr kumimoji="1" lang="ja-JP" altLang="en-US" sz="600" dirty="0">
              <a:solidFill>
                <a:schemeClr val="tx1"/>
              </a:solidFill>
            </a:endParaRPr>
          </a:p>
        </p:txBody>
      </p:sp>
      <p:cxnSp>
        <p:nvCxnSpPr>
          <p:cNvPr id="41" name="Connector: Elbow 40">
            <a:extLst>
              <a:ext uri="{FF2B5EF4-FFF2-40B4-BE49-F238E27FC236}">
                <a16:creationId xmlns:a16="http://schemas.microsoft.com/office/drawing/2014/main" id="{9F401D48-D35F-00BD-D56A-308F011975FD}"/>
              </a:ext>
            </a:extLst>
          </p:cNvPr>
          <p:cNvCxnSpPr>
            <a:cxnSpLocks/>
            <a:stCxn id="29" idx="0"/>
            <a:endCxn id="26" idx="6"/>
          </p:cNvCxnSpPr>
          <p:nvPr/>
        </p:nvCxnSpPr>
        <p:spPr>
          <a:xfrm rot="16200000" flipV="1">
            <a:off x="3130693" y="3844059"/>
            <a:ext cx="3873900" cy="1391955"/>
          </a:xfrm>
          <a:prstGeom prst="bentConnector2">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7" name="正方形/長方形 80">
            <a:extLst>
              <a:ext uri="{FF2B5EF4-FFF2-40B4-BE49-F238E27FC236}">
                <a16:creationId xmlns:a16="http://schemas.microsoft.com/office/drawing/2014/main" id="{5DF8CE0B-EB5D-C957-6C96-CC4DF3F23050}"/>
              </a:ext>
            </a:extLst>
          </p:cNvPr>
          <p:cNvSpPr/>
          <p:nvPr/>
        </p:nvSpPr>
        <p:spPr>
          <a:xfrm>
            <a:off x="562395" y="8224528"/>
            <a:ext cx="1209040" cy="37091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Get FG Outbound result</a:t>
            </a:r>
          </a:p>
        </p:txBody>
      </p:sp>
      <p:cxnSp>
        <p:nvCxnSpPr>
          <p:cNvPr id="48" name="Connector: Elbow 47">
            <a:extLst>
              <a:ext uri="{FF2B5EF4-FFF2-40B4-BE49-F238E27FC236}">
                <a16:creationId xmlns:a16="http://schemas.microsoft.com/office/drawing/2014/main" id="{3C222DD9-5D2E-36FF-C3EA-752AD8D6B8DB}"/>
              </a:ext>
            </a:extLst>
          </p:cNvPr>
          <p:cNvCxnSpPr>
            <a:cxnSpLocks/>
            <a:stCxn id="50" idx="2"/>
            <a:endCxn id="47" idx="3"/>
          </p:cNvCxnSpPr>
          <p:nvPr/>
        </p:nvCxnSpPr>
        <p:spPr>
          <a:xfrm rot="10800000">
            <a:off x="1771436" y="8409985"/>
            <a:ext cx="538441" cy="1"/>
          </a:xfrm>
          <a:prstGeom prst="bentConnector3">
            <a:avLst>
              <a:gd name="adj1" fmla="val 50000"/>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9" name="正方形/長方形 80">
            <a:extLst>
              <a:ext uri="{FF2B5EF4-FFF2-40B4-BE49-F238E27FC236}">
                <a16:creationId xmlns:a16="http://schemas.microsoft.com/office/drawing/2014/main" id="{A3F3FE00-3251-078E-5C0B-0CCBF9452B0D}"/>
              </a:ext>
            </a:extLst>
          </p:cNvPr>
          <p:cNvSpPr/>
          <p:nvPr/>
        </p:nvSpPr>
        <p:spPr>
          <a:xfrm>
            <a:off x="2142276" y="7439434"/>
            <a:ext cx="1209040" cy="37091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Feedback FG Outbound result</a:t>
            </a:r>
          </a:p>
        </p:txBody>
      </p:sp>
      <p:sp>
        <p:nvSpPr>
          <p:cNvPr id="50" name="Flowchart: Magnetic Disk 49">
            <a:extLst>
              <a:ext uri="{FF2B5EF4-FFF2-40B4-BE49-F238E27FC236}">
                <a16:creationId xmlns:a16="http://schemas.microsoft.com/office/drawing/2014/main" id="{D851DA63-8AA5-F1C4-B322-D1C709A9CABB}"/>
              </a:ext>
            </a:extLst>
          </p:cNvPr>
          <p:cNvSpPr/>
          <p:nvPr/>
        </p:nvSpPr>
        <p:spPr>
          <a:xfrm>
            <a:off x="2309876" y="8090418"/>
            <a:ext cx="873840" cy="639133"/>
          </a:xfrm>
          <a:prstGeom prst="flowChartMagneticDisk">
            <a:avLst/>
          </a:prstGeom>
          <a:noFill/>
          <a:ln w="3175" cap="flat" cmpd="sng" algn="ctr">
            <a:solidFill>
              <a:sysClr val="windowText" lastClr="000000"/>
            </a:solidFill>
            <a:prstDash val="solid"/>
          </a:ln>
          <a:effectLst/>
        </p:spPr>
        <p:txBody>
          <a:bodyPr rtlCol="0" anchor="ctr"/>
          <a:lstStyle/>
          <a:p>
            <a:pPr algn="ctr" defTabSz="914400"/>
            <a:r>
              <a:rPr kumimoji="1" lang="en-US" sz="700" kern="0" dirty="0">
                <a:solidFill>
                  <a:prstClr val="black"/>
                </a:solidFill>
              </a:rPr>
              <a:t>Middle Tier</a:t>
            </a:r>
          </a:p>
          <a:p>
            <a:pPr algn="ctr" defTabSz="914400"/>
            <a:r>
              <a:rPr kumimoji="1" lang="en-US" sz="700" kern="0" dirty="0">
                <a:solidFill>
                  <a:prstClr val="black"/>
                </a:solidFill>
              </a:rPr>
              <a:t>DB</a:t>
            </a:r>
          </a:p>
        </p:txBody>
      </p:sp>
      <p:cxnSp>
        <p:nvCxnSpPr>
          <p:cNvPr id="51" name="Straight Arrow Connector 50">
            <a:extLst>
              <a:ext uri="{FF2B5EF4-FFF2-40B4-BE49-F238E27FC236}">
                <a16:creationId xmlns:a16="http://schemas.microsoft.com/office/drawing/2014/main" id="{287AF3F9-2F84-8E75-C97A-FD1F66BE0BC8}"/>
              </a:ext>
            </a:extLst>
          </p:cNvPr>
          <p:cNvCxnSpPr>
            <a:cxnSpLocks/>
            <a:stCxn id="49" idx="2"/>
            <a:endCxn id="50" idx="1"/>
          </p:cNvCxnSpPr>
          <p:nvPr/>
        </p:nvCxnSpPr>
        <p:spPr>
          <a:xfrm>
            <a:off x="2746796" y="7810345"/>
            <a:ext cx="0" cy="280073"/>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A21EBF3-6448-B776-6BFA-4F4BC30D7FDF}"/>
              </a:ext>
            </a:extLst>
          </p:cNvPr>
          <p:cNvCxnSpPr>
            <a:cxnSpLocks/>
            <a:stCxn id="53" idx="1"/>
            <a:endCxn id="49" idx="3"/>
          </p:cNvCxnSpPr>
          <p:nvPr/>
        </p:nvCxnSpPr>
        <p:spPr>
          <a:xfrm flipH="1">
            <a:off x="3351316" y="7624890"/>
            <a:ext cx="358057" cy="0"/>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3" name="正方形/長方形 80">
            <a:extLst>
              <a:ext uri="{FF2B5EF4-FFF2-40B4-BE49-F238E27FC236}">
                <a16:creationId xmlns:a16="http://schemas.microsoft.com/office/drawing/2014/main" id="{232A2CD1-F2DF-B6E7-6BB0-9AAA05066A19}"/>
              </a:ext>
            </a:extLst>
          </p:cNvPr>
          <p:cNvSpPr/>
          <p:nvPr/>
        </p:nvSpPr>
        <p:spPr>
          <a:xfrm>
            <a:off x="3709373" y="7439434"/>
            <a:ext cx="1209040" cy="37091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Confirm FG Outbound transactions on web</a:t>
            </a:r>
          </a:p>
        </p:txBody>
      </p:sp>
      <p:cxnSp>
        <p:nvCxnSpPr>
          <p:cNvPr id="54" name="Straight Arrow Connector 53">
            <a:extLst>
              <a:ext uri="{FF2B5EF4-FFF2-40B4-BE49-F238E27FC236}">
                <a16:creationId xmlns:a16="http://schemas.microsoft.com/office/drawing/2014/main" id="{CBF2DECC-D453-990B-64DB-57BED7CFDF02}"/>
              </a:ext>
            </a:extLst>
          </p:cNvPr>
          <p:cNvCxnSpPr>
            <a:cxnSpLocks/>
            <a:stCxn id="50" idx="4"/>
            <a:endCxn id="27" idx="2"/>
          </p:cNvCxnSpPr>
          <p:nvPr/>
        </p:nvCxnSpPr>
        <p:spPr>
          <a:xfrm flipV="1">
            <a:off x="3183716" y="8407058"/>
            <a:ext cx="822233" cy="2927"/>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A5B53837-017C-342A-AA44-3CE35B739112}"/>
              </a:ext>
            </a:extLst>
          </p:cNvPr>
          <p:cNvCxnSpPr>
            <a:cxnSpLocks/>
            <a:stCxn id="29" idx="2"/>
            <a:endCxn id="53" idx="3"/>
          </p:cNvCxnSpPr>
          <p:nvPr/>
        </p:nvCxnSpPr>
        <p:spPr>
          <a:xfrm rot="5400000">
            <a:off x="5089534" y="6950804"/>
            <a:ext cx="502966" cy="845207"/>
          </a:xfrm>
          <a:prstGeom prst="bentConnector2">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9199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6B27C-8FE1-ABB0-C845-ED3306922351}"/>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B3585E58-A862-E398-2791-4A6C8D4A47D0}"/>
              </a:ext>
            </a:extLst>
          </p:cNvPr>
          <p:cNvSpPr>
            <a:spLocks noGrp="1"/>
          </p:cNvSpPr>
          <p:nvPr>
            <p:ph type="sldNum" sz="quarter" idx="12"/>
          </p:nvPr>
        </p:nvSpPr>
        <p:spPr/>
        <p:txBody>
          <a:bodyPr/>
          <a:lstStyle/>
          <a:p>
            <a:fld id="{FABEA90D-F275-432F-8053-456A4E092F4A}" type="slidenum">
              <a:rPr kumimoji="1" lang="ja-JP" altLang="en-US" smtClean="0"/>
              <a:t>36</a:t>
            </a:fld>
            <a:endParaRPr kumimoji="1" lang="ja-JP" altLang="en-US"/>
          </a:p>
        </p:txBody>
      </p:sp>
      <p:sp>
        <p:nvSpPr>
          <p:cNvPr id="17" name="正方形/長方形 16">
            <a:extLst>
              <a:ext uri="{FF2B5EF4-FFF2-40B4-BE49-F238E27FC236}">
                <a16:creationId xmlns:a16="http://schemas.microsoft.com/office/drawing/2014/main" id="{8FF2AD33-C440-20E3-90FE-D1CF1E9861F6}"/>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4. Operation flow</a:t>
            </a:r>
          </a:p>
        </p:txBody>
      </p:sp>
      <p:sp>
        <p:nvSpPr>
          <p:cNvPr id="40" name="正方形/長方形 39">
            <a:extLst>
              <a:ext uri="{FF2B5EF4-FFF2-40B4-BE49-F238E27FC236}">
                <a16:creationId xmlns:a16="http://schemas.microsoft.com/office/drawing/2014/main" id="{EF46B2B1-97D3-60DB-E2A7-9148E1E04556}"/>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1" name="正方形/長方形 20">
            <a:extLst>
              <a:ext uri="{FF2B5EF4-FFF2-40B4-BE49-F238E27FC236}">
                <a16:creationId xmlns:a16="http://schemas.microsoft.com/office/drawing/2014/main" id="{4CB59325-1F6E-F07F-61C4-C0135F6BFBB9}"/>
              </a:ext>
            </a:extLst>
          </p:cNvPr>
          <p:cNvSpPr/>
          <p:nvPr/>
        </p:nvSpPr>
        <p:spPr>
          <a:xfrm>
            <a:off x="401320" y="1345290"/>
            <a:ext cx="6117062" cy="43088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 name="正方形/長方形 1">
            <a:extLst>
              <a:ext uri="{FF2B5EF4-FFF2-40B4-BE49-F238E27FC236}">
                <a16:creationId xmlns:a16="http://schemas.microsoft.com/office/drawing/2014/main" id="{292F6716-8957-F960-CC16-56FAF61C7FEA}"/>
              </a:ext>
            </a:extLst>
          </p:cNvPr>
          <p:cNvSpPr/>
          <p:nvPr/>
        </p:nvSpPr>
        <p:spPr>
          <a:xfrm>
            <a:off x="391160" y="1354538"/>
            <a:ext cx="1680041" cy="4308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chemeClr val="tx1"/>
                </a:solidFill>
              </a:rPr>
              <a:t>TBFST</a:t>
            </a:r>
          </a:p>
        </p:txBody>
      </p:sp>
      <p:cxnSp>
        <p:nvCxnSpPr>
          <p:cNvPr id="7" name="直線コネクタ 6">
            <a:extLst>
              <a:ext uri="{FF2B5EF4-FFF2-40B4-BE49-F238E27FC236}">
                <a16:creationId xmlns:a16="http://schemas.microsoft.com/office/drawing/2014/main" id="{F43EE1DD-D3D5-E5E7-3D0B-7ECBF97AC03B}"/>
              </a:ext>
            </a:extLst>
          </p:cNvPr>
          <p:cNvCxnSpPr/>
          <p:nvPr/>
        </p:nvCxnSpPr>
        <p:spPr>
          <a:xfrm>
            <a:off x="2082796" y="1345290"/>
            <a:ext cx="0" cy="7836107"/>
          </a:xfrm>
          <a:prstGeom prst="line">
            <a:avLst/>
          </a:prstGeom>
          <a:ln w="6350" cmpd="sng">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ABA1919C-7E60-2CC8-1F71-A15C397B55ED}"/>
              </a:ext>
            </a:extLst>
          </p:cNvPr>
          <p:cNvSpPr txBox="1"/>
          <p:nvPr/>
        </p:nvSpPr>
        <p:spPr>
          <a:xfrm>
            <a:off x="406400" y="837577"/>
            <a:ext cx="6117062" cy="261610"/>
          </a:xfrm>
          <a:prstGeom prst="rect">
            <a:avLst/>
          </a:prstGeom>
          <a:noFill/>
        </p:spPr>
        <p:txBody>
          <a:bodyPr wrap="square" rtlCol="0">
            <a:spAutoFit/>
          </a:bodyPr>
          <a:lstStyle/>
          <a:p>
            <a:r>
              <a:rPr kumimoji="1" lang="en-US" altLang="ja-JP" sz="1100" b="1" dirty="0"/>
              <a:t>4-6. Material Issue</a:t>
            </a:r>
          </a:p>
        </p:txBody>
      </p:sp>
      <p:sp>
        <p:nvSpPr>
          <p:cNvPr id="65" name="正方形/長方形 64">
            <a:extLst>
              <a:ext uri="{FF2B5EF4-FFF2-40B4-BE49-F238E27FC236}">
                <a16:creationId xmlns:a16="http://schemas.microsoft.com/office/drawing/2014/main" id="{85910B7A-1A99-3A2E-A5F4-C424D6C6D109}"/>
              </a:ext>
            </a:extLst>
          </p:cNvPr>
          <p:cNvSpPr/>
          <p:nvPr/>
        </p:nvSpPr>
        <p:spPr>
          <a:xfrm>
            <a:off x="2092958" y="1353916"/>
            <a:ext cx="4425422" cy="4308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chemeClr val="tx1"/>
                </a:solidFill>
              </a:rPr>
              <a:t>Stock Management System Pegasus</a:t>
            </a:r>
          </a:p>
        </p:txBody>
      </p:sp>
      <p:sp>
        <p:nvSpPr>
          <p:cNvPr id="9" name="Isosceles Triangle 8">
            <a:extLst>
              <a:ext uri="{FF2B5EF4-FFF2-40B4-BE49-F238E27FC236}">
                <a16:creationId xmlns:a16="http://schemas.microsoft.com/office/drawing/2014/main" id="{95EFA08D-F2F6-76C9-C65D-27CFEDFC0FEB}"/>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cxnSp>
        <p:nvCxnSpPr>
          <p:cNvPr id="6" name="Straight Arrow Connector 5">
            <a:extLst>
              <a:ext uri="{FF2B5EF4-FFF2-40B4-BE49-F238E27FC236}">
                <a16:creationId xmlns:a16="http://schemas.microsoft.com/office/drawing/2014/main" id="{BE6D4146-9B09-6B57-7E1E-307F892E8569}"/>
              </a:ext>
            </a:extLst>
          </p:cNvPr>
          <p:cNvCxnSpPr>
            <a:cxnSpLocks/>
          </p:cNvCxnSpPr>
          <p:nvPr/>
        </p:nvCxnSpPr>
        <p:spPr>
          <a:xfrm>
            <a:off x="4305666" y="3547393"/>
            <a:ext cx="0" cy="241097"/>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407DA072-F9B2-E9D7-2DD9-88C2A6B8E1F4}"/>
              </a:ext>
            </a:extLst>
          </p:cNvPr>
          <p:cNvCxnSpPr>
            <a:cxnSpLocks/>
            <a:stCxn id="38" idx="1"/>
            <a:endCxn id="19" idx="0"/>
          </p:cNvCxnSpPr>
          <p:nvPr/>
        </p:nvCxnSpPr>
        <p:spPr>
          <a:xfrm rot="10800000" flipV="1">
            <a:off x="3076338" y="4110959"/>
            <a:ext cx="627348" cy="609710"/>
          </a:xfrm>
          <a:prstGeom prst="bentConnector2">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4" name="正方形/長方形 47">
            <a:extLst>
              <a:ext uri="{FF2B5EF4-FFF2-40B4-BE49-F238E27FC236}">
                <a16:creationId xmlns:a16="http://schemas.microsoft.com/office/drawing/2014/main" id="{59965972-4508-271C-832B-79E002E01289}"/>
              </a:ext>
            </a:extLst>
          </p:cNvPr>
          <p:cNvSpPr/>
          <p:nvPr/>
        </p:nvSpPr>
        <p:spPr>
          <a:xfrm>
            <a:off x="4239669" y="4417693"/>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Yes</a:t>
            </a:r>
            <a:endParaRPr kumimoji="1" lang="ja-JP" altLang="en-US" sz="800" b="1" dirty="0">
              <a:solidFill>
                <a:schemeClr val="tx1"/>
              </a:solidFill>
            </a:endParaRPr>
          </a:p>
        </p:txBody>
      </p:sp>
      <p:sp>
        <p:nvSpPr>
          <p:cNvPr id="15" name="正方形/長方形 48">
            <a:extLst>
              <a:ext uri="{FF2B5EF4-FFF2-40B4-BE49-F238E27FC236}">
                <a16:creationId xmlns:a16="http://schemas.microsoft.com/office/drawing/2014/main" id="{1E5B062B-584F-D178-1F5D-DDEB7E40D46A}"/>
              </a:ext>
            </a:extLst>
          </p:cNvPr>
          <p:cNvSpPr/>
          <p:nvPr/>
        </p:nvSpPr>
        <p:spPr>
          <a:xfrm>
            <a:off x="3404007" y="3927476"/>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No</a:t>
            </a:r>
            <a:endParaRPr kumimoji="1" lang="ja-JP" altLang="en-US" sz="800" b="1" dirty="0">
              <a:solidFill>
                <a:schemeClr val="tx1"/>
              </a:solidFill>
            </a:endParaRPr>
          </a:p>
        </p:txBody>
      </p:sp>
      <p:sp>
        <p:nvSpPr>
          <p:cNvPr id="20" name="Oval 19">
            <a:extLst>
              <a:ext uri="{FF2B5EF4-FFF2-40B4-BE49-F238E27FC236}">
                <a16:creationId xmlns:a16="http://schemas.microsoft.com/office/drawing/2014/main" id="{5ED2CC28-D958-25AD-3C75-AFF65E5791CA}"/>
              </a:ext>
            </a:extLst>
          </p:cNvPr>
          <p:cNvSpPr/>
          <p:nvPr/>
        </p:nvSpPr>
        <p:spPr>
          <a:xfrm>
            <a:off x="4008489" y="1922470"/>
            <a:ext cx="599435" cy="345558"/>
          </a:xfrm>
          <a:prstGeom prst="ellipse">
            <a:avLst/>
          </a:prstGeom>
          <a:noFill/>
          <a:ln w="3175" cap="flat" cmpd="sng" algn="ctr">
            <a:solidFill>
              <a:sysClr val="windowText" lastClr="000000"/>
            </a:solidFill>
            <a:prstDash val="solid"/>
          </a:ln>
          <a:effectLst/>
        </p:spPr>
        <p:txBody>
          <a:bodyPr rtlCol="0" anchor="ctr"/>
          <a:lstStyle/>
          <a:p>
            <a:pPr algn="ctr" defTabSz="914400"/>
            <a:r>
              <a:rPr kumimoji="1" lang="en-US" sz="700" kern="0" dirty="0">
                <a:solidFill>
                  <a:prstClr val="black"/>
                </a:solidFill>
              </a:rPr>
              <a:t>Start</a:t>
            </a:r>
          </a:p>
        </p:txBody>
      </p:sp>
      <p:cxnSp>
        <p:nvCxnSpPr>
          <p:cNvPr id="22" name="Straight Arrow Connector 21">
            <a:extLst>
              <a:ext uri="{FF2B5EF4-FFF2-40B4-BE49-F238E27FC236}">
                <a16:creationId xmlns:a16="http://schemas.microsoft.com/office/drawing/2014/main" id="{4955775D-33C8-0BD5-0E31-0DE44BFE033C}"/>
              </a:ext>
            </a:extLst>
          </p:cNvPr>
          <p:cNvCxnSpPr>
            <a:cxnSpLocks/>
          </p:cNvCxnSpPr>
          <p:nvPr/>
        </p:nvCxnSpPr>
        <p:spPr>
          <a:xfrm>
            <a:off x="4305665" y="2268028"/>
            <a:ext cx="2" cy="269060"/>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E77EFA10-2470-4956-B98F-9672ABA76FE1}"/>
              </a:ext>
            </a:extLst>
          </p:cNvPr>
          <p:cNvSpPr/>
          <p:nvPr/>
        </p:nvSpPr>
        <p:spPr>
          <a:xfrm>
            <a:off x="4239668" y="2537088"/>
            <a:ext cx="131997" cy="131997"/>
          </a:xfrm>
          <a:prstGeom prst="ellipse">
            <a:avLst/>
          </a:prstGeom>
          <a:noFill/>
          <a:ln w="3175" cap="flat" cmpd="sng" algn="ctr">
            <a:solidFill>
              <a:sysClr val="windowText" lastClr="000000"/>
            </a:solidFill>
            <a:prstDash val="solid"/>
          </a:ln>
          <a:effectLst/>
        </p:spPr>
        <p:txBody>
          <a:bodyPr rtlCol="0" anchor="ctr"/>
          <a:lstStyle/>
          <a:p>
            <a:pPr algn="l" defTabSz="914400"/>
            <a:endParaRPr kumimoji="1" lang="en-US" sz="700" kern="0" dirty="0">
              <a:solidFill>
                <a:prstClr val="black"/>
              </a:solidFill>
            </a:endParaRPr>
          </a:p>
        </p:txBody>
      </p:sp>
      <p:sp>
        <p:nvSpPr>
          <p:cNvPr id="27" name="Oval 26">
            <a:extLst>
              <a:ext uri="{FF2B5EF4-FFF2-40B4-BE49-F238E27FC236}">
                <a16:creationId xmlns:a16="http://schemas.microsoft.com/office/drawing/2014/main" id="{0AFA166E-8B3B-9C60-3AE7-15BE9372A83B}"/>
              </a:ext>
            </a:extLst>
          </p:cNvPr>
          <p:cNvSpPr/>
          <p:nvPr/>
        </p:nvSpPr>
        <p:spPr>
          <a:xfrm>
            <a:off x="4008489" y="6867759"/>
            <a:ext cx="599435" cy="345558"/>
          </a:xfrm>
          <a:prstGeom prst="ellipse">
            <a:avLst/>
          </a:prstGeom>
          <a:noFill/>
          <a:ln w="3175" cap="flat" cmpd="sng" algn="ctr">
            <a:solidFill>
              <a:sysClr val="windowText" lastClr="000000"/>
            </a:solidFill>
            <a:prstDash val="solid"/>
          </a:ln>
          <a:effectLst/>
        </p:spPr>
        <p:txBody>
          <a:bodyPr rtlCol="0" anchor="ctr"/>
          <a:lstStyle/>
          <a:p>
            <a:pPr algn="ctr" defTabSz="914400"/>
            <a:r>
              <a:rPr kumimoji="1" lang="en-US" sz="700" kern="0" dirty="0">
                <a:solidFill>
                  <a:prstClr val="black"/>
                </a:solidFill>
              </a:rPr>
              <a:t>Finish</a:t>
            </a:r>
          </a:p>
        </p:txBody>
      </p:sp>
      <p:cxnSp>
        <p:nvCxnSpPr>
          <p:cNvPr id="30" name="Straight Arrow Connector 29">
            <a:extLst>
              <a:ext uri="{FF2B5EF4-FFF2-40B4-BE49-F238E27FC236}">
                <a16:creationId xmlns:a16="http://schemas.microsoft.com/office/drawing/2014/main" id="{4714F64C-C254-EC56-698B-60B198944A44}"/>
              </a:ext>
            </a:extLst>
          </p:cNvPr>
          <p:cNvCxnSpPr>
            <a:cxnSpLocks/>
          </p:cNvCxnSpPr>
          <p:nvPr/>
        </p:nvCxnSpPr>
        <p:spPr>
          <a:xfrm>
            <a:off x="4300587" y="2669085"/>
            <a:ext cx="10159" cy="239173"/>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7" name="正方形/長方形 80">
            <a:extLst>
              <a:ext uri="{FF2B5EF4-FFF2-40B4-BE49-F238E27FC236}">
                <a16:creationId xmlns:a16="http://schemas.microsoft.com/office/drawing/2014/main" id="{F61C2AE7-1534-255A-2FDB-8AF37F774DE9}"/>
              </a:ext>
            </a:extLst>
          </p:cNvPr>
          <p:cNvSpPr/>
          <p:nvPr/>
        </p:nvSpPr>
        <p:spPr>
          <a:xfrm>
            <a:off x="3703686" y="2908258"/>
            <a:ext cx="1209040" cy="6391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Receive order to material issue</a:t>
            </a:r>
          </a:p>
        </p:txBody>
      </p:sp>
      <p:sp>
        <p:nvSpPr>
          <p:cNvPr id="38" name="フローチャート: 判断 52">
            <a:extLst>
              <a:ext uri="{FF2B5EF4-FFF2-40B4-BE49-F238E27FC236}">
                <a16:creationId xmlns:a16="http://schemas.microsoft.com/office/drawing/2014/main" id="{1083067A-6464-999A-D6C7-F2692D8BB1FF}"/>
              </a:ext>
            </a:extLst>
          </p:cNvPr>
          <p:cNvSpPr/>
          <p:nvPr/>
        </p:nvSpPr>
        <p:spPr>
          <a:xfrm>
            <a:off x="3703686" y="3788490"/>
            <a:ext cx="1209040" cy="644937"/>
          </a:xfrm>
          <a:prstGeom prst="flowChartDecision">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600" dirty="0">
                <a:solidFill>
                  <a:schemeClr val="tx1"/>
                </a:solidFill>
              </a:rPr>
              <a:t>Is KANBAN mode?</a:t>
            </a:r>
          </a:p>
          <a:p>
            <a:pPr algn="ctr"/>
            <a:r>
              <a:rPr kumimoji="1" lang="en-US" altLang="ja-JP" sz="600" dirty="0">
                <a:solidFill>
                  <a:schemeClr val="tx1"/>
                </a:solidFill>
              </a:rPr>
              <a:t>Yes / No</a:t>
            </a:r>
            <a:endParaRPr kumimoji="1" lang="ja-JP" altLang="en-US" sz="600" dirty="0">
              <a:solidFill>
                <a:schemeClr val="tx1"/>
              </a:solidFill>
            </a:endParaRPr>
          </a:p>
        </p:txBody>
      </p:sp>
      <p:cxnSp>
        <p:nvCxnSpPr>
          <p:cNvPr id="39" name="Straight Arrow Connector 38">
            <a:extLst>
              <a:ext uri="{FF2B5EF4-FFF2-40B4-BE49-F238E27FC236}">
                <a16:creationId xmlns:a16="http://schemas.microsoft.com/office/drawing/2014/main" id="{4D2CBB86-447E-45AA-9A4C-C67722EBE91D}"/>
              </a:ext>
            </a:extLst>
          </p:cNvPr>
          <p:cNvCxnSpPr>
            <a:cxnSpLocks/>
            <a:stCxn id="38" idx="2"/>
            <a:endCxn id="4" idx="0"/>
          </p:cNvCxnSpPr>
          <p:nvPr/>
        </p:nvCxnSpPr>
        <p:spPr>
          <a:xfrm>
            <a:off x="4308206" y="4433427"/>
            <a:ext cx="0" cy="287242"/>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23C2F473-5F2F-F4F0-49C7-5B6630513F49}"/>
              </a:ext>
            </a:extLst>
          </p:cNvPr>
          <p:cNvCxnSpPr>
            <a:cxnSpLocks/>
            <a:stCxn id="8" idx="3"/>
            <a:endCxn id="26" idx="6"/>
          </p:cNvCxnSpPr>
          <p:nvPr/>
        </p:nvCxnSpPr>
        <p:spPr>
          <a:xfrm flipH="1" flipV="1">
            <a:off x="4371665" y="2603087"/>
            <a:ext cx="541061" cy="3583792"/>
          </a:xfrm>
          <a:prstGeom prst="bentConnector3">
            <a:avLst>
              <a:gd name="adj1" fmla="val -42250"/>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 name="Flowchart: Predefined Process 3">
            <a:extLst>
              <a:ext uri="{FF2B5EF4-FFF2-40B4-BE49-F238E27FC236}">
                <a16:creationId xmlns:a16="http://schemas.microsoft.com/office/drawing/2014/main" id="{124B6CB8-DADC-B714-E258-DAB53FE46159}"/>
              </a:ext>
            </a:extLst>
          </p:cNvPr>
          <p:cNvSpPr/>
          <p:nvPr/>
        </p:nvSpPr>
        <p:spPr>
          <a:xfrm>
            <a:off x="3808168" y="4720669"/>
            <a:ext cx="1000076" cy="612648"/>
          </a:xfrm>
          <a:prstGeom prst="flowChartPredefinedProcess">
            <a:avLst/>
          </a:prstGeom>
          <a:noFill/>
          <a:ln w="3175" cap="flat" cmpd="sng" algn="ctr">
            <a:solidFill>
              <a:sysClr val="windowText" lastClr="000000"/>
            </a:solidFill>
            <a:prstDash val="solid"/>
          </a:ln>
          <a:effectLst/>
        </p:spPr>
        <p:txBody>
          <a:bodyPr rtlCol="0" anchor="ctr"/>
          <a:lstStyle/>
          <a:p>
            <a:pPr algn="ctr" defTabSz="914400"/>
            <a:r>
              <a:rPr kumimoji="1" lang="en-US" sz="700" kern="0" dirty="0">
                <a:solidFill>
                  <a:prstClr val="black"/>
                </a:solidFill>
              </a:rPr>
              <a:t>Material Issue KANBAN process</a:t>
            </a:r>
          </a:p>
        </p:txBody>
      </p:sp>
      <p:sp>
        <p:nvSpPr>
          <p:cNvPr id="8" name="フローチャート: 判断 52">
            <a:extLst>
              <a:ext uri="{FF2B5EF4-FFF2-40B4-BE49-F238E27FC236}">
                <a16:creationId xmlns:a16="http://schemas.microsoft.com/office/drawing/2014/main" id="{17754620-F8CD-FDDC-D52E-1C0A86A03F87}"/>
              </a:ext>
            </a:extLst>
          </p:cNvPr>
          <p:cNvSpPr/>
          <p:nvPr/>
        </p:nvSpPr>
        <p:spPr>
          <a:xfrm>
            <a:off x="3703686" y="5864410"/>
            <a:ext cx="1209040" cy="644937"/>
          </a:xfrm>
          <a:prstGeom prst="flowChartDecision">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600" dirty="0">
                <a:solidFill>
                  <a:schemeClr val="tx1"/>
                </a:solidFill>
              </a:rPr>
              <a:t>Is more work?</a:t>
            </a:r>
          </a:p>
          <a:p>
            <a:pPr algn="ctr"/>
            <a:r>
              <a:rPr kumimoji="1" lang="en-US" altLang="ja-JP" sz="600" dirty="0">
                <a:solidFill>
                  <a:schemeClr val="tx1"/>
                </a:solidFill>
              </a:rPr>
              <a:t>Yes / No</a:t>
            </a:r>
            <a:endParaRPr kumimoji="1" lang="ja-JP" altLang="en-US" sz="600" dirty="0">
              <a:solidFill>
                <a:schemeClr val="tx1"/>
              </a:solidFill>
            </a:endParaRPr>
          </a:p>
        </p:txBody>
      </p:sp>
      <p:sp>
        <p:nvSpPr>
          <p:cNvPr id="19" name="Flowchart: Predefined Process 18">
            <a:extLst>
              <a:ext uri="{FF2B5EF4-FFF2-40B4-BE49-F238E27FC236}">
                <a16:creationId xmlns:a16="http://schemas.microsoft.com/office/drawing/2014/main" id="{640CD2B3-0C7E-5D31-ED23-B18171816403}"/>
              </a:ext>
            </a:extLst>
          </p:cNvPr>
          <p:cNvSpPr/>
          <p:nvPr/>
        </p:nvSpPr>
        <p:spPr>
          <a:xfrm>
            <a:off x="2581436" y="4720669"/>
            <a:ext cx="989803" cy="612648"/>
          </a:xfrm>
          <a:prstGeom prst="flowChartPredefinedProcess">
            <a:avLst/>
          </a:prstGeom>
          <a:noFill/>
          <a:ln w="3175" cap="flat" cmpd="sng" algn="ctr">
            <a:solidFill>
              <a:sysClr val="windowText" lastClr="000000"/>
            </a:solidFill>
            <a:prstDash val="solid"/>
          </a:ln>
          <a:effectLst/>
        </p:spPr>
        <p:txBody>
          <a:bodyPr rtlCol="0" anchor="ctr"/>
          <a:lstStyle/>
          <a:p>
            <a:pPr algn="ctr" defTabSz="914400"/>
            <a:r>
              <a:rPr kumimoji="1" lang="en-US" sz="700" kern="0" dirty="0">
                <a:solidFill>
                  <a:prstClr val="black"/>
                </a:solidFill>
              </a:rPr>
              <a:t>Material Issue Manual mode process</a:t>
            </a:r>
          </a:p>
        </p:txBody>
      </p:sp>
      <p:sp>
        <p:nvSpPr>
          <p:cNvPr id="42" name="Oval 41">
            <a:extLst>
              <a:ext uri="{FF2B5EF4-FFF2-40B4-BE49-F238E27FC236}">
                <a16:creationId xmlns:a16="http://schemas.microsoft.com/office/drawing/2014/main" id="{DB1B4FF1-9A6B-8A12-4954-732DE389952C}"/>
              </a:ext>
            </a:extLst>
          </p:cNvPr>
          <p:cNvSpPr/>
          <p:nvPr/>
        </p:nvSpPr>
        <p:spPr>
          <a:xfrm>
            <a:off x="4242207" y="5532865"/>
            <a:ext cx="131997" cy="131997"/>
          </a:xfrm>
          <a:prstGeom prst="ellipse">
            <a:avLst/>
          </a:prstGeom>
          <a:noFill/>
          <a:ln w="3175" cap="flat" cmpd="sng" algn="ctr">
            <a:solidFill>
              <a:sysClr val="windowText" lastClr="000000"/>
            </a:solidFill>
            <a:prstDash val="solid"/>
          </a:ln>
          <a:effectLst/>
        </p:spPr>
        <p:txBody>
          <a:bodyPr rtlCol="0" anchor="ctr"/>
          <a:lstStyle/>
          <a:p>
            <a:pPr algn="l" defTabSz="914400"/>
            <a:endParaRPr kumimoji="1" lang="en-US" sz="700" kern="0" dirty="0">
              <a:solidFill>
                <a:prstClr val="black"/>
              </a:solidFill>
            </a:endParaRPr>
          </a:p>
        </p:txBody>
      </p:sp>
      <p:cxnSp>
        <p:nvCxnSpPr>
          <p:cNvPr id="43" name="Straight Arrow Connector 42">
            <a:extLst>
              <a:ext uri="{FF2B5EF4-FFF2-40B4-BE49-F238E27FC236}">
                <a16:creationId xmlns:a16="http://schemas.microsoft.com/office/drawing/2014/main" id="{960E0AC0-2DB5-0361-BE84-B88C5575138B}"/>
              </a:ext>
            </a:extLst>
          </p:cNvPr>
          <p:cNvCxnSpPr>
            <a:cxnSpLocks/>
            <a:stCxn id="4" idx="2"/>
            <a:endCxn id="42" idx="0"/>
          </p:cNvCxnSpPr>
          <p:nvPr/>
        </p:nvCxnSpPr>
        <p:spPr>
          <a:xfrm>
            <a:off x="4308206" y="5333317"/>
            <a:ext cx="0" cy="199548"/>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23E8B693-12A3-AF36-93AD-65FFA7A70516}"/>
              </a:ext>
            </a:extLst>
          </p:cNvPr>
          <p:cNvCxnSpPr>
            <a:cxnSpLocks/>
            <a:stCxn id="19" idx="2"/>
            <a:endCxn id="42" idx="2"/>
          </p:cNvCxnSpPr>
          <p:nvPr/>
        </p:nvCxnSpPr>
        <p:spPr>
          <a:xfrm rot="16200000" flipH="1">
            <a:off x="3526499" y="4883155"/>
            <a:ext cx="265547" cy="1165869"/>
          </a:xfrm>
          <a:prstGeom prst="bentConnector2">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27247E6B-471E-529F-B17A-FE8AB7503831}"/>
              </a:ext>
            </a:extLst>
          </p:cNvPr>
          <p:cNvCxnSpPr>
            <a:cxnSpLocks/>
            <a:stCxn id="42" idx="4"/>
            <a:endCxn id="8" idx="0"/>
          </p:cNvCxnSpPr>
          <p:nvPr/>
        </p:nvCxnSpPr>
        <p:spPr>
          <a:xfrm>
            <a:off x="4308206" y="5664862"/>
            <a:ext cx="0" cy="199548"/>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7458F65A-1C1A-1F65-D83B-05CBCA63B550}"/>
              </a:ext>
            </a:extLst>
          </p:cNvPr>
          <p:cNvCxnSpPr>
            <a:cxnSpLocks/>
            <a:stCxn id="8" idx="2"/>
            <a:endCxn id="27" idx="0"/>
          </p:cNvCxnSpPr>
          <p:nvPr/>
        </p:nvCxnSpPr>
        <p:spPr>
          <a:xfrm>
            <a:off x="4308206" y="6509347"/>
            <a:ext cx="1" cy="358412"/>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1" name="正方形/長方形 47">
            <a:extLst>
              <a:ext uri="{FF2B5EF4-FFF2-40B4-BE49-F238E27FC236}">
                <a16:creationId xmlns:a16="http://schemas.microsoft.com/office/drawing/2014/main" id="{F45A424C-1B32-543B-B0D5-A2E36F162FAB}"/>
              </a:ext>
            </a:extLst>
          </p:cNvPr>
          <p:cNvSpPr/>
          <p:nvPr/>
        </p:nvSpPr>
        <p:spPr>
          <a:xfrm>
            <a:off x="4745045" y="5970309"/>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Yes</a:t>
            </a:r>
            <a:endParaRPr kumimoji="1" lang="ja-JP" altLang="en-US" sz="800" b="1" dirty="0">
              <a:solidFill>
                <a:schemeClr val="tx1"/>
              </a:solidFill>
            </a:endParaRPr>
          </a:p>
        </p:txBody>
      </p:sp>
      <p:sp>
        <p:nvSpPr>
          <p:cNvPr id="72" name="正方形/長方形 48">
            <a:extLst>
              <a:ext uri="{FF2B5EF4-FFF2-40B4-BE49-F238E27FC236}">
                <a16:creationId xmlns:a16="http://schemas.microsoft.com/office/drawing/2014/main" id="{FD9D8CEA-F2FF-14B8-E01B-79510A8149DB}"/>
              </a:ext>
            </a:extLst>
          </p:cNvPr>
          <p:cNvSpPr/>
          <p:nvPr/>
        </p:nvSpPr>
        <p:spPr>
          <a:xfrm>
            <a:off x="3866287" y="6477003"/>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No</a:t>
            </a:r>
            <a:endParaRPr kumimoji="1" lang="ja-JP" altLang="en-US" sz="800" b="1" dirty="0">
              <a:solidFill>
                <a:schemeClr val="tx1"/>
              </a:solidFill>
            </a:endParaRPr>
          </a:p>
        </p:txBody>
      </p:sp>
    </p:spTree>
    <p:extLst>
      <p:ext uri="{BB962C8B-B14F-4D97-AF65-F5344CB8AC3E}">
        <p14:creationId xmlns:p14="http://schemas.microsoft.com/office/powerpoint/2010/main" val="3103838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2A3AA-8134-9EED-805E-1EFD25732256}"/>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F60DA96-B833-3560-3A52-1440A7C71D75}"/>
              </a:ext>
            </a:extLst>
          </p:cNvPr>
          <p:cNvSpPr>
            <a:spLocks noGrp="1"/>
          </p:cNvSpPr>
          <p:nvPr>
            <p:ph type="sldNum" sz="quarter" idx="12"/>
          </p:nvPr>
        </p:nvSpPr>
        <p:spPr/>
        <p:txBody>
          <a:bodyPr/>
          <a:lstStyle/>
          <a:p>
            <a:fld id="{FABEA90D-F275-432F-8053-456A4E092F4A}" type="slidenum">
              <a:rPr kumimoji="1" lang="ja-JP" altLang="en-US" smtClean="0"/>
              <a:t>37</a:t>
            </a:fld>
            <a:endParaRPr kumimoji="1" lang="ja-JP" altLang="en-US"/>
          </a:p>
        </p:txBody>
      </p:sp>
      <p:sp>
        <p:nvSpPr>
          <p:cNvPr id="17" name="正方形/長方形 16">
            <a:extLst>
              <a:ext uri="{FF2B5EF4-FFF2-40B4-BE49-F238E27FC236}">
                <a16:creationId xmlns:a16="http://schemas.microsoft.com/office/drawing/2014/main" id="{9B47841C-AE1D-CDA4-BF3D-0603054D4AA9}"/>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4. Operation flow</a:t>
            </a:r>
          </a:p>
        </p:txBody>
      </p:sp>
      <p:sp>
        <p:nvSpPr>
          <p:cNvPr id="40" name="正方形/長方形 39">
            <a:extLst>
              <a:ext uri="{FF2B5EF4-FFF2-40B4-BE49-F238E27FC236}">
                <a16:creationId xmlns:a16="http://schemas.microsoft.com/office/drawing/2014/main" id="{6E1E63AC-B162-26E5-731D-1BBBC44A31CD}"/>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1" name="正方形/長方形 20">
            <a:extLst>
              <a:ext uri="{FF2B5EF4-FFF2-40B4-BE49-F238E27FC236}">
                <a16:creationId xmlns:a16="http://schemas.microsoft.com/office/drawing/2014/main" id="{9BDCF035-6430-5A90-D350-7EBD1A51E7B7}"/>
              </a:ext>
            </a:extLst>
          </p:cNvPr>
          <p:cNvSpPr/>
          <p:nvPr/>
        </p:nvSpPr>
        <p:spPr>
          <a:xfrm>
            <a:off x="401320" y="1345290"/>
            <a:ext cx="6117062" cy="43088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 name="正方形/長方形 1">
            <a:extLst>
              <a:ext uri="{FF2B5EF4-FFF2-40B4-BE49-F238E27FC236}">
                <a16:creationId xmlns:a16="http://schemas.microsoft.com/office/drawing/2014/main" id="{268DFB72-D708-5E2E-7BCB-7F178849946B}"/>
              </a:ext>
            </a:extLst>
          </p:cNvPr>
          <p:cNvSpPr/>
          <p:nvPr/>
        </p:nvSpPr>
        <p:spPr>
          <a:xfrm>
            <a:off x="391160" y="1354538"/>
            <a:ext cx="1680041" cy="4308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chemeClr val="tx1"/>
                </a:solidFill>
              </a:rPr>
              <a:t>TBFST</a:t>
            </a:r>
          </a:p>
        </p:txBody>
      </p:sp>
      <p:cxnSp>
        <p:nvCxnSpPr>
          <p:cNvPr id="7" name="直線コネクタ 6">
            <a:extLst>
              <a:ext uri="{FF2B5EF4-FFF2-40B4-BE49-F238E27FC236}">
                <a16:creationId xmlns:a16="http://schemas.microsoft.com/office/drawing/2014/main" id="{FCC1E396-42E0-AB5D-7392-012D65E4385F}"/>
              </a:ext>
            </a:extLst>
          </p:cNvPr>
          <p:cNvCxnSpPr/>
          <p:nvPr/>
        </p:nvCxnSpPr>
        <p:spPr>
          <a:xfrm>
            <a:off x="2082796" y="1345290"/>
            <a:ext cx="0" cy="7836107"/>
          </a:xfrm>
          <a:prstGeom prst="line">
            <a:avLst/>
          </a:prstGeom>
          <a:ln w="6350" cmpd="sng">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A83917B0-E6A2-5E5D-5E6F-112084283868}"/>
              </a:ext>
            </a:extLst>
          </p:cNvPr>
          <p:cNvSpPr txBox="1"/>
          <p:nvPr/>
        </p:nvSpPr>
        <p:spPr>
          <a:xfrm>
            <a:off x="406400" y="837577"/>
            <a:ext cx="6117062" cy="261610"/>
          </a:xfrm>
          <a:prstGeom prst="rect">
            <a:avLst/>
          </a:prstGeom>
          <a:noFill/>
        </p:spPr>
        <p:txBody>
          <a:bodyPr wrap="square" rtlCol="0">
            <a:spAutoFit/>
          </a:bodyPr>
          <a:lstStyle/>
          <a:p>
            <a:r>
              <a:rPr kumimoji="1" lang="en-US" altLang="ja-JP" sz="1100" b="1" dirty="0"/>
              <a:t>4-6. Material Issue – Manual mode </a:t>
            </a:r>
          </a:p>
        </p:txBody>
      </p:sp>
      <p:sp>
        <p:nvSpPr>
          <p:cNvPr id="65" name="正方形/長方形 64">
            <a:extLst>
              <a:ext uri="{FF2B5EF4-FFF2-40B4-BE49-F238E27FC236}">
                <a16:creationId xmlns:a16="http://schemas.microsoft.com/office/drawing/2014/main" id="{4234F6C0-4787-3EAB-E270-32F4656478DB}"/>
              </a:ext>
            </a:extLst>
          </p:cNvPr>
          <p:cNvSpPr/>
          <p:nvPr/>
        </p:nvSpPr>
        <p:spPr>
          <a:xfrm>
            <a:off x="2092958" y="1353916"/>
            <a:ext cx="4425422" cy="4308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chemeClr val="tx1"/>
                </a:solidFill>
              </a:rPr>
              <a:t>Stock Management System Pegasus</a:t>
            </a:r>
          </a:p>
        </p:txBody>
      </p:sp>
      <p:sp>
        <p:nvSpPr>
          <p:cNvPr id="9" name="Isosceles Triangle 8">
            <a:extLst>
              <a:ext uri="{FF2B5EF4-FFF2-40B4-BE49-F238E27FC236}">
                <a16:creationId xmlns:a16="http://schemas.microsoft.com/office/drawing/2014/main" id="{D3033C2C-A16A-17FB-F7D8-E5C978D09D60}"/>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cxnSp>
        <p:nvCxnSpPr>
          <p:cNvPr id="6" name="Straight Arrow Connector 5">
            <a:extLst>
              <a:ext uri="{FF2B5EF4-FFF2-40B4-BE49-F238E27FC236}">
                <a16:creationId xmlns:a16="http://schemas.microsoft.com/office/drawing/2014/main" id="{168A1A6A-8BDD-4AED-43BE-D9C26401CC2A}"/>
              </a:ext>
            </a:extLst>
          </p:cNvPr>
          <p:cNvCxnSpPr>
            <a:cxnSpLocks/>
          </p:cNvCxnSpPr>
          <p:nvPr/>
        </p:nvCxnSpPr>
        <p:spPr>
          <a:xfrm>
            <a:off x="4305666" y="3664233"/>
            <a:ext cx="0" cy="241097"/>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123086C6-1BB5-CFFB-0318-AA36DC5E0231}"/>
              </a:ext>
            </a:extLst>
          </p:cNvPr>
          <p:cNvSpPr/>
          <p:nvPr/>
        </p:nvSpPr>
        <p:spPr>
          <a:xfrm>
            <a:off x="4008489" y="1922470"/>
            <a:ext cx="599435" cy="345558"/>
          </a:xfrm>
          <a:prstGeom prst="ellipse">
            <a:avLst/>
          </a:prstGeom>
          <a:noFill/>
          <a:ln w="3175" cap="flat" cmpd="sng" algn="ctr">
            <a:solidFill>
              <a:sysClr val="windowText" lastClr="000000"/>
            </a:solidFill>
            <a:prstDash val="solid"/>
          </a:ln>
          <a:effectLst/>
        </p:spPr>
        <p:txBody>
          <a:bodyPr rtlCol="0" anchor="ctr"/>
          <a:lstStyle/>
          <a:p>
            <a:pPr algn="ctr" defTabSz="914400"/>
            <a:r>
              <a:rPr kumimoji="1" lang="en-US" sz="700" kern="0" dirty="0">
                <a:solidFill>
                  <a:prstClr val="black"/>
                </a:solidFill>
              </a:rPr>
              <a:t>Start</a:t>
            </a:r>
          </a:p>
        </p:txBody>
      </p:sp>
      <p:cxnSp>
        <p:nvCxnSpPr>
          <p:cNvPr id="22" name="Straight Arrow Connector 21">
            <a:extLst>
              <a:ext uri="{FF2B5EF4-FFF2-40B4-BE49-F238E27FC236}">
                <a16:creationId xmlns:a16="http://schemas.microsoft.com/office/drawing/2014/main" id="{3A440EB5-F49A-4422-481C-306250EF766F}"/>
              </a:ext>
            </a:extLst>
          </p:cNvPr>
          <p:cNvCxnSpPr>
            <a:cxnSpLocks/>
          </p:cNvCxnSpPr>
          <p:nvPr/>
        </p:nvCxnSpPr>
        <p:spPr>
          <a:xfrm>
            <a:off x="4305665" y="2268028"/>
            <a:ext cx="2" cy="269060"/>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8525AA87-0AC4-2EF5-27AA-95A26DA634C6}"/>
              </a:ext>
            </a:extLst>
          </p:cNvPr>
          <p:cNvSpPr/>
          <p:nvPr/>
        </p:nvSpPr>
        <p:spPr>
          <a:xfrm>
            <a:off x="4239668" y="3065408"/>
            <a:ext cx="131997" cy="131997"/>
          </a:xfrm>
          <a:prstGeom prst="ellipse">
            <a:avLst/>
          </a:prstGeom>
          <a:noFill/>
          <a:ln w="3175" cap="flat" cmpd="sng" algn="ctr">
            <a:solidFill>
              <a:sysClr val="windowText" lastClr="000000"/>
            </a:solidFill>
            <a:prstDash val="solid"/>
          </a:ln>
          <a:effectLst/>
        </p:spPr>
        <p:txBody>
          <a:bodyPr rtlCol="0" anchor="ctr"/>
          <a:lstStyle/>
          <a:p>
            <a:pPr algn="l" defTabSz="914400"/>
            <a:endParaRPr kumimoji="1" lang="en-US" sz="700" kern="0" dirty="0">
              <a:solidFill>
                <a:prstClr val="black"/>
              </a:solidFill>
            </a:endParaRPr>
          </a:p>
        </p:txBody>
      </p:sp>
      <p:sp>
        <p:nvSpPr>
          <p:cNvPr id="27" name="Oval 26">
            <a:extLst>
              <a:ext uri="{FF2B5EF4-FFF2-40B4-BE49-F238E27FC236}">
                <a16:creationId xmlns:a16="http://schemas.microsoft.com/office/drawing/2014/main" id="{7A7203D9-B8E6-CE7B-C7C1-4448E4A4ADA7}"/>
              </a:ext>
            </a:extLst>
          </p:cNvPr>
          <p:cNvSpPr/>
          <p:nvPr/>
        </p:nvSpPr>
        <p:spPr>
          <a:xfrm>
            <a:off x="4008489" y="8462879"/>
            <a:ext cx="599435" cy="345558"/>
          </a:xfrm>
          <a:prstGeom prst="ellipse">
            <a:avLst/>
          </a:prstGeom>
          <a:noFill/>
          <a:ln w="3175" cap="flat" cmpd="sng" algn="ctr">
            <a:solidFill>
              <a:sysClr val="windowText" lastClr="000000"/>
            </a:solidFill>
            <a:prstDash val="solid"/>
          </a:ln>
          <a:effectLst/>
        </p:spPr>
        <p:txBody>
          <a:bodyPr rtlCol="0" anchor="ctr"/>
          <a:lstStyle/>
          <a:p>
            <a:pPr algn="ctr" defTabSz="914400"/>
            <a:r>
              <a:rPr kumimoji="1" lang="en-US" sz="700" kern="0" dirty="0">
                <a:solidFill>
                  <a:prstClr val="black"/>
                </a:solidFill>
              </a:rPr>
              <a:t>Finish</a:t>
            </a:r>
          </a:p>
        </p:txBody>
      </p:sp>
      <p:sp>
        <p:nvSpPr>
          <p:cNvPr id="37" name="正方形/長方形 80">
            <a:extLst>
              <a:ext uri="{FF2B5EF4-FFF2-40B4-BE49-F238E27FC236}">
                <a16:creationId xmlns:a16="http://schemas.microsoft.com/office/drawing/2014/main" id="{598C1F84-57B6-6D55-3035-D1EF3880D0E0}"/>
              </a:ext>
            </a:extLst>
          </p:cNvPr>
          <p:cNvSpPr/>
          <p:nvPr/>
        </p:nvSpPr>
        <p:spPr>
          <a:xfrm>
            <a:off x="3703686" y="3382373"/>
            <a:ext cx="1209040" cy="28186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Enter/Adjust the quantity</a:t>
            </a:r>
          </a:p>
        </p:txBody>
      </p:sp>
      <p:cxnSp>
        <p:nvCxnSpPr>
          <p:cNvPr id="16" name="Connector: Elbow 15">
            <a:extLst>
              <a:ext uri="{FF2B5EF4-FFF2-40B4-BE49-F238E27FC236}">
                <a16:creationId xmlns:a16="http://schemas.microsoft.com/office/drawing/2014/main" id="{4467F639-9A95-6230-B74C-83FF003594BE}"/>
              </a:ext>
            </a:extLst>
          </p:cNvPr>
          <p:cNvCxnSpPr>
            <a:cxnSpLocks/>
            <a:stCxn id="8" idx="3"/>
            <a:endCxn id="26" idx="6"/>
          </p:cNvCxnSpPr>
          <p:nvPr/>
        </p:nvCxnSpPr>
        <p:spPr>
          <a:xfrm flipH="1" flipV="1">
            <a:off x="4371665" y="3131407"/>
            <a:ext cx="541061" cy="1983592"/>
          </a:xfrm>
          <a:prstGeom prst="bentConnector3">
            <a:avLst>
              <a:gd name="adj1" fmla="val -42250"/>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 name="フローチャート: 判断 52">
            <a:extLst>
              <a:ext uri="{FF2B5EF4-FFF2-40B4-BE49-F238E27FC236}">
                <a16:creationId xmlns:a16="http://schemas.microsoft.com/office/drawing/2014/main" id="{835C26B4-0CC7-346E-F243-1026EF0FD33A}"/>
              </a:ext>
            </a:extLst>
          </p:cNvPr>
          <p:cNvSpPr/>
          <p:nvPr/>
        </p:nvSpPr>
        <p:spPr>
          <a:xfrm>
            <a:off x="3703686" y="4792530"/>
            <a:ext cx="1209040" cy="644937"/>
          </a:xfrm>
          <a:prstGeom prst="flowChartDecision">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600" dirty="0">
                <a:solidFill>
                  <a:schemeClr val="tx1"/>
                </a:solidFill>
              </a:rPr>
              <a:t>Is more work?</a:t>
            </a:r>
          </a:p>
          <a:p>
            <a:pPr algn="ctr"/>
            <a:r>
              <a:rPr kumimoji="1" lang="en-US" altLang="ja-JP" sz="600" dirty="0">
                <a:solidFill>
                  <a:schemeClr val="tx1"/>
                </a:solidFill>
              </a:rPr>
              <a:t>Yes / No</a:t>
            </a:r>
            <a:endParaRPr kumimoji="1" lang="ja-JP" altLang="en-US" sz="600" dirty="0">
              <a:solidFill>
                <a:schemeClr val="tx1"/>
              </a:solidFill>
            </a:endParaRPr>
          </a:p>
        </p:txBody>
      </p:sp>
      <p:cxnSp>
        <p:nvCxnSpPr>
          <p:cNvPr id="62" name="Straight Arrow Connector 61">
            <a:extLst>
              <a:ext uri="{FF2B5EF4-FFF2-40B4-BE49-F238E27FC236}">
                <a16:creationId xmlns:a16="http://schemas.microsoft.com/office/drawing/2014/main" id="{8FB19B92-8FAD-C5AB-75FE-EC4449686BFF}"/>
              </a:ext>
            </a:extLst>
          </p:cNvPr>
          <p:cNvCxnSpPr>
            <a:cxnSpLocks/>
            <a:stCxn id="8" idx="2"/>
            <a:endCxn id="59" idx="0"/>
          </p:cNvCxnSpPr>
          <p:nvPr/>
        </p:nvCxnSpPr>
        <p:spPr>
          <a:xfrm flipH="1">
            <a:off x="4308205" y="5437467"/>
            <a:ext cx="1" cy="299614"/>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1" name="正方形/長方形 47">
            <a:extLst>
              <a:ext uri="{FF2B5EF4-FFF2-40B4-BE49-F238E27FC236}">
                <a16:creationId xmlns:a16="http://schemas.microsoft.com/office/drawing/2014/main" id="{C03158C7-1074-7200-CD1A-86F4B8F843F5}"/>
              </a:ext>
            </a:extLst>
          </p:cNvPr>
          <p:cNvSpPr/>
          <p:nvPr/>
        </p:nvSpPr>
        <p:spPr>
          <a:xfrm>
            <a:off x="4745044" y="4901647"/>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Yes</a:t>
            </a:r>
            <a:endParaRPr kumimoji="1" lang="ja-JP" altLang="en-US" sz="800" b="1" dirty="0">
              <a:solidFill>
                <a:schemeClr val="tx1"/>
              </a:solidFill>
            </a:endParaRPr>
          </a:p>
        </p:txBody>
      </p:sp>
      <p:sp>
        <p:nvSpPr>
          <p:cNvPr id="72" name="正方形/長方形 48">
            <a:extLst>
              <a:ext uri="{FF2B5EF4-FFF2-40B4-BE49-F238E27FC236}">
                <a16:creationId xmlns:a16="http://schemas.microsoft.com/office/drawing/2014/main" id="{619FC95B-47BC-F93F-E748-5992EA1467F3}"/>
              </a:ext>
            </a:extLst>
          </p:cNvPr>
          <p:cNvSpPr/>
          <p:nvPr/>
        </p:nvSpPr>
        <p:spPr>
          <a:xfrm>
            <a:off x="4250401" y="5451250"/>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No</a:t>
            </a:r>
            <a:endParaRPr kumimoji="1" lang="ja-JP" altLang="en-US" sz="800" b="1" dirty="0">
              <a:solidFill>
                <a:schemeClr val="tx1"/>
              </a:solidFill>
            </a:endParaRPr>
          </a:p>
        </p:txBody>
      </p:sp>
      <p:sp>
        <p:nvSpPr>
          <p:cNvPr id="12" name="正方形/長方形 80">
            <a:extLst>
              <a:ext uri="{FF2B5EF4-FFF2-40B4-BE49-F238E27FC236}">
                <a16:creationId xmlns:a16="http://schemas.microsoft.com/office/drawing/2014/main" id="{69D53B90-F4B3-89F1-A4B9-3C986488E166}"/>
              </a:ext>
            </a:extLst>
          </p:cNvPr>
          <p:cNvSpPr/>
          <p:nvPr/>
        </p:nvSpPr>
        <p:spPr>
          <a:xfrm>
            <a:off x="3703686" y="3913957"/>
            <a:ext cx="1209040" cy="6391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System will get the oldest package (FIFO) due to designate quantity</a:t>
            </a:r>
          </a:p>
        </p:txBody>
      </p:sp>
      <p:cxnSp>
        <p:nvCxnSpPr>
          <p:cNvPr id="18" name="Straight Arrow Connector 17">
            <a:extLst>
              <a:ext uri="{FF2B5EF4-FFF2-40B4-BE49-F238E27FC236}">
                <a16:creationId xmlns:a16="http://schemas.microsoft.com/office/drawing/2014/main" id="{6FD47737-4B0F-5E06-F7C9-D282BC8D7248}"/>
              </a:ext>
            </a:extLst>
          </p:cNvPr>
          <p:cNvCxnSpPr>
            <a:cxnSpLocks/>
            <a:stCxn id="12" idx="2"/>
            <a:endCxn id="8" idx="0"/>
          </p:cNvCxnSpPr>
          <p:nvPr/>
        </p:nvCxnSpPr>
        <p:spPr>
          <a:xfrm>
            <a:off x="4308206" y="4553092"/>
            <a:ext cx="0" cy="239438"/>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1" name="正方形/長方形 80">
            <a:extLst>
              <a:ext uri="{FF2B5EF4-FFF2-40B4-BE49-F238E27FC236}">
                <a16:creationId xmlns:a16="http://schemas.microsoft.com/office/drawing/2014/main" id="{825F90F2-09F1-45B1-02F7-DCC7B1D896F7}"/>
              </a:ext>
            </a:extLst>
          </p:cNvPr>
          <p:cNvSpPr/>
          <p:nvPr/>
        </p:nvSpPr>
        <p:spPr>
          <a:xfrm>
            <a:off x="3703685" y="6486970"/>
            <a:ext cx="1209040" cy="444974"/>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Confirm &amp; move designate items out</a:t>
            </a:r>
          </a:p>
        </p:txBody>
      </p:sp>
      <p:sp>
        <p:nvSpPr>
          <p:cNvPr id="34" name="正方形/長方形 80">
            <a:extLst>
              <a:ext uri="{FF2B5EF4-FFF2-40B4-BE49-F238E27FC236}">
                <a16:creationId xmlns:a16="http://schemas.microsoft.com/office/drawing/2014/main" id="{BACB5AEC-480D-423A-6FC8-B7B085B51320}"/>
              </a:ext>
            </a:extLst>
          </p:cNvPr>
          <p:cNvSpPr/>
          <p:nvPr/>
        </p:nvSpPr>
        <p:spPr>
          <a:xfrm>
            <a:off x="3703685" y="7329707"/>
            <a:ext cx="1209040" cy="444974"/>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System will generate material issue slip</a:t>
            </a:r>
          </a:p>
        </p:txBody>
      </p:sp>
      <p:cxnSp>
        <p:nvCxnSpPr>
          <p:cNvPr id="35" name="Straight Arrow Connector 34">
            <a:extLst>
              <a:ext uri="{FF2B5EF4-FFF2-40B4-BE49-F238E27FC236}">
                <a16:creationId xmlns:a16="http://schemas.microsoft.com/office/drawing/2014/main" id="{2210376E-D6AE-EFF1-63B5-AE41BA9483DA}"/>
              </a:ext>
            </a:extLst>
          </p:cNvPr>
          <p:cNvCxnSpPr>
            <a:cxnSpLocks/>
            <a:stCxn id="31" idx="2"/>
            <a:endCxn id="34" idx="0"/>
          </p:cNvCxnSpPr>
          <p:nvPr/>
        </p:nvCxnSpPr>
        <p:spPr>
          <a:xfrm>
            <a:off x="4308205" y="6931944"/>
            <a:ext cx="0" cy="397763"/>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B8E3A99-4B8D-84F3-952E-980964C45354}"/>
              </a:ext>
            </a:extLst>
          </p:cNvPr>
          <p:cNvCxnSpPr>
            <a:cxnSpLocks/>
            <a:stCxn id="34" idx="2"/>
            <a:endCxn id="27" idx="0"/>
          </p:cNvCxnSpPr>
          <p:nvPr/>
        </p:nvCxnSpPr>
        <p:spPr>
          <a:xfrm>
            <a:off x="4308205" y="7774681"/>
            <a:ext cx="2" cy="688198"/>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8" name="正方形/長方形 80">
            <a:extLst>
              <a:ext uri="{FF2B5EF4-FFF2-40B4-BE49-F238E27FC236}">
                <a16:creationId xmlns:a16="http://schemas.microsoft.com/office/drawing/2014/main" id="{B78714C5-B583-DBE5-D354-94A7C419D10F}"/>
              </a:ext>
            </a:extLst>
          </p:cNvPr>
          <p:cNvSpPr/>
          <p:nvPr/>
        </p:nvSpPr>
        <p:spPr>
          <a:xfrm>
            <a:off x="3703685" y="2542572"/>
            <a:ext cx="1209040" cy="32015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Scan parts barcode</a:t>
            </a:r>
          </a:p>
          <a:p>
            <a:pPr algn="ctr"/>
            <a:r>
              <a:rPr kumimoji="1" lang="en-US" altLang="ja-JP" sz="800" dirty="0">
                <a:solidFill>
                  <a:schemeClr val="tx1"/>
                </a:solidFill>
              </a:rPr>
              <a:t>Enter the PS No</a:t>
            </a:r>
          </a:p>
        </p:txBody>
      </p:sp>
      <p:cxnSp>
        <p:nvCxnSpPr>
          <p:cNvPr id="50" name="Straight Arrow Connector 49">
            <a:extLst>
              <a:ext uri="{FF2B5EF4-FFF2-40B4-BE49-F238E27FC236}">
                <a16:creationId xmlns:a16="http://schemas.microsoft.com/office/drawing/2014/main" id="{D2F799F8-C48D-54FA-DD85-246F05B44310}"/>
              </a:ext>
            </a:extLst>
          </p:cNvPr>
          <p:cNvCxnSpPr>
            <a:cxnSpLocks/>
            <a:stCxn id="26" idx="4"/>
            <a:endCxn id="37" idx="0"/>
          </p:cNvCxnSpPr>
          <p:nvPr/>
        </p:nvCxnSpPr>
        <p:spPr>
          <a:xfrm>
            <a:off x="4305667" y="3197405"/>
            <a:ext cx="2539" cy="184968"/>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F138F745-A5E0-DF47-EA32-E279503ADC18}"/>
              </a:ext>
            </a:extLst>
          </p:cNvPr>
          <p:cNvCxnSpPr>
            <a:cxnSpLocks/>
            <a:stCxn id="48" idx="2"/>
            <a:endCxn id="26" idx="0"/>
          </p:cNvCxnSpPr>
          <p:nvPr/>
        </p:nvCxnSpPr>
        <p:spPr>
          <a:xfrm flipH="1">
            <a:off x="4305667" y="2862731"/>
            <a:ext cx="2538" cy="202677"/>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E0DF0429-6D0E-AB34-3E6A-98BD2A8A2716}"/>
              </a:ext>
            </a:extLst>
          </p:cNvPr>
          <p:cNvCxnSpPr>
            <a:cxnSpLocks/>
            <a:stCxn id="59" idx="2"/>
            <a:endCxn id="31" idx="0"/>
          </p:cNvCxnSpPr>
          <p:nvPr/>
        </p:nvCxnSpPr>
        <p:spPr>
          <a:xfrm>
            <a:off x="4308205" y="6182055"/>
            <a:ext cx="0" cy="304915"/>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9" name="正方形/長方形 80">
            <a:extLst>
              <a:ext uri="{FF2B5EF4-FFF2-40B4-BE49-F238E27FC236}">
                <a16:creationId xmlns:a16="http://schemas.microsoft.com/office/drawing/2014/main" id="{CA2CBB11-AB7B-229D-A39E-1F21FFD0DBD1}"/>
              </a:ext>
            </a:extLst>
          </p:cNvPr>
          <p:cNvSpPr/>
          <p:nvPr/>
        </p:nvSpPr>
        <p:spPr>
          <a:xfrm>
            <a:off x="3703685" y="5737081"/>
            <a:ext cx="1209040" cy="444974"/>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Scan barcode line(destination line)</a:t>
            </a:r>
          </a:p>
        </p:txBody>
      </p:sp>
    </p:spTree>
    <p:extLst>
      <p:ext uri="{BB962C8B-B14F-4D97-AF65-F5344CB8AC3E}">
        <p14:creationId xmlns:p14="http://schemas.microsoft.com/office/powerpoint/2010/main" val="19595451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59D0D-E601-3F20-2FBB-3569F02DEE5F}"/>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9076EC1D-559E-586C-2BA6-B528BEDDAE21}"/>
              </a:ext>
            </a:extLst>
          </p:cNvPr>
          <p:cNvSpPr>
            <a:spLocks noGrp="1"/>
          </p:cNvSpPr>
          <p:nvPr>
            <p:ph type="sldNum" sz="quarter" idx="12"/>
          </p:nvPr>
        </p:nvSpPr>
        <p:spPr/>
        <p:txBody>
          <a:bodyPr/>
          <a:lstStyle/>
          <a:p>
            <a:fld id="{FABEA90D-F275-432F-8053-456A4E092F4A}" type="slidenum">
              <a:rPr kumimoji="1" lang="ja-JP" altLang="en-US" smtClean="0"/>
              <a:t>38</a:t>
            </a:fld>
            <a:endParaRPr kumimoji="1" lang="ja-JP" altLang="en-US"/>
          </a:p>
        </p:txBody>
      </p:sp>
      <p:sp>
        <p:nvSpPr>
          <p:cNvPr id="17" name="正方形/長方形 16">
            <a:extLst>
              <a:ext uri="{FF2B5EF4-FFF2-40B4-BE49-F238E27FC236}">
                <a16:creationId xmlns:a16="http://schemas.microsoft.com/office/drawing/2014/main" id="{AECC2F22-3CAE-E189-B369-EDCAB037AEA1}"/>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4. Operation flow</a:t>
            </a:r>
          </a:p>
        </p:txBody>
      </p:sp>
      <p:sp>
        <p:nvSpPr>
          <p:cNvPr id="40" name="正方形/長方形 39">
            <a:extLst>
              <a:ext uri="{FF2B5EF4-FFF2-40B4-BE49-F238E27FC236}">
                <a16:creationId xmlns:a16="http://schemas.microsoft.com/office/drawing/2014/main" id="{F5588C02-9BCD-E58A-57B8-71E6FCEC34C9}"/>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1" name="正方形/長方形 20">
            <a:extLst>
              <a:ext uri="{FF2B5EF4-FFF2-40B4-BE49-F238E27FC236}">
                <a16:creationId xmlns:a16="http://schemas.microsoft.com/office/drawing/2014/main" id="{CD2F23A0-2650-8D13-DE54-EF5E0227FC0A}"/>
              </a:ext>
            </a:extLst>
          </p:cNvPr>
          <p:cNvSpPr/>
          <p:nvPr/>
        </p:nvSpPr>
        <p:spPr>
          <a:xfrm>
            <a:off x="401320" y="1345290"/>
            <a:ext cx="6117062" cy="43088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 name="正方形/長方形 1">
            <a:extLst>
              <a:ext uri="{FF2B5EF4-FFF2-40B4-BE49-F238E27FC236}">
                <a16:creationId xmlns:a16="http://schemas.microsoft.com/office/drawing/2014/main" id="{FD34A54B-9E0E-010B-E15B-2D8E2642E04E}"/>
              </a:ext>
            </a:extLst>
          </p:cNvPr>
          <p:cNvSpPr/>
          <p:nvPr/>
        </p:nvSpPr>
        <p:spPr>
          <a:xfrm>
            <a:off x="391160" y="1354538"/>
            <a:ext cx="1680041" cy="4308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chemeClr val="tx1"/>
                </a:solidFill>
              </a:rPr>
              <a:t>TBFST</a:t>
            </a:r>
          </a:p>
        </p:txBody>
      </p:sp>
      <p:cxnSp>
        <p:nvCxnSpPr>
          <p:cNvPr id="7" name="直線コネクタ 6">
            <a:extLst>
              <a:ext uri="{FF2B5EF4-FFF2-40B4-BE49-F238E27FC236}">
                <a16:creationId xmlns:a16="http://schemas.microsoft.com/office/drawing/2014/main" id="{502346DA-232D-B508-4864-288E9F70AEA1}"/>
              </a:ext>
            </a:extLst>
          </p:cNvPr>
          <p:cNvCxnSpPr/>
          <p:nvPr/>
        </p:nvCxnSpPr>
        <p:spPr>
          <a:xfrm>
            <a:off x="2082796" y="1345290"/>
            <a:ext cx="0" cy="7836107"/>
          </a:xfrm>
          <a:prstGeom prst="line">
            <a:avLst/>
          </a:prstGeom>
          <a:ln w="6350" cmpd="sng">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C2604811-16F2-2FE6-E8F8-E3E32D84B7BB}"/>
              </a:ext>
            </a:extLst>
          </p:cNvPr>
          <p:cNvSpPr txBox="1"/>
          <p:nvPr/>
        </p:nvSpPr>
        <p:spPr>
          <a:xfrm>
            <a:off x="406400" y="837577"/>
            <a:ext cx="6117062" cy="261610"/>
          </a:xfrm>
          <a:prstGeom prst="rect">
            <a:avLst/>
          </a:prstGeom>
          <a:noFill/>
        </p:spPr>
        <p:txBody>
          <a:bodyPr wrap="square" rtlCol="0">
            <a:spAutoFit/>
          </a:bodyPr>
          <a:lstStyle/>
          <a:p>
            <a:r>
              <a:rPr kumimoji="1" lang="en-US" altLang="ja-JP" sz="1100" b="1" dirty="0"/>
              <a:t>4-6. Material Issue – KANBAN mode </a:t>
            </a:r>
          </a:p>
        </p:txBody>
      </p:sp>
      <p:sp>
        <p:nvSpPr>
          <p:cNvPr id="65" name="正方形/長方形 64">
            <a:extLst>
              <a:ext uri="{FF2B5EF4-FFF2-40B4-BE49-F238E27FC236}">
                <a16:creationId xmlns:a16="http://schemas.microsoft.com/office/drawing/2014/main" id="{01322B02-1776-A877-4306-24B75F29286B}"/>
              </a:ext>
            </a:extLst>
          </p:cNvPr>
          <p:cNvSpPr/>
          <p:nvPr/>
        </p:nvSpPr>
        <p:spPr>
          <a:xfrm>
            <a:off x="2092958" y="1353916"/>
            <a:ext cx="4425422" cy="4308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chemeClr val="tx1"/>
                </a:solidFill>
              </a:rPr>
              <a:t>Stock Management System Pegasus</a:t>
            </a:r>
          </a:p>
        </p:txBody>
      </p:sp>
      <p:sp>
        <p:nvSpPr>
          <p:cNvPr id="9" name="Isosceles Triangle 8">
            <a:extLst>
              <a:ext uri="{FF2B5EF4-FFF2-40B4-BE49-F238E27FC236}">
                <a16:creationId xmlns:a16="http://schemas.microsoft.com/office/drawing/2014/main" id="{C1926DF0-C091-3D26-CAA2-249B11A6A7AD}"/>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cxnSp>
        <p:nvCxnSpPr>
          <p:cNvPr id="6" name="Straight Arrow Connector 5">
            <a:extLst>
              <a:ext uri="{FF2B5EF4-FFF2-40B4-BE49-F238E27FC236}">
                <a16:creationId xmlns:a16="http://schemas.microsoft.com/office/drawing/2014/main" id="{85A20509-E818-6E22-AA24-6F5E9BEE10F0}"/>
              </a:ext>
            </a:extLst>
          </p:cNvPr>
          <p:cNvCxnSpPr>
            <a:cxnSpLocks/>
            <a:endCxn id="8" idx="0"/>
          </p:cNvCxnSpPr>
          <p:nvPr/>
        </p:nvCxnSpPr>
        <p:spPr>
          <a:xfrm>
            <a:off x="4305666" y="3664233"/>
            <a:ext cx="2540" cy="320577"/>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056D88E9-64B6-B00A-4593-395B24A8A3A7}"/>
              </a:ext>
            </a:extLst>
          </p:cNvPr>
          <p:cNvSpPr/>
          <p:nvPr/>
        </p:nvSpPr>
        <p:spPr>
          <a:xfrm>
            <a:off x="4008489" y="1922470"/>
            <a:ext cx="599435" cy="345558"/>
          </a:xfrm>
          <a:prstGeom prst="ellipse">
            <a:avLst/>
          </a:prstGeom>
          <a:noFill/>
          <a:ln w="3175" cap="flat" cmpd="sng" algn="ctr">
            <a:solidFill>
              <a:sysClr val="windowText" lastClr="000000"/>
            </a:solidFill>
            <a:prstDash val="solid"/>
          </a:ln>
          <a:effectLst/>
        </p:spPr>
        <p:txBody>
          <a:bodyPr rtlCol="0" anchor="ctr"/>
          <a:lstStyle/>
          <a:p>
            <a:pPr algn="ctr" defTabSz="914400"/>
            <a:r>
              <a:rPr kumimoji="1" lang="en-US" sz="700" kern="0" dirty="0">
                <a:solidFill>
                  <a:prstClr val="black"/>
                </a:solidFill>
              </a:rPr>
              <a:t>Start</a:t>
            </a:r>
          </a:p>
        </p:txBody>
      </p:sp>
      <p:cxnSp>
        <p:nvCxnSpPr>
          <p:cNvPr id="22" name="Straight Arrow Connector 21">
            <a:extLst>
              <a:ext uri="{FF2B5EF4-FFF2-40B4-BE49-F238E27FC236}">
                <a16:creationId xmlns:a16="http://schemas.microsoft.com/office/drawing/2014/main" id="{5DBB318B-C9F7-9600-8FC1-E9616C18CAE4}"/>
              </a:ext>
            </a:extLst>
          </p:cNvPr>
          <p:cNvCxnSpPr>
            <a:cxnSpLocks/>
          </p:cNvCxnSpPr>
          <p:nvPr/>
        </p:nvCxnSpPr>
        <p:spPr>
          <a:xfrm>
            <a:off x="4305665" y="2268028"/>
            <a:ext cx="2" cy="269060"/>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5E805243-DD64-54B4-29D0-9929FE3F77D9}"/>
              </a:ext>
            </a:extLst>
          </p:cNvPr>
          <p:cNvSpPr/>
          <p:nvPr/>
        </p:nvSpPr>
        <p:spPr>
          <a:xfrm>
            <a:off x="4239668" y="3065408"/>
            <a:ext cx="131997" cy="131997"/>
          </a:xfrm>
          <a:prstGeom prst="ellipse">
            <a:avLst/>
          </a:prstGeom>
          <a:noFill/>
          <a:ln w="3175" cap="flat" cmpd="sng" algn="ctr">
            <a:solidFill>
              <a:sysClr val="windowText" lastClr="000000"/>
            </a:solidFill>
            <a:prstDash val="solid"/>
          </a:ln>
          <a:effectLst/>
        </p:spPr>
        <p:txBody>
          <a:bodyPr rtlCol="0" anchor="ctr"/>
          <a:lstStyle/>
          <a:p>
            <a:pPr algn="l" defTabSz="914400"/>
            <a:endParaRPr kumimoji="1" lang="en-US" sz="700" kern="0" dirty="0">
              <a:solidFill>
                <a:prstClr val="black"/>
              </a:solidFill>
            </a:endParaRPr>
          </a:p>
        </p:txBody>
      </p:sp>
      <p:sp>
        <p:nvSpPr>
          <p:cNvPr id="27" name="Oval 26">
            <a:extLst>
              <a:ext uri="{FF2B5EF4-FFF2-40B4-BE49-F238E27FC236}">
                <a16:creationId xmlns:a16="http://schemas.microsoft.com/office/drawing/2014/main" id="{73E0A099-AA5D-BF7A-A3C8-4182A78C7C6A}"/>
              </a:ext>
            </a:extLst>
          </p:cNvPr>
          <p:cNvSpPr/>
          <p:nvPr/>
        </p:nvSpPr>
        <p:spPr>
          <a:xfrm>
            <a:off x="4008489" y="8462879"/>
            <a:ext cx="599435" cy="345558"/>
          </a:xfrm>
          <a:prstGeom prst="ellipse">
            <a:avLst/>
          </a:prstGeom>
          <a:noFill/>
          <a:ln w="3175" cap="flat" cmpd="sng" algn="ctr">
            <a:solidFill>
              <a:sysClr val="windowText" lastClr="000000"/>
            </a:solidFill>
            <a:prstDash val="solid"/>
          </a:ln>
          <a:effectLst/>
        </p:spPr>
        <p:txBody>
          <a:bodyPr rtlCol="0" anchor="ctr"/>
          <a:lstStyle/>
          <a:p>
            <a:pPr algn="ctr" defTabSz="914400"/>
            <a:r>
              <a:rPr kumimoji="1" lang="en-US" sz="700" kern="0" dirty="0">
                <a:solidFill>
                  <a:prstClr val="black"/>
                </a:solidFill>
              </a:rPr>
              <a:t>Finish</a:t>
            </a:r>
          </a:p>
        </p:txBody>
      </p:sp>
      <p:sp>
        <p:nvSpPr>
          <p:cNvPr id="37" name="正方形/長方形 80">
            <a:extLst>
              <a:ext uri="{FF2B5EF4-FFF2-40B4-BE49-F238E27FC236}">
                <a16:creationId xmlns:a16="http://schemas.microsoft.com/office/drawing/2014/main" id="{A7D2DF4B-0DCB-2AB3-91DC-6900EAFDDB51}"/>
              </a:ext>
            </a:extLst>
          </p:cNvPr>
          <p:cNvSpPr/>
          <p:nvPr/>
        </p:nvSpPr>
        <p:spPr>
          <a:xfrm>
            <a:off x="3703686" y="3382373"/>
            <a:ext cx="1209040" cy="28186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Scan KANBAN</a:t>
            </a:r>
          </a:p>
        </p:txBody>
      </p:sp>
      <p:cxnSp>
        <p:nvCxnSpPr>
          <p:cNvPr id="16" name="Connector: Elbow 15">
            <a:extLst>
              <a:ext uri="{FF2B5EF4-FFF2-40B4-BE49-F238E27FC236}">
                <a16:creationId xmlns:a16="http://schemas.microsoft.com/office/drawing/2014/main" id="{92C82702-2614-C3EE-06F8-FFE1620A81B8}"/>
              </a:ext>
            </a:extLst>
          </p:cNvPr>
          <p:cNvCxnSpPr>
            <a:cxnSpLocks/>
            <a:stCxn id="8" idx="3"/>
            <a:endCxn id="26" idx="6"/>
          </p:cNvCxnSpPr>
          <p:nvPr/>
        </p:nvCxnSpPr>
        <p:spPr>
          <a:xfrm flipH="1" flipV="1">
            <a:off x="4371665" y="3131407"/>
            <a:ext cx="541061" cy="1175872"/>
          </a:xfrm>
          <a:prstGeom prst="bentConnector3">
            <a:avLst>
              <a:gd name="adj1" fmla="val -42250"/>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 name="フローチャート: 判断 52">
            <a:extLst>
              <a:ext uri="{FF2B5EF4-FFF2-40B4-BE49-F238E27FC236}">
                <a16:creationId xmlns:a16="http://schemas.microsoft.com/office/drawing/2014/main" id="{10B39657-B76D-02F5-976E-BAF57608A4BC}"/>
              </a:ext>
            </a:extLst>
          </p:cNvPr>
          <p:cNvSpPr/>
          <p:nvPr/>
        </p:nvSpPr>
        <p:spPr>
          <a:xfrm>
            <a:off x="3703686" y="3984810"/>
            <a:ext cx="1209040" cy="644937"/>
          </a:xfrm>
          <a:prstGeom prst="flowChartDecision">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600" dirty="0">
                <a:solidFill>
                  <a:schemeClr val="tx1"/>
                </a:solidFill>
              </a:rPr>
              <a:t>Is more KANBAN?</a:t>
            </a:r>
          </a:p>
          <a:p>
            <a:pPr algn="ctr"/>
            <a:r>
              <a:rPr kumimoji="1" lang="en-US" altLang="ja-JP" sz="600" dirty="0">
                <a:solidFill>
                  <a:schemeClr val="tx1"/>
                </a:solidFill>
              </a:rPr>
              <a:t>Yes / No</a:t>
            </a:r>
            <a:endParaRPr kumimoji="1" lang="ja-JP" altLang="en-US" sz="600" dirty="0">
              <a:solidFill>
                <a:schemeClr val="tx1"/>
              </a:solidFill>
            </a:endParaRPr>
          </a:p>
        </p:txBody>
      </p:sp>
      <p:cxnSp>
        <p:nvCxnSpPr>
          <p:cNvPr id="62" name="Straight Arrow Connector 61">
            <a:extLst>
              <a:ext uri="{FF2B5EF4-FFF2-40B4-BE49-F238E27FC236}">
                <a16:creationId xmlns:a16="http://schemas.microsoft.com/office/drawing/2014/main" id="{9D7F02D8-841F-87B3-AA26-DF40D3FD51DF}"/>
              </a:ext>
            </a:extLst>
          </p:cNvPr>
          <p:cNvCxnSpPr>
            <a:cxnSpLocks/>
            <a:stCxn id="8" idx="2"/>
            <a:endCxn id="5" idx="0"/>
          </p:cNvCxnSpPr>
          <p:nvPr/>
        </p:nvCxnSpPr>
        <p:spPr>
          <a:xfrm flipH="1">
            <a:off x="4308205" y="4629747"/>
            <a:ext cx="1" cy="357301"/>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1" name="正方形/長方形 47">
            <a:extLst>
              <a:ext uri="{FF2B5EF4-FFF2-40B4-BE49-F238E27FC236}">
                <a16:creationId xmlns:a16="http://schemas.microsoft.com/office/drawing/2014/main" id="{E2B29D57-588D-E013-EB49-264FD51733C2}"/>
              </a:ext>
            </a:extLst>
          </p:cNvPr>
          <p:cNvSpPr/>
          <p:nvPr/>
        </p:nvSpPr>
        <p:spPr>
          <a:xfrm>
            <a:off x="4745045" y="4090709"/>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Yes</a:t>
            </a:r>
            <a:endParaRPr kumimoji="1" lang="ja-JP" altLang="en-US" sz="800" b="1" dirty="0">
              <a:solidFill>
                <a:schemeClr val="tx1"/>
              </a:solidFill>
            </a:endParaRPr>
          </a:p>
        </p:txBody>
      </p:sp>
      <p:sp>
        <p:nvSpPr>
          <p:cNvPr id="72" name="正方形/長方形 48">
            <a:extLst>
              <a:ext uri="{FF2B5EF4-FFF2-40B4-BE49-F238E27FC236}">
                <a16:creationId xmlns:a16="http://schemas.microsoft.com/office/drawing/2014/main" id="{895C1E46-4061-0197-FAE9-61C91CF4F2E3}"/>
              </a:ext>
            </a:extLst>
          </p:cNvPr>
          <p:cNvSpPr/>
          <p:nvPr/>
        </p:nvSpPr>
        <p:spPr>
          <a:xfrm>
            <a:off x="3909385" y="4628843"/>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No</a:t>
            </a:r>
            <a:endParaRPr kumimoji="1" lang="ja-JP" altLang="en-US" sz="800" b="1" dirty="0">
              <a:solidFill>
                <a:schemeClr val="tx1"/>
              </a:solidFill>
            </a:endParaRPr>
          </a:p>
        </p:txBody>
      </p:sp>
      <p:sp>
        <p:nvSpPr>
          <p:cNvPr id="31" name="正方形/長方形 80">
            <a:extLst>
              <a:ext uri="{FF2B5EF4-FFF2-40B4-BE49-F238E27FC236}">
                <a16:creationId xmlns:a16="http://schemas.microsoft.com/office/drawing/2014/main" id="{DC9DCED9-EFD8-1541-3AD2-283E136179E9}"/>
              </a:ext>
            </a:extLst>
          </p:cNvPr>
          <p:cNvSpPr/>
          <p:nvPr/>
        </p:nvSpPr>
        <p:spPr>
          <a:xfrm>
            <a:off x="3703685" y="6486970"/>
            <a:ext cx="1209040" cy="444974"/>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Confirm</a:t>
            </a:r>
          </a:p>
        </p:txBody>
      </p:sp>
      <p:sp>
        <p:nvSpPr>
          <p:cNvPr id="34" name="正方形/長方形 80">
            <a:extLst>
              <a:ext uri="{FF2B5EF4-FFF2-40B4-BE49-F238E27FC236}">
                <a16:creationId xmlns:a16="http://schemas.microsoft.com/office/drawing/2014/main" id="{A4D6833E-C703-6198-FF1C-BF1C59C14DD4}"/>
              </a:ext>
            </a:extLst>
          </p:cNvPr>
          <p:cNvSpPr/>
          <p:nvPr/>
        </p:nvSpPr>
        <p:spPr>
          <a:xfrm>
            <a:off x="3703685" y="7329707"/>
            <a:ext cx="1209040" cy="444974"/>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System will generate material issue slip</a:t>
            </a:r>
          </a:p>
        </p:txBody>
      </p:sp>
      <p:cxnSp>
        <p:nvCxnSpPr>
          <p:cNvPr id="35" name="Straight Arrow Connector 34">
            <a:extLst>
              <a:ext uri="{FF2B5EF4-FFF2-40B4-BE49-F238E27FC236}">
                <a16:creationId xmlns:a16="http://schemas.microsoft.com/office/drawing/2014/main" id="{443839D7-F624-9370-686D-2567C903FD88}"/>
              </a:ext>
            </a:extLst>
          </p:cNvPr>
          <p:cNvCxnSpPr>
            <a:cxnSpLocks/>
            <a:stCxn id="31" idx="2"/>
            <a:endCxn id="34" idx="0"/>
          </p:cNvCxnSpPr>
          <p:nvPr/>
        </p:nvCxnSpPr>
        <p:spPr>
          <a:xfrm>
            <a:off x="4308205" y="6931944"/>
            <a:ext cx="0" cy="397763"/>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43215EE-E450-343C-049C-368A90B256CE}"/>
              </a:ext>
            </a:extLst>
          </p:cNvPr>
          <p:cNvCxnSpPr>
            <a:cxnSpLocks/>
            <a:stCxn id="34" idx="2"/>
            <a:endCxn id="27" idx="0"/>
          </p:cNvCxnSpPr>
          <p:nvPr/>
        </p:nvCxnSpPr>
        <p:spPr>
          <a:xfrm>
            <a:off x="4308205" y="7774681"/>
            <a:ext cx="2" cy="688198"/>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8" name="正方形/長方形 80">
            <a:extLst>
              <a:ext uri="{FF2B5EF4-FFF2-40B4-BE49-F238E27FC236}">
                <a16:creationId xmlns:a16="http://schemas.microsoft.com/office/drawing/2014/main" id="{2CC013C0-0576-60FC-AA5D-C972D8C788AD}"/>
              </a:ext>
            </a:extLst>
          </p:cNvPr>
          <p:cNvSpPr/>
          <p:nvPr/>
        </p:nvSpPr>
        <p:spPr>
          <a:xfrm>
            <a:off x="3703685" y="2542572"/>
            <a:ext cx="1209040" cy="32015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Enter the PS No</a:t>
            </a:r>
          </a:p>
        </p:txBody>
      </p:sp>
      <p:cxnSp>
        <p:nvCxnSpPr>
          <p:cNvPr id="50" name="Straight Arrow Connector 49">
            <a:extLst>
              <a:ext uri="{FF2B5EF4-FFF2-40B4-BE49-F238E27FC236}">
                <a16:creationId xmlns:a16="http://schemas.microsoft.com/office/drawing/2014/main" id="{CDB91068-B176-2E92-34E2-F189D1E41F04}"/>
              </a:ext>
            </a:extLst>
          </p:cNvPr>
          <p:cNvCxnSpPr>
            <a:cxnSpLocks/>
            <a:stCxn id="26" idx="4"/>
            <a:endCxn id="37" idx="0"/>
          </p:cNvCxnSpPr>
          <p:nvPr/>
        </p:nvCxnSpPr>
        <p:spPr>
          <a:xfrm>
            <a:off x="4305667" y="3197405"/>
            <a:ext cx="2539" cy="184968"/>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8FCC961-8D40-1A9E-6D43-3CE69B8E7BF8}"/>
              </a:ext>
            </a:extLst>
          </p:cNvPr>
          <p:cNvCxnSpPr>
            <a:cxnSpLocks/>
            <a:stCxn id="48" idx="2"/>
            <a:endCxn id="26" idx="0"/>
          </p:cNvCxnSpPr>
          <p:nvPr/>
        </p:nvCxnSpPr>
        <p:spPr>
          <a:xfrm flipH="1">
            <a:off x="4305667" y="2862731"/>
            <a:ext cx="2538" cy="202677"/>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BBBEE832-EE55-CBB9-2F52-2D987508EB0B}"/>
              </a:ext>
            </a:extLst>
          </p:cNvPr>
          <p:cNvCxnSpPr>
            <a:cxnSpLocks/>
            <a:stCxn id="5" idx="2"/>
            <a:endCxn id="31" idx="0"/>
          </p:cNvCxnSpPr>
          <p:nvPr/>
        </p:nvCxnSpPr>
        <p:spPr>
          <a:xfrm>
            <a:off x="4308205" y="5432022"/>
            <a:ext cx="0" cy="1054948"/>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 name="正方形/長方形 80">
            <a:extLst>
              <a:ext uri="{FF2B5EF4-FFF2-40B4-BE49-F238E27FC236}">
                <a16:creationId xmlns:a16="http://schemas.microsoft.com/office/drawing/2014/main" id="{D1035AEC-9E78-49E5-46DB-B3CA0E1F21C4}"/>
              </a:ext>
            </a:extLst>
          </p:cNvPr>
          <p:cNvSpPr/>
          <p:nvPr/>
        </p:nvSpPr>
        <p:spPr>
          <a:xfrm>
            <a:off x="3703685" y="4987048"/>
            <a:ext cx="1209040" cy="444974"/>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Scan barcode line(destination line)</a:t>
            </a:r>
          </a:p>
        </p:txBody>
      </p:sp>
    </p:spTree>
    <p:extLst>
      <p:ext uri="{BB962C8B-B14F-4D97-AF65-F5344CB8AC3E}">
        <p14:creationId xmlns:p14="http://schemas.microsoft.com/office/powerpoint/2010/main" val="27901762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F979A-D8C7-AD02-22F7-36084C6EC2BF}"/>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29A15A4F-36D4-000B-9525-843EB6E7AE11}"/>
              </a:ext>
            </a:extLst>
          </p:cNvPr>
          <p:cNvSpPr>
            <a:spLocks noGrp="1"/>
          </p:cNvSpPr>
          <p:nvPr>
            <p:ph type="sldNum" sz="quarter" idx="12"/>
          </p:nvPr>
        </p:nvSpPr>
        <p:spPr/>
        <p:txBody>
          <a:bodyPr/>
          <a:lstStyle/>
          <a:p>
            <a:fld id="{FABEA90D-F275-432F-8053-456A4E092F4A}" type="slidenum">
              <a:rPr kumimoji="1" lang="ja-JP" altLang="en-US" smtClean="0"/>
              <a:t>39</a:t>
            </a:fld>
            <a:endParaRPr kumimoji="1" lang="ja-JP" altLang="en-US"/>
          </a:p>
        </p:txBody>
      </p:sp>
      <p:sp>
        <p:nvSpPr>
          <p:cNvPr id="17" name="正方形/長方形 16">
            <a:extLst>
              <a:ext uri="{FF2B5EF4-FFF2-40B4-BE49-F238E27FC236}">
                <a16:creationId xmlns:a16="http://schemas.microsoft.com/office/drawing/2014/main" id="{CA680A07-1DB2-2345-D667-B17A21DCD74D}"/>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4. Operation flow</a:t>
            </a:r>
          </a:p>
        </p:txBody>
      </p:sp>
      <p:sp>
        <p:nvSpPr>
          <p:cNvPr id="40" name="正方形/長方形 39">
            <a:extLst>
              <a:ext uri="{FF2B5EF4-FFF2-40B4-BE49-F238E27FC236}">
                <a16:creationId xmlns:a16="http://schemas.microsoft.com/office/drawing/2014/main" id="{9AFFB54E-9367-3589-4914-1EC520BB6602}"/>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1" name="正方形/長方形 20">
            <a:extLst>
              <a:ext uri="{FF2B5EF4-FFF2-40B4-BE49-F238E27FC236}">
                <a16:creationId xmlns:a16="http://schemas.microsoft.com/office/drawing/2014/main" id="{DA2278FF-D412-C694-A3AD-1BD86CC2A5FD}"/>
              </a:ext>
            </a:extLst>
          </p:cNvPr>
          <p:cNvSpPr/>
          <p:nvPr/>
        </p:nvSpPr>
        <p:spPr>
          <a:xfrm>
            <a:off x="401320" y="1345290"/>
            <a:ext cx="6117062" cy="43088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 name="正方形/長方形 1">
            <a:extLst>
              <a:ext uri="{FF2B5EF4-FFF2-40B4-BE49-F238E27FC236}">
                <a16:creationId xmlns:a16="http://schemas.microsoft.com/office/drawing/2014/main" id="{0659FF80-0412-C681-0384-AD24A83B45B8}"/>
              </a:ext>
            </a:extLst>
          </p:cNvPr>
          <p:cNvSpPr/>
          <p:nvPr/>
        </p:nvSpPr>
        <p:spPr>
          <a:xfrm>
            <a:off x="391160" y="1354538"/>
            <a:ext cx="1680041" cy="4308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chemeClr val="tx1"/>
                </a:solidFill>
              </a:rPr>
              <a:t>TBFST</a:t>
            </a:r>
          </a:p>
        </p:txBody>
      </p:sp>
      <p:cxnSp>
        <p:nvCxnSpPr>
          <p:cNvPr id="7" name="直線コネクタ 6">
            <a:extLst>
              <a:ext uri="{FF2B5EF4-FFF2-40B4-BE49-F238E27FC236}">
                <a16:creationId xmlns:a16="http://schemas.microsoft.com/office/drawing/2014/main" id="{FC032947-AEC7-38E6-7C61-FBBCA7CD28E8}"/>
              </a:ext>
            </a:extLst>
          </p:cNvPr>
          <p:cNvCxnSpPr/>
          <p:nvPr/>
        </p:nvCxnSpPr>
        <p:spPr>
          <a:xfrm>
            <a:off x="2082796" y="1345290"/>
            <a:ext cx="0" cy="7836107"/>
          </a:xfrm>
          <a:prstGeom prst="line">
            <a:avLst/>
          </a:prstGeom>
          <a:ln w="6350" cmpd="sng">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4A1B280F-689D-50DA-0ACC-02AB918C5D09}"/>
              </a:ext>
            </a:extLst>
          </p:cNvPr>
          <p:cNvSpPr txBox="1"/>
          <p:nvPr/>
        </p:nvSpPr>
        <p:spPr>
          <a:xfrm>
            <a:off x="406400" y="837577"/>
            <a:ext cx="6117062" cy="261610"/>
          </a:xfrm>
          <a:prstGeom prst="rect">
            <a:avLst/>
          </a:prstGeom>
          <a:noFill/>
        </p:spPr>
        <p:txBody>
          <a:bodyPr wrap="square" rtlCol="0">
            <a:spAutoFit/>
          </a:bodyPr>
          <a:lstStyle/>
          <a:p>
            <a:r>
              <a:rPr kumimoji="1" lang="en-US" altLang="ja-JP" sz="1100" b="1" dirty="0"/>
              <a:t>4-6. Material Issue – Confirm/Cancel Material Issue Slip</a:t>
            </a:r>
          </a:p>
        </p:txBody>
      </p:sp>
      <p:sp>
        <p:nvSpPr>
          <p:cNvPr id="65" name="正方形/長方形 64">
            <a:extLst>
              <a:ext uri="{FF2B5EF4-FFF2-40B4-BE49-F238E27FC236}">
                <a16:creationId xmlns:a16="http://schemas.microsoft.com/office/drawing/2014/main" id="{9E1BF505-2E61-1CF2-415F-B8B06AF5762D}"/>
              </a:ext>
            </a:extLst>
          </p:cNvPr>
          <p:cNvSpPr/>
          <p:nvPr/>
        </p:nvSpPr>
        <p:spPr>
          <a:xfrm>
            <a:off x="2092958" y="1353916"/>
            <a:ext cx="4425422" cy="4308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chemeClr val="tx1"/>
                </a:solidFill>
              </a:rPr>
              <a:t>Stock Management System Pegasus</a:t>
            </a:r>
          </a:p>
        </p:txBody>
      </p:sp>
      <p:sp>
        <p:nvSpPr>
          <p:cNvPr id="9" name="Isosceles Triangle 8">
            <a:extLst>
              <a:ext uri="{FF2B5EF4-FFF2-40B4-BE49-F238E27FC236}">
                <a16:creationId xmlns:a16="http://schemas.microsoft.com/office/drawing/2014/main" id="{67C39266-2212-BBBB-AC53-F45BDE205136}"/>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cxnSp>
        <p:nvCxnSpPr>
          <p:cNvPr id="10" name="Straight Arrow Connector 9">
            <a:extLst>
              <a:ext uri="{FF2B5EF4-FFF2-40B4-BE49-F238E27FC236}">
                <a16:creationId xmlns:a16="http://schemas.microsoft.com/office/drawing/2014/main" id="{844461A4-EEED-04D7-E0AC-2DB5A8D9D34C}"/>
              </a:ext>
            </a:extLst>
          </p:cNvPr>
          <p:cNvCxnSpPr>
            <a:cxnSpLocks/>
          </p:cNvCxnSpPr>
          <p:nvPr/>
        </p:nvCxnSpPr>
        <p:spPr>
          <a:xfrm>
            <a:off x="4305666" y="3547393"/>
            <a:ext cx="0" cy="241097"/>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B09665E-CD07-C655-4EB6-750C1C4596D4}"/>
              </a:ext>
            </a:extLst>
          </p:cNvPr>
          <p:cNvCxnSpPr>
            <a:cxnSpLocks/>
            <a:stCxn id="33" idx="2"/>
            <a:endCxn id="36" idx="0"/>
          </p:cNvCxnSpPr>
          <p:nvPr/>
        </p:nvCxnSpPr>
        <p:spPr>
          <a:xfrm>
            <a:off x="4305666" y="5335396"/>
            <a:ext cx="0" cy="273935"/>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7E656154-616B-2989-E79A-F3297D9E743B}"/>
              </a:ext>
            </a:extLst>
          </p:cNvPr>
          <p:cNvCxnSpPr>
            <a:cxnSpLocks/>
            <a:stCxn id="39" idx="1"/>
            <a:endCxn id="23" idx="2"/>
          </p:cNvCxnSpPr>
          <p:nvPr/>
        </p:nvCxnSpPr>
        <p:spPr>
          <a:xfrm rot="10800000" flipH="1">
            <a:off x="3701146" y="2603087"/>
            <a:ext cx="538522" cy="1507872"/>
          </a:xfrm>
          <a:prstGeom prst="bentConnector3">
            <a:avLst>
              <a:gd name="adj1" fmla="val -42450"/>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93CA52C-5435-D23F-D8DE-A09890C3BEDC}"/>
              </a:ext>
            </a:extLst>
          </p:cNvPr>
          <p:cNvCxnSpPr>
            <a:cxnSpLocks/>
            <a:stCxn id="36" idx="2"/>
            <a:endCxn id="43" idx="0"/>
          </p:cNvCxnSpPr>
          <p:nvPr/>
        </p:nvCxnSpPr>
        <p:spPr>
          <a:xfrm>
            <a:off x="4305666" y="6248466"/>
            <a:ext cx="0" cy="262289"/>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4" name="正方形/長方形 47">
            <a:extLst>
              <a:ext uri="{FF2B5EF4-FFF2-40B4-BE49-F238E27FC236}">
                <a16:creationId xmlns:a16="http://schemas.microsoft.com/office/drawing/2014/main" id="{7E3E0812-B6FC-8E5C-4B61-F4A79A5F01B5}"/>
              </a:ext>
            </a:extLst>
          </p:cNvPr>
          <p:cNvSpPr/>
          <p:nvPr/>
        </p:nvSpPr>
        <p:spPr>
          <a:xfrm>
            <a:off x="4239669" y="4417693"/>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Yes</a:t>
            </a:r>
            <a:endParaRPr kumimoji="1" lang="ja-JP" altLang="en-US" sz="800" b="1" dirty="0">
              <a:solidFill>
                <a:schemeClr val="tx1"/>
              </a:solidFill>
            </a:endParaRPr>
          </a:p>
        </p:txBody>
      </p:sp>
      <p:sp>
        <p:nvSpPr>
          <p:cNvPr id="15" name="正方形/長方形 48">
            <a:extLst>
              <a:ext uri="{FF2B5EF4-FFF2-40B4-BE49-F238E27FC236}">
                <a16:creationId xmlns:a16="http://schemas.microsoft.com/office/drawing/2014/main" id="{A3D0B4A4-60A9-CDAD-915C-360AF45EF5F5}"/>
              </a:ext>
            </a:extLst>
          </p:cNvPr>
          <p:cNvSpPr/>
          <p:nvPr/>
        </p:nvSpPr>
        <p:spPr>
          <a:xfrm>
            <a:off x="3404007" y="3927476"/>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No</a:t>
            </a:r>
            <a:endParaRPr kumimoji="1" lang="ja-JP" altLang="en-US" sz="800" b="1" dirty="0">
              <a:solidFill>
                <a:schemeClr val="tx1"/>
              </a:solidFill>
            </a:endParaRPr>
          </a:p>
        </p:txBody>
      </p:sp>
      <p:sp>
        <p:nvSpPr>
          <p:cNvPr id="18" name="Oval 17">
            <a:extLst>
              <a:ext uri="{FF2B5EF4-FFF2-40B4-BE49-F238E27FC236}">
                <a16:creationId xmlns:a16="http://schemas.microsoft.com/office/drawing/2014/main" id="{34909562-7F92-2618-0B6E-29A157626786}"/>
              </a:ext>
            </a:extLst>
          </p:cNvPr>
          <p:cNvSpPr/>
          <p:nvPr/>
        </p:nvSpPr>
        <p:spPr>
          <a:xfrm>
            <a:off x="4005949" y="1922470"/>
            <a:ext cx="599435" cy="345558"/>
          </a:xfrm>
          <a:prstGeom prst="ellipse">
            <a:avLst/>
          </a:prstGeom>
          <a:noFill/>
          <a:ln w="3175" cap="flat" cmpd="sng" algn="ctr">
            <a:solidFill>
              <a:sysClr val="windowText" lastClr="000000"/>
            </a:solidFill>
            <a:prstDash val="solid"/>
          </a:ln>
          <a:effectLst/>
        </p:spPr>
        <p:txBody>
          <a:bodyPr rtlCol="0" anchor="ctr"/>
          <a:lstStyle/>
          <a:p>
            <a:pPr algn="ctr" defTabSz="914400"/>
            <a:r>
              <a:rPr kumimoji="1" lang="en-US" sz="700" kern="0" dirty="0">
                <a:solidFill>
                  <a:prstClr val="black"/>
                </a:solidFill>
              </a:rPr>
              <a:t>Start</a:t>
            </a:r>
          </a:p>
        </p:txBody>
      </p:sp>
      <p:cxnSp>
        <p:nvCxnSpPr>
          <p:cNvPr id="19" name="Straight Arrow Connector 18">
            <a:extLst>
              <a:ext uri="{FF2B5EF4-FFF2-40B4-BE49-F238E27FC236}">
                <a16:creationId xmlns:a16="http://schemas.microsoft.com/office/drawing/2014/main" id="{84881432-C7F6-6E79-58AD-B9319AB6CEEC}"/>
              </a:ext>
            </a:extLst>
          </p:cNvPr>
          <p:cNvCxnSpPr>
            <a:cxnSpLocks/>
          </p:cNvCxnSpPr>
          <p:nvPr/>
        </p:nvCxnSpPr>
        <p:spPr>
          <a:xfrm>
            <a:off x="4304395" y="2268028"/>
            <a:ext cx="2" cy="269060"/>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122045E8-8C5E-C85B-9B2D-928D88C14B17}"/>
              </a:ext>
            </a:extLst>
          </p:cNvPr>
          <p:cNvSpPr/>
          <p:nvPr/>
        </p:nvSpPr>
        <p:spPr>
          <a:xfrm>
            <a:off x="4239668" y="2537088"/>
            <a:ext cx="131997" cy="131997"/>
          </a:xfrm>
          <a:prstGeom prst="ellipse">
            <a:avLst/>
          </a:prstGeom>
          <a:noFill/>
          <a:ln w="3175" cap="flat" cmpd="sng" algn="ctr">
            <a:solidFill>
              <a:sysClr val="windowText" lastClr="000000"/>
            </a:solidFill>
            <a:prstDash val="solid"/>
          </a:ln>
          <a:effectLst/>
        </p:spPr>
        <p:txBody>
          <a:bodyPr rtlCol="0" anchor="ctr"/>
          <a:lstStyle/>
          <a:p>
            <a:pPr algn="l" defTabSz="914400"/>
            <a:endParaRPr kumimoji="1" lang="en-US" sz="700" kern="0" dirty="0">
              <a:solidFill>
                <a:prstClr val="black"/>
              </a:solidFill>
            </a:endParaRPr>
          </a:p>
        </p:txBody>
      </p:sp>
      <p:sp>
        <p:nvSpPr>
          <p:cNvPr id="24" name="Oval 23">
            <a:extLst>
              <a:ext uri="{FF2B5EF4-FFF2-40B4-BE49-F238E27FC236}">
                <a16:creationId xmlns:a16="http://schemas.microsoft.com/office/drawing/2014/main" id="{B871282D-A767-6073-6413-9E594FBA950D}"/>
              </a:ext>
            </a:extLst>
          </p:cNvPr>
          <p:cNvSpPr/>
          <p:nvPr/>
        </p:nvSpPr>
        <p:spPr>
          <a:xfrm>
            <a:off x="4000870" y="8375756"/>
            <a:ext cx="599435" cy="345558"/>
          </a:xfrm>
          <a:prstGeom prst="ellipse">
            <a:avLst/>
          </a:prstGeom>
          <a:noFill/>
          <a:ln w="3175" cap="flat" cmpd="sng" algn="ctr">
            <a:solidFill>
              <a:sysClr val="windowText" lastClr="000000"/>
            </a:solidFill>
            <a:prstDash val="solid"/>
          </a:ln>
          <a:effectLst/>
        </p:spPr>
        <p:txBody>
          <a:bodyPr rtlCol="0" anchor="ctr"/>
          <a:lstStyle/>
          <a:p>
            <a:pPr algn="ctr" defTabSz="914400"/>
            <a:r>
              <a:rPr kumimoji="1" lang="en-US" sz="700" kern="0" dirty="0">
                <a:solidFill>
                  <a:prstClr val="black"/>
                </a:solidFill>
              </a:rPr>
              <a:t>Finish</a:t>
            </a:r>
          </a:p>
        </p:txBody>
      </p:sp>
      <p:cxnSp>
        <p:nvCxnSpPr>
          <p:cNvPr id="25" name="Straight Arrow Connector 24">
            <a:extLst>
              <a:ext uri="{FF2B5EF4-FFF2-40B4-BE49-F238E27FC236}">
                <a16:creationId xmlns:a16="http://schemas.microsoft.com/office/drawing/2014/main" id="{B4C75D2E-6B7B-AE84-C36E-0AD63FD1E93B}"/>
              </a:ext>
            </a:extLst>
          </p:cNvPr>
          <p:cNvCxnSpPr>
            <a:cxnSpLocks/>
          </p:cNvCxnSpPr>
          <p:nvPr/>
        </p:nvCxnSpPr>
        <p:spPr>
          <a:xfrm>
            <a:off x="4300588" y="2669085"/>
            <a:ext cx="10159" cy="239173"/>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60CAE042-D767-8365-1ECD-26BBD8680D09}"/>
              </a:ext>
            </a:extLst>
          </p:cNvPr>
          <p:cNvCxnSpPr>
            <a:cxnSpLocks/>
            <a:stCxn id="43" idx="3"/>
            <a:endCxn id="23" idx="6"/>
          </p:cNvCxnSpPr>
          <p:nvPr/>
        </p:nvCxnSpPr>
        <p:spPr>
          <a:xfrm flipH="1" flipV="1">
            <a:off x="4371665" y="2603087"/>
            <a:ext cx="538521" cy="4230137"/>
          </a:xfrm>
          <a:prstGeom prst="bentConnector3">
            <a:avLst>
              <a:gd name="adj1" fmla="val -42450"/>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0" name="正方形/長方形 47">
            <a:extLst>
              <a:ext uri="{FF2B5EF4-FFF2-40B4-BE49-F238E27FC236}">
                <a16:creationId xmlns:a16="http://schemas.microsoft.com/office/drawing/2014/main" id="{B58202FB-38A1-B36D-4ECD-772217D9C708}"/>
              </a:ext>
            </a:extLst>
          </p:cNvPr>
          <p:cNvSpPr/>
          <p:nvPr/>
        </p:nvSpPr>
        <p:spPr>
          <a:xfrm>
            <a:off x="4709452" y="6636751"/>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Yes</a:t>
            </a:r>
            <a:endParaRPr kumimoji="1" lang="ja-JP" altLang="en-US" sz="800" b="1" dirty="0">
              <a:solidFill>
                <a:schemeClr val="tx1"/>
              </a:solidFill>
            </a:endParaRPr>
          </a:p>
        </p:txBody>
      </p:sp>
      <p:sp>
        <p:nvSpPr>
          <p:cNvPr id="32" name="正方形/長方形 48">
            <a:extLst>
              <a:ext uri="{FF2B5EF4-FFF2-40B4-BE49-F238E27FC236}">
                <a16:creationId xmlns:a16="http://schemas.microsoft.com/office/drawing/2014/main" id="{2C8C6758-7238-516A-1B09-2D11DDA19CE1}"/>
              </a:ext>
            </a:extLst>
          </p:cNvPr>
          <p:cNvSpPr/>
          <p:nvPr/>
        </p:nvSpPr>
        <p:spPr>
          <a:xfrm>
            <a:off x="4178645" y="7169644"/>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No</a:t>
            </a:r>
            <a:endParaRPr kumimoji="1" lang="ja-JP" altLang="en-US" sz="800" b="1" dirty="0">
              <a:solidFill>
                <a:schemeClr val="tx1"/>
              </a:solidFill>
            </a:endParaRPr>
          </a:p>
        </p:txBody>
      </p:sp>
      <p:sp>
        <p:nvSpPr>
          <p:cNvPr id="33" name="正方形/長方形 80">
            <a:extLst>
              <a:ext uri="{FF2B5EF4-FFF2-40B4-BE49-F238E27FC236}">
                <a16:creationId xmlns:a16="http://schemas.microsoft.com/office/drawing/2014/main" id="{7624554E-6922-E5AB-95DC-89189873261A}"/>
              </a:ext>
            </a:extLst>
          </p:cNvPr>
          <p:cNvSpPr/>
          <p:nvPr/>
        </p:nvSpPr>
        <p:spPr>
          <a:xfrm>
            <a:off x="3701146" y="4696261"/>
            <a:ext cx="1209040" cy="6391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Click and visual check the items and slip details</a:t>
            </a:r>
          </a:p>
        </p:txBody>
      </p:sp>
      <p:sp>
        <p:nvSpPr>
          <p:cNvPr id="36" name="正方形/長方形 80">
            <a:extLst>
              <a:ext uri="{FF2B5EF4-FFF2-40B4-BE49-F238E27FC236}">
                <a16:creationId xmlns:a16="http://schemas.microsoft.com/office/drawing/2014/main" id="{5904AAA2-8C4B-305B-4FF0-BFF6C54DFB26}"/>
              </a:ext>
            </a:extLst>
          </p:cNvPr>
          <p:cNvSpPr/>
          <p:nvPr/>
        </p:nvSpPr>
        <p:spPr>
          <a:xfrm>
            <a:off x="3701146" y="5609331"/>
            <a:ext cx="1209040" cy="6391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Confirm or Cancel the slip</a:t>
            </a:r>
          </a:p>
        </p:txBody>
      </p:sp>
      <p:sp>
        <p:nvSpPr>
          <p:cNvPr id="38" name="正方形/長方形 80">
            <a:extLst>
              <a:ext uri="{FF2B5EF4-FFF2-40B4-BE49-F238E27FC236}">
                <a16:creationId xmlns:a16="http://schemas.microsoft.com/office/drawing/2014/main" id="{51AB6DE6-BF65-C6AE-D70A-2F87E38C607D}"/>
              </a:ext>
            </a:extLst>
          </p:cNvPr>
          <p:cNvSpPr/>
          <p:nvPr/>
        </p:nvSpPr>
        <p:spPr>
          <a:xfrm>
            <a:off x="3701146" y="2908258"/>
            <a:ext cx="1209040" cy="6391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Check Material Issue Slip in handy</a:t>
            </a:r>
          </a:p>
        </p:txBody>
      </p:sp>
      <p:sp>
        <p:nvSpPr>
          <p:cNvPr id="39" name="フローチャート: 判断 52">
            <a:extLst>
              <a:ext uri="{FF2B5EF4-FFF2-40B4-BE49-F238E27FC236}">
                <a16:creationId xmlns:a16="http://schemas.microsoft.com/office/drawing/2014/main" id="{213ECC43-E252-47AB-3802-4685E3A5C341}"/>
              </a:ext>
            </a:extLst>
          </p:cNvPr>
          <p:cNvSpPr/>
          <p:nvPr/>
        </p:nvSpPr>
        <p:spPr>
          <a:xfrm>
            <a:off x="3701146" y="3788490"/>
            <a:ext cx="1209040" cy="644937"/>
          </a:xfrm>
          <a:prstGeom prst="flowChartDecision">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600" dirty="0">
                <a:solidFill>
                  <a:schemeClr val="tx1"/>
                </a:solidFill>
              </a:rPr>
              <a:t>Found waiting to confirm slip?</a:t>
            </a:r>
          </a:p>
          <a:p>
            <a:pPr algn="ctr"/>
            <a:r>
              <a:rPr kumimoji="1" lang="en-US" altLang="ja-JP" sz="600" dirty="0">
                <a:solidFill>
                  <a:schemeClr val="tx1"/>
                </a:solidFill>
              </a:rPr>
              <a:t>Yes / No</a:t>
            </a:r>
            <a:endParaRPr kumimoji="1" lang="ja-JP" altLang="en-US" sz="600" dirty="0">
              <a:solidFill>
                <a:schemeClr val="tx1"/>
              </a:solidFill>
            </a:endParaRPr>
          </a:p>
        </p:txBody>
      </p:sp>
      <p:cxnSp>
        <p:nvCxnSpPr>
          <p:cNvPr id="41" name="Straight Arrow Connector 40">
            <a:extLst>
              <a:ext uri="{FF2B5EF4-FFF2-40B4-BE49-F238E27FC236}">
                <a16:creationId xmlns:a16="http://schemas.microsoft.com/office/drawing/2014/main" id="{6EB78F80-8379-4313-4FBD-1144667993C5}"/>
              </a:ext>
            </a:extLst>
          </p:cNvPr>
          <p:cNvCxnSpPr>
            <a:cxnSpLocks/>
          </p:cNvCxnSpPr>
          <p:nvPr/>
        </p:nvCxnSpPr>
        <p:spPr>
          <a:xfrm>
            <a:off x="4305666" y="4433427"/>
            <a:ext cx="0" cy="262834"/>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2DA1558-10DB-7695-05D9-BB960B967470}"/>
              </a:ext>
            </a:extLst>
          </p:cNvPr>
          <p:cNvCxnSpPr>
            <a:cxnSpLocks/>
            <a:stCxn id="43" idx="2"/>
            <a:endCxn id="46" idx="0"/>
          </p:cNvCxnSpPr>
          <p:nvPr/>
        </p:nvCxnSpPr>
        <p:spPr>
          <a:xfrm>
            <a:off x="4305666" y="7155692"/>
            <a:ext cx="0" cy="419057"/>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3" name="フローチャート: 判断 52">
            <a:extLst>
              <a:ext uri="{FF2B5EF4-FFF2-40B4-BE49-F238E27FC236}">
                <a16:creationId xmlns:a16="http://schemas.microsoft.com/office/drawing/2014/main" id="{32875970-1686-0867-25A3-1764F7A7F051}"/>
              </a:ext>
            </a:extLst>
          </p:cNvPr>
          <p:cNvSpPr/>
          <p:nvPr/>
        </p:nvSpPr>
        <p:spPr>
          <a:xfrm>
            <a:off x="3701146" y="6510755"/>
            <a:ext cx="1209040" cy="644937"/>
          </a:xfrm>
          <a:prstGeom prst="flowChartDecision">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600" dirty="0">
                <a:solidFill>
                  <a:schemeClr val="tx1"/>
                </a:solidFill>
              </a:rPr>
              <a:t>Is more slip?</a:t>
            </a:r>
          </a:p>
          <a:p>
            <a:pPr algn="ctr"/>
            <a:r>
              <a:rPr kumimoji="1" lang="en-US" altLang="ja-JP" sz="600" dirty="0">
                <a:solidFill>
                  <a:schemeClr val="tx1"/>
                </a:solidFill>
              </a:rPr>
              <a:t>Yes / No</a:t>
            </a:r>
            <a:endParaRPr kumimoji="1" lang="ja-JP" altLang="en-US" sz="600" dirty="0">
              <a:solidFill>
                <a:schemeClr val="tx1"/>
              </a:solidFill>
            </a:endParaRPr>
          </a:p>
        </p:txBody>
      </p:sp>
      <p:sp>
        <p:nvSpPr>
          <p:cNvPr id="46" name="正方形/長方形 80">
            <a:extLst>
              <a:ext uri="{FF2B5EF4-FFF2-40B4-BE49-F238E27FC236}">
                <a16:creationId xmlns:a16="http://schemas.microsoft.com/office/drawing/2014/main" id="{D08A6DC1-8120-30DB-9FB1-22BC38CC9370}"/>
              </a:ext>
            </a:extLst>
          </p:cNvPr>
          <p:cNvSpPr/>
          <p:nvPr/>
        </p:nvSpPr>
        <p:spPr>
          <a:xfrm>
            <a:off x="3701146" y="7574749"/>
            <a:ext cx="1209040" cy="37091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Confirm Material Issue Slip on web</a:t>
            </a:r>
          </a:p>
        </p:txBody>
      </p:sp>
      <p:sp>
        <p:nvSpPr>
          <p:cNvPr id="49" name="正方形/長方形 80">
            <a:extLst>
              <a:ext uri="{FF2B5EF4-FFF2-40B4-BE49-F238E27FC236}">
                <a16:creationId xmlns:a16="http://schemas.microsoft.com/office/drawing/2014/main" id="{8EF70FDC-4B6A-BF09-DAD5-6D7DEAAE8CF5}"/>
              </a:ext>
            </a:extLst>
          </p:cNvPr>
          <p:cNvSpPr/>
          <p:nvPr/>
        </p:nvSpPr>
        <p:spPr>
          <a:xfrm>
            <a:off x="534475" y="8366005"/>
            <a:ext cx="1209040" cy="37091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Get Material Issue result</a:t>
            </a:r>
          </a:p>
        </p:txBody>
      </p:sp>
      <p:cxnSp>
        <p:nvCxnSpPr>
          <p:cNvPr id="51" name="Connector: Elbow 50">
            <a:extLst>
              <a:ext uri="{FF2B5EF4-FFF2-40B4-BE49-F238E27FC236}">
                <a16:creationId xmlns:a16="http://schemas.microsoft.com/office/drawing/2014/main" id="{246BF154-37FE-FCF8-5131-8ECD6FFD5814}"/>
              </a:ext>
            </a:extLst>
          </p:cNvPr>
          <p:cNvCxnSpPr>
            <a:cxnSpLocks/>
            <a:stCxn id="54" idx="2"/>
            <a:endCxn id="49" idx="3"/>
          </p:cNvCxnSpPr>
          <p:nvPr/>
        </p:nvCxnSpPr>
        <p:spPr>
          <a:xfrm rot="10800000">
            <a:off x="1743516" y="8551462"/>
            <a:ext cx="538441" cy="1"/>
          </a:xfrm>
          <a:prstGeom prst="bentConnector3">
            <a:avLst>
              <a:gd name="adj1" fmla="val 50000"/>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2" name="正方形/長方形 80">
            <a:extLst>
              <a:ext uri="{FF2B5EF4-FFF2-40B4-BE49-F238E27FC236}">
                <a16:creationId xmlns:a16="http://schemas.microsoft.com/office/drawing/2014/main" id="{EF72809D-98BA-245D-57FD-304524ED5D80}"/>
              </a:ext>
            </a:extLst>
          </p:cNvPr>
          <p:cNvSpPr/>
          <p:nvPr/>
        </p:nvSpPr>
        <p:spPr>
          <a:xfrm>
            <a:off x="2114356" y="7580911"/>
            <a:ext cx="1209040" cy="37091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Feedback Material Issue result</a:t>
            </a:r>
          </a:p>
        </p:txBody>
      </p:sp>
      <p:sp>
        <p:nvSpPr>
          <p:cNvPr id="54" name="Flowchart: Magnetic Disk 53">
            <a:extLst>
              <a:ext uri="{FF2B5EF4-FFF2-40B4-BE49-F238E27FC236}">
                <a16:creationId xmlns:a16="http://schemas.microsoft.com/office/drawing/2014/main" id="{05279E2D-8ED5-0750-C739-D7294830C0A7}"/>
              </a:ext>
            </a:extLst>
          </p:cNvPr>
          <p:cNvSpPr/>
          <p:nvPr/>
        </p:nvSpPr>
        <p:spPr>
          <a:xfrm>
            <a:off x="2281956" y="8231895"/>
            <a:ext cx="873840" cy="639133"/>
          </a:xfrm>
          <a:prstGeom prst="flowChartMagneticDisk">
            <a:avLst/>
          </a:prstGeom>
          <a:noFill/>
          <a:ln w="3175" cap="flat" cmpd="sng" algn="ctr">
            <a:solidFill>
              <a:sysClr val="windowText" lastClr="000000"/>
            </a:solidFill>
            <a:prstDash val="solid"/>
          </a:ln>
          <a:effectLst/>
        </p:spPr>
        <p:txBody>
          <a:bodyPr rtlCol="0" anchor="ctr"/>
          <a:lstStyle/>
          <a:p>
            <a:pPr algn="ctr" defTabSz="914400"/>
            <a:r>
              <a:rPr kumimoji="1" lang="en-US" sz="700" kern="0" dirty="0">
                <a:solidFill>
                  <a:prstClr val="black"/>
                </a:solidFill>
              </a:rPr>
              <a:t>Middle Tier</a:t>
            </a:r>
          </a:p>
          <a:p>
            <a:pPr algn="ctr" defTabSz="914400"/>
            <a:r>
              <a:rPr kumimoji="1" lang="en-US" sz="700" kern="0" dirty="0">
                <a:solidFill>
                  <a:prstClr val="black"/>
                </a:solidFill>
              </a:rPr>
              <a:t>DB</a:t>
            </a:r>
          </a:p>
        </p:txBody>
      </p:sp>
      <p:cxnSp>
        <p:nvCxnSpPr>
          <p:cNvPr id="55" name="Straight Arrow Connector 54">
            <a:extLst>
              <a:ext uri="{FF2B5EF4-FFF2-40B4-BE49-F238E27FC236}">
                <a16:creationId xmlns:a16="http://schemas.microsoft.com/office/drawing/2014/main" id="{ED7D0F72-37B2-32B7-17C3-5280354ACC8F}"/>
              </a:ext>
            </a:extLst>
          </p:cNvPr>
          <p:cNvCxnSpPr>
            <a:cxnSpLocks/>
            <a:stCxn id="52" idx="2"/>
            <a:endCxn id="54" idx="1"/>
          </p:cNvCxnSpPr>
          <p:nvPr/>
        </p:nvCxnSpPr>
        <p:spPr>
          <a:xfrm>
            <a:off x="2718876" y="7951822"/>
            <a:ext cx="0" cy="280073"/>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7807ED9-0E06-CE03-12A2-DD61BF0E574B}"/>
              </a:ext>
            </a:extLst>
          </p:cNvPr>
          <p:cNvCxnSpPr>
            <a:cxnSpLocks/>
            <a:stCxn id="46" idx="1"/>
            <a:endCxn id="52" idx="3"/>
          </p:cNvCxnSpPr>
          <p:nvPr/>
        </p:nvCxnSpPr>
        <p:spPr>
          <a:xfrm flipH="1">
            <a:off x="3323396" y="7760205"/>
            <a:ext cx="377750" cy="6162"/>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77BEFCD-C44C-B952-8D9E-4A3E8838EC53}"/>
              </a:ext>
            </a:extLst>
          </p:cNvPr>
          <p:cNvCxnSpPr>
            <a:cxnSpLocks/>
            <a:stCxn id="54" idx="4"/>
            <a:endCxn id="24" idx="2"/>
          </p:cNvCxnSpPr>
          <p:nvPr/>
        </p:nvCxnSpPr>
        <p:spPr>
          <a:xfrm flipV="1">
            <a:off x="3155796" y="8548535"/>
            <a:ext cx="845074" cy="2927"/>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9956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3CF2B628-9335-4B00-B73B-9012A52144F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1. Overview</a:t>
            </a:r>
          </a:p>
        </p:txBody>
      </p:sp>
      <p:sp>
        <p:nvSpPr>
          <p:cNvPr id="2" name="テキスト ボックス 1">
            <a:extLst>
              <a:ext uri="{FF2B5EF4-FFF2-40B4-BE49-F238E27FC236}">
                <a16:creationId xmlns:a16="http://schemas.microsoft.com/office/drawing/2014/main" id="{260BBF93-590E-46B1-959E-D6B1E58C4925}"/>
              </a:ext>
            </a:extLst>
          </p:cNvPr>
          <p:cNvSpPr txBox="1"/>
          <p:nvPr/>
        </p:nvSpPr>
        <p:spPr>
          <a:xfrm>
            <a:off x="406400" y="1025912"/>
            <a:ext cx="6117062" cy="1785104"/>
          </a:xfrm>
          <a:prstGeom prst="rect">
            <a:avLst/>
          </a:prstGeom>
          <a:noFill/>
        </p:spPr>
        <p:txBody>
          <a:bodyPr wrap="square" rtlCol="0">
            <a:spAutoFit/>
          </a:bodyPr>
          <a:lstStyle/>
          <a:p>
            <a:r>
              <a:rPr kumimoji="1" lang="en-US" altLang="ja-JP" sz="1100" dirty="0"/>
              <a:t>	The familiar paper forms and EXCEL forms can be converted into electronic forms with the same laity. </a:t>
            </a:r>
          </a:p>
          <a:p>
            <a:r>
              <a:rPr kumimoji="1" lang="en-US" altLang="ja-JP" sz="1100" dirty="0"/>
              <a:t>	Forms entered in the field are quickly digitized, eliminating the need for data entry after returning to the office.</a:t>
            </a:r>
          </a:p>
          <a:p>
            <a:r>
              <a:rPr kumimoji="1" lang="en-US" altLang="ja-JP" sz="1100" dirty="0"/>
              <a:t>It can also reduce the management of forms, printing costs, and overtime.</a:t>
            </a:r>
          </a:p>
          <a:p>
            <a:r>
              <a:rPr kumimoji="1" lang="en-US" altLang="ja-JP" sz="1100" dirty="0"/>
              <a:t>	Significantly improve work efficiency and speed by completing reporting and recording work on site and reducing post-processing work.</a:t>
            </a:r>
          </a:p>
          <a:p>
            <a:r>
              <a:rPr kumimoji="1" lang="en-US" altLang="ja-JP" sz="1100" dirty="0"/>
              <a:t>	As soon as a form is uploaded from the site to the server, it is converted into data immediately, and the information is shared in real time between </a:t>
            </a:r>
          </a:p>
          <a:p>
            <a:r>
              <a:rPr kumimoji="1" lang="en-US" altLang="ja-JP" sz="1100" dirty="0"/>
              <a:t>the site and the office. It is also possible to search and refer to past data.</a:t>
            </a:r>
          </a:p>
        </p:txBody>
      </p:sp>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4</a:t>
            </a:fld>
            <a:endParaRPr kumimoji="1" lang="ja-JP" altLang="en-US"/>
          </a:p>
        </p:txBody>
      </p:sp>
    </p:spTree>
    <p:extLst>
      <p:ext uri="{BB962C8B-B14F-4D97-AF65-F5344CB8AC3E}">
        <p14:creationId xmlns:p14="http://schemas.microsoft.com/office/powerpoint/2010/main" val="3021076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923F3-5E23-C8D7-25CB-C1631C39CCD5}"/>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2065E678-4152-71AA-80C1-F51738A1C48F}"/>
              </a:ext>
            </a:extLst>
          </p:cNvPr>
          <p:cNvSpPr>
            <a:spLocks noGrp="1"/>
          </p:cNvSpPr>
          <p:nvPr>
            <p:ph type="sldNum" sz="quarter" idx="12"/>
          </p:nvPr>
        </p:nvSpPr>
        <p:spPr/>
        <p:txBody>
          <a:bodyPr/>
          <a:lstStyle/>
          <a:p>
            <a:fld id="{FABEA90D-F275-432F-8053-456A4E092F4A}" type="slidenum">
              <a:rPr kumimoji="1" lang="ja-JP" altLang="en-US" smtClean="0"/>
              <a:t>40</a:t>
            </a:fld>
            <a:endParaRPr kumimoji="1" lang="ja-JP" altLang="en-US"/>
          </a:p>
        </p:txBody>
      </p:sp>
      <p:sp>
        <p:nvSpPr>
          <p:cNvPr id="17" name="正方形/長方形 16">
            <a:extLst>
              <a:ext uri="{FF2B5EF4-FFF2-40B4-BE49-F238E27FC236}">
                <a16:creationId xmlns:a16="http://schemas.microsoft.com/office/drawing/2014/main" id="{6A22FC10-F28B-C8EA-BB99-B7EB0B72EA61}"/>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4. Operation flow</a:t>
            </a:r>
          </a:p>
        </p:txBody>
      </p:sp>
      <p:sp>
        <p:nvSpPr>
          <p:cNvPr id="40" name="正方形/長方形 39">
            <a:extLst>
              <a:ext uri="{FF2B5EF4-FFF2-40B4-BE49-F238E27FC236}">
                <a16:creationId xmlns:a16="http://schemas.microsoft.com/office/drawing/2014/main" id="{464F9767-77BF-439E-8476-979D2722BC9B}"/>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1" name="正方形/長方形 20">
            <a:extLst>
              <a:ext uri="{FF2B5EF4-FFF2-40B4-BE49-F238E27FC236}">
                <a16:creationId xmlns:a16="http://schemas.microsoft.com/office/drawing/2014/main" id="{A1699DD3-0DD8-F9DC-FB7D-7E013979CD98}"/>
              </a:ext>
            </a:extLst>
          </p:cNvPr>
          <p:cNvSpPr/>
          <p:nvPr/>
        </p:nvSpPr>
        <p:spPr>
          <a:xfrm>
            <a:off x="401320" y="1345290"/>
            <a:ext cx="6117062" cy="43088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 name="正方形/長方形 1">
            <a:extLst>
              <a:ext uri="{FF2B5EF4-FFF2-40B4-BE49-F238E27FC236}">
                <a16:creationId xmlns:a16="http://schemas.microsoft.com/office/drawing/2014/main" id="{8D3E69D5-0E43-B9FA-811F-7EC7ECAD5916}"/>
              </a:ext>
            </a:extLst>
          </p:cNvPr>
          <p:cNvSpPr/>
          <p:nvPr/>
        </p:nvSpPr>
        <p:spPr>
          <a:xfrm>
            <a:off x="391160" y="1354538"/>
            <a:ext cx="1680041" cy="4308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chemeClr val="tx1"/>
                </a:solidFill>
              </a:rPr>
              <a:t>ERP</a:t>
            </a:r>
          </a:p>
        </p:txBody>
      </p:sp>
      <p:cxnSp>
        <p:nvCxnSpPr>
          <p:cNvPr id="7" name="直線コネクタ 6">
            <a:extLst>
              <a:ext uri="{FF2B5EF4-FFF2-40B4-BE49-F238E27FC236}">
                <a16:creationId xmlns:a16="http://schemas.microsoft.com/office/drawing/2014/main" id="{E96672FC-8E40-D9E3-A955-68B569B1A1E4}"/>
              </a:ext>
            </a:extLst>
          </p:cNvPr>
          <p:cNvCxnSpPr/>
          <p:nvPr/>
        </p:nvCxnSpPr>
        <p:spPr>
          <a:xfrm>
            <a:off x="2082796" y="1345290"/>
            <a:ext cx="0" cy="7836107"/>
          </a:xfrm>
          <a:prstGeom prst="line">
            <a:avLst/>
          </a:prstGeom>
          <a:ln w="6350" cmpd="sng">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33" name="直線矢印コネクタ 132">
            <a:extLst>
              <a:ext uri="{FF2B5EF4-FFF2-40B4-BE49-F238E27FC236}">
                <a16:creationId xmlns:a16="http://schemas.microsoft.com/office/drawing/2014/main" id="{C1D44531-B697-6CD8-C77E-DE9E750BC02C}"/>
              </a:ext>
            </a:extLst>
          </p:cNvPr>
          <p:cNvCxnSpPr>
            <a:cxnSpLocks/>
            <a:stCxn id="81" idx="2"/>
            <a:endCxn id="53" idx="0"/>
          </p:cNvCxnSpPr>
          <p:nvPr/>
        </p:nvCxnSpPr>
        <p:spPr>
          <a:xfrm>
            <a:off x="4007220" y="3440931"/>
            <a:ext cx="0" cy="902432"/>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1E10920A-87F0-2BFD-0340-329C1A49D098}"/>
              </a:ext>
            </a:extLst>
          </p:cNvPr>
          <p:cNvSpPr txBox="1"/>
          <p:nvPr/>
        </p:nvSpPr>
        <p:spPr>
          <a:xfrm>
            <a:off x="406400" y="837577"/>
            <a:ext cx="6117062" cy="261610"/>
          </a:xfrm>
          <a:prstGeom prst="rect">
            <a:avLst/>
          </a:prstGeom>
          <a:noFill/>
        </p:spPr>
        <p:txBody>
          <a:bodyPr wrap="square" rtlCol="0">
            <a:spAutoFit/>
          </a:bodyPr>
          <a:lstStyle/>
          <a:p>
            <a:r>
              <a:rPr kumimoji="1" lang="en-US" altLang="ja-JP" sz="1100" b="1" dirty="0"/>
              <a:t>4-7. RMA Return – Prepare data from ERP</a:t>
            </a:r>
          </a:p>
        </p:txBody>
      </p:sp>
      <p:sp>
        <p:nvSpPr>
          <p:cNvPr id="65" name="正方形/長方形 64">
            <a:extLst>
              <a:ext uri="{FF2B5EF4-FFF2-40B4-BE49-F238E27FC236}">
                <a16:creationId xmlns:a16="http://schemas.microsoft.com/office/drawing/2014/main" id="{3802DD7B-CEF2-AC4A-1EFF-8A721F98260B}"/>
              </a:ext>
            </a:extLst>
          </p:cNvPr>
          <p:cNvSpPr/>
          <p:nvPr/>
        </p:nvSpPr>
        <p:spPr>
          <a:xfrm>
            <a:off x="2092958" y="1353916"/>
            <a:ext cx="4425422" cy="4308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chemeClr val="tx1"/>
                </a:solidFill>
              </a:rPr>
              <a:t>Stock Management System Pegasus</a:t>
            </a:r>
          </a:p>
        </p:txBody>
      </p:sp>
      <p:sp>
        <p:nvSpPr>
          <p:cNvPr id="81" name="正方形/長方形 80">
            <a:extLst>
              <a:ext uri="{FF2B5EF4-FFF2-40B4-BE49-F238E27FC236}">
                <a16:creationId xmlns:a16="http://schemas.microsoft.com/office/drawing/2014/main" id="{1FFB5388-EEAB-D048-3220-839C824BA28F}"/>
              </a:ext>
            </a:extLst>
          </p:cNvPr>
          <p:cNvSpPr/>
          <p:nvPr/>
        </p:nvSpPr>
        <p:spPr>
          <a:xfrm>
            <a:off x="3402700" y="2801796"/>
            <a:ext cx="1209040" cy="6391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Read RMA Return</a:t>
            </a:r>
          </a:p>
        </p:txBody>
      </p:sp>
      <p:sp>
        <p:nvSpPr>
          <p:cNvPr id="53" name="フローチャート: 判断 52">
            <a:extLst>
              <a:ext uri="{FF2B5EF4-FFF2-40B4-BE49-F238E27FC236}">
                <a16:creationId xmlns:a16="http://schemas.microsoft.com/office/drawing/2014/main" id="{78537368-3ED0-53B1-3F15-D98C0B8B9A9A}"/>
              </a:ext>
            </a:extLst>
          </p:cNvPr>
          <p:cNvSpPr/>
          <p:nvPr/>
        </p:nvSpPr>
        <p:spPr>
          <a:xfrm>
            <a:off x="3402700" y="4343363"/>
            <a:ext cx="1209040" cy="644937"/>
          </a:xfrm>
          <a:prstGeom prst="flowChartDecision">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1000" dirty="0">
                <a:solidFill>
                  <a:schemeClr val="tx1"/>
                </a:solidFill>
              </a:rPr>
              <a:t>Data OK?</a:t>
            </a:r>
          </a:p>
          <a:p>
            <a:pPr algn="ctr"/>
            <a:r>
              <a:rPr kumimoji="1" lang="en-US" altLang="ja-JP" sz="1000" dirty="0">
                <a:solidFill>
                  <a:schemeClr val="tx1"/>
                </a:solidFill>
              </a:rPr>
              <a:t>Yes / No</a:t>
            </a:r>
            <a:endParaRPr kumimoji="1" lang="ja-JP" altLang="en-US" sz="1000" dirty="0">
              <a:solidFill>
                <a:schemeClr val="tx1"/>
              </a:solidFill>
            </a:endParaRPr>
          </a:p>
        </p:txBody>
      </p:sp>
      <p:sp>
        <p:nvSpPr>
          <p:cNvPr id="57" name="楕円 56">
            <a:extLst>
              <a:ext uri="{FF2B5EF4-FFF2-40B4-BE49-F238E27FC236}">
                <a16:creationId xmlns:a16="http://schemas.microsoft.com/office/drawing/2014/main" id="{C02056FD-69BC-0351-B86E-AF889EF3B701}"/>
              </a:ext>
            </a:extLst>
          </p:cNvPr>
          <p:cNvSpPr/>
          <p:nvPr/>
        </p:nvSpPr>
        <p:spPr>
          <a:xfrm>
            <a:off x="3656702" y="7105144"/>
            <a:ext cx="701037" cy="293273"/>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End</a:t>
            </a:r>
            <a:endParaRPr kumimoji="1" lang="ja-JP" altLang="en-US" sz="800" dirty="0">
              <a:solidFill>
                <a:schemeClr val="tx1"/>
              </a:solidFill>
            </a:endParaRPr>
          </a:p>
        </p:txBody>
      </p:sp>
      <p:cxnSp>
        <p:nvCxnSpPr>
          <p:cNvPr id="79" name="コネクタ: カギ線 78">
            <a:extLst>
              <a:ext uri="{FF2B5EF4-FFF2-40B4-BE49-F238E27FC236}">
                <a16:creationId xmlns:a16="http://schemas.microsoft.com/office/drawing/2014/main" id="{3F930CE3-9D18-BBAE-877A-01B9F16A46A7}"/>
              </a:ext>
            </a:extLst>
          </p:cNvPr>
          <p:cNvCxnSpPr>
            <a:cxnSpLocks/>
            <a:stCxn id="53" idx="3"/>
            <a:endCxn id="11" idx="2"/>
          </p:cNvCxnSpPr>
          <p:nvPr/>
        </p:nvCxnSpPr>
        <p:spPr>
          <a:xfrm flipV="1">
            <a:off x="4611740" y="4056728"/>
            <a:ext cx="702473" cy="609104"/>
          </a:xfrm>
          <a:prstGeom prst="bentConnector2">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2" name="正方形/長方形 91">
            <a:extLst>
              <a:ext uri="{FF2B5EF4-FFF2-40B4-BE49-F238E27FC236}">
                <a16:creationId xmlns:a16="http://schemas.microsoft.com/office/drawing/2014/main" id="{0B66082A-77E7-6023-4C1C-21A2C9F0A567}"/>
              </a:ext>
            </a:extLst>
          </p:cNvPr>
          <p:cNvSpPr/>
          <p:nvPr/>
        </p:nvSpPr>
        <p:spPr>
          <a:xfrm>
            <a:off x="3422292" y="4988298"/>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Yes</a:t>
            </a:r>
            <a:endParaRPr kumimoji="1" lang="ja-JP" altLang="en-US" sz="800" b="1" dirty="0">
              <a:solidFill>
                <a:schemeClr val="tx1"/>
              </a:solidFill>
            </a:endParaRPr>
          </a:p>
        </p:txBody>
      </p:sp>
      <p:sp>
        <p:nvSpPr>
          <p:cNvPr id="93" name="正方形/長方形 92">
            <a:extLst>
              <a:ext uri="{FF2B5EF4-FFF2-40B4-BE49-F238E27FC236}">
                <a16:creationId xmlns:a16="http://schemas.microsoft.com/office/drawing/2014/main" id="{A2EB5938-BF2A-DBDA-B29D-F12D0EEDD449}"/>
              </a:ext>
            </a:extLst>
          </p:cNvPr>
          <p:cNvSpPr/>
          <p:nvPr/>
        </p:nvSpPr>
        <p:spPr>
          <a:xfrm>
            <a:off x="4522944" y="4410252"/>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No</a:t>
            </a:r>
            <a:endParaRPr kumimoji="1" lang="ja-JP" altLang="en-US" sz="800" b="1" dirty="0">
              <a:solidFill>
                <a:schemeClr val="tx1"/>
              </a:solidFill>
            </a:endParaRPr>
          </a:p>
        </p:txBody>
      </p:sp>
      <p:sp>
        <p:nvSpPr>
          <p:cNvPr id="4" name="正方形/長方形 3">
            <a:extLst>
              <a:ext uri="{FF2B5EF4-FFF2-40B4-BE49-F238E27FC236}">
                <a16:creationId xmlns:a16="http://schemas.microsoft.com/office/drawing/2014/main" id="{31284A78-D427-636C-2195-A34465527FD9}"/>
              </a:ext>
            </a:extLst>
          </p:cNvPr>
          <p:cNvSpPr/>
          <p:nvPr/>
        </p:nvSpPr>
        <p:spPr>
          <a:xfrm>
            <a:off x="596273" y="2810213"/>
            <a:ext cx="1209040" cy="6391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Send/Resend RMA Return</a:t>
            </a:r>
          </a:p>
        </p:txBody>
      </p:sp>
      <p:cxnSp>
        <p:nvCxnSpPr>
          <p:cNvPr id="5" name="直線矢印コネクタ 4">
            <a:extLst>
              <a:ext uri="{FF2B5EF4-FFF2-40B4-BE49-F238E27FC236}">
                <a16:creationId xmlns:a16="http://schemas.microsoft.com/office/drawing/2014/main" id="{06BDDAEA-3D7C-A534-BC1E-87A85721323A}"/>
              </a:ext>
            </a:extLst>
          </p:cNvPr>
          <p:cNvCxnSpPr>
            <a:cxnSpLocks/>
            <a:stCxn id="4" idx="3"/>
            <a:endCxn id="12" idx="2"/>
          </p:cNvCxnSpPr>
          <p:nvPr/>
        </p:nvCxnSpPr>
        <p:spPr>
          <a:xfrm>
            <a:off x="1805313" y="3129781"/>
            <a:ext cx="347057" cy="1"/>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0698BF60-0E47-D822-052D-67FC8AB43DC7}"/>
              </a:ext>
            </a:extLst>
          </p:cNvPr>
          <p:cNvSpPr/>
          <p:nvPr/>
        </p:nvSpPr>
        <p:spPr>
          <a:xfrm>
            <a:off x="4824096" y="3691859"/>
            <a:ext cx="980234" cy="36486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Report error details</a:t>
            </a:r>
            <a:endParaRPr kumimoji="1" lang="ja-JP" altLang="en-US" sz="800" dirty="0">
              <a:solidFill>
                <a:schemeClr val="tx1"/>
              </a:solidFill>
            </a:endParaRPr>
          </a:p>
        </p:txBody>
      </p:sp>
      <p:sp>
        <p:nvSpPr>
          <p:cNvPr id="80" name="正方形/長方形 79">
            <a:extLst>
              <a:ext uri="{FF2B5EF4-FFF2-40B4-BE49-F238E27FC236}">
                <a16:creationId xmlns:a16="http://schemas.microsoft.com/office/drawing/2014/main" id="{8D3390FC-68B8-562A-29BE-F0ACC382D6BF}"/>
              </a:ext>
            </a:extLst>
          </p:cNvPr>
          <p:cNvSpPr/>
          <p:nvPr/>
        </p:nvSpPr>
        <p:spPr>
          <a:xfrm>
            <a:off x="3402700" y="5810540"/>
            <a:ext cx="1209040" cy="6391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Acceptance work</a:t>
            </a:r>
          </a:p>
          <a:p>
            <a:pPr algn="ctr"/>
            <a:r>
              <a:rPr kumimoji="1" lang="en-US" altLang="ja-JP" sz="800" dirty="0">
                <a:solidFill>
                  <a:schemeClr val="tx1"/>
                </a:solidFill>
              </a:rPr>
              <a:t>/ Create Receipt Material schedule</a:t>
            </a:r>
            <a:endParaRPr kumimoji="1" lang="ja-JP" altLang="en-US" sz="800" dirty="0">
              <a:solidFill>
                <a:schemeClr val="tx1"/>
              </a:solidFill>
            </a:endParaRPr>
          </a:p>
        </p:txBody>
      </p:sp>
      <p:cxnSp>
        <p:nvCxnSpPr>
          <p:cNvPr id="24" name="Straight Arrow Connector 23">
            <a:extLst>
              <a:ext uri="{FF2B5EF4-FFF2-40B4-BE49-F238E27FC236}">
                <a16:creationId xmlns:a16="http://schemas.microsoft.com/office/drawing/2014/main" id="{5D1FBDBE-DE77-6EA0-FB54-4B92A0AB2502}"/>
              </a:ext>
            </a:extLst>
          </p:cNvPr>
          <p:cNvCxnSpPr>
            <a:stCxn id="80" idx="2"/>
            <a:endCxn id="57" idx="0"/>
          </p:cNvCxnSpPr>
          <p:nvPr/>
        </p:nvCxnSpPr>
        <p:spPr>
          <a:xfrm>
            <a:off x="4007220" y="6449675"/>
            <a:ext cx="1" cy="655469"/>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2" name="Flowchart: Magnetic Disk 11">
            <a:extLst>
              <a:ext uri="{FF2B5EF4-FFF2-40B4-BE49-F238E27FC236}">
                <a16:creationId xmlns:a16="http://schemas.microsoft.com/office/drawing/2014/main" id="{F6A70D22-C2D5-B301-779B-0FC64D8230C1}"/>
              </a:ext>
            </a:extLst>
          </p:cNvPr>
          <p:cNvSpPr/>
          <p:nvPr/>
        </p:nvSpPr>
        <p:spPr>
          <a:xfrm>
            <a:off x="2152370" y="2810215"/>
            <a:ext cx="873840" cy="639133"/>
          </a:xfrm>
          <a:prstGeom prst="flowChartMagneticDisk">
            <a:avLst/>
          </a:prstGeom>
          <a:noFill/>
          <a:ln w="3175" cap="flat" cmpd="sng" algn="ctr">
            <a:solidFill>
              <a:sysClr val="windowText" lastClr="000000"/>
            </a:solidFill>
            <a:prstDash val="solid"/>
          </a:ln>
          <a:effectLst/>
        </p:spPr>
        <p:txBody>
          <a:bodyPr rtlCol="0" anchor="ctr"/>
          <a:lstStyle/>
          <a:p>
            <a:pPr algn="ctr" defTabSz="914400"/>
            <a:r>
              <a:rPr kumimoji="1" lang="en-US" sz="700" kern="0" dirty="0">
                <a:solidFill>
                  <a:prstClr val="black"/>
                </a:solidFill>
              </a:rPr>
              <a:t>Middle Tier</a:t>
            </a:r>
          </a:p>
          <a:p>
            <a:pPr algn="ctr" defTabSz="914400"/>
            <a:r>
              <a:rPr kumimoji="1" lang="en-US" sz="700" kern="0" dirty="0">
                <a:solidFill>
                  <a:prstClr val="black"/>
                </a:solidFill>
              </a:rPr>
              <a:t>DB</a:t>
            </a:r>
          </a:p>
          <a:p>
            <a:pPr algn="ctr" defTabSz="914400"/>
            <a:r>
              <a:rPr kumimoji="1" lang="en-US" altLang="ja-JP" sz="800" b="1" dirty="0" err="1"/>
              <a:t>ERP_View_RMA</a:t>
            </a:r>
            <a:r>
              <a:rPr kumimoji="1" lang="en-US" altLang="ja-JP" sz="800" b="1" dirty="0"/>
              <a:t> Return</a:t>
            </a:r>
            <a:endParaRPr kumimoji="1" lang="en-US" sz="700" kern="0" dirty="0">
              <a:solidFill>
                <a:prstClr val="black"/>
              </a:solidFill>
            </a:endParaRPr>
          </a:p>
        </p:txBody>
      </p:sp>
      <p:cxnSp>
        <p:nvCxnSpPr>
          <p:cNvPr id="14" name="直線矢印コネクタ 132">
            <a:extLst>
              <a:ext uri="{FF2B5EF4-FFF2-40B4-BE49-F238E27FC236}">
                <a16:creationId xmlns:a16="http://schemas.microsoft.com/office/drawing/2014/main" id="{40F4EF2F-51B8-B038-4D37-E95560E2F5D6}"/>
              </a:ext>
            </a:extLst>
          </p:cNvPr>
          <p:cNvCxnSpPr>
            <a:cxnSpLocks/>
            <a:stCxn id="12" idx="4"/>
            <a:endCxn id="81" idx="1"/>
          </p:cNvCxnSpPr>
          <p:nvPr/>
        </p:nvCxnSpPr>
        <p:spPr>
          <a:xfrm flipV="1">
            <a:off x="3026210" y="3121364"/>
            <a:ext cx="376490" cy="8418"/>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 name="コネクタ: カギ線 78">
            <a:extLst>
              <a:ext uri="{FF2B5EF4-FFF2-40B4-BE49-F238E27FC236}">
                <a16:creationId xmlns:a16="http://schemas.microsoft.com/office/drawing/2014/main" id="{5CBD7FD4-021C-FE2F-F89B-2D870187BEC1}"/>
              </a:ext>
            </a:extLst>
          </p:cNvPr>
          <p:cNvCxnSpPr>
            <a:cxnSpLocks/>
            <a:stCxn id="11" idx="0"/>
            <a:endCxn id="81" idx="3"/>
          </p:cNvCxnSpPr>
          <p:nvPr/>
        </p:nvCxnSpPr>
        <p:spPr>
          <a:xfrm rot="16200000" flipV="1">
            <a:off x="4677730" y="3055375"/>
            <a:ext cx="570495" cy="702473"/>
          </a:xfrm>
          <a:prstGeom prst="bentConnector2">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 name="楕円 56">
            <a:extLst>
              <a:ext uri="{FF2B5EF4-FFF2-40B4-BE49-F238E27FC236}">
                <a16:creationId xmlns:a16="http://schemas.microsoft.com/office/drawing/2014/main" id="{564208A3-AFED-BB59-A7A3-BFEC93B397D4}"/>
              </a:ext>
            </a:extLst>
          </p:cNvPr>
          <p:cNvSpPr/>
          <p:nvPr/>
        </p:nvSpPr>
        <p:spPr>
          <a:xfrm>
            <a:off x="3656702" y="2165284"/>
            <a:ext cx="701037" cy="293273"/>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Start</a:t>
            </a:r>
            <a:endParaRPr kumimoji="1" lang="ja-JP" altLang="en-US" sz="800" dirty="0">
              <a:solidFill>
                <a:schemeClr val="tx1"/>
              </a:solidFill>
            </a:endParaRPr>
          </a:p>
        </p:txBody>
      </p:sp>
      <p:cxnSp>
        <p:nvCxnSpPr>
          <p:cNvPr id="8" name="直線矢印コネクタ 132">
            <a:extLst>
              <a:ext uri="{FF2B5EF4-FFF2-40B4-BE49-F238E27FC236}">
                <a16:creationId xmlns:a16="http://schemas.microsoft.com/office/drawing/2014/main" id="{C3014D83-D546-7D31-F73E-67B353FF013B}"/>
              </a:ext>
            </a:extLst>
          </p:cNvPr>
          <p:cNvCxnSpPr>
            <a:cxnSpLocks/>
            <a:stCxn id="6" idx="4"/>
            <a:endCxn id="81" idx="0"/>
          </p:cNvCxnSpPr>
          <p:nvPr/>
        </p:nvCxnSpPr>
        <p:spPr>
          <a:xfrm flipH="1">
            <a:off x="4007220" y="2458557"/>
            <a:ext cx="1" cy="343239"/>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258A236-5EBA-AF90-7612-41B65D509A5B}"/>
              </a:ext>
            </a:extLst>
          </p:cNvPr>
          <p:cNvCxnSpPr>
            <a:cxnSpLocks/>
            <a:stCxn id="53" idx="2"/>
            <a:endCxn id="80" idx="0"/>
          </p:cNvCxnSpPr>
          <p:nvPr/>
        </p:nvCxnSpPr>
        <p:spPr>
          <a:xfrm>
            <a:off x="4007220" y="4988300"/>
            <a:ext cx="0" cy="822240"/>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4" name="Isosceles Triangle 33">
            <a:extLst>
              <a:ext uri="{FF2B5EF4-FFF2-40B4-BE49-F238E27FC236}">
                <a16:creationId xmlns:a16="http://schemas.microsoft.com/office/drawing/2014/main" id="{FA9D1B41-CC6E-6EC3-3563-4F96DB7C1682}"/>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spTree>
    <p:extLst>
      <p:ext uri="{BB962C8B-B14F-4D97-AF65-F5344CB8AC3E}">
        <p14:creationId xmlns:p14="http://schemas.microsoft.com/office/powerpoint/2010/main" val="41924929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ACB72-822A-5EFA-E3FE-53BE7D55D97F}"/>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26821AD1-6320-81D4-36A7-FFE7FB97FD1F}"/>
              </a:ext>
            </a:extLst>
          </p:cNvPr>
          <p:cNvSpPr>
            <a:spLocks noGrp="1"/>
          </p:cNvSpPr>
          <p:nvPr>
            <p:ph type="sldNum" sz="quarter" idx="12"/>
          </p:nvPr>
        </p:nvSpPr>
        <p:spPr/>
        <p:txBody>
          <a:bodyPr/>
          <a:lstStyle/>
          <a:p>
            <a:fld id="{FABEA90D-F275-432F-8053-456A4E092F4A}" type="slidenum">
              <a:rPr kumimoji="1" lang="ja-JP" altLang="en-US" smtClean="0"/>
              <a:t>41</a:t>
            </a:fld>
            <a:endParaRPr kumimoji="1" lang="ja-JP" altLang="en-US"/>
          </a:p>
        </p:txBody>
      </p:sp>
      <p:sp>
        <p:nvSpPr>
          <p:cNvPr id="17" name="正方形/長方形 16">
            <a:extLst>
              <a:ext uri="{FF2B5EF4-FFF2-40B4-BE49-F238E27FC236}">
                <a16:creationId xmlns:a16="http://schemas.microsoft.com/office/drawing/2014/main" id="{1FECBF12-110C-915F-F6A3-65CF68655129}"/>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4. Operation flow</a:t>
            </a:r>
          </a:p>
        </p:txBody>
      </p:sp>
      <p:sp>
        <p:nvSpPr>
          <p:cNvPr id="40" name="正方形/長方形 39">
            <a:extLst>
              <a:ext uri="{FF2B5EF4-FFF2-40B4-BE49-F238E27FC236}">
                <a16:creationId xmlns:a16="http://schemas.microsoft.com/office/drawing/2014/main" id="{4B7C69CA-3D0F-64DA-10B3-DCE1CD3A1357}"/>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1" name="正方形/長方形 20">
            <a:extLst>
              <a:ext uri="{FF2B5EF4-FFF2-40B4-BE49-F238E27FC236}">
                <a16:creationId xmlns:a16="http://schemas.microsoft.com/office/drawing/2014/main" id="{54B21405-792B-6D7F-95AE-AF716BEDDF49}"/>
              </a:ext>
            </a:extLst>
          </p:cNvPr>
          <p:cNvSpPr/>
          <p:nvPr/>
        </p:nvSpPr>
        <p:spPr>
          <a:xfrm>
            <a:off x="401320" y="1345290"/>
            <a:ext cx="6117062" cy="43088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 name="正方形/長方形 1">
            <a:extLst>
              <a:ext uri="{FF2B5EF4-FFF2-40B4-BE49-F238E27FC236}">
                <a16:creationId xmlns:a16="http://schemas.microsoft.com/office/drawing/2014/main" id="{C377F9C4-0E65-0BA1-1201-E6A790FAE410}"/>
              </a:ext>
            </a:extLst>
          </p:cNvPr>
          <p:cNvSpPr/>
          <p:nvPr/>
        </p:nvSpPr>
        <p:spPr>
          <a:xfrm>
            <a:off x="391160" y="1354538"/>
            <a:ext cx="1680041" cy="4308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chemeClr val="tx1"/>
                </a:solidFill>
              </a:rPr>
              <a:t>ERP</a:t>
            </a:r>
          </a:p>
        </p:txBody>
      </p:sp>
      <p:cxnSp>
        <p:nvCxnSpPr>
          <p:cNvPr id="7" name="直線コネクタ 6">
            <a:extLst>
              <a:ext uri="{FF2B5EF4-FFF2-40B4-BE49-F238E27FC236}">
                <a16:creationId xmlns:a16="http://schemas.microsoft.com/office/drawing/2014/main" id="{2764ACF6-0852-A521-A856-18D3F2AC5850}"/>
              </a:ext>
            </a:extLst>
          </p:cNvPr>
          <p:cNvCxnSpPr/>
          <p:nvPr/>
        </p:nvCxnSpPr>
        <p:spPr>
          <a:xfrm>
            <a:off x="2082796" y="1345290"/>
            <a:ext cx="0" cy="7836107"/>
          </a:xfrm>
          <a:prstGeom prst="line">
            <a:avLst/>
          </a:prstGeom>
          <a:ln w="6350" cmpd="sng">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30F09140-2F1B-1D28-449C-C0E44D7A98C4}"/>
              </a:ext>
            </a:extLst>
          </p:cNvPr>
          <p:cNvSpPr txBox="1"/>
          <p:nvPr/>
        </p:nvSpPr>
        <p:spPr>
          <a:xfrm>
            <a:off x="406400" y="837577"/>
            <a:ext cx="6117062" cy="261610"/>
          </a:xfrm>
          <a:prstGeom prst="rect">
            <a:avLst/>
          </a:prstGeom>
          <a:noFill/>
        </p:spPr>
        <p:txBody>
          <a:bodyPr wrap="square" rtlCol="0">
            <a:spAutoFit/>
          </a:bodyPr>
          <a:lstStyle/>
          <a:p>
            <a:r>
              <a:rPr kumimoji="1" lang="en-US" altLang="ja-JP" sz="1100" b="1" dirty="0"/>
              <a:t>4-8. Return Material</a:t>
            </a:r>
          </a:p>
        </p:txBody>
      </p:sp>
      <p:sp>
        <p:nvSpPr>
          <p:cNvPr id="65" name="正方形/長方形 64">
            <a:extLst>
              <a:ext uri="{FF2B5EF4-FFF2-40B4-BE49-F238E27FC236}">
                <a16:creationId xmlns:a16="http://schemas.microsoft.com/office/drawing/2014/main" id="{5337649B-B688-4E47-137F-C95DA14D5B35}"/>
              </a:ext>
            </a:extLst>
          </p:cNvPr>
          <p:cNvSpPr/>
          <p:nvPr/>
        </p:nvSpPr>
        <p:spPr>
          <a:xfrm>
            <a:off x="2092958" y="1353916"/>
            <a:ext cx="4425422" cy="4308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chemeClr val="tx1"/>
                </a:solidFill>
              </a:rPr>
              <a:t>Stock Management System Pegasus</a:t>
            </a:r>
          </a:p>
        </p:txBody>
      </p:sp>
      <p:sp>
        <p:nvSpPr>
          <p:cNvPr id="19" name="Rectangle 18">
            <a:extLst>
              <a:ext uri="{FF2B5EF4-FFF2-40B4-BE49-F238E27FC236}">
                <a16:creationId xmlns:a16="http://schemas.microsoft.com/office/drawing/2014/main" id="{D162F709-2265-624E-A0F6-CE361D6041C9}"/>
              </a:ext>
            </a:extLst>
          </p:cNvPr>
          <p:cNvSpPr/>
          <p:nvPr/>
        </p:nvSpPr>
        <p:spPr>
          <a:xfrm>
            <a:off x="6999487" y="1711464"/>
            <a:ext cx="914400" cy="370911"/>
          </a:xfrm>
          <a:prstGeom prst="rect">
            <a:avLst/>
          </a:prstGeom>
          <a:solidFill>
            <a:srgbClr val="FFFF00"/>
          </a:solidFill>
          <a:ln w="3175" cap="flat" cmpd="sng" algn="ctr">
            <a:noFill/>
            <a:prstDash val="solid"/>
          </a:ln>
          <a:effectLst/>
        </p:spPr>
        <p:txBody>
          <a:bodyPr rtlCol="0" anchor="ctr"/>
          <a:lstStyle/>
          <a:p>
            <a:pPr algn="l" defTabSz="914400"/>
            <a:r>
              <a:rPr kumimoji="1" lang="th-TH" sz="1600" kern="0" dirty="0">
                <a:solidFill>
                  <a:prstClr val="black"/>
                </a:solidFill>
              </a:rPr>
              <a:t>พี่อ๋อ นันทิชา</a:t>
            </a:r>
            <a:endParaRPr kumimoji="1" lang="en-US" sz="1600" kern="0" dirty="0">
              <a:solidFill>
                <a:prstClr val="black"/>
              </a:solidFill>
            </a:endParaRPr>
          </a:p>
        </p:txBody>
      </p:sp>
      <p:cxnSp>
        <p:nvCxnSpPr>
          <p:cNvPr id="13" name="Straight Arrow Connector 12">
            <a:extLst>
              <a:ext uri="{FF2B5EF4-FFF2-40B4-BE49-F238E27FC236}">
                <a16:creationId xmlns:a16="http://schemas.microsoft.com/office/drawing/2014/main" id="{3F353D46-023D-DE5E-01DB-6A87CD60FD0F}"/>
              </a:ext>
            </a:extLst>
          </p:cNvPr>
          <p:cNvCxnSpPr>
            <a:cxnSpLocks/>
          </p:cNvCxnSpPr>
          <p:nvPr/>
        </p:nvCxnSpPr>
        <p:spPr>
          <a:xfrm>
            <a:off x="4305666" y="3547393"/>
            <a:ext cx="0" cy="241097"/>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64D1C54-DF3A-9FA9-04A3-623F5E3E9B90}"/>
              </a:ext>
            </a:extLst>
          </p:cNvPr>
          <p:cNvCxnSpPr>
            <a:cxnSpLocks/>
            <a:stCxn id="55" idx="2"/>
            <a:endCxn id="81" idx="0"/>
          </p:cNvCxnSpPr>
          <p:nvPr/>
        </p:nvCxnSpPr>
        <p:spPr>
          <a:xfrm>
            <a:off x="4305666" y="5335396"/>
            <a:ext cx="0" cy="224406"/>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30611DE1-D245-A9E2-84D0-E115E792C00D}"/>
              </a:ext>
            </a:extLst>
          </p:cNvPr>
          <p:cNvCxnSpPr>
            <a:cxnSpLocks/>
            <a:stCxn id="61" idx="1"/>
            <a:endCxn id="39" idx="2"/>
          </p:cNvCxnSpPr>
          <p:nvPr/>
        </p:nvCxnSpPr>
        <p:spPr>
          <a:xfrm rot="10800000" flipH="1">
            <a:off x="3701146" y="2603087"/>
            <a:ext cx="538522" cy="1507872"/>
          </a:xfrm>
          <a:prstGeom prst="bentConnector3">
            <a:avLst>
              <a:gd name="adj1" fmla="val -42450"/>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FA4AED8-80B5-D026-00C5-163E343E0D00}"/>
              </a:ext>
            </a:extLst>
          </p:cNvPr>
          <p:cNvCxnSpPr>
            <a:cxnSpLocks/>
            <a:stCxn id="84" idx="2"/>
            <a:endCxn id="75" idx="0"/>
          </p:cNvCxnSpPr>
          <p:nvPr/>
        </p:nvCxnSpPr>
        <p:spPr>
          <a:xfrm>
            <a:off x="4310747" y="6453888"/>
            <a:ext cx="5081" cy="414022"/>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2" name="正方形/長方形 47">
            <a:extLst>
              <a:ext uri="{FF2B5EF4-FFF2-40B4-BE49-F238E27FC236}">
                <a16:creationId xmlns:a16="http://schemas.microsoft.com/office/drawing/2014/main" id="{C1C02AD2-E23D-1F00-B779-70730400421E}"/>
              </a:ext>
            </a:extLst>
          </p:cNvPr>
          <p:cNvSpPr/>
          <p:nvPr/>
        </p:nvSpPr>
        <p:spPr>
          <a:xfrm>
            <a:off x="3410345" y="3871448"/>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Yes</a:t>
            </a:r>
            <a:endParaRPr kumimoji="1" lang="ja-JP" altLang="en-US" sz="800" b="1" dirty="0">
              <a:solidFill>
                <a:schemeClr val="tx1"/>
              </a:solidFill>
            </a:endParaRPr>
          </a:p>
        </p:txBody>
      </p:sp>
      <p:sp>
        <p:nvSpPr>
          <p:cNvPr id="35" name="正方形/長方形 48">
            <a:extLst>
              <a:ext uri="{FF2B5EF4-FFF2-40B4-BE49-F238E27FC236}">
                <a16:creationId xmlns:a16="http://schemas.microsoft.com/office/drawing/2014/main" id="{FA07A8E9-6EFA-B62D-3633-DDF02390B963}"/>
              </a:ext>
            </a:extLst>
          </p:cNvPr>
          <p:cNvSpPr/>
          <p:nvPr/>
        </p:nvSpPr>
        <p:spPr>
          <a:xfrm>
            <a:off x="4239668" y="4377477"/>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No</a:t>
            </a:r>
            <a:endParaRPr kumimoji="1" lang="ja-JP" altLang="en-US" sz="800" b="1" dirty="0">
              <a:solidFill>
                <a:schemeClr val="tx1"/>
              </a:solidFill>
            </a:endParaRPr>
          </a:p>
        </p:txBody>
      </p:sp>
      <p:sp>
        <p:nvSpPr>
          <p:cNvPr id="36" name="Oval 35">
            <a:extLst>
              <a:ext uri="{FF2B5EF4-FFF2-40B4-BE49-F238E27FC236}">
                <a16:creationId xmlns:a16="http://schemas.microsoft.com/office/drawing/2014/main" id="{DF2CF4FC-0DD4-83F5-E803-3E82FA53F01A}"/>
              </a:ext>
            </a:extLst>
          </p:cNvPr>
          <p:cNvSpPr/>
          <p:nvPr/>
        </p:nvSpPr>
        <p:spPr>
          <a:xfrm>
            <a:off x="4005949" y="1922470"/>
            <a:ext cx="599435" cy="345558"/>
          </a:xfrm>
          <a:prstGeom prst="ellipse">
            <a:avLst/>
          </a:prstGeom>
          <a:noFill/>
          <a:ln w="3175" cap="flat" cmpd="sng" algn="ctr">
            <a:solidFill>
              <a:sysClr val="windowText" lastClr="000000"/>
            </a:solidFill>
            <a:prstDash val="solid"/>
          </a:ln>
          <a:effectLst/>
        </p:spPr>
        <p:txBody>
          <a:bodyPr rtlCol="0" anchor="ctr"/>
          <a:lstStyle/>
          <a:p>
            <a:pPr algn="ctr" defTabSz="914400"/>
            <a:r>
              <a:rPr kumimoji="1" lang="en-US" sz="700" kern="0" dirty="0">
                <a:solidFill>
                  <a:prstClr val="black"/>
                </a:solidFill>
              </a:rPr>
              <a:t>Start</a:t>
            </a:r>
          </a:p>
        </p:txBody>
      </p:sp>
      <p:cxnSp>
        <p:nvCxnSpPr>
          <p:cNvPr id="37" name="Straight Arrow Connector 36">
            <a:extLst>
              <a:ext uri="{FF2B5EF4-FFF2-40B4-BE49-F238E27FC236}">
                <a16:creationId xmlns:a16="http://schemas.microsoft.com/office/drawing/2014/main" id="{34CB48B7-856B-44B8-F45F-B2F9504EF996}"/>
              </a:ext>
            </a:extLst>
          </p:cNvPr>
          <p:cNvCxnSpPr>
            <a:cxnSpLocks/>
          </p:cNvCxnSpPr>
          <p:nvPr/>
        </p:nvCxnSpPr>
        <p:spPr>
          <a:xfrm>
            <a:off x="4304395" y="2268028"/>
            <a:ext cx="2" cy="269060"/>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B651C6EE-A349-1435-8F42-6F648F19EC54}"/>
              </a:ext>
            </a:extLst>
          </p:cNvPr>
          <p:cNvSpPr/>
          <p:nvPr/>
        </p:nvSpPr>
        <p:spPr>
          <a:xfrm>
            <a:off x="4239668" y="2537088"/>
            <a:ext cx="131997" cy="131997"/>
          </a:xfrm>
          <a:prstGeom prst="ellipse">
            <a:avLst/>
          </a:prstGeom>
          <a:noFill/>
          <a:ln w="3175" cap="flat" cmpd="sng" algn="ctr">
            <a:solidFill>
              <a:sysClr val="windowText" lastClr="000000"/>
            </a:solidFill>
            <a:prstDash val="solid"/>
          </a:ln>
          <a:effectLst/>
        </p:spPr>
        <p:txBody>
          <a:bodyPr rtlCol="0" anchor="ctr"/>
          <a:lstStyle/>
          <a:p>
            <a:pPr algn="l" defTabSz="914400"/>
            <a:endParaRPr kumimoji="1" lang="en-US" sz="700" kern="0" dirty="0">
              <a:solidFill>
                <a:prstClr val="black"/>
              </a:solidFill>
            </a:endParaRPr>
          </a:p>
        </p:txBody>
      </p:sp>
      <p:sp>
        <p:nvSpPr>
          <p:cNvPr id="41" name="Oval 40">
            <a:extLst>
              <a:ext uri="{FF2B5EF4-FFF2-40B4-BE49-F238E27FC236}">
                <a16:creationId xmlns:a16="http://schemas.microsoft.com/office/drawing/2014/main" id="{A6FCCEFB-8508-CD5C-C68C-1A02762E1A63}"/>
              </a:ext>
            </a:extLst>
          </p:cNvPr>
          <p:cNvSpPr/>
          <p:nvPr/>
        </p:nvSpPr>
        <p:spPr>
          <a:xfrm>
            <a:off x="4005949" y="8706365"/>
            <a:ext cx="599435" cy="345558"/>
          </a:xfrm>
          <a:prstGeom prst="ellipse">
            <a:avLst/>
          </a:prstGeom>
          <a:noFill/>
          <a:ln w="3175" cap="flat" cmpd="sng" algn="ctr">
            <a:solidFill>
              <a:sysClr val="windowText" lastClr="000000"/>
            </a:solidFill>
            <a:prstDash val="solid"/>
          </a:ln>
          <a:effectLst/>
        </p:spPr>
        <p:txBody>
          <a:bodyPr rtlCol="0" anchor="ctr"/>
          <a:lstStyle/>
          <a:p>
            <a:pPr algn="ctr" defTabSz="914400"/>
            <a:r>
              <a:rPr kumimoji="1" lang="en-US" sz="700" kern="0" dirty="0">
                <a:solidFill>
                  <a:prstClr val="black"/>
                </a:solidFill>
              </a:rPr>
              <a:t>Finish</a:t>
            </a:r>
          </a:p>
        </p:txBody>
      </p:sp>
      <p:sp>
        <p:nvSpPr>
          <p:cNvPr id="42" name="フローチャート: 判断 52">
            <a:extLst>
              <a:ext uri="{FF2B5EF4-FFF2-40B4-BE49-F238E27FC236}">
                <a16:creationId xmlns:a16="http://schemas.microsoft.com/office/drawing/2014/main" id="{1AFAF7E8-32AD-A224-4943-7BF442573ECA}"/>
              </a:ext>
            </a:extLst>
          </p:cNvPr>
          <p:cNvSpPr/>
          <p:nvPr/>
        </p:nvSpPr>
        <p:spPr>
          <a:xfrm>
            <a:off x="3701146" y="7632866"/>
            <a:ext cx="1209040" cy="644937"/>
          </a:xfrm>
          <a:prstGeom prst="flowChartDecision">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600" dirty="0">
                <a:solidFill>
                  <a:schemeClr val="tx1"/>
                </a:solidFill>
              </a:rPr>
              <a:t>Is more Return material work?</a:t>
            </a:r>
          </a:p>
          <a:p>
            <a:pPr algn="ctr"/>
            <a:r>
              <a:rPr kumimoji="1" lang="en-US" altLang="ja-JP" sz="600" dirty="0">
                <a:solidFill>
                  <a:schemeClr val="tx1"/>
                </a:solidFill>
              </a:rPr>
              <a:t>Yes / No</a:t>
            </a:r>
            <a:endParaRPr kumimoji="1" lang="ja-JP" altLang="en-US" sz="600" dirty="0">
              <a:solidFill>
                <a:schemeClr val="tx1"/>
              </a:solidFill>
            </a:endParaRPr>
          </a:p>
        </p:txBody>
      </p:sp>
      <p:cxnSp>
        <p:nvCxnSpPr>
          <p:cNvPr id="46" name="Straight Arrow Connector 45">
            <a:extLst>
              <a:ext uri="{FF2B5EF4-FFF2-40B4-BE49-F238E27FC236}">
                <a16:creationId xmlns:a16="http://schemas.microsoft.com/office/drawing/2014/main" id="{9B2E91C8-C811-063E-729B-FB5795338902}"/>
              </a:ext>
            </a:extLst>
          </p:cNvPr>
          <p:cNvCxnSpPr>
            <a:cxnSpLocks/>
          </p:cNvCxnSpPr>
          <p:nvPr/>
        </p:nvCxnSpPr>
        <p:spPr>
          <a:xfrm>
            <a:off x="4300588" y="2669085"/>
            <a:ext cx="10159" cy="239173"/>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D116585F-3DF3-2915-693C-7783787C5177}"/>
              </a:ext>
            </a:extLst>
          </p:cNvPr>
          <p:cNvCxnSpPr>
            <a:cxnSpLocks/>
            <a:stCxn id="42" idx="3"/>
            <a:endCxn id="39" idx="6"/>
          </p:cNvCxnSpPr>
          <p:nvPr/>
        </p:nvCxnSpPr>
        <p:spPr>
          <a:xfrm flipH="1" flipV="1">
            <a:off x="4371665" y="2603087"/>
            <a:ext cx="538521" cy="5352248"/>
          </a:xfrm>
          <a:prstGeom prst="bentConnector3">
            <a:avLst>
              <a:gd name="adj1" fmla="val -42450"/>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9419DEE-920B-898B-4ECC-F8E4D50D94A7}"/>
              </a:ext>
            </a:extLst>
          </p:cNvPr>
          <p:cNvCxnSpPr>
            <a:cxnSpLocks/>
          </p:cNvCxnSpPr>
          <p:nvPr/>
        </p:nvCxnSpPr>
        <p:spPr>
          <a:xfrm>
            <a:off x="4301856" y="8277803"/>
            <a:ext cx="1" cy="428562"/>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3" name="正方形/長方形 47">
            <a:extLst>
              <a:ext uri="{FF2B5EF4-FFF2-40B4-BE49-F238E27FC236}">
                <a16:creationId xmlns:a16="http://schemas.microsoft.com/office/drawing/2014/main" id="{E11E7326-106D-346D-B0D8-DF7FB841E81A}"/>
              </a:ext>
            </a:extLst>
          </p:cNvPr>
          <p:cNvSpPr/>
          <p:nvPr/>
        </p:nvSpPr>
        <p:spPr>
          <a:xfrm>
            <a:off x="4739964" y="7769879"/>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Yes</a:t>
            </a:r>
            <a:endParaRPr kumimoji="1" lang="ja-JP" altLang="en-US" sz="800" b="1" dirty="0">
              <a:solidFill>
                <a:schemeClr val="tx1"/>
              </a:solidFill>
            </a:endParaRPr>
          </a:p>
        </p:txBody>
      </p:sp>
      <p:sp>
        <p:nvSpPr>
          <p:cNvPr id="54" name="正方形/長方形 48">
            <a:extLst>
              <a:ext uri="{FF2B5EF4-FFF2-40B4-BE49-F238E27FC236}">
                <a16:creationId xmlns:a16="http://schemas.microsoft.com/office/drawing/2014/main" id="{74DCD5C2-3DD0-39E5-A837-79007FB13E3C}"/>
              </a:ext>
            </a:extLst>
          </p:cNvPr>
          <p:cNvSpPr/>
          <p:nvPr/>
        </p:nvSpPr>
        <p:spPr>
          <a:xfrm>
            <a:off x="4239669" y="8277803"/>
            <a:ext cx="462280" cy="208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No</a:t>
            </a:r>
            <a:endParaRPr kumimoji="1" lang="ja-JP" altLang="en-US" sz="800" b="1" dirty="0">
              <a:solidFill>
                <a:schemeClr val="tx1"/>
              </a:solidFill>
            </a:endParaRPr>
          </a:p>
        </p:txBody>
      </p:sp>
      <p:sp>
        <p:nvSpPr>
          <p:cNvPr id="55" name="正方形/長方形 80">
            <a:extLst>
              <a:ext uri="{FF2B5EF4-FFF2-40B4-BE49-F238E27FC236}">
                <a16:creationId xmlns:a16="http://schemas.microsoft.com/office/drawing/2014/main" id="{F9965AC4-25C2-46F0-8FB7-EECDDD83E70B}"/>
              </a:ext>
            </a:extLst>
          </p:cNvPr>
          <p:cNvSpPr/>
          <p:nvPr/>
        </p:nvSpPr>
        <p:spPr>
          <a:xfrm>
            <a:off x="3701146" y="4696261"/>
            <a:ext cx="1209040" cy="6391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Scan barcode line</a:t>
            </a:r>
          </a:p>
          <a:p>
            <a:pPr algn="ctr"/>
            <a:r>
              <a:rPr kumimoji="1" lang="en-US" altLang="ja-JP" sz="800" dirty="0">
                <a:solidFill>
                  <a:schemeClr val="tx1"/>
                </a:solidFill>
              </a:rPr>
              <a:t>(source location)</a:t>
            </a:r>
          </a:p>
        </p:txBody>
      </p:sp>
      <p:sp>
        <p:nvSpPr>
          <p:cNvPr id="60" name="正方形/長方形 80">
            <a:extLst>
              <a:ext uri="{FF2B5EF4-FFF2-40B4-BE49-F238E27FC236}">
                <a16:creationId xmlns:a16="http://schemas.microsoft.com/office/drawing/2014/main" id="{9C04868D-ACD5-68EB-2C6C-174F0B0E750D}"/>
              </a:ext>
            </a:extLst>
          </p:cNvPr>
          <p:cNvSpPr/>
          <p:nvPr/>
        </p:nvSpPr>
        <p:spPr>
          <a:xfrm>
            <a:off x="3701146" y="2908258"/>
            <a:ext cx="1209040" cy="6391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Enter “Return Material” and</a:t>
            </a:r>
          </a:p>
          <a:p>
            <a:pPr algn="ctr"/>
            <a:r>
              <a:rPr kumimoji="1" lang="en-US" altLang="ja-JP" sz="800" dirty="0">
                <a:solidFill>
                  <a:schemeClr val="tx1"/>
                </a:solidFill>
              </a:rPr>
              <a:t>Scan KANBAN</a:t>
            </a:r>
          </a:p>
        </p:txBody>
      </p:sp>
      <p:sp>
        <p:nvSpPr>
          <p:cNvPr id="61" name="フローチャート: 判断 52">
            <a:extLst>
              <a:ext uri="{FF2B5EF4-FFF2-40B4-BE49-F238E27FC236}">
                <a16:creationId xmlns:a16="http://schemas.microsoft.com/office/drawing/2014/main" id="{EF81B097-6A3B-A971-1743-612CCD0EF2EC}"/>
              </a:ext>
            </a:extLst>
          </p:cNvPr>
          <p:cNvSpPr/>
          <p:nvPr/>
        </p:nvSpPr>
        <p:spPr>
          <a:xfrm>
            <a:off x="3701146" y="3788490"/>
            <a:ext cx="1209040" cy="644937"/>
          </a:xfrm>
          <a:prstGeom prst="flowChartDecision">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dirty="0">
                <a:solidFill>
                  <a:schemeClr val="tx1"/>
                </a:solidFill>
              </a:rPr>
              <a:t>Is More KANBAN?</a:t>
            </a:r>
          </a:p>
          <a:p>
            <a:pPr algn="ctr"/>
            <a:r>
              <a:rPr kumimoji="1" lang="en-US" altLang="ja-JP" sz="600" dirty="0">
                <a:solidFill>
                  <a:schemeClr val="tx1"/>
                </a:solidFill>
              </a:rPr>
              <a:t>Yes / No</a:t>
            </a:r>
            <a:endParaRPr kumimoji="1" lang="ja-JP" altLang="en-US" sz="600" dirty="0">
              <a:solidFill>
                <a:schemeClr val="tx1"/>
              </a:solidFill>
            </a:endParaRPr>
          </a:p>
        </p:txBody>
      </p:sp>
      <p:cxnSp>
        <p:nvCxnSpPr>
          <p:cNvPr id="66" name="Straight Arrow Connector 65">
            <a:extLst>
              <a:ext uri="{FF2B5EF4-FFF2-40B4-BE49-F238E27FC236}">
                <a16:creationId xmlns:a16="http://schemas.microsoft.com/office/drawing/2014/main" id="{28F1747C-D31B-E481-8AE3-7C5F11FDDC3D}"/>
              </a:ext>
            </a:extLst>
          </p:cNvPr>
          <p:cNvCxnSpPr>
            <a:cxnSpLocks/>
          </p:cNvCxnSpPr>
          <p:nvPr/>
        </p:nvCxnSpPr>
        <p:spPr>
          <a:xfrm>
            <a:off x="4305666" y="4433427"/>
            <a:ext cx="0" cy="262834"/>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8" name="正方形/長方形 80">
            <a:extLst>
              <a:ext uri="{FF2B5EF4-FFF2-40B4-BE49-F238E27FC236}">
                <a16:creationId xmlns:a16="http://schemas.microsoft.com/office/drawing/2014/main" id="{BC34D124-20D5-6728-51F3-1E0850628D18}"/>
              </a:ext>
            </a:extLst>
          </p:cNvPr>
          <p:cNvSpPr/>
          <p:nvPr/>
        </p:nvSpPr>
        <p:spPr>
          <a:xfrm>
            <a:off x="549090" y="7772805"/>
            <a:ext cx="1209040" cy="37091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Get Material Issue result</a:t>
            </a:r>
          </a:p>
        </p:txBody>
      </p:sp>
      <p:cxnSp>
        <p:nvCxnSpPr>
          <p:cNvPr id="69" name="Connector: Elbow 68">
            <a:extLst>
              <a:ext uri="{FF2B5EF4-FFF2-40B4-BE49-F238E27FC236}">
                <a16:creationId xmlns:a16="http://schemas.microsoft.com/office/drawing/2014/main" id="{2341B5D0-3109-95A6-E495-FF49715F1D1E}"/>
              </a:ext>
            </a:extLst>
          </p:cNvPr>
          <p:cNvCxnSpPr>
            <a:cxnSpLocks/>
            <a:stCxn id="72" idx="2"/>
            <a:endCxn id="68" idx="3"/>
          </p:cNvCxnSpPr>
          <p:nvPr/>
        </p:nvCxnSpPr>
        <p:spPr>
          <a:xfrm rot="10800000">
            <a:off x="1758131" y="7958262"/>
            <a:ext cx="538441" cy="1"/>
          </a:xfrm>
          <a:prstGeom prst="bentConnector3">
            <a:avLst>
              <a:gd name="adj1" fmla="val 50000"/>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1" name="正方形/長方形 80">
            <a:extLst>
              <a:ext uri="{FF2B5EF4-FFF2-40B4-BE49-F238E27FC236}">
                <a16:creationId xmlns:a16="http://schemas.microsoft.com/office/drawing/2014/main" id="{F9D4A666-C811-45C4-AC0A-CD8401011D5B}"/>
              </a:ext>
            </a:extLst>
          </p:cNvPr>
          <p:cNvSpPr/>
          <p:nvPr/>
        </p:nvSpPr>
        <p:spPr>
          <a:xfrm>
            <a:off x="2128971" y="6853091"/>
            <a:ext cx="1209040" cy="37091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Feedback Material Issue rollback result</a:t>
            </a:r>
          </a:p>
        </p:txBody>
      </p:sp>
      <p:sp>
        <p:nvSpPr>
          <p:cNvPr id="72" name="Flowchart: Magnetic Disk 71">
            <a:extLst>
              <a:ext uri="{FF2B5EF4-FFF2-40B4-BE49-F238E27FC236}">
                <a16:creationId xmlns:a16="http://schemas.microsoft.com/office/drawing/2014/main" id="{0202D321-B1C9-C697-869D-FFE77ECF05CB}"/>
              </a:ext>
            </a:extLst>
          </p:cNvPr>
          <p:cNvSpPr/>
          <p:nvPr/>
        </p:nvSpPr>
        <p:spPr>
          <a:xfrm>
            <a:off x="2296571" y="7638695"/>
            <a:ext cx="873840" cy="639133"/>
          </a:xfrm>
          <a:prstGeom prst="flowChartMagneticDisk">
            <a:avLst/>
          </a:prstGeom>
          <a:noFill/>
          <a:ln w="3175" cap="flat" cmpd="sng" algn="ctr">
            <a:solidFill>
              <a:sysClr val="windowText" lastClr="000000"/>
            </a:solidFill>
            <a:prstDash val="solid"/>
          </a:ln>
          <a:effectLst/>
        </p:spPr>
        <p:txBody>
          <a:bodyPr rtlCol="0" anchor="ctr"/>
          <a:lstStyle/>
          <a:p>
            <a:pPr algn="ctr" defTabSz="914400"/>
            <a:r>
              <a:rPr kumimoji="1" lang="en-US" sz="700" kern="0" dirty="0">
                <a:solidFill>
                  <a:prstClr val="black"/>
                </a:solidFill>
              </a:rPr>
              <a:t>Middle Tier</a:t>
            </a:r>
          </a:p>
          <a:p>
            <a:pPr algn="ctr" defTabSz="914400"/>
            <a:r>
              <a:rPr kumimoji="1" lang="en-US" sz="700" kern="0" dirty="0">
                <a:solidFill>
                  <a:prstClr val="black"/>
                </a:solidFill>
              </a:rPr>
              <a:t>DB</a:t>
            </a:r>
          </a:p>
        </p:txBody>
      </p:sp>
      <p:cxnSp>
        <p:nvCxnSpPr>
          <p:cNvPr id="73" name="Straight Arrow Connector 72">
            <a:extLst>
              <a:ext uri="{FF2B5EF4-FFF2-40B4-BE49-F238E27FC236}">
                <a16:creationId xmlns:a16="http://schemas.microsoft.com/office/drawing/2014/main" id="{7CC7DA9C-191B-A2AB-92DE-64BEEE093F67}"/>
              </a:ext>
            </a:extLst>
          </p:cNvPr>
          <p:cNvCxnSpPr>
            <a:cxnSpLocks/>
            <a:stCxn id="71" idx="2"/>
            <a:endCxn id="72" idx="1"/>
          </p:cNvCxnSpPr>
          <p:nvPr/>
        </p:nvCxnSpPr>
        <p:spPr>
          <a:xfrm>
            <a:off x="2733491" y="7224002"/>
            <a:ext cx="0" cy="414693"/>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BDF7900B-C240-8ADE-E8CE-56736CECB473}"/>
              </a:ext>
            </a:extLst>
          </p:cNvPr>
          <p:cNvCxnSpPr>
            <a:cxnSpLocks/>
            <a:stCxn id="75" idx="1"/>
            <a:endCxn id="71" idx="3"/>
          </p:cNvCxnSpPr>
          <p:nvPr/>
        </p:nvCxnSpPr>
        <p:spPr>
          <a:xfrm flipH="1" flipV="1">
            <a:off x="3338011" y="7038547"/>
            <a:ext cx="373297" cy="4887"/>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5" name="正方形/長方形 80">
            <a:extLst>
              <a:ext uri="{FF2B5EF4-FFF2-40B4-BE49-F238E27FC236}">
                <a16:creationId xmlns:a16="http://schemas.microsoft.com/office/drawing/2014/main" id="{901F028E-69AC-EBF9-D34D-C949528BE0D4}"/>
              </a:ext>
            </a:extLst>
          </p:cNvPr>
          <p:cNvSpPr/>
          <p:nvPr/>
        </p:nvSpPr>
        <p:spPr>
          <a:xfrm>
            <a:off x="3711308" y="6867910"/>
            <a:ext cx="1209040" cy="35104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Confirm Return Mat schedule on web</a:t>
            </a:r>
          </a:p>
        </p:txBody>
      </p:sp>
      <p:cxnSp>
        <p:nvCxnSpPr>
          <p:cNvPr id="76" name="Straight Arrow Connector 75">
            <a:extLst>
              <a:ext uri="{FF2B5EF4-FFF2-40B4-BE49-F238E27FC236}">
                <a16:creationId xmlns:a16="http://schemas.microsoft.com/office/drawing/2014/main" id="{257FE3C0-A376-4333-63DF-EC548DD40F68}"/>
              </a:ext>
            </a:extLst>
          </p:cNvPr>
          <p:cNvCxnSpPr>
            <a:cxnSpLocks/>
            <a:stCxn id="72" idx="4"/>
            <a:endCxn id="42" idx="1"/>
          </p:cNvCxnSpPr>
          <p:nvPr/>
        </p:nvCxnSpPr>
        <p:spPr>
          <a:xfrm flipV="1">
            <a:off x="3170411" y="7955335"/>
            <a:ext cx="530735" cy="2927"/>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1" name="正方形/長方形 80">
            <a:extLst>
              <a:ext uri="{FF2B5EF4-FFF2-40B4-BE49-F238E27FC236}">
                <a16:creationId xmlns:a16="http://schemas.microsoft.com/office/drawing/2014/main" id="{B9A3E567-6C88-421E-C2E8-187A8F3134AF}"/>
              </a:ext>
            </a:extLst>
          </p:cNvPr>
          <p:cNvSpPr/>
          <p:nvPr/>
        </p:nvSpPr>
        <p:spPr>
          <a:xfrm>
            <a:off x="3701146" y="5559802"/>
            <a:ext cx="1209040" cy="32246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Confirm and move material to WH store</a:t>
            </a:r>
          </a:p>
        </p:txBody>
      </p:sp>
      <p:sp>
        <p:nvSpPr>
          <p:cNvPr id="84" name="正方形/長方形 80">
            <a:extLst>
              <a:ext uri="{FF2B5EF4-FFF2-40B4-BE49-F238E27FC236}">
                <a16:creationId xmlns:a16="http://schemas.microsoft.com/office/drawing/2014/main" id="{99ABB01C-A83A-16E8-9D3F-26CC23E36388}"/>
              </a:ext>
            </a:extLst>
          </p:cNvPr>
          <p:cNvSpPr/>
          <p:nvPr/>
        </p:nvSpPr>
        <p:spPr>
          <a:xfrm>
            <a:off x="3584674" y="6131420"/>
            <a:ext cx="1452146" cy="32246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800" dirty="0">
                <a:solidFill>
                  <a:schemeClr val="tx1"/>
                </a:solidFill>
              </a:rPr>
              <a:t>System will automatically create Return Mat schedule</a:t>
            </a:r>
          </a:p>
        </p:txBody>
      </p:sp>
      <p:cxnSp>
        <p:nvCxnSpPr>
          <p:cNvPr id="87" name="Straight Arrow Connector 86">
            <a:extLst>
              <a:ext uri="{FF2B5EF4-FFF2-40B4-BE49-F238E27FC236}">
                <a16:creationId xmlns:a16="http://schemas.microsoft.com/office/drawing/2014/main" id="{468D08A5-3E0C-A731-8B78-F1B4574049BF}"/>
              </a:ext>
            </a:extLst>
          </p:cNvPr>
          <p:cNvCxnSpPr>
            <a:cxnSpLocks/>
            <a:stCxn id="81" idx="2"/>
            <a:endCxn id="84" idx="0"/>
          </p:cNvCxnSpPr>
          <p:nvPr/>
        </p:nvCxnSpPr>
        <p:spPr>
          <a:xfrm>
            <a:off x="4305666" y="5882270"/>
            <a:ext cx="5081" cy="249150"/>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7" name="Isosceles Triangle 96">
            <a:extLst>
              <a:ext uri="{FF2B5EF4-FFF2-40B4-BE49-F238E27FC236}">
                <a16:creationId xmlns:a16="http://schemas.microsoft.com/office/drawing/2014/main" id="{7502344A-0B48-2ACD-17B1-CFF6789D04F8}"/>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spTree>
    <p:extLst>
      <p:ext uri="{BB962C8B-B14F-4D97-AF65-F5344CB8AC3E}">
        <p14:creationId xmlns:p14="http://schemas.microsoft.com/office/powerpoint/2010/main" val="15951355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42</a:t>
            </a:fld>
            <a:endParaRPr kumimoji="1" lang="ja-JP" altLang="en-US"/>
          </a:p>
        </p:txBody>
      </p:sp>
      <p:sp>
        <p:nvSpPr>
          <p:cNvPr id="17" name="正方形/長方形 16">
            <a:extLst>
              <a:ext uri="{FF2B5EF4-FFF2-40B4-BE49-F238E27FC236}">
                <a16:creationId xmlns:a16="http://schemas.microsoft.com/office/drawing/2014/main" id="{63762151-4328-4DD9-8D29-5A720332379A}"/>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4. Operation flow</a:t>
            </a:r>
          </a:p>
        </p:txBody>
      </p:sp>
      <p:sp>
        <p:nvSpPr>
          <p:cNvPr id="40" name="正方形/長方形 39">
            <a:extLst>
              <a:ext uri="{FF2B5EF4-FFF2-40B4-BE49-F238E27FC236}">
                <a16:creationId xmlns:a16="http://schemas.microsoft.com/office/drawing/2014/main" id="{4D3446FF-91A2-4882-ADFB-35C92745D8C9}"/>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1" name="正方形/長方形 20">
            <a:extLst>
              <a:ext uri="{FF2B5EF4-FFF2-40B4-BE49-F238E27FC236}">
                <a16:creationId xmlns:a16="http://schemas.microsoft.com/office/drawing/2014/main" id="{3FE78F3C-50EF-4F7D-ACE8-E41ADE47135F}"/>
              </a:ext>
            </a:extLst>
          </p:cNvPr>
          <p:cNvSpPr/>
          <p:nvPr/>
        </p:nvSpPr>
        <p:spPr>
          <a:xfrm>
            <a:off x="401320" y="1345290"/>
            <a:ext cx="6117062" cy="43088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 name="正方形/長方形 1">
            <a:extLst>
              <a:ext uri="{FF2B5EF4-FFF2-40B4-BE49-F238E27FC236}">
                <a16:creationId xmlns:a16="http://schemas.microsoft.com/office/drawing/2014/main" id="{A3896362-D50B-4437-9CEB-A41F86A579A7}"/>
              </a:ext>
            </a:extLst>
          </p:cNvPr>
          <p:cNvSpPr/>
          <p:nvPr/>
        </p:nvSpPr>
        <p:spPr>
          <a:xfrm>
            <a:off x="391160" y="1354538"/>
            <a:ext cx="1680041" cy="4308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chemeClr val="tx1"/>
                </a:solidFill>
              </a:rPr>
              <a:t>TBFST</a:t>
            </a:r>
          </a:p>
        </p:txBody>
      </p:sp>
      <p:cxnSp>
        <p:nvCxnSpPr>
          <p:cNvPr id="7" name="直線コネクタ 6">
            <a:extLst>
              <a:ext uri="{FF2B5EF4-FFF2-40B4-BE49-F238E27FC236}">
                <a16:creationId xmlns:a16="http://schemas.microsoft.com/office/drawing/2014/main" id="{DF0591AD-D482-41BC-BA15-322BB8CD403B}"/>
              </a:ext>
            </a:extLst>
          </p:cNvPr>
          <p:cNvCxnSpPr/>
          <p:nvPr/>
        </p:nvCxnSpPr>
        <p:spPr>
          <a:xfrm>
            <a:off x="2082796" y="1345290"/>
            <a:ext cx="0" cy="7836107"/>
          </a:xfrm>
          <a:prstGeom prst="line">
            <a:avLst/>
          </a:prstGeom>
          <a:ln w="6350" cmpd="sng">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65" name="正方形/長方形 64">
            <a:extLst>
              <a:ext uri="{FF2B5EF4-FFF2-40B4-BE49-F238E27FC236}">
                <a16:creationId xmlns:a16="http://schemas.microsoft.com/office/drawing/2014/main" id="{D8D1790C-A30E-48AA-843A-648FED708622}"/>
              </a:ext>
            </a:extLst>
          </p:cNvPr>
          <p:cNvSpPr/>
          <p:nvPr/>
        </p:nvSpPr>
        <p:spPr>
          <a:xfrm>
            <a:off x="2092958" y="1353916"/>
            <a:ext cx="4425422" cy="4308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chemeClr val="tx1"/>
                </a:solidFill>
              </a:rPr>
              <a:t>Stock Management System Pegasus</a:t>
            </a:r>
          </a:p>
        </p:txBody>
      </p:sp>
      <p:sp>
        <p:nvSpPr>
          <p:cNvPr id="4" name="テキスト ボックス 3">
            <a:extLst>
              <a:ext uri="{FF2B5EF4-FFF2-40B4-BE49-F238E27FC236}">
                <a16:creationId xmlns:a16="http://schemas.microsoft.com/office/drawing/2014/main" id="{9A75516D-96EF-121C-5EE9-27E671139761}"/>
              </a:ext>
            </a:extLst>
          </p:cNvPr>
          <p:cNvSpPr txBox="1"/>
          <p:nvPr/>
        </p:nvSpPr>
        <p:spPr>
          <a:xfrm>
            <a:off x="406400" y="837577"/>
            <a:ext cx="6117062" cy="261610"/>
          </a:xfrm>
          <a:prstGeom prst="rect">
            <a:avLst/>
          </a:prstGeom>
          <a:noFill/>
        </p:spPr>
        <p:txBody>
          <a:bodyPr wrap="square" rtlCol="0">
            <a:spAutoFit/>
          </a:bodyPr>
          <a:lstStyle/>
          <a:p>
            <a:r>
              <a:rPr kumimoji="1" lang="en-US" altLang="ja-JP" sz="1100" b="1" dirty="0"/>
              <a:t>4-7. Master management</a:t>
            </a:r>
          </a:p>
        </p:txBody>
      </p:sp>
      <p:sp>
        <p:nvSpPr>
          <p:cNvPr id="5" name="正方形/長方形 4">
            <a:extLst>
              <a:ext uri="{FF2B5EF4-FFF2-40B4-BE49-F238E27FC236}">
                <a16:creationId xmlns:a16="http://schemas.microsoft.com/office/drawing/2014/main" id="{1C92BA08-2CDB-F087-BFC8-A9A5E12CAA85}"/>
              </a:ext>
            </a:extLst>
          </p:cNvPr>
          <p:cNvSpPr/>
          <p:nvPr/>
        </p:nvSpPr>
        <p:spPr>
          <a:xfrm>
            <a:off x="3308012" y="2032576"/>
            <a:ext cx="1377827" cy="5274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Location master</a:t>
            </a:r>
            <a:endParaRPr kumimoji="1" lang="ja-JP" altLang="en-US" sz="800" dirty="0">
              <a:solidFill>
                <a:schemeClr val="tx1"/>
              </a:solidFill>
            </a:endParaRPr>
          </a:p>
        </p:txBody>
      </p:sp>
      <p:sp>
        <p:nvSpPr>
          <p:cNvPr id="6" name="正方形/長方形 5">
            <a:extLst>
              <a:ext uri="{FF2B5EF4-FFF2-40B4-BE49-F238E27FC236}">
                <a16:creationId xmlns:a16="http://schemas.microsoft.com/office/drawing/2014/main" id="{0A9F9357-F565-3436-D301-80247E8DB4E4}"/>
              </a:ext>
            </a:extLst>
          </p:cNvPr>
          <p:cNvSpPr/>
          <p:nvPr/>
        </p:nvSpPr>
        <p:spPr>
          <a:xfrm>
            <a:off x="3308011" y="2689597"/>
            <a:ext cx="1377827" cy="5274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User master</a:t>
            </a:r>
            <a:endParaRPr kumimoji="1" lang="ja-JP" altLang="en-US" sz="800" dirty="0">
              <a:solidFill>
                <a:schemeClr val="tx1"/>
              </a:solidFill>
            </a:endParaRPr>
          </a:p>
        </p:txBody>
      </p:sp>
      <p:sp>
        <p:nvSpPr>
          <p:cNvPr id="8" name="正方形/長方形 7">
            <a:extLst>
              <a:ext uri="{FF2B5EF4-FFF2-40B4-BE49-F238E27FC236}">
                <a16:creationId xmlns:a16="http://schemas.microsoft.com/office/drawing/2014/main" id="{196F9C30-666D-43BA-9610-745F7A2D8EA9}"/>
              </a:ext>
            </a:extLst>
          </p:cNvPr>
          <p:cNvSpPr/>
          <p:nvPr/>
        </p:nvSpPr>
        <p:spPr>
          <a:xfrm>
            <a:off x="3308010" y="3346618"/>
            <a:ext cx="1377827" cy="5274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User credential master</a:t>
            </a:r>
            <a:endParaRPr kumimoji="1" lang="ja-JP" altLang="en-US" sz="800" dirty="0">
              <a:solidFill>
                <a:schemeClr val="tx1"/>
              </a:solidFill>
            </a:endParaRPr>
          </a:p>
        </p:txBody>
      </p:sp>
      <p:sp>
        <p:nvSpPr>
          <p:cNvPr id="9" name="正方形/長方形 8">
            <a:extLst>
              <a:ext uri="{FF2B5EF4-FFF2-40B4-BE49-F238E27FC236}">
                <a16:creationId xmlns:a16="http://schemas.microsoft.com/office/drawing/2014/main" id="{973E4D2F-C795-DF73-D031-1671D9B3FD66}"/>
              </a:ext>
            </a:extLst>
          </p:cNvPr>
          <p:cNvSpPr/>
          <p:nvPr/>
        </p:nvSpPr>
        <p:spPr>
          <a:xfrm>
            <a:off x="3308010" y="4003639"/>
            <a:ext cx="1377827" cy="5274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Authority master</a:t>
            </a:r>
            <a:endParaRPr kumimoji="1" lang="ja-JP" altLang="en-US" sz="800" dirty="0">
              <a:solidFill>
                <a:schemeClr val="tx1"/>
              </a:solidFill>
            </a:endParaRPr>
          </a:p>
        </p:txBody>
      </p:sp>
      <p:sp>
        <p:nvSpPr>
          <p:cNvPr id="11" name="正方形/長方形 10">
            <a:extLst>
              <a:ext uri="{FF2B5EF4-FFF2-40B4-BE49-F238E27FC236}">
                <a16:creationId xmlns:a16="http://schemas.microsoft.com/office/drawing/2014/main" id="{1D4C0171-7E3A-661D-BEAC-3F95C9AE7E7A}"/>
              </a:ext>
            </a:extLst>
          </p:cNvPr>
          <p:cNvSpPr/>
          <p:nvPr/>
        </p:nvSpPr>
        <p:spPr>
          <a:xfrm>
            <a:off x="3308010" y="4660660"/>
            <a:ext cx="1377827" cy="5274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Name master</a:t>
            </a:r>
            <a:endParaRPr kumimoji="1" lang="ja-JP" altLang="en-US" sz="800" dirty="0">
              <a:solidFill>
                <a:schemeClr val="tx1"/>
              </a:solidFill>
            </a:endParaRPr>
          </a:p>
        </p:txBody>
      </p:sp>
      <p:sp>
        <p:nvSpPr>
          <p:cNvPr id="12" name="正方形/長方形 11">
            <a:extLst>
              <a:ext uri="{FF2B5EF4-FFF2-40B4-BE49-F238E27FC236}">
                <a16:creationId xmlns:a16="http://schemas.microsoft.com/office/drawing/2014/main" id="{9B81AE33-42F7-75F0-6D66-A0166AADB5CD}"/>
              </a:ext>
            </a:extLst>
          </p:cNvPr>
          <p:cNvSpPr/>
          <p:nvPr/>
        </p:nvSpPr>
        <p:spPr>
          <a:xfrm>
            <a:off x="3308010" y="5317681"/>
            <a:ext cx="1377827" cy="5274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Packing Standard master</a:t>
            </a:r>
            <a:endParaRPr kumimoji="1" lang="ja-JP" altLang="en-US" sz="800" dirty="0">
              <a:solidFill>
                <a:schemeClr val="tx1"/>
              </a:solidFill>
            </a:endParaRPr>
          </a:p>
        </p:txBody>
      </p:sp>
      <p:sp>
        <p:nvSpPr>
          <p:cNvPr id="10" name="正方形/長方形 9">
            <a:extLst>
              <a:ext uri="{FF2B5EF4-FFF2-40B4-BE49-F238E27FC236}">
                <a16:creationId xmlns:a16="http://schemas.microsoft.com/office/drawing/2014/main" id="{E178805F-B0BB-9869-E81D-813DF338A62E}"/>
              </a:ext>
            </a:extLst>
          </p:cNvPr>
          <p:cNvSpPr/>
          <p:nvPr/>
        </p:nvSpPr>
        <p:spPr>
          <a:xfrm>
            <a:off x="3909431" y="2478392"/>
            <a:ext cx="1052548" cy="139306"/>
          </a:xfrm>
          <a:prstGeom prst="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dirty="0">
                <a:solidFill>
                  <a:schemeClr val="tx1"/>
                </a:solidFill>
              </a:rPr>
              <a:t>PC : Location master</a:t>
            </a:r>
            <a:endParaRPr kumimoji="1" lang="ja-JP" altLang="en-US" sz="600" dirty="0">
              <a:solidFill>
                <a:schemeClr val="tx1"/>
              </a:solidFill>
            </a:endParaRPr>
          </a:p>
        </p:txBody>
      </p:sp>
      <p:sp>
        <p:nvSpPr>
          <p:cNvPr id="13" name="正方形/長方形 12">
            <a:extLst>
              <a:ext uri="{FF2B5EF4-FFF2-40B4-BE49-F238E27FC236}">
                <a16:creationId xmlns:a16="http://schemas.microsoft.com/office/drawing/2014/main" id="{CDEFD68B-C7A2-B676-38CB-C0AC2052001C}"/>
              </a:ext>
            </a:extLst>
          </p:cNvPr>
          <p:cNvSpPr/>
          <p:nvPr/>
        </p:nvSpPr>
        <p:spPr>
          <a:xfrm>
            <a:off x="3909431" y="3140602"/>
            <a:ext cx="1052548" cy="139306"/>
          </a:xfrm>
          <a:prstGeom prst="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dirty="0">
                <a:solidFill>
                  <a:schemeClr val="tx1"/>
                </a:solidFill>
              </a:rPr>
              <a:t>PC : User master</a:t>
            </a:r>
            <a:endParaRPr kumimoji="1" lang="ja-JP" altLang="en-US" sz="600" dirty="0">
              <a:solidFill>
                <a:schemeClr val="tx1"/>
              </a:solidFill>
            </a:endParaRPr>
          </a:p>
        </p:txBody>
      </p:sp>
      <p:sp>
        <p:nvSpPr>
          <p:cNvPr id="15" name="正方形/長方形 14">
            <a:extLst>
              <a:ext uri="{FF2B5EF4-FFF2-40B4-BE49-F238E27FC236}">
                <a16:creationId xmlns:a16="http://schemas.microsoft.com/office/drawing/2014/main" id="{D285A2D9-BCE3-3276-9FDE-9776A00F2DFE}"/>
              </a:ext>
            </a:extLst>
          </p:cNvPr>
          <p:cNvSpPr/>
          <p:nvPr/>
        </p:nvSpPr>
        <p:spPr>
          <a:xfrm>
            <a:off x="3909431" y="3849308"/>
            <a:ext cx="1052548" cy="139306"/>
          </a:xfrm>
          <a:prstGeom prst="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dirty="0">
                <a:solidFill>
                  <a:schemeClr val="tx1"/>
                </a:solidFill>
              </a:rPr>
              <a:t>PC : User Credential</a:t>
            </a:r>
            <a:endParaRPr kumimoji="1" lang="ja-JP" altLang="en-US" sz="600" dirty="0">
              <a:solidFill>
                <a:schemeClr val="tx1"/>
              </a:solidFill>
            </a:endParaRPr>
          </a:p>
        </p:txBody>
      </p:sp>
      <p:sp>
        <p:nvSpPr>
          <p:cNvPr id="16" name="正方形/長方形 15">
            <a:extLst>
              <a:ext uri="{FF2B5EF4-FFF2-40B4-BE49-F238E27FC236}">
                <a16:creationId xmlns:a16="http://schemas.microsoft.com/office/drawing/2014/main" id="{55122F90-0FC1-5ABF-5609-58A6BF544AEA}"/>
              </a:ext>
            </a:extLst>
          </p:cNvPr>
          <p:cNvSpPr/>
          <p:nvPr/>
        </p:nvSpPr>
        <p:spPr>
          <a:xfrm>
            <a:off x="3909431" y="4476414"/>
            <a:ext cx="1052548" cy="139306"/>
          </a:xfrm>
          <a:prstGeom prst="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dirty="0">
                <a:solidFill>
                  <a:schemeClr val="tx1"/>
                </a:solidFill>
              </a:rPr>
              <a:t>PC : Authority Master</a:t>
            </a:r>
            <a:endParaRPr kumimoji="1" lang="ja-JP" altLang="en-US" sz="600" dirty="0">
              <a:solidFill>
                <a:schemeClr val="tx1"/>
              </a:solidFill>
            </a:endParaRPr>
          </a:p>
        </p:txBody>
      </p:sp>
      <p:sp>
        <p:nvSpPr>
          <p:cNvPr id="18" name="正方形/長方形 17">
            <a:extLst>
              <a:ext uri="{FF2B5EF4-FFF2-40B4-BE49-F238E27FC236}">
                <a16:creationId xmlns:a16="http://schemas.microsoft.com/office/drawing/2014/main" id="{861EC48A-839F-EA45-3A0E-2D0710394205}"/>
              </a:ext>
            </a:extLst>
          </p:cNvPr>
          <p:cNvSpPr/>
          <p:nvPr/>
        </p:nvSpPr>
        <p:spPr>
          <a:xfrm>
            <a:off x="3909431" y="5124977"/>
            <a:ext cx="1052548" cy="139306"/>
          </a:xfrm>
          <a:prstGeom prst="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dirty="0">
                <a:solidFill>
                  <a:schemeClr val="tx1"/>
                </a:solidFill>
              </a:rPr>
              <a:t>PC : Name Master</a:t>
            </a:r>
            <a:endParaRPr kumimoji="1" lang="ja-JP" altLang="en-US" sz="600" dirty="0">
              <a:solidFill>
                <a:schemeClr val="tx1"/>
              </a:solidFill>
            </a:endParaRPr>
          </a:p>
        </p:txBody>
      </p:sp>
      <p:sp>
        <p:nvSpPr>
          <p:cNvPr id="19" name="正方形/長方形 18">
            <a:extLst>
              <a:ext uri="{FF2B5EF4-FFF2-40B4-BE49-F238E27FC236}">
                <a16:creationId xmlns:a16="http://schemas.microsoft.com/office/drawing/2014/main" id="{CC650874-8C9E-F188-6666-C79B84368E58}"/>
              </a:ext>
            </a:extLst>
          </p:cNvPr>
          <p:cNvSpPr/>
          <p:nvPr/>
        </p:nvSpPr>
        <p:spPr>
          <a:xfrm>
            <a:off x="3909431" y="5775431"/>
            <a:ext cx="1052548" cy="139306"/>
          </a:xfrm>
          <a:prstGeom prst="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dirty="0">
                <a:solidFill>
                  <a:schemeClr val="tx1"/>
                </a:solidFill>
              </a:rPr>
              <a:t>PC : Packing Standard</a:t>
            </a:r>
            <a:endParaRPr kumimoji="1" lang="ja-JP" altLang="en-US" sz="600" dirty="0">
              <a:solidFill>
                <a:schemeClr val="tx1"/>
              </a:solidFill>
            </a:endParaRPr>
          </a:p>
        </p:txBody>
      </p:sp>
      <p:sp>
        <p:nvSpPr>
          <p:cNvPr id="20" name="正方形/長方形 11">
            <a:extLst>
              <a:ext uri="{FF2B5EF4-FFF2-40B4-BE49-F238E27FC236}">
                <a16:creationId xmlns:a16="http://schemas.microsoft.com/office/drawing/2014/main" id="{76D1B63C-6767-3140-C20D-FE2FE69BD33F}"/>
              </a:ext>
            </a:extLst>
          </p:cNvPr>
          <p:cNvSpPr/>
          <p:nvPr/>
        </p:nvSpPr>
        <p:spPr>
          <a:xfrm>
            <a:off x="3308010" y="6044383"/>
            <a:ext cx="1377827" cy="5274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Bill of Materials</a:t>
            </a:r>
            <a:endParaRPr kumimoji="1" lang="ja-JP" altLang="en-US" sz="800" dirty="0">
              <a:solidFill>
                <a:schemeClr val="tx1"/>
              </a:solidFill>
            </a:endParaRPr>
          </a:p>
        </p:txBody>
      </p:sp>
      <p:sp>
        <p:nvSpPr>
          <p:cNvPr id="22" name="正方形/長方形 18">
            <a:extLst>
              <a:ext uri="{FF2B5EF4-FFF2-40B4-BE49-F238E27FC236}">
                <a16:creationId xmlns:a16="http://schemas.microsoft.com/office/drawing/2014/main" id="{C3C5D7DF-723C-8BB8-CB40-91FA80FA73C6}"/>
              </a:ext>
            </a:extLst>
          </p:cNvPr>
          <p:cNvSpPr/>
          <p:nvPr/>
        </p:nvSpPr>
        <p:spPr>
          <a:xfrm>
            <a:off x="3909431" y="6502133"/>
            <a:ext cx="1052548" cy="139306"/>
          </a:xfrm>
          <a:prstGeom prst="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dirty="0">
                <a:solidFill>
                  <a:schemeClr val="tx1"/>
                </a:solidFill>
              </a:rPr>
              <a:t>PC : Bill of Materials</a:t>
            </a:r>
            <a:endParaRPr kumimoji="1" lang="ja-JP" altLang="en-US" sz="600" dirty="0">
              <a:solidFill>
                <a:schemeClr val="tx1"/>
              </a:solidFill>
            </a:endParaRPr>
          </a:p>
        </p:txBody>
      </p:sp>
      <p:sp>
        <p:nvSpPr>
          <p:cNvPr id="14" name="正方形/長方形 10">
            <a:extLst>
              <a:ext uri="{FF2B5EF4-FFF2-40B4-BE49-F238E27FC236}">
                <a16:creationId xmlns:a16="http://schemas.microsoft.com/office/drawing/2014/main" id="{9CE276A1-B9BD-BE9E-6227-D5225F4D505F}"/>
              </a:ext>
            </a:extLst>
          </p:cNvPr>
          <p:cNvSpPr/>
          <p:nvPr/>
        </p:nvSpPr>
        <p:spPr>
          <a:xfrm>
            <a:off x="3308010" y="6765834"/>
            <a:ext cx="1377827" cy="5274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NG Reason master</a:t>
            </a:r>
            <a:endParaRPr kumimoji="1" lang="ja-JP" altLang="en-US" sz="800" dirty="0">
              <a:solidFill>
                <a:schemeClr val="tx1"/>
              </a:solidFill>
            </a:endParaRPr>
          </a:p>
        </p:txBody>
      </p:sp>
      <p:sp>
        <p:nvSpPr>
          <p:cNvPr id="23" name="正方形/長方形 11">
            <a:extLst>
              <a:ext uri="{FF2B5EF4-FFF2-40B4-BE49-F238E27FC236}">
                <a16:creationId xmlns:a16="http://schemas.microsoft.com/office/drawing/2014/main" id="{9A59DFC0-4845-9D68-7CD8-449B582B9285}"/>
              </a:ext>
            </a:extLst>
          </p:cNvPr>
          <p:cNvSpPr/>
          <p:nvPr/>
        </p:nvSpPr>
        <p:spPr>
          <a:xfrm>
            <a:off x="3308010" y="7422855"/>
            <a:ext cx="1377827" cy="5274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Carton barcode master</a:t>
            </a:r>
            <a:endParaRPr kumimoji="1" lang="ja-JP" altLang="en-US" sz="800" dirty="0">
              <a:solidFill>
                <a:schemeClr val="tx1"/>
              </a:solidFill>
            </a:endParaRPr>
          </a:p>
        </p:txBody>
      </p:sp>
      <p:sp>
        <p:nvSpPr>
          <p:cNvPr id="24" name="正方形/長方形 17">
            <a:extLst>
              <a:ext uri="{FF2B5EF4-FFF2-40B4-BE49-F238E27FC236}">
                <a16:creationId xmlns:a16="http://schemas.microsoft.com/office/drawing/2014/main" id="{AA13667A-5364-EBBA-E0B8-780652533430}"/>
              </a:ext>
            </a:extLst>
          </p:cNvPr>
          <p:cNvSpPr/>
          <p:nvPr/>
        </p:nvSpPr>
        <p:spPr>
          <a:xfrm>
            <a:off x="3909431" y="7230151"/>
            <a:ext cx="1052548" cy="139306"/>
          </a:xfrm>
          <a:prstGeom prst="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dirty="0">
                <a:solidFill>
                  <a:schemeClr val="tx1"/>
                </a:solidFill>
              </a:rPr>
              <a:t>PC : Name Master</a:t>
            </a:r>
            <a:endParaRPr kumimoji="1" lang="ja-JP" altLang="en-US" sz="600" dirty="0">
              <a:solidFill>
                <a:schemeClr val="tx1"/>
              </a:solidFill>
            </a:endParaRPr>
          </a:p>
        </p:txBody>
      </p:sp>
      <p:sp>
        <p:nvSpPr>
          <p:cNvPr id="25" name="正方形/長方形 18">
            <a:extLst>
              <a:ext uri="{FF2B5EF4-FFF2-40B4-BE49-F238E27FC236}">
                <a16:creationId xmlns:a16="http://schemas.microsoft.com/office/drawing/2014/main" id="{7E7499AF-6047-6E8E-F1D0-10DBF9B9CDF7}"/>
              </a:ext>
            </a:extLst>
          </p:cNvPr>
          <p:cNvSpPr/>
          <p:nvPr/>
        </p:nvSpPr>
        <p:spPr>
          <a:xfrm>
            <a:off x="3909431" y="7880605"/>
            <a:ext cx="1052548" cy="139306"/>
          </a:xfrm>
          <a:prstGeom prst="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dirty="0">
                <a:solidFill>
                  <a:schemeClr val="tx1"/>
                </a:solidFill>
              </a:rPr>
              <a:t>PC : Packing Standard</a:t>
            </a:r>
            <a:endParaRPr kumimoji="1" lang="ja-JP" altLang="en-US" sz="600" dirty="0">
              <a:solidFill>
                <a:schemeClr val="tx1"/>
              </a:solidFill>
            </a:endParaRPr>
          </a:p>
        </p:txBody>
      </p:sp>
      <p:sp>
        <p:nvSpPr>
          <p:cNvPr id="26" name="正方形/長方形 11">
            <a:extLst>
              <a:ext uri="{FF2B5EF4-FFF2-40B4-BE49-F238E27FC236}">
                <a16:creationId xmlns:a16="http://schemas.microsoft.com/office/drawing/2014/main" id="{4AD6F94F-147E-BB7F-E5D0-0B1614575292}"/>
              </a:ext>
            </a:extLst>
          </p:cNvPr>
          <p:cNvSpPr/>
          <p:nvPr/>
        </p:nvSpPr>
        <p:spPr>
          <a:xfrm>
            <a:off x="3308010" y="8149557"/>
            <a:ext cx="1377827" cy="5274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Department master</a:t>
            </a:r>
            <a:endParaRPr kumimoji="1" lang="ja-JP" altLang="en-US" sz="800" dirty="0">
              <a:solidFill>
                <a:schemeClr val="tx1"/>
              </a:solidFill>
            </a:endParaRPr>
          </a:p>
        </p:txBody>
      </p:sp>
      <p:sp>
        <p:nvSpPr>
          <p:cNvPr id="27" name="正方形/長方形 18">
            <a:extLst>
              <a:ext uri="{FF2B5EF4-FFF2-40B4-BE49-F238E27FC236}">
                <a16:creationId xmlns:a16="http://schemas.microsoft.com/office/drawing/2014/main" id="{FDF69762-2BAC-A89E-79FB-59C1BCDE8BB9}"/>
              </a:ext>
            </a:extLst>
          </p:cNvPr>
          <p:cNvSpPr/>
          <p:nvPr/>
        </p:nvSpPr>
        <p:spPr>
          <a:xfrm>
            <a:off x="3909431" y="8607307"/>
            <a:ext cx="1052548" cy="139306"/>
          </a:xfrm>
          <a:prstGeom prst="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dirty="0">
                <a:solidFill>
                  <a:schemeClr val="tx1"/>
                </a:solidFill>
              </a:rPr>
              <a:t>PC : Bill of Materials</a:t>
            </a:r>
            <a:endParaRPr kumimoji="1" lang="ja-JP" altLang="en-US" sz="600" dirty="0">
              <a:solidFill>
                <a:schemeClr val="tx1"/>
              </a:solidFill>
            </a:endParaRPr>
          </a:p>
        </p:txBody>
      </p:sp>
      <p:sp>
        <p:nvSpPr>
          <p:cNvPr id="28" name="Isosceles Triangle 27">
            <a:extLst>
              <a:ext uri="{FF2B5EF4-FFF2-40B4-BE49-F238E27FC236}">
                <a16:creationId xmlns:a16="http://schemas.microsoft.com/office/drawing/2014/main" id="{69D416B4-48A9-ED3C-0955-209DB0B5FD8B}"/>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spTree>
    <p:extLst>
      <p:ext uri="{BB962C8B-B14F-4D97-AF65-F5344CB8AC3E}">
        <p14:creationId xmlns:p14="http://schemas.microsoft.com/office/powerpoint/2010/main" val="1138421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43</a:t>
            </a:fld>
            <a:endParaRPr kumimoji="1" lang="ja-JP" altLang="en-US"/>
          </a:p>
        </p:txBody>
      </p:sp>
      <p:sp>
        <p:nvSpPr>
          <p:cNvPr id="17" name="正方形/長方形 16">
            <a:extLst>
              <a:ext uri="{FF2B5EF4-FFF2-40B4-BE49-F238E27FC236}">
                <a16:creationId xmlns:a16="http://schemas.microsoft.com/office/drawing/2014/main" id="{63762151-4328-4DD9-8D29-5A720332379A}"/>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4D3446FF-91A2-4882-ADFB-35C92745D8C9}"/>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D6DA7BFF-5EDF-40B8-8A19-4B584AB64AEA}"/>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5-1. Setting </a:t>
            </a:r>
            <a:r>
              <a:rPr kumimoji="1" lang="en-US" altLang="ja-JP" sz="1100" b="1" dirty="0" err="1"/>
              <a:t>i</a:t>
            </a:r>
            <a:r>
              <a:rPr kumimoji="1" lang="en-US" altLang="ja-JP" sz="1100" b="1" dirty="0"/>
              <a:t>-Reporter for Window and </a:t>
            </a:r>
            <a:r>
              <a:rPr kumimoji="1" lang="en-US" altLang="ja-JP" sz="1100" b="1" dirty="0" err="1"/>
              <a:t>i</a:t>
            </a:r>
            <a:r>
              <a:rPr kumimoji="1" lang="en-US" altLang="ja-JP" sz="1100" b="1" dirty="0"/>
              <a:t>-Pad app, </a:t>
            </a:r>
            <a:r>
              <a:rPr kumimoji="1" lang="en-US" altLang="ja-JP" sz="1100" b="1" dirty="0" err="1"/>
              <a:t>ConMas</a:t>
            </a:r>
            <a:r>
              <a:rPr kumimoji="1" lang="en-US" altLang="ja-JP" sz="1100" b="1" dirty="0"/>
              <a:t> Designer app</a:t>
            </a:r>
          </a:p>
        </p:txBody>
      </p:sp>
      <p:sp>
        <p:nvSpPr>
          <p:cNvPr id="4" name="テキスト ボックス 3">
            <a:extLst>
              <a:ext uri="{FF2B5EF4-FFF2-40B4-BE49-F238E27FC236}">
                <a16:creationId xmlns:a16="http://schemas.microsoft.com/office/drawing/2014/main" id="{FBF92530-F990-B19B-731E-35351E9AE975}"/>
              </a:ext>
            </a:extLst>
          </p:cNvPr>
          <p:cNvSpPr txBox="1"/>
          <p:nvPr/>
        </p:nvSpPr>
        <p:spPr>
          <a:xfrm>
            <a:off x="499554" y="1430877"/>
            <a:ext cx="5952046" cy="369332"/>
          </a:xfrm>
          <a:prstGeom prst="rect">
            <a:avLst/>
          </a:prstGeom>
          <a:noFill/>
        </p:spPr>
        <p:txBody>
          <a:bodyPr wrap="square" rtlCol="0">
            <a:spAutoFit/>
          </a:bodyPr>
          <a:lstStyle/>
          <a:p>
            <a:r>
              <a:rPr kumimoji="1" lang="en-US" altLang="ja-JP" sz="900" dirty="0"/>
              <a:t>1. Download </a:t>
            </a:r>
            <a:r>
              <a:rPr kumimoji="1" lang="en-US" altLang="ja-JP" sz="900" dirty="0" err="1"/>
              <a:t>i</a:t>
            </a:r>
            <a:r>
              <a:rPr kumimoji="1" lang="en-US" altLang="ja-JP" sz="900" dirty="0"/>
              <a:t>-Reporter for Windows app. And </a:t>
            </a:r>
            <a:r>
              <a:rPr kumimoji="1" lang="en-US" altLang="ja-JP" sz="900" dirty="0" err="1"/>
              <a:t>ConMas</a:t>
            </a:r>
            <a:r>
              <a:rPr kumimoji="1" lang="en-US" altLang="ja-JP" sz="900" dirty="0"/>
              <a:t> Designer app. On Website : </a:t>
            </a:r>
            <a:r>
              <a:rPr kumimoji="1" lang="en-US" altLang="ja-JP" sz="900" u="sng" dirty="0">
                <a:solidFill>
                  <a:srgbClr val="002060"/>
                </a:solidFill>
                <a:hlinkClick r:id="rId2"/>
              </a:rPr>
              <a:t>https://cimtops-support.com/i-Reporter/en/dl-software-en</a:t>
            </a:r>
            <a:r>
              <a:rPr kumimoji="1" lang="en-US" altLang="ja-JP" sz="900" dirty="0">
                <a:solidFill>
                  <a:srgbClr val="002060"/>
                </a:solidFill>
              </a:rPr>
              <a:t> </a:t>
            </a:r>
            <a:r>
              <a:rPr kumimoji="1" lang="en-US" altLang="ja-JP" sz="900" dirty="0"/>
              <a:t>and login</a:t>
            </a:r>
          </a:p>
        </p:txBody>
      </p:sp>
      <p:pic>
        <p:nvPicPr>
          <p:cNvPr id="263" name="図 262">
            <a:extLst>
              <a:ext uri="{FF2B5EF4-FFF2-40B4-BE49-F238E27FC236}">
                <a16:creationId xmlns:a16="http://schemas.microsoft.com/office/drawing/2014/main" id="{A6CBDC8F-1EAF-B274-3B37-D5FA3D76EFA0}"/>
              </a:ext>
            </a:extLst>
          </p:cNvPr>
          <p:cNvPicPr>
            <a:picLocks noChangeAspect="1"/>
          </p:cNvPicPr>
          <p:nvPr/>
        </p:nvPicPr>
        <p:blipFill>
          <a:blip r:embed="rId3"/>
          <a:stretch>
            <a:fillRect/>
          </a:stretch>
        </p:blipFill>
        <p:spPr>
          <a:xfrm>
            <a:off x="1057033" y="3581278"/>
            <a:ext cx="792993" cy="121931"/>
          </a:xfrm>
          <a:prstGeom prst="rect">
            <a:avLst/>
          </a:prstGeom>
        </p:spPr>
      </p:pic>
      <p:sp>
        <p:nvSpPr>
          <p:cNvPr id="41" name="Isosceles Triangle 40">
            <a:extLst>
              <a:ext uri="{FF2B5EF4-FFF2-40B4-BE49-F238E27FC236}">
                <a16:creationId xmlns:a16="http://schemas.microsoft.com/office/drawing/2014/main" id="{35071CBC-93D3-39AA-55F7-F3A43E457C87}"/>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6" name="Picture 5">
            <a:extLst>
              <a:ext uri="{FF2B5EF4-FFF2-40B4-BE49-F238E27FC236}">
                <a16:creationId xmlns:a16="http://schemas.microsoft.com/office/drawing/2014/main" id="{F223FC53-8D11-CD7E-5584-A0F610C7AC4E}"/>
              </a:ext>
            </a:extLst>
          </p:cNvPr>
          <p:cNvPicPr>
            <a:picLocks noChangeAspect="1"/>
          </p:cNvPicPr>
          <p:nvPr/>
        </p:nvPicPr>
        <p:blipFill>
          <a:blip r:embed="rId4"/>
          <a:stretch>
            <a:fillRect/>
          </a:stretch>
        </p:blipFill>
        <p:spPr>
          <a:xfrm>
            <a:off x="499553" y="2320309"/>
            <a:ext cx="1634047" cy="1693498"/>
          </a:xfrm>
          <a:prstGeom prst="rect">
            <a:avLst/>
          </a:prstGeom>
        </p:spPr>
      </p:pic>
      <p:sp>
        <p:nvSpPr>
          <p:cNvPr id="7" name="テキスト ボックス 3">
            <a:extLst>
              <a:ext uri="{FF2B5EF4-FFF2-40B4-BE49-F238E27FC236}">
                <a16:creationId xmlns:a16="http://schemas.microsoft.com/office/drawing/2014/main" id="{CAA6C78F-0FEA-4935-10B1-2E754AF9AB15}"/>
              </a:ext>
            </a:extLst>
          </p:cNvPr>
          <p:cNvSpPr txBox="1"/>
          <p:nvPr/>
        </p:nvSpPr>
        <p:spPr>
          <a:xfrm>
            <a:off x="495058" y="1832243"/>
            <a:ext cx="2047875" cy="507831"/>
          </a:xfrm>
          <a:prstGeom prst="rect">
            <a:avLst/>
          </a:prstGeom>
          <a:noFill/>
        </p:spPr>
        <p:txBody>
          <a:bodyPr wrap="square" rtlCol="0">
            <a:spAutoFit/>
          </a:bodyPr>
          <a:lstStyle/>
          <a:p>
            <a:r>
              <a:rPr kumimoji="1" lang="en-US" altLang="ja-JP" sz="900" dirty="0"/>
              <a:t>1.1 Website : </a:t>
            </a:r>
            <a:r>
              <a:rPr kumimoji="1" lang="en-US" altLang="ja-JP" sz="900" u="sng" dirty="0">
                <a:solidFill>
                  <a:srgbClr val="002060"/>
                </a:solidFill>
                <a:hlinkClick r:id="rId2"/>
              </a:rPr>
              <a:t>https://cimtops-support.com/i-Reporter/en/dl-software-en</a:t>
            </a:r>
            <a:r>
              <a:rPr kumimoji="1" lang="en-US" altLang="ja-JP" sz="900" dirty="0">
                <a:solidFill>
                  <a:srgbClr val="002060"/>
                </a:solidFill>
              </a:rPr>
              <a:t> </a:t>
            </a:r>
            <a:r>
              <a:rPr kumimoji="1" lang="en-US" altLang="ja-JP" sz="900" dirty="0"/>
              <a:t>and login</a:t>
            </a:r>
          </a:p>
        </p:txBody>
      </p:sp>
      <p:sp>
        <p:nvSpPr>
          <p:cNvPr id="8" name="テキスト ボックス 3">
            <a:extLst>
              <a:ext uri="{FF2B5EF4-FFF2-40B4-BE49-F238E27FC236}">
                <a16:creationId xmlns:a16="http://schemas.microsoft.com/office/drawing/2014/main" id="{7C161AEB-18E4-68B7-D21B-B46FDE8F7FB5}"/>
              </a:ext>
            </a:extLst>
          </p:cNvPr>
          <p:cNvSpPr txBox="1"/>
          <p:nvPr/>
        </p:nvSpPr>
        <p:spPr>
          <a:xfrm>
            <a:off x="2199574" y="1834585"/>
            <a:ext cx="2745343" cy="369332"/>
          </a:xfrm>
          <a:prstGeom prst="rect">
            <a:avLst/>
          </a:prstGeom>
          <a:noFill/>
        </p:spPr>
        <p:txBody>
          <a:bodyPr wrap="square" rtlCol="0">
            <a:spAutoFit/>
          </a:bodyPr>
          <a:lstStyle/>
          <a:p>
            <a:r>
              <a:rPr kumimoji="1" lang="en-US" altLang="ja-JP" sz="900" dirty="0"/>
              <a:t>1.2 Setting login </a:t>
            </a:r>
            <a:r>
              <a:rPr kumimoji="1" lang="en-US" altLang="ja-JP" sz="900" dirty="0" err="1"/>
              <a:t>i</a:t>
            </a:r>
            <a:r>
              <a:rPr kumimoji="1" lang="en-US" altLang="ja-JP" sz="900" dirty="0"/>
              <a:t>-Reporter for Windows </a:t>
            </a:r>
          </a:p>
          <a:p>
            <a:r>
              <a:rPr kumimoji="1" lang="en-US" altLang="ja-JP" sz="900" dirty="0"/>
              <a:t>app. </a:t>
            </a:r>
          </a:p>
        </p:txBody>
      </p:sp>
      <p:pic>
        <p:nvPicPr>
          <p:cNvPr id="10" name="Picture 9">
            <a:extLst>
              <a:ext uri="{FF2B5EF4-FFF2-40B4-BE49-F238E27FC236}">
                <a16:creationId xmlns:a16="http://schemas.microsoft.com/office/drawing/2014/main" id="{F70CAFC2-A377-0658-F1F9-BA4945829B20}"/>
              </a:ext>
            </a:extLst>
          </p:cNvPr>
          <p:cNvPicPr>
            <a:picLocks noChangeAspect="1"/>
          </p:cNvPicPr>
          <p:nvPr/>
        </p:nvPicPr>
        <p:blipFill>
          <a:blip r:embed="rId5"/>
          <a:stretch>
            <a:fillRect/>
          </a:stretch>
        </p:blipFill>
        <p:spPr>
          <a:xfrm>
            <a:off x="2288773" y="2320309"/>
            <a:ext cx="2046454" cy="1226379"/>
          </a:xfrm>
          <a:prstGeom prst="rect">
            <a:avLst/>
          </a:prstGeom>
        </p:spPr>
      </p:pic>
      <p:sp>
        <p:nvSpPr>
          <p:cNvPr id="11" name="テキスト ボックス 3">
            <a:extLst>
              <a:ext uri="{FF2B5EF4-FFF2-40B4-BE49-F238E27FC236}">
                <a16:creationId xmlns:a16="http://schemas.microsoft.com/office/drawing/2014/main" id="{8EB640E9-603B-931B-DCC7-566342F49271}"/>
              </a:ext>
            </a:extLst>
          </p:cNvPr>
          <p:cNvSpPr txBox="1"/>
          <p:nvPr/>
        </p:nvSpPr>
        <p:spPr>
          <a:xfrm>
            <a:off x="4387449" y="1839843"/>
            <a:ext cx="2021440" cy="369332"/>
          </a:xfrm>
          <a:prstGeom prst="rect">
            <a:avLst/>
          </a:prstGeom>
          <a:noFill/>
        </p:spPr>
        <p:txBody>
          <a:bodyPr wrap="square" rtlCol="0">
            <a:spAutoFit/>
          </a:bodyPr>
          <a:lstStyle/>
          <a:p>
            <a:r>
              <a:rPr kumimoji="1" lang="en-US" altLang="ja-JP" sz="900" dirty="0"/>
              <a:t>1.3 Setting login </a:t>
            </a:r>
            <a:r>
              <a:rPr kumimoji="1" lang="en-US" altLang="ja-JP" sz="900" dirty="0" err="1"/>
              <a:t>ConMas</a:t>
            </a:r>
            <a:r>
              <a:rPr kumimoji="1" lang="en-US" altLang="ja-JP" sz="900" dirty="0"/>
              <a:t> Designer </a:t>
            </a:r>
          </a:p>
          <a:p>
            <a:r>
              <a:rPr kumimoji="1" lang="en-US" altLang="ja-JP" sz="900" dirty="0"/>
              <a:t>app. </a:t>
            </a:r>
          </a:p>
        </p:txBody>
      </p:sp>
      <p:pic>
        <p:nvPicPr>
          <p:cNvPr id="13" name="Picture 12">
            <a:extLst>
              <a:ext uri="{FF2B5EF4-FFF2-40B4-BE49-F238E27FC236}">
                <a16:creationId xmlns:a16="http://schemas.microsoft.com/office/drawing/2014/main" id="{90A57EBC-029E-1214-6B06-36FA07358EF3}"/>
              </a:ext>
            </a:extLst>
          </p:cNvPr>
          <p:cNvPicPr>
            <a:picLocks noChangeAspect="1"/>
          </p:cNvPicPr>
          <p:nvPr/>
        </p:nvPicPr>
        <p:blipFill>
          <a:blip r:embed="rId6"/>
          <a:srcRect t="292" b="33"/>
          <a:stretch/>
        </p:blipFill>
        <p:spPr>
          <a:xfrm>
            <a:off x="4490400" y="2320309"/>
            <a:ext cx="1924687" cy="1693498"/>
          </a:xfrm>
          <a:prstGeom prst="rect">
            <a:avLst/>
          </a:prstGeom>
        </p:spPr>
      </p:pic>
      <p:sp>
        <p:nvSpPr>
          <p:cNvPr id="14" name="テキスト ボックス 3">
            <a:extLst>
              <a:ext uri="{FF2B5EF4-FFF2-40B4-BE49-F238E27FC236}">
                <a16:creationId xmlns:a16="http://schemas.microsoft.com/office/drawing/2014/main" id="{F6072630-DED5-7F54-7511-F97501120CE3}"/>
              </a:ext>
            </a:extLst>
          </p:cNvPr>
          <p:cNvSpPr txBox="1"/>
          <p:nvPr/>
        </p:nvSpPr>
        <p:spPr>
          <a:xfrm>
            <a:off x="499554" y="4219548"/>
            <a:ext cx="4167696" cy="230832"/>
          </a:xfrm>
          <a:prstGeom prst="rect">
            <a:avLst/>
          </a:prstGeom>
          <a:noFill/>
        </p:spPr>
        <p:txBody>
          <a:bodyPr wrap="square" rtlCol="0">
            <a:spAutoFit/>
          </a:bodyPr>
          <a:lstStyle/>
          <a:p>
            <a:r>
              <a:rPr kumimoji="1" lang="en-US" altLang="ja-JP" sz="900" dirty="0"/>
              <a:t>2. Download </a:t>
            </a:r>
            <a:r>
              <a:rPr kumimoji="1" lang="en-US" altLang="ja-JP" sz="900" dirty="0" err="1"/>
              <a:t>i</a:t>
            </a:r>
            <a:r>
              <a:rPr kumimoji="1" lang="en-US" altLang="ja-JP" sz="900" dirty="0"/>
              <a:t>-Reporter app. in App Store on </a:t>
            </a:r>
            <a:r>
              <a:rPr kumimoji="1" lang="en-US" altLang="ja-JP" sz="900" dirty="0" err="1"/>
              <a:t>i</a:t>
            </a:r>
            <a:r>
              <a:rPr kumimoji="1" lang="en-US" altLang="ja-JP" sz="900" dirty="0"/>
              <a:t>-Pad And </a:t>
            </a:r>
            <a:r>
              <a:rPr kumimoji="1" lang="en-US" altLang="ja-JP" sz="900" dirty="0" err="1"/>
              <a:t>and</a:t>
            </a:r>
            <a:r>
              <a:rPr kumimoji="1" lang="en-US" altLang="ja-JP" sz="900" dirty="0"/>
              <a:t> login</a:t>
            </a:r>
          </a:p>
        </p:txBody>
      </p:sp>
      <p:sp>
        <p:nvSpPr>
          <p:cNvPr id="15" name="テキスト ボックス 3">
            <a:extLst>
              <a:ext uri="{FF2B5EF4-FFF2-40B4-BE49-F238E27FC236}">
                <a16:creationId xmlns:a16="http://schemas.microsoft.com/office/drawing/2014/main" id="{FE00CE08-3CF2-AA3C-1E71-941590ACB959}"/>
              </a:ext>
            </a:extLst>
          </p:cNvPr>
          <p:cNvSpPr txBox="1"/>
          <p:nvPr/>
        </p:nvSpPr>
        <p:spPr>
          <a:xfrm>
            <a:off x="495058" y="4460165"/>
            <a:ext cx="2047875" cy="230832"/>
          </a:xfrm>
          <a:prstGeom prst="rect">
            <a:avLst/>
          </a:prstGeom>
          <a:noFill/>
        </p:spPr>
        <p:txBody>
          <a:bodyPr wrap="square" rtlCol="0">
            <a:spAutoFit/>
          </a:bodyPr>
          <a:lstStyle/>
          <a:p>
            <a:r>
              <a:rPr kumimoji="1" lang="en-US" altLang="ja-JP" sz="900" dirty="0"/>
              <a:t>2.1 App Store</a:t>
            </a:r>
          </a:p>
        </p:txBody>
      </p:sp>
      <p:pic>
        <p:nvPicPr>
          <p:cNvPr id="18" name="Picture 17">
            <a:extLst>
              <a:ext uri="{FF2B5EF4-FFF2-40B4-BE49-F238E27FC236}">
                <a16:creationId xmlns:a16="http://schemas.microsoft.com/office/drawing/2014/main" id="{3B71AD5C-F869-C596-D47C-05E54699DBC2}"/>
              </a:ext>
            </a:extLst>
          </p:cNvPr>
          <p:cNvPicPr>
            <a:picLocks noChangeAspect="1"/>
          </p:cNvPicPr>
          <p:nvPr/>
        </p:nvPicPr>
        <p:blipFill>
          <a:blip r:embed="rId7"/>
          <a:stretch>
            <a:fillRect/>
          </a:stretch>
        </p:blipFill>
        <p:spPr>
          <a:xfrm>
            <a:off x="578695" y="4686667"/>
            <a:ext cx="1554905" cy="2034693"/>
          </a:xfrm>
          <a:prstGeom prst="rect">
            <a:avLst/>
          </a:prstGeom>
        </p:spPr>
      </p:pic>
      <p:sp>
        <p:nvSpPr>
          <p:cNvPr id="19" name="テキスト ボックス 3">
            <a:extLst>
              <a:ext uri="{FF2B5EF4-FFF2-40B4-BE49-F238E27FC236}">
                <a16:creationId xmlns:a16="http://schemas.microsoft.com/office/drawing/2014/main" id="{CB33150B-9FAA-BC99-30E3-2A66D1CBEAF1}"/>
              </a:ext>
            </a:extLst>
          </p:cNvPr>
          <p:cNvSpPr txBox="1"/>
          <p:nvPr/>
        </p:nvSpPr>
        <p:spPr>
          <a:xfrm>
            <a:off x="2305895" y="4460165"/>
            <a:ext cx="2047875" cy="230832"/>
          </a:xfrm>
          <a:prstGeom prst="rect">
            <a:avLst/>
          </a:prstGeom>
          <a:noFill/>
        </p:spPr>
        <p:txBody>
          <a:bodyPr wrap="square" rtlCol="0">
            <a:spAutoFit/>
          </a:bodyPr>
          <a:lstStyle/>
          <a:p>
            <a:r>
              <a:rPr kumimoji="1" lang="en-US" altLang="ja-JP" sz="900" dirty="0"/>
              <a:t>2.1 Setting login </a:t>
            </a:r>
            <a:r>
              <a:rPr kumimoji="1" lang="en-US" altLang="ja-JP" sz="900" dirty="0" err="1"/>
              <a:t>i</a:t>
            </a:r>
            <a:r>
              <a:rPr kumimoji="1" lang="en-US" altLang="ja-JP" sz="900" dirty="0"/>
              <a:t>-Reporter app.</a:t>
            </a:r>
          </a:p>
        </p:txBody>
      </p:sp>
      <p:pic>
        <p:nvPicPr>
          <p:cNvPr id="21" name="Picture 20">
            <a:extLst>
              <a:ext uri="{FF2B5EF4-FFF2-40B4-BE49-F238E27FC236}">
                <a16:creationId xmlns:a16="http://schemas.microsoft.com/office/drawing/2014/main" id="{31D8CDF8-271D-64F2-A3E1-801A0065280B}"/>
              </a:ext>
            </a:extLst>
          </p:cNvPr>
          <p:cNvPicPr>
            <a:picLocks noChangeAspect="1"/>
          </p:cNvPicPr>
          <p:nvPr/>
        </p:nvPicPr>
        <p:blipFill>
          <a:blip r:embed="rId8"/>
          <a:stretch>
            <a:fillRect/>
          </a:stretch>
        </p:blipFill>
        <p:spPr>
          <a:xfrm>
            <a:off x="2309649" y="4692973"/>
            <a:ext cx="1547109" cy="2028388"/>
          </a:xfrm>
          <a:prstGeom prst="rect">
            <a:avLst/>
          </a:prstGeom>
        </p:spPr>
      </p:pic>
      <p:sp>
        <p:nvSpPr>
          <p:cNvPr id="23" name="テキスト ボックス 3">
            <a:extLst>
              <a:ext uri="{FF2B5EF4-FFF2-40B4-BE49-F238E27FC236}">
                <a16:creationId xmlns:a16="http://schemas.microsoft.com/office/drawing/2014/main" id="{947B462D-709A-CFB0-9382-0A0939318D94}"/>
              </a:ext>
            </a:extLst>
          </p:cNvPr>
          <p:cNvSpPr txBox="1"/>
          <p:nvPr/>
        </p:nvSpPr>
        <p:spPr>
          <a:xfrm>
            <a:off x="499554" y="6924758"/>
            <a:ext cx="4751896" cy="230832"/>
          </a:xfrm>
          <a:prstGeom prst="rect">
            <a:avLst/>
          </a:prstGeom>
          <a:noFill/>
        </p:spPr>
        <p:txBody>
          <a:bodyPr wrap="square" rtlCol="0">
            <a:spAutoFit/>
          </a:bodyPr>
          <a:lstStyle/>
          <a:p>
            <a:r>
              <a:rPr kumimoji="1" lang="en-US" altLang="ja-JP" sz="900" dirty="0"/>
              <a:t>3. Approved the use of the app on </a:t>
            </a:r>
            <a:r>
              <a:rPr kumimoji="1" lang="en-US" altLang="ja-JP" sz="900" dirty="0" err="1"/>
              <a:t>ConMas</a:t>
            </a:r>
            <a:r>
              <a:rPr kumimoji="1" lang="en-US" altLang="ja-JP" sz="900" dirty="0"/>
              <a:t> Manager &gt; System menu &gt; Devices</a:t>
            </a:r>
          </a:p>
        </p:txBody>
      </p:sp>
      <p:pic>
        <p:nvPicPr>
          <p:cNvPr id="26" name="Picture 25">
            <a:extLst>
              <a:ext uri="{FF2B5EF4-FFF2-40B4-BE49-F238E27FC236}">
                <a16:creationId xmlns:a16="http://schemas.microsoft.com/office/drawing/2014/main" id="{15E61D73-FAD4-5FD4-66A6-5B3114574694}"/>
              </a:ext>
            </a:extLst>
          </p:cNvPr>
          <p:cNvPicPr>
            <a:picLocks noChangeAspect="1"/>
          </p:cNvPicPr>
          <p:nvPr/>
        </p:nvPicPr>
        <p:blipFill>
          <a:blip r:embed="rId9"/>
          <a:stretch>
            <a:fillRect/>
          </a:stretch>
        </p:blipFill>
        <p:spPr>
          <a:xfrm>
            <a:off x="578695" y="7165375"/>
            <a:ext cx="3447205" cy="1873006"/>
          </a:xfrm>
          <a:prstGeom prst="rect">
            <a:avLst/>
          </a:prstGeom>
        </p:spPr>
      </p:pic>
    </p:spTree>
    <p:extLst>
      <p:ext uri="{BB962C8B-B14F-4D97-AF65-F5344CB8AC3E}">
        <p14:creationId xmlns:p14="http://schemas.microsoft.com/office/powerpoint/2010/main" val="8033372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329D5-C052-CFFE-13BA-02A7BC99FFEF}"/>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2A8CDB12-A34F-9BAC-1152-E3ED7E8E9E11}"/>
              </a:ext>
            </a:extLst>
          </p:cNvPr>
          <p:cNvSpPr>
            <a:spLocks noGrp="1"/>
          </p:cNvSpPr>
          <p:nvPr>
            <p:ph type="sldNum" sz="quarter" idx="12"/>
          </p:nvPr>
        </p:nvSpPr>
        <p:spPr/>
        <p:txBody>
          <a:bodyPr/>
          <a:lstStyle/>
          <a:p>
            <a:fld id="{FABEA90D-F275-432F-8053-456A4E092F4A}" type="slidenum">
              <a:rPr kumimoji="1" lang="ja-JP" altLang="en-US" smtClean="0"/>
              <a:t>44</a:t>
            </a:fld>
            <a:endParaRPr kumimoji="1" lang="ja-JP" altLang="en-US"/>
          </a:p>
        </p:txBody>
      </p:sp>
      <p:sp>
        <p:nvSpPr>
          <p:cNvPr id="17" name="正方形/長方形 16">
            <a:extLst>
              <a:ext uri="{FF2B5EF4-FFF2-40B4-BE49-F238E27FC236}">
                <a16:creationId xmlns:a16="http://schemas.microsoft.com/office/drawing/2014/main" id="{D7B12C03-6739-CA77-FB9C-794A7F4373CD}"/>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843F33F3-5D72-DBBC-403C-60DC1A06A239}"/>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B7AF03A9-A8C4-D94D-A1C1-5F45B5C6F932}"/>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5-2. Setting users/groups manager (System menu)</a:t>
            </a:r>
          </a:p>
        </p:txBody>
      </p:sp>
      <p:sp>
        <p:nvSpPr>
          <p:cNvPr id="4" name="テキスト ボックス 3">
            <a:extLst>
              <a:ext uri="{FF2B5EF4-FFF2-40B4-BE49-F238E27FC236}">
                <a16:creationId xmlns:a16="http://schemas.microsoft.com/office/drawing/2014/main" id="{D3740E51-4F1F-9F4A-7279-8EE4049FF0E8}"/>
              </a:ext>
            </a:extLst>
          </p:cNvPr>
          <p:cNvSpPr txBox="1"/>
          <p:nvPr/>
        </p:nvSpPr>
        <p:spPr>
          <a:xfrm>
            <a:off x="499553" y="1430877"/>
            <a:ext cx="5886959" cy="230832"/>
          </a:xfrm>
          <a:prstGeom prst="rect">
            <a:avLst/>
          </a:prstGeom>
          <a:noFill/>
        </p:spPr>
        <p:txBody>
          <a:bodyPr wrap="square" rtlCol="0">
            <a:spAutoFit/>
          </a:bodyPr>
          <a:lstStyle/>
          <a:p>
            <a:r>
              <a:rPr kumimoji="1" lang="en-US" altLang="ja-JP" sz="900" dirty="0"/>
              <a:t>1. Setting user on </a:t>
            </a:r>
            <a:r>
              <a:rPr kumimoji="1" lang="en-US" altLang="ja-JP" sz="900" dirty="0" err="1"/>
              <a:t>ConMas</a:t>
            </a:r>
            <a:r>
              <a:rPr kumimoji="1" lang="en-US" altLang="ja-JP" sz="900" dirty="0"/>
              <a:t> Manager &gt; System menu &gt; Users &gt; (add user, edit or delete user)</a:t>
            </a:r>
          </a:p>
        </p:txBody>
      </p:sp>
      <p:sp>
        <p:nvSpPr>
          <p:cNvPr id="41" name="Isosceles Triangle 40">
            <a:extLst>
              <a:ext uri="{FF2B5EF4-FFF2-40B4-BE49-F238E27FC236}">
                <a16:creationId xmlns:a16="http://schemas.microsoft.com/office/drawing/2014/main" id="{8972192E-52C9-4FCD-A0AE-43EDA2472D4B}"/>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5" name="Picture 4">
            <a:extLst>
              <a:ext uri="{FF2B5EF4-FFF2-40B4-BE49-F238E27FC236}">
                <a16:creationId xmlns:a16="http://schemas.microsoft.com/office/drawing/2014/main" id="{C54D9378-5144-CE14-554D-F32FFB54C6E3}"/>
              </a:ext>
            </a:extLst>
          </p:cNvPr>
          <p:cNvPicPr>
            <a:picLocks noChangeAspect="1"/>
          </p:cNvPicPr>
          <p:nvPr/>
        </p:nvPicPr>
        <p:blipFill>
          <a:blip r:embed="rId2"/>
          <a:stretch>
            <a:fillRect/>
          </a:stretch>
        </p:blipFill>
        <p:spPr>
          <a:xfrm>
            <a:off x="585922" y="1661709"/>
            <a:ext cx="2684801" cy="1521505"/>
          </a:xfrm>
          <a:prstGeom prst="rect">
            <a:avLst/>
          </a:prstGeom>
        </p:spPr>
      </p:pic>
      <p:pic>
        <p:nvPicPr>
          <p:cNvPr id="12" name="Picture 11">
            <a:extLst>
              <a:ext uri="{FF2B5EF4-FFF2-40B4-BE49-F238E27FC236}">
                <a16:creationId xmlns:a16="http://schemas.microsoft.com/office/drawing/2014/main" id="{5DDA2A2A-34B5-A0FA-93CE-031C278DEC1B}"/>
              </a:ext>
            </a:extLst>
          </p:cNvPr>
          <p:cNvPicPr>
            <a:picLocks noChangeAspect="1"/>
          </p:cNvPicPr>
          <p:nvPr/>
        </p:nvPicPr>
        <p:blipFill>
          <a:blip r:embed="rId3"/>
          <a:srcRect r="37311"/>
          <a:stretch/>
        </p:blipFill>
        <p:spPr>
          <a:xfrm>
            <a:off x="3680382" y="1661709"/>
            <a:ext cx="2684801" cy="1521506"/>
          </a:xfrm>
          <a:prstGeom prst="rect">
            <a:avLst/>
          </a:prstGeom>
        </p:spPr>
      </p:pic>
      <p:cxnSp>
        <p:nvCxnSpPr>
          <p:cNvPr id="24" name="Straight Arrow Connector 23">
            <a:extLst>
              <a:ext uri="{FF2B5EF4-FFF2-40B4-BE49-F238E27FC236}">
                <a16:creationId xmlns:a16="http://schemas.microsoft.com/office/drawing/2014/main" id="{C06E4C85-012D-D0FD-753D-8C5EAEE91989}"/>
              </a:ext>
            </a:extLst>
          </p:cNvPr>
          <p:cNvCxnSpPr>
            <a:stCxn id="5" idx="3"/>
            <a:endCxn id="12" idx="1"/>
          </p:cNvCxnSpPr>
          <p:nvPr/>
        </p:nvCxnSpPr>
        <p:spPr>
          <a:xfrm>
            <a:off x="3270723" y="2422462"/>
            <a:ext cx="409659" cy="0"/>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7248A4C4-95D1-B98E-1542-A41D06D07BC5}"/>
              </a:ext>
            </a:extLst>
          </p:cNvPr>
          <p:cNvPicPr>
            <a:picLocks noChangeAspect="1"/>
          </p:cNvPicPr>
          <p:nvPr/>
        </p:nvPicPr>
        <p:blipFill>
          <a:blip r:embed="rId4"/>
          <a:stretch>
            <a:fillRect/>
          </a:stretch>
        </p:blipFill>
        <p:spPr>
          <a:xfrm>
            <a:off x="585923" y="3713319"/>
            <a:ext cx="3511550" cy="1497444"/>
          </a:xfrm>
          <a:prstGeom prst="rect">
            <a:avLst/>
          </a:prstGeom>
        </p:spPr>
      </p:pic>
      <p:cxnSp>
        <p:nvCxnSpPr>
          <p:cNvPr id="29" name="Connector: Elbow 28">
            <a:extLst>
              <a:ext uri="{FF2B5EF4-FFF2-40B4-BE49-F238E27FC236}">
                <a16:creationId xmlns:a16="http://schemas.microsoft.com/office/drawing/2014/main" id="{79804A10-3117-1468-7619-3B7B9CEB1FF6}"/>
              </a:ext>
            </a:extLst>
          </p:cNvPr>
          <p:cNvCxnSpPr>
            <a:stCxn id="12" idx="2"/>
            <a:endCxn id="27" idx="0"/>
          </p:cNvCxnSpPr>
          <p:nvPr/>
        </p:nvCxnSpPr>
        <p:spPr>
          <a:xfrm rot="5400000">
            <a:off x="3417189" y="2107725"/>
            <a:ext cx="530104" cy="2681085"/>
          </a:xfrm>
          <a:prstGeom prst="bentConnector3">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3">
            <a:extLst>
              <a:ext uri="{FF2B5EF4-FFF2-40B4-BE49-F238E27FC236}">
                <a16:creationId xmlns:a16="http://schemas.microsoft.com/office/drawing/2014/main" id="{B8093EA1-86FC-5F42-73D9-26B00D74D9FA}"/>
              </a:ext>
            </a:extLst>
          </p:cNvPr>
          <p:cNvSpPr txBox="1"/>
          <p:nvPr/>
        </p:nvSpPr>
        <p:spPr>
          <a:xfrm>
            <a:off x="1823633" y="3452188"/>
            <a:ext cx="443317" cy="169277"/>
          </a:xfrm>
          <a:prstGeom prst="rect">
            <a:avLst/>
          </a:prstGeom>
          <a:noFill/>
          <a:ln w="3175">
            <a:solidFill>
              <a:schemeClr val="tx1"/>
            </a:solidFill>
          </a:ln>
        </p:spPr>
        <p:txBody>
          <a:bodyPr wrap="square" rtlCol="0">
            <a:spAutoFit/>
          </a:bodyPr>
          <a:lstStyle/>
          <a:p>
            <a:r>
              <a:rPr kumimoji="1" lang="en-US" altLang="ja-JP" sz="500" dirty="0"/>
              <a:t>Example</a:t>
            </a:r>
          </a:p>
        </p:txBody>
      </p:sp>
      <p:sp>
        <p:nvSpPr>
          <p:cNvPr id="31" name="テキスト ボックス 3">
            <a:extLst>
              <a:ext uri="{FF2B5EF4-FFF2-40B4-BE49-F238E27FC236}">
                <a16:creationId xmlns:a16="http://schemas.microsoft.com/office/drawing/2014/main" id="{FDE7CE3C-2BDD-3EFA-41C0-AE0C9236988B}"/>
              </a:ext>
            </a:extLst>
          </p:cNvPr>
          <p:cNvSpPr txBox="1"/>
          <p:nvPr/>
        </p:nvSpPr>
        <p:spPr>
          <a:xfrm>
            <a:off x="585922" y="5416024"/>
            <a:ext cx="5886959" cy="230832"/>
          </a:xfrm>
          <a:prstGeom prst="rect">
            <a:avLst/>
          </a:prstGeom>
          <a:noFill/>
        </p:spPr>
        <p:txBody>
          <a:bodyPr wrap="square" rtlCol="0">
            <a:spAutoFit/>
          </a:bodyPr>
          <a:lstStyle/>
          <a:p>
            <a:r>
              <a:rPr kumimoji="1" lang="en-US" altLang="ja-JP" sz="900" dirty="0"/>
              <a:t>2. Setting groups on </a:t>
            </a:r>
            <a:r>
              <a:rPr kumimoji="1" lang="en-US" altLang="ja-JP" sz="900" dirty="0" err="1"/>
              <a:t>ConMas</a:t>
            </a:r>
            <a:r>
              <a:rPr kumimoji="1" lang="en-US" altLang="ja-JP" sz="900" dirty="0"/>
              <a:t> Manager &gt; System menu &gt; Groups &gt; (add groups, edit or delete groups)</a:t>
            </a:r>
          </a:p>
        </p:txBody>
      </p:sp>
      <p:pic>
        <p:nvPicPr>
          <p:cNvPr id="33" name="Picture 32">
            <a:extLst>
              <a:ext uri="{FF2B5EF4-FFF2-40B4-BE49-F238E27FC236}">
                <a16:creationId xmlns:a16="http://schemas.microsoft.com/office/drawing/2014/main" id="{FE93B7B7-81E1-1BEF-EE2E-48E9D09471E1}"/>
              </a:ext>
            </a:extLst>
          </p:cNvPr>
          <p:cNvPicPr>
            <a:picLocks noChangeAspect="1"/>
          </p:cNvPicPr>
          <p:nvPr/>
        </p:nvPicPr>
        <p:blipFill>
          <a:blip r:embed="rId5"/>
          <a:stretch>
            <a:fillRect/>
          </a:stretch>
        </p:blipFill>
        <p:spPr>
          <a:xfrm>
            <a:off x="585922" y="5687701"/>
            <a:ext cx="2681087" cy="1445075"/>
          </a:xfrm>
          <a:prstGeom prst="rect">
            <a:avLst/>
          </a:prstGeom>
        </p:spPr>
      </p:pic>
      <p:pic>
        <p:nvPicPr>
          <p:cNvPr id="35" name="Picture 34">
            <a:extLst>
              <a:ext uri="{FF2B5EF4-FFF2-40B4-BE49-F238E27FC236}">
                <a16:creationId xmlns:a16="http://schemas.microsoft.com/office/drawing/2014/main" id="{E0A88091-F0AC-26CC-D857-05F0203D41B4}"/>
              </a:ext>
            </a:extLst>
          </p:cNvPr>
          <p:cNvPicPr>
            <a:picLocks noChangeAspect="1"/>
          </p:cNvPicPr>
          <p:nvPr/>
        </p:nvPicPr>
        <p:blipFill>
          <a:blip r:embed="rId6"/>
          <a:stretch>
            <a:fillRect/>
          </a:stretch>
        </p:blipFill>
        <p:spPr>
          <a:xfrm>
            <a:off x="3680382" y="5687701"/>
            <a:ext cx="2684867" cy="1445065"/>
          </a:xfrm>
          <a:prstGeom prst="rect">
            <a:avLst/>
          </a:prstGeom>
        </p:spPr>
      </p:pic>
      <p:cxnSp>
        <p:nvCxnSpPr>
          <p:cNvPr id="36" name="Straight Arrow Connector 35">
            <a:extLst>
              <a:ext uri="{FF2B5EF4-FFF2-40B4-BE49-F238E27FC236}">
                <a16:creationId xmlns:a16="http://schemas.microsoft.com/office/drawing/2014/main" id="{E24B3A15-96E2-7819-49FD-5071DBE7BE87}"/>
              </a:ext>
            </a:extLst>
          </p:cNvPr>
          <p:cNvCxnSpPr>
            <a:cxnSpLocks/>
            <a:stCxn id="33" idx="3"/>
            <a:endCxn id="35" idx="1"/>
          </p:cNvCxnSpPr>
          <p:nvPr/>
        </p:nvCxnSpPr>
        <p:spPr>
          <a:xfrm flipV="1">
            <a:off x="3267009" y="6410234"/>
            <a:ext cx="413373" cy="5"/>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CF3193DC-6A07-8128-1E92-A605F2BA82F5}"/>
              </a:ext>
            </a:extLst>
          </p:cNvPr>
          <p:cNvPicPr>
            <a:picLocks noChangeAspect="1"/>
          </p:cNvPicPr>
          <p:nvPr/>
        </p:nvPicPr>
        <p:blipFill>
          <a:blip r:embed="rId7"/>
          <a:stretch>
            <a:fillRect/>
          </a:stretch>
        </p:blipFill>
        <p:spPr>
          <a:xfrm>
            <a:off x="585923" y="7711210"/>
            <a:ext cx="3511550" cy="1066162"/>
          </a:xfrm>
          <a:prstGeom prst="rect">
            <a:avLst/>
          </a:prstGeom>
        </p:spPr>
      </p:pic>
      <p:cxnSp>
        <p:nvCxnSpPr>
          <p:cNvPr id="44" name="Connector: Elbow 43">
            <a:extLst>
              <a:ext uri="{FF2B5EF4-FFF2-40B4-BE49-F238E27FC236}">
                <a16:creationId xmlns:a16="http://schemas.microsoft.com/office/drawing/2014/main" id="{BA08927E-E5E1-2152-D043-52068ACFC453}"/>
              </a:ext>
            </a:extLst>
          </p:cNvPr>
          <p:cNvCxnSpPr>
            <a:cxnSpLocks/>
            <a:stCxn id="35" idx="2"/>
            <a:endCxn id="43" idx="0"/>
          </p:cNvCxnSpPr>
          <p:nvPr/>
        </p:nvCxnSpPr>
        <p:spPr>
          <a:xfrm rot="5400000">
            <a:off x="3393035" y="6081429"/>
            <a:ext cx="578444" cy="2681118"/>
          </a:xfrm>
          <a:prstGeom prst="bentConnector3">
            <a:avLst>
              <a:gd name="adj1" fmla="val 50000"/>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8" name="テキスト ボックス 3">
            <a:extLst>
              <a:ext uri="{FF2B5EF4-FFF2-40B4-BE49-F238E27FC236}">
                <a16:creationId xmlns:a16="http://schemas.microsoft.com/office/drawing/2014/main" id="{3182EAFA-2253-6F89-EF77-99B4C1B3A8BA}"/>
              </a:ext>
            </a:extLst>
          </p:cNvPr>
          <p:cNvSpPr txBox="1"/>
          <p:nvPr/>
        </p:nvSpPr>
        <p:spPr>
          <a:xfrm>
            <a:off x="1823633" y="7421988"/>
            <a:ext cx="443317" cy="169277"/>
          </a:xfrm>
          <a:prstGeom prst="rect">
            <a:avLst/>
          </a:prstGeom>
          <a:noFill/>
          <a:ln w="3175">
            <a:solidFill>
              <a:schemeClr val="tx1"/>
            </a:solidFill>
          </a:ln>
        </p:spPr>
        <p:txBody>
          <a:bodyPr wrap="square" rtlCol="0">
            <a:spAutoFit/>
          </a:bodyPr>
          <a:lstStyle/>
          <a:p>
            <a:r>
              <a:rPr kumimoji="1" lang="en-US" altLang="ja-JP" sz="500" dirty="0"/>
              <a:t>Example</a:t>
            </a:r>
          </a:p>
        </p:txBody>
      </p:sp>
    </p:spTree>
    <p:extLst>
      <p:ext uri="{BB962C8B-B14F-4D97-AF65-F5344CB8AC3E}">
        <p14:creationId xmlns:p14="http://schemas.microsoft.com/office/powerpoint/2010/main" val="11943510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03789-4251-9853-8FCE-C86F503C5D6C}"/>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7FA3DD07-4E99-5FBF-58CE-D4237AD84570}"/>
              </a:ext>
            </a:extLst>
          </p:cNvPr>
          <p:cNvSpPr>
            <a:spLocks noGrp="1"/>
          </p:cNvSpPr>
          <p:nvPr>
            <p:ph type="sldNum" sz="quarter" idx="12"/>
          </p:nvPr>
        </p:nvSpPr>
        <p:spPr/>
        <p:txBody>
          <a:bodyPr/>
          <a:lstStyle/>
          <a:p>
            <a:fld id="{FABEA90D-F275-432F-8053-456A4E092F4A}" type="slidenum">
              <a:rPr kumimoji="1" lang="ja-JP" altLang="en-US" smtClean="0"/>
              <a:t>45</a:t>
            </a:fld>
            <a:endParaRPr kumimoji="1" lang="ja-JP" altLang="en-US"/>
          </a:p>
        </p:txBody>
      </p:sp>
      <p:sp>
        <p:nvSpPr>
          <p:cNvPr id="17" name="正方形/長方形 16">
            <a:extLst>
              <a:ext uri="{FF2B5EF4-FFF2-40B4-BE49-F238E27FC236}">
                <a16:creationId xmlns:a16="http://schemas.microsoft.com/office/drawing/2014/main" id="{5D34F207-F258-2613-03AA-BD36B79765DD}"/>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3090F0D5-FFC1-EBBF-AF1D-A116D80FEF63}"/>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4AB7F692-5D9E-006C-A322-B38EFAEC6274}"/>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5-3. Creating address for forms and documents (Labels menu)</a:t>
            </a:r>
          </a:p>
        </p:txBody>
      </p:sp>
      <p:sp>
        <p:nvSpPr>
          <p:cNvPr id="4" name="テキスト ボックス 3">
            <a:extLst>
              <a:ext uri="{FF2B5EF4-FFF2-40B4-BE49-F238E27FC236}">
                <a16:creationId xmlns:a16="http://schemas.microsoft.com/office/drawing/2014/main" id="{7C0579A3-C93F-5262-373C-31EC9D43324C}"/>
              </a:ext>
            </a:extLst>
          </p:cNvPr>
          <p:cNvSpPr txBox="1"/>
          <p:nvPr/>
        </p:nvSpPr>
        <p:spPr>
          <a:xfrm>
            <a:off x="499554" y="1430877"/>
            <a:ext cx="5952046" cy="230832"/>
          </a:xfrm>
          <a:prstGeom prst="rect">
            <a:avLst/>
          </a:prstGeom>
          <a:noFill/>
        </p:spPr>
        <p:txBody>
          <a:bodyPr wrap="square" rtlCol="0">
            <a:spAutoFit/>
          </a:bodyPr>
          <a:lstStyle/>
          <a:p>
            <a:r>
              <a:rPr kumimoji="1" lang="en-US" altLang="ja-JP" sz="900" dirty="0"/>
              <a:t>1. Creating address for forms on </a:t>
            </a:r>
            <a:r>
              <a:rPr kumimoji="1" lang="en-US" altLang="ja-JP" sz="900" dirty="0" err="1"/>
              <a:t>ConMas</a:t>
            </a:r>
            <a:r>
              <a:rPr kumimoji="1" lang="en-US" altLang="ja-JP" sz="900" dirty="0"/>
              <a:t> Manager &gt; Labels menu &gt; Form (add labels, edit or delete labels)</a:t>
            </a:r>
          </a:p>
        </p:txBody>
      </p:sp>
      <p:sp>
        <p:nvSpPr>
          <p:cNvPr id="41" name="Isosceles Triangle 40">
            <a:extLst>
              <a:ext uri="{FF2B5EF4-FFF2-40B4-BE49-F238E27FC236}">
                <a16:creationId xmlns:a16="http://schemas.microsoft.com/office/drawing/2014/main" id="{0EC2343D-256B-2F02-05AC-5E602413F01B}"/>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5" name="Picture 4">
            <a:extLst>
              <a:ext uri="{FF2B5EF4-FFF2-40B4-BE49-F238E27FC236}">
                <a16:creationId xmlns:a16="http://schemas.microsoft.com/office/drawing/2014/main" id="{59142FBC-BF9E-2C4D-F376-7DDC17764F20}"/>
              </a:ext>
            </a:extLst>
          </p:cNvPr>
          <p:cNvPicPr>
            <a:picLocks noChangeAspect="1"/>
          </p:cNvPicPr>
          <p:nvPr/>
        </p:nvPicPr>
        <p:blipFill>
          <a:blip r:embed="rId2"/>
          <a:stretch>
            <a:fillRect/>
          </a:stretch>
        </p:blipFill>
        <p:spPr>
          <a:xfrm>
            <a:off x="590550" y="1661709"/>
            <a:ext cx="2664905" cy="1437980"/>
          </a:xfrm>
          <a:prstGeom prst="rect">
            <a:avLst/>
          </a:prstGeom>
        </p:spPr>
      </p:pic>
      <p:cxnSp>
        <p:nvCxnSpPr>
          <p:cNvPr id="8" name="Straight Arrow Connector 7">
            <a:extLst>
              <a:ext uri="{FF2B5EF4-FFF2-40B4-BE49-F238E27FC236}">
                <a16:creationId xmlns:a16="http://schemas.microsoft.com/office/drawing/2014/main" id="{B04DEA09-A639-E0FA-54D0-318DCD52ED39}"/>
              </a:ext>
            </a:extLst>
          </p:cNvPr>
          <p:cNvCxnSpPr>
            <a:cxnSpLocks/>
            <a:stCxn id="5" idx="3"/>
            <a:endCxn id="25" idx="1"/>
          </p:cNvCxnSpPr>
          <p:nvPr/>
        </p:nvCxnSpPr>
        <p:spPr>
          <a:xfrm flipV="1">
            <a:off x="3255455" y="2380640"/>
            <a:ext cx="420498" cy="59"/>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F055486-49E8-EEAD-2E44-75D440F06684}"/>
              </a:ext>
            </a:extLst>
          </p:cNvPr>
          <p:cNvPicPr>
            <a:picLocks noChangeAspect="1"/>
          </p:cNvPicPr>
          <p:nvPr/>
        </p:nvPicPr>
        <p:blipFill>
          <a:blip r:embed="rId3"/>
          <a:stretch>
            <a:fillRect/>
          </a:stretch>
        </p:blipFill>
        <p:spPr>
          <a:xfrm>
            <a:off x="590551" y="3332646"/>
            <a:ext cx="2664905" cy="1814775"/>
          </a:xfrm>
          <a:prstGeom prst="rect">
            <a:avLst/>
          </a:prstGeom>
        </p:spPr>
      </p:pic>
      <p:cxnSp>
        <p:nvCxnSpPr>
          <p:cNvPr id="13" name="Connector: Elbow 12">
            <a:extLst>
              <a:ext uri="{FF2B5EF4-FFF2-40B4-BE49-F238E27FC236}">
                <a16:creationId xmlns:a16="http://schemas.microsoft.com/office/drawing/2014/main" id="{1B6CDE56-5A8B-D175-E970-C1045C2A39EF}"/>
              </a:ext>
            </a:extLst>
          </p:cNvPr>
          <p:cNvCxnSpPr>
            <a:cxnSpLocks/>
            <a:stCxn id="25" idx="2"/>
            <a:endCxn id="12" idx="0"/>
          </p:cNvCxnSpPr>
          <p:nvPr/>
        </p:nvCxnSpPr>
        <p:spPr>
          <a:xfrm rot="5400000">
            <a:off x="3331213" y="1692157"/>
            <a:ext cx="232280" cy="3048698"/>
          </a:xfrm>
          <a:prstGeom prst="bentConnector3">
            <a:avLst>
              <a:gd name="adj1" fmla="val 50000"/>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3">
            <a:extLst>
              <a:ext uri="{FF2B5EF4-FFF2-40B4-BE49-F238E27FC236}">
                <a16:creationId xmlns:a16="http://schemas.microsoft.com/office/drawing/2014/main" id="{4AD299D6-C3B6-F79D-CEFA-9872D196AA38}"/>
              </a:ext>
            </a:extLst>
          </p:cNvPr>
          <p:cNvSpPr txBox="1"/>
          <p:nvPr/>
        </p:nvSpPr>
        <p:spPr>
          <a:xfrm>
            <a:off x="3429000" y="3253631"/>
            <a:ext cx="443317" cy="169277"/>
          </a:xfrm>
          <a:prstGeom prst="rect">
            <a:avLst/>
          </a:prstGeom>
          <a:noFill/>
          <a:ln w="3175">
            <a:solidFill>
              <a:schemeClr val="tx1"/>
            </a:solidFill>
          </a:ln>
        </p:spPr>
        <p:txBody>
          <a:bodyPr wrap="square" rtlCol="0">
            <a:spAutoFit/>
          </a:bodyPr>
          <a:lstStyle/>
          <a:p>
            <a:r>
              <a:rPr kumimoji="1" lang="en-US" altLang="ja-JP" sz="500" dirty="0"/>
              <a:t>Example</a:t>
            </a:r>
          </a:p>
        </p:txBody>
      </p:sp>
      <p:sp>
        <p:nvSpPr>
          <p:cNvPr id="18" name="テキスト ボックス 3">
            <a:extLst>
              <a:ext uri="{FF2B5EF4-FFF2-40B4-BE49-F238E27FC236}">
                <a16:creationId xmlns:a16="http://schemas.microsoft.com/office/drawing/2014/main" id="{0817B20A-BF12-5A8C-42CF-FE33987EE5FE}"/>
              </a:ext>
            </a:extLst>
          </p:cNvPr>
          <p:cNvSpPr txBox="1"/>
          <p:nvPr/>
        </p:nvSpPr>
        <p:spPr>
          <a:xfrm>
            <a:off x="590550" y="5287433"/>
            <a:ext cx="5952046" cy="369332"/>
          </a:xfrm>
          <a:prstGeom prst="rect">
            <a:avLst/>
          </a:prstGeom>
          <a:noFill/>
        </p:spPr>
        <p:txBody>
          <a:bodyPr wrap="square" rtlCol="0">
            <a:spAutoFit/>
          </a:bodyPr>
          <a:lstStyle/>
          <a:p>
            <a:r>
              <a:rPr kumimoji="1" lang="en-US" altLang="ja-JP" sz="900" dirty="0"/>
              <a:t>2. Creating address for documents on </a:t>
            </a:r>
            <a:r>
              <a:rPr kumimoji="1" lang="en-US" altLang="ja-JP" sz="900" dirty="0" err="1"/>
              <a:t>ConMas</a:t>
            </a:r>
            <a:r>
              <a:rPr kumimoji="1" lang="en-US" altLang="ja-JP" sz="900" dirty="0"/>
              <a:t> Manager &gt; Labels menu &gt; Document (add labels, edit or delete labels)</a:t>
            </a:r>
          </a:p>
        </p:txBody>
      </p:sp>
      <p:pic>
        <p:nvPicPr>
          <p:cNvPr id="20" name="Picture 19">
            <a:extLst>
              <a:ext uri="{FF2B5EF4-FFF2-40B4-BE49-F238E27FC236}">
                <a16:creationId xmlns:a16="http://schemas.microsoft.com/office/drawing/2014/main" id="{0D8E73A5-AEC0-3708-56A2-8552D6EEE5E4}"/>
              </a:ext>
            </a:extLst>
          </p:cNvPr>
          <p:cNvPicPr>
            <a:picLocks noChangeAspect="1"/>
          </p:cNvPicPr>
          <p:nvPr/>
        </p:nvPicPr>
        <p:blipFill>
          <a:blip r:embed="rId4"/>
          <a:stretch>
            <a:fillRect/>
          </a:stretch>
        </p:blipFill>
        <p:spPr>
          <a:xfrm>
            <a:off x="590550" y="5656765"/>
            <a:ext cx="2664905" cy="1438739"/>
          </a:xfrm>
          <a:prstGeom prst="rect">
            <a:avLst/>
          </a:prstGeom>
        </p:spPr>
      </p:pic>
      <p:pic>
        <p:nvPicPr>
          <p:cNvPr id="23" name="Picture 22">
            <a:extLst>
              <a:ext uri="{FF2B5EF4-FFF2-40B4-BE49-F238E27FC236}">
                <a16:creationId xmlns:a16="http://schemas.microsoft.com/office/drawing/2014/main" id="{7B474BE7-A400-F2B5-50ED-EB8CE8FD98B5}"/>
              </a:ext>
            </a:extLst>
          </p:cNvPr>
          <p:cNvPicPr>
            <a:picLocks noChangeAspect="1"/>
          </p:cNvPicPr>
          <p:nvPr/>
        </p:nvPicPr>
        <p:blipFill>
          <a:blip r:embed="rId5"/>
          <a:stretch>
            <a:fillRect/>
          </a:stretch>
        </p:blipFill>
        <p:spPr>
          <a:xfrm>
            <a:off x="3675953" y="5656765"/>
            <a:ext cx="2591497" cy="1440213"/>
          </a:xfrm>
          <a:prstGeom prst="rect">
            <a:avLst/>
          </a:prstGeom>
        </p:spPr>
      </p:pic>
      <p:pic>
        <p:nvPicPr>
          <p:cNvPr id="25" name="Picture 24">
            <a:extLst>
              <a:ext uri="{FF2B5EF4-FFF2-40B4-BE49-F238E27FC236}">
                <a16:creationId xmlns:a16="http://schemas.microsoft.com/office/drawing/2014/main" id="{9152A193-A1FB-4F87-7556-CD0A0D256C5A}"/>
              </a:ext>
            </a:extLst>
          </p:cNvPr>
          <p:cNvPicPr>
            <a:picLocks noChangeAspect="1"/>
          </p:cNvPicPr>
          <p:nvPr/>
        </p:nvPicPr>
        <p:blipFill>
          <a:blip r:embed="rId6"/>
          <a:stretch>
            <a:fillRect/>
          </a:stretch>
        </p:blipFill>
        <p:spPr>
          <a:xfrm>
            <a:off x="3675953" y="1660914"/>
            <a:ext cx="2591497" cy="1439452"/>
          </a:xfrm>
          <a:prstGeom prst="rect">
            <a:avLst/>
          </a:prstGeom>
        </p:spPr>
      </p:pic>
      <p:cxnSp>
        <p:nvCxnSpPr>
          <p:cNvPr id="28" name="Straight Arrow Connector 27">
            <a:extLst>
              <a:ext uri="{FF2B5EF4-FFF2-40B4-BE49-F238E27FC236}">
                <a16:creationId xmlns:a16="http://schemas.microsoft.com/office/drawing/2014/main" id="{2C2038B2-6F46-509F-B1E5-DF8BFF415305}"/>
              </a:ext>
            </a:extLst>
          </p:cNvPr>
          <p:cNvCxnSpPr>
            <a:cxnSpLocks/>
            <a:stCxn id="20" idx="3"/>
            <a:endCxn id="23" idx="1"/>
          </p:cNvCxnSpPr>
          <p:nvPr/>
        </p:nvCxnSpPr>
        <p:spPr>
          <a:xfrm>
            <a:off x="3255455" y="6376135"/>
            <a:ext cx="420498" cy="737"/>
          </a:xfrm>
          <a:prstGeom prst="straightConnector1">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F64959E8-CF5B-D05C-F8D4-FE60A63D1B09}"/>
              </a:ext>
            </a:extLst>
          </p:cNvPr>
          <p:cNvCxnSpPr>
            <a:cxnSpLocks/>
            <a:stCxn id="23" idx="2"/>
            <a:endCxn id="36" idx="0"/>
          </p:cNvCxnSpPr>
          <p:nvPr/>
        </p:nvCxnSpPr>
        <p:spPr>
          <a:xfrm rot="5400000">
            <a:off x="3327341" y="5692641"/>
            <a:ext cx="240024" cy="3048699"/>
          </a:xfrm>
          <a:prstGeom prst="bentConnector3">
            <a:avLst>
              <a:gd name="adj1" fmla="val 50000"/>
            </a:avLst>
          </a:prstGeom>
          <a:ln w="635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A2B06001-D097-27DB-0DEE-2BCF94F666B9}"/>
              </a:ext>
            </a:extLst>
          </p:cNvPr>
          <p:cNvPicPr>
            <a:picLocks noChangeAspect="1"/>
          </p:cNvPicPr>
          <p:nvPr/>
        </p:nvPicPr>
        <p:blipFill>
          <a:blip r:embed="rId7"/>
          <a:stretch>
            <a:fillRect/>
          </a:stretch>
        </p:blipFill>
        <p:spPr>
          <a:xfrm>
            <a:off x="590550" y="7337002"/>
            <a:ext cx="2664905" cy="1810818"/>
          </a:xfrm>
          <a:prstGeom prst="rect">
            <a:avLst/>
          </a:prstGeom>
        </p:spPr>
      </p:pic>
      <p:sp>
        <p:nvSpPr>
          <p:cNvPr id="52" name="テキスト ボックス 3">
            <a:extLst>
              <a:ext uri="{FF2B5EF4-FFF2-40B4-BE49-F238E27FC236}">
                <a16:creationId xmlns:a16="http://schemas.microsoft.com/office/drawing/2014/main" id="{C349538E-8F77-D6EF-B3BB-063EA1C04B53}"/>
              </a:ext>
            </a:extLst>
          </p:cNvPr>
          <p:cNvSpPr txBox="1"/>
          <p:nvPr/>
        </p:nvSpPr>
        <p:spPr>
          <a:xfrm>
            <a:off x="3428303" y="7256153"/>
            <a:ext cx="443317" cy="169277"/>
          </a:xfrm>
          <a:prstGeom prst="rect">
            <a:avLst/>
          </a:prstGeom>
          <a:noFill/>
          <a:ln w="3175">
            <a:solidFill>
              <a:schemeClr val="tx1"/>
            </a:solidFill>
          </a:ln>
        </p:spPr>
        <p:txBody>
          <a:bodyPr wrap="square" rtlCol="0">
            <a:spAutoFit/>
          </a:bodyPr>
          <a:lstStyle/>
          <a:p>
            <a:r>
              <a:rPr kumimoji="1" lang="en-US" altLang="ja-JP" sz="500" dirty="0"/>
              <a:t>Example</a:t>
            </a:r>
          </a:p>
        </p:txBody>
      </p:sp>
    </p:spTree>
    <p:extLst>
      <p:ext uri="{BB962C8B-B14F-4D97-AF65-F5344CB8AC3E}">
        <p14:creationId xmlns:p14="http://schemas.microsoft.com/office/powerpoint/2010/main" val="2304383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382AA-C455-3B12-308D-CEEA0DF73FB6}"/>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3521119C-2535-DF9E-9028-9445B2FB5D6B}"/>
              </a:ext>
            </a:extLst>
          </p:cNvPr>
          <p:cNvSpPr>
            <a:spLocks noGrp="1"/>
          </p:cNvSpPr>
          <p:nvPr>
            <p:ph type="sldNum" sz="quarter" idx="12"/>
          </p:nvPr>
        </p:nvSpPr>
        <p:spPr/>
        <p:txBody>
          <a:bodyPr/>
          <a:lstStyle/>
          <a:p>
            <a:fld id="{FABEA90D-F275-432F-8053-456A4E092F4A}" type="slidenum">
              <a:rPr kumimoji="1" lang="ja-JP" altLang="en-US" smtClean="0"/>
              <a:t>46</a:t>
            </a:fld>
            <a:endParaRPr kumimoji="1" lang="ja-JP" altLang="en-US"/>
          </a:p>
        </p:txBody>
      </p:sp>
      <p:sp>
        <p:nvSpPr>
          <p:cNvPr id="17" name="正方形/長方形 16">
            <a:extLst>
              <a:ext uri="{FF2B5EF4-FFF2-40B4-BE49-F238E27FC236}">
                <a16:creationId xmlns:a16="http://schemas.microsoft.com/office/drawing/2014/main" id="{C2048C71-E559-31EA-93CE-61B1C339C144}"/>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E4018C6E-EB45-864A-01E9-7E6481C89EBD}"/>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00D7E0F5-0992-8F76-E68B-748DA4F79E1A}"/>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5-4. Creating forms document</a:t>
            </a:r>
          </a:p>
        </p:txBody>
      </p:sp>
      <p:sp>
        <p:nvSpPr>
          <p:cNvPr id="4" name="テキスト ボックス 3">
            <a:extLst>
              <a:ext uri="{FF2B5EF4-FFF2-40B4-BE49-F238E27FC236}">
                <a16:creationId xmlns:a16="http://schemas.microsoft.com/office/drawing/2014/main" id="{7DBDE25D-92A9-1F68-84ED-41BC7BD93B01}"/>
              </a:ext>
            </a:extLst>
          </p:cNvPr>
          <p:cNvSpPr txBox="1"/>
          <p:nvPr/>
        </p:nvSpPr>
        <p:spPr>
          <a:xfrm>
            <a:off x="499554" y="1430877"/>
            <a:ext cx="5952046" cy="369332"/>
          </a:xfrm>
          <a:prstGeom prst="rect">
            <a:avLst/>
          </a:prstGeom>
          <a:noFill/>
        </p:spPr>
        <p:txBody>
          <a:bodyPr wrap="square" rtlCol="0">
            <a:spAutoFit/>
          </a:bodyPr>
          <a:lstStyle/>
          <a:p>
            <a:r>
              <a:rPr kumimoji="1" lang="en-US" altLang="ja-JP" sz="900" dirty="0"/>
              <a:t>1. Creating a document forms on Excel file (document page layout and inserting various clusters, including setting up table(some forms document))</a:t>
            </a:r>
          </a:p>
        </p:txBody>
      </p:sp>
      <p:sp>
        <p:nvSpPr>
          <p:cNvPr id="41" name="Isosceles Triangle 40">
            <a:extLst>
              <a:ext uri="{FF2B5EF4-FFF2-40B4-BE49-F238E27FC236}">
                <a16:creationId xmlns:a16="http://schemas.microsoft.com/office/drawing/2014/main" id="{A9EF87B4-91B7-249E-ADA2-FD952C954E3E}"/>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5" name="Picture 4">
            <a:extLst>
              <a:ext uri="{FF2B5EF4-FFF2-40B4-BE49-F238E27FC236}">
                <a16:creationId xmlns:a16="http://schemas.microsoft.com/office/drawing/2014/main" id="{80B385C0-7417-1C73-C986-659ED287918A}"/>
              </a:ext>
            </a:extLst>
          </p:cNvPr>
          <p:cNvPicPr>
            <a:picLocks noChangeAspect="1"/>
          </p:cNvPicPr>
          <p:nvPr/>
        </p:nvPicPr>
        <p:blipFill>
          <a:blip r:embed="rId2"/>
          <a:stretch>
            <a:fillRect/>
          </a:stretch>
        </p:blipFill>
        <p:spPr>
          <a:xfrm>
            <a:off x="577619" y="1799461"/>
            <a:ext cx="2755900" cy="1487813"/>
          </a:xfrm>
          <a:prstGeom prst="rect">
            <a:avLst/>
          </a:prstGeom>
        </p:spPr>
      </p:pic>
      <p:pic>
        <p:nvPicPr>
          <p:cNvPr id="7" name="Picture 6">
            <a:extLst>
              <a:ext uri="{FF2B5EF4-FFF2-40B4-BE49-F238E27FC236}">
                <a16:creationId xmlns:a16="http://schemas.microsoft.com/office/drawing/2014/main" id="{86C108ED-B5D3-52BF-6864-C1FFC7C43EB3}"/>
              </a:ext>
            </a:extLst>
          </p:cNvPr>
          <p:cNvPicPr>
            <a:picLocks noChangeAspect="1"/>
          </p:cNvPicPr>
          <p:nvPr/>
        </p:nvPicPr>
        <p:blipFill>
          <a:blip r:embed="rId3"/>
          <a:srcRect l="278" r="1"/>
          <a:stretch/>
        </p:blipFill>
        <p:spPr>
          <a:xfrm>
            <a:off x="577619" y="3490672"/>
            <a:ext cx="2762019" cy="1550678"/>
          </a:xfrm>
          <a:prstGeom prst="rect">
            <a:avLst/>
          </a:prstGeom>
        </p:spPr>
      </p:pic>
      <p:pic>
        <p:nvPicPr>
          <p:cNvPr id="9" name="Picture 8">
            <a:extLst>
              <a:ext uri="{FF2B5EF4-FFF2-40B4-BE49-F238E27FC236}">
                <a16:creationId xmlns:a16="http://schemas.microsoft.com/office/drawing/2014/main" id="{26690CA3-A392-7A3A-D7F4-9F5DAFCECE62}"/>
              </a:ext>
            </a:extLst>
          </p:cNvPr>
          <p:cNvPicPr>
            <a:picLocks noChangeAspect="1"/>
          </p:cNvPicPr>
          <p:nvPr/>
        </p:nvPicPr>
        <p:blipFill>
          <a:blip r:embed="rId4"/>
          <a:stretch>
            <a:fillRect/>
          </a:stretch>
        </p:blipFill>
        <p:spPr>
          <a:xfrm>
            <a:off x="577619" y="5263344"/>
            <a:ext cx="2755900" cy="1565937"/>
          </a:xfrm>
          <a:prstGeom prst="rect">
            <a:avLst/>
          </a:prstGeom>
        </p:spPr>
      </p:pic>
      <p:sp>
        <p:nvSpPr>
          <p:cNvPr id="10" name="テキスト ボックス 3">
            <a:extLst>
              <a:ext uri="{FF2B5EF4-FFF2-40B4-BE49-F238E27FC236}">
                <a16:creationId xmlns:a16="http://schemas.microsoft.com/office/drawing/2014/main" id="{5CF1BF63-F6DC-1688-5C21-F13CA80A6684}"/>
              </a:ext>
            </a:extLst>
          </p:cNvPr>
          <p:cNvSpPr txBox="1"/>
          <p:nvPr/>
        </p:nvSpPr>
        <p:spPr>
          <a:xfrm>
            <a:off x="3461542" y="1799461"/>
            <a:ext cx="3022601" cy="230832"/>
          </a:xfrm>
          <a:prstGeom prst="rect">
            <a:avLst/>
          </a:prstGeom>
          <a:noFill/>
        </p:spPr>
        <p:txBody>
          <a:bodyPr wrap="square" rtlCol="0">
            <a:spAutoFit/>
          </a:bodyPr>
          <a:lstStyle/>
          <a:p>
            <a:r>
              <a:rPr kumimoji="1" lang="en-US" altLang="ja-JP" sz="900" dirty="0"/>
              <a:t>Create a document forms.</a:t>
            </a:r>
          </a:p>
        </p:txBody>
      </p:sp>
      <p:sp>
        <p:nvSpPr>
          <p:cNvPr id="12" name="TextBox 11">
            <a:extLst>
              <a:ext uri="{FF2B5EF4-FFF2-40B4-BE49-F238E27FC236}">
                <a16:creationId xmlns:a16="http://schemas.microsoft.com/office/drawing/2014/main" id="{6650036A-62B5-F5D7-9070-EC265DDE32B5}"/>
              </a:ext>
            </a:extLst>
          </p:cNvPr>
          <p:cNvSpPr txBox="1"/>
          <p:nvPr/>
        </p:nvSpPr>
        <p:spPr>
          <a:xfrm>
            <a:off x="3475577" y="3490672"/>
            <a:ext cx="2957513" cy="230832"/>
          </a:xfrm>
          <a:prstGeom prst="rect">
            <a:avLst/>
          </a:prstGeom>
          <a:noFill/>
        </p:spPr>
        <p:txBody>
          <a:bodyPr wrap="square">
            <a:spAutoFit/>
          </a:bodyPr>
          <a:lstStyle/>
          <a:p>
            <a:r>
              <a:rPr lang="en-US" sz="900" dirty="0"/>
              <a:t>Add each type of cluster according to its application.</a:t>
            </a:r>
          </a:p>
        </p:txBody>
      </p:sp>
      <p:sp>
        <p:nvSpPr>
          <p:cNvPr id="13" name="TextBox 12">
            <a:extLst>
              <a:ext uri="{FF2B5EF4-FFF2-40B4-BE49-F238E27FC236}">
                <a16:creationId xmlns:a16="http://schemas.microsoft.com/office/drawing/2014/main" id="{87EAFCD5-3E19-2C88-3490-B7A8AD2F8137}"/>
              </a:ext>
            </a:extLst>
          </p:cNvPr>
          <p:cNvSpPr txBox="1"/>
          <p:nvPr/>
        </p:nvSpPr>
        <p:spPr>
          <a:xfrm>
            <a:off x="3494087" y="5253081"/>
            <a:ext cx="2957513" cy="1477328"/>
          </a:xfrm>
          <a:prstGeom prst="rect">
            <a:avLst/>
          </a:prstGeom>
          <a:noFill/>
        </p:spPr>
        <p:txBody>
          <a:bodyPr wrap="square">
            <a:spAutoFit/>
          </a:bodyPr>
          <a:lstStyle/>
          <a:p>
            <a:r>
              <a:rPr lang="en-US" sz="900" dirty="0"/>
              <a:t>Setting table (some forms document) (The report data is automatically outputted to a dedicated table. (Two types are available)</a:t>
            </a:r>
          </a:p>
          <a:p>
            <a:r>
              <a:rPr lang="en-US" sz="900" dirty="0"/>
              <a:t>In case of the form having tabular style, a table data is created for each setting table.</a:t>
            </a:r>
          </a:p>
          <a:p>
            <a:r>
              <a:rPr lang="en-US" sz="900" dirty="0"/>
              <a:t>It will make more easy to be referred from external system such as BI tool.</a:t>
            </a:r>
          </a:p>
          <a:p>
            <a:r>
              <a:rPr lang="en-US" sz="900" dirty="0"/>
              <a:t>The table data can be referenced via </a:t>
            </a:r>
            <a:r>
              <a:rPr lang="en-US" sz="900" dirty="0" err="1"/>
              <a:t>ConMas</a:t>
            </a:r>
            <a:r>
              <a:rPr lang="en-US" sz="900" dirty="0"/>
              <a:t> Manager and API * via the reference view, and also CSV output can be performed.)</a:t>
            </a:r>
          </a:p>
        </p:txBody>
      </p:sp>
      <p:pic>
        <p:nvPicPr>
          <p:cNvPr id="15" name="Picture 14">
            <a:extLst>
              <a:ext uri="{FF2B5EF4-FFF2-40B4-BE49-F238E27FC236}">
                <a16:creationId xmlns:a16="http://schemas.microsoft.com/office/drawing/2014/main" id="{A31EAE96-2913-E2FB-B006-C0BDC1001A9A}"/>
              </a:ext>
            </a:extLst>
          </p:cNvPr>
          <p:cNvPicPr>
            <a:picLocks noChangeAspect="1"/>
          </p:cNvPicPr>
          <p:nvPr/>
        </p:nvPicPr>
        <p:blipFill>
          <a:blip r:embed="rId5"/>
          <a:stretch>
            <a:fillRect/>
          </a:stretch>
        </p:blipFill>
        <p:spPr>
          <a:xfrm>
            <a:off x="577619" y="7051275"/>
            <a:ext cx="2755900" cy="1792895"/>
          </a:xfrm>
          <a:prstGeom prst="rect">
            <a:avLst/>
          </a:prstGeom>
        </p:spPr>
      </p:pic>
      <p:sp>
        <p:nvSpPr>
          <p:cNvPr id="16" name="TextBox 15">
            <a:extLst>
              <a:ext uri="{FF2B5EF4-FFF2-40B4-BE49-F238E27FC236}">
                <a16:creationId xmlns:a16="http://schemas.microsoft.com/office/drawing/2014/main" id="{E008A4E9-8E3A-4768-A441-ADC1AD9C984B}"/>
              </a:ext>
            </a:extLst>
          </p:cNvPr>
          <p:cNvSpPr txBox="1"/>
          <p:nvPr/>
        </p:nvSpPr>
        <p:spPr>
          <a:xfrm>
            <a:off x="3524483" y="7051275"/>
            <a:ext cx="2957513" cy="369332"/>
          </a:xfrm>
          <a:prstGeom prst="rect">
            <a:avLst/>
          </a:prstGeom>
          <a:noFill/>
        </p:spPr>
        <p:txBody>
          <a:bodyPr wrap="square">
            <a:spAutoFit/>
          </a:bodyPr>
          <a:lstStyle/>
          <a:p>
            <a:r>
              <a:rPr lang="en-US" sz="900" dirty="0"/>
              <a:t>Cover the document form area and then select 'Set Print Area’ and save document forms.</a:t>
            </a:r>
          </a:p>
        </p:txBody>
      </p:sp>
    </p:spTree>
    <p:extLst>
      <p:ext uri="{BB962C8B-B14F-4D97-AF65-F5344CB8AC3E}">
        <p14:creationId xmlns:p14="http://schemas.microsoft.com/office/powerpoint/2010/main" val="24908540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D79B3-67EE-9F3E-1A61-CF04F04D8786}"/>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20A94FA-F2C8-A4F0-E789-4B97C713F02B}"/>
              </a:ext>
            </a:extLst>
          </p:cNvPr>
          <p:cNvSpPr>
            <a:spLocks noGrp="1"/>
          </p:cNvSpPr>
          <p:nvPr>
            <p:ph type="sldNum" sz="quarter" idx="12"/>
          </p:nvPr>
        </p:nvSpPr>
        <p:spPr/>
        <p:txBody>
          <a:bodyPr/>
          <a:lstStyle/>
          <a:p>
            <a:fld id="{FABEA90D-F275-432F-8053-456A4E092F4A}" type="slidenum">
              <a:rPr kumimoji="1" lang="ja-JP" altLang="en-US" smtClean="0"/>
              <a:t>47</a:t>
            </a:fld>
            <a:endParaRPr kumimoji="1" lang="ja-JP" altLang="en-US"/>
          </a:p>
        </p:txBody>
      </p:sp>
      <p:sp>
        <p:nvSpPr>
          <p:cNvPr id="17" name="正方形/長方形 16">
            <a:extLst>
              <a:ext uri="{FF2B5EF4-FFF2-40B4-BE49-F238E27FC236}">
                <a16:creationId xmlns:a16="http://schemas.microsoft.com/office/drawing/2014/main" id="{139C06F3-144A-5162-8A4F-FE18203493D8}"/>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BE5FC87C-051D-49A2-8C8A-16BF633419FC}"/>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5EF9DD19-A2D4-A793-DA9A-FE2EAA381B5C}"/>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5-4. Creating forms document</a:t>
            </a:r>
          </a:p>
        </p:txBody>
      </p:sp>
      <p:sp>
        <p:nvSpPr>
          <p:cNvPr id="4" name="テキスト ボックス 3">
            <a:extLst>
              <a:ext uri="{FF2B5EF4-FFF2-40B4-BE49-F238E27FC236}">
                <a16:creationId xmlns:a16="http://schemas.microsoft.com/office/drawing/2014/main" id="{D289B491-0A68-E6E5-A867-6CAFA1363B70}"/>
              </a:ext>
            </a:extLst>
          </p:cNvPr>
          <p:cNvSpPr txBox="1"/>
          <p:nvPr/>
        </p:nvSpPr>
        <p:spPr>
          <a:xfrm>
            <a:off x="499554" y="1348327"/>
            <a:ext cx="5952046" cy="7848302"/>
          </a:xfrm>
          <a:prstGeom prst="rect">
            <a:avLst/>
          </a:prstGeom>
          <a:noFill/>
        </p:spPr>
        <p:txBody>
          <a:bodyPr wrap="square" rtlCol="0">
            <a:spAutoFit/>
          </a:bodyPr>
          <a:lstStyle/>
          <a:p>
            <a:r>
              <a:rPr kumimoji="1" lang="en-US" altLang="ja-JP" sz="900" b="1" u="sng" dirty="0"/>
              <a:t>Cluster Type</a:t>
            </a:r>
          </a:p>
          <a:p>
            <a:pPr marL="171450" indent="-171450">
              <a:buFont typeface="Wingdings" panose="05000000000000000000" pitchFamily="2" charset="2"/>
              <a:buChar char="§"/>
            </a:pPr>
            <a:r>
              <a:rPr kumimoji="1" lang="en-US" altLang="ja-JP" sz="900" b="1" dirty="0"/>
              <a:t>Keyboard</a:t>
            </a:r>
          </a:p>
          <a:p>
            <a:r>
              <a:rPr kumimoji="1" lang="en-US" altLang="ja-JP" sz="900" dirty="0"/>
              <a:t>	You can enter characters from the software keyboard of your tablet or an external input device such as a</a:t>
            </a:r>
          </a:p>
          <a:p>
            <a:r>
              <a:rPr kumimoji="1" lang="en-US" altLang="ja-JP" sz="900" dirty="0"/>
              <a:t>	keyboard or barcode reader. It is a cluster that can be linked with external systems.</a:t>
            </a:r>
          </a:p>
          <a:p>
            <a:pPr marL="171450" indent="-171450">
              <a:buFont typeface="Wingdings" panose="05000000000000000000" pitchFamily="2" charset="2"/>
              <a:buChar char="§"/>
            </a:pPr>
            <a:r>
              <a:rPr kumimoji="1" lang="en-US" altLang="ja-JP" sz="900" b="1" dirty="0"/>
              <a:t>Text by handwriting</a:t>
            </a:r>
          </a:p>
          <a:p>
            <a:r>
              <a:rPr kumimoji="1" lang="en-US" altLang="ja-JP" sz="900" dirty="0"/>
              <a:t>	In order to use the function of this cluster, iPad App. "7notes </a:t>
            </a:r>
            <a:r>
              <a:rPr kumimoji="1" lang="en-US" altLang="ja-JP" sz="900" dirty="0" err="1"/>
              <a:t>Pad+WC</a:t>
            </a:r>
            <a:r>
              <a:rPr kumimoji="1" lang="en-US" altLang="ja-JP" sz="900" dirty="0"/>
              <a:t>"(provided by </a:t>
            </a:r>
            <a:r>
              <a:rPr kumimoji="1" lang="en-US" altLang="ja-JP" sz="900" dirty="0" err="1"/>
              <a:t>MetaMoji</a:t>
            </a:r>
            <a:r>
              <a:rPr kumimoji="1" lang="en-US" altLang="ja-JP" sz="900" dirty="0"/>
              <a:t>, annual</a:t>
            </a:r>
          </a:p>
          <a:p>
            <a:r>
              <a:rPr kumimoji="1" lang="en-US" altLang="ja-JP" sz="900" dirty="0"/>
              <a:t>	amount usage 3,000 yen) needs to be installed in iPad.</a:t>
            </a:r>
          </a:p>
          <a:p>
            <a:r>
              <a:rPr kumimoji="1" lang="en-US" altLang="ja-JP" sz="900" dirty="0"/>
              <a:t>	If "7notes Pad + WC" is installed, start "7notes Pad + WC" by linking between apps, convert handwritten</a:t>
            </a:r>
          </a:p>
          <a:p>
            <a:r>
              <a:rPr kumimoji="1" lang="en-US" altLang="ja-JP" sz="900" dirty="0"/>
              <a:t>	characters to text, and confirm, the text will be displayed in the corresponding cluster of </a:t>
            </a:r>
            <a:r>
              <a:rPr kumimoji="1" lang="en-US" altLang="ja-JP" sz="900" dirty="0" err="1"/>
              <a:t>i</a:t>
            </a:r>
            <a:r>
              <a:rPr kumimoji="1" lang="en-US" altLang="ja-JP" sz="900" dirty="0"/>
              <a:t>-Reporter. It will</a:t>
            </a:r>
          </a:p>
          <a:p>
            <a:r>
              <a:rPr kumimoji="1" lang="en-US" altLang="ja-JP" sz="900" dirty="0"/>
              <a:t>	be entered.</a:t>
            </a:r>
          </a:p>
          <a:p>
            <a:r>
              <a:rPr kumimoji="1" lang="en-US" altLang="ja-JP" sz="900" dirty="0"/>
              <a:t>	If "7notes Pad + WC" is not installed, normal keyboard text input will be used.</a:t>
            </a:r>
          </a:p>
          <a:p>
            <a:r>
              <a:rPr kumimoji="1" lang="en-US" altLang="ja-JP" sz="900" dirty="0"/>
              <a:t>	It is a cluster that can be linked with external systems.</a:t>
            </a:r>
          </a:p>
          <a:p>
            <a:pPr marL="171450" indent="-171450">
              <a:buFont typeface="Wingdings" panose="05000000000000000000" pitchFamily="2" charset="2"/>
              <a:buChar char="§"/>
            </a:pPr>
            <a:r>
              <a:rPr kumimoji="1" lang="en-US" altLang="ja-JP" sz="900" b="1" dirty="0"/>
              <a:t>Handwriting note</a:t>
            </a:r>
          </a:p>
          <a:p>
            <a:r>
              <a:rPr kumimoji="1" lang="en-US" altLang="ja-JP" sz="900" dirty="0"/>
              <a:t>	You can input multiple lines by handwriting. No text conversion is performed, and the entered content is</a:t>
            </a:r>
          </a:p>
          <a:p>
            <a:r>
              <a:rPr kumimoji="1" lang="en-US" altLang="ja-JP" sz="900" dirty="0"/>
              <a:t>	input as it is as an image.</a:t>
            </a:r>
          </a:p>
          <a:p>
            <a:pPr marL="171450" indent="-171450">
              <a:buFont typeface="Wingdings" panose="05000000000000000000" pitchFamily="2" charset="2"/>
              <a:buChar char="§"/>
            </a:pPr>
            <a:r>
              <a:rPr kumimoji="1" lang="en-US" altLang="ja-JP" sz="900" b="1" dirty="0"/>
              <a:t>Free white board</a:t>
            </a:r>
          </a:p>
          <a:p>
            <a:r>
              <a:rPr kumimoji="1" lang="en-US" altLang="ja-JP" sz="900" dirty="0"/>
              <a:t>	In addition to freehand drawing, you can call the camera and paste the image of the camera roll by 	pressing and holding the cluster. No text conversion is done and the entry is saved as an image.</a:t>
            </a:r>
          </a:p>
          <a:p>
            <a:r>
              <a:rPr kumimoji="1" lang="en-US" altLang="ja-JP" sz="900" dirty="0"/>
              <a:t>	It is a cluster that can be linked with external systems.</a:t>
            </a:r>
          </a:p>
          <a:p>
            <a:pPr marL="171450" indent="-171450">
              <a:buFont typeface="Wingdings" panose="05000000000000000000" pitchFamily="2" charset="2"/>
              <a:buChar char="§"/>
            </a:pPr>
            <a:r>
              <a:rPr kumimoji="1" lang="en-US" altLang="ja-JP" sz="900" b="1" dirty="0"/>
              <a:t>Free draw</a:t>
            </a:r>
          </a:p>
          <a:p>
            <a:r>
              <a:rPr kumimoji="1" lang="en-US" altLang="ja-JP" sz="900" dirty="0"/>
              <a:t>	A high-performance drawing tool with a dedicated editing screen.</a:t>
            </a:r>
          </a:p>
          <a:p>
            <a:r>
              <a:rPr kumimoji="1" lang="en-US" altLang="ja-JP" sz="900" dirty="0"/>
              <a:t>	It is a cluster that can be linked with external systems.</a:t>
            </a:r>
          </a:p>
          <a:p>
            <a:pPr marL="171450" indent="-171450">
              <a:buFont typeface="Wingdings" panose="05000000000000000000" pitchFamily="2" charset="2"/>
              <a:buChar char="§"/>
            </a:pPr>
            <a:r>
              <a:rPr kumimoji="1" lang="en-US" altLang="ja-JP" sz="900" b="1" dirty="0"/>
              <a:t>Choice of Numerical number</a:t>
            </a:r>
          </a:p>
          <a:p>
            <a:r>
              <a:rPr kumimoji="1" lang="en-US" altLang="ja-JP" sz="900" dirty="0"/>
              <a:t>	You can create a list (or counter) of numbers in a specified range at regular intervals.</a:t>
            </a:r>
          </a:p>
          <a:p>
            <a:r>
              <a:rPr kumimoji="1" lang="en-US" altLang="ja-JP" sz="900" dirty="0"/>
              <a:t>	It is a cluster that can be linked with external systems.</a:t>
            </a:r>
          </a:p>
          <a:p>
            <a:pPr marL="171450" indent="-171450">
              <a:buFont typeface="Wingdings" panose="05000000000000000000" pitchFamily="2" charset="2"/>
              <a:buChar char="§"/>
            </a:pPr>
            <a:r>
              <a:rPr kumimoji="1" lang="en-US" altLang="ja-JP" sz="900" b="1" dirty="0"/>
              <a:t>Numerical number keyboard</a:t>
            </a:r>
          </a:p>
          <a:p>
            <a:r>
              <a:rPr kumimoji="1" lang="en-US" altLang="ja-JP" sz="900" dirty="0"/>
              <a:t>	You can enter numerical values with the numeric keypad. It is a cluster that can be linked with external 	systems.</a:t>
            </a:r>
          </a:p>
          <a:p>
            <a:pPr marL="171450" indent="-171450">
              <a:buFont typeface="Wingdings" panose="05000000000000000000" pitchFamily="2" charset="2"/>
              <a:buChar char="§"/>
            </a:pPr>
            <a:r>
              <a:rPr kumimoji="1" lang="en-US" altLang="ja-JP" sz="900" b="1" dirty="0"/>
              <a:t>Number of hours</a:t>
            </a:r>
          </a:p>
          <a:p>
            <a:r>
              <a:rPr kumimoji="1" lang="en-US" altLang="ja-JP" sz="900" dirty="0"/>
              <a:t>	Available to input length of time, such as "260 minutes", "36 hours 15 minutes". External system</a:t>
            </a:r>
          </a:p>
          <a:p>
            <a:r>
              <a:rPr kumimoji="1" lang="en-US" altLang="ja-JP" sz="900" dirty="0"/>
              <a:t>	coordination is possible.</a:t>
            </a:r>
          </a:p>
          <a:p>
            <a:pPr marL="171450" indent="-171450">
              <a:buFont typeface="Wingdings" panose="05000000000000000000" pitchFamily="2" charset="2"/>
              <a:buChar char="§"/>
            </a:pPr>
            <a:r>
              <a:rPr kumimoji="1" lang="en-US" altLang="ja-JP" sz="900" b="1" dirty="0"/>
              <a:t>Calculation formula</a:t>
            </a:r>
          </a:p>
          <a:p>
            <a:r>
              <a:rPr kumimoji="1" lang="en-US" altLang="ja-JP" sz="900" dirty="0"/>
              <a:t>	You can use operations for clusters with numerical values and Excel functions when importing Excel.</a:t>
            </a:r>
          </a:p>
          <a:p>
            <a:pPr marL="171450" indent="-171450">
              <a:buFont typeface="Wingdings" panose="05000000000000000000" pitchFamily="2" charset="2"/>
              <a:buChar char="§"/>
            </a:pPr>
            <a:r>
              <a:rPr kumimoji="1" lang="en-US" altLang="ja-JP" sz="900" b="1" dirty="0"/>
              <a:t>Date</a:t>
            </a:r>
          </a:p>
          <a:p>
            <a:r>
              <a:rPr kumimoji="1" lang="en-US" altLang="ja-JP" sz="900" dirty="0"/>
              <a:t>	You can enter the date from the list. It is a cluster that can be linked with external systems.</a:t>
            </a:r>
          </a:p>
          <a:p>
            <a:pPr marL="171450" indent="-171450">
              <a:buFont typeface="Wingdings" panose="05000000000000000000" pitchFamily="2" charset="2"/>
              <a:buChar char="§"/>
            </a:pPr>
            <a:r>
              <a:rPr kumimoji="1" lang="en-US" altLang="ja-JP" sz="900" b="1" dirty="0"/>
              <a:t>Calendar</a:t>
            </a:r>
          </a:p>
          <a:p>
            <a:r>
              <a:rPr kumimoji="1" lang="en-US" altLang="ja-JP" sz="900" dirty="0"/>
              <a:t>	You can select and enter the date with the calendar-type picker. The parameters are the same as for the</a:t>
            </a:r>
          </a:p>
          <a:p>
            <a:r>
              <a:rPr kumimoji="1" lang="en-US" altLang="ja-JP" sz="900" dirty="0"/>
              <a:t>	date cluster. It is a cluster that can be linked with external systems.</a:t>
            </a:r>
          </a:p>
          <a:p>
            <a:pPr marL="171450" indent="-171450">
              <a:buFont typeface="Wingdings" panose="05000000000000000000" pitchFamily="2" charset="2"/>
              <a:buChar char="§"/>
            </a:pPr>
            <a:r>
              <a:rPr kumimoji="1" lang="en-US" altLang="ja-JP" sz="900" b="1" dirty="0"/>
              <a:t>Time</a:t>
            </a:r>
          </a:p>
          <a:p>
            <a:r>
              <a:rPr kumimoji="1" lang="en-US" altLang="ja-JP" sz="900" dirty="0"/>
              <a:t>	You can select and enter the time from the list. The format is for time only. It is a cluster that can be 	linked with external systems.</a:t>
            </a:r>
          </a:p>
          <a:p>
            <a:pPr marL="171450" indent="-171450">
              <a:buFont typeface="Wingdings" panose="05000000000000000000" pitchFamily="2" charset="2"/>
              <a:buChar char="§"/>
            </a:pPr>
            <a:r>
              <a:rPr kumimoji="1" lang="en-US" altLang="ja-JP" sz="900" b="1" dirty="0"/>
              <a:t>Time calculation</a:t>
            </a:r>
          </a:p>
          <a:p>
            <a:r>
              <a:rPr kumimoji="1" lang="en-US" altLang="ja-JP" sz="900" dirty="0"/>
              <a:t>	Specify two time clusters and calculate the elapsed time in minutes for less than 24 hours (1439 minutes</a:t>
            </a:r>
          </a:p>
          <a:p>
            <a:r>
              <a:rPr kumimoji="1" lang="en-US" altLang="ja-JP" sz="900" dirty="0"/>
              <a:t>	or less). Calculations that span days are also possible. It is a cluster that can be linked with external</a:t>
            </a:r>
          </a:p>
          <a:p>
            <a:r>
              <a:rPr kumimoji="1" lang="en-US" altLang="ja-JP" sz="900" dirty="0"/>
              <a:t>	systems.</a:t>
            </a:r>
          </a:p>
          <a:p>
            <a:pPr marL="171450" indent="-171450">
              <a:buFont typeface="Wingdings" panose="05000000000000000000" pitchFamily="2" charset="2"/>
              <a:buChar char="§"/>
            </a:pPr>
            <a:r>
              <a:rPr kumimoji="1" lang="en-US" altLang="ja-JP" sz="900" b="1" dirty="0"/>
              <a:t>Single check</a:t>
            </a:r>
          </a:p>
          <a:p>
            <a:r>
              <a:rPr kumimoji="1" lang="en-US" altLang="ja-JP" sz="900" dirty="0"/>
              <a:t>	You can click the "check mark" or "circle" that can be used in checklists. It is a cluster that can be linked</a:t>
            </a:r>
          </a:p>
          <a:p>
            <a:r>
              <a:rPr kumimoji="1" lang="en-US" altLang="ja-JP" sz="900" dirty="0"/>
              <a:t>	with external systems.</a:t>
            </a:r>
          </a:p>
          <a:p>
            <a:pPr marL="171450" indent="-171450">
              <a:buFont typeface="Wingdings" panose="05000000000000000000" pitchFamily="2" charset="2"/>
              <a:buChar char="§"/>
            </a:pPr>
            <a:r>
              <a:rPr kumimoji="1" lang="en-US" altLang="ja-JP" sz="900" b="1" dirty="0"/>
              <a:t>Toggle select</a:t>
            </a:r>
          </a:p>
          <a:p>
            <a:r>
              <a:rPr kumimoji="1" lang="en-US" altLang="ja-JP" sz="900" dirty="0"/>
              <a:t>	Each time you click multiple character strings, they are switched and displayed. You can set the label 	character string for display and the numerical value for internal calculation. It is a cluster that can be 	linked with external systems.</a:t>
            </a:r>
          </a:p>
          <a:p>
            <a:pPr marL="171450" indent="-171450">
              <a:buFont typeface="Wingdings" panose="05000000000000000000" pitchFamily="2" charset="2"/>
              <a:buChar char="§"/>
            </a:pPr>
            <a:r>
              <a:rPr kumimoji="1" lang="en-US" altLang="ja-JP" sz="900" b="1" dirty="0"/>
              <a:t>Toggle summary</a:t>
            </a:r>
          </a:p>
          <a:p>
            <a:r>
              <a:rPr kumimoji="1" lang="en-US" altLang="ja-JP" sz="900" dirty="0"/>
              <a:t>	You can aggregate the Toggle select values on a group-by-group basis. There are two methods of</a:t>
            </a:r>
          </a:p>
          <a:p>
            <a:r>
              <a:rPr kumimoji="1" lang="en-US" altLang="ja-JP" sz="900" dirty="0"/>
              <a:t>	aggregation: "Calculation of total score" by choice and "Summary count (Full points)" that displays the</a:t>
            </a:r>
          </a:p>
          <a:p>
            <a:r>
              <a:rPr kumimoji="1" lang="en-US" altLang="ja-JP" sz="900" dirty="0"/>
              <a:t>	perfect score for the entire group.</a:t>
            </a:r>
          </a:p>
        </p:txBody>
      </p:sp>
      <p:sp>
        <p:nvSpPr>
          <p:cNvPr id="41" name="Isosceles Triangle 40">
            <a:extLst>
              <a:ext uri="{FF2B5EF4-FFF2-40B4-BE49-F238E27FC236}">
                <a16:creationId xmlns:a16="http://schemas.microsoft.com/office/drawing/2014/main" id="{2F122032-CF11-0FD8-FDF2-6ED7A9DBF570}"/>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spTree>
    <p:extLst>
      <p:ext uri="{BB962C8B-B14F-4D97-AF65-F5344CB8AC3E}">
        <p14:creationId xmlns:p14="http://schemas.microsoft.com/office/powerpoint/2010/main" val="39962501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AB129-F7A9-EB71-6041-0AB6E700ABA4}"/>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0B80841-A179-45F4-1877-A368BC9A4A5C}"/>
              </a:ext>
            </a:extLst>
          </p:cNvPr>
          <p:cNvSpPr>
            <a:spLocks noGrp="1"/>
          </p:cNvSpPr>
          <p:nvPr>
            <p:ph type="sldNum" sz="quarter" idx="12"/>
          </p:nvPr>
        </p:nvSpPr>
        <p:spPr/>
        <p:txBody>
          <a:bodyPr/>
          <a:lstStyle/>
          <a:p>
            <a:fld id="{FABEA90D-F275-432F-8053-456A4E092F4A}" type="slidenum">
              <a:rPr kumimoji="1" lang="ja-JP" altLang="en-US" smtClean="0"/>
              <a:t>48</a:t>
            </a:fld>
            <a:endParaRPr kumimoji="1" lang="ja-JP" altLang="en-US"/>
          </a:p>
        </p:txBody>
      </p:sp>
      <p:sp>
        <p:nvSpPr>
          <p:cNvPr id="17" name="正方形/長方形 16">
            <a:extLst>
              <a:ext uri="{FF2B5EF4-FFF2-40B4-BE49-F238E27FC236}">
                <a16:creationId xmlns:a16="http://schemas.microsoft.com/office/drawing/2014/main" id="{8DD25F65-F3FB-F663-5496-B3820251FB11}"/>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02085DBA-625A-C22E-E1E5-6EFC74C85908}"/>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E1D6CE68-31C9-2556-2247-3FAFB1FF73CC}"/>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5-4. Creating forms document</a:t>
            </a:r>
          </a:p>
        </p:txBody>
      </p:sp>
      <p:sp>
        <p:nvSpPr>
          <p:cNvPr id="4" name="テキスト ボックス 3">
            <a:extLst>
              <a:ext uri="{FF2B5EF4-FFF2-40B4-BE49-F238E27FC236}">
                <a16:creationId xmlns:a16="http://schemas.microsoft.com/office/drawing/2014/main" id="{451E6649-B906-37A9-7DF1-7D35382DB1B7}"/>
              </a:ext>
            </a:extLst>
          </p:cNvPr>
          <p:cNvSpPr txBox="1"/>
          <p:nvPr/>
        </p:nvSpPr>
        <p:spPr>
          <a:xfrm>
            <a:off x="499554" y="1348327"/>
            <a:ext cx="5952046" cy="7986802"/>
          </a:xfrm>
          <a:prstGeom prst="rect">
            <a:avLst/>
          </a:prstGeom>
          <a:noFill/>
        </p:spPr>
        <p:txBody>
          <a:bodyPr wrap="square" rtlCol="0">
            <a:spAutoFit/>
          </a:bodyPr>
          <a:lstStyle/>
          <a:p>
            <a:pPr marL="171450" indent="-171450">
              <a:buFont typeface="Wingdings" panose="05000000000000000000" pitchFamily="2" charset="2"/>
              <a:buChar char="§"/>
            </a:pPr>
            <a:r>
              <a:rPr kumimoji="1" lang="en-US" altLang="ja-JP" sz="900" b="1" dirty="0"/>
              <a:t>Single choice</a:t>
            </a:r>
          </a:p>
          <a:p>
            <a:r>
              <a:rPr kumimoji="1" lang="en-US" altLang="ja-JP" sz="900" dirty="0"/>
              <a:t>	You can select one item from the list. It is a cluster that can be linked with external systems.</a:t>
            </a:r>
          </a:p>
          <a:p>
            <a:r>
              <a:rPr kumimoji="1" lang="en-US" altLang="ja-JP" sz="900" dirty="0"/>
              <a:t>	The items in the list consist of a "Label" for display, a "Value" used for system linkage, and a "Default"</a:t>
            </a:r>
          </a:p>
          <a:p>
            <a:r>
              <a:rPr kumimoji="1" lang="en-US" altLang="ja-JP" sz="900" dirty="0"/>
              <a:t>	specified for the initial display.</a:t>
            </a:r>
          </a:p>
          <a:p>
            <a:pPr marL="171450" indent="-171450">
              <a:buFont typeface="Wingdings" panose="05000000000000000000" pitchFamily="2" charset="2"/>
              <a:buChar char="§"/>
            </a:pPr>
            <a:r>
              <a:rPr kumimoji="1" lang="en-US" altLang="ja-JP" sz="900" b="1" dirty="0"/>
              <a:t>Multiple choice</a:t>
            </a:r>
          </a:p>
          <a:p>
            <a:r>
              <a:rPr kumimoji="1" lang="en-US" altLang="ja-JP" sz="900" dirty="0"/>
              <a:t>	Select multiple items from the list. External system coordination is possible.</a:t>
            </a:r>
          </a:p>
          <a:p>
            <a:r>
              <a:rPr kumimoji="1" lang="en-US" altLang="ja-JP" sz="900" dirty="0"/>
              <a:t>	The items in the list consist of a "Label" for display, a "Value" used for system linkage, and a "Default"</a:t>
            </a:r>
          </a:p>
          <a:p>
            <a:r>
              <a:rPr kumimoji="1" lang="en-US" altLang="ja-JP" sz="900" dirty="0"/>
              <a:t>	specified for the initial display. Parameter is same as "Single choice" cluster.</a:t>
            </a:r>
          </a:p>
          <a:p>
            <a:pPr marL="171450" indent="-171450">
              <a:buFont typeface="Wingdings" panose="05000000000000000000" pitchFamily="2" charset="2"/>
              <a:buChar char="§"/>
            </a:pPr>
            <a:r>
              <a:rPr kumimoji="1" lang="en-US" altLang="ja-JP" sz="900" b="1" dirty="0"/>
              <a:t>Image</a:t>
            </a:r>
          </a:p>
          <a:p>
            <a:r>
              <a:rPr kumimoji="1" lang="en-US" altLang="ja-JP" sz="900" dirty="0"/>
              <a:t>	Insert the image taken by the camera or the image in the terminal. The size of the image is reduced to fit</a:t>
            </a:r>
          </a:p>
          <a:p>
            <a:r>
              <a:rPr kumimoji="1" lang="en-US" altLang="ja-JP" sz="900" dirty="0"/>
              <a:t>	in the cluster frame. It is a cluster that can be linked with external systems.</a:t>
            </a:r>
          </a:p>
          <a:p>
            <a:pPr marL="171450" indent="-171450">
              <a:buFont typeface="Wingdings" panose="05000000000000000000" pitchFamily="2" charset="2"/>
              <a:buChar char="§"/>
            </a:pPr>
            <a:r>
              <a:rPr kumimoji="1" lang="en-US" altLang="ja-JP" sz="900" b="1" dirty="0"/>
              <a:t>Issuer</a:t>
            </a:r>
          </a:p>
          <a:p>
            <a:r>
              <a:rPr kumimoji="1" lang="en-US" altLang="ja-JP" sz="900" dirty="0"/>
              <a:t>	It is mainly used to fill in the Signature Image and Sign of the person in charge.</a:t>
            </a:r>
          </a:p>
          <a:p>
            <a:r>
              <a:rPr kumimoji="1" lang="en-US" altLang="ja-JP" sz="900" dirty="0"/>
              <a:t>	When you click the Issuer cluster in the app, a pop-up will display the logged-in user information, 	comment, Signature Image or Sign entry field, and when you register, the Signature Image or Sign will 	be displayed.</a:t>
            </a:r>
          </a:p>
          <a:p>
            <a:pPr marL="171450" indent="-171450">
              <a:buFont typeface="Wingdings" panose="05000000000000000000" pitchFamily="2" charset="2"/>
              <a:buChar char="§"/>
            </a:pPr>
            <a:r>
              <a:rPr kumimoji="1" lang="en-US" altLang="ja-JP" sz="900" b="1" dirty="0"/>
              <a:t>Inspector</a:t>
            </a:r>
          </a:p>
          <a:p>
            <a:r>
              <a:rPr kumimoji="1" lang="en-US" altLang="ja-JP" sz="900" dirty="0"/>
              <a:t>	It is mainly used to fill in the Signature Image and Sign of the person in charge.</a:t>
            </a:r>
          </a:p>
          <a:p>
            <a:r>
              <a:rPr kumimoji="1" lang="en-US" altLang="ja-JP" sz="900" dirty="0"/>
              <a:t>	When you click the Inspector cluster in the app, a pop-up will display the logged-in user information,</a:t>
            </a:r>
          </a:p>
          <a:p>
            <a:r>
              <a:rPr kumimoji="1" lang="en-US" altLang="ja-JP" sz="900" dirty="0"/>
              <a:t>	comment, Signature Image or Sign entry field, and when you register, the Signature Image or Sign will 	be displayed.</a:t>
            </a:r>
          </a:p>
          <a:p>
            <a:pPr marL="171450" indent="-171450">
              <a:buFont typeface="Wingdings" panose="05000000000000000000" pitchFamily="2" charset="2"/>
              <a:buChar char="§"/>
            </a:pPr>
            <a:r>
              <a:rPr kumimoji="1" lang="en-US" altLang="ja-JP" sz="900" b="1" dirty="0"/>
              <a:t>Approver</a:t>
            </a:r>
          </a:p>
          <a:p>
            <a:r>
              <a:rPr kumimoji="1" lang="en-US" altLang="ja-JP" sz="900" dirty="0"/>
              <a:t>	Applies can be made by workers and approvals can be made by superiors and managers.</a:t>
            </a:r>
          </a:p>
          <a:p>
            <a:r>
              <a:rPr kumimoji="1" lang="en-US" altLang="ja-JP" sz="900" dirty="0"/>
              <a:t>	When applying, click the cluster to display the logged-in user information, comment entry field, and apply</a:t>
            </a:r>
          </a:p>
          <a:p>
            <a:r>
              <a:rPr kumimoji="1" lang="en-US" altLang="ja-JP" sz="900" dirty="0"/>
              <a:t>	button. After applying, a user with approval authority can click the cluster to approve or reject. Once</a:t>
            </a:r>
          </a:p>
          <a:p>
            <a:r>
              <a:rPr kumimoji="1" lang="en-US" altLang="ja-JP" sz="900" dirty="0"/>
              <a:t>	rejected, you will be able to apply again.</a:t>
            </a:r>
          </a:p>
          <a:p>
            <a:r>
              <a:rPr kumimoji="1" lang="en-US" altLang="ja-JP" sz="900" dirty="0"/>
              <a:t>	Approval authority is set in Manager.</a:t>
            </a:r>
          </a:p>
          <a:p>
            <a:pPr marL="171450" indent="-171450">
              <a:buFont typeface="Wingdings" panose="05000000000000000000" pitchFamily="2" charset="2"/>
              <a:buChar char="§"/>
            </a:pPr>
            <a:r>
              <a:rPr kumimoji="1" lang="en-US" altLang="ja-JP" sz="900" b="1" dirty="0"/>
              <a:t>Issuer of document</a:t>
            </a:r>
          </a:p>
          <a:p>
            <a:r>
              <a:rPr kumimoji="1" lang="en-US" altLang="ja-JP" sz="900" dirty="0"/>
              <a:t>	Create a document and display the user who originally saved it on the server. It is automatically entered</a:t>
            </a:r>
          </a:p>
          <a:p>
            <a:r>
              <a:rPr kumimoji="1" lang="en-US" altLang="ja-JP" sz="900" dirty="0"/>
              <a:t>	and cannot be edited.</a:t>
            </a:r>
          </a:p>
          <a:p>
            <a:pPr marL="171450" indent="-171450">
              <a:buFont typeface="Wingdings" panose="05000000000000000000" pitchFamily="2" charset="2"/>
              <a:buChar char="§"/>
            </a:pPr>
            <a:r>
              <a:rPr kumimoji="1" lang="en-US" altLang="ja-JP" sz="900" b="1" dirty="0"/>
              <a:t>Date of issue</a:t>
            </a:r>
          </a:p>
          <a:p>
            <a:r>
              <a:rPr kumimoji="1" lang="en-US" altLang="ja-JP" sz="900" dirty="0"/>
              <a:t>	Creates a document and displays the date it was originally saved on the server. It is automatically 	entered and cannot be edited.</a:t>
            </a:r>
          </a:p>
          <a:p>
            <a:pPr marL="171450" indent="-171450">
              <a:buFont typeface="Wingdings" panose="05000000000000000000" pitchFamily="2" charset="2"/>
              <a:buChar char="§"/>
            </a:pPr>
            <a:r>
              <a:rPr kumimoji="1" lang="en-US" altLang="ja-JP" sz="900" b="1" dirty="0"/>
              <a:t>Last update person</a:t>
            </a:r>
          </a:p>
          <a:p>
            <a:r>
              <a:rPr kumimoji="1" lang="en-US" altLang="ja-JP" sz="900" dirty="0"/>
              <a:t>	Edit the document and display the user who last saved it on the server. It is automatically entered and 	cannot be edited.</a:t>
            </a:r>
          </a:p>
          <a:p>
            <a:pPr marL="171450" indent="-171450">
              <a:buFont typeface="Wingdings" panose="05000000000000000000" pitchFamily="2" charset="2"/>
              <a:buChar char="§"/>
            </a:pPr>
            <a:r>
              <a:rPr kumimoji="1" lang="en-US" altLang="ja-JP" sz="900" b="1" dirty="0"/>
              <a:t>Last update date</a:t>
            </a:r>
          </a:p>
          <a:p>
            <a:r>
              <a:rPr kumimoji="1" lang="en-US" altLang="ja-JP" sz="900" dirty="0"/>
              <a:t>	Edit the document and display the date it was last saved on the server. It is automatically entered and 	cannot be edited.</a:t>
            </a:r>
          </a:p>
          <a:p>
            <a:pPr marL="171450" indent="-171450">
              <a:buFont typeface="Wingdings" panose="05000000000000000000" pitchFamily="2" charset="2"/>
              <a:buChar char="§"/>
            </a:pPr>
            <a:r>
              <a:rPr kumimoji="1" lang="en-US" altLang="ja-JP" sz="900" b="1" dirty="0"/>
              <a:t>Bar code</a:t>
            </a:r>
          </a:p>
          <a:p>
            <a:r>
              <a:rPr kumimoji="1" lang="en-US" altLang="ja-JP" sz="900" dirty="0"/>
              <a:t>	Click to scan the barcode (or QR code) using the camera of your iOS device or an external reading 	device and enter the text. It is a cluster that can be linked with external systems.</a:t>
            </a:r>
          </a:p>
          <a:p>
            <a:pPr marL="171450" indent="-171450">
              <a:buFont typeface="Wingdings" panose="05000000000000000000" pitchFamily="2" charset="2"/>
              <a:buChar char="§"/>
            </a:pPr>
            <a:r>
              <a:rPr kumimoji="1" lang="en-US" altLang="ja-JP" sz="900" b="1" dirty="0"/>
              <a:t>Barcode reader</a:t>
            </a:r>
          </a:p>
          <a:p>
            <a:r>
              <a:rPr kumimoji="1" lang="en-US" altLang="ja-JP" sz="900" dirty="0"/>
              <a:t>	When clicked in the app, the software keyboard is not displayed and only input from external devices is</a:t>
            </a:r>
          </a:p>
          <a:p>
            <a:r>
              <a:rPr kumimoji="1" lang="en-US" altLang="ja-JP" sz="900" dirty="0"/>
              <a:t>	accepted. It is a cluster that can be linked with external systems.</a:t>
            </a:r>
          </a:p>
          <a:p>
            <a:pPr marL="171450" indent="-171450">
              <a:buFont typeface="Wingdings" panose="05000000000000000000" pitchFamily="2" charset="2"/>
              <a:buChar char="§"/>
            </a:pPr>
            <a:r>
              <a:rPr kumimoji="1" lang="en-US" altLang="ja-JP" sz="900" b="1" dirty="0"/>
              <a:t>GPS location</a:t>
            </a:r>
          </a:p>
          <a:p>
            <a:r>
              <a:rPr kumimoji="1" lang="en-US" altLang="ja-JP" sz="900" dirty="0"/>
              <a:t>	Records the latitude and longitude information of your current location when saving.</a:t>
            </a:r>
          </a:p>
          <a:p>
            <a:r>
              <a:rPr kumimoji="1" lang="en-US" altLang="ja-JP" sz="900" dirty="0"/>
              <a:t>	To use GPS location information, enable location services and allow it to be used in the app. You can</a:t>
            </a:r>
          </a:p>
          <a:p>
            <a:r>
              <a:rPr kumimoji="1" lang="en-US" altLang="ja-JP" sz="900" dirty="0"/>
              <a:t>	configure your iOS location services in Settings&gt; Privacy&gt; Location Services.</a:t>
            </a:r>
          </a:p>
          <a:p>
            <a:pPr marL="171450" indent="-171450">
              <a:buFont typeface="Wingdings" panose="05000000000000000000" pitchFamily="2" charset="2"/>
              <a:buChar char="§"/>
            </a:pPr>
            <a:r>
              <a:rPr kumimoji="1" lang="en-US" altLang="ja-JP" sz="900" b="1" dirty="0"/>
              <a:t>Action</a:t>
            </a:r>
          </a:p>
          <a:p>
            <a:r>
              <a:rPr kumimoji="1" lang="en-US" altLang="ja-JP" sz="900" dirty="0"/>
              <a:t>	Action clusters, unlike other clusters, are buttons on your app to perform specific actions.</a:t>
            </a:r>
          </a:p>
          <a:p>
            <a:r>
              <a:rPr kumimoji="1" lang="en-US" altLang="ja-JP" sz="900" dirty="0"/>
              <a:t>	</a:t>
            </a:r>
            <a:r>
              <a:rPr kumimoji="1" lang="en-US" altLang="ja-JP" sz="900" u="sng" dirty="0"/>
              <a:t>Action type</a:t>
            </a:r>
          </a:p>
          <a:p>
            <a:r>
              <a:rPr kumimoji="1" lang="en-US" altLang="ja-JP" sz="900" dirty="0"/>
              <a:t>	1. Jump to Reference document</a:t>
            </a:r>
          </a:p>
          <a:p>
            <a:r>
              <a:rPr kumimoji="1" lang="en-US" altLang="ja-JP" sz="900" dirty="0"/>
              <a:t>		Opens the specified file. It is necessary to register for Library management in</a:t>
            </a:r>
          </a:p>
          <a:p>
            <a:r>
              <a:rPr kumimoji="1" lang="th-TH" altLang="ja-JP" sz="900" dirty="0"/>
              <a:t>		</a:t>
            </a:r>
            <a:r>
              <a:rPr kumimoji="1" lang="en-US" altLang="ja-JP" sz="900" dirty="0"/>
              <a:t>Manager in advance.</a:t>
            </a:r>
          </a:p>
        </p:txBody>
      </p:sp>
      <p:sp>
        <p:nvSpPr>
          <p:cNvPr id="41" name="Isosceles Triangle 40">
            <a:extLst>
              <a:ext uri="{FF2B5EF4-FFF2-40B4-BE49-F238E27FC236}">
                <a16:creationId xmlns:a16="http://schemas.microsoft.com/office/drawing/2014/main" id="{286F272A-3FBC-8446-5D69-E7BFC7BC56D2}"/>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spTree>
    <p:extLst>
      <p:ext uri="{BB962C8B-B14F-4D97-AF65-F5344CB8AC3E}">
        <p14:creationId xmlns:p14="http://schemas.microsoft.com/office/powerpoint/2010/main" val="12062561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AE13D-C73A-20A0-6837-C99B8123631F}"/>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B8CECB51-8ADF-A350-0695-0970758062F2}"/>
              </a:ext>
            </a:extLst>
          </p:cNvPr>
          <p:cNvSpPr>
            <a:spLocks noGrp="1"/>
          </p:cNvSpPr>
          <p:nvPr>
            <p:ph type="sldNum" sz="quarter" idx="12"/>
          </p:nvPr>
        </p:nvSpPr>
        <p:spPr/>
        <p:txBody>
          <a:bodyPr/>
          <a:lstStyle/>
          <a:p>
            <a:fld id="{FABEA90D-F275-432F-8053-456A4E092F4A}" type="slidenum">
              <a:rPr kumimoji="1" lang="ja-JP" altLang="en-US" smtClean="0"/>
              <a:t>49</a:t>
            </a:fld>
            <a:endParaRPr kumimoji="1" lang="ja-JP" altLang="en-US"/>
          </a:p>
        </p:txBody>
      </p:sp>
      <p:sp>
        <p:nvSpPr>
          <p:cNvPr id="17" name="正方形/長方形 16">
            <a:extLst>
              <a:ext uri="{FF2B5EF4-FFF2-40B4-BE49-F238E27FC236}">
                <a16:creationId xmlns:a16="http://schemas.microsoft.com/office/drawing/2014/main" id="{85B36044-F200-934D-0416-ECC4E4B192E4}"/>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A9E8B121-D2B0-905F-CC3C-85AC6DD4B1BA}"/>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C1F52DAC-20B2-59ED-BF74-76F917768C4F}"/>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5-4. Creating forms document</a:t>
            </a:r>
          </a:p>
        </p:txBody>
      </p:sp>
      <p:sp>
        <p:nvSpPr>
          <p:cNvPr id="4" name="テキスト ボックス 3">
            <a:extLst>
              <a:ext uri="{FF2B5EF4-FFF2-40B4-BE49-F238E27FC236}">
                <a16:creationId xmlns:a16="http://schemas.microsoft.com/office/drawing/2014/main" id="{309FC468-5647-F558-1A39-599DE4C83579}"/>
              </a:ext>
            </a:extLst>
          </p:cNvPr>
          <p:cNvSpPr txBox="1"/>
          <p:nvPr/>
        </p:nvSpPr>
        <p:spPr>
          <a:xfrm>
            <a:off x="499554" y="1348327"/>
            <a:ext cx="5952046" cy="7848302"/>
          </a:xfrm>
          <a:prstGeom prst="rect">
            <a:avLst/>
          </a:prstGeom>
          <a:noFill/>
        </p:spPr>
        <p:txBody>
          <a:bodyPr wrap="square" rtlCol="0">
            <a:spAutoFit/>
          </a:bodyPr>
          <a:lstStyle/>
          <a:p>
            <a:r>
              <a:rPr kumimoji="1" lang="en-US" altLang="ja-JP" sz="900" dirty="0"/>
              <a:t>	2. Sheet Jump </a:t>
            </a:r>
          </a:p>
          <a:p>
            <a:r>
              <a:rPr kumimoji="1" lang="en-US" altLang="ja-JP" sz="900" dirty="0"/>
              <a:t>		When you click the cluster in the app, it will move to the specified sheet. You cannot specify the 		same sheet as the cluster itself. Also, it cannot be used for document with only one sheet.</a:t>
            </a:r>
          </a:p>
          <a:p>
            <a:r>
              <a:rPr kumimoji="1" lang="en-US" altLang="ja-JP" sz="900" dirty="0"/>
              <a:t>	3. Server connecting menu</a:t>
            </a:r>
          </a:p>
          <a:p>
            <a:r>
              <a:rPr kumimoji="1" lang="en-US" altLang="ja-JP" sz="900" dirty="0"/>
              <a:t>		You can specify one item of "Server connecting menu" of the application and place it as a 			shortcut. </a:t>
            </a:r>
          </a:p>
          <a:p>
            <a:r>
              <a:rPr kumimoji="1" lang="en-US" altLang="ja-JP" sz="900" dirty="0"/>
              <a:t>		If "Use for Windows app. Version." Is checked, only the menus available for Windows apps will 		be displayed.</a:t>
            </a:r>
          </a:p>
          <a:p>
            <a:endParaRPr kumimoji="1" lang="en-US" altLang="ja-JP" sz="900" dirty="0"/>
          </a:p>
          <a:p>
            <a:endParaRPr kumimoji="1" lang="en-US" altLang="ja-JP" sz="900" dirty="0"/>
          </a:p>
          <a:p>
            <a:r>
              <a:rPr kumimoji="1" lang="en-US" altLang="ja-JP" sz="900" dirty="0"/>
              <a:t>	</a:t>
            </a:r>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r>
              <a:rPr kumimoji="1" lang="en-US" altLang="ja-JP" sz="900" dirty="0"/>
              <a:t>	4. Sheet copy</a:t>
            </a:r>
          </a:p>
          <a:p>
            <a:r>
              <a:rPr kumimoji="1" lang="en-US" altLang="ja-JP" sz="900" dirty="0"/>
              <a:t>		When you click the cluster in the app, the specified number of sheets will be copied. The copy 		destination is immediately after the sheet where the cluster is located, and the input values can 		be copied at the same time. </a:t>
            </a:r>
          </a:p>
          <a:p>
            <a:r>
              <a:rPr kumimoji="1" lang="en-US" altLang="ja-JP" sz="900" dirty="0"/>
              <a:t>	5. Display non-required mark</a:t>
            </a:r>
          </a:p>
          <a:p>
            <a:r>
              <a:rPr kumimoji="1" lang="en-US" altLang="ja-JP" sz="900" dirty="0"/>
              <a:t>		When you click a cluster in the app, the "no entry required mark" specified in the Forms 			information settings will be displayed on the target cluster.</a:t>
            </a:r>
          </a:p>
          <a:p>
            <a:r>
              <a:rPr kumimoji="1" lang="en-US" altLang="ja-JP" sz="900" dirty="0"/>
              <a:t>	6. Open URL</a:t>
            </a:r>
          </a:p>
          <a:p>
            <a:r>
              <a:rPr kumimoji="1" lang="en-US" altLang="ja-JP" sz="900" dirty="0"/>
              <a:t>		Opens the specified URL. In addition to opening in the safari browser, it also supports custom 		URL schemes, so you can launch another iOS app.	</a:t>
            </a:r>
          </a:p>
          <a:p>
            <a:r>
              <a:rPr kumimoji="1" lang="en-US" altLang="ja-JP" sz="900" dirty="0"/>
              <a:t>	7. </a:t>
            </a:r>
            <a:r>
              <a:rPr lang="en-US" sz="900" dirty="0"/>
              <a:t>Execute external application</a:t>
            </a:r>
            <a:endParaRPr kumimoji="1" lang="en-US" sz="900" dirty="0"/>
          </a:p>
          <a:p>
            <a:r>
              <a:rPr kumimoji="1" lang="en-US" altLang="ja-JP" sz="900" dirty="0"/>
              <a:t>		Executes the external program specified by the command.</a:t>
            </a:r>
          </a:p>
          <a:p>
            <a:r>
              <a:rPr kumimoji="1" lang="en-US" altLang="ja-JP" sz="900" dirty="0"/>
              <a:t>	8. Export data</a:t>
            </a:r>
            <a:r>
              <a:rPr kumimoji="1" lang="ja-JP" altLang="en-US" sz="900" dirty="0"/>
              <a:t>（</a:t>
            </a:r>
            <a:r>
              <a:rPr kumimoji="1" lang="en-US" altLang="ja-JP" sz="900" dirty="0"/>
              <a:t>Text</a:t>
            </a:r>
            <a:r>
              <a:rPr kumimoji="1" lang="ja-JP" altLang="en-US" sz="900" dirty="0"/>
              <a:t>）</a:t>
            </a:r>
            <a:r>
              <a:rPr kumimoji="1" lang="en-US" altLang="ja-JP" sz="900" dirty="0"/>
              <a:t>	</a:t>
            </a:r>
          </a:p>
          <a:p>
            <a:r>
              <a:rPr kumimoji="1" lang="en-US" altLang="ja-JP" sz="900" dirty="0"/>
              <a:t>		The text set in advance on Designer is output to the specified file path. Some cluster values and 		document information can be output as text. The output destination of the file is fixed and will be 		in the following folder.</a:t>
            </a:r>
          </a:p>
          <a:p>
            <a:r>
              <a:rPr kumimoji="1" lang="en-US" altLang="ja-JP" sz="900" dirty="0"/>
              <a:t>		Output destination: C: ¥ Users ¥ (user name) ¥ </a:t>
            </a:r>
            <a:r>
              <a:rPr kumimoji="1" lang="en-US" altLang="ja-JP" sz="900" dirty="0" err="1"/>
              <a:t>AppData</a:t>
            </a:r>
            <a:r>
              <a:rPr kumimoji="1" lang="en-US" altLang="ja-JP" sz="900" dirty="0"/>
              <a:t> ¥ Roaming ¥ CIMTOPS ¥ </a:t>
            </a:r>
            <a:r>
              <a:rPr kumimoji="1" lang="en-US" altLang="ja-JP" sz="900" dirty="0" err="1"/>
              <a:t>ConMas</a:t>
            </a:r>
            <a:r>
              <a:rPr kumimoji="1" lang="en-US" altLang="ja-JP" sz="900" dirty="0"/>
              <a:t> </a:t>
            </a:r>
            <a:r>
              <a:rPr kumimoji="1" lang="en-US" altLang="ja-JP" sz="900" dirty="0" err="1"/>
              <a:t>i</a:t>
            </a:r>
            <a:r>
              <a:rPr kumimoji="1" lang="en-US" altLang="ja-JP" sz="900" dirty="0"/>
              <a:t>-		Reporter for Windows ¥ output destination</a:t>
            </a:r>
          </a:p>
          <a:p>
            <a:r>
              <a:rPr kumimoji="1" lang="en-US" altLang="ja-JP" sz="900" dirty="0"/>
              <a:t>			(“(User name)” is the name of the user logged in to Windows)</a:t>
            </a:r>
          </a:p>
          <a:p>
            <a:r>
              <a:rPr kumimoji="1" lang="en-US" altLang="ja-JP" sz="900" dirty="0"/>
              <a:t>			(Also, please note that "</a:t>
            </a:r>
            <a:r>
              <a:rPr kumimoji="1" lang="en-US" altLang="ja-JP" sz="900" dirty="0" err="1"/>
              <a:t>AppData</a:t>
            </a:r>
            <a:r>
              <a:rPr kumimoji="1" lang="en-US" altLang="ja-JP" sz="900" dirty="0"/>
              <a:t>" is a hidden folder.)</a:t>
            </a:r>
          </a:p>
          <a:p>
            <a:r>
              <a:rPr kumimoji="1" lang="en-US" altLang="ja-JP" sz="900" dirty="0"/>
              <a:t>	9. Automatic input</a:t>
            </a:r>
          </a:p>
          <a:p>
            <a:r>
              <a:rPr kumimoji="1" lang="en-US" altLang="ja-JP" sz="900" dirty="0"/>
              <a:t>		The configuration file prepared in advance in the local environment is read, and the value 			described in the configuration file is automatically input to the specified cluster.</a:t>
            </a:r>
          </a:p>
          <a:p>
            <a:r>
              <a:rPr kumimoji="1" lang="en-US" altLang="ja-JP" sz="900" dirty="0"/>
              <a:t>	10. Back to main screen</a:t>
            </a:r>
          </a:p>
          <a:p>
            <a:r>
              <a:rPr kumimoji="1" lang="en-US" altLang="ja-JP" sz="900" dirty="0"/>
              <a:t>		You can do the same thing in the Action cluster as the "Back to main screen" icon.</a:t>
            </a:r>
          </a:p>
        </p:txBody>
      </p:sp>
      <p:sp>
        <p:nvSpPr>
          <p:cNvPr id="41" name="Isosceles Triangle 40">
            <a:extLst>
              <a:ext uri="{FF2B5EF4-FFF2-40B4-BE49-F238E27FC236}">
                <a16:creationId xmlns:a16="http://schemas.microsoft.com/office/drawing/2014/main" id="{63BE4EEE-DA73-20D2-7823-8683A7290F04}"/>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5" name="Picture 4">
            <a:extLst>
              <a:ext uri="{FF2B5EF4-FFF2-40B4-BE49-F238E27FC236}">
                <a16:creationId xmlns:a16="http://schemas.microsoft.com/office/drawing/2014/main" id="{A83BF2B7-3B2B-07FB-F1AC-8248DA52DD6E}"/>
              </a:ext>
            </a:extLst>
          </p:cNvPr>
          <p:cNvPicPr>
            <a:picLocks noChangeAspect="1"/>
          </p:cNvPicPr>
          <p:nvPr/>
        </p:nvPicPr>
        <p:blipFill>
          <a:blip r:embed="rId2"/>
          <a:stretch>
            <a:fillRect/>
          </a:stretch>
        </p:blipFill>
        <p:spPr>
          <a:xfrm>
            <a:off x="1449927" y="2535395"/>
            <a:ext cx="4051300" cy="2922410"/>
          </a:xfrm>
          <a:prstGeom prst="rect">
            <a:avLst/>
          </a:prstGeom>
        </p:spPr>
      </p:pic>
    </p:spTree>
    <p:extLst>
      <p:ext uri="{BB962C8B-B14F-4D97-AF65-F5344CB8AC3E}">
        <p14:creationId xmlns:p14="http://schemas.microsoft.com/office/powerpoint/2010/main" val="3128147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3CF2B628-9335-4B00-B73B-9012A52144F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Overall configuration diagram</a:t>
            </a:r>
          </a:p>
        </p:txBody>
      </p:sp>
      <p:sp>
        <p:nvSpPr>
          <p:cNvPr id="2" name="テキスト ボックス 1">
            <a:extLst>
              <a:ext uri="{FF2B5EF4-FFF2-40B4-BE49-F238E27FC236}">
                <a16:creationId xmlns:a16="http://schemas.microsoft.com/office/drawing/2014/main" id="{260BBF93-590E-46B1-959E-D6B1E58C4925}"/>
              </a:ext>
            </a:extLst>
          </p:cNvPr>
          <p:cNvSpPr txBox="1"/>
          <p:nvPr/>
        </p:nvSpPr>
        <p:spPr>
          <a:xfrm>
            <a:off x="406400" y="1025912"/>
            <a:ext cx="6117062" cy="430887"/>
          </a:xfrm>
          <a:prstGeom prst="rect">
            <a:avLst/>
          </a:prstGeom>
          <a:noFill/>
        </p:spPr>
        <p:txBody>
          <a:bodyPr wrap="square" rtlCol="0">
            <a:spAutoFit/>
          </a:bodyPr>
          <a:lstStyle/>
          <a:p>
            <a:r>
              <a:rPr kumimoji="1" lang="en-US" altLang="ja-JP" sz="1100" dirty="0"/>
              <a:t>Represents a configuration diagram of the stock management system. It is a configuration image of hardware and documents.</a:t>
            </a:r>
            <a:endParaRPr kumimoji="1" lang="ja-JP" altLang="en-US" sz="1100" dirty="0"/>
          </a:p>
        </p:txBody>
      </p:sp>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5</a:t>
            </a:fld>
            <a:endParaRPr kumimoji="1" lang="ja-JP" altLang="en-US"/>
          </a:p>
        </p:txBody>
      </p:sp>
      <p:sp>
        <p:nvSpPr>
          <p:cNvPr id="10" name="テキスト ボックス 9">
            <a:extLst>
              <a:ext uri="{FF2B5EF4-FFF2-40B4-BE49-F238E27FC236}">
                <a16:creationId xmlns:a16="http://schemas.microsoft.com/office/drawing/2014/main" id="{904546D1-79EE-482E-A6BD-41EFA3E9A176}"/>
              </a:ext>
            </a:extLst>
          </p:cNvPr>
          <p:cNvSpPr txBox="1"/>
          <p:nvPr/>
        </p:nvSpPr>
        <p:spPr>
          <a:xfrm>
            <a:off x="406400" y="1417027"/>
            <a:ext cx="6117061" cy="261610"/>
          </a:xfrm>
          <a:prstGeom prst="rect">
            <a:avLst/>
          </a:prstGeom>
          <a:noFill/>
        </p:spPr>
        <p:txBody>
          <a:bodyPr wrap="square" rtlCol="0">
            <a:spAutoFit/>
          </a:bodyPr>
          <a:lstStyle/>
          <a:p>
            <a:pPr algn="ctr"/>
            <a:r>
              <a:rPr kumimoji="1" lang="en-US" altLang="ja-JP" sz="1100" dirty="0"/>
              <a:t>Overall configuration diagram image</a:t>
            </a:r>
            <a:endParaRPr kumimoji="1" lang="ja-JP" altLang="en-US" sz="1100" dirty="0">
              <a:solidFill>
                <a:srgbClr val="FF0000"/>
              </a:solidFill>
            </a:endParaRPr>
          </a:p>
        </p:txBody>
      </p:sp>
      <p:sp>
        <p:nvSpPr>
          <p:cNvPr id="13" name="正方形/長方形 12">
            <a:extLst>
              <a:ext uri="{FF2B5EF4-FFF2-40B4-BE49-F238E27FC236}">
                <a16:creationId xmlns:a16="http://schemas.microsoft.com/office/drawing/2014/main" id="{7A7E3F70-2A0C-4693-B7A3-2F0C925AAAE7}"/>
              </a:ext>
            </a:extLst>
          </p:cNvPr>
          <p:cNvSpPr/>
          <p:nvPr/>
        </p:nvSpPr>
        <p:spPr>
          <a:xfrm>
            <a:off x="406400" y="1678637"/>
            <a:ext cx="6117062" cy="750276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125" name="吹き出し: 四角形 124">
            <a:extLst>
              <a:ext uri="{FF2B5EF4-FFF2-40B4-BE49-F238E27FC236}">
                <a16:creationId xmlns:a16="http://schemas.microsoft.com/office/drawing/2014/main" id="{49F2F107-ADE4-4A0E-B4DB-A1CDCE7A7735}"/>
              </a:ext>
            </a:extLst>
          </p:cNvPr>
          <p:cNvSpPr/>
          <p:nvPr/>
        </p:nvSpPr>
        <p:spPr>
          <a:xfrm>
            <a:off x="566555" y="7041474"/>
            <a:ext cx="2800829" cy="1273868"/>
          </a:xfrm>
          <a:prstGeom prst="wedgeRectCallout">
            <a:avLst>
              <a:gd name="adj1" fmla="val 56124"/>
              <a:gd name="adj2" fmla="val 25909"/>
            </a:avLst>
          </a:prstGeom>
          <a:solidFill>
            <a:schemeClr val="bg1"/>
          </a:solidFill>
          <a:ln w="3175" cap="flat" cmpd="sng" algn="ctr">
            <a:solidFill>
              <a:srgbClr val="3F3F3F"/>
            </a:solidFill>
            <a:prstDash val="sysDot"/>
          </a:ln>
          <a:effectLst/>
        </p:spPr>
        <p:txBody>
          <a:bodyPr rtlCol="0" anchor="ctr"/>
          <a:lstStyle/>
          <a:p>
            <a:pPr marR="0" lvl="0" defTabSz="914400" eaLnBrk="1" fontAlgn="auto" latinLnBrk="0" hangingPunct="1">
              <a:lnSpc>
                <a:spcPct val="100000"/>
              </a:lnSpc>
              <a:spcBef>
                <a:spcPts val="0"/>
              </a:spcBef>
              <a:spcAft>
                <a:spcPts val="0"/>
              </a:spcAft>
              <a:buClrTx/>
              <a:buSzTx/>
              <a:tabLst/>
              <a:defRPr/>
            </a:pPr>
            <a:r>
              <a:rPr kumimoji="1" lang="en-US" altLang="ja-JP" sz="1100" kern="0" dirty="0">
                <a:solidFill>
                  <a:prstClr val="black"/>
                </a:solidFill>
              </a:rPr>
              <a:t>Schedule information</a:t>
            </a:r>
          </a:p>
          <a:p>
            <a:pPr marR="0" lvl="0" defTabSz="914400" eaLnBrk="1" fontAlgn="auto" latinLnBrk="0" hangingPunct="1">
              <a:lnSpc>
                <a:spcPct val="100000"/>
              </a:lnSpc>
              <a:spcBef>
                <a:spcPts val="0"/>
              </a:spcBef>
              <a:spcAft>
                <a:spcPts val="0"/>
              </a:spcAft>
              <a:buClrTx/>
              <a:buSzTx/>
              <a:tabLst/>
              <a:defRPr/>
            </a:pPr>
            <a:r>
              <a:rPr kumimoji="1" lang="en-US" altLang="ja-JP" sz="1100" b="0" i="0" u="none" strike="noStrike" kern="0" cap="none" spc="0" normalizeH="0" baseline="0" noProof="0" dirty="0">
                <a:ln>
                  <a:noFill/>
                </a:ln>
                <a:solidFill>
                  <a:prstClr val="black"/>
                </a:solidFill>
                <a:effectLst/>
                <a:uLnTx/>
                <a:uFillTx/>
              </a:rPr>
              <a:t>1. Calibration</a:t>
            </a:r>
            <a:r>
              <a:rPr kumimoji="1" lang="en-US" altLang="ja-JP" sz="1100" kern="0" dirty="0">
                <a:solidFill>
                  <a:prstClr val="black"/>
                </a:solidFill>
              </a:rPr>
              <a:t> planning</a:t>
            </a:r>
          </a:p>
          <a:p>
            <a:pPr marR="0" lvl="0" defTabSz="914400" eaLnBrk="1" fontAlgn="auto" latinLnBrk="0" hangingPunct="1">
              <a:lnSpc>
                <a:spcPct val="100000"/>
              </a:lnSpc>
              <a:spcBef>
                <a:spcPts val="0"/>
              </a:spcBef>
              <a:spcAft>
                <a:spcPts val="0"/>
              </a:spcAft>
              <a:buClrTx/>
              <a:buSzTx/>
              <a:tabLst/>
              <a:defRPr/>
            </a:pPr>
            <a:r>
              <a:rPr kumimoji="1" lang="en-US" altLang="ja-JP" sz="1100" b="0" i="0" u="none" strike="noStrike" kern="0" cap="none" spc="0" normalizeH="0" baseline="0" noProof="0" dirty="0">
                <a:ln>
                  <a:noFill/>
                </a:ln>
                <a:solidFill>
                  <a:prstClr val="black"/>
                </a:solidFill>
                <a:effectLst/>
                <a:uLnTx/>
                <a:uFillTx/>
              </a:rPr>
              <a:t>2.</a:t>
            </a:r>
          </a:p>
        </p:txBody>
      </p:sp>
      <p:grpSp>
        <p:nvGrpSpPr>
          <p:cNvPr id="31" name="Group 30">
            <a:extLst>
              <a:ext uri="{FF2B5EF4-FFF2-40B4-BE49-F238E27FC236}">
                <a16:creationId xmlns:a16="http://schemas.microsoft.com/office/drawing/2014/main" id="{2DF513AA-D0DB-E479-C38E-8A66EAFDACA9}"/>
              </a:ext>
            </a:extLst>
          </p:cNvPr>
          <p:cNvGrpSpPr/>
          <p:nvPr/>
        </p:nvGrpSpPr>
        <p:grpSpPr>
          <a:xfrm>
            <a:off x="3609503" y="6867844"/>
            <a:ext cx="2671840" cy="1621129"/>
            <a:chOff x="3442250" y="6650573"/>
            <a:chExt cx="2368290" cy="1193844"/>
          </a:xfrm>
        </p:grpSpPr>
        <p:sp>
          <p:nvSpPr>
            <p:cNvPr id="115" name="正方形/長方形 114">
              <a:extLst>
                <a:ext uri="{FF2B5EF4-FFF2-40B4-BE49-F238E27FC236}">
                  <a16:creationId xmlns:a16="http://schemas.microsoft.com/office/drawing/2014/main" id="{E2191EB2-7E31-4F4E-91C4-C81C5D221255}"/>
                </a:ext>
              </a:extLst>
            </p:cNvPr>
            <p:cNvSpPr/>
            <p:nvPr/>
          </p:nvSpPr>
          <p:spPr>
            <a:xfrm>
              <a:off x="3442250" y="6650573"/>
              <a:ext cx="2368290" cy="1193844"/>
            </a:xfrm>
            <a:prstGeom prst="rect">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100" b="0" i="0" u="none" strike="noStrike" kern="0" cap="none" spc="0" normalizeH="0" baseline="0" noProof="0" dirty="0">
                  <a:ln>
                    <a:noFill/>
                  </a:ln>
                  <a:solidFill>
                    <a:prstClr val="black"/>
                  </a:solidFill>
                  <a:effectLst/>
                  <a:uLnTx/>
                  <a:uFillTx/>
                </a:rPr>
                <a:t>Sumitomo Rubber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110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110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110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110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dirty="0">
                <a:ln>
                  <a:noFill/>
                </a:ln>
                <a:solidFill>
                  <a:prstClr val="black"/>
                </a:solidFill>
                <a:effectLst/>
                <a:uLnTx/>
                <a:uFillTx/>
              </a:endParaRPr>
            </a:p>
          </p:txBody>
        </p:sp>
        <p:pic>
          <p:nvPicPr>
            <p:cNvPr id="134" name="図 133">
              <a:extLst>
                <a:ext uri="{FF2B5EF4-FFF2-40B4-BE49-F238E27FC236}">
                  <a16:creationId xmlns:a16="http://schemas.microsoft.com/office/drawing/2014/main" id="{B42CDB7D-5D31-4FE8-A6BD-04E87ADAAB83}"/>
                </a:ext>
              </a:extLst>
            </p:cNvPr>
            <p:cNvPicPr>
              <a:picLocks noChangeAspect="1"/>
            </p:cNvPicPr>
            <p:nvPr/>
          </p:nvPicPr>
          <p:blipFill>
            <a:blip r:embed="rId2"/>
            <a:stretch>
              <a:fillRect/>
            </a:stretch>
          </p:blipFill>
          <p:spPr>
            <a:xfrm>
              <a:off x="4271499" y="7106279"/>
              <a:ext cx="709791" cy="649223"/>
            </a:xfrm>
            <a:prstGeom prst="rect">
              <a:avLst/>
            </a:prstGeom>
          </p:spPr>
        </p:pic>
      </p:grpSp>
      <p:cxnSp>
        <p:nvCxnSpPr>
          <p:cNvPr id="86" name="コネクタ: カギ線 85">
            <a:extLst>
              <a:ext uri="{FF2B5EF4-FFF2-40B4-BE49-F238E27FC236}">
                <a16:creationId xmlns:a16="http://schemas.microsoft.com/office/drawing/2014/main" id="{4ACF6B20-EA75-4ADB-A3E7-0624E93D24B3}"/>
              </a:ext>
            </a:extLst>
          </p:cNvPr>
          <p:cNvCxnSpPr>
            <a:cxnSpLocks/>
            <a:stCxn id="115" idx="0"/>
            <a:endCxn id="151" idx="2"/>
          </p:cNvCxnSpPr>
          <p:nvPr/>
        </p:nvCxnSpPr>
        <p:spPr>
          <a:xfrm rot="16200000" flipV="1">
            <a:off x="3821255" y="5743676"/>
            <a:ext cx="732813" cy="1515524"/>
          </a:xfrm>
          <a:prstGeom prst="bentConnector3">
            <a:avLst>
              <a:gd name="adj1" fmla="val 50000"/>
            </a:avLst>
          </a:prstGeom>
          <a:noFill/>
          <a:ln w="6350" cap="flat" cmpd="sng" algn="ctr">
            <a:solidFill>
              <a:srgbClr val="3F3F3F"/>
            </a:solidFill>
            <a:prstDash val="solid"/>
            <a:tailEnd type="triangle"/>
          </a:ln>
          <a:effectLst/>
        </p:spPr>
      </p:cxnSp>
      <p:sp>
        <p:nvSpPr>
          <p:cNvPr id="15" name="矢印: 五方向 93">
            <a:extLst>
              <a:ext uri="{FF2B5EF4-FFF2-40B4-BE49-F238E27FC236}">
                <a16:creationId xmlns:a16="http://schemas.microsoft.com/office/drawing/2014/main" id="{3C0F25E0-8167-6DF9-CF90-6186CD6E1E11}"/>
              </a:ext>
            </a:extLst>
          </p:cNvPr>
          <p:cNvSpPr/>
          <p:nvPr/>
        </p:nvSpPr>
        <p:spPr>
          <a:xfrm>
            <a:off x="642512" y="2014543"/>
            <a:ext cx="973378" cy="717203"/>
          </a:xfrm>
          <a:prstGeom prst="homePlate">
            <a:avLst/>
          </a:prstGeom>
          <a:noFill/>
          <a:ln w="3175" cap="flat" cmpd="sng" algn="ctr">
            <a:solidFill>
              <a:schemeClr val="tx1"/>
            </a:solidFill>
            <a:prstDash val="solid"/>
          </a:ln>
          <a:effectLst/>
        </p:spPr>
        <p:txBody>
          <a:bodyPr rtlCol="0" anchor="ctr"/>
          <a:lstStyle/>
          <a:p>
            <a:pPr algn="ctr" defTabSz="914400">
              <a:defRPr/>
            </a:pPr>
            <a:r>
              <a:rPr kumimoji="1" lang="en-US" altLang="ja-JP" sz="700" kern="0" dirty="0"/>
              <a:t>Excel, PDF, TIFF, GIF, Image file document</a:t>
            </a:r>
            <a:endParaRPr kumimoji="1" lang="ja-JP" altLang="en-US" sz="700" kern="0" dirty="0"/>
          </a:p>
        </p:txBody>
      </p:sp>
      <p:sp>
        <p:nvSpPr>
          <p:cNvPr id="16" name="矢印: 山形 97">
            <a:extLst>
              <a:ext uri="{FF2B5EF4-FFF2-40B4-BE49-F238E27FC236}">
                <a16:creationId xmlns:a16="http://schemas.microsoft.com/office/drawing/2014/main" id="{53B1D345-7B30-F5AE-476B-F0CB219C94C6}"/>
              </a:ext>
            </a:extLst>
          </p:cNvPr>
          <p:cNvSpPr/>
          <p:nvPr/>
        </p:nvSpPr>
        <p:spPr>
          <a:xfrm>
            <a:off x="2456571" y="2031093"/>
            <a:ext cx="1313012" cy="717201"/>
          </a:xfrm>
          <a:prstGeom prst="chevron">
            <a:avLst/>
          </a:prstGeom>
          <a:noFill/>
          <a:ln w="3175" cap="flat" cmpd="sng" algn="ctr">
            <a:solidFill>
              <a:schemeClr val="tx1"/>
            </a:solidFill>
            <a:prstDash val="solid"/>
          </a:ln>
          <a:effectLst/>
        </p:spPr>
        <p:txBody>
          <a:bodyPr lIns="0" rIns="0" rtlCol="0" anchor="ctr"/>
          <a:lstStyle/>
          <a:p>
            <a:pPr algn="ctr" defTabSz="914400">
              <a:defRPr/>
            </a:pPr>
            <a:r>
              <a:rPr kumimoji="1" lang="en-US" altLang="ja-JP" sz="700" kern="0" dirty="0"/>
              <a:t>Organize documents</a:t>
            </a:r>
            <a:r>
              <a:rPr kumimoji="1" lang="th-TH" altLang="ja-JP" sz="700" kern="0" dirty="0"/>
              <a:t> </a:t>
            </a:r>
            <a:r>
              <a:rPr kumimoji="1" lang="en-US" altLang="ja-JP" sz="700" kern="0" dirty="0"/>
              <a:t>on </a:t>
            </a:r>
            <a:r>
              <a:rPr kumimoji="1" lang="en-US" altLang="ja-JP" sz="700" kern="0" dirty="0" err="1"/>
              <a:t>ConMas</a:t>
            </a:r>
            <a:r>
              <a:rPr kumimoji="1" lang="en-US" altLang="ja-JP" sz="700" kern="0" dirty="0"/>
              <a:t> Manager</a:t>
            </a:r>
            <a:endParaRPr kumimoji="1" lang="ja-JP" altLang="en-US" sz="700" kern="0" dirty="0"/>
          </a:p>
        </p:txBody>
      </p:sp>
      <p:sp>
        <p:nvSpPr>
          <p:cNvPr id="21" name="矢印: 山形 97">
            <a:extLst>
              <a:ext uri="{FF2B5EF4-FFF2-40B4-BE49-F238E27FC236}">
                <a16:creationId xmlns:a16="http://schemas.microsoft.com/office/drawing/2014/main" id="{A64596FE-5549-7A10-AAC5-1ACD94E36AFD}"/>
              </a:ext>
            </a:extLst>
          </p:cNvPr>
          <p:cNvSpPr/>
          <p:nvPr/>
        </p:nvSpPr>
        <p:spPr>
          <a:xfrm>
            <a:off x="1420778" y="2014543"/>
            <a:ext cx="1223274" cy="717201"/>
          </a:xfrm>
          <a:prstGeom prst="chevron">
            <a:avLst/>
          </a:prstGeom>
          <a:noFill/>
          <a:ln w="3175" cap="flat" cmpd="sng" algn="ctr">
            <a:solidFill>
              <a:schemeClr val="tx1"/>
            </a:solidFill>
            <a:prstDash val="solid"/>
          </a:ln>
          <a:effectLst/>
        </p:spPr>
        <p:txBody>
          <a:bodyPr lIns="0" rIns="0" rtlCol="0" anchor="ctr"/>
          <a:lstStyle/>
          <a:p>
            <a:pPr algn="ctr" defTabSz="914400">
              <a:defRPr/>
            </a:pPr>
            <a:r>
              <a:rPr kumimoji="1" lang="en-US" altLang="ja-JP" sz="700" kern="0" dirty="0"/>
              <a:t>Create document on </a:t>
            </a:r>
            <a:r>
              <a:rPr kumimoji="1" lang="en-US" altLang="ja-JP" sz="700" kern="0" dirty="0" err="1"/>
              <a:t>ConMas</a:t>
            </a:r>
            <a:r>
              <a:rPr kumimoji="1" lang="en-US" altLang="ja-JP" sz="700" kern="0" dirty="0"/>
              <a:t> Designer</a:t>
            </a:r>
            <a:endParaRPr kumimoji="1" lang="ja-JP" altLang="en-US" sz="700" kern="0" dirty="0"/>
          </a:p>
        </p:txBody>
      </p:sp>
      <p:sp>
        <p:nvSpPr>
          <p:cNvPr id="22" name="矢印: 山形 97">
            <a:extLst>
              <a:ext uri="{FF2B5EF4-FFF2-40B4-BE49-F238E27FC236}">
                <a16:creationId xmlns:a16="http://schemas.microsoft.com/office/drawing/2014/main" id="{11714491-0A1A-66F7-85FF-D035261C246B}"/>
              </a:ext>
            </a:extLst>
          </p:cNvPr>
          <p:cNvSpPr/>
          <p:nvPr/>
        </p:nvSpPr>
        <p:spPr>
          <a:xfrm>
            <a:off x="3541865" y="2040598"/>
            <a:ext cx="1555088" cy="717201"/>
          </a:xfrm>
          <a:prstGeom prst="chevron">
            <a:avLst/>
          </a:prstGeom>
          <a:noFill/>
          <a:ln w="3175" cap="flat" cmpd="sng" algn="ctr">
            <a:solidFill>
              <a:schemeClr val="tx1"/>
            </a:solidFill>
            <a:prstDash val="solid"/>
          </a:ln>
          <a:effectLst/>
        </p:spPr>
        <p:txBody>
          <a:bodyPr lIns="0" rIns="0" rtlCol="0" anchor="ctr"/>
          <a:lstStyle/>
          <a:p>
            <a:pPr algn="ctr" defTabSz="914400">
              <a:defRPr/>
            </a:pPr>
            <a:r>
              <a:rPr kumimoji="1" lang="en-US" altLang="ja-JP" sz="700" kern="0" dirty="0"/>
              <a:t>Use document in </a:t>
            </a:r>
            <a:r>
              <a:rPr kumimoji="1" lang="en-US" altLang="ja-JP" sz="700" kern="0" dirty="0" err="1"/>
              <a:t>i</a:t>
            </a:r>
            <a:r>
              <a:rPr kumimoji="1" lang="en-US" altLang="ja-JP" sz="700" kern="0" dirty="0"/>
              <a:t>-Reporter add on iPad or Computer</a:t>
            </a:r>
            <a:endParaRPr kumimoji="1" lang="ja-JP" altLang="en-US" sz="700" kern="0" dirty="0"/>
          </a:p>
        </p:txBody>
      </p:sp>
      <p:sp>
        <p:nvSpPr>
          <p:cNvPr id="27" name="矢印: 山形 97">
            <a:extLst>
              <a:ext uri="{FF2B5EF4-FFF2-40B4-BE49-F238E27FC236}">
                <a16:creationId xmlns:a16="http://schemas.microsoft.com/office/drawing/2014/main" id="{113DA0DA-B5A1-3E1A-5540-AD968BF0A9DE}"/>
              </a:ext>
            </a:extLst>
          </p:cNvPr>
          <p:cNvSpPr/>
          <p:nvPr/>
        </p:nvSpPr>
        <p:spPr>
          <a:xfrm>
            <a:off x="4878733" y="2039779"/>
            <a:ext cx="1402610" cy="717201"/>
          </a:xfrm>
          <a:prstGeom prst="chevron">
            <a:avLst/>
          </a:prstGeom>
          <a:noFill/>
          <a:ln w="3175" cap="flat" cmpd="sng" algn="ctr">
            <a:solidFill>
              <a:schemeClr val="tx1"/>
            </a:solidFill>
            <a:prstDash val="solid"/>
          </a:ln>
          <a:effectLst/>
        </p:spPr>
        <p:txBody>
          <a:bodyPr lIns="0" rIns="0" rtlCol="0" anchor="ctr"/>
          <a:lstStyle/>
          <a:p>
            <a:pPr algn="ctr" defTabSz="914400">
              <a:defRPr/>
            </a:pPr>
            <a:r>
              <a:rPr kumimoji="1" lang="en-US" altLang="ja-JP" sz="700" kern="0" dirty="0"/>
              <a:t>Check or export for document storage</a:t>
            </a:r>
            <a:r>
              <a:rPr kumimoji="1" lang="th-TH" altLang="ja-JP" sz="700" kern="0" dirty="0"/>
              <a:t> </a:t>
            </a:r>
            <a:r>
              <a:rPr kumimoji="1" lang="en-US" altLang="ja-JP" sz="700" kern="0" dirty="0"/>
              <a:t>on </a:t>
            </a:r>
            <a:r>
              <a:rPr kumimoji="1" lang="en-US" altLang="ja-JP" sz="700" kern="0" dirty="0" err="1"/>
              <a:t>ConMas</a:t>
            </a:r>
            <a:r>
              <a:rPr kumimoji="1" lang="en-US" altLang="ja-JP" sz="700" kern="0" dirty="0"/>
              <a:t> Manager</a:t>
            </a:r>
            <a:endParaRPr kumimoji="1" lang="ja-JP" altLang="en-US" sz="700" kern="0" dirty="0"/>
          </a:p>
        </p:txBody>
      </p:sp>
      <p:cxnSp>
        <p:nvCxnSpPr>
          <p:cNvPr id="55" name="コネクタ: カギ線 85">
            <a:extLst>
              <a:ext uri="{FF2B5EF4-FFF2-40B4-BE49-F238E27FC236}">
                <a16:creationId xmlns:a16="http://schemas.microsoft.com/office/drawing/2014/main" id="{ED55850C-B076-57E5-4DE4-BA134441E2DC}"/>
              </a:ext>
            </a:extLst>
          </p:cNvPr>
          <p:cNvCxnSpPr>
            <a:cxnSpLocks/>
            <a:stCxn id="14" idx="0"/>
            <a:endCxn id="21" idx="2"/>
          </p:cNvCxnSpPr>
          <p:nvPr/>
        </p:nvCxnSpPr>
        <p:spPr>
          <a:xfrm rot="16200000" flipV="1">
            <a:off x="2435578" y="2149282"/>
            <a:ext cx="418127" cy="1583052"/>
          </a:xfrm>
          <a:prstGeom prst="bentConnector3">
            <a:avLst>
              <a:gd name="adj1" fmla="val 50000"/>
            </a:avLst>
          </a:prstGeom>
          <a:noFill/>
          <a:ln w="6350" cap="flat" cmpd="sng" algn="ctr">
            <a:solidFill>
              <a:srgbClr val="3F3F3F"/>
            </a:solidFill>
            <a:prstDash val="solid"/>
            <a:tailEnd type="triangle"/>
          </a:ln>
          <a:effectLst/>
        </p:spPr>
      </p:cxnSp>
      <p:cxnSp>
        <p:nvCxnSpPr>
          <p:cNvPr id="29" name="コネクタ: カギ線 85">
            <a:extLst>
              <a:ext uri="{FF2B5EF4-FFF2-40B4-BE49-F238E27FC236}">
                <a16:creationId xmlns:a16="http://schemas.microsoft.com/office/drawing/2014/main" id="{0C71B047-8F37-53DF-A7B1-AA14D85FB30B}"/>
              </a:ext>
            </a:extLst>
          </p:cNvPr>
          <p:cNvCxnSpPr>
            <a:cxnSpLocks/>
            <a:stCxn id="151" idx="0"/>
            <a:endCxn id="8" idx="2"/>
          </p:cNvCxnSpPr>
          <p:nvPr/>
        </p:nvCxnSpPr>
        <p:spPr>
          <a:xfrm rot="5400000" flipH="1" flipV="1">
            <a:off x="3284802" y="4531077"/>
            <a:ext cx="330812" cy="40619"/>
          </a:xfrm>
          <a:prstGeom prst="bentConnector3">
            <a:avLst>
              <a:gd name="adj1" fmla="val 50000"/>
            </a:avLst>
          </a:prstGeom>
          <a:noFill/>
          <a:ln w="6350" cap="flat" cmpd="sng" algn="ctr">
            <a:solidFill>
              <a:srgbClr val="3F3F3F"/>
            </a:solidFill>
            <a:prstDash val="solid"/>
            <a:tailEnd type="triangle"/>
          </a:ln>
          <a:effectLst/>
        </p:spPr>
      </p:cxnSp>
      <p:grpSp>
        <p:nvGrpSpPr>
          <p:cNvPr id="24" name="Group 23">
            <a:extLst>
              <a:ext uri="{FF2B5EF4-FFF2-40B4-BE49-F238E27FC236}">
                <a16:creationId xmlns:a16="http://schemas.microsoft.com/office/drawing/2014/main" id="{5D791CF8-30E9-7930-94A3-0B5FCCAEE606}"/>
              </a:ext>
            </a:extLst>
          </p:cNvPr>
          <p:cNvGrpSpPr/>
          <p:nvPr/>
        </p:nvGrpSpPr>
        <p:grpSpPr>
          <a:xfrm>
            <a:off x="2456571" y="4716792"/>
            <a:ext cx="1867779" cy="1623649"/>
            <a:chOff x="2412375" y="3872020"/>
            <a:chExt cx="2030144" cy="1842599"/>
          </a:xfrm>
        </p:grpSpPr>
        <p:grpSp>
          <p:nvGrpSpPr>
            <p:cNvPr id="52" name="Group 51">
              <a:extLst>
                <a:ext uri="{FF2B5EF4-FFF2-40B4-BE49-F238E27FC236}">
                  <a16:creationId xmlns:a16="http://schemas.microsoft.com/office/drawing/2014/main" id="{72553B17-A191-DD38-33DE-D5B08C72C468}"/>
                </a:ext>
              </a:extLst>
            </p:cNvPr>
            <p:cNvGrpSpPr/>
            <p:nvPr/>
          </p:nvGrpSpPr>
          <p:grpSpPr>
            <a:xfrm>
              <a:off x="2511733" y="3872020"/>
              <a:ext cx="1917160" cy="1842599"/>
              <a:chOff x="3869055" y="3591832"/>
              <a:chExt cx="2581243" cy="1842599"/>
            </a:xfrm>
          </p:grpSpPr>
          <p:sp>
            <p:nvSpPr>
              <p:cNvPr id="151" name="正方形/長方形 150">
                <a:extLst>
                  <a:ext uri="{FF2B5EF4-FFF2-40B4-BE49-F238E27FC236}">
                    <a16:creationId xmlns:a16="http://schemas.microsoft.com/office/drawing/2014/main" id="{6EDA48F9-9172-4712-98EA-0D92234E94F8}"/>
                  </a:ext>
                </a:extLst>
              </p:cNvPr>
              <p:cNvSpPr/>
              <p:nvPr/>
            </p:nvSpPr>
            <p:spPr>
              <a:xfrm>
                <a:off x="3869055" y="3591832"/>
                <a:ext cx="2581243" cy="1609489"/>
              </a:xfrm>
              <a:prstGeom prst="rect">
                <a:avLst/>
              </a:prstGeom>
              <a:solidFill>
                <a:sysClr val="window" lastClr="FFFFFF"/>
              </a:solidFill>
              <a:ln w="9525" cap="flat" cmpd="sng" algn="ctr">
                <a:solidFill>
                  <a:sysClr val="windowText" lastClr="00000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kern="0" dirty="0" err="1">
                    <a:solidFill>
                      <a:prstClr val="black"/>
                    </a:solidFill>
                  </a:rPr>
                  <a:t>i</a:t>
                </a:r>
                <a:r>
                  <a:rPr kumimoji="1" lang="en-US" altLang="ja-JP" sz="900" kern="0" dirty="0">
                    <a:solidFill>
                      <a:prstClr val="black"/>
                    </a:solidFill>
                  </a:rPr>
                  <a:t>-Pad</a:t>
                </a: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900" kern="0" dirty="0">
                  <a:solidFill>
                    <a:prstClr val="black"/>
                  </a:solidFill>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90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90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900" b="0" i="0" u="none" strike="noStrike" kern="0" cap="none" spc="0" normalizeH="0" baseline="0" noProof="0" dirty="0">
                  <a:ln>
                    <a:noFill/>
                  </a:ln>
                  <a:solidFill>
                    <a:prstClr val="black"/>
                  </a:solidFill>
                  <a:effectLst/>
                  <a:uLnTx/>
                  <a:uFillTx/>
                </a:endParaRPr>
              </a:p>
            </p:txBody>
          </p:sp>
          <p:sp>
            <p:nvSpPr>
              <p:cNvPr id="42" name="正方形/長方形 41">
                <a:extLst>
                  <a:ext uri="{FF2B5EF4-FFF2-40B4-BE49-F238E27FC236}">
                    <a16:creationId xmlns:a16="http://schemas.microsoft.com/office/drawing/2014/main" id="{63DE634A-C75F-D93C-F74C-AB1034BA9790}"/>
                  </a:ext>
                </a:extLst>
              </p:cNvPr>
              <p:cNvSpPr/>
              <p:nvPr/>
            </p:nvSpPr>
            <p:spPr>
              <a:xfrm>
                <a:off x="4853211" y="5314572"/>
                <a:ext cx="612932" cy="119859"/>
              </a:xfrm>
              <a:prstGeom prst="rect">
                <a:avLst/>
              </a:prstGeom>
              <a:solidFill>
                <a:schemeClr val="bg1"/>
              </a:solidFill>
              <a:ln>
                <a:solidFill>
                  <a:srgbClr val="000000"/>
                </a:solidFill>
              </a:ln>
            </p:spPr>
            <p:txBody>
              <a:bodyPr lIns="45719" rIns="45719" rtlCol="0" anchor="ctr"/>
              <a:lstStyle/>
              <a:p>
                <a:pPr algn="ctr"/>
                <a:r>
                  <a:rPr kumimoji="1" lang="en-US" altLang="ja-JP" sz="600" dirty="0"/>
                  <a:t>WIFI</a:t>
                </a:r>
                <a:endParaRPr kumimoji="1" lang="ja-JP" altLang="en-US" sz="600" dirty="0"/>
              </a:p>
            </p:txBody>
          </p:sp>
        </p:grpSp>
        <p:pic>
          <p:nvPicPr>
            <p:cNvPr id="19" name="Picture 18">
              <a:extLst>
                <a:ext uri="{FF2B5EF4-FFF2-40B4-BE49-F238E27FC236}">
                  <a16:creationId xmlns:a16="http://schemas.microsoft.com/office/drawing/2014/main" id="{127999CB-A58B-3B4E-D73E-5C05AF006554}"/>
                </a:ext>
              </a:extLst>
            </p:cNvPr>
            <p:cNvPicPr>
              <a:picLocks noChangeAspect="1"/>
            </p:cNvPicPr>
            <p:nvPr/>
          </p:nvPicPr>
          <p:blipFill>
            <a:blip r:embed="rId3"/>
            <a:stretch>
              <a:fillRect/>
            </a:stretch>
          </p:blipFill>
          <p:spPr>
            <a:xfrm>
              <a:off x="2412375" y="4095124"/>
              <a:ext cx="2030144" cy="1353429"/>
            </a:xfrm>
            <a:prstGeom prst="rect">
              <a:avLst/>
            </a:prstGeom>
          </p:spPr>
        </p:pic>
      </p:grpSp>
      <p:grpSp>
        <p:nvGrpSpPr>
          <p:cNvPr id="25" name="Group 24">
            <a:extLst>
              <a:ext uri="{FF2B5EF4-FFF2-40B4-BE49-F238E27FC236}">
                <a16:creationId xmlns:a16="http://schemas.microsoft.com/office/drawing/2014/main" id="{61C28683-2C05-49AD-3049-4D115DAFF3A4}"/>
              </a:ext>
            </a:extLst>
          </p:cNvPr>
          <p:cNvGrpSpPr/>
          <p:nvPr/>
        </p:nvGrpSpPr>
        <p:grpSpPr>
          <a:xfrm>
            <a:off x="2547983" y="3149871"/>
            <a:ext cx="1776367" cy="1236110"/>
            <a:chOff x="725468" y="3349072"/>
            <a:chExt cx="1816383" cy="1383538"/>
          </a:xfrm>
        </p:grpSpPr>
        <p:sp>
          <p:nvSpPr>
            <p:cNvPr id="14" name="正方形/長方形 150">
              <a:extLst>
                <a:ext uri="{FF2B5EF4-FFF2-40B4-BE49-F238E27FC236}">
                  <a16:creationId xmlns:a16="http://schemas.microsoft.com/office/drawing/2014/main" id="{3D733023-876E-C349-08D9-B8F91E79424B}"/>
                </a:ext>
              </a:extLst>
            </p:cNvPr>
            <p:cNvSpPr/>
            <p:nvPr/>
          </p:nvSpPr>
          <p:spPr>
            <a:xfrm>
              <a:off x="725468" y="3349072"/>
              <a:ext cx="1816383" cy="1383538"/>
            </a:xfrm>
            <a:prstGeom prst="rect">
              <a:avLst/>
            </a:prstGeom>
            <a:solidFill>
              <a:sysClr val="window" lastClr="FFFFFF"/>
            </a:solidFill>
            <a:ln w="9525" cap="flat" cmpd="sng" algn="ctr">
              <a:solidFill>
                <a:sysClr val="windowText" lastClr="00000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kern="0" dirty="0">
                  <a:solidFill>
                    <a:prstClr val="black"/>
                  </a:solidFill>
                </a:rPr>
                <a:t>Computer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900" kern="0" dirty="0">
                <a:solidFill>
                  <a:prstClr val="black"/>
                </a:solidFill>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90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90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900" b="0" i="0" u="none" strike="noStrike" kern="0" cap="none" spc="0" normalizeH="0" baseline="0" noProof="0" dirty="0">
                <a:ln>
                  <a:noFill/>
                </a:ln>
                <a:solidFill>
                  <a:prstClr val="black"/>
                </a:solidFill>
                <a:effectLst/>
                <a:uLnTx/>
                <a:uFillTx/>
              </a:endParaRPr>
            </a:p>
          </p:txBody>
        </p:sp>
        <p:pic>
          <p:nvPicPr>
            <p:cNvPr id="8" name="Picture 7">
              <a:extLst>
                <a:ext uri="{FF2B5EF4-FFF2-40B4-BE49-F238E27FC236}">
                  <a16:creationId xmlns:a16="http://schemas.microsoft.com/office/drawing/2014/main" id="{8613CC3A-4C32-B45D-C40F-0171C08F102F}"/>
                </a:ext>
              </a:extLst>
            </p:cNvPr>
            <p:cNvPicPr>
              <a:picLocks noChangeAspect="1"/>
            </p:cNvPicPr>
            <p:nvPr/>
          </p:nvPicPr>
          <p:blipFill>
            <a:blip r:embed="rId4"/>
            <a:srcRect t="11754"/>
            <a:stretch/>
          </p:blipFill>
          <p:spPr>
            <a:xfrm>
              <a:off x="1055700" y="3650568"/>
              <a:ext cx="1226168" cy="1082041"/>
            </a:xfrm>
            <a:prstGeom prst="rect">
              <a:avLst/>
            </a:prstGeom>
          </p:spPr>
        </p:pic>
      </p:grpSp>
    </p:spTree>
    <p:extLst>
      <p:ext uri="{BB962C8B-B14F-4D97-AF65-F5344CB8AC3E}">
        <p14:creationId xmlns:p14="http://schemas.microsoft.com/office/powerpoint/2010/main" val="24490735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90841-4E4A-8289-7CFA-0C2FED8B75C1}"/>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F3ABD6C9-B077-26D7-8F71-B524C47A1C0C}"/>
              </a:ext>
            </a:extLst>
          </p:cNvPr>
          <p:cNvSpPr>
            <a:spLocks noGrp="1"/>
          </p:cNvSpPr>
          <p:nvPr>
            <p:ph type="sldNum" sz="quarter" idx="12"/>
          </p:nvPr>
        </p:nvSpPr>
        <p:spPr/>
        <p:txBody>
          <a:bodyPr/>
          <a:lstStyle/>
          <a:p>
            <a:fld id="{FABEA90D-F275-432F-8053-456A4E092F4A}" type="slidenum">
              <a:rPr kumimoji="1" lang="ja-JP" altLang="en-US" smtClean="0"/>
              <a:t>50</a:t>
            </a:fld>
            <a:endParaRPr kumimoji="1" lang="ja-JP" altLang="en-US"/>
          </a:p>
        </p:txBody>
      </p:sp>
      <p:sp>
        <p:nvSpPr>
          <p:cNvPr id="17" name="正方形/長方形 16">
            <a:extLst>
              <a:ext uri="{FF2B5EF4-FFF2-40B4-BE49-F238E27FC236}">
                <a16:creationId xmlns:a16="http://schemas.microsoft.com/office/drawing/2014/main" id="{4F84D5B6-7D81-76C9-9F7D-9CE934D05633}"/>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202A86CC-65F7-87D4-88C5-4B83493039B2}"/>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824544F2-8E14-6BF1-F70B-B280AA7598DE}"/>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5-4. Creating forms document</a:t>
            </a:r>
          </a:p>
        </p:txBody>
      </p:sp>
      <p:sp>
        <p:nvSpPr>
          <p:cNvPr id="4" name="テキスト ボックス 3">
            <a:extLst>
              <a:ext uri="{FF2B5EF4-FFF2-40B4-BE49-F238E27FC236}">
                <a16:creationId xmlns:a16="http://schemas.microsoft.com/office/drawing/2014/main" id="{BCE5AC48-0E13-51F7-1EE6-EC63905ADC23}"/>
              </a:ext>
            </a:extLst>
          </p:cNvPr>
          <p:cNvSpPr txBox="1"/>
          <p:nvPr/>
        </p:nvSpPr>
        <p:spPr>
          <a:xfrm>
            <a:off x="499554" y="1348327"/>
            <a:ext cx="5952046" cy="5909310"/>
          </a:xfrm>
          <a:prstGeom prst="rect">
            <a:avLst/>
          </a:prstGeom>
          <a:noFill/>
        </p:spPr>
        <p:txBody>
          <a:bodyPr wrap="square" rtlCol="0">
            <a:spAutoFit/>
          </a:bodyPr>
          <a:lstStyle/>
          <a:p>
            <a:r>
              <a:rPr kumimoji="1" lang="en-US" altLang="ja-JP" sz="900" dirty="0"/>
              <a:t>	11. Gateway linkage</a:t>
            </a:r>
          </a:p>
          <a:p>
            <a:r>
              <a:rPr kumimoji="1" lang="en-US" altLang="ja-JP" sz="900" dirty="0"/>
              <a:t>		This is the action type used to link the Gateway. Please refer to the attached </a:t>
            </a:r>
            <a:r>
              <a:rPr kumimoji="1" lang="en-US" altLang="ja-JP" sz="900" dirty="0" err="1"/>
              <a:t>ConMas</a:t>
            </a:r>
            <a:r>
              <a:rPr kumimoji="1" lang="en-US" altLang="ja-JP" sz="900" dirty="0"/>
              <a:t> Gateway 		Manual and </a:t>
            </a:r>
            <a:r>
              <a:rPr kumimoji="1" lang="en-US" altLang="ja-JP" sz="900" dirty="0" err="1"/>
              <a:t>ConMas</a:t>
            </a:r>
            <a:r>
              <a:rPr kumimoji="1" lang="en-US" altLang="ja-JP" sz="900" dirty="0"/>
              <a:t> IoT Manual for how to link </a:t>
            </a:r>
            <a:r>
              <a:rPr kumimoji="1" lang="en-US" altLang="ja-JP" sz="900" dirty="0" err="1"/>
              <a:t>ConMas</a:t>
            </a:r>
            <a:r>
              <a:rPr kumimoji="1" lang="en-US" altLang="ja-JP" sz="900" dirty="0"/>
              <a:t> Gateway / </a:t>
            </a:r>
            <a:r>
              <a:rPr kumimoji="1" lang="en-US" altLang="ja-JP" sz="900" dirty="0" err="1"/>
              <a:t>ConMas</a:t>
            </a:r>
            <a:r>
              <a:rPr kumimoji="1" lang="en-US" altLang="ja-JP" sz="900" dirty="0"/>
              <a:t> IoT.</a:t>
            </a:r>
          </a:p>
          <a:p>
            <a:r>
              <a:rPr kumimoji="1" lang="en-US" altLang="ja-JP" sz="900" dirty="0"/>
              <a:t>		Also, from Ver.8.0.21050, only when the action type is set to Gateway linkage, it is possible to 		set " Focus on the cluster Start up as input wait state." even if it is an action cluster.</a:t>
            </a:r>
          </a:p>
          <a:p>
            <a:r>
              <a:rPr kumimoji="1" lang="en-US" altLang="ja-JP" sz="900" dirty="0"/>
              <a:t>	12. </a:t>
            </a:r>
            <a:r>
              <a:rPr lang="en-US" sz="900" dirty="0"/>
              <a:t>Start timer</a:t>
            </a:r>
            <a:endParaRPr kumimoji="1" lang="en-US" sz="900" dirty="0"/>
          </a:p>
          <a:p>
            <a:r>
              <a:rPr kumimoji="1" lang="en-US" altLang="ja-JP" sz="900" dirty="0"/>
              <a:t>		It is used as a set with the schedule time of the action type "Gateway linkage". When the timer 		is started, the timer mode is set, and no document editing is possible until the timer mode is 		canceled. In this state, when the time set in the schedule time of "Gateway linkage" is reached, 		the corresponding "Gateway linkage" is automatically executed. If the network is set to operate 		during the timer mode, the operation of the network function is not guaranteed.</a:t>
            </a:r>
          </a:p>
          <a:p>
            <a:r>
              <a:rPr kumimoji="1" lang="en-US" altLang="ja-JP" sz="900" dirty="0"/>
              <a:t>	13. </a:t>
            </a:r>
            <a:r>
              <a:rPr lang="en-US" sz="900" dirty="0"/>
              <a:t>QR code generation</a:t>
            </a:r>
            <a:endParaRPr kumimoji="1" lang="en-US" sz="900" dirty="0"/>
          </a:p>
          <a:p>
            <a:r>
              <a:rPr kumimoji="1" lang="en-US" altLang="ja-JP" sz="900" dirty="0"/>
              <a:t>		This is an action type that generates a QR code by using the Calculation formula cluster of the 		reference destination and the Image cluster of the output destination together. Set the three 		clusters of Action cluster, Calculation formula cluster, and Image cluster set in "QR code 			generation" as one set.</a:t>
            </a:r>
          </a:p>
          <a:p>
            <a:r>
              <a:rPr kumimoji="1" lang="en-US" altLang="ja-JP" sz="900" dirty="0"/>
              <a:t>	14. </a:t>
            </a:r>
            <a:r>
              <a:rPr lang="en-US" sz="900" dirty="0"/>
              <a:t>Biometric authentication</a:t>
            </a:r>
            <a:endParaRPr kumimoji="1" lang="en-US" sz="900" dirty="0"/>
          </a:p>
          <a:p>
            <a:r>
              <a:rPr kumimoji="1" lang="en-US" altLang="ja-JP" sz="900" dirty="0"/>
              <a:t>		This is an iOS version limited function. Click to ask for biometrics. When used in combination 		with the network settings, it can be set to allow input of subsequent clusters of the network if 		biometric authentication is successful. </a:t>
            </a:r>
          </a:p>
          <a:p>
            <a:r>
              <a:rPr kumimoji="1" lang="en-US" altLang="ja-JP" sz="900" dirty="0"/>
              <a:t>	15. Batch clear</a:t>
            </a:r>
          </a:p>
          <a:p>
            <a:r>
              <a:rPr kumimoji="1" lang="en-US" altLang="ja-JP" sz="900" dirty="0"/>
              <a:t>		It is a function to clear all the input values of the cluster registered in advance by Clicking the 		Action cluster.</a:t>
            </a:r>
          </a:p>
          <a:p>
            <a:pPr marL="171450" indent="-171450">
              <a:buFont typeface="Wingdings" panose="05000000000000000000" pitchFamily="2" charset="2"/>
              <a:buChar char="§"/>
            </a:pPr>
            <a:r>
              <a:rPr kumimoji="1" lang="en-US" altLang="ja-JP" sz="900" b="1" dirty="0"/>
              <a:t>Select master</a:t>
            </a:r>
          </a:p>
          <a:p>
            <a:r>
              <a:rPr kumimoji="1" lang="en-US" altLang="ja-JP" sz="900" dirty="0"/>
              <a:t>	You can specify the custom master registered in Manager and the fields to be referenced from it, and 	enter values for multiple associated clusters at once.</a:t>
            </a:r>
          </a:p>
          <a:p>
            <a:pPr marL="171450" indent="-171450">
              <a:buFont typeface="Wingdings" panose="05000000000000000000" pitchFamily="2" charset="2"/>
              <a:buChar char="§"/>
            </a:pPr>
            <a:r>
              <a:rPr kumimoji="1" lang="en-US" altLang="ja-JP" sz="900" b="1" dirty="0"/>
              <a:t>Log-in user</a:t>
            </a:r>
          </a:p>
          <a:p>
            <a:r>
              <a:rPr kumimoji="1" lang="en-US" altLang="ja-JP" sz="900" dirty="0"/>
              <a:t>	Enter the user name or user ID that is currently logged in to the app.</a:t>
            </a:r>
          </a:p>
          <a:p>
            <a:pPr marL="171450" indent="-171450">
              <a:buFont typeface="Wingdings" panose="05000000000000000000" pitchFamily="2" charset="2"/>
              <a:buChar char="§"/>
            </a:pPr>
            <a:r>
              <a:rPr kumimoji="1" lang="en-US" altLang="ja-JP" sz="900" b="1" dirty="0"/>
              <a:t>Stick pins</a:t>
            </a:r>
          </a:p>
          <a:p>
            <a:r>
              <a:rPr kumimoji="1" lang="en-US" altLang="ja-JP" sz="900" dirty="0"/>
              <a:t>	It will be the area to hit the pin on the app. Only one can be placed in the entire document.</a:t>
            </a:r>
          </a:p>
          <a:p>
            <a:r>
              <a:rPr kumimoji="1" lang="en-US" altLang="ja-JP" sz="900" dirty="0"/>
              <a:t>	It is a cluster that can be linked with external systems.</a:t>
            </a:r>
          </a:p>
          <a:p>
            <a:pPr marL="171450" indent="-171450">
              <a:buFont typeface="Wingdings" panose="05000000000000000000" pitchFamily="2" charset="2"/>
              <a:buChar char="§"/>
            </a:pPr>
            <a:r>
              <a:rPr kumimoji="1" lang="en-US" altLang="ja-JP" sz="900" b="1" dirty="0"/>
              <a:t>Pin No. locating</a:t>
            </a:r>
          </a:p>
          <a:p>
            <a:r>
              <a:rPr kumimoji="1" lang="en-US" altLang="ja-JP" sz="900" dirty="0"/>
              <a:t>	It works with the pinning cluster and displays the number of the pin hit by the pinning cluster.</a:t>
            </a:r>
          </a:p>
          <a:p>
            <a:pPr marL="171450" indent="-171450">
              <a:buFont typeface="Wingdings" panose="05000000000000000000" pitchFamily="2" charset="2"/>
              <a:buChar char="§"/>
            </a:pPr>
            <a:r>
              <a:rPr kumimoji="1" lang="en-US" altLang="ja-JP" sz="900" b="1" dirty="0"/>
              <a:t>Pin No.</a:t>
            </a:r>
          </a:p>
          <a:p>
            <a:r>
              <a:rPr kumimoji="1" lang="en-US" altLang="ja-JP" sz="900" dirty="0"/>
              <a:t>	The pin No. in the pinning table is displayed.</a:t>
            </a:r>
          </a:p>
          <a:p>
            <a:pPr marL="171450" indent="-171450">
              <a:buFont typeface="Wingdings" panose="05000000000000000000" pitchFamily="2" charset="2"/>
              <a:buChar char="§"/>
            </a:pPr>
            <a:r>
              <a:rPr kumimoji="1" lang="en-US" altLang="ja-JP" sz="900" b="1" dirty="0"/>
              <a:t>Audio recording</a:t>
            </a:r>
          </a:p>
          <a:p>
            <a:r>
              <a:rPr kumimoji="1" lang="en-US" altLang="ja-JP" sz="900" dirty="0"/>
              <a:t>	Click to record up to the specified maximum recording time, and after recording, click to play, delete or 	rerecord the recorded data.</a:t>
            </a:r>
          </a:p>
          <a:p>
            <a:pPr marL="171450" indent="-171450">
              <a:buFont typeface="Wingdings" panose="05000000000000000000" pitchFamily="2" charset="2"/>
              <a:buChar char="§"/>
            </a:pPr>
            <a:r>
              <a:rPr kumimoji="1" lang="en-US" altLang="ja-JP" sz="900" b="1" dirty="0"/>
              <a:t>SCANDIT</a:t>
            </a:r>
          </a:p>
          <a:p>
            <a:r>
              <a:rPr kumimoji="1" lang="en-US" altLang="ja-JP" sz="900" dirty="0"/>
              <a:t>	SCANDIT cluster is a dedicated cluster for use with </a:t>
            </a:r>
            <a:r>
              <a:rPr kumimoji="1" lang="en-US" altLang="ja-JP" sz="900" dirty="0" err="1"/>
              <a:t>i</a:t>
            </a:r>
            <a:r>
              <a:rPr kumimoji="1" lang="en-US" altLang="ja-JP" sz="900" dirty="0"/>
              <a:t>-Repo Scan.</a:t>
            </a:r>
          </a:p>
          <a:p>
            <a:r>
              <a:rPr kumimoji="1" lang="en-US" altLang="ja-JP" sz="900" dirty="0"/>
              <a:t>	</a:t>
            </a:r>
            <a:r>
              <a:rPr kumimoji="1" lang="en-US" altLang="ja-JP" sz="900" dirty="0" err="1"/>
              <a:t>i</a:t>
            </a:r>
            <a:r>
              <a:rPr kumimoji="1" lang="en-US" altLang="ja-JP" sz="900" dirty="0"/>
              <a:t>-Repo Scan is an optional function of </a:t>
            </a:r>
            <a:r>
              <a:rPr kumimoji="1" lang="en-US" altLang="ja-JP" sz="900" dirty="0" err="1"/>
              <a:t>i</a:t>
            </a:r>
            <a:r>
              <a:rPr kumimoji="1" lang="en-US" altLang="ja-JP" sz="900" dirty="0"/>
              <a:t>-Reporter and requires a separate </a:t>
            </a:r>
            <a:r>
              <a:rPr kumimoji="1" lang="en-US" altLang="ja-JP" sz="900" dirty="0" err="1"/>
              <a:t>i</a:t>
            </a:r>
            <a:r>
              <a:rPr kumimoji="1" lang="en-US" altLang="ja-JP" sz="900" dirty="0"/>
              <a:t>-Reporter contract in addition 	to the </a:t>
            </a:r>
            <a:r>
              <a:rPr kumimoji="1" lang="en-US" altLang="ja-JP" sz="900" dirty="0" err="1"/>
              <a:t>i</a:t>
            </a:r>
            <a:r>
              <a:rPr kumimoji="1" lang="en-US" altLang="ja-JP" sz="900" dirty="0"/>
              <a:t>-Repo Scan license.</a:t>
            </a:r>
          </a:p>
        </p:txBody>
      </p:sp>
      <p:sp>
        <p:nvSpPr>
          <p:cNvPr id="41" name="Isosceles Triangle 40">
            <a:extLst>
              <a:ext uri="{FF2B5EF4-FFF2-40B4-BE49-F238E27FC236}">
                <a16:creationId xmlns:a16="http://schemas.microsoft.com/office/drawing/2014/main" id="{F235009E-43C3-DE1D-C648-F20D9B8FEB3B}"/>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spTree>
    <p:extLst>
      <p:ext uri="{BB962C8B-B14F-4D97-AF65-F5344CB8AC3E}">
        <p14:creationId xmlns:p14="http://schemas.microsoft.com/office/powerpoint/2010/main" val="20847505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FB1E9-16A9-0E8F-1137-CEB36D7E0A97}"/>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5EF300D-3DC8-28B0-36EE-40DA86BB153E}"/>
              </a:ext>
            </a:extLst>
          </p:cNvPr>
          <p:cNvSpPr>
            <a:spLocks noGrp="1"/>
          </p:cNvSpPr>
          <p:nvPr>
            <p:ph type="sldNum" sz="quarter" idx="12"/>
          </p:nvPr>
        </p:nvSpPr>
        <p:spPr/>
        <p:txBody>
          <a:bodyPr/>
          <a:lstStyle/>
          <a:p>
            <a:fld id="{FABEA90D-F275-432F-8053-456A4E092F4A}" type="slidenum">
              <a:rPr kumimoji="1" lang="ja-JP" altLang="en-US" smtClean="0"/>
              <a:t>51</a:t>
            </a:fld>
            <a:endParaRPr kumimoji="1" lang="ja-JP" altLang="en-US"/>
          </a:p>
        </p:txBody>
      </p:sp>
      <p:sp>
        <p:nvSpPr>
          <p:cNvPr id="17" name="正方形/長方形 16">
            <a:extLst>
              <a:ext uri="{FF2B5EF4-FFF2-40B4-BE49-F238E27FC236}">
                <a16:creationId xmlns:a16="http://schemas.microsoft.com/office/drawing/2014/main" id="{91009EE3-C2B2-500C-9297-56DFD3C0239C}"/>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59EBBE77-CDD1-FCEA-0852-F8942D38EBFE}"/>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1E76DAE8-16B4-2CBF-C143-BD3702D0FE2E}"/>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5-4. Creating forms document</a:t>
            </a:r>
          </a:p>
        </p:txBody>
      </p:sp>
      <p:sp>
        <p:nvSpPr>
          <p:cNvPr id="4" name="テキスト ボックス 3">
            <a:extLst>
              <a:ext uri="{FF2B5EF4-FFF2-40B4-BE49-F238E27FC236}">
                <a16:creationId xmlns:a16="http://schemas.microsoft.com/office/drawing/2014/main" id="{72A5B4A8-0E36-7E3C-F9CA-56D916E1054E}"/>
              </a:ext>
            </a:extLst>
          </p:cNvPr>
          <p:cNvSpPr txBox="1"/>
          <p:nvPr/>
        </p:nvSpPr>
        <p:spPr>
          <a:xfrm>
            <a:off x="499554" y="1430877"/>
            <a:ext cx="5952046" cy="230832"/>
          </a:xfrm>
          <a:prstGeom prst="rect">
            <a:avLst/>
          </a:prstGeom>
          <a:noFill/>
        </p:spPr>
        <p:txBody>
          <a:bodyPr wrap="square" rtlCol="0">
            <a:spAutoFit/>
          </a:bodyPr>
          <a:lstStyle/>
          <a:p>
            <a:r>
              <a:rPr kumimoji="1" lang="en-US" altLang="ja-JP" sz="900" dirty="0"/>
              <a:t>2. Creating forms document on </a:t>
            </a:r>
            <a:r>
              <a:rPr kumimoji="1" lang="en-US" altLang="ja-JP" sz="900" dirty="0" err="1"/>
              <a:t>ConMas</a:t>
            </a:r>
            <a:r>
              <a:rPr kumimoji="1" lang="en-US" altLang="ja-JP" sz="900" dirty="0"/>
              <a:t> Designer app.</a:t>
            </a:r>
          </a:p>
        </p:txBody>
      </p:sp>
      <p:sp>
        <p:nvSpPr>
          <p:cNvPr id="41" name="Isosceles Triangle 40">
            <a:extLst>
              <a:ext uri="{FF2B5EF4-FFF2-40B4-BE49-F238E27FC236}">
                <a16:creationId xmlns:a16="http://schemas.microsoft.com/office/drawing/2014/main" id="{A69F0A29-DF23-4A7E-0D72-961B8C5C3AA4}"/>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sp>
        <p:nvSpPr>
          <p:cNvPr id="10" name="テキスト ボックス 3">
            <a:extLst>
              <a:ext uri="{FF2B5EF4-FFF2-40B4-BE49-F238E27FC236}">
                <a16:creationId xmlns:a16="http://schemas.microsoft.com/office/drawing/2014/main" id="{70373638-2481-74A7-1AA4-363ED8750969}"/>
              </a:ext>
            </a:extLst>
          </p:cNvPr>
          <p:cNvSpPr txBox="1"/>
          <p:nvPr/>
        </p:nvSpPr>
        <p:spPr>
          <a:xfrm>
            <a:off x="3428999" y="1724005"/>
            <a:ext cx="3022601" cy="230832"/>
          </a:xfrm>
          <a:prstGeom prst="rect">
            <a:avLst/>
          </a:prstGeom>
          <a:noFill/>
        </p:spPr>
        <p:txBody>
          <a:bodyPr wrap="square" rtlCol="0">
            <a:spAutoFit/>
          </a:bodyPr>
          <a:lstStyle/>
          <a:p>
            <a:r>
              <a:rPr kumimoji="1" lang="en-US" altLang="ja-JP" sz="900" dirty="0"/>
              <a:t>Select to create a forms document an existing file.</a:t>
            </a:r>
          </a:p>
        </p:txBody>
      </p:sp>
      <p:sp>
        <p:nvSpPr>
          <p:cNvPr id="12" name="TextBox 11">
            <a:extLst>
              <a:ext uri="{FF2B5EF4-FFF2-40B4-BE49-F238E27FC236}">
                <a16:creationId xmlns:a16="http://schemas.microsoft.com/office/drawing/2014/main" id="{3935AEB5-AE5A-BCF3-9460-2892693BF2C0}"/>
              </a:ext>
            </a:extLst>
          </p:cNvPr>
          <p:cNvSpPr txBox="1"/>
          <p:nvPr/>
        </p:nvSpPr>
        <p:spPr>
          <a:xfrm>
            <a:off x="3475577" y="2408363"/>
            <a:ext cx="2957513" cy="230832"/>
          </a:xfrm>
          <a:prstGeom prst="rect">
            <a:avLst/>
          </a:prstGeom>
          <a:noFill/>
        </p:spPr>
        <p:txBody>
          <a:bodyPr wrap="square">
            <a:spAutoFit/>
          </a:bodyPr>
          <a:lstStyle/>
          <a:p>
            <a:r>
              <a:rPr lang="en-US" sz="900" dirty="0"/>
              <a:t>Additional settings in different clusters</a:t>
            </a:r>
          </a:p>
        </p:txBody>
      </p:sp>
      <p:sp>
        <p:nvSpPr>
          <p:cNvPr id="13" name="TextBox 12">
            <a:extLst>
              <a:ext uri="{FF2B5EF4-FFF2-40B4-BE49-F238E27FC236}">
                <a16:creationId xmlns:a16="http://schemas.microsoft.com/office/drawing/2014/main" id="{4AFE3096-C1EA-BDA2-38D0-5CB890846203}"/>
              </a:ext>
            </a:extLst>
          </p:cNvPr>
          <p:cNvSpPr txBox="1"/>
          <p:nvPr/>
        </p:nvSpPr>
        <p:spPr>
          <a:xfrm>
            <a:off x="3461542" y="4245651"/>
            <a:ext cx="2957513" cy="369332"/>
          </a:xfrm>
          <a:prstGeom prst="rect">
            <a:avLst/>
          </a:prstGeom>
          <a:noFill/>
        </p:spPr>
        <p:txBody>
          <a:bodyPr wrap="square">
            <a:spAutoFit/>
          </a:bodyPr>
          <a:lstStyle/>
          <a:p>
            <a:r>
              <a:rPr lang="en-US" sz="900" dirty="0"/>
              <a:t>Set the document name to identify the data according to the desired cluster.</a:t>
            </a:r>
          </a:p>
        </p:txBody>
      </p:sp>
      <p:pic>
        <p:nvPicPr>
          <p:cNvPr id="6" name="Picture 5">
            <a:extLst>
              <a:ext uri="{FF2B5EF4-FFF2-40B4-BE49-F238E27FC236}">
                <a16:creationId xmlns:a16="http://schemas.microsoft.com/office/drawing/2014/main" id="{25A8C82F-11E5-7258-33EE-B3ACBB778BEC}"/>
              </a:ext>
            </a:extLst>
          </p:cNvPr>
          <p:cNvPicPr>
            <a:picLocks noChangeAspect="1"/>
          </p:cNvPicPr>
          <p:nvPr/>
        </p:nvPicPr>
        <p:blipFill>
          <a:blip r:embed="rId2"/>
          <a:stretch>
            <a:fillRect/>
          </a:stretch>
        </p:blipFill>
        <p:spPr>
          <a:xfrm>
            <a:off x="577619" y="1724005"/>
            <a:ext cx="2755900" cy="480960"/>
          </a:xfrm>
          <a:prstGeom prst="rect">
            <a:avLst/>
          </a:prstGeom>
        </p:spPr>
      </p:pic>
      <p:pic>
        <p:nvPicPr>
          <p:cNvPr id="11" name="Picture 10">
            <a:extLst>
              <a:ext uri="{FF2B5EF4-FFF2-40B4-BE49-F238E27FC236}">
                <a16:creationId xmlns:a16="http://schemas.microsoft.com/office/drawing/2014/main" id="{58764021-181D-1835-C96C-78E70A0D9FF5}"/>
              </a:ext>
            </a:extLst>
          </p:cNvPr>
          <p:cNvPicPr>
            <a:picLocks noChangeAspect="1"/>
          </p:cNvPicPr>
          <p:nvPr/>
        </p:nvPicPr>
        <p:blipFill>
          <a:blip r:embed="rId3"/>
          <a:stretch>
            <a:fillRect/>
          </a:stretch>
        </p:blipFill>
        <p:spPr>
          <a:xfrm>
            <a:off x="577619" y="2408363"/>
            <a:ext cx="2755900" cy="1648657"/>
          </a:xfrm>
          <a:prstGeom prst="rect">
            <a:avLst/>
          </a:prstGeom>
        </p:spPr>
      </p:pic>
      <p:pic>
        <p:nvPicPr>
          <p:cNvPr id="18" name="Picture 17">
            <a:extLst>
              <a:ext uri="{FF2B5EF4-FFF2-40B4-BE49-F238E27FC236}">
                <a16:creationId xmlns:a16="http://schemas.microsoft.com/office/drawing/2014/main" id="{3BDEE82C-0EDA-C9C2-3E04-97A6456DB25E}"/>
              </a:ext>
            </a:extLst>
          </p:cNvPr>
          <p:cNvPicPr>
            <a:picLocks noChangeAspect="1"/>
          </p:cNvPicPr>
          <p:nvPr/>
        </p:nvPicPr>
        <p:blipFill>
          <a:blip r:embed="rId4"/>
          <a:stretch>
            <a:fillRect/>
          </a:stretch>
        </p:blipFill>
        <p:spPr>
          <a:xfrm>
            <a:off x="577619" y="4254982"/>
            <a:ext cx="2755900" cy="480960"/>
          </a:xfrm>
          <a:prstGeom prst="rect">
            <a:avLst/>
          </a:prstGeom>
        </p:spPr>
      </p:pic>
      <p:pic>
        <p:nvPicPr>
          <p:cNvPr id="20" name="Picture 19">
            <a:extLst>
              <a:ext uri="{FF2B5EF4-FFF2-40B4-BE49-F238E27FC236}">
                <a16:creationId xmlns:a16="http://schemas.microsoft.com/office/drawing/2014/main" id="{88548951-C905-2523-1D7C-24512CC07D89}"/>
              </a:ext>
            </a:extLst>
          </p:cNvPr>
          <p:cNvPicPr>
            <a:picLocks noChangeAspect="1"/>
          </p:cNvPicPr>
          <p:nvPr/>
        </p:nvPicPr>
        <p:blipFill>
          <a:blip r:embed="rId5"/>
          <a:stretch>
            <a:fillRect/>
          </a:stretch>
        </p:blipFill>
        <p:spPr>
          <a:xfrm>
            <a:off x="577619" y="4763613"/>
            <a:ext cx="2755900" cy="369332"/>
          </a:xfrm>
          <a:prstGeom prst="rect">
            <a:avLst/>
          </a:prstGeom>
        </p:spPr>
      </p:pic>
      <p:pic>
        <p:nvPicPr>
          <p:cNvPr id="23" name="Picture 22">
            <a:extLst>
              <a:ext uri="{FF2B5EF4-FFF2-40B4-BE49-F238E27FC236}">
                <a16:creationId xmlns:a16="http://schemas.microsoft.com/office/drawing/2014/main" id="{FCDAB4C0-717D-CFE8-334A-F3FDF6CE1BFE}"/>
              </a:ext>
            </a:extLst>
          </p:cNvPr>
          <p:cNvPicPr>
            <a:picLocks noChangeAspect="1"/>
          </p:cNvPicPr>
          <p:nvPr/>
        </p:nvPicPr>
        <p:blipFill>
          <a:blip r:embed="rId6"/>
          <a:stretch>
            <a:fillRect/>
          </a:stretch>
        </p:blipFill>
        <p:spPr>
          <a:xfrm>
            <a:off x="577619" y="5336343"/>
            <a:ext cx="2755900" cy="813750"/>
          </a:xfrm>
          <a:prstGeom prst="rect">
            <a:avLst/>
          </a:prstGeom>
        </p:spPr>
      </p:pic>
      <p:sp>
        <p:nvSpPr>
          <p:cNvPr id="24" name="TextBox 23">
            <a:extLst>
              <a:ext uri="{FF2B5EF4-FFF2-40B4-BE49-F238E27FC236}">
                <a16:creationId xmlns:a16="http://schemas.microsoft.com/office/drawing/2014/main" id="{BB678A00-85F9-AE88-3D50-995FAC1A2C4A}"/>
              </a:ext>
            </a:extLst>
          </p:cNvPr>
          <p:cNvSpPr txBox="1"/>
          <p:nvPr/>
        </p:nvSpPr>
        <p:spPr>
          <a:xfrm>
            <a:off x="3464927" y="5336343"/>
            <a:ext cx="2957513" cy="230832"/>
          </a:xfrm>
          <a:prstGeom prst="rect">
            <a:avLst/>
          </a:prstGeom>
          <a:noFill/>
        </p:spPr>
        <p:txBody>
          <a:bodyPr wrap="square">
            <a:spAutoFit/>
          </a:bodyPr>
          <a:lstStyle/>
          <a:p>
            <a:r>
              <a:rPr lang="en-US" sz="900" dirty="0"/>
              <a:t>Set "Yes" when using the table function.</a:t>
            </a:r>
          </a:p>
        </p:txBody>
      </p:sp>
      <p:pic>
        <p:nvPicPr>
          <p:cNvPr id="26" name="Picture 25">
            <a:extLst>
              <a:ext uri="{FF2B5EF4-FFF2-40B4-BE49-F238E27FC236}">
                <a16:creationId xmlns:a16="http://schemas.microsoft.com/office/drawing/2014/main" id="{4A1954C0-4609-433A-724A-0E62E2BDFD2E}"/>
              </a:ext>
            </a:extLst>
          </p:cNvPr>
          <p:cNvPicPr>
            <a:picLocks noChangeAspect="1"/>
          </p:cNvPicPr>
          <p:nvPr/>
        </p:nvPicPr>
        <p:blipFill>
          <a:blip r:embed="rId7"/>
          <a:stretch>
            <a:fillRect/>
          </a:stretch>
        </p:blipFill>
        <p:spPr>
          <a:xfrm>
            <a:off x="577620" y="6353492"/>
            <a:ext cx="2755900" cy="1326622"/>
          </a:xfrm>
          <a:prstGeom prst="rect">
            <a:avLst/>
          </a:prstGeom>
        </p:spPr>
      </p:pic>
      <p:sp>
        <p:nvSpPr>
          <p:cNvPr id="27" name="TextBox 26">
            <a:extLst>
              <a:ext uri="{FF2B5EF4-FFF2-40B4-BE49-F238E27FC236}">
                <a16:creationId xmlns:a16="http://schemas.microsoft.com/office/drawing/2014/main" id="{FAA4CAB5-A2B4-D988-E9A5-F7FFE95A3212}"/>
              </a:ext>
            </a:extLst>
          </p:cNvPr>
          <p:cNvSpPr txBox="1"/>
          <p:nvPr/>
        </p:nvSpPr>
        <p:spPr>
          <a:xfrm>
            <a:off x="3475577" y="6353492"/>
            <a:ext cx="2957513" cy="369332"/>
          </a:xfrm>
          <a:prstGeom prst="rect">
            <a:avLst/>
          </a:prstGeom>
          <a:noFill/>
        </p:spPr>
        <p:txBody>
          <a:bodyPr wrap="square">
            <a:spAutoFit/>
          </a:bodyPr>
          <a:lstStyle/>
          <a:p>
            <a:r>
              <a:rPr lang="en-US" sz="900" dirty="0"/>
              <a:t>Set "Yes" when using the document copy function and select the 'Method of document copy' menu option.</a:t>
            </a:r>
          </a:p>
        </p:txBody>
      </p:sp>
      <p:pic>
        <p:nvPicPr>
          <p:cNvPr id="29" name="Picture 28">
            <a:extLst>
              <a:ext uri="{FF2B5EF4-FFF2-40B4-BE49-F238E27FC236}">
                <a16:creationId xmlns:a16="http://schemas.microsoft.com/office/drawing/2014/main" id="{011335FA-1F6B-69A8-0B08-2EEB73D0C761}"/>
              </a:ext>
            </a:extLst>
          </p:cNvPr>
          <p:cNvPicPr>
            <a:picLocks noChangeAspect="1"/>
          </p:cNvPicPr>
          <p:nvPr/>
        </p:nvPicPr>
        <p:blipFill>
          <a:blip r:embed="rId8"/>
          <a:stretch>
            <a:fillRect/>
          </a:stretch>
        </p:blipFill>
        <p:spPr>
          <a:xfrm>
            <a:off x="577619" y="7883512"/>
            <a:ext cx="2705331" cy="250838"/>
          </a:xfrm>
          <a:prstGeom prst="rect">
            <a:avLst/>
          </a:prstGeom>
        </p:spPr>
      </p:pic>
      <p:sp>
        <p:nvSpPr>
          <p:cNvPr id="30" name="TextBox 29">
            <a:extLst>
              <a:ext uri="{FF2B5EF4-FFF2-40B4-BE49-F238E27FC236}">
                <a16:creationId xmlns:a16="http://schemas.microsoft.com/office/drawing/2014/main" id="{1CE939DC-7C09-E8CC-8E10-2973E3840925}"/>
              </a:ext>
            </a:extLst>
          </p:cNvPr>
          <p:cNvSpPr txBox="1"/>
          <p:nvPr/>
        </p:nvSpPr>
        <p:spPr>
          <a:xfrm>
            <a:off x="3475577" y="7824265"/>
            <a:ext cx="2957513" cy="230832"/>
          </a:xfrm>
          <a:prstGeom prst="rect">
            <a:avLst/>
          </a:prstGeom>
          <a:noFill/>
        </p:spPr>
        <p:txBody>
          <a:bodyPr wrap="square">
            <a:spAutoFit/>
          </a:bodyPr>
          <a:lstStyle/>
          <a:p>
            <a:r>
              <a:rPr lang="en-US" sz="900" dirty="0"/>
              <a:t>Save form documents.</a:t>
            </a:r>
          </a:p>
        </p:txBody>
      </p:sp>
    </p:spTree>
    <p:extLst>
      <p:ext uri="{BB962C8B-B14F-4D97-AF65-F5344CB8AC3E}">
        <p14:creationId xmlns:p14="http://schemas.microsoft.com/office/powerpoint/2010/main" val="10229860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CCF63-6DEB-31E9-4B28-C44CEBFC3205}"/>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27057244-BD0B-4E8D-1A07-3CDE63E68920}"/>
              </a:ext>
            </a:extLst>
          </p:cNvPr>
          <p:cNvSpPr>
            <a:spLocks noGrp="1"/>
          </p:cNvSpPr>
          <p:nvPr>
            <p:ph type="sldNum" sz="quarter" idx="12"/>
          </p:nvPr>
        </p:nvSpPr>
        <p:spPr/>
        <p:txBody>
          <a:bodyPr/>
          <a:lstStyle/>
          <a:p>
            <a:fld id="{FABEA90D-F275-432F-8053-456A4E092F4A}" type="slidenum">
              <a:rPr kumimoji="1" lang="ja-JP" altLang="en-US" smtClean="0"/>
              <a:t>52</a:t>
            </a:fld>
            <a:endParaRPr kumimoji="1" lang="ja-JP" altLang="en-US"/>
          </a:p>
        </p:txBody>
      </p:sp>
      <p:sp>
        <p:nvSpPr>
          <p:cNvPr id="17" name="正方形/長方形 16">
            <a:extLst>
              <a:ext uri="{FF2B5EF4-FFF2-40B4-BE49-F238E27FC236}">
                <a16:creationId xmlns:a16="http://schemas.microsoft.com/office/drawing/2014/main" id="{09E7013D-F595-A87F-84BB-0CF8D413A1CE}"/>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4687B12A-B001-4CFF-A94A-2F625B96ED1F}"/>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F262AEED-2A9C-E81A-BD29-DEF16BBDB346}"/>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5-4. Creating forms document</a:t>
            </a:r>
          </a:p>
        </p:txBody>
      </p:sp>
      <p:sp>
        <p:nvSpPr>
          <p:cNvPr id="4" name="テキスト ボックス 3">
            <a:extLst>
              <a:ext uri="{FF2B5EF4-FFF2-40B4-BE49-F238E27FC236}">
                <a16:creationId xmlns:a16="http://schemas.microsoft.com/office/drawing/2014/main" id="{79504A87-0ADF-E8B4-88DB-6CBEC0CBC588}"/>
              </a:ext>
            </a:extLst>
          </p:cNvPr>
          <p:cNvSpPr txBox="1"/>
          <p:nvPr/>
        </p:nvSpPr>
        <p:spPr>
          <a:xfrm>
            <a:off x="499554" y="1348327"/>
            <a:ext cx="5952046" cy="369332"/>
          </a:xfrm>
          <a:prstGeom prst="rect">
            <a:avLst/>
          </a:prstGeom>
          <a:noFill/>
        </p:spPr>
        <p:txBody>
          <a:bodyPr wrap="square" rtlCol="0">
            <a:spAutoFit/>
          </a:bodyPr>
          <a:lstStyle/>
          <a:p>
            <a:pPr marL="171450" indent="-171450">
              <a:buFont typeface="Wingdings" panose="05000000000000000000" pitchFamily="2" charset="2"/>
              <a:buChar char="§"/>
            </a:pPr>
            <a:r>
              <a:rPr kumimoji="1" lang="en-US" altLang="ja-JP" sz="900" b="1" dirty="0"/>
              <a:t>Cluster Mode</a:t>
            </a:r>
          </a:p>
          <a:p>
            <a:endParaRPr kumimoji="1" lang="en-US" altLang="ja-JP" sz="900" b="1" dirty="0"/>
          </a:p>
        </p:txBody>
      </p:sp>
      <p:sp>
        <p:nvSpPr>
          <p:cNvPr id="41" name="Isosceles Triangle 40">
            <a:extLst>
              <a:ext uri="{FF2B5EF4-FFF2-40B4-BE49-F238E27FC236}">
                <a16:creationId xmlns:a16="http://schemas.microsoft.com/office/drawing/2014/main" id="{2EE0F856-8EA1-8E67-623A-52696799E3E3}"/>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5" name="Picture 4">
            <a:extLst>
              <a:ext uri="{FF2B5EF4-FFF2-40B4-BE49-F238E27FC236}">
                <a16:creationId xmlns:a16="http://schemas.microsoft.com/office/drawing/2014/main" id="{02DF761D-9BBA-048C-97AF-953C2343D08F}"/>
              </a:ext>
            </a:extLst>
          </p:cNvPr>
          <p:cNvPicPr>
            <a:picLocks noChangeAspect="1"/>
          </p:cNvPicPr>
          <p:nvPr/>
        </p:nvPicPr>
        <p:blipFill>
          <a:blip r:embed="rId2"/>
          <a:stretch>
            <a:fillRect/>
          </a:stretch>
        </p:blipFill>
        <p:spPr>
          <a:xfrm>
            <a:off x="499554" y="1523079"/>
            <a:ext cx="5886959" cy="3672251"/>
          </a:xfrm>
          <a:prstGeom prst="rect">
            <a:avLst/>
          </a:prstGeom>
        </p:spPr>
      </p:pic>
      <p:sp>
        <p:nvSpPr>
          <p:cNvPr id="8" name="テキスト ボックス 3">
            <a:extLst>
              <a:ext uri="{FF2B5EF4-FFF2-40B4-BE49-F238E27FC236}">
                <a16:creationId xmlns:a16="http://schemas.microsoft.com/office/drawing/2014/main" id="{51299DF9-AC34-DE5F-8539-03A869FCBEE6}"/>
              </a:ext>
            </a:extLst>
          </p:cNvPr>
          <p:cNvSpPr txBox="1"/>
          <p:nvPr/>
        </p:nvSpPr>
        <p:spPr>
          <a:xfrm>
            <a:off x="571413" y="5195330"/>
            <a:ext cx="5952046" cy="230832"/>
          </a:xfrm>
          <a:prstGeom prst="rect">
            <a:avLst/>
          </a:prstGeom>
          <a:noFill/>
        </p:spPr>
        <p:txBody>
          <a:bodyPr wrap="square" rtlCol="0">
            <a:spAutoFit/>
          </a:bodyPr>
          <a:lstStyle/>
          <a:p>
            <a:pPr marL="171450" indent="-171450">
              <a:buFont typeface="Wingdings" panose="05000000000000000000" pitchFamily="2" charset="2"/>
              <a:buChar char="§"/>
            </a:pPr>
            <a:r>
              <a:rPr kumimoji="1" lang="en-US" altLang="ja-JP" sz="900" b="1" dirty="0"/>
              <a:t>Editing Settings</a:t>
            </a:r>
          </a:p>
        </p:txBody>
      </p:sp>
      <p:pic>
        <p:nvPicPr>
          <p:cNvPr id="10" name="Picture 9">
            <a:extLst>
              <a:ext uri="{FF2B5EF4-FFF2-40B4-BE49-F238E27FC236}">
                <a16:creationId xmlns:a16="http://schemas.microsoft.com/office/drawing/2014/main" id="{0AFEA36E-C613-5865-7324-49B365C3A933}"/>
              </a:ext>
            </a:extLst>
          </p:cNvPr>
          <p:cNvPicPr>
            <a:picLocks noChangeAspect="1"/>
          </p:cNvPicPr>
          <p:nvPr/>
        </p:nvPicPr>
        <p:blipFill>
          <a:blip r:embed="rId3"/>
          <a:stretch>
            <a:fillRect/>
          </a:stretch>
        </p:blipFill>
        <p:spPr>
          <a:xfrm>
            <a:off x="499554" y="5398728"/>
            <a:ext cx="5886959" cy="3743302"/>
          </a:xfrm>
          <a:prstGeom prst="rect">
            <a:avLst/>
          </a:prstGeom>
        </p:spPr>
      </p:pic>
    </p:spTree>
    <p:extLst>
      <p:ext uri="{BB962C8B-B14F-4D97-AF65-F5344CB8AC3E}">
        <p14:creationId xmlns:p14="http://schemas.microsoft.com/office/powerpoint/2010/main" val="39559355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FFF97-5B09-BD06-73E5-F3084C27AEDC}"/>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1D9821A3-2A12-84AD-A247-28542F7E388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BEA90D-F275-432F-8053-456A4E092F4A}" type="slidenum">
              <a:rPr kumimoji="1" lang="ja-JP" altLang="en-US" sz="900" b="0" i="0" u="none" strike="noStrike" kern="1200" cap="none" spc="0" normalizeH="0" baseline="0" noProof="0" smtClean="0">
                <a:ln>
                  <a:noFill/>
                </a:ln>
                <a:solidFill>
                  <a:prstClr val="black">
                    <a:tint val="75000"/>
                  </a:prstClr>
                </a:solidFill>
                <a:effectLst/>
                <a:uLnTx/>
                <a:uFillTx/>
                <a:latin typeface="Arial"/>
                <a:ea typeface="メイリオ"/>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1" lang="ja-JP" altLang="en-US" sz="900" b="0" i="0" u="none" strike="noStrike" kern="1200" cap="none" spc="0" normalizeH="0" baseline="0" noProof="0">
              <a:ln>
                <a:noFill/>
              </a:ln>
              <a:solidFill>
                <a:prstClr val="black">
                  <a:tint val="75000"/>
                </a:prstClr>
              </a:solidFill>
              <a:effectLst/>
              <a:uLnTx/>
              <a:uFillTx/>
              <a:latin typeface="Arial"/>
              <a:ea typeface="メイリオ"/>
              <a:cs typeface="+mn-cs"/>
            </a:endParaRPr>
          </a:p>
        </p:txBody>
      </p:sp>
      <p:sp>
        <p:nvSpPr>
          <p:cNvPr id="17" name="正方形/長方形 16">
            <a:extLst>
              <a:ext uri="{FF2B5EF4-FFF2-40B4-BE49-F238E27FC236}">
                <a16:creationId xmlns:a16="http://schemas.microsoft.com/office/drawing/2014/main" id="{B6CEF290-682A-D389-D6C9-F07C2F5F2AC1}"/>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Arial"/>
                <a:ea typeface="メイリオ"/>
                <a:cs typeface="+mn-cs"/>
              </a:rPr>
              <a:t>5. System functional specifications</a:t>
            </a:r>
          </a:p>
        </p:txBody>
      </p:sp>
      <p:sp>
        <p:nvSpPr>
          <p:cNvPr id="40" name="正方形/長方形 39">
            <a:extLst>
              <a:ext uri="{FF2B5EF4-FFF2-40B4-BE49-F238E27FC236}">
                <a16:creationId xmlns:a16="http://schemas.microsoft.com/office/drawing/2014/main" id="{1EB82781-21DE-D7E3-DB72-AF7EF7CD3C67}"/>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Arial"/>
              <a:ea typeface="メイリオ"/>
              <a:cs typeface="+mn-cs"/>
            </a:endParaRPr>
          </a:p>
        </p:txBody>
      </p:sp>
      <p:sp>
        <p:nvSpPr>
          <p:cNvPr id="22" name="テキスト ボックス 21">
            <a:extLst>
              <a:ext uri="{FF2B5EF4-FFF2-40B4-BE49-F238E27FC236}">
                <a16:creationId xmlns:a16="http://schemas.microsoft.com/office/drawing/2014/main" id="{51813C7D-ABA7-F37A-DC98-D7AFCED8BAEC}"/>
              </a:ext>
            </a:extLst>
          </p:cNvPr>
          <p:cNvSpPr txBox="1"/>
          <p:nvPr/>
        </p:nvSpPr>
        <p:spPr>
          <a:xfrm>
            <a:off x="406396" y="880282"/>
            <a:ext cx="6117063"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Arial"/>
                <a:ea typeface="メイリオ"/>
                <a:cs typeface="+mn-cs"/>
              </a:rPr>
              <a:t>5-4. Creating forms document</a:t>
            </a:r>
          </a:p>
        </p:txBody>
      </p:sp>
      <p:sp>
        <p:nvSpPr>
          <p:cNvPr id="4" name="テキスト ボックス 3">
            <a:extLst>
              <a:ext uri="{FF2B5EF4-FFF2-40B4-BE49-F238E27FC236}">
                <a16:creationId xmlns:a16="http://schemas.microsoft.com/office/drawing/2014/main" id="{445CFF32-C87B-1C41-5F46-B40FFA2D3A32}"/>
              </a:ext>
            </a:extLst>
          </p:cNvPr>
          <p:cNvSpPr txBox="1"/>
          <p:nvPr/>
        </p:nvSpPr>
        <p:spPr>
          <a:xfrm>
            <a:off x="499554" y="1477326"/>
            <a:ext cx="5952046" cy="4662815"/>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1" lang="en-US" altLang="ja-JP" sz="900" b="1" i="0" u="none" strike="noStrike" kern="1200" cap="none" spc="0" normalizeH="0" baseline="0" noProof="0" dirty="0">
                <a:ln>
                  <a:noFill/>
                </a:ln>
                <a:solidFill>
                  <a:prstClr val="black"/>
                </a:solidFill>
                <a:effectLst/>
                <a:uLnTx/>
                <a:uFillTx/>
                <a:latin typeface="Arial"/>
                <a:ea typeface="メイリオ"/>
                <a:cs typeface="+mn-cs"/>
              </a:rPr>
              <a:t>Network settings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Arial"/>
                <a:ea typeface="メイリオ"/>
                <a:cs typeface="+mn-cs"/>
              </a:rPr>
              <a:t>	Two clusters can be set as “Prior” and “Successive,” and are connected by network.</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Arial"/>
                <a:ea typeface="メイリオ"/>
                <a:cs typeface="+mn-cs"/>
              </a:rPr>
              <a:t>		</a:t>
            </a:r>
            <a:r>
              <a:rPr kumimoji="1" lang="en-US" altLang="ja-JP" sz="900" dirty="0">
                <a:solidFill>
                  <a:prstClr val="black"/>
                </a:solidFill>
                <a:latin typeface="Arial"/>
                <a:ea typeface="メイリオ"/>
              </a:rPr>
              <a:t>-</a:t>
            </a:r>
            <a:r>
              <a:rPr kumimoji="1" lang="ja-JP" altLang="en-US" sz="900" b="0" i="0" u="none" strike="noStrike" kern="1200" cap="none" spc="0" normalizeH="0" baseline="0" noProof="0" dirty="0">
                <a:ln>
                  <a:noFill/>
                </a:ln>
                <a:solidFill>
                  <a:prstClr val="black"/>
                </a:solidFill>
                <a:effectLst/>
                <a:uLnTx/>
                <a:uFillTx/>
                <a:latin typeface="Arial"/>
                <a:ea typeface="メイリオ"/>
                <a:cs typeface="+mn-cs"/>
              </a:rPr>
              <a:t> </a:t>
            </a:r>
            <a:r>
              <a:rPr kumimoji="1" lang="en-US" altLang="ja-JP" sz="900" b="0" i="0" u="none" strike="noStrike" kern="1200" cap="none" spc="0" normalizeH="0" baseline="0" noProof="0" dirty="0">
                <a:ln>
                  <a:noFill/>
                </a:ln>
                <a:solidFill>
                  <a:prstClr val="black"/>
                </a:solidFill>
                <a:effectLst/>
                <a:uLnTx/>
                <a:uFillTx/>
                <a:latin typeface="Arial"/>
                <a:ea typeface="メイリオ"/>
                <a:cs typeface="+mn-cs"/>
              </a:rPr>
              <a:t>Control the input order and input without errors or omissions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Arial"/>
                <a:ea typeface="メイリオ"/>
                <a:cs typeface="+mn-cs"/>
              </a:rPr>
              <a:t>		</a:t>
            </a:r>
            <a:r>
              <a:rPr kumimoji="1" lang="en-US" altLang="ja-JP" sz="900" dirty="0">
                <a:solidFill>
                  <a:prstClr val="black"/>
                </a:solidFill>
                <a:latin typeface="Arial"/>
                <a:ea typeface="メイリオ"/>
              </a:rPr>
              <a:t>-</a:t>
            </a:r>
            <a:r>
              <a:rPr kumimoji="1" lang="ja-JP" altLang="en-US" sz="900" b="0" i="0" u="none" strike="noStrike" kern="1200" cap="none" spc="0" normalizeH="0" baseline="0" noProof="0" dirty="0">
                <a:ln>
                  <a:noFill/>
                </a:ln>
                <a:solidFill>
                  <a:prstClr val="black"/>
                </a:solidFill>
                <a:effectLst/>
                <a:uLnTx/>
                <a:uFillTx/>
                <a:latin typeface="Arial"/>
                <a:ea typeface="メイリオ"/>
                <a:cs typeface="+mn-cs"/>
              </a:rPr>
              <a:t> </a:t>
            </a:r>
            <a:r>
              <a:rPr kumimoji="1" lang="en-US" altLang="ja-JP" sz="900" b="0" i="0" u="none" strike="noStrike" kern="1200" cap="none" spc="0" normalizeH="0" baseline="0" noProof="0" dirty="0">
                <a:ln>
                  <a:noFill/>
                </a:ln>
                <a:solidFill>
                  <a:prstClr val="black"/>
                </a:solidFill>
                <a:effectLst/>
                <a:uLnTx/>
                <a:uFillTx/>
                <a:latin typeface="Arial"/>
                <a:ea typeface="メイリオ"/>
                <a:cs typeface="+mn-cs"/>
              </a:rPr>
              <a:t>Automatically require “Successive” input fields depending on the “Prior” selection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Arial"/>
                <a:ea typeface="メイリオ"/>
                <a:cs typeface="+mn-cs"/>
              </a:rPr>
              <a:t>		</a:t>
            </a:r>
            <a:r>
              <a:rPr kumimoji="1" lang="en-US" altLang="ja-JP" sz="900" dirty="0">
                <a:solidFill>
                  <a:prstClr val="black"/>
                </a:solidFill>
                <a:latin typeface="Arial"/>
                <a:ea typeface="メイリオ"/>
              </a:rPr>
              <a:t>-</a:t>
            </a:r>
            <a:r>
              <a:rPr kumimoji="1" lang="ja-JP" altLang="en-US" sz="900" b="0" i="0" u="none" strike="noStrike" kern="1200" cap="none" spc="0" normalizeH="0" baseline="0" noProof="0" dirty="0">
                <a:ln>
                  <a:noFill/>
                </a:ln>
                <a:solidFill>
                  <a:prstClr val="black"/>
                </a:solidFill>
                <a:effectLst/>
                <a:uLnTx/>
                <a:uFillTx/>
                <a:latin typeface="Arial"/>
                <a:ea typeface="メイリオ"/>
                <a:cs typeface="+mn-cs"/>
              </a:rPr>
              <a:t> </a:t>
            </a:r>
            <a:r>
              <a:rPr kumimoji="1" lang="en-US" altLang="ja-JP" sz="900" b="0" i="0" u="none" strike="noStrike" kern="1200" cap="none" spc="0" normalizeH="0" baseline="0" noProof="0" dirty="0">
                <a:ln>
                  <a:noFill/>
                </a:ln>
                <a:solidFill>
                  <a:prstClr val="black"/>
                </a:solidFill>
                <a:effectLst/>
                <a:uLnTx/>
                <a:uFillTx/>
                <a:latin typeface="Arial"/>
                <a:ea typeface="メイリオ"/>
                <a:cs typeface="+mn-cs"/>
              </a:rPr>
              <a:t>Perform control such as limiting the selection value in the “Successive” based on the 			selection value of the “Prior”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Arial"/>
              <a:ea typeface="メイリオ"/>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Arial"/>
              <a:ea typeface="メイリオ"/>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Arial"/>
              <a:ea typeface="メイリオ"/>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Arial"/>
              <a:ea typeface="メイリオ"/>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Arial"/>
              <a:ea typeface="メイリオ"/>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Arial"/>
              <a:ea typeface="メイリオ"/>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Arial"/>
              <a:ea typeface="メイリオ"/>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Arial"/>
              <a:ea typeface="メイリオ"/>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Arial"/>
              <a:ea typeface="メイリオ"/>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1" lang="en-US" altLang="ja-JP" sz="900" b="1" dirty="0">
                <a:solidFill>
                  <a:prstClr val="black"/>
                </a:solidFill>
                <a:latin typeface="Arial"/>
                <a:ea typeface="メイリオ"/>
              </a:rPr>
              <a:t>Carbon Copy Settings</a:t>
            </a:r>
          </a:p>
          <a:p>
            <a:pPr marR="0" lvl="0" algn="l" defTabSz="457200" rtl="0" eaLnBrk="1" fontAlgn="auto" latinLnBrk="0" hangingPunct="1">
              <a:lnSpc>
                <a:spcPct val="100000"/>
              </a:lnSpc>
              <a:spcBef>
                <a:spcPts val="0"/>
              </a:spcBef>
              <a:spcAft>
                <a:spcPts val="0"/>
              </a:spcAft>
              <a:buClrTx/>
              <a:buSzTx/>
              <a:tabLst/>
              <a:defRPr/>
            </a:pPr>
            <a:r>
              <a:rPr kumimoji="1" lang="en-US" altLang="ja-JP" sz="900" dirty="0">
                <a:solidFill>
                  <a:prstClr val="black"/>
                </a:solidFill>
                <a:latin typeface="Arial"/>
                <a:ea typeface="メイリオ"/>
              </a:rPr>
              <a:t>	Use </a:t>
            </a:r>
            <a:r>
              <a:rPr kumimoji="1" lang="en-US" altLang="ja-JP" sz="900" dirty="0" err="1">
                <a:solidFill>
                  <a:prstClr val="black"/>
                </a:solidFill>
                <a:latin typeface="Arial"/>
                <a:ea typeface="メイリオ"/>
              </a:rPr>
              <a:t>ConMas</a:t>
            </a:r>
            <a:r>
              <a:rPr kumimoji="1" lang="en-US" altLang="ja-JP" sz="900" dirty="0">
                <a:solidFill>
                  <a:prstClr val="black"/>
                </a:solidFill>
                <a:latin typeface="Arial"/>
                <a:ea typeface="メイリオ"/>
              </a:rPr>
              <a:t> Designer “Carbon copy setting” in Cluster mode.</a:t>
            </a:r>
          </a:p>
          <a:p>
            <a:pPr marR="0" lvl="0" algn="l" defTabSz="457200" rtl="0" eaLnBrk="1" fontAlgn="auto" latinLnBrk="0" hangingPunct="1">
              <a:lnSpc>
                <a:spcPct val="100000"/>
              </a:lnSpc>
              <a:spcBef>
                <a:spcPts val="0"/>
              </a:spcBef>
              <a:spcAft>
                <a:spcPts val="0"/>
              </a:spcAft>
              <a:buClrTx/>
              <a:buSzTx/>
              <a:tabLst/>
              <a:defRPr/>
            </a:pPr>
            <a:r>
              <a:rPr kumimoji="1" lang="en-US" altLang="ja-JP" sz="900" dirty="0">
                <a:solidFill>
                  <a:prstClr val="black"/>
                </a:solidFill>
                <a:latin typeface="Arial"/>
                <a:ea typeface="メイリオ"/>
              </a:rPr>
              <a:t>		-</a:t>
            </a:r>
            <a:r>
              <a:rPr kumimoji="1" lang="ja-JP" altLang="en-US" sz="900" dirty="0">
                <a:solidFill>
                  <a:prstClr val="black"/>
                </a:solidFill>
                <a:latin typeface="Arial"/>
                <a:ea typeface="メイリオ"/>
              </a:rPr>
              <a:t> </a:t>
            </a:r>
            <a:r>
              <a:rPr kumimoji="1" lang="en-US" altLang="ja-JP" sz="900" dirty="0">
                <a:solidFill>
                  <a:prstClr val="black"/>
                </a:solidFill>
                <a:latin typeface="Arial"/>
                <a:ea typeface="メイリオ"/>
              </a:rPr>
              <a:t>Switch Cluster mode to “Copy” ①</a:t>
            </a:r>
          </a:p>
          <a:p>
            <a:pPr marR="0" lvl="0" algn="l" defTabSz="457200" rtl="0" eaLnBrk="1" fontAlgn="auto" latinLnBrk="0" hangingPunct="1">
              <a:lnSpc>
                <a:spcPct val="100000"/>
              </a:lnSpc>
              <a:spcBef>
                <a:spcPts val="0"/>
              </a:spcBef>
              <a:spcAft>
                <a:spcPts val="0"/>
              </a:spcAft>
              <a:buClrTx/>
              <a:buSzTx/>
              <a:tabLst/>
              <a:defRPr/>
            </a:pPr>
            <a:r>
              <a:rPr kumimoji="1" lang="en-US" altLang="ja-JP" sz="900" dirty="0">
                <a:solidFill>
                  <a:prstClr val="black"/>
                </a:solidFill>
                <a:latin typeface="Arial"/>
                <a:ea typeface="メイリオ"/>
              </a:rPr>
              <a:t>		-</a:t>
            </a:r>
            <a:r>
              <a:rPr kumimoji="1" lang="ja-JP" altLang="en-US" sz="900" dirty="0">
                <a:solidFill>
                  <a:prstClr val="black"/>
                </a:solidFill>
                <a:latin typeface="Arial"/>
                <a:ea typeface="メイリオ"/>
              </a:rPr>
              <a:t> </a:t>
            </a:r>
            <a:r>
              <a:rPr kumimoji="1" lang="en-US" altLang="ja-JP" sz="900" dirty="0">
                <a:solidFill>
                  <a:prstClr val="black"/>
                </a:solidFill>
                <a:latin typeface="Arial"/>
                <a:ea typeface="メイリオ"/>
              </a:rPr>
              <a:t>Click in the order ②cluster (Value to be copied) &gt; ③cluster (Value to be pasted) on the next 		page</a:t>
            </a:r>
          </a:p>
          <a:p>
            <a:pPr marR="0" lvl="0" algn="l" defTabSz="457200" rtl="0" eaLnBrk="1" fontAlgn="auto" latinLnBrk="0" hangingPunct="1">
              <a:lnSpc>
                <a:spcPct val="100000"/>
              </a:lnSpc>
              <a:spcBef>
                <a:spcPts val="0"/>
              </a:spcBef>
              <a:spcAft>
                <a:spcPts val="0"/>
              </a:spcAft>
              <a:buClrTx/>
              <a:buSzTx/>
              <a:tabLst/>
              <a:defRPr/>
            </a:pPr>
            <a:r>
              <a:rPr kumimoji="1" lang="en-US" altLang="ja-JP" sz="900" dirty="0">
                <a:solidFill>
                  <a:prstClr val="black"/>
                </a:solidFill>
                <a:latin typeface="Arial"/>
                <a:ea typeface="メイリオ"/>
              </a:rPr>
              <a:t>		-</a:t>
            </a:r>
            <a:r>
              <a:rPr kumimoji="1" lang="ja-JP" altLang="en-US" sz="900" dirty="0">
                <a:solidFill>
                  <a:prstClr val="black"/>
                </a:solidFill>
                <a:latin typeface="Arial"/>
                <a:ea typeface="メイリオ"/>
              </a:rPr>
              <a:t> </a:t>
            </a:r>
            <a:r>
              <a:rPr kumimoji="1" lang="en-US" altLang="ja-JP" sz="900" dirty="0">
                <a:solidFill>
                  <a:prstClr val="black"/>
                </a:solidFill>
                <a:latin typeface="Arial"/>
                <a:ea typeface="メイリオ"/>
              </a:rPr>
              <a:t>A confirmation message appears, click “Yes” to complete the setting ④.</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p:txBody>
      </p:sp>
      <p:sp>
        <p:nvSpPr>
          <p:cNvPr id="41" name="Isosceles Triangle 40">
            <a:extLst>
              <a:ext uri="{FF2B5EF4-FFF2-40B4-BE49-F238E27FC236}">
                <a16:creationId xmlns:a16="http://schemas.microsoft.com/office/drawing/2014/main" id="{DDF6171F-5E16-75DC-9BDB-086F624E6538}"/>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600" b="1" i="0" u="none" strike="noStrike" kern="1200" cap="none" spc="0" normalizeH="0" baseline="0" noProof="0" dirty="0">
                <a:ln>
                  <a:noFill/>
                </a:ln>
                <a:solidFill>
                  <a:prstClr val="black"/>
                </a:solidFill>
                <a:effectLst/>
                <a:uLnTx/>
                <a:uFillTx/>
                <a:latin typeface="Arial"/>
                <a:ea typeface="メイリオ"/>
                <a:cs typeface="+mn-cs"/>
              </a:rPr>
              <a:t>8</a:t>
            </a:r>
          </a:p>
        </p:txBody>
      </p:sp>
      <p:pic>
        <p:nvPicPr>
          <p:cNvPr id="6" name="Picture 5">
            <a:extLst>
              <a:ext uri="{FF2B5EF4-FFF2-40B4-BE49-F238E27FC236}">
                <a16:creationId xmlns:a16="http://schemas.microsoft.com/office/drawing/2014/main" id="{838BC00A-3923-94CD-54A8-354B263DF8FE}"/>
              </a:ext>
            </a:extLst>
          </p:cNvPr>
          <p:cNvPicPr>
            <a:picLocks noChangeAspect="1"/>
          </p:cNvPicPr>
          <p:nvPr/>
        </p:nvPicPr>
        <p:blipFill>
          <a:blip r:embed="rId2"/>
          <a:stretch>
            <a:fillRect/>
          </a:stretch>
        </p:blipFill>
        <p:spPr>
          <a:xfrm>
            <a:off x="610776" y="2390802"/>
            <a:ext cx="5747670" cy="2321781"/>
          </a:xfrm>
          <a:prstGeom prst="rect">
            <a:avLst/>
          </a:prstGeom>
        </p:spPr>
      </p:pic>
      <p:pic>
        <p:nvPicPr>
          <p:cNvPr id="5" name="Picture 4">
            <a:extLst>
              <a:ext uri="{FF2B5EF4-FFF2-40B4-BE49-F238E27FC236}">
                <a16:creationId xmlns:a16="http://schemas.microsoft.com/office/drawing/2014/main" id="{0821AFD8-B3F3-93E1-F508-F522656636D0}"/>
              </a:ext>
            </a:extLst>
          </p:cNvPr>
          <p:cNvPicPr>
            <a:picLocks noChangeAspect="1"/>
          </p:cNvPicPr>
          <p:nvPr/>
        </p:nvPicPr>
        <p:blipFill>
          <a:blip r:embed="rId3"/>
          <a:stretch>
            <a:fillRect/>
          </a:stretch>
        </p:blipFill>
        <p:spPr>
          <a:xfrm>
            <a:off x="610776" y="5907163"/>
            <a:ext cx="5623264" cy="2762734"/>
          </a:xfrm>
          <a:prstGeom prst="rect">
            <a:avLst/>
          </a:prstGeom>
        </p:spPr>
      </p:pic>
    </p:spTree>
    <p:extLst>
      <p:ext uri="{BB962C8B-B14F-4D97-AF65-F5344CB8AC3E}">
        <p14:creationId xmlns:p14="http://schemas.microsoft.com/office/powerpoint/2010/main" val="10336694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61B5D-C9EB-C340-FE01-9208A8F2CD7B}"/>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0DF98B50-F3F8-E327-4808-A15E09C4AB6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BEA90D-F275-432F-8053-456A4E092F4A}" type="slidenum">
              <a:rPr kumimoji="1" lang="ja-JP" altLang="en-US" sz="900" b="0" i="0" u="none" strike="noStrike" kern="1200" cap="none" spc="0" normalizeH="0" baseline="0" noProof="0" smtClean="0">
                <a:ln>
                  <a:noFill/>
                </a:ln>
                <a:solidFill>
                  <a:prstClr val="black">
                    <a:tint val="75000"/>
                  </a:prstClr>
                </a:solidFill>
                <a:effectLst/>
                <a:uLnTx/>
                <a:uFillTx/>
                <a:latin typeface="Arial"/>
                <a:ea typeface="メイリオ"/>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1" lang="ja-JP" altLang="en-US" sz="900" b="0" i="0" u="none" strike="noStrike" kern="1200" cap="none" spc="0" normalizeH="0" baseline="0" noProof="0">
              <a:ln>
                <a:noFill/>
              </a:ln>
              <a:solidFill>
                <a:prstClr val="black">
                  <a:tint val="75000"/>
                </a:prstClr>
              </a:solidFill>
              <a:effectLst/>
              <a:uLnTx/>
              <a:uFillTx/>
              <a:latin typeface="Arial"/>
              <a:ea typeface="メイリオ"/>
              <a:cs typeface="+mn-cs"/>
            </a:endParaRPr>
          </a:p>
        </p:txBody>
      </p:sp>
      <p:sp>
        <p:nvSpPr>
          <p:cNvPr id="17" name="正方形/長方形 16">
            <a:extLst>
              <a:ext uri="{FF2B5EF4-FFF2-40B4-BE49-F238E27FC236}">
                <a16:creationId xmlns:a16="http://schemas.microsoft.com/office/drawing/2014/main" id="{D72B2E36-0205-825A-BDB3-CFA136BA3B4E}"/>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Arial"/>
                <a:ea typeface="メイリオ"/>
                <a:cs typeface="+mn-cs"/>
              </a:rPr>
              <a:t>5. System functional specifications</a:t>
            </a:r>
          </a:p>
        </p:txBody>
      </p:sp>
      <p:sp>
        <p:nvSpPr>
          <p:cNvPr id="40" name="正方形/長方形 39">
            <a:extLst>
              <a:ext uri="{FF2B5EF4-FFF2-40B4-BE49-F238E27FC236}">
                <a16:creationId xmlns:a16="http://schemas.microsoft.com/office/drawing/2014/main" id="{ED1EEDC3-446E-5D61-3172-A8A919743EAD}"/>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Arial"/>
              <a:ea typeface="メイリオ"/>
              <a:cs typeface="+mn-cs"/>
            </a:endParaRPr>
          </a:p>
        </p:txBody>
      </p:sp>
      <p:sp>
        <p:nvSpPr>
          <p:cNvPr id="22" name="テキスト ボックス 21">
            <a:extLst>
              <a:ext uri="{FF2B5EF4-FFF2-40B4-BE49-F238E27FC236}">
                <a16:creationId xmlns:a16="http://schemas.microsoft.com/office/drawing/2014/main" id="{51E9AC54-9E82-CADD-4065-BB5661FD8F36}"/>
              </a:ext>
            </a:extLst>
          </p:cNvPr>
          <p:cNvSpPr txBox="1"/>
          <p:nvPr/>
        </p:nvSpPr>
        <p:spPr>
          <a:xfrm>
            <a:off x="406396" y="880282"/>
            <a:ext cx="6117063"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Arial"/>
                <a:ea typeface="メイリオ"/>
                <a:cs typeface="+mn-cs"/>
              </a:rPr>
              <a:t>5-4. Creating forms document</a:t>
            </a:r>
          </a:p>
        </p:txBody>
      </p:sp>
      <p:sp>
        <p:nvSpPr>
          <p:cNvPr id="4" name="テキスト ボックス 3">
            <a:extLst>
              <a:ext uri="{FF2B5EF4-FFF2-40B4-BE49-F238E27FC236}">
                <a16:creationId xmlns:a16="http://schemas.microsoft.com/office/drawing/2014/main" id="{B3B07475-8706-E5DE-659B-8D6BEF4218BF}"/>
              </a:ext>
            </a:extLst>
          </p:cNvPr>
          <p:cNvSpPr txBox="1"/>
          <p:nvPr/>
        </p:nvSpPr>
        <p:spPr>
          <a:xfrm>
            <a:off x="499554" y="4015293"/>
            <a:ext cx="5952046" cy="5632311"/>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1" lang="en-US" altLang="ja-JP" sz="900" b="1" i="0" u="none" strike="noStrike" kern="1200" cap="none" spc="0" normalizeH="0" baseline="0" noProof="0" dirty="0">
                <a:ln>
                  <a:noFill/>
                </a:ln>
                <a:solidFill>
                  <a:prstClr val="black"/>
                </a:solidFill>
                <a:effectLst/>
                <a:uLnTx/>
                <a:uFillTx/>
                <a:latin typeface="Arial"/>
                <a:ea typeface="メイリオ"/>
                <a:cs typeface="+mn-cs"/>
              </a:rPr>
              <a:t>Custom Master</a:t>
            </a:r>
            <a:r>
              <a:rPr kumimoji="1" lang="en-US" altLang="ja-JP" sz="900" dirty="0">
                <a:solidFill>
                  <a:prstClr val="black"/>
                </a:solidFill>
                <a:latin typeface="Arial"/>
                <a:ea typeface="メイリオ"/>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Arial"/>
                <a:ea typeface="メイリオ"/>
                <a:cs typeface="+mn-cs"/>
              </a:rPr>
              <a:t>	Entering information using master data (registered on the server).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Arial"/>
                <a:ea typeface="メイリオ"/>
                <a:cs typeface="+mn-cs"/>
              </a:rPr>
              <a:t>		① Tap a “Select Master” cluster (Parent cluster) for master data to appear.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Arial"/>
                <a:ea typeface="メイリオ"/>
                <a:cs typeface="+mn-cs"/>
              </a:rPr>
              <a:t>		② Select a record from the master data and then values in the record are entered to clusters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Arial"/>
                <a:ea typeface="メイリオ"/>
                <a:cs typeface="+mn-cs"/>
              </a:rPr>
              <a:t>		(child clusters) accordingly.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Arial"/>
              <a:ea typeface="メイリオ"/>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Arial"/>
              <a:ea typeface="メイリオ"/>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Arial"/>
              <a:ea typeface="メイリオ"/>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Arial"/>
              <a:ea typeface="メイリオ"/>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Arial"/>
              <a:ea typeface="メイリオ"/>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Arial"/>
              <a:ea typeface="メイリオ"/>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Arial"/>
              <a:ea typeface="メイリオ"/>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Arial"/>
              <a:ea typeface="メイリオ"/>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Arial"/>
              <a:ea typeface="メイリオ"/>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Arial"/>
                <a:ea typeface="メイリオ"/>
                <a:cs typeface="+mn-cs"/>
              </a:rPr>
              <a:t>	By creating master data and linking it with clusters in the template form, data can be input via tablet.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Arial"/>
              <a:ea typeface="メイリオ"/>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Arial"/>
              <a:ea typeface="メイリオ"/>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Arial"/>
              <a:ea typeface="メイリオ"/>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Arial"/>
              <a:ea typeface="メイリオ"/>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Arial"/>
              <a:ea typeface="メイリオ"/>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Arial"/>
              <a:ea typeface="メイリオ"/>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Arial"/>
              <a:ea typeface="メイリオ"/>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p:txBody>
      </p:sp>
      <p:sp>
        <p:nvSpPr>
          <p:cNvPr id="41" name="Isosceles Triangle 40">
            <a:extLst>
              <a:ext uri="{FF2B5EF4-FFF2-40B4-BE49-F238E27FC236}">
                <a16:creationId xmlns:a16="http://schemas.microsoft.com/office/drawing/2014/main" id="{6E2A2E9F-7896-1726-93CF-57C26FECF886}"/>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600" b="1" i="0" u="none" strike="noStrike" kern="1200" cap="none" spc="0" normalizeH="0" baseline="0" noProof="0" dirty="0">
                <a:ln>
                  <a:noFill/>
                </a:ln>
                <a:solidFill>
                  <a:prstClr val="black"/>
                </a:solidFill>
                <a:effectLst/>
                <a:uLnTx/>
                <a:uFillTx/>
                <a:latin typeface="Arial"/>
                <a:ea typeface="メイリオ"/>
                <a:cs typeface="+mn-cs"/>
              </a:rPr>
              <a:t>8</a:t>
            </a:r>
          </a:p>
        </p:txBody>
      </p:sp>
      <p:pic>
        <p:nvPicPr>
          <p:cNvPr id="7" name="Picture 6">
            <a:extLst>
              <a:ext uri="{FF2B5EF4-FFF2-40B4-BE49-F238E27FC236}">
                <a16:creationId xmlns:a16="http://schemas.microsoft.com/office/drawing/2014/main" id="{CB45BDD2-DB32-AA25-5A96-DEE72871EA60}"/>
              </a:ext>
            </a:extLst>
          </p:cNvPr>
          <p:cNvPicPr>
            <a:picLocks noChangeAspect="1"/>
          </p:cNvPicPr>
          <p:nvPr/>
        </p:nvPicPr>
        <p:blipFill>
          <a:blip r:embed="rId2"/>
          <a:stretch>
            <a:fillRect/>
          </a:stretch>
        </p:blipFill>
        <p:spPr>
          <a:xfrm>
            <a:off x="606853" y="1443187"/>
            <a:ext cx="5623264" cy="2702324"/>
          </a:xfrm>
          <a:prstGeom prst="rect">
            <a:avLst/>
          </a:prstGeom>
        </p:spPr>
      </p:pic>
      <p:pic>
        <p:nvPicPr>
          <p:cNvPr id="9" name="Picture 8">
            <a:extLst>
              <a:ext uri="{FF2B5EF4-FFF2-40B4-BE49-F238E27FC236}">
                <a16:creationId xmlns:a16="http://schemas.microsoft.com/office/drawing/2014/main" id="{04ED50A3-AD27-3FC5-AFC9-ED8504F41056}"/>
              </a:ext>
            </a:extLst>
          </p:cNvPr>
          <p:cNvPicPr>
            <a:picLocks noChangeAspect="1"/>
          </p:cNvPicPr>
          <p:nvPr/>
        </p:nvPicPr>
        <p:blipFill>
          <a:blip r:embed="rId3"/>
          <a:stretch>
            <a:fillRect/>
          </a:stretch>
        </p:blipFill>
        <p:spPr>
          <a:xfrm>
            <a:off x="617368" y="4923533"/>
            <a:ext cx="5623264" cy="2119171"/>
          </a:xfrm>
          <a:prstGeom prst="rect">
            <a:avLst/>
          </a:prstGeom>
        </p:spPr>
      </p:pic>
      <p:pic>
        <p:nvPicPr>
          <p:cNvPr id="11" name="Picture 10">
            <a:extLst>
              <a:ext uri="{FF2B5EF4-FFF2-40B4-BE49-F238E27FC236}">
                <a16:creationId xmlns:a16="http://schemas.microsoft.com/office/drawing/2014/main" id="{60E6DE8F-32DC-6B9C-AFCA-F4598E11FF46}"/>
              </a:ext>
            </a:extLst>
          </p:cNvPr>
          <p:cNvPicPr>
            <a:picLocks noChangeAspect="1"/>
          </p:cNvPicPr>
          <p:nvPr/>
        </p:nvPicPr>
        <p:blipFill>
          <a:blip r:embed="rId4"/>
          <a:stretch>
            <a:fillRect/>
          </a:stretch>
        </p:blipFill>
        <p:spPr>
          <a:xfrm>
            <a:off x="1718338" y="7238451"/>
            <a:ext cx="3514477" cy="1904855"/>
          </a:xfrm>
          <a:prstGeom prst="rect">
            <a:avLst/>
          </a:prstGeom>
        </p:spPr>
      </p:pic>
    </p:spTree>
    <p:extLst>
      <p:ext uri="{BB962C8B-B14F-4D97-AF65-F5344CB8AC3E}">
        <p14:creationId xmlns:p14="http://schemas.microsoft.com/office/powerpoint/2010/main" val="225169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669A9-8FE0-81C8-9D6C-54DED25AF119}"/>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5625DDB-1867-0775-AC17-702C588AB51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BEA90D-F275-432F-8053-456A4E092F4A}" type="slidenum">
              <a:rPr kumimoji="1" lang="ja-JP" altLang="en-US" sz="900" b="0" i="0" u="none" strike="noStrike" kern="1200" cap="none" spc="0" normalizeH="0" baseline="0" noProof="0" smtClean="0">
                <a:ln>
                  <a:noFill/>
                </a:ln>
                <a:solidFill>
                  <a:prstClr val="black">
                    <a:tint val="75000"/>
                  </a:prstClr>
                </a:solidFill>
                <a:effectLst/>
                <a:uLnTx/>
                <a:uFillTx/>
                <a:latin typeface="Arial"/>
                <a:ea typeface="メイリオ"/>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1" lang="ja-JP" altLang="en-US" sz="900" b="0" i="0" u="none" strike="noStrike" kern="1200" cap="none" spc="0" normalizeH="0" baseline="0" noProof="0">
              <a:ln>
                <a:noFill/>
              </a:ln>
              <a:solidFill>
                <a:prstClr val="black">
                  <a:tint val="75000"/>
                </a:prstClr>
              </a:solidFill>
              <a:effectLst/>
              <a:uLnTx/>
              <a:uFillTx/>
              <a:latin typeface="Arial"/>
              <a:ea typeface="メイリオ"/>
              <a:cs typeface="+mn-cs"/>
            </a:endParaRPr>
          </a:p>
        </p:txBody>
      </p:sp>
      <p:sp>
        <p:nvSpPr>
          <p:cNvPr id="17" name="正方形/長方形 16">
            <a:extLst>
              <a:ext uri="{FF2B5EF4-FFF2-40B4-BE49-F238E27FC236}">
                <a16:creationId xmlns:a16="http://schemas.microsoft.com/office/drawing/2014/main" id="{F1F57701-A3CB-5C26-1562-1BB67D6EE869}"/>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Arial"/>
                <a:ea typeface="メイリオ"/>
                <a:cs typeface="+mn-cs"/>
              </a:rPr>
              <a:t>5. System functional specifications</a:t>
            </a:r>
          </a:p>
        </p:txBody>
      </p:sp>
      <p:sp>
        <p:nvSpPr>
          <p:cNvPr id="40" name="正方形/長方形 39">
            <a:extLst>
              <a:ext uri="{FF2B5EF4-FFF2-40B4-BE49-F238E27FC236}">
                <a16:creationId xmlns:a16="http://schemas.microsoft.com/office/drawing/2014/main" id="{4AE8FC83-B69C-36C7-A7B1-F26A16D2A294}"/>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Arial"/>
              <a:ea typeface="メイリオ"/>
              <a:cs typeface="+mn-cs"/>
            </a:endParaRPr>
          </a:p>
        </p:txBody>
      </p:sp>
      <p:sp>
        <p:nvSpPr>
          <p:cNvPr id="22" name="テキスト ボックス 21">
            <a:extLst>
              <a:ext uri="{FF2B5EF4-FFF2-40B4-BE49-F238E27FC236}">
                <a16:creationId xmlns:a16="http://schemas.microsoft.com/office/drawing/2014/main" id="{4C636146-29C5-44F3-9682-EE97B77FE8E9}"/>
              </a:ext>
            </a:extLst>
          </p:cNvPr>
          <p:cNvSpPr txBox="1"/>
          <p:nvPr/>
        </p:nvSpPr>
        <p:spPr>
          <a:xfrm>
            <a:off x="406396" y="880282"/>
            <a:ext cx="6117063"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Arial"/>
                <a:ea typeface="メイリオ"/>
                <a:cs typeface="+mn-cs"/>
              </a:rPr>
              <a:t>5-4. Creating forms document</a:t>
            </a:r>
          </a:p>
        </p:txBody>
      </p:sp>
      <p:sp>
        <p:nvSpPr>
          <p:cNvPr id="4" name="テキスト ボックス 3">
            <a:extLst>
              <a:ext uri="{FF2B5EF4-FFF2-40B4-BE49-F238E27FC236}">
                <a16:creationId xmlns:a16="http://schemas.microsoft.com/office/drawing/2014/main" id="{10C3B23E-BBD7-56C8-9679-0CB3F021D5E7}"/>
              </a:ext>
            </a:extLst>
          </p:cNvPr>
          <p:cNvSpPr txBox="1"/>
          <p:nvPr/>
        </p:nvSpPr>
        <p:spPr>
          <a:xfrm>
            <a:off x="499554" y="1477326"/>
            <a:ext cx="5952046" cy="2723823"/>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1" lang="en-US" altLang="ja-JP" sz="900" b="1" i="0" u="none" strike="noStrike" kern="1200" cap="none" spc="0" normalizeH="0" baseline="0" noProof="0" dirty="0">
                <a:ln>
                  <a:noFill/>
                </a:ln>
                <a:solidFill>
                  <a:prstClr val="black"/>
                </a:solidFill>
                <a:effectLst/>
                <a:uLnTx/>
                <a:uFillTx/>
                <a:latin typeface="Arial"/>
                <a:ea typeface="メイリオ"/>
                <a:cs typeface="+mn-cs"/>
              </a:rPr>
              <a:t>Barcode Breakup Function</a:t>
            </a:r>
            <a:endParaRPr kumimoji="1" lang="en-US" altLang="ja-JP" sz="900" b="1" dirty="0">
              <a:solidFill>
                <a:prstClr val="black"/>
              </a:solidFill>
              <a:latin typeface="Arial"/>
              <a:ea typeface="メイリオ"/>
            </a:endParaRPr>
          </a:p>
          <a:p>
            <a:pPr marR="0" lvl="0" algn="l" defTabSz="457200" rtl="0" eaLnBrk="1" fontAlgn="auto" latinLnBrk="0" hangingPunct="1">
              <a:lnSpc>
                <a:spcPct val="100000"/>
              </a:lnSpc>
              <a:spcBef>
                <a:spcPts val="0"/>
              </a:spcBef>
              <a:spcAft>
                <a:spcPts val="0"/>
              </a:spcAft>
              <a:buClrTx/>
              <a:buSzTx/>
              <a:tabLst/>
              <a:defRPr/>
            </a:pPr>
            <a:r>
              <a:rPr kumimoji="1" lang="en-US" altLang="ja-JP" sz="900" b="0" i="0" u="none" strike="noStrike" kern="1200" cap="none" spc="0" normalizeH="0" baseline="0" noProof="0" dirty="0">
                <a:ln>
                  <a:noFill/>
                </a:ln>
                <a:solidFill>
                  <a:prstClr val="black"/>
                </a:solidFill>
                <a:effectLst/>
                <a:uLnTx/>
                <a:uFillTx/>
                <a:latin typeface="Arial"/>
                <a:ea typeface="メイリオ"/>
                <a:cs typeface="+mn-cs"/>
              </a:rPr>
              <a:t>	This function allows you to read bar code and QR code (hereinafter referred to as “barcode”), then split 	the information into multiple clusters at one time.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Arial"/>
                <a:ea typeface="メイリオ"/>
                <a:cs typeface="+mn-cs"/>
              </a:rPr>
              <a:t>	◆</a:t>
            </a:r>
            <a:r>
              <a:rPr kumimoji="1" lang="en-US" altLang="ja-JP" sz="900" b="1" i="0" u="none" strike="noStrike" kern="1200" cap="none" spc="0" normalizeH="0" baseline="0" noProof="0" dirty="0">
                <a:ln>
                  <a:noFill/>
                </a:ln>
                <a:solidFill>
                  <a:prstClr val="black"/>
                </a:solidFill>
                <a:effectLst/>
                <a:uLnTx/>
                <a:uFillTx/>
                <a:latin typeface="Arial"/>
                <a:ea typeface="メイリオ"/>
                <a:cs typeface="+mn-cs"/>
              </a:rPr>
              <a:t>Scan a barcode and breakup to enter the information according to the settings.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Arial"/>
              <a:ea typeface="メイリオ"/>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Arial"/>
              <a:ea typeface="メイリオ"/>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Arial"/>
              <a:ea typeface="メイリオ"/>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Arial"/>
              <a:ea typeface="メイリオ"/>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Arial"/>
              <a:ea typeface="メイリオ"/>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Arial"/>
                <a:ea typeface="メイリオ"/>
                <a:cs typeface="+mn-cs"/>
              </a:rPr>
              <a:t>	Set up a cluster to read barcode and to enter the values after breaking up the read data.</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Arial"/>
                <a:ea typeface="メイリオ"/>
                <a:cs typeface="+mn-cs"/>
              </a:rPr>
              <a:t>	Barcode reading (Cluster Type: Bar code): A cluster that reads a barcode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Arial"/>
                <a:ea typeface="メイリオ"/>
                <a:cs typeface="+mn-cs"/>
              </a:rPr>
              <a:t>	Entering destination (Cluster Type: Bar code): Barcode data that splits into multiple clusters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Arial"/>
                <a:ea typeface="メイリオ"/>
                <a:cs typeface="+mn-cs"/>
              </a:rPr>
              <a:t>	* Up to 100 “Entering destinations” can be set from one “Barcode reading.”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dirty="0">
                <a:solidFill>
                  <a:prstClr val="black"/>
                </a:solidFill>
                <a:latin typeface="Arial"/>
                <a:ea typeface="メイリオ"/>
              </a:rPr>
              <a:t>	</a:t>
            </a: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p:txBody>
      </p:sp>
      <p:sp>
        <p:nvSpPr>
          <p:cNvPr id="41" name="Isosceles Triangle 40">
            <a:extLst>
              <a:ext uri="{FF2B5EF4-FFF2-40B4-BE49-F238E27FC236}">
                <a16:creationId xmlns:a16="http://schemas.microsoft.com/office/drawing/2014/main" id="{7CC5CABB-DBA0-E138-5079-EA29209E38C5}"/>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600" b="1" i="0" u="none" strike="noStrike" kern="1200" cap="none" spc="0" normalizeH="0" baseline="0" noProof="0" dirty="0">
                <a:ln>
                  <a:noFill/>
                </a:ln>
                <a:solidFill>
                  <a:prstClr val="black"/>
                </a:solidFill>
                <a:effectLst/>
                <a:uLnTx/>
                <a:uFillTx/>
                <a:latin typeface="Arial"/>
                <a:ea typeface="メイリオ"/>
                <a:cs typeface="+mn-cs"/>
              </a:rPr>
              <a:t>8</a:t>
            </a:r>
          </a:p>
        </p:txBody>
      </p:sp>
      <p:pic>
        <p:nvPicPr>
          <p:cNvPr id="7" name="Picture 6">
            <a:extLst>
              <a:ext uri="{FF2B5EF4-FFF2-40B4-BE49-F238E27FC236}">
                <a16:creationId xmlns:a16="http://schemas.microsoft.com/office/drawing/2014/main" id="{6D475FF6-1861-03B5-E9B2-0DC3F5486941}"/>
              </a:ext>
            </a:extLst>
          </p:cNvPr>
          <p:cNvPicPr>
            <a:picLocks noChangeAspect="1"/>
          </p:cNvPicPr>
          <p:nvPr/>
        </p:nvPicPr>
        <p:blipFill>
          <a:blip r:embed="rId2"/>
          <a:stretch>
            <a:fillRect/>
          </a:stretch>
        </p:blipFill>
        <p:spPr>
          <a:xfrm>
            <a:off x="1408374" y="2129718"/>
            <a:ext cx="4041251" cy="1246489"/>
          </a:xfrm>
          <a:prstGeom prst="rect">
            <a:avLst/>
          </a:prstGeom>
        </p:spPr>
      </p:pic>
      <p:pic>
        <p:nvPicPr>
          <p:cNvPr id="9" name="Picture 8">
            <a:extLst>
              <a:ext uri="{FF2B5EF4-FFF2-40B4-BE49-F238E27FC236}">
                <a16:creationId xmlns:a16="http://schemas.microsoft.com/office/drawing/2014/main" id="{473C8985-2957-3528-F739-AE78A7047A5A}"/>
              </a:ext>
            </a:extLst>
          </p:cNvPr>
          <p:cNvPicPr>
            <a:picLocks noChangeAspect="1"/>
          </p:cNvPicPr>
          <p:nvPr/>
        </p:nvPicPr>
        <p:blipFill>
          <a:blip r:embed="rId3"/>
          <a:stretch>
            <a:fillRect/>
          </a:stretch>
        </p:blipFill>
        <p:spPr>
          <a:xfrm>
            <a:off x="1007965" y="4028599"/>
            <a:ext cx="4441660" cy="1988946"/>
          </a:xfrm>
          <a:prstGeom prst="rect">
            <a:avLst/>
          </a:prstGeom>
        </p:spPr>
      </p:pic>
      <p:sp>
        <p:nvSpPr>
          <p:cNvPr id="11" name="TextBox 10">
            <a:extLst>
              <a:ext uri="{FF2B5EF4-FFF2-40B4-BE49-F238E27FC236}">
                <a16:creationId xmlns:a16="http://schemas.microsoft.com/office/drawing/2014/main" id="{1809D6D3-2346-A483-71F9-01E1845B8DD3}"/>
              </a:ext>
            </a:extLst>
          </p:cNvPr>
          <p:cNvSpPr txBox="1"/>
          <p:nvPr/>
        </p:nvSpPr>
        <p:spPr>
          <a:xfrm>
            <a:off x="499555" y="6029814"/>
            <a:ext cx="5730562" cy="507831"/>
          </a:xfrm>
          <a:prstGeom prst="rect">
            <a:avLst/>
          </a:prstGeom>
          <a:noFill/>
        </p:spPr>
        <p:txBody>
          <a:bodyPr wrap="square">
            <a:spAutoFit/>
          </a:bodyPr>
          <a:lstStyle/>
          <a:p>
            <a:r>
              <a:rPr lang="en-US" sz="900" dirty="0"/>
              <a:t>	Barcode breakup is set in </a:t>
            </a:r>
            <a:r>
              <a:rPr lang="en-US" sz="900" dirty="0" err="1"/>
              <a:t>ConMas</a:t>
            </a:r>
            <a:r>
              <a:rPr lang="en-US" sz="900" dirty="0"/>
              <a:t> Designer</a:t>
            </a:r>
          </a:p>
          <a:p>
            <a:r>
              <a:rPr lang="en-US" sz="900" dirty="0"/>
              <a:t>		① Cluster types should be set as “Bar code(s).”</a:t>
            </a:r>
          </a:p>
          <a:p>
            <a:r>
              <a:rPr lang="en-US" sz="900" dirty="0"/>
              <a:t>		②.Select “Bar Code Breakup Setting.” from Cluster mode.</a:t>
            </a:r>
          </a:p>
        </p:txBody>
      </p:sp>
      <p:pic>
        <p:nvPicPr>
          <p:cNvPr id="13" name="Picture 12">
            <a:extLst>
              <a:ext uri="{FF2B5EF4-FFF2-40B4-BE49-F238E27FC236}">
                <a16:creationId xmlns:a16="http://schemas.microsoft.com/office/drawing/2014/main" id="{3390C893-A350-D97B-172B-7F1A60974106}"/>
              </a:ext>
            </a:extLst>
          </p:cNvPr>
          <p:cNvPicPr>
            <a:picLocks noChangeAspect="1"/>
          </p:cNvPicPr>
          <p:nvPr/>
        </p:nvPicPr>
        <p:blipFill>
          <a:blip r:embed="rId4"/>
          <a:stretch>
            <a:fillRect/>
          </a:stretch>
        </p:blipFill>
        <p:spPr>
          <a:xfrm>
            <a:off x="1102357" y="6537645"/>
            <a:ext cx="4746439" cy="2589905"/>
          </a:xfrm>
          <a:prstGeom prst="rect">
            <a:avLst/>
          </a:prstGeom>
        </p:spPr>
      </p:pic>
    </p:spTree>
    <p:extLst>
      <p:ext uri="{BB962C8B-B14F-4D97-AF65-F5344CB8AC3E}">
        <p14:creationId xmlns:p14="http://schemas.microsoft.com/office/powerpoint/2010/main" val="12685015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23B2A-3C87-65C5-482A-47E295080850}"/>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F66EEA38-EC2E-BD23-89D5-919B04C7063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BEA90D-F275-432F-8053-456A4E092F4A}" type="slidenum">
              <a:rPr kumimoji="1" lang="ja-JP" altLang="en-US" sz="900" b="0" i="0" u="none" strike="noStrike" kern="1200" cap="none" spc="0" normalizeH="0" baseline="0" noProof="0" smtClean="0">
                <a:ln>
                  <a:noFill/>
                </a:ln>
                <a:solidFill>
                  <a:prstClr val="black">
                    <a:tint val="75000"/>
                  </a:prstClr>
                </a:solidFill>
                <a:effectLst/>
                <a:uLnTx/>
                <a:uFillTx/>
                <a:latin typeface="Arial"/>
                <a:ea typeface="メイリオ"/>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1" lang="ja-JP" altLang="en-US" sz="900" b="0" i="0" u="none" strike="noStrike" kern="1200" cap="none" spc="0" normalizeH="0" baseline="0" noProof="0">
              <a:ln>
                <a:noFill/>
              </a:ln>
              <a:solidFill>
                <a:prstClr val="black">
                  <a:tint val="75000"/>
                </a:prstClr>
              </a:solidFill>
              <a:effectLst/>
              <a:uLnTx/>
              <a:uFillTx/>
              <a:latin typeface="Arial"/>
              <a:ea typeface="メイリオ"/>
              <a:cs typeface="+mn-cs"/>
            </a:endParaRPr>
          </a:p>
        </p:txBody>
      </p:sp>
      <p:sp>
        <p:nvSpPr>
          <p:cNvPr id="17" name="正方形/長方形 16">
            <a:extLst>
              <a:ext uri="{FF2B5EF4-FFF2-40B4-BE49-F238E27FC236}">
                <a16:creationId xmlns:a16="http://schemas.microsoft.com/office/drawing/2014/main" id="{DD213321-91E9-4B3B-EA48-B57EECA9B2FB}"/>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Arial"/>
                <a:ea typeface="メイリオ"/>
                <a:cs typeface="+mn-cs"/>
              </a:rPr>
              <a:t>5. System functional specifications</a:t>
            </a:r>
          </a:p>
        </p:txBody>
      </p:sp>
      <p:sp>
        <p:nvSpPr>
          <p:cNvPr id="40" name="正方形/長方形 39">
            <a:extLst>
              <a:ext uri="{FF2B5EF4-FFF2-40B4-BE49-F238E27FC236}">
                <a16:creationId xmlns:a16="http://schemas.microsoft.com/office/drawing/2014/main" id="{C42A9130-B19B-09B7-A889-7ED1A91914D0}"/>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Arial"/>
              <a:ea typeface="メイリオ"/>
              <a:cs typeface="+mn-cs"/>
            </a:endParaRPr>
          </a:p>
        </p:txBody>
      </p:sp>
      <p:sp>
        <p:nvSpPr>
          <p:cNvPr id="22" name="テキスト ボックス 21">
            <a:extLst>
              <a:ext uri="{FF2B5EF4-FFF2-40B4-BE49-F238E27FC236}">
                <a16:creationId xmlns:a16="http://schemas.microsoft.com/office/drawing/2014/main" id="{5B0C64F9-509C-0C63-7730-BC453B4FC90C}"/>
              </a:ext>
            </a:extLst>
          </p:cNvPr>
          <p:cNvSpPr txBox="1"/>
          <p:nvPr/>
        </p:nvSpPr>
        <p:spPr>
          <a:xfrm>
            <a:off x="406396" y="880282"/>
            <a:ext cx="6117063"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Arial"/>
                <a:ea typeface="メイリオ"/>
                <a:cs typeface="+mn-cs"/>
              </a:rPr>
              <a:t>5-4. Creating forms document</a:t>
            </a:r>
          </a:p>
        </p:txBody>
      </p:sp>
      <p:sp>
        <p:nvSpPr>
          <p:cNvPr id="4" name="テキスト ボックス 3">
            <a:extLst>
              <a:ext uri="{FF2B5EF4-FFF2-40B4-BE49-F238E27FC236}">
                <a16:creationId xmlns:a16="http://schemas.microsoft.com/office/drawing/2014/main" id="{659275CB-2216-FE5F-8EF6-48C9226FBA1F}"/>
              </a:ext>
            </a:extLst>
          </p:cNvPr>
          <p:cNvSpPr txBox="1"/>
          <p:nvPr/>
        </p:nvSpPr>
        <p:spPr>
          <a:xfrm>
            <a:off x="499554" y="1477326"/>
            <a:ext cx="5952046" cy="646331"/>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1" lang="en-US" altLang="ja-JP" sz="900" dirty="0">
                <a:solidFill>
                  <a:prstClr val="black"/>
                </a:solidFill>
                <a:latin typeface="Arial"/>
                <a:ea typeface="メイリオ"/>
              </a:rPr>
              <a:t>	</a:t>
            </a:r>
            <a:r>
              <a:rPr lang="en-US" sz="900" dirty="0"/>
              <a:t>Barcode reading cluster setting</a:t>
            </a:r>
          </a:p>
          <a:p>
            <a:pPr marR="0" lvl="0" algn="l" defTabSz="457200" rtl="0" eaLnBrk="1" fontAlgn="auto" latinLnBrk="0" hangingPunct="1">
              <a:lnSpc>
                <a:spcPct val="100000"/>
              </a:lnSpc>
              <a:spcBef>
                <a:spcPts val="0"/>
              </a:spcBef>
              <a:spcAft>
                <a:spcPts val="0"/>
              </a:spcAft>
              <a:buClrTx/>
              <a:buSzTx/>
              <a:tabLst/>
              <a:defRPr/>
            </a:pPr>
            <a:r>
              <a:rPr kumimoji="1" lang="en-US" altLang="ja-JP" sz="900" dirty="0">
                <a:solidFill>
                  <a:prstClr val="black"/>
                </a:solidFill>
                <a:latin typeface="Arial"/>
                <a:ea typeface="メイリオ"/>
              </a:rPr>
              <a:t>		-</a:t>
            </a:r>
            <a:r>
              <a:rPr kumimoji="1" lang="ja-JP" altLang="en-US" sz="900" dirty="0">
                <a:solidFill>
                  <a:prstClr val="black"/>
                </a:solidFill>
                <a:latin typeface="Arial"/>
                <a:ea typeface="メイリオ"/>
              </a:rPr>
              <a:t> </a:t>
            </a:r>
            <a:r>
              <a:rPr kumimoji="1" lang="en-US" altLang="ja-JP" sz="900" dirty="0">
                <a:solidFill>
                  <a:prstClr val="black"/>
                </a:solidFill>
                <a:latin typeface="Arial"/>
                <a:ea typeface="メイリオ"/>
              </a:rPr>
              <a:t>Click the cluster to be “Barcode reading” and choose the separator type, then click [OK].</a:t>
            </a:r>
          </a:p>
          <a:p>
            <a:pPr marR="0" lvl="0" algn="l" defTabSz="457200" rtl="0" eaLnBrk="1" fontAlgn="auto" latinLnBrk="0" hangingPunct="1">
              <a:lnSpc>
                <a:spcPct val="100000"/>
              </a:lnSpc>
              <a:spcBef>
                <a:spcPts val="0"/>
              </a:spcBef>
              <a:spcAft>
                <a:spcPts val="0"/>
              </a:spcAft>
              <a:buClrTx/>
              <a:buSzTx/>
              <a:tabLst/>
              <a:defRPr/>
            </a:pPr>
            <a:r>
              <a:rPr kumimoji="1" lang="en-US" altLang="ja-JP" sz="900" dirty="0">
                <a:solidFill>
                  <a:prstClr val="black"/>
                </a:solidFill>
                <a:latin typeface="Arial"/>
                <a:ea typeface="メイリオ"/>
              </a:rPr>
              <a:t>		-</a:t>
            </a:r>
            <a:r>
              <a:rPr kumimoji="1" lang="ja-JP" altLang="en-US" sz="900" dirty="0">
                <a:solidFill>
                  <a:prstClr val="black"/>
                </a:solidFill>
                <a:latin typeface="Arial"/>
                <a:ea typeface="メイリオ"/>
              </a:rPr>
              <a:t> </a:t>
            </a:r>
            <a:r>
              <a:rPr kumimoji="1" lang="en-US" altLang="ja-JP" sz="900" dirty="0">
                <a:solidFill>
                  <a:prstClr val="black"/>
                </a:solidFill>
                <a:latin typeface="Arial"/>
                <a:ea typeface="メイリオ"/>
              </a:rPr>
              <a:t>[Device code breakdown information] list appears.</a:t>
            </a:r>
          </a:p>
          <a:p>
            <a:pPr marR="0" lvl="0" algn="l" defTabSz="457200" rtl="0" eaLnBrk="1" fontAlgn="auto" latinLnBrk="0" hangingPunct="1">
              <a:lnSpc>
                <a:spcPct val="100000"/>
              </a:lnSpc>
              <a:spcBef>
                <a:spcPts val="0"/>
              </a:spcBef>
              <a:spcAft>
                <a:spcPts val="0"/>
              </a:spcAft>
              <a:buClrTx/>
              <a:buSzTx/>
              <a:tabLst/>
              <a:defRPr/>
            </a:pPr>
            <a:endParaRPr kumimoji="1" lang="en-US" altLang="ja-JP" sz="900" dirty="0">
              <a:solidFill>
                <a:prstClr val="black"/>
              </a:solidFill>
              <a:latin typeface="Arial"/>
              <a:ea typeface="メイリオ"/>
            </a:endParaRPr>
          </a:p>
        </p:txBody>
      </p:sp>
      <p:sp>
        <p:nvSpPr>
          <p:cNvPr id="41" name="Isosceles Triangle 40">
            <a:extLst>
              <a:ext uri="{FF2B5EF4-FFF2-40B4-BE49-F238E27FC236}">
                <a16:creationId xmlns:a16="http://schemas.microsoft.com/office/drawing/2014/main" id="{F94F6834-4949-BF2D-93EA-0F1C3A7E29C8}"/>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600" b="1" i="0" u="none" strike="noStrike" kern="1200" cap="none" spc="0" normalizeH="0" baseline="0" noProof="0" dirty="0">
                <a:ln>
                  <a:noFill/>
                </a:ln>
                <a:solidFill>
                  <a:prstClr val="black"/>
                </a:solidFill>
                <a:effectLst/>
                <a:uLnTx/>
                <a:uFillTx/>
                <a:latin typeface="Arial"/>
                <a:ea typeface="メイリオ"/>
                <a:cs typeface="+mn-cs"/>
              </a:rPr>
              <a:t>8</a:t>
            </a:r>
          </a:p>
        </p:txBody>
      </p:sp>
      <p:pic>
        <p:nvPicPr>
          <p:cNvPr id="5" name="Picture 4">
            <a:extLst>
              <a:ext uri="{FF2B5EF4-FFF2-40B4-BE49-F238E27FC236}">
                <a16:creationId xmlns:a16="http://schemas.microsoft.com/office/drawing/2014/main" id="{61147A6E-5EC3-16F7-A842-7ED3DBBF26D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153" b="99237" l="1068" r="98825">
                        <a14:foregroundMark x1="3953" y1="4008" x2="63568" y2="40076"/>
                        <a14:foregroundMark x1="63568" y1="40076" x2="85256" y2="70802"/>
                        <a14:foregroundMark x1="85256" y1="70802" x2="96474" y2="96565"/>
                        <a14:foregroundMark x1="3846" y1="97328" x2="13034" y2="97137"/>
                        <a14:foregroundMark x1="13034" y1="97137" x2="50962" y2="97137"/>
                        <a14:foregroundMark x1="50962" y1="97137" x2="93697" y2="93511"/>
                        <a14:foregroundMark x1="93697" y1="93511" x2="98825" y2="99237"/>
                        <a14:foregroundMark x1="40812" y1="99427" x2="51068" y2="99809"/>
                        <a14:foregroundMark x1="2137" y1="67176" x2="78739" y2="63550"/>
                        <a14:foregroundMark x1="78739" y1="63550" x2="80342" y2="63550"/>
                        <a14:foregroundMark x1="42949" y1="68321" x2="79274" y2="75763"/>
                        <a14:foregroundMark x1="50321" y1="63550" x2="68056" y2="60305"/>
                        <a14:foregroundMark x1="68056" y1="60305" x2="69338" y2="60305"/>
                        <a14:foregroundMark x1="51068" y1="79962" x2="60363" y2="81489"/>
                        <a14:foregroundMark x1="5876" y1="36832" x2="43162" y2="52481"/>
                        <a14:foregroundMark x1="65812" y1="26145" x2="88675" y2="29389"/>
                        <a14:foregroundMark x1="88675" y1="29389" x2="89423" y2="30153"/>
                        <a14:foregroundMark x1="79915" y1="53817" x2="91453" y2="65649"/>
                        <a14:foregroundMark x1="79594" y1="44656" x2="97970" y2="56489"/>
                        <a14:foregroundMark x1="81731" y1="13550" x2="94658" y2="32061"/>
                        <a14:foregroundMark x1="94658" y1="32061" x2="97329" y2="38931"/>
                        <a14:foregroundMark x1="59509" y1="4962" x2="93056" y2="8969"/>
                        <a14:foregroundMark x1="93056" y1="8969" x2="97329" y2="19084"/>
                        <a14:foregroundMark x1="35256" y1="10496" x2="65064" y2="15649"/>
                        <a14:foregroundMark x1="13462" y1="5153" x2="36325" y2="5725"/>
                        <a14:foregroundMark x1="19017" y1="78244" x2="25214" y2="71183"/>
                        <a14:foregroundMark x1="27564" y1="75573" x2="37607" y2="74237"/>
                        <a14:foregroundMark x1="39744" y1="54008" x2="65064" y2="43321"/>
                        <a14:foregroundMark x1="39957" y1="49046" x2="52350" y2="45992"/>
                        <a14:foregroundMark x1="1068" y1="43130" x2="15491" y2="44084"/>
                        <a14:foregroundMark x1="46261" y1="36832" x2="53953" y2="49427"/>
                        <a14:foregroundMark x1="53953" y1="49427" x2="71581" y2="64695"/>
                        <a14:foregroundMark x1="71581" y1="64695" x2="65064" y2="48664"/>
                        <a14:foregroundMark x1="65064" y1="48664" x2="65064" y2="47901"/>
                        <a14:foregroundMark x1="42415" y1="43511" x2="47009" y2="48092"/>
                        <a14:foregroundMark x1="82372" y1="57824" x2="92628" y2="64504"/>
                        <a14:foregroundMark x1="92628" y1="64504" x2="92735" y2="64504"/>
                        <a14:foregroundMark x1="48932" y1="85496" x2="57906" y2="84924"/>
                        <a14:foregroundMark x1="52671" y1="17557" x2="61004" y2="25573"/>
                        <a14:foregroundMark x1="65812" y1="11260" x2="68803" y2="16985"/>
                        <a14:backgroundMark x1="41667" y1="954" x2="50427" y2="1145"/>
                      </a14:backgroundRemoval>
                    </a14:imgEffect>
                  </a14:imgLayer>
                </a14:imgProps>
              </a:ext>
            </a:extLst>
          </a:blip>
          <a:srcRect t="519"/>
          <a:stretch/>
        </p:blipFill>
        <p:spPr>
          <a:xfrm>
            <a:off x="832829" y="2009405"/>
            <a:ext cx="5285496" cy="2943595"/>
          </a:xfrm>
          <a:prstGeom prst="rect">
            <a:avLst/>
          </a:prstGeom>
        </p:spPr>
      </p:pic>
      <p:pic>
        <p:nvPicPr>
          <p:cNvPr id="8" name="Picture 7">
            <a:extLst>
              <a:ext uri="{FF2B5EF4-FFF2-40B4-BE49-F238E27FC236}">
                <a16:creationId xmlns:a16="http://schemas.microsoft.com/office/drawing/2014/main" id="{06ED9FBF-988E-3F1F-52DF-2B8EAAEFDA50}"/>
              </a:ext>
            </a:extLst>
          </p:cNvPr>
          <p:cNvPicPr>
            <a:picLocks noChangeAspect="1"/>
          </p:cNvPicPr>
          <p:nvPr/>
        </p:nvPicPr>
        <p:blipFill>
          <a:blip r:embed="rId4"/>
          <a:stretch>
            <a:fillRect/>
          </a:stretch>
        </p:blipFill>
        <p:spPr>
          <a:xfrm>
            <a:off x="777846" y="5156398"/>
            <a:ext cx="5302307" cy="3226035"/>
          </a:xfrm>
          <a:prstGeom prst="rect">
            <a:avLst/>
          </a:prstGeom>
        </p:spPr>
      </p:pic>
    </p:spTree>
    <p:extLst>
      <p:ext uri="{BB962C8B-B14F-4D97-AF65-F5344CB8AC3E}">
        <p14:creationId xmlns:p14="http://schemas.microsoft.com/office/powerpoint/2010/main" val="40491563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BBBC9-8EC8-0F68-6384-76D09FE2419B}"/>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524EE49E-5ABB-5186-B1C6-EFDF9AC60FC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BEA90D-F275-432F-8053-456A4E092F4A}" type="slidenum">
              <a:rPr kumimoji="1" lang="ja-JP" altLang="en-US" sz="900" b="0" i="0" u="none" strike="noStrike" kern="1200" cap="none" spc="0" normalizeH="0" baseline="0" noProof="0" smtClean="0">
                <a:ln>
                  <a:noFill/>
                </a:ln>
                <a:solidFill>
                  <a:prstClr val="black">
                    <a:tint val="75000"/>
                  </a:prstClr>
                </a:solidFill>
                <a:effectLst/>
                <a:uLnTx/>
                <a:uFillTx/>
                <a:latin typeface="Arial"/>
                <a:ea typeface="メイリオ"/>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1" lang="ja-JP" altLang="en-US" sz="900" b="0" i="0" u="none" strike="noStrike" kern="1200" cap="none" spc="0" normalizeH="0" baseline="0" noProof="0">
              <a:ln>
                <a:noFill/>
              </a:ln>
              <a:solidFill>
                <a:prstClr val="black">
                  <a:tint val="75000"/>
                </a:prstClr>
              </a:solidFill>
              <a:effectLst/>
              <a:uLnTx/>
              <a:uFillTx/>
              <a:latin typeface="Arial"/>
              <a:ea typeface="メイリオ"/>
              <a:cs typeface="+mn-cs"/>
            </a:endParaRPr>
          </a:p>
        </p:txBody>
      </p:sp>
      <p:sp>
        <p:nvSpPr>
          <p:cNvPr id="17" name="正方形/長方形 16">
            <a:extLst>
              <a:ext uri="{FF2B5EF4-FFF2-40B4-BE49-F238E27FC236}">
                <a16:creationId xmlns:a16="http://schemas.microsoft.com/office/drawing/2014/main" id="{3B2CB373-C10F-385E-4519-682C117B79B6}"/>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Arial"/>
                <a:ea typeface="メイリオ"/>
                <a:cs typeface="+mn-cs"/>
              </a:rPr>
              <a:t>5. System functional specifications</a:t>
            </a:r>
          </a:p>
        </p:txBody>
      </p:sp>
      <p:sp>
        <p:nvSpPr>
          <p:cNvPr id="40" name="正方形/長方形 39">
            <a:extLst>
              <a:ext uri="{FF2B5EF4-FFF2-40B4-BE49-F238E27FC236}">
                <a16:creationId xmlns:a16="http://schemas.microsoft.com/office/drawing/2014/main" id="{B01B88C2-46F3-E231-CE60-826FFB2D40A4}"/>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Arial"/>
              <a:ea typeface="メイリオ"/>
              <a:cs typeface="+mn-cs"/>
            </a:endParaRPr>
          </a:p>
        </p:txBody>
      </p:sp>
      <p:sp>
        <p:nvSpPr>
          <p:cNvPr id="22" name="テキスト ボックス 21">
            <a:extLst>
              <a:ext uri="{FF2B5EF4-FFF2-40B4-BE49-F238E27FC236}">
                <a16:creationId xmlns:a16="http://schemas.microsoft.com/office/drawing/2014/main" id="{02ED1A04-8A68-0DFC-287E-6CC574DBC494}"/>
              </a:ext>
            </a:extLst>
          </p:cNvPr>
          <p:cNvSpPr txBox="1"/>
          <p:nvPr/>
        </p:nvSpPr>
        <p:spPr>
          <a:xfrm>
            <a:off x="406396" y="880282"/>
            <a:ext cx="6117063"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Arial"/>
                <a:ea typeface="メイリオ"/>
                <a:cs typeface="+mn-cs"/>
              </a:rPr>
              <a:t>5-4. Creating forms document</a:t>
            </a:r>
          </a:p>
        </p:txBody>
      </p:sp>
      <p:sp>
        <p:nvSpPr>
          <p:cNvPr id="4" name="テキスト ボックス 3">
            <a:extLst>
              <a:ext uri="{FF2B5EF4-FFF2-40B4-BE49-F238E27FC236}">
                <a16:creationId xmlns:a16="http://schemas.microsoft.com/office/drawing/2014/main" id="{4FC2C88C-C4A5-EF6D-B151-344E7E9283AF}"/>
              </a:ext>
            </a:extLst>
          </p:cNvPr>
          <p:cNvSpPr txBox="1"/>
          <p:nvPr/>
        </p:nvSpPr>
        <p:spPr>
          <a:xfrm>
            <a:off x="499554" y="1477326"/>
            <a:ext cx="5952046" cy="784830"/>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1" lang="en-US" altLang="ja-JP" sz="900" b="1" dirty="0">
                <a:solidFill>
                  <a:prstClr val="black"/>
                </a:solidFill>
                <a:latin typeface="Arial"/>
                <a:ea typeface="メイリオ"/>
              </a:rPr>
              <a:t>Document copy settings</a:t>
            </a:r>
          </a:p>
          <a:p>
            <a:pPr marR="0" lvl="0" algn="l" defTabSz="457200" rtl="0" eaLnBrk="1" fontAlgn="auto" latinLnBrk="0" hangingPunct="1">
              <a:lnSpc>
                <a:spcPct val="100000"/>
              </a:lnSpc>
              <a:spcBef>
                <a:spcPts val="0"/>
              </a:spcBef>
              <a:spcAft>
                <a:spcPts val="0"/>
              </a:spcAft>
              <a:buClrTx/>
              <a:buSzTx/>
              <a:tabLst/>
              <a:defRPr/>
            </a:pPr>
            <a:r>
              <a:rPr kumimoji="1" lang="en-US" altLang="ja-JP" sz="900" b="1" dirty="0">
                <a:solidFill>
                  <a:prstClr val="black"/>
                </a:solidFill>
                <a:latin typeface="Arial"/>
                <a:ea typeface="メイリオ"/>
              </a:rPr>
              <a:t>	</a:t>
            </a:r>
            <a:r>
              <a:rPr kumimoji="1" lang="en-US" altLang="ja-JP" sz="900" dirty="0">
                <a:solidFill>
                  <a:prstClr val="black"/>
                </a:solidFill>
                <a:latin typeface="Arial"/>
                <a:ea typeface="メイリオ"/>
              </a:rPr>
              <a:t>Click the " Document copy setting " button from " Cluster mode " on the edit screen to enter the 	mode to set the input value movement.</a:t>
            </a:r>
          </a:p>
          <a:p>
            <a:pPr marR="0" lvl="0" algn="l" defTabSz="457200" rtl="0" eaLnBrk="1" fontAlgn="auto" latinLnBrk="0" hangingPunct="1">
              <a:lnSpc>
                <a:spcPct val="100000"/>
              </a:lnSpc>
              <a:spcBef>
                <a:spcPts val="0"/>
              </a:spcBef>
              <a:spcAft>
                <a:spcPts val="0"/>
              </a:spcAft>
              <a:buClrTx/>
              <a:buSzTx/>
              <a:tabLst/>
              <a:defRPr/>
            </a:pPr>
            <a:r>
              <a:rPr kumimoji="1" lang="en-US" altLang="ja-JP" sz="900" dirty="0">
                <a:solidFill>
                  <a:prstClr val="black"/>
                </a:solidFill>
                <a:latin typeface="Arial"/>
                <a:ea typeface="メイリオ"/>
              </a:rPr>
              <a:t>	First, You can set the Moved from cluster and Move to cluster by selecting the Moved from 	cluster and then selecting the Move to cluster.</a:t>
            </a:r>
          </a:p>
        </p:txBody>
      </p:sp>
      <p:sp>
        <p:nvSpPr>
          <p:cNvPr id="41" name="Isosceles Triangle 40">
            <a:extLst>
              <a:ext uri="{FF2B5EF4-FFF2-40B4-BE49-F238E27FC236}">
                <a16:creationId xmlns:a16="http://schemas.microsoft.com/office/drawing/2014/main" id="{84C0AB89-C0BD-F89A-68D3-05304CD36C0A}"/>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600" b="1" i="0" u="none" strike="noStrike" kern="1200" cap="none" spc="0" normalizeH="0" baseline="0" noProof="0" dirty="0">
                <a:ln>
                  <a:noFill/>
                </a:ln>
                <a:solidFill>
                  <a:prstClr val="black"/>
                </a:solidFill>
                <a:effectLst/>
                <a:uLnTx/>
                <a:uFillTx/>
                <a:latin typeface="Arial"/>
                <a:ea typeface="メイリオ"/>
                <a:cs typeface="+mn-cs"/>
              </a:rPr>
              <a:t>8</a:t>
            </a:r>
          </a:p>
        </p:txBody>
      </p:sp>
      <p:pic>
        <p:nvPicPr>
          <p:cNvPr id="6" name="Picture 5">
            <a:extLst>
              <a:ext uri="{FF2B5EF4-FFF2-40B4-BE49-F238E27FC236}">
                <a16:creationId xmlns:a16="http://schemas.microsoft.com/office/drawing/2014/main" id="{0354547D-054B-3724-8C76-A4036B6D4321}"/>
              </a:ext>
            </a:extLst>
          </p:cNvPr>
          <p:cNvPicPr>
            <a:picLocks noChangeAspect="1"/>
          </p:cNvPicPr>
          <p:nvPr/>
        </p:nvPicPr>
        <p:blipFill>
          <a:blip r:embed="rId2"/>
          <a:stretch>
            <a:fillRect/>
          </a:stretch>
        </p:blipFill>
        <p:spPr>
          <a:xfrm>
            <a:off x="676440" y="2262156"/>
            <a:ext cx="5576974" cy="3054366"/>
          </a:xfrm>
          <a:prstGeom prst="rect">
            <a:avLst/>
          </a:prstGeom>
        </p:spPr>
      </p:pic>
      <p:sp>
        <p:nvSpPr>
          <p:cNvPr id="9" name="TextBox 8">
            <a:extLst>
              <a:ext uri="{FF2B5EF4-FFF2-40B4-BE49-F238E27FC236}">
                <a16:creationId xmlns:a16="http://schemas.microsoft.com/office/drawing/2014/main" id="{0E7F4872-EEE1-CD12-3670-6F837DDF1566}"/>
              </a:ext>
            </a:extLst>
          </p:cNvPr>
          <p:cNvSpPr txBox="1"/>
          <p:nvPr/>
        </p:nvSpPr>
        <p:spPr>
          <a:xfrm>
            <a:off x="499554" y="5320677"/>
            <a:ext cx="5952046" cy="507831"/>
          </a:xfrm>
          <a:prstGeom prst="rect">
            <a:avLst/>
          </a:prstGeom>
          <a:noFill/>
        </p:spPr>
        <p:txBody>
          <a:bodyPr wrap="square">
            <a:spAutoFit/>
          </a:bodyPr>
          <a:lstStyle/>
          <a:p>
            <a:r>
              <a:rPr lang="en-US" sz="900" dirty="0"/>
              <a:t>	When you set the Moved from and Move to clusters, the settings are added to the " Settings of</a:t>
            </a:r>
          </a:p>
          <a:p>
            <a:r>
              <a:rPr lang="en-US" sz="900" dirty="0"/>
              <a:t>	document copy function" grid. By double-clicking the "To cluster" item on this grid, you can select the</a:t>
            </a:r>
          </a:p>
          <a:p>
            <a:r>
              <a:rPr lang="en-US" sz="900" dirty="0"/>
              <a:t>	"Move" and "Copy" settings from the combo box. The default setting is "Move".</a:t>
            </a:r>
          </a:p>
        </p:txBody>
      </p:sp>
      <p:pic>
        <p:nvPicPr>
          <p:cNvPr id="11" name="Picture 10">
            <a:extLst>
              <a:ext uri="{FF2B5EF4-FFF2-40B4-BE49-F238E27FC236}">
                <a16:creationId xmlns:a16="http://schemas.microsoft.com/office/drawing/2014/main" id="{B915128F-E131-555E-46AF-DD04F692663F}"/>
              </a:ext>
            </a:extLst>
          </p:cNvPr>
          <p:cNvPicPr>
            <a:picLocks noChangeAspect="1"/>
          </p:cNvPicPr>
          <p:nvPr/>
        </p:nvPicPr>
        <p:blipFill>
          <a:blip r:embed="rId3"/>
          <a:stretch>
            <a:fillRect/>
          </a:stretch>
        </p:blipFill>
        <p:spPr>
          <a:xfrm>
            <a:off x="676440" y="5836622"/>
            <a:ext cx="5576974" cy="1967959"/>
          </a:xfrm>
          <a:prstGeom prst="rect">
            <a:avLst/>
          </a:prstGeom>
        </p:spPr>
      </p:pic>
    </p:spTree>
    <p:extLst>
      <p:ext uri="{BB962C8B-B14F-4D97-AF65-F5344CB8AC3E}">
        <p14:creationId xmlns:p14="http://schemas.microsoft.com/office/powerpoint/2010/main" val="2204297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011C8-DC8B-7490-8257-E5FF82092249}"/>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CB52F946-C7BF-C982-98B4-8B6D652A485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BEA90D-F275-432F-8053-456A4E092F4A}" type="slidenum">
              <a:rPr kumimoji="1" lang="ja-JP" altLang="en-US" sz="900" b="0" i="0" u="none" strike="noStrike" kern="1200" cap="none" spc="0" normalizeH="0" baseline="0" noProof="0" smtClean="0">
                <a:ln>
                  <a:noFill/>
                </a:ln>
                <a:solidFill>
                  <a:prstClr val="black">
                    <a:tint val="75000"/>
                  </a:prstClr>
                </a:solidFill>
                <a:effectLst/>
                <a:uLnTx/>
                <a:uFillTx/>
                <a:latin typeface="Arial"/>
                <a:ea typeface="メイリオ"/>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1" lang="ja-JP" altLang="en-US" sz="900" b="0" i="0" u="none" strike="noStrike" kern="1200" cap="none" spc="0" normalizeH="0" baseline="0" noProof="0">
              <a:ln>
                <a:noFill/>
              </a:ln>
              <a:solidFill>
                <a:prstClr val="black">
                  <a:tint val="75000"/>
                </a:prstClr>
              </a:solidFill>
              <a:effectLst/>
              <a:uLnTx/>
              <a:uFillTx/>
              <a:latin typeface="Arial"/>
              <a:ea typeface="メイリオ"/>
              <a:cs typeface="+mn-cs"/>
            </a:endParaRPr>
          </a:p>
        </p:txBody>
      </p:sp>
      <p:sp>
        <p:nvSpPr>
          <p:cNvPr id="17" name="正方形/長方形 16">
            <a:extLst>
              <a:ext uri="{FF2B5EF4-FFF2-40B4-BE49-F238E27FC236}">
                <a16:creationId xmlns:a16="http://schemas.microsoft.com/office/drawing/2014/main" id="{EE66FC9F-CA1D-B0F3-9BB2-91E65DB5359E}"/>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Arial"/>
                <a:ea typeface="メイリオ"/>
                <a:cs typeface="+mn-cs"/>
              </a:rPr>
              <a:t>5. System functional specifications</a:t>
            </a:r>
          </a:p>
        </p:txBody>
      </p:sp>
      <p:sp>
        <p:nvSpPr>
          <p:cNvPr id="40" name="正方形/長方形 39">
            <a:extLst>
              <a:ext uri="{FF2B5EF4-FFF2-40B4-BE49-F238E27FC236}">
                <a16:creationId xmlns:a16="http://schemas.microsoft.com/office/drawing/2014/main" id="{3F71CA52-881A-BF89-1423-4898D847FF5E}"/>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Arial"/>
              <a:ea typeface="メイリオ"/>
              <a:cs typeface="+mn-cs"/>
            </a:endParaRPr>
          </a:p>
        </p:txBody>
      </p:sp>
      <p:sp>
        <p:nvSpPr>
          <p:cNvPr id="22" name="テキスト ボックス 21">
            <a:extLst>
              <a:ext uri="{FF2B5EF4-FFF2-40B4-BE49-F238E27FC236}">
                <a16:creationId xmlns:a16="http://schemas.microsoft.com/office/drawing/2014/main" id="{1E1A60E7-0122-DB52-8182-FC69AD075821}"/>
              </a:ext>
            </a:extLst>
          </p:cNvPr>
          <p:cNvSpPr txBox="1"/>
          <p:nvPr/>
        </p:nvSpPr>
        <p:spPr>
          <a:xfrm>
            <a:off x="406396" y="880282"/>
            <a:ext cx="6117063"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Arial"/>
                <a:ea typeface="メイリオ"/>
                <a:cs typeface="+mn-cs"/>
              </a:rPr>
              <a:t>5-4. Creating forms document</a:t>
            </a:r>
          </a:p>
        </p:txBody>
      </p:sp>
      <p:sp>
        <p:nvSpPr>
          <p:cNvPr id="4" name="テキスト ボックス 3">
            <a:extLst>
              <a:ext uri="{FF2B5EF4-FFF2-40B4-BE49-F238E27FC236}">
                <a16:creationId xmlns:a16="http://schemas.microsoft.com/office/drawing/2014/main" id="{8B286B3A-9270-E4C8-7EC9-99FD7EC5B053}"/>
              </a:ext>
            </a:extLst>
          </p:cNvPr>
          <p:cNvSpPr txBox="1"/>
          <p:nvPr/>
        </p:nvSpPr>
        <p:spPr>
          <a:xfrm>
            <a:off x="499554" y="1477326"/>
            <a:ext cx="5952046" cy="3693319"/>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1" lang="en-US" altLang="ja-JP" sz="900" b="1" i="0" u="none" strike="noStrike" kern="1200" cap="none" spc="0" normalizeH="0" baseline="0" noProof="0" dirty="0">
                <a:ln>
                  <a:noFill/>
                </a:ln>
                <a:solidFill>
                  <a:prstClr val="black"/>
                </a:solidFill>
                <a:effectLst/>
                <a:uLnTx/>
                <a:uFillTx/>
                <a:latin typeface="Arial"/>
                <a:ea typeface="メイリオ"/>
                <a:cs typeface="+mn-cs"/>
              </a:rPr>
              <a:t>Automatic File (Document) Naming Function</a:t>
            </a:r>
          </a:p>
          <a:p>
            <a:pPr marR="0" lvl="0" algn="l" defTabSz="457200" rtl="0" eaLnBrk="1" fontAlgn="auto" latinLnBrk="0" hangingPunct="1">
              <a:lnSpc>
                <a:spcPct val="100000"/>
              </a:lnSpc>
              <a:spcBef>
                <a:spcPts val="0"/>
              </a:spcBef>
              <a:spcAft>
                <a:spcPts val="0"/>
              </a:spcAft>
              <a:buClrTx/>
              <a:buSzTx/>
              <a:tabLst/>
              <a:defRPr/>
            </a:pPr>
            <a:r>
              <a:rPr kumimoji="1" lang="en-US" altLang="ja-JP" sz="900" dirty="0">
                <a:solidFill>
                  <a:prstClr val="black"/>
                </a:solidFill>
                <a:latin typeface="Arial"/>
                <a:ea typeface="メイリオ"/>
              </a:rPr>
              <a:t>	Parameter (Category)-dependent file naming when saving a document.</a:t>
            </a:r>
          </a:p>
          <a:p>
            <a:pPr marR="0" lvl="0" algn="l" defTabSz="457200" rtl="0" eaLnBrk="1" fontAlgn="auto" latinLnBrk="0" hangingPunct="1">
              <a:lnSpc>
                <a:spcPct val="100000"/>
              </a:lnSpc>
              <a:spcBef>
                <a:spcPts val="0"/>
              </a:spcBef>
              <a:spcAft>
                <a:spcPts val="0"/>
              </a:spcAft>
              <a:buClrTx/>
              <a:buSzTx/>
              <a:tabLst/>
              <a:defRPr/>
            </a:pPr>
            <a:r>
              <a:rPr kumimoji="1" lang="en-US" altLang="ja-JP" sz="900" dirty="0">
                <a:solidFill>
                  <a:prstClr val="black"/>
                </a:solidFill>
                <a:latin typeface="Arial"/>
                <a:ea typeface="メイリオ"/>
              </a:rPr>
              <a:t>	The following contents can automatically be added to the file name. </a:t>
            </a:r>
          </a:p>
          <a:p>
            <a:pPr marR="0" lvl="0" algn="l" defTabSz="457200" rtl="0" eaLnBrk="1" fontAlgn="auto" latinLnBrk="0" hangingPunct="1">
              <a:lnSpc>
                <a:spcPct val="100000"/>
              </a:lnSpc>
              <a:spcBef>
                <a:spcPts val="0"/>
              </a:spcBef>
              <a:spcAft>
                <a:spcPts val="0"/>
              </a:spcAft>
              <a:buClrTx/>
              <a:buSzTx/>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R="0" lvl="0" algn="l" defTabSz="457200" rtl="0" eaLnBrk="1" fontAlgn="auto" latinLnBrk="0" hangingPunct="1">
              <a:lnSpc>
                <a:spcPct val="100000"/>
              </a:lnSpc>
              <a:spcBef>
                <a:spcPts val="0"/>
              </a:spcBef>
              <a:spcAft>
                <a:spcPts val="0"/>
              </a:spcAft>
              <a:buClrTx/>
              <a:buSzTx/>
              <a:tabLst/>
              <a:defRPr/>
            </a:pPr>
            <a:endParaRPr kumimoji="1" lang="en-US" altLang="ja-JP" sz="900" dirty="0">
              <a:solidFill>
                <a:prstClr val="black"/>
              </a:solidFill>
              <a:latin typeface="Arial"/>
              <a:ea typeface="メイリオ"/>
            </a:endParaRPr>
          </a:p>
          <a:p>
            <a:pPr marR="0" lvl="0" algn="l" defTabSz="457200" rtl="0" eaLnBrk="1" fontAlgn="auto" latinLnBrk="0" hangingPunct="1">
              <a:lnSpc>
                <a:spcPct val="100000"/>
              </a:lnSpc>
              <a:spcBef>
                <a:spcPts val="0"/>
              </a:spcBef>
              <a:spcAft>
                <a:spcPts val="0"/>
              </a:spcAft>
              <a:buClrTx/>
              <a:buSzTx/>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R="0" lvl="0" algn="l" defTabSz="457200" rtl="0" eaLnBrk="1" fontAlgn="auto" latinLnBrk="0" hangingPunct="1">
              <a:lnSpc>
                <a:spcPct val="100000"/>
              </a:lnSpc>
              <a:spcBef>
                <a:spcPts val="0"/>
              </a:spcBef>
              <a:spcAft>
                <a:spcPts val="0"/>
              </a:spcAft>
              <a:buClrTx/>
              <a:buSzTx/>
              <a:tabLst/>
              <a:defRPr/>
            </a:pPr>
            <a:endParaRPr kumimoji="1" lang="en-US" altLang="ja-JP" sz="900" dirty="0">
              <a:solidFill>
                <a:prstClr val="black"/>
              </a:solidFill>
              <a:latin typeface="Arial"/>
              <a:ea typeface="メイリオ"/>
            </a:endParaRPr>
          </a:p>
          <a:p>
            <a:pPr marR="0" lvl="0" algn="l" defTabSz="457200" rtl="0" eaLnBrk="1" fontAlgn="auto" latinLnBrk="0" hangingPunct="1">
              <a:lnSpc>
                <a:spcPct val="100000"/>
              </a:lnSpc>
              <a:spcBef>
                <a:spcPts val="0"/>
              </a:spcBef>
              <a:spcAft>
                <a:spcPts val="0"/>
              </a:spcAft>
              <a:buClrTx/>
              <a:buSzTx/>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R="0" lvl="0" algn="l" defTabSz="457200" rtl="0" eaLnBrk="1" fontAlgn="auto" latinLnBrk="0" hangingPunct="1">
              <a:lnSpc>
                <a:spcPct val="100000"/>
              </a:lnSpc>
              <a:spcBef>
                <a:spcPts val="0"/>
              </a:spcBef>
              <a:spcAft>
                <a:spcPts val="0"/>
              </a:spcAft>
              <a:buClrTx/>
              <a:buSzTx/>
              <a:tabLst/>
              <a:defRPr/>
            </a:pPr>
            <a:endParaRPr kumimoji="1" lang="en-US" altLang="ja-JP" sz="900" dirty="0">
              <a:solidFill>
                <a:prstClr val="black"/>
              </a:solidFill>
              <a:latin typeface="Arial"/>
              <a:ea typeface="メイリオ"/>
            </a:endParaRPr>
          </a:p>
          <a:p>
            <a:pPr marR="0" lvl="0" algn="l" defTabSz="457200" rtl="0" eaLnBrk="1" fontAlgn="auto" latinLnBrk="0" hangingPunct="1">
              <a:lnSpc>
                <a:spcPct val="100000"/>
              </a:lnSpc>
              <a:spcBef>
                <a:spcPts val="0"/>
              </a:spcBef>
              <a:spcAft>
                <a:spcPts val="0"/>
              </a:spcAft>
              <a:buClrTx/>
              <a:buSzTx/>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R="0" lvl="0" algn="l" defTabSz="457200" rtl="0" eaLnBrk="1" fontAlgn="auto" latinLnBrk="0" hangingPunct="1">
              <a:lnSpc>
                <a:spcPct val="100000"/>
              </a:lnSpc>
              <a:spcBef>
                <a:spcPts val="0"/>
              </a:spcBef>
              <a:spcAft>
                <a:spcPts val="0"/>
              </a:spcAft>
              <a:buClrTx/>
              <a:buSzTx/>
              <a:tabLst/>
              <a:defRPr/>
            </a:pPr>
            <a:endParaRPr kumimoji="1" lang="en-US" altLang="ja-JP" sz="900" dirty="0">
              <a:solidFill>
                <a:prstClr val="black"/>
              </a:solidFill>
              <a:latin typeface="Arial"/>
              <a:ea typeface="メイリオ"/>
            </a:endParaRPr>
          </a:p>
          <a:p>
            <a:pPr marR="0" lvl="0" algn="l" defTabSz="457200" rtl="0" eaLnBrk="1" fontAlgn="auto" latinLnBrk="0" hangingPunct="1">
              <a:lnSpc>
                <a:spcPct val="100000"/>
              </a:lnSpc>
              <a:spcBef>
                <a:spcPts val="0"/>
              </a:spcBef>
              <a:spcAft>
                <a:spcPts val="0"/>
              </a:spcAft>
              <a:buClrTx/>
              <a:buSzTx/>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R="0" lvl="0" algn="l" defTabSz="457200" rtl="0" eaLnBrk="1" fontAlgn="auto" latinLnBrk="0" hangingPunct="1">
              <a:lnSpc>
                <a:spcPct val="100000"/>
              </a:lnSpc>
              <a:spcBef>
                <a:spcPts val="0"/>
              </a:spcBef>
              <a:spcAft>
                <a:spcPts val="0"/>
              </a:spcAft>
              <a:buClrTx/>
              <a:buSzTx/>
              <a:tabLst/>
              <a:defRPr/>
            </a:pPr>
            <a:endParaRPr kumimoji="1" lang="en-US" altLang="ja-JP" sz="900" dirty="0">
              <a:solidFill>
                <a:prstClr val="black"/>
              </a:solidFill>
              <a:latin typeface="Arial"/>
              <a:ea typeface="メイリオ"/>
            </a:endParaRPr>
          </a:p>
          <a:p>
            <a:pPr marR="0" lvl="0" algn="l" defTabSz="457200" rtl="0" eaLnBrk="1" fontAlgn="auto" latinLnBrk="0" hangingPunct="1">
              <a:lnSpc>
                <a:spcPct val="100000"/>
              </a:lnSpc>
              <a:spcBef>
                <a:spcPts val="0"/>
              </a:spcBef>
              <a:spcAft>
                <a:spcPts val="0"/>
              </a:spcAft>
              <a:buClrTx/>
              <a:buSzTx/>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R="0" lvl="0" algn="l" defTabSz="457200" rtl="0" eaLnBrk="1" fontAlgn="auto" latinLnBrk="0" hangingPunct="1">
              <a:lnSpc>
                <a:spcPct val="100000"/>
              </a:lnSpc>
              <a:spcBef>
                <a:spcPts val="0"/>
              </a:spcBef>
              <a:spcAft>
                <a:spcPts val="0"/>
              </a:spcAft>
              <a:buClrTx/>
              <a:buSzTx/>
              <a:tabLst/>
              <a:defRPr/>
            </a:pPr>
            <a:endParaRPr kumimoji="1" lang="en-US" altLang="ja-JP" sz="900" dirty="0">
              <a:solidFill>
                <a:prstClr val="black"/>
              </a:solidFill>
              <a:latin typeface="Arial"/>
              <a:ea typeface="メイリオ"/>
            </a:endParaRPr>
          </a:p>
          <a:p>
            <a:pPr marR="0" lvl="0" algn="l" defTabSz="457200" rtl="0" eaLnBrk="1" fontAlgn="auto" latinLnBrk="0" hangingPunct="1">
              <a:lnSpc>
                <a:spcPct val="100000"/>
              </a:lnSpc>
              <a:spcBef>
                <a:spcPts val="0"/>
              </a:spcBef>
              <a:spcAft>
                <a:spcPts val="0"/>
              </a:spcAft>
              <a:buClrTx/>
              <a:buSzTx/>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R="0" lvl="0" algn="l" defTabSz="457200" rtl="0" eaLnBrk="1" fontAlgn="auto" latinLnBrk="0" hangingPunct="1">
              <a:lnSpc>
                <a:spcPct val="100000"/>
              </a:lnSpc>
              <a:spcBef>
                <a:spcPts val="0"/>
              </a:spcBef>
              <a:spcAft>
                <a:spcPts val="0"/>
              </a:spcAft>
              <a:buClrTx/>
              <a:buSzTx/>
              <a:tabLst/>
              <a:defRPr/>
            </a:pPr>
            <a:endParaRPr kumimoji="1" lang="en-US" altLang="ja-JP" sz="900" dirty="0">
              <a:solidFill>
                <a:prstClr val="black"/>
              </a:solidFill>
              <a:latin typeface="Arial"/>
              <a:ea typeface="メイリオ"/>
            </a:endParaRPr>
          </a:p>
          <a:p>
            <a:pPr marR="0" lvl="0" algn="l" defTabSz="457200" rtl="0" eaLnBrk="1" fontAlgn="auto" latinLnBrk="0" hangingPunct="1">
              <a:lnSpc>
                <a:spcPct val="100000"/>
              </a:lnSpc>
              <a:spcBef>
                <a:spcPts val="0"/>
              </a:spcBef>
              <a:spcAft>
                <a:spcPts val="0"/>
              </a:spcAft>
              <a:buClrTx/>
              <a:buSzTx/>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R="0" lvl="0" algn="l" defTabSz="457200" rtl="0" eaLnBrk="1" fontAlgn="auto" latinLnBrk="0" hangingPunct="1">
              <a:lnSpc>
                <a:spcPct val="100000"/>
              </a:lnSpc>
              <a:spcBef>
                <a:spcPts val="0"/>
              </a:spcBef>
              <a:spcAft>
                <a:spcPts val="0"/>
              </a:spcAft>
              <a:buClrTx/>
              <a:buSzTx/>
              <a:tabLst/>
              <a:defRPr/>
            </a:pPr>
            <a:endParaRPr kumimoji="1" lang="en-US" altLang="ja-JP" sz="900" dirty="0">
              <a:solidFill>
                <a:prstClr val="black"/>
              </a:solidFill>
              <a:latin typeface="Arial"/>
              <a:ea typeface="メイリオ"/>
            </a:endParaRPr>
          </a:p>
          <a:p>
            <a:pPr marR="0" lvl="0" algn="l" defTabSz="457200" rtl="0" eaLnBrk="1" fontAlgn="auto" latinLnBrk="0" hangingPunct="1">
              <a:lnSpc>
                <a:spcPct val="100000"/>
              </a:lnSpc>
              <a:spcBef>
                <a:spcPts val="0"/>
              </a:spcBef>
              <a:spcAft>
                <a:spcPts val="0"/>
              </a:spcAft>
              <a:buClrTx/>
              <a:buSzTx/>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R="0" lvl="0" algn="l" defTabSz="457200" rtl="0" eaLnBrk="1" fontAlgn="auto" latinLnBrk="0" hangingPunct="1">
              <a:lnSpc>
                <a:spcPct val="100000"/>
              </a:lnSpc>
              <a:spcBef>
                <a:spcPts val="0"/>
              </a:spcBef>
              <a:spcAft>
                <a:spcPts val="0"/>
              </a:spcAft>
              <a:buClrTx/>
              <a:buSzTx/>
              <a:tabLst/>
              <a:defRPr/>
            </a:pPr>
            <a:endParaRPr kumimoji="1" lang="en-US" altLang="ja-JP" sz="900" dirty="0">
              <a:solidFill>
                <a:prstClr val="black"/>
              </a:solidFill>
              <a:latin typeface="Arial"/>
              <a:ea typeface="メイリオ"/>
            </a:endParaRPr>
          </a:p>
          <a:p>
            <a:pPr marR="0" lvl="0" algn="l" defTabSz="457200" rtl="0" eaLnBrk="1" fontAlgn="auto" latinLnBrk="0" hangingPunct="1">
              <a:lnSpc>
                <a:spcPct val="100000"/>
              </a:lnSpc>
              <a:spcBef>
                <a:spcPts val="0"/>
              </a:spcBef>
              <a:spcAft>
                <a:spcPts val="0"/>
              </a:spcAft>
              <a:buClrTx/>
              <a:buSzTx/>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R="0" lvl="0" algn="l" defTabSz="457200" rtl="0" eaLnBrk="1" fontAlgn="auto" latinLnBrk="0" hangingPunct="1">
              <a:lnSpc>
                <a:spcPct val="100000"/>
              </a:lnSpc>
              <a:spcBef>
                <a:spcPts val="0"/>
              </a:spcBef>
              <a:spcAft>
                <a:spcPts val="0"/>
              </a:spcAft>
              <a:buClrTx/>
              <a:buSzTx/>
              <a:tabLst/>
              <a:defRPr/>
            </a:pPr>
            <a:endParaRPr kumimoji="1" lang="en-US" altLang="ja-JP" sz="900" dirty="0">
              <a:solidFill>
                <a:prstClr val="black"/>
              </a:solidFill>
              <a:latin typeface="Arial"/>
              <a:ea typeface="メイリオ"/>
            </a:endParaRPr>
          </a:p>
          <a:p>
            <a:pPr marR="0" lvl="0" algn="l" defTabSz="457200" rtl="0" eaLnBrk="1" fontAlgn="auto" latinLnBrk="0" hangingPunct="1">
              <a:lnSpc>
                <a:spcPct val="100000"/>
              </a:lnSpc>
              <a:spcBef>
                <a:spcPts val="0"/>
              </a:spcBef>
              <a:spcAft>
                <a:spcPts val="0"/>
              </a:spcAft>
              <a:buClrTx/>
              <a:buSzTx/>
              <a:tabLst/>
              <a:defRPr/>
            </a:pPr>
            <a:endParaRPr kumimoji="1" lang="en-US" altLang="ja-JP" sz="900" b="0" i="0" u="none" strike="noStrike" kern="1200" cap="none" spc="0" normalizeH="0" baseline="0" noProof="0" dirty="0">
              <a:ln>
                <a:noFill/>
              </a:ln>
              <a:solidFill>
                <a:prstClr val="black"/>
              </a:solidFill>
              <a:effectLst/>
              <a:uLnTx/>
              <a:uFillTx/>
              <a:latin typeface="Arial"/>
              <a:ea typeface="メイリオ"/>
              <a:cs typeface="+mn-cs"/>
            </a:endParaRPr>
          </a:p>
          <a:p>
            <a:pPr marR="0" lvl="0" algn="l" defTabSz="457200" rtl="0" eaLnBrk="1" fontAlgn="auto" latinLnBrk="0" hangingPunct="1">
              <a:lnSpc>
                <a:spcPct val="100000"/>
              </a:lnSpc>
              <a:spcBef>
                <a:spcPts val="0"/>
              </a:spcBef>
              <a:spcAft>
                <a:spcPts val="0"/>
              </a:spcAft>
              <a:buClrTx/>
              <a:buSzTx/>
              <a:tabLst/>
              <a:defRPr/>
            </a:pPr>
            <a:r>
              <a:rPr kumimoji="1" lang="en-US" altLang="ja-JP" sz="900" dirty="0">
                <a:solidFill>
                  <a:prstClr val="black"/>
                </a:solidFill>
                <a:latin typeface="Arial"/>
                <a:ea typeface="メイリオ"/>
              </a:rPr>
              <a:t>	Click the “SETTING” button in the “Form Information Setting” Tab.</a:t>
            </a:r>
          </a:p>
        </p:txBody>
      </p:sp>
      <p:sp>
        <p:nvSpPr>
          <p:cNvPr id="41" name="Isosceles Triangle 40">
            <a:extLst>
              <a:ext uri="{FF2B5EF4-FFF2-40B4-BE49-F238E27FC236}">
                <a16:creationId xmlns:a16="http://schemas.microsoft.com/office/drawing/2014/main" id="{4AF926FE-D904-7D3C-E71B-96CD8BD0D150}"/>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600" b="1" i="0" u="none" strike="noStrike" kern="1200" cap="none" spc="0" normalizeH="0" baseline="0" noProof="0" dirty="0">
                <a:ln>
                  <a:noFill/>
                </a:ln>
                <a:solidFill>
                  <a:prstClr val="black"/>
                </a:solidFill>
                <a:effectLst/>
                <a:uLnTx/>
                <a:uFillTx/>
                <a:latin typeface="Arial"/>
                <a:ea typeface="メイリオ"/>
                <a:cs typeface="+mn-cs"/>
              </a:rPr>
              <a:t>8</a:t>
            </a:r>
          </a:p>
        </p:txBody>
      </p:sp>
      <p:pic>
        <p:nvPicPr>
          <p:cNvPr id="7" name="Picture 6">
            <a:extLst>
              <a:ext uri="{FF2B5EF4-FFF2-40B4-BE49-F238E27FC236}">
                <a16:creationId xmlns:a16="http://schemas.microsoft.com/office/drawing/2014/main" id="{BBB595C1-524D-3924-3295-FB0DDD0E2CF1}"/>
              </a:ext>
            </a:extLst>
          </p:cNvPr>
          <p:cNvPicPr>
            <a:picLocks noChangeAspect="1"/>
          </p:cNvPicPr>
          <p:nvPr/>
        </p:nvPicPr>
        <p:blipFill>
          <a:blip r:embed="rId2"/>
          <a:stretch>
            <a:fillRect/>
          </a:stretch>
        </p:blipFill>
        <p:spPr>
          <a:xfrm>
            <a:off x="860728" y="1985157"/>
            <a:ext cx="5136543" cy="2726940"/>
          </a:xfrm>
          <a:prstGeom prst="rect">
            <a:avLst/>
          </a:prstGeom>
        </p:spPr>
      </p:pic>
      <p:pic>
        <p:nvPicPr>
          <p:cNvPr id="9" name="Picture 8">
            <a:extLst>
              <a:ext uri="{FF2B5EF4-FFF2-40B4-BE49-F238E27FC236}">
                <a16:creationId xmlns:a16="http://schemas.microsoft.com/office/drawing/2014/main" id="{1BF8E98D-F138-555C-913B-7C589EBFB132}"/>
              </a:ext>
            </a:extLst>
          </p:cNvPr>
          <p:cNvPicPr>
            <a:picLocks noChangeAspect="1"/>
          </p:cNvPicPr>
          <p:nvPr/>
        </p:nvPicPr>
        <p:blipFill>
          <a:blip r:embed="rId3"/>
          <a:stretch>
            <a:fillRect/>
          </a:stretch>
        </p:blipFill>
        <p:spPr>
          <a:xfrm>
            <a:off x="694759" y="5057865"/>
            <a:ext cx="5468479" cy="3276424"/>
          </a:xfrm>
          <a:prstGeom prst="rect">
            <a:avLst/>
          </a:prstGeom>
        </p:spPr>
      </p:pic>
    </p:spTree>
    <p:extLst>
      <p:ext uri="{BB962C8B-B14F-4D97-AF65-F5344CB8AC3E}">
        <p14:creationId xmlns:p14="http://schemas.microsoft.com/office/powerpoint/2010/main" val="4012432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E5FA9-73B5-7076-05FB-B8EF6081C5B4}"/>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80D9890D-6B94-522C-B0D3-A18A554D004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BEA90D-F275-432F-8053-456A4E092F4A}" type="slidenum">
              <a:rPr kumimoji="1" lang="ja-JP" altLang="en-US" sz="900" b="0" i="0" u="none" strike="noStrike" kern="1200" cap="none" spc="0" normalizeH="0" baseline="0" noProof="0" smtClean="0">
                <a:ln>
                  <a:noFill/>
                </a:ln>
                <a:solidFill>
                  <a:prstClr val="black">
                    <a:tint val="75000"/>
                  </a:prstClr>
                </a:solidFill>
                <a:effectLst/>
                <a:uLnTx/>
                <a:uFillTx/>
                <a:latin typeface="Arial"/>
                <a:ea typeface="メイリオ"/>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1" lang="ja-JP" altLang="en-US" sz="900" b="0" i="0" u="none" strike="noStrike" kern="1200" cap="none" spc="0" normalizeH="0" baseline="0" noProof="0">
              <a:ln>
                <a:noFill/>
              </a:ln>
              <a:solidFill>
                <a:prstClr val="black">
                  <a:tint val="75000"/>
                </a:prstClr>
              </a:solidFill>
              <a:effectLst/>
              <a:uLnTx/>
              <a:uFillTx/>
              <a:latin typeface="Arial"/>
              <a:ea typeface="メイリオ"/>
              <a:cs typeface="+mn-cs"/>
            </a:endParaRPr>
          </a:p>
        </p:txBody>
      </p:sp>
      <p:sp>
        <p:nvSpPr>
          <p:cNvPr id="17" name="正方形/長方形 16">
            <a:extLst>
              <a:ext uri="{FF2B5EF4-FFF2-40B4-BE49-F238E27FC236}">
                <a16:creationId xmlns:a16="http://schemas.microsoft.com/office/drawing/2014/main" id="{23CD4C16-B9EA-BC3F-3A26-FD1E003EC7E6}"/>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Arial"/>
                <a:ea typeface="メイリオ"/>
                <a:cs typeface="+mn-cs"/>
              </a:rPr>
              <a:t>5. System functional specifications</a:t>
            </a:r>
          </a:p>
        </p:txBody>
      </p:sp>
      <p:sp>
        <p:nvSpPr>
          <p:cNvPr id="40" name="正方形/長方形 39">
            <a:extLst>
              <a:ext uri="{FF2B5EF4-FFF2-40B4-BE49-F238E27FC236}">
                <a16:creationId xmlns:a16="http://schemas.microsoft.com/office/drawing/2014/main" id="{2815DD1B-5672-565A-7C23-BC0DB0CE2A8D}"/>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Arial"/>
              <a:ea typeface="メイリオ"/>
              <a:cs typeface="+mn-cs"/>
            </a:endParaRPr>
          </a:p>
        </p:txBody>
      </p:sp>
      <p:sp>
        <p:nvSpPr>
          <p:cNvPr id="22" name="テキスト ボックス 21">
            <a:extLst>
              <a:ext uri="{FF2B5EF4-FFF2-40B4-BE49-F238E27FC236}">
                <a16:creationId xmlns:a16="http://schemas.microsoft.com/office/drawing/2014/main" id="{0925FC24-1419-5E38-C7C4-1F62A058D2B7}"/>
              </a:ext>
            </a:extLst>
          </p:cNvPr>
          <p:cNvSpPr txBox="1"/>
          <p:nvPr/>
        </p:nvSpPr>
        <p:spPr>
          <a:xfrm>
            <a:off x="406396" y="880282"/>
            <a:ext cx="6117063"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Arial"/>
                <a:ea typeface="メイリオ"/>
                <a:cs typeface="+mn-cs"/>
              </a:rPr>
              <a:t>5-4. Creating forms document</a:t>
            </a:r>
          </a:p>
        </p:txBody>
      </p:sp>
      <p:sp>
        <p:nvSpPr>
          <p:cNvPr id="4" name="テキスト ボックス 3">
            <a:extLst>
              <a:ext uri="{FF2B5EF4-FFF2-40B4-BE49-F238E27FC236}">
                <a16:creationId xmlns:a16="http://schemas.microsoft.com/office/drawing/2014/main" id="{B8C76632-BD8B-EC74-AC90-21C0ED496FAA}"/>
              </a:ext>
            </a:extLst>
          </p:cNvPr>
          <p:cNvSpPr txBox="1"/>
          <p:nvPr/>
        </p:nvSpPr>
        <p:spPr>
          <a:xfrm>
            <a:off x="499554" y="1477326"/>
            <a:ext cx="5952046" cy="3693319"/>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1" lang="en-US" altLang="ja-JP" sz="900" b="1" i="0" u="none" strike="noStrike" kern="1200" cap="none" spc="0" normalizeH="0" baseline="0" noProof="0" dirty="0">
                <a:ln>
                  <a:noFill/>
                </a:ln>
                <a:solidFill>
                  <a:prstClr val="black"/>
                </a:solidFill>
                <a:effectLst/>
                <a:uLnTx/>
                <a:uFillTx/>
                <a:latin typeface="Arial"/>
                <a:ea typeface="メイリオ"/>
                <a:cs typeface="+mn-cs"/>
              </a:rPr>
              <a:t>Main menu of the Designer editing screen</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1" lang="en-US" altLang="ja-JP" sz="900" b="1" dirty="0">
              <a:solidFill>
                <a:prstClr val="black"/>
              </a:solidFill>
              <a:latin typeface="Arial"/>
              <a:ea typeface="メイリオ"/>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1" lang="en-US" altLang="ja-JP" sz="900" b="1" i="0" u="none" strike="noStrike" kern="1200" cap="none" spc="0" normalizeH="0" baseline="0" noProof="0" dirty="0">
              <a:ln>
                <a:noFill/>
              </a:ln>
              <a:solidFill>
                <a:prstClr val="black"/>
              </a:solidFill>
              <a:effectLst/>
              <a:uLnTx/>
              <a:uFillTx/>
              <a:latin typeface="Arial"/>
              <a:ea typeface="メイリオ"/>
              <a:cs typeface="+mn-cs"/>
            </a:endParaRPr>
          </a:p>
          <a:p>
            <a:pPr marR="0" lvl="0" algn="l" defTabSz="457200" rtl="0" eaLnBrk="1" fontAlgn="auto" latinLnBrk="0" hangingPunct="1">
              <a:lnSpc>
                <a:spcPct val="100000"/>
              </a:lnSpc>
              <a:spcBef>
                <a:spcPts val="0"/>
              </a:spcBef>
              <a:spcAft>
                <a:spcPts val="0"/>
              </a:spcAft>
              <a:buClrTx/>
              <a:buSzTx/>
              <a:tabLst/>
              <a:defRPr/>
            </a:pPr>
            <a:endParaRPr kumimoji="1" lang="en-US" altLang="ja-JP" sz="900" b="1" dirty="0">
              <a:solidFill>
                <a:prstClr val="black"/>
              </a:solidFill>
              <a:latin typeface="Arial"/>
              <a:ea typeface="メイリオ"/>
            </a:endParaRPr>
          </a:p>
          <a:p>
            <a:pPr marR="0" lvl="0" algn="l" defTabSz="457200" rtl="0" eaLnBrk="1" fontAlgn="auto" latinLnBrk="0" hangingPunct="1">
              <a:lnSpc>
                <a:spcPct val="100000"/>
              </a:lnSpc>
              <a:spcBef>
                <a:spcPts val="0"/>
              </a:spcBef>
              <a:spcAft>
                <a:spcPts val="0"/>
              </a:spcAft>
              <a:buClrTx/>
              <a:buSzTx/>
              <a:tabLst/>
              <a:defRPr/>
            </a:pPr>
            <a:r>
              <a:rPr kumimoji="1" lang="en-US" altLang="ja-JP" sz="900" i="0" u="none" strike="noStrike" kern="1200" cap="none" spc="0" normalizeH="0" baseline="0" noProof="0" dirty="0">
                <a:ln>
                  <a:noFill/>
                </a:ln>
                <a:solidFill>
                  <a:prstClr val="black"/>
                </a:solidFill>
                <a:effectLst/>
                <a:uLnTx/>
                <a:uFillTx/>
                <a:latin typeface="Arial"/>
                <a:ea typeface="メイリオ"/>
                <a:cs typeface="+mn-cs"/>
              </a:rPr>
              <a:t>	• Save temporarily</a:t>
            </a:r>
          </a:p>
          <a:p>
            <a:pPr marR="0" lvl="0" algn="l" defTabSz="457200" rtl="0" eaLnBrk="1" fontAlgn="auto" latinLnBrk="0" hangingPunct="1">
              <a:lnSpc>
                <a:spcPct val="100000"/>
              </a:lnSpc>
              <a:spcBef>
                <a:spcPts val="0"/>
              </a:spcBef>
              <a:spcAft>
                <a:spcPts val="0"/>
              </a:spcAft>
              <a:buClrTx/>
              <a:buSzTx/>
              <a:tabLst/>
              <a:defRPr/>
            </a:pPr>
            <a:r>
              <a:rPr kumimoji="1" lang="en-US" altLang="ja-JP" sz="900" i="0" u="none" strike="noStrike" kern="1200" cap="none" spc="0" normalizeH="0" baseline="0" noProof="0" dirty="0">
                <a:ln>
                  <a:noFill/>
                </a:ln>
                <a:solidFill>
                  <a:prstClr val="black"/>
                </a:solidFill>
                <a:effectLst/>
                <a:uLnTx/>
                <a:uFillTx/>
                <a:latin typeface="Arial"/>
                <a:ea typeface="メイリオ"/>
                <a:cs typeface="+mn-cs"/>
              </a:rPr>
              <a:t>		Temporarily saves the file locally. When an error occurs, you can resume from the temporarily 		saved state.</a:t>
            </a:r>
          </a:p>
          <a:p>
            <a:pPr marR="0" lvl="0" algn="l" defTabSz="457200" rtl="0" eaLnBrk="1" fontAlgn="auto" latinLnBrk="0" hangingPunct="1">
              <a:lnSpc>
                <a:spcPct val="100000"/>
              </a:lnSpc>
              <a:spcBef>
                <a:spcPts val="0"/>
              </a:spcBef>
              <a:spcAft>
                <a:spcPts val="0"/>
              </a:spcAft>
              <a:buClrTx/>
              <a:buSzTx/>
              <a:tabLst/>
              <a:defRPr/>
            </a:pPr>
            <a:r>
              <a:rPr kumimoji="1" lang="en-US" altLang="ja-JP" sz="900" i="0" u="none" strike="noStrike" kern="1200" cap="none" spc="0" normalizeH="0" baseline="0" noProof="0" dirty="0">
                <a:ln>
                  <a:noFill/>
                </a:ln>
                <a:solidFill>
                  <a:prstClr val="black"/>
                </a:solidFill>
                <a:effectLst/>
                <a:uLnTx/>
                <a:uFillTx/>
                <a:latin typeface="Arial"/>
                <a:ea typeface="メイリオ"/>
                <a:cs typeface="+mn-cs"/>
              </a:rPr>
              <a:t>	• Save in process</a:t>
            </a:r>
          </a:p>
          <a:p>
            <a:pPr marR="0" lvl="0" algn="l" defTabSz="457200" rtl="0" eaLnBrk="1" fontAlgn="auto" latinLnBrk="0" hangingPunct="1">
              <a:lnSpc>
                <a:spcPct val="100000"/>
              </a:lnSpc>
              <a:spcBef>
                <a:spcPts val="0"/>
              </a:spcBef>
              <a:spcAft>
                <a:spcPts val="0"/>
              </a:spcAft>
              <a:buClrTx/>
              <a:buSzTx/>
              <a:tabLst/>
              <a:defRPr/>
            </a:pPr>
            <a:r>
              <a:rPr kumimoji="1" lang="en-US" altLang="ja-JP" sz="900" i="0" u="none" strike="noStrike" kern="1200" cap="none" spc="0" normalizeH="0" baseline="0" noProof="0" dirty="0">
                <a:ln>
                  <a:noFill/>
                </a:ln>
                <a:solidFill>
                  <a:prstClr val="black"/>
                </a:solidFill>
                <a:effectLst/>
                <a:uLnTx/>
                <a:uFillTx/>
                <a:latin typeface="Arial"/>
                <a:ea typeface="メイリオ"/>
                <a:cs typeface="+mn-cs"/>
              </a:rPr>
              <a:t>		Store it privately on the server.</a:t>
            </a:r>
          </a:p>
          <a:p>
            <a:pPr marR="0" lvl="0" algn="l" defTabSz="457200" rtl="0" eaLnBrk="1" fontAlgn="auto" latinLnBrk="0" hangingPunct="1">
              <a:lnSpc>
                <a:spcPct val="100000"/>
              </a:lnSpc>
              <a:spcBef>
                <a:spcPts val="0"/>
              </a:spcBef>
              <a:spcAft>
                <a:spcPts val="0"/>
              </a:spcAft>
              <a:buClrTx/>
              <a:buSzTx/>
              <a:tabLst/>
              <a:defRPr/>
            </a:pPr>
            <a:r>
              <a:rPr kumimoji="1" lang="en-US" altLang="ja-JP" sz="900" i="0" u="none" strike="noStrike" kern="1200" cap="none" spc="0" normalizeH="0" baseline="0" noProof="0" dirty="0">
                <a:ln>
                  <a:noFill/>
                </a:ln>
                <a:solidFill>
                  <a:prstClr val="black"/>
                </a:solidFill>
                <a:effectLst/>
                <a:uLnTx/>
                <a:uFillTx/>
                <a:latin typeface="Arial"/>
                <a:ea typeface="メイリオ"/>
                <a:cs typeface="+mn-cs"/>
              </a:rPr>
              <a:t>	• Save in Published</a:t>
            </a:r>
          </a:p>
          <a:p>
            <a:pPr marR="0" lvl="0" algn="l" defTabSz="457200" rtl="0" eaLnBrk="1" fontAlgn="auto" latinLnBrk="0" hangingPunct="1">
              <a:lnSpc>
                <a:spcPct val="100000"/>
              </a:lnSpc>
              <a:spcBef>
                <a:spcPts val="0"/>
              </a:spcBef>
              <a:spcAft>
                <a:spcPts val="0"/>
              </a:spcAft>
              <a:buClrTx/>
              <a:buSzTx/>
              <a:tabLst/>
              <a:defRPr/>
            </a:pPr>
            <a:r>
              <a:rPr kumimoji="1" lang="en-US" altLang="ja-JP" sz="900" i="0" u="none" strike="noStrike" kern="1200" cap="none" spc="0" normalizeH="0" baseline="0" noProof="0" dirty="0">
                <a:ln>
                  <a:noFill/>
                </a:ln>
                <a:solidFill>
                  <a:prstClr val="black"/>
                </a:solidFill>
                <a:effectLst/>
                <a:uLnTx/>
                <a:uFillTx/>
                <a:latin typeface="Arial"/>
                <a:ea typeface="メイリオ"/>
                <a:cs typeface="+mn-cs"/>
              </a:rPr>
              <a:t>		It will be saved to the server as public and can be viewed on the iPad app.</a:t>
            </a:r>
          </a:p>
          <a:p>
            <a:pPr marR="0" lvl="0" algn="l" defTabSz="457200" rtl="0" eaLnBrk="1" fontAlgn="auto" latinLnBrk="0" hangingPunct="1">
              <a:lnSpc>
                <a:spcPct val="100000"/>
              </a:lnSpc>
              <a:spcBef>
                <a:spcPts val="0"/>
              </a:spcBef>
              <a:spcAft>
                <a:spcPts val="0"/>
              </a:spcAft>
              <a:buClrTx/>
              <a:buSzTx/>
              <a:tabLst/>
              <a:defRPr/>
            </a:pPr>
            <a:r>
              <a:rPr kumimoji="1" lang="en-US" altLang="ja-JP" sz="900" i="0" u="none" strike="noStrike" kern="1200" cap="none" spc="0" normalizeH="0" baseline="0" noProof="0" dirty="0">
                <a:ln>
                  <a:noFill/>
                </a:ln>
                <a:solidFill>
                  <a:prstClr val="black"/>
                </a:solidFill>
                <a:effectLst/>
                <a:uLnTx/>
                <a:uFillTx/>
                <a:latin typeface="Arial"/>
                <a:ea typeface="メイリオ"/>
                <a:cs typeface="+mn-cs"/>
              </a:rPr>
              <a:t>	• Save in Test</a:t>
            </a:r>
          </a:p>
          <a:p>
            <a:pPr marR="0" lvl="0" algn="l" defTabSz="457200" rtl="0" eaLnBrk="1" fontAlgn="auto" latinLnBrk="0" hangingPunct="1">
              <a:lnSpc>
                <a:spcPct val="100000"/>
              </a:lnSpc>
              <a:spcBef>
                <a:spcPts val="0"/>
              </a:spcBef>
              <a:spcAft>
                <a:spcPts val="0"/>
              </a:spcAft>
              <a:buClrTx/>
              <a:buSzTx/>
              <a:tabLst/>
              <a:defRPr/>
            </a:pPr>
            <a:r>
              <a:rPr kumimoji="1" lang="en-US" altLang="ja-JP" sz="900" i="0" u="none" strike="noStrike" kern="1200" cap="none" spc="0" normalizeH="0" baseline="0" noProof="0" dirty="0">
                <a:ln>
                  <a:noFill/>
                </a:ln>
                <a:solidFill>
                  <a:prstClr val="black"/>
                </a:solidFill>
                <a:effectLst/>
                <a:uLnTx/>
                <a:uFillTx/>
                <a:latin typeface="Arial"/>
                <a:ea typeface="メイリオ"/>
                <a:cs typeface="+mn-cs"/>
              </a:rPr>
              <a:t>		Save it to the server for testing. You can see it if the iPad app is set to display the test document.</a:t>
            </a:r>
          </a:p>
          <a:p>
            <a:pPr marR="0" lvl="0" algn="l" defTabSz="457200" rtl="0" eaLnBrk="1" fontAlgn="auto" latinLnBrk="0" hangingPunct="1">
              <a:lnSpc>
                <a:spcPct val="100000"/>
              </a:lnSpc>
              <a:spcBef>
                <a:spcPts val="0"/>
              </a:spcBef>
              <a:spcAft>
                <a:spcPts val="0"/>
              </a:spcAft>
              <a:buClrTx/>
              <a:buSzTx/>
              <a:tabLst/>
              <a:defRPr/>
            </a:pPr>
            <a:r>
              <a:rPr kumimoji="1" lang="en-US" altLang="ja-JP" sz="900" i="0" u="none" strike="noStrike" kern="1200" cap="none" spc="0" normalizeH="0" baseline="0" noProof="0" dirty="0">
                <a:ln>
                  <a:noFill/>
                </a:ln>
                <a:solidFill>
                  <a:prstClr val="black"/>
                </a:solidFill>
                <a:effectLst/>
                <a:uLnTx/>
                <a:uFillTx/>
                <a:latin typeface="Arial"/>
                <a:ea typeface="メイリオ"/>
                <a:cs typeface="+mn-cs"/>
              </a:rPr>
              <a:t>	* Please use the document created from the test public definition only for the purpose of testing before 	operation.</a:t>
            </a:r>
          </a:p>
          <a:p>
            <a:pPr marR="0" lvl="0" algn="l" defTabSz="457200" rtl="0" eaLnBrk="1" fontAlgn="auto" latinLnBrk="0" hangingPunct="1">
              <a:lnSpc>
                <a:spcPct val="100000"/>
              </a:lnSpc>
              <a:spcBef>
                <a:spcPts val="0"/>
              </a:spcBef>
              <a:spcAft>
                <a:spcPts val="0"/>
              </a:spcAft>
              <a:buClrTx/>
              <a:buSzTx/>
              <a:tabLst/>
              <a:defRPr/>
            </a:pPr>
            <a:r>
              <a:rPr kumimoji="1" lang="en-US" altLang="ja-JP" sz="900" i="0" u="none" strike="noStrike" kern="1200" cap="none" spc="0" normalizeH="0" baseline="0" noProof="0" dirty="0">
                <a:ln>
                  <a:noFill/>
                </a:ln>
                <a:solidFill>
                  <a:prstClr val="black"/>
                </a:solidFill>
                <a:effectLst/>
                <a:uLnTx/>
                <a:uFillTx/>
                <a:latin typeface="Arial"/>
                <a:ea typeface="メイリオ"/>
                <a:cs typeface="+mn-cs"/>
              </a:rPr>
              <a:t>	• Output xml of form</a:t>
            </a:r>
          </a:p>
          <a:p>
            <a:pPr marR="0" lvl="0" algn="l" defTabSz="457200" rtl="0" eaLnBrk="1" fontAlgn="auto" latinLnBrk="0" hangingPunct="1">
              <a:lnSpc>
                <a:spcPct val="100000"/>
              </a:lnSpc>
              <a:spcBef>
                <a:spcPts val="0"/>
              </a:spcBef>
              <a:spcAft>
                <a:spcPts val="0"/>
              </a:spcAft>
              <a:buClrTx/>
              <a:buSzTx/>
              <a:tabLst/>
              <a:defRPr/>
            </a:pPr>
            <a:r>
              <a:rPr kumimoji="1" lang="en-US" altLang="ja-JP" sz="900" i="0" u="none" strike="noStrike" kern="1200" cap="none" spc="0" normalizeH="0" baseline="0" noProof="0" dirty="0">
                <a:ln>
                  <a:noFill/>
                </a:ln>
                <a:solidFill>
                  <a:prstClr val="black"/>
                </a:solidFill>
                <a:effectLst/>
                <a:uLnTx/>
                <a:uFillTx/>
                <a:latin typeface="Arial"/>
                <a:ea typeface="メイリオ"/>
                <a:cs typeface="+mn-cs"/>
              </a:rPr>
              <a:t>		Save the Forms locally as an xml file.</a:t>
            </a:r>
          </a:p>
          <a:p>
            <a:pPr marR="0" lvl="0" algn="l" defTabSz="457200" rtl="0" eaLnBrk="1" fontAlgn="auto" latinLnBrk="0" hangingPunct="1">
              <a:lnSpc>
                <a:spcPct val="100000"/>
              </a:lnSpc>
              <a:spcBef>
                <a:spcPts val="0"/>
              </a:spcBef>
              <a:spcAft>
                <a:spcPts val="0"/>
              </a:spcAft>
              <a:buClrTx/>
              <a:buSzTx/>
              <a:tabLst/>
              <a:defRPr/>
            </a:pPr>
            <a:r>
              <a:rPr kumimoji="1" lang="en-US" altLang="ja-JP" sz="900" i="0" u="none" strike="noStrike" kern="1200" cap="none" spc="0" normalizeH="0" baseline="0" noProof="0" dirty="0">
                <a:ln>
                  <a:noFill/>
                </a:ln>
                <a:solidFill>
                  <a:prstClr val="black"/>
                </a:solidFill>
                <a:effectLst/>
                <a:uLnTx/>
                <a:uFillTx/>
                <a:latin typeface="Arial"/>
                <a:ea typeface="メイリオ"/>
                <a:cs typeface="+mn-cs"/>
              </a:rPr>
              <a:t>	• Exit without saving</a:t>
            </a:r>
          </a:p>
          <a:p>
            <a:pPr marR="0" lvl="0" algn="l" defTabSz="457200" rtl="0" eaLnBrk="1" fontAlgn="auto" latinLnBrk="0" hangingPunct="1">
              <a:lnSpc>
                <a:spcPct val="100000"/>
              </a:lnSpc>
              <a:spcBef>
                <a:spcPts val="0"/>
              </a:spcBef>
              <a:spcAft>
                <a:spcPts val="0"/>
              </a:spcAft>
              <a:buClrTx/>
              <a:buSzTx/>
              <a:tabLst/>
              <a:defRPr/>
            </a:pPr>
            <a:r>
              <a:rPr kumimoji="1" lang="en-US" altLang="ja-JP" sz="900" i="0" u="none" strike="noStrike" kern="1200" cap="none" spc="0" normalizeH="0" baseline="0" noProof="0" dirty="0">
                <a:ln>
                  <a:noFill/>
                </a:ln>
                <a:solidFill>
                  <a:prstClr val="black"/>
                </a:solidFill>
                <a:effectLst/>
                <a:uLnTx/>
                <a:uFillTx/>
                <a:latin typeface="Arial"/>
                <a:ea typeface="メイリオ"/>
                <a:cs typeface="+mn-cs"/>
              </a:rPr>
              <a:t>		Discard the edited contents and close the editing window.</a:t>
            </a:r>
          </a:p>
          <a:p>
            <a:pPr marR="0" lvl="0" algn="l" defTabSz="457200" rtl="0" eaLnBrk="1" fontAlgn="auto" latinLnBrk="0" hangingPunct="1">
              <a:lnSpc>
                <a:spcPct val="100000"/>
              </a:lnSpc>
              <a:spcBef>
                <a:spcPts val="0"/>
              </a:spcBef>
              <a:spcAft>
                <a:spcPts val="0"/>
              </a:spcAft>
              <a:buClrTx/>
              <a:buSzTx/>
              <a:tabLst/>
              <a:defRPr/>
            </a:pPr>
            <a:r>
              <a:rPr kumimoji="1" lang="en-US" altLang="ja-JP" sz="900" i="0" u="none" strike="noStrike" kern="1200" cap="none" spc="0" normalizeH="0" baseline="0" noProof="0" dirty="0">
                <a:ln>
                  <a:noFill/>
                </a:ln>
                <a:solidFill>
                  <a:prstClr val="black"/>
                </a:solidFill>
                <a:effectLst/>
                <a:uLnTx/>
                <a:uFillTx/>
                <a:latin typeface="Arial"/>
                <a:ea typeface="メイリオ"/>
                <a:cs typeface="+mn-cs"/>
              </a:rPr>
              <a:t>	• Hide sheet view</a:t>
            </a:r>
          </a:p>
          <a:p>
            <a:pPr marR="0" lvl="0" algn="l" defTabSz="457200" rtl="0" eaLnBrk="1" fontAlgn="auto" latinLnBrk="0" hangingPunct="1">
              <a:lnSpc>
                <a:spcPct val="100000"/>
              </a:lnSpc>
              <a:spcBef>
                <a:spcPts val="0"/>
              </a:spcBef>
              <a:spcAft>
                <a:spcPts val="0"/>
              </a:spcAft>
              <a:buClrTx/>
              <a:buSzTx/>
              <a:tabLst/>
              <a:defRPr/>
            </a:pPr>
            <a:r>
              <a:rPr kumimoji="1" lang="en-US" altLang="ja-JP" sz="900" i="0" u="none" strike="noStrike" kern="1200" cap="none" spc="0" normalizeH="0" baseline="0" noProof="0" dirty="0">
                <a:ln>
                  <a:noFill/>
                </a:ln>
                <a:solidFill>
                  <a:prstClr val="black"/>
                </a:solidFill>
                <a:effectLst/>
                <a:uLnTx/>
                <a:uFillTx/>
                <a:latin typeface="Arial"/>
                <a:ea typeface="メイリオ"/>
                <a:cs typeface="+mn-cs"/>
              </a:rPr>
              <a:t>		Hides the thumbnail list of the sheet.</a:t>
            </a:r>
          </a:p>
          <a:p>
            <a:pPr marR="0" lvl="0" algn="l" defTabSz="457200" rtl="0" eaLnBrk="1" fontAlgn="auto" latinLnBrk="0" hangingPunct="1">
              <a:lnSpc>
                <a:spcPct val="100000"/>
              </a:lnSpc>
              <a:spcBef>
                <a:spcPts val="0"/>
              </a:spcBef>
              <a:spcAft>
                <a:spcPts val="0"/>
              </a:spcAft>
              <a:buClrTx/>
              <a:buSzTx/>
              <a:tabLst/>
              <a:defRPr/>
            </a:pPr>
            <a:r>
              <a:rPr kumimoji="1" lang="en-US" altLang="ja-JP" sz="900" i="0" u="none" strike="noStrike" kern="1200" cap="none" spc="0" normalizeH="0" baseline="0" noProof="0" dirty="0">
                <a:ln>
                  <a:noFill/>
                </a:ln>
                <a:solidFill>
                  <a:prstClr val="black"/>
                </a:solidFill>
                <a:effectLst/>
                <a:uLnTx/>
                <a:uFillTx/>
                <a:latin typeface="Arial"/>
                <a:ea typeface="メイリオ"/>
                <a:cs typeface="+mn-cs"/>
              </a:rPr>
              <a:t>	• Maximize screen size</a:t>
            </a:r>
          </a:p>
          <a:p>
            <a:pPr marR="0" lvl="0" algn="l" defTabSz="457200" rtl="0" eaLnBrk="1" fontAlgn="auto" latinLnBrk="0" hangingPunct="1">
              <a:lnSpc>
                <a:spcPct val="100000"/>
              </a:lnSpc>
              <a:spcBef>
                <a:spcPts val="0"/>
              </a:spcBef>
              <a:spcAft>
                <a:spcPts val="0"/>
              </a:spcAft>
              <a:buClrTx/>
              <a:buSzTx/>
              <a:tabLst/>
              <a:defRPr/>
            </a:pPr>
            <a:r>
              <a:rPr kumimoji="1" lang="en-US" altLang="ja-JP" sz="900" i="0" u="none" strike="noStrike" kern="1200" cap="none" spc="0" normalizeH="0" baseline="0" noProof="0" dirty="0">
                <a:ln>
                  <a:noFill/>
                </a:ln>
                <a:solidFill>
                  <a:prstClr val="black"/>
                </a:solidFill>
                <a:effectLst/>
                <a:uLnTx/>
                <a:uFillTx/>
                <a:latin typeface="Arial"/>
                <a:ea typeface="メイリオ"/>
                <a:cs typeface="+mn-cs"/>
              </a:rPr>
              <a:t>		Hides the window frame and Forms list, and maximizes the editing screen.</a:t>
            </a:r>
          </a:p>
          <a:p>
            <a:pPr marR="0" lvl="0" algn="l" defTabSz="457200" rtl="0" eaLnBrk="1" fontAlgn="auto" latinLnBrk="0" hangingPunct="1">
              <a:lnSpc>
                <a:spcPct val="100000"/>
              </a:lnSpc>
              <a:spcBef>
                <a:spcPts val="0"/>
              </a:spcBef>
              <a:spcAft>
                <a:spcPts val="0"/>
              </a:spcAft>
              <a:buClrTx/>
              <a:buSzTx/>
              <a:tabLst/>
              <a:defRPr/>
            </a:pPr>
            <a:r>
              <a:rPr kumimoji="1" lang="en-US" altLang="ja-JP" sz="900" i="0" u="none" strike="noStrike" kern="1200" cap="none" spc="0" normalizeH="0" baseline="0" noProof="0" dirty="0">
                <a:ln>
                  <a:noFill/>
                </a:ln>
                <a:solidFill>
                  <a:prstClr val="black"/>
                </a:solidFill>
                <a:effectLst/>
                <a:uLnTx/>
                <a:uFillTx/>
                <a:latin typeface="Arial"/>
                <a:ea typeface="メイリオ"/>
                <a:cs typeface="+mn-cs"/>
              </a:rPr>
              <a:t>	• Output Excel of form.</a:t>
            </a:r>
          </a:p>
          <a:p>
            <a:pPr marR="0" lvl="0" algn="l" defTabSz="457200" rtl="0" eaLnBrk="1" fontAlgn="auto" latinLnBrk="0" hangingPunct="1">
              <a:lnSpc>
                <a:spcPct val="100000"/>
              </a:lnSpc>
              <a:spcBef>
                <a:spcPts val="0"/>
              </a:spcBef>
              <a:spcAft>
                <a:spcPts val="0"/>
              </a:spcAft>
              <a:buClrTx/>
              <a:buSzTx/>
              <a:tabLst/>
              <a:defRPr/>
            </a:pPr>
            <a:r>
              <a:rPr kumimoji="1" lang="en-US" altLang="ja-JP" sz="900" i="0" u="none" strike="noStrike" kern="1200" cap="none" spc="0" normalizeH="0" baseline="0" noProof="0" dirty="0">
                <a:ln>
                  <a:noFill/>
                </a:ln>
                <a:solidFill>
                  <a:prstClr val="black"/>
                </a:solidFill>
                <a:effectLst/>
                <a:uLnTx/>
                <a:uFillTx/>
                <a:latin typeface="Arial"/>
                <a:ea typeface="メイリオ"/>
                <a:cs typeface="+mn-cs"/>
              </a:rPr>
              <a:t>		Valid only when the Forms is created from the EXCEL file. Return the Forms information to the 		EXCEL file and output it again.</a:t>
            </a:r>
          </a:p>
        </p:txBody>
      </p:sp>
      <p:sp>
        <p:nvSpPr>
          <p:cNvPr id="41" name="Isosceles Triangle 40">
            <a:extLst>
              <a:ext uri="{FF2B5EF4-FFF2-40B4-BE49-F238E27FC236}">
                <a16:creationId xmlns:a16="http://schemas.microsoft.com/office/drawing/2014/main" id="{BCDE1EF0-37E2-531C-3F80-737AB3AE2D77}"/>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600" b="1" i="0" u="none" strike="noStrike" kern="1200" cap="none" spc="0" normalizeH="0" baseline="0" noProof="0" dirty="0">
                <a:ln>
                  <a:noFill/>
                </a:ln>
                <a:solidFill>
                  <a:prstClr val="black"/>
                </a:solidFill>
                <a:effectLst/>
                <a:uLnTx/>
                <a:uFillTx/>
                <a:latin typeface="Arial"/>
                <a:ea typeface="メイリオ"/>
                <a:cs typeface="+mn-cs"/>
              </a:rPr>
              <a:t>8</a:t>
            </a:r>
          </a:p>
        </p:txBody>
      </p:sp>
      <p:pic>
        <p:nvPicPr>
          <p:cNvPr id="5" name="Picture 4">
            <a:extLst>
              <a:ext uri="{FF2B5EF4-FFF2-40B4-BE49-F238E27FC236}">
                <a16:creationId xmlns:a16="http://schemas.microsoft.com/office/drawing/2014/main" id="{722F80D6-0CB9-45A8-AC6E-73DFD5BA6C1D}"/>
              </a:ext>
            </a:extLst>
          </p:cNvPr>
          <p:cNvPicPr>
            <a:picLocks noChangeAspect="1"/>
          </p:cNvPicPr>
          <p:nvPr/>
        </p:nvPicPr>
        <p:blipFill>
          <a:blip r:embed="rId2"/>
          <a:stretch>
            <a:fillRect/>
          </a:stretch>
        </p:blipFill>
        <p:spPr>
          <a:xfrm>
            <a:off x="481916" y="1766176"/>
            <a:ext cx="5969684" cy="215924"/>
          </a:xfrm>
          <a:prstGeom prst="rect">
            <a:avLst/>
          </a:prstGeom>
        </p:spPr>
      </p:pic>
    </p:spTree>
    <p:extLst>
      <p:ext uri="{BB962C8B-B14F-4D97-AF65-F5344CB8AC3E}">
        <p14:creationId xmlns:p14="http://schemas.microsoft.com/office/powerpoint/2010/main" val="805959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直線コネクタ 38">
            <a:extLst>
              <a:ext uri="{FF2B5EF4-FFF2-40B4-BE49-F238E27FC236}">
                <a16:creationId xmlns:a16="http://schemas.microsoft.com/office/drawing/2014/main" id="{17180B30-499B-6945-4DE1-1ED81D962704}"/>
              </a:ext>
            </a:extLst>
          </p:cNvPr>
          <p:cNvCxnSpPr>
            <a:cxnSpLocks/>
            <a:stCxn id="4" idx="3"/>
            <a:endCxn id="35" idx="0"/>
          </p:cNvCxnSpPr>
          <p:nvPr/>
        </p:nvCxnSpPr>
        <p:spPr>
          <a:xfrm flipH="1">
            <a:off x="2965270" y="4405225"/>
            <a:ext cx="9974" cy="713402"/>
          </a:xfrm>
          <a:prstGeom prst="line">
            <a:avLst/>
          </a:prstGeom>
          <a:ln w="6350" cmpd="sng">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43" name="正方形/長方形 42">
            <a:extLst>
              <a:ext uri="{FF2B5EF4-FFF2-40B4-BE49-F238E27FC236}">
                <a16:creationId xmlns:a16="http://schemas.microsoft.com/office/drawing/2014/main" id="{BB3865C1-75B2-4279-A206-D537FC580716}"/>
              </a:ext>
            </a:extLst>
          </p:cNvPr>
          <p:cNvSpPr/>
          <p:nvPr/>
        </p:nvSpPr>
        <p:spPr>
          <a:xfrm>
            <a:off x="532220" y="3154808"/>
            <a:ext cx="3930856" cy="139428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b="1" dirty="0">
              <a:solidFill>
                <a:schemeClr val="tx1"/>
              </a:solidFill>
            </a:endParaRPr>
          </a:p>
        </p:txBody>
      </p:sp>
      <p:sp>
        <p:nvSpPr>
          <p:cNvPr id="23" name="正方形/長方形 22">
            <a:extLst>
              <a:ext uri="{FF2B5EF4-FFF2-40B4-BE49-F238E27FC236}">
                <a16:creationId xmlns:a16="http://schemas.microsoft.com/office/drawing/2014/main" id="{3CF2B628-9335-4B00-B73B-9012A52144F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Overall configuration diagram</a:t>
            </a:r>
          </a:p>
        </p:txBody>
      </p:sp>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6</a:t>
            </a:fld>
            <a:endParaRPr kumimoji="1" lang="ja-JP" altLang="en-US"/>
          </a:p>
        </p:txBody>
      </p:sp>
      <p:sp>
        <p:nvSpPr>
          <p:cNvPr id="13" name="正方形/長方形 12">
            <a:extLst>
              <a:ext uri="{FF2B5EF4-FFF2-40B4-BE49-F238E27FC236}">
                <a16:creationId xmlns:a16="http://schemas.microsoft.com/office/drawing/2014/main" id="{7A7E3F70-2A0C-4693-B7A3-2F0C925AAAE7}"/>
              </a:ext>
            </a:extLst>
          </p:cNvPr>
          <p:cNvSpPr/>
          <p:nvPr/>
        </p:nvSpPr>
        <p:spPr>
          <a:xfrm>
            <a:off x="406400" y="1092830"/>
            <a:ext cx="6117062" cy="808856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4" name="フローチャート: 磁気ディスク 3">
            <a:extLst>
              <a:ext uri="{FF2B5EF4-FFF2-40B4-BE49-F238E27FC236}">
                <a16:creationId xmlns:a16="http://schemas.microsoft.com/office/drawing/2014/main" id="{B513C674-2760-4A3F-A0A8-3E4F9C7D53DC}"/>
              </a:ext>
            </a:extLst>
          </p:cNvPr>
          <p:cNvSpPr/>
          <p:nvPr/>
        </p:nvSpPr>
        <p:spPr>
          <a:xfrm>
            <a:off x="2479944" y="3562098"/>
            <a:ext cx="990600" cy="843127"/>
          </a:xfrm>
          <a:prstGeom prst="flowChartMagneticDisk">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rgbClr val="FF0000"/>
                </a:solidFill>
              </a:rPr>
              <a:t>Pegasus</a:t>
            </a:r>
          </a:p>
          <a:p>
            <a:pPr algn="ctr"/>
            <a:r>
              <a:rPr kumimoji="1" lang="en-US" altLang="ja-JP" sz="800" b="1" dirty="0">
                <a:solidFill>
                  <a:srgbClr val="FF0000"/>
                </a:solidFill>
              </a:rPr>
              <a:t>server</a:t>
            </a:r>
            <a:endParaRPr kumimoji="1" lang="ja-JP" altLang="en-US" sz="800" b="1" dirty="0">
              <a:solidFill>
                <a:srgbClr val="FF0000"/>
              </a:solidFill>
            </a:endParaRPr>
          </a:p>
        </p:txBody>
      </p:sp>
      <p:sp>
        <p:nvSpPr>
          <p:cNvPr id="36" name="正方形/長方形 35">
            <a:extLst>
              <a:ext uri="{FF2B5EF4-FFF2-40B4-BE49-F238E27FC236}">
                <a16:creationId xmlns:a16="http://schemas.microsoft.com/office/drawing/2014/main" id="{28BC77B6-A72F-423E-BE2E-9A22B6F717F6}"/>
              </a:ext>
            </a:extLst>
          </p:cNvPr>
          <p:cNvSpPr/>
          <p:nvPr/>
        </p:nvSpPr>
        <p:spPr>
          <a:xfrm>
            <a:off x="3341839" y="6280481"/>
            <a:ext cx="815340" cy="329381"/>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rgbClr val="FF0000"/>
                </a:solidFill>
              </a:rPr>
              <a:t>Handy terminal#1</a:t>
            </a:r>
            <a:endParaRPr kumimoji="1" lang="ja-JP" altLang="en-US" sz="800" b="1" dirty="0">
              <a:solidFill>
                <a:srgbClr val="FF0000"/>
              </a:solidFill>
            </a:endParaRPr>
          </a:p>
        </p:txBody>
      </p:sp>
      <p:sp>
        <p:nvSpPr>
          <p:cNvPr id="69" name="正方形/長方形 68">
            <a:extLst>
              <a:ext uri="{FF2B5EF4-FFF2-40B4-BE49-F238E27FC236}">
                <a16:creationId xmlns:a16="http://schemas.microsoft.com/office/drawing/2014/main" id="{7EAA3B7F-1988-4A22-AC06-70D6469DB04E}"/>
              </a:ext>
            </a:extLst>
          </p:cNvPr>
          <p:cNvSpPr/>
          <p:nvPr/>
        </p:nvSpPr>
        <p:spPr>
          <a:xfrm>
            <a:off x="532220" y="4600650"/>
            <a:ext cx="5854292" cy="44741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b="1" dirty="0">
              <a:solidFill>
                <a:schemeClr val="tx1"/>
              </a:solidFill>
            </a:endParaRPr>
          </a:p>
        </p:txBody>
      </p:sp>
      <p:cxnSp>
        <p:nvCxnSpPr>
          <p:cNvPr id="62" name="直線矢印コネクタ 61">
            <a:extLst>
              <a:ext uri="{FF2B5EF4-FFF2-40B4-BE49-F238E27FC236}">
                <a16:creationId xmlns:a16="http://schemas.microsoft.com/office/drawing/2014/main" id="{F8358342-E7F9-4476-B44A-7F5B2CCC3605}"/>
              </a:ext>
            </a:extLst>
          </p:cNvPr>
          <p:cNvCxnSpPr>
            <a:cxnSpLocks/>
          </p:cNvCxnSpPr>
          <p:nvPr/>
        </p:nvCxnSpPr>
        <p:spPr>
          <a:xfrm>
            <a:off x="4760643" y="3468228"/>
            <a:ext cx="258081" cy="0"/>
          </a:xfrm>
          <a:prstGeom prst="straightConnector1">
            <a:avLst/>
          </a:prstGeom>
          <a:ln w="254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AA99CF50-377A-48F3-A242-54CAD267ABCB}"/>
              </a:ext>
            </a:extLst>
          </p:cNvPr>
          <p:cNvCxnSpPr>
            <a:cxnSpLocks/>
          </p:cNvCxnSpPr>
          <p:nvPr/>
        </p:nvCxnSpPr>
        <p:spPr>
          <a:xfrm>
            <a:off x="4775512" y="3756915"/>
            <a:ext cx="249107" cy="0"/>
          </a:xfrm>
          <a:prstGeom prst="line">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77" name="テキスト ボックス 76">
            <a:extLst>
              <a:ext uri="{FF2B5EF4-FFF2-40B4-BE49-F238E27FC236}">
                <a16:creationId xmlns:a16="http://schemas.microsoft.com/office/drawing/2014/main" id="{46821916-99FF-47CA-96A6-72D38CFACAF7}"/>
              </a:ext>
            </a:extLst>
          </p:cNvPr>
          <p:cNvSpPr txBox="1"/>
          <p:nvPr/>
        </p:nvSpPr>
        <p:spPr>
          <a:xfrm>
            <a:off x="5080096" y="3357960"/>
            <a:ext cx="1011137" cy="215444"/>
          </a:xfrm>
          <a:prstGeom prst="rect">
            <a:avLst/>
          </a:prstGeom>
          <a:noFill/>
        </p:spPr>
        <p:txBody>
          <a:bodyPr wrap="square" rtlCol="0">
            <a:spAutoFit/>
          </a:bodyPr>
          <a:lstStyle/>
          <a:p>
            <a:r>
              <a:rPr kumimoji="1" lang="en-US" altLang="ja-JP" sz="800" dirty="0"/>
              <a:t>Lan cable</a:t>
            </a:r>
          </a:p>
        </p:txBody>
      </p:sp>
      <p:sp>
        <p:nvSpPr>
          <p:cNvPr id="78" name="テキスト ボックス 77">
            <a:extLst>
              <a:ext uri="{FF2B5EF4-FFF2-40B4-BE49-F238E27FC236}">
                <a16:creationId xmlns:a16="http://schemas.microsoft.com/office/drawing/2014/main" id="{1470DFBE-6680-4515-9C31-AF052AA50A8B}"/>
              </a:ext>
            </a:extLst>
          </p:cNvPr>
          <p:cNvSpPr txBox="1"/>
          <p:nvPr/>
        </p:nvSpPr>
        <p:spPr>
          <a:xfrm>
            <a:off x="5080096" y="3667810"/>
            <a:ext cx="1011137" cy="215444"/>
          </a:xfrm>
          <a:prstGeom prst="rect">
            <a:avLst/>
          </a:prstGeom>
          <a:noFill/>
        </p:spPr>
        <p:txBody>
          <a:bodyPr wrap="square" rtlCol="0">
            <a:spAutoFit/>
          </a:bodyPr>
          <a:lstStyle/>
          <a:p>
            <a:r>
              <a:rPr kumimoji="1" lang="en-US" altLang="ja-JP" sz="800" dirty="0"/>
              <a:t>Wi-Fi</a:t>
            </a:r>
          </a:p>
        </p:txBody>
      </p:sp>
      <p:sp>
        <p:nvSpPr>
          <p:cNvPr id="27" name="正方形/長方形 26">
            <a:extLst>
              <a:ext uri="{FF2B5EF4-FFF2-40B4-BE49-F238E27FC236}">
                <a16:creationId xmlns:a16="http://schemas.microsoft.com/office/drawing/2014/main" id="{CF77E42F-C721-4F63-B6DD-CA1CBD40FBE5}"/>
              </a:ext>
            </a:extLst>
          </p:cNvPr>
          <p:cNvSpPr/>
          <p:nvPr/>
        </p:nvSpPr>
        <p:spPr>
          <a:xfrm>
            <a:off x="4582454" y="3168506"/>
            <a:ext cx="1794330" cy="88964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b="1" dirty="0">
              <a:solidFill>
                <a:schemeClr val="tx1"/>
              </a:solidFill>
            </a:endParaRPr>
          </a:p>
        </p:txBody>
      </p:sp>
      <p:sp>
        <p:nvSpPr>
          <p:cNvPr id="73" name="テキスト ボックス 72">
            <a:extLst>
              <a:ext uri="{FF2B5EF4-FFF2-40B4-BE49-F238E27FC236}">
                <a16:creationId xmlns:a16="http://schemas.microsoft.com/office/drawing/2014/main" id="{9D412604-00FB-4ED8-BC2C-44CEFDAA2989}"/>
              </a:ext>
            </a:extLst>
          </p:cNvPr>
          <p:cNvSpPr txBox="1"/>
          <p:nvPr/>
        </p:nvSpPr>
        <p:spPr>
          <a:xfrm>
            <a:off x="406400" y="831220"/>
            <a:ext cx="6117061" cy="261610"/>
          </a:xfrm>
          <a:prstGeom prst="rect">
            <a:avLst/>
          </a:prstGeom>
          <a:noFill/>
        </p:spPr>
        <p:txBody>
          <a:bodyPr wrap="square" rtlCol="0">
            <a:spAutoFit/>
          </a:bodyPr>
          <a:lstStyle/>
          <a:p>
            <a:pPr algn="ctr"/>
            <a:r>
              <a:rPr kumimoji="1" lang="en-US" altLang="ja-JP" sz="1100" dirty="0"/>
              <a:t>Network diagram</a:t>
            </a:r>
            <a:endParaRPr kumimoji="1" lang="ja-JP" altLang="en-US" sz="1100" dirty="0">
              <a:solidFill>
                <a:srgbClr val="FF0000"/>
              </a:solidFill>
            </a:endParaRPr>
          </a:p>
        </p:txBody>
      </p:sp>
      <p:sp>
        <p:nvSpPr>
          <p:cNvPr id="102" name="正方形/長方形 101">
            <a:extLst>
              <a:ext uri="{FF2B5EF4-FFF2-40B4-BE49-F238E27FC236}">
                <a16:creationId xmlns:a16="http://schemas.microsoft.com/office/drawing/2014/main" id="{EA69A683-EDE4-4BE6-A244-F2C4EA44C94C}"/>
              </a:ext>
            </a:extLst>
          </p:cNvPr>
          <p:cNvSpPr/>
          <p:nvPr/>
        </p:nvSpPr>
        <p:spPr>
          <a:xfrm>
            <a:off x="2206967" y="3210027"/>
            <a:ext cx="1790169" cy="25116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solidFill>
                  <a:schemeClr val="tx1"/>
                </a:solidFill>
              </a:rPr>
              <a:t>TBFST office</a:t>
            </a:r>
          </a:p>
        </p:txBody>
      </p:sp>
      <p:sp>
        <p:nvSpPr>
          <p:cNvPr id="103" name="正方形/長方形 102">
            <a:extLst>
              <a:ext uri="{FF2B5EF4-FFF2-40B4-BE49-F238E27FC236}">
                <a16:creationId xmlns:a16="http://schemas.microsoft.com/office/drawing/2014/main" id="{AAC3B509-7E5E-4961-852F-BE339887FC36}"/>
              </a:ext>
            </a:extLst>
          </p:cNvPr>
          <p:cNvSpPr/>
          <p:nvPr/>
        </p:nvSpPr>
        <p:spPr>
          <a:xfrm>
            <a:off x="2256737" y="8771929"/>
            <a:ext cx="1790169" cy="25116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solidFill>
                  <a:schemeClr val="tx1"/>
                </a:solidFill>
              </a:rPr>
              <a:t>TBFST Warehouse</a:t>
            </a:r>
            <a:endParaRPr kumimoji="1" lang="ja-JP" altLang="en-US" sz="1000" dirty="0">
              <a:solidFill>
                <a:schemeClr val="tx1"/>
              </a:solidFill>
            </a:endParaRPr>
          </a:p>
        </p:txBody>
      </p:sp>
      <p:sp>
        <p:nvSpPr>
          <p:cNvPr id="37" name="フローチャート: 磁気ディスク 36">
            <a:extLst>
              <a:ext uri="{FF2B5EF4-FFF2-40B4-BE49-F238E27FC236}">
                <a16:creationId xmlns:a16="http://schemas.microsoft.com/office/drawing/2014/main" id="{739A4C3C-E776-4EFA-A5B7-390EE902F08B}"/>
              </a:ext>
            </a:extLst>
          </p:cNvPr>
          <p:cNvSpPr/>
          <p:nvPr/>
        </p:nvSpPr>
        <p:spPr>
          <a:xfrm>
            <a:off x="929456" y="3562239"/>
            <a:ext cx="990600" cy="843127"/>
          </a:xfrm>
          <a:prstGeom prst="flowChartMagneticDisk">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DB</a:t>
            </a:r>
          </a:p>
          <a:p>
            <a:pPr algn="ctr"/>
            <a:r>
              <a:rPr kumimoji="1" lang="en-US" altLang="ja-JP" sz="800" b="1" dirty="0">
                <a:solidFill>
                  <a:schemeClr val="tx1"/>
                </a:solidFill>
              </a:rPr>
              <a:t>Middle tier</a:t>
            </a:r>
            <a:endParaRPr kumimoji="1" lang="ja-JP" altLang="en-US" sz="800" b="1" dirty="0">
              <a:solidFill>
                <a:schemeClr val="tx1"/>
              </a:solidFill>
            </a:endParaRPr>
          </a:p>
        </p:txBody>
      </p:sp>
      <p:cxnSp>
        <p:nvCxnSpPr>
          <p:cNvPr id="9" name="直線コネクタ 8">
            <a:extLst>
              <a:ext uri="{FF2B5EF4-FFF2-40B4-BE49-F238E27FC236}">
                <a16:creationId xmlns:a16="http://schemas.microsoft.com/office/drawing/2014/main" id="{F12C8B23-09AF-4DBD-82A9-3B9D2223ACEA}"/>
              </a:ext>
            </a:extLst>
          </p:cNvPr>
          <p:cNvCxnSpPr>
            <a:cxnSpLocks/>
            <a:stCxn id="37" idx="4"/>
            <a:endCxn id="4" idx="2"/>
          </p:cNvCxnSpPr>
          <p:nvPr/>
        </p:nvCxnSpPr>
        <p:spPr>
          <a:xfrm flipV="1">
            <a:off x="1920056" y="3983662"/>
            <a:ext cx="559888" cy="141"/>
          </a:xfrm>
          <a:prstGeom prst="line">
            <a:avLst/>
          </a:prstGeom>
          <a:ln w="6350" cmpd="sng">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graphicFrame>
        <p:nvGraphicFramePr>
          <p:cNvPr id="124" name="オブジェクト 123">
            <a:extLst>
              <a:ext uri="{FF2B5EF4-FFF2-40B4-BE49-F238E27FC236}">
                <a16:creationId xmlns:a16="http://schemas.microsoft.com/office/drawing/2014/main" id="{D596B5E9-BC36-4563-A99F-113F00204117}"/>
              </a:ext>
            </a:extLst>
          </p:cNvPr>
          <p:cNvGraphicFramePr>
            <a:graphicFrameLocks noChangeAspect="1"/>
          </p:cNvGraphicFramePr>
          <p:nvPr>
            <p:extLst>
              <p:ext uri="{D42A27DB-BD31-4B8C-83A1-F6EECF244321}">
                <p14:modId xmlns:p14="http://schemas.microsoft.com/office/powerpoint/2010/main" val="524407038"/>
              </p:ext>
            </p:extLst>
          </p:nvPr>
        </p:nvGraphicFramePr>
        <p:xfrm>
          <a:off x="482600" y="1195388"/>
          <a:ext cx="6035675" cy="1819275"/>
        </p:xfrm>
        <a:graphic>
          <a:graphicData uri="http://schemas.openxmlformats.org/presentationml/2006/ole">
            <mc:AlternateContent xmlns:mc="http://schemas.openxmlformats.org/markup-compatibility/2006">
              <mc:Choice xmlns:v="urn:schemas-microsoft-com:vml" Requires="v">
                <p:oleObj name="Worksheet" r:id="rId2" imgW="5572068" imgH="1819072" progId="Excel.Sheet.12">
                  <p:embed/>
                </p:oleObj>
              </mc:Choice>
              <mc:Fallback>
                <p:oleObj name="Worksheet" r:id="rId2" imgW="5572068" imgH="1819072" progId="Excel.Sheet.12">
                  <p:embed/>
                  <p:pic>
                    <p:nvPicPr>
                      <p:cNvPr id="0" name=""/>
                      <p:cNvPicPr/>
                      <p:nvPr/>
                    </p:nvPicPr>
                    <p:blipFill>
                      <a:blip r:embed="rId3"/>
                      <a:stretch>
                        <a:fillRect/>
                      </a:stretch>
                    </p:blipFill>
                    <p:spPr>
                      <a:xfrm>
                        <a:off x="482600" y="1195388"/>
                        <a:ext cx="6035675" cy="1819275"/>
                      </a:xfrm>
                      <a:prstGeom prst="rect">
                        <a:avLst/>
                      </a:prstGeom>
                    </p:spPr>
                  </p:pic>
                </p:oleObj>
              </mc:Fallback>
            </mc:AlternateContent>
          </a:graphicData>
        </a:graphic>
      </p:graphicFrame>
      <p:sp>
        <p:nvSpPr>
          <p:cNvPr id="130" name="正方形/長方形 129">
            <a:extLst>
              <a:ext uri="{FF2B5EF4-FFF2-40B4-BE49-F238E27FC236}">
                <a16:creationId xmlns:a16="http://schemas.microsoft.com/office/drawing/2014/main" id="{C23A4901-91DF-4895-BCEE-15353B8D514C}"/>
              </a:ext>
            </a:extLst>
          </p:cNvPr>
          <p:cNvSpPr/>
          <p:nvPr/>
        </p:nvSpPr>
        <p:spPr>
          <a:xfrm>
            <a:off x="2567126" y="4704783"/>
            <a:ext cx="815340" cy="32938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Switching hub</a:t>
            </a:r>
            <a:endParaRPr kumimoji="1" lang="ja-JP" altLang="en-US" sz="800" b="1" dirty="0">
              <a:solidFill>
                <a:schemeClr val="tx1"/>
              </a:solidFill>
            </a:endParaRPr>
          </a:p>
        </p:txBody>
      </p:sp>
      <p:sp>
        <p:nvSpPr>
          <p:cNvPr id="31" name="正方形/長方形 30">
            <a:extLst>
              <a:ext uri="{FF2B5EF4-FFF2-40B4-BE49-F238E27FC236}">
                <a16:creationId xmlns:a16="http://schemas.microsoft.com/office/drawing/2014/main" id="{F75DCCF1-D6E7-AFC0-4672-4058EE3DF591}"/>
              </a:ext>
            </a:extLst>
          </p:cNvPr>
          <p:cNvSpPr/>
          <p:nvPr/>
        </p:nvSpPr>
        <p:spPr>
          <a:xfrm>
            <a:off x="3620436" y="3820821"/>
            <a:ext cx="815340" cy="32938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Client pc</a:t>
            </a:r>
            <a:endParaRPr kumimoji="1" lang="ja-JP" altLang="en-US" sz="800" b="1" dirty="0">
              <a:solidFill>
                <a:schemeClr val="tx1"/>
              </a:solidFill>
            </a:endParaRPr>
          </a:p>
        </p:txBody>
      </p:sp>
      <p:cxnSp>
        <p:nvCxnSpPr>
          <p:cNvPr id="32" name="直線コネクタ 31">
            <a:extLst>
              <a:ext uri="{FF2B5EF4-FFF2-40B4-BE49-F238E27FC236}">
                <a16:creationId xmlns:a16="http://schemas.microsoft.com/office/drawing/2014/main" id="{3237305F-4599-865F-3A8B-3963955918D2}"/>
              </a:ext>
            </a:extLst>
          </p:cNvPr>
          <p:cNvCxnSpPr>
            <a:cxnSpLocks/>
            <a:stCxn id="4" idx="4"/>
            <a:endCxn id="31" idx="1"/>
          </p:cNvCxnSpPr>
          <p:nvPr/>
        </p:nvCxnSpPr>
        <p:spPr>
          <a:xfrm>
            <a:off x="3470544" y="3983662"/>
            <a:ext cx="149892" cy="1849"/>
          </a:xfrm>
          <a:prstGeom prst="line">
            <a:avLst/>
          </a:prstGeom>
          <a:ln w="6350" cmpd="sng">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35" name="正方形/長方形 34">
            <a:extLst>
              <a:ext uri="{FF2B5EF4-FFF2-40B4-BE49-F238E27FC236}">
                <a16:creationId xmlns:a16="http://schemas.microsoft.com/office/drawing/2014/main" id="{CA64B018-350E-9599-A3F6-23FAB639A755}"/>
              </a:ext>
            </a:extLst>
          </p:cNvPr>
          <p:cNvSpPr/>
          <p:nvPr/>
        </p:nvSpPr>
        <p:spPr>
          <a:xfrm>
            <a:off x="2557600" y="5118627"/>
            <a:ext cx="815340" cy="32938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Access Point</a:t>
            </a:r>
            <a:endParaRPr kumimoji="1" lang="ja-JP" altLang="en-US" sz="800" b="1" dirty="0">
              <a:solidFill>
                <a:schemeClr val="tx1"/>
              </a:solidFill>
            </a:endParaRPr>
          </a:p>
        </p:txBody>
      </p:sp>
      <p:sp>
        <p:nvSpPr>
          <p:cNvPr id="45" name="正方形/長方形 44">
            <a:extLst>
              <a:ext uri="{FF2B5EF4-FFF2-40B4-BE49-F238E27FC236}">
                <a16:creationId xmlns:a16="http://schemas.microsoft.com/office/drawing/2014/main" id="{D7465099-BEE7-F27B-787D-C04BD90F4620}"/>
              </a:ext>
            </a:extLst>
          </p:cNvPr>
          <p:cNvSpPr/>
          <p:nvPr/>
        </p:nvSpPr>
        <p:spPr>
          <a:xfrm>
            <a:off x="4203384" y="6280481"/>
            <a:ext cx="815340" cy="329381"/>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rgbClr val="FF0000"/>
                </a:solidFill>
              </a:rPr>
              <a:t>Handy terminal#6</a:t>
            </a:r>
            <a:endParaRPr kumimoji="1" lang="ja-JP" altLang="en-US" sz="800" b="1" dirty="0">
              <a:solidFill>
                <a:srgbClr val="FF0000"/>
              </a:solidFill>
            </a:endParaRPr>
          </a:p>
        </p:txBody>
      </p:sp>
      <p:sp>
        <p:nvSpPr>
          <p:cNvPr id="50" name="矢印: 右 49">
            <a:extLst>
              <a:ext uri="{FF2B5EF4-FFF2-40B4-BE49-F238E27FC236}">
                <a16:creationId xmlns:a16="http://schemas.microsoft.com/office/drawing/2014/main" id="{4A494E9B-CDBC-15C1-F527-9B1BD40C4457}"/>
              </a:ext>
            </a:extLst>
          </p:cNvPr>
          <p:cNvSpPr/>
          <p:nvPr/>
        </p:nvSpPr>
        <p:spPr>
          <a:xfrm>
            <a:off x="4119950" y="6406847"/>
            <a:ext cx="152753" cy="76200"/>
          </a:xfrm>
          <a:prstGeom prst="rightArrow">
            <a:avLst/>
          </a:prstGeom>
          <a:solidFill>
            <a:schemeClr val="bg1"/>
          </a:solidFill>
          <a:ln w="3175" cap="flat" cmpd="sng" algn="ctr">
            <a:solidFill>
              <a:srgbClr val="FF0000"/>
            </a:solidFill>
            <a:prstDash val="solid"/>
          </a:ln>
          <a:effectLst/>
        </p:spPr>
        <p:txBody>
          <a:bodyPr rtlCol="0" anchor="ctr"/>
          <a:lstStyle/>
          <a:p>
            <a:pPr algn="l" defTabSz="914400"/>
            <a:endParaRPr kumimoji="1" lang="ja-JP" altLang="en-US" sz="700" kern="0" dirty="0">
              <a:solidFill>
                <a:srgbClr val="FF0000"/>
              </a:solidFill>
            </a:endParaRPr>
          </a:p>
        </p:txBody>
      </p:sp>
      <p:cxnSp>
        <p:nvCxnSpPr>
          <p:cNvPr id="79" name="コネクタ: カギ線 78">
            <a:extLst>
              <a:ext uri="{FF2B5EF4-FFF2-40B4-BE49-F238E27FC236}">
                <a16:creationId xmlns:a16="http://schemas.microsoft.com/office/drawing/2014/main" id="{6DCF896D-D58E-C353-6642-D428FAB6D676}"/>
              </a:ext>
            </a:extLst>
          </p:cNvPr>
          <p:cNvCxnSpPr>
            <a:cxnSpLocks/>
            <a:stCxn id="36" idx="0"/>
            <a:endCxn id="35" idx="2"/>
          </p:cNvCxnSpPr>
          <p:nvPr/>
        </p:nvCxnSpPr>
        <p:spPr>
          <a:xfrm rot="16200000" flipV="1">
            <a:off x="2941153" y="5472124"/>
            <a:ext cx="832474" cy="784239"/>
          </a:xfrm>
          <a:prstGeom prst="bentConnector3">
            <a:avLst>
              <a:gd name="adj1" fmla="val 50000"/>
            </a:avLst>
          </a:prstGeom>
          <a:ln w="6350" cmpd="sng">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89" name="コネクタ: カギ線 88">
            <a:extLst>
              <a:ext uri="{FF2B5EF4-FFF2-40B4-BE49-F238E27FC236}">
                <a16:creationId xmlns:a16="http://schemas.microsoft.com/office/drawing/2014/main" id="{3B12C265-7A65-025C-C02F-68EAA70086D3}"/>
              </a:ext>
            </a:extLst>
          </p:cNvPr>
          <p:cNvCxnSpPr>
            <a:cxnSpLocks/>
            <a:stCxn id="45" idx="0"/>
            <a:endCxn id="35" idx="2"/>
          </p:cNvCxnSpPr>
          <p:nvPr/>
        </p:nvCxnSpPr>
        <p:spPr>
          <a:xfrm rot="16200000" flipV="1">
            <a:off x="3371925" y="5041352"/>
            <a:ext cx="832474" cy="1645784"/>
          </a:xfrm>
          <a:prstGeom prst="bentConnector3">
            <a:avLst>
              <a:gd name="adj1" fmla="val 50000"/>
            </a:avLst>
          </a:prstGeom>
          <a:ln w="6350" cmpd="sng">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2" name="Isosceles Triangle 1">
            <a:extLst>
              <a:ext uri="{FF2B5EF4-FFF2-40B4-BE49-F238E27FC236}">
                <a16:creationId xmlns:a16="http://schemas.microsoft.com/office/drawing/2014/main" id="{313CBB7C-2FC9-75F6-94A6-26C9D2BCAA13}"/>
              </a:ext>
            </a:extLst>
          </p:cNvPr>
          <p:cNvSpPr/>
          <p:nvPr/>
        </p:nvSpPr>
        <p:spPr>
          <a:xfrm>
            <a:off x="2210497" y="5765057"/>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2</a:t>
            </a:r>
          </a:p>
        </p:txBody>
      </p:sp>
      <p:sp>
        <p:nvSpPr>
          <p:cNvPr id="5" name="Isosceles Triangle 4">
            <a:extLst>
              <a:ext uri="{FF2B5EF4-FFF2-40B4-BE49-F238E27FC236}">
                <a16:creationId xmlns:a16="http://schemas.microsoft.com/office/drawing/2014/main" id="{0AACF302-BD08-0788-12FA-C64198C8EB17}"/>
              </a:ext>
            </a:extLst>
          </p:cNvPr>
          <p:cNvSpPr/>
          <p:nvPr/>
        </p:nvSpPr>
        <p:spPr>
          <a:xfrm>
            <a:off x="1671273" y="3851952"/>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4</a:t>
            </a:r>
          </a:p>
        </p:txBody>
      </p:sp>
    </p:spTree>
    <p:extLst>
      <p:ext uri="{BB962C8B-B14F-4D97-AF65-F5344CB8AC3E}">
        <p14:creationId xmlns:p14="http://schemas.microsoft.com/office/powerpoint/2010/main" val="20268870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2D66B-81DC-3FA5-BDBF-C4F4DD31913E}"/>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0FB2ACFE-3ABD-91D4-CE62-E98D58991BCF}"/>
              </a:ext>
            </a:extLst>
          </p:cNvPr>
          <p:cNvSpPr>
            <a:spLocks noGrp="1"/>
          </p:cNvSpPr>
          <p:nvPr>
            <p:ph type="sldNum" sz="quarter" idx="12"/>
          </p:nvPr>
        </p:nvSpPr>
        <p:spPr/>
        <p:txBody>
          <a:bodyPr/>
          <a:lstStyle/>
          <a:p>
            <a:fld id="{FABEA90D-F275-432F-8053-456A4E092F4A}" type="slidenum">
              <a:rPr kumimoji="1" lang="ja-JP" altLang="en-US" smtClean="0"/>
              <a:t>60</a:t>
            </a:fld>
            <a:endParaRPr kumimoji="1" lang="ja-JP" altLang="en-US"/>
          </a:p>
        </p:txBody>
      </p:sp>
      <p:sp>
        <p:nvSpPr>
          <p:cNvPr id="17" name="正方形/長方形 16">
            <a:extLst>
              <a:ext uri="{FF2B5EF4-FFF2-40B4-BE49-F238E27FC236}">
                <a16:creationId xmlns:a16="http://schemas.microsoft.com/office/drawing/2014/main" id="{F3584A24-A0D4-E1F2-906E-0FA4D66B07C5}"/>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FAFDE436-B5FE-D4DA-6EEE-547C9DA3A4F7}"/>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DD59BEA2-B562-4CEE-4E53-3FBDA2E78137}"/>
              </a:ext>
            </a:extLst>
          </p:cNvPr>
          <p:cNvSpPr txBox="1"/>
          <p:nvPr/>
        </p:nvSpPr>
        <p:spPr>
          <a:xfrm>
            <a:off x="406396" y="880282"/>
            <a:ext cx="6117063" cy="430887"/>
          </a:xfrm>
          <a:prstGeom prst="rect">
            <a:avLst/>
          </a:prstGeom>
          <a:noFill/>
        </p:spPr>
        <p:txBody>
          <a:bodyPr wrap="square" rtlCol="0">
            <a:spAutoFit/>
          </a:bodyPr>
          <a:lstStyle/>
          <a:p>
            <a:r>
              <a:rPr kumimoji="1" lang="en-US" altLang="ja-JP" sz="1100" b="1" dirty="0"/>
              <a:t>5-5. Selecting address for forms and documents - Document permission setting, Document visibility permission (Forms menu)</a:t>
            </a:r>
          </a:p>
        </p:txBody>
      </p:sp>
      <p:sp>
        <p:nvSpPr>
          <p:cNvPr id="4" name="テキスト ボックス 3">
            <a:extLst>
              <a:ext uri="{FF2B5EF4-FFF2-40B4-BE49-F238E27FC236}">
                <a16:creationId xmlns:a16="http://schemas.microsoft.com/office/drawing/2014/main" id="{14D2DA33-65E0-C28D-3095-3332793C1B1C}"/>
              </a:ext>
            </a:extLst>
          </p:cNvPr>
          <p:cNvSpPr txBox="1"/>
          <p:nvPr/>
        </p:nvSpPr>
        <p:spPr>
          <a:xfrm>
            <a:off x="499554" y="1430877"/>
            <a:ext cx="5952046" cy="646331"/>
          </a:xfrm>
          <a:prstGeom prst="rect">
            <a:avLst/>
          </a:prstGeom>
          <a:noFill/>
        </p:spPr>
        <p:txBody>
          <a:bodyPr wrap="square" rtlCol="0">
            <a:spAutoFit/>
          </a:bodyPr>
          <a:lstStyle/>
          <a:p>
            <a:r>
              <a:rPr kumimoji="1" lang="en-US" altLang="ja-JP" sz="900" dirty="0"/>
              <a:t>1. Forms - Label</a:t>
            </a:r>
          </a:p>
          <a:p>
            <a:r>
              <a:rPr kumimoji="1" lang="en-US" altLang="ja-JP" sz="900" dirty="0"/>
              <a:t>	• Labels are separately configured for Forms and Documents. Create a label in advance in “Labels.”</a:t>
            </a:r>
          </a:p>
          <a:p>
            <a:r>
              <a:rPr kumimoji="1" lang="en-US" altLang="ja-JP" sz="900" dirty="0"/>
              <a:t>	• Documents labels can also be configured later in “Documents.”</a:t>
            </a:r>
          </a:p>
          <a:p>
            <a:endParaRPr kumimoji="1" lang="en-US" altLang="ja-JP" sz="900" dirty="0"/>
          </a:p>
        </p:txBody>
      </p:sp>
      <p:sp>
        <p:nvSpPr>
          <p:cNvPr id="41" name="Isosceles Triangle 40">
            <a:extLst>
              <a:ext uri="{FF2B5EF4-FFF2-40B4-BE49-F238E27FC236}">
                <a16:creationId xmlns:a16="http://schemas.microsoft.com/office/drawing/2014/main" id="{E9E51BCE-3095-BCBA-97A3-4F297AD1065C}"/>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5" name="Picture 4">
            <a:extLst>
              <a:ext uri="{FF2B5EF4-FFF2-40B4-BE49-F238E27FC236}">
                <a16:creationId xmlns:a16="http://schemas.microsoft.com/office/drawing/2014/main" id="{2F609BC2-342C-04C9-6FB9-6F02827E5E54}"/>
              </a:ext>
            </a:extLst>
          </p:cNvPr>
          <p:cNvPicPr>
            <a:picLocks noChangeAspect="1"/>
          </p:cNvPicPr>
          <p:nvPr/>
        </p:nvPicPr>
        <p:blipFill>
          <a:blip r:embed="rId2"/>
          <a:stretch>
            <a:fillRect/>
          </a:stretch>
        </p:blipFill>
        <p:spPr>
          <a:xfrm>
            <a:off x="712521" y="1947144"/>
            <a:ext cx="5504812" cy="3102262"/>
          </a:xfrm>
          <a:prstGeom prst="rect">
            <a:avLst/>
          </a:prstGeom>
        </p:spPr>
      </p:pic>
      <p:sp>
        <p:nvSpPr>
          <p:cNvPr id="7" name="TextBox 6">
            <a:extLst>
              <a:ext uri="{FF2B5EF4-FFF2-40B4-BE49-F238E27FC236}">
                <a16:creationId xmlns:a16="http://schemas.microsoft.com/office/drawing/2014/main" id="{151DEF84-A51E-0C01-3BAD-D95FEEA36893}"/>
              </a:ext>
            </a:extLst>
          </p:cNvPr>
          <p:cNvSpPr txBox="1"/>
          <p:nvPr/>
        </p:nvSpPr>
        <p:spPr>
          <a:xfrm>
            <a:off x="499555" y="5083527"/>
            <a:ext cx="5952045" cy="923330"/>
          </a:xfrm>
          <a:prstGeom prst="rect">
            <a:avLst/>
          </a:prstGeom>
          <a:noFill/>
        </p:spPr>
        <p:txBody>
          <a:bodyPr wrap="square">
            <a:spAutoFit/>
          </a:bodyPr>
          <a:lstStyle/>
          <a:p>
            <a:r>
              <a:rPr lang="en-US" sz="900" dirty="0"/>
              <a:t>2. Forms – Authority</a:t>
            </a:r>
          </a:p>
          <a:p>
            <a:r>
              <a:rPr lang="en-US" sz="900" dirty="0"/>
              <a:t>	• For the Forms authority, the authority set up in “Groups” at the time of definition creation is set up as</a:t>
            </a:r>
          </a:p>
          <a:p>
            <a:r>
              <a:rPr lang="en-US" sz="900" dirty="0"/>
              <a:t>	the initial value.</a:t>
            </a:r>
          </a:p>
          <a:p>
            <a:r>
              <a:rPr lang="en-US" sz="900" dirty="0"/>
              <a:t>	• In the editing screen, the list of groups and check boxes for each authority are displayed. Register the</a:t>
            </a:r>
          </a:p>
          <a:p>
            <a:r>
              <a:rPr lang="en-US" sz="900" dirty="0"/>
              <a:t>	necessary authority by inserting a check mark.</a:t>
            </a:r>
          </a:p>
          <a:p>
            <a:endParaRPr lang="en-US" sz="900" dirty="0"/>
          </a:p>
        </p:txBody>
      </p:sp>
      <p:pic>
        <p:nvPicPr>
          <p:cNvPr id="10" name="Picture 9">
            <a:extLst>
              <a:ext uri="{FF2B5EF4-FFF2-40B4-BE49-F238E27FC236}">
                <a16:creationId xmlns:a16="http://schemas.microsoft.com/office/drawing/2014/main" id="{6D557F23-4664-A432-AD60-102E7BFB9774}"/>
              </a:ext>
            </a:extLst>
          </p:cNvPr>
          <p:cNvPicPr>
            <a:picLocks noChangeAspect="1"/>
          </p:cNvPicPr>
          <p:nvPr/>
        </p:nvPicPr>
        <p:blipFill>
          <a:blip r:embed="rId3"/>
          <a:stretch>
            <a:fillRect/>
          </a:stretch>
        </p:blipFill>
        <p:spPr>
          <a:xfrm>
            <a:off x="676594" y="6001575"/>
            <a:ext cx="5504812" cy="3011601"/>
          </a:xfrm>
          <a:prstGeom prst="rect">
            <a:avLst/>
          </a:prstGeom>
        </p:spPr>
      </p:pic>
    </p:spTree>
    <p:extLst>
      <p:ext uri="{BB962C8B-B14F-4D97-AF65-F5344CB8AC3E}">
        <p14:creationId xmlns:p14="http://schemas.microsoft.com/office/powerpoint/2010/main" val="14247772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5C383-BF1A-9F12-43C2-6399D4D0C16A}"/>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57558BE2-EE4B-07BE-6760-FB63C20D144D}"/>
              </a:ext>
            </a:extLst>
          </p:cNvPr>
          <p:cNvSpPr>
            <a:spLocks noGrp="1"/>
          </p:cNvSpPr>
          <p:nvPr>
            <p:ph type="sldNum" sz="quarter" idx="12"/>
          </p:nvPr>
        </p:nvSpPr>
        <p:spPr/>
        <p:txBody>
          <a:bodyPr/>
          <a:lstStyle/>
          <a:p>
            <a:fld id="{FABEA90D-F275-432F-8053-456A4E092F4A}" type="slidenum">
              <a:rPr kumimoji="1" lang="ja-JP" altLang="en-US" smtClean="0"/>
              <a:t>61</a:t>
            </a:fld>
            <a:endParaRPr kumimoji="1" lang="ja-JP" altLang="en-US"/>
          </a:p>
        </p:txBody>
      </p:sp>
      <p:sp>
        <p:nvSpPr>
          <p:cNvPr id="17" name="正方形/長方形 16">
            <a:extLst>
              <a:ext uri="{FF2B5EF4-FFF2-40B4-BE49-F238E27FC236}">
                <a16:creationId xmlns:a16="http://schemas.microsoft.com/office/drawing/2014/main" id="{6FF57968-ABD0-D700-BE59-6015353D5290}"/>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E3407E5A-58E2-8C35-28E9-377DA9506309}"/>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0F449650-B8FE-5CD6-4B0E-E41A5DF63020}"/>
              </a:ext>
            </a:extLst>
          </p:cNvPr>
          <p:cNvSpPr txBox="1"/>
          <p:nvPr/>
        </p:nvSpPr>
        <p:spPr>
          <a:xfrm>
            <a:off x="406396" y="880282"/>
            <a:ext cx="6117063" cy="430887"/>
          </a:xfrm>
          <a:prstGeom prst="rect">
            <a:avLst/>
          </a:prstGeom>
          <a:noFill/>
        </p:spPr>
        <p:txBody>
          <a:bodyPr wrap="square" rtlCol="0">
            <a:spAutoFit/>
          </a:bodyPr>
          <a:lstStyle/>
          <a:p>
            <a:r>
              <a:rPr kumimoji="1" lang="en-US" altLang="ja-JP" sz="1100" b="1" dirty="0"/>
              <a:t>5-5. Selecting address for forms and documents - Document permission setting, Document visibility permission (Forms menu)</a:t>
            </a:r>
          </a:p>
        </p:txBody>
      </p:sp>
      <p:sp>
        <p:nvSpPr>
          <p:cNvPr id="4" name="テキスト ボックス 3">
            <a:extLst>
              <a:ext uri="{FF2B5EF4-FFF2-40B4-BE49-F238E27FC236}">
                <a16:creationId xmlns:a16="http://schemas.microsoft.com/office/drawing/2014/main" id="{A5935402-5DEE-5CB1-5DBD-C21F453D846B}"/>
              </a:ext>
            </a:extLst>
          </p:cNvPr>
          <p:cNvSpPr txBox="1"/>
          <p:nvPr/>
        </p:nvSpPr>
        <p:spPr>
          <a:xfrm>
            <a:off x="499554" y="1430877"/>
            <a:ext cx="5952046" cy="230832"/>
          </a:xfrm>
          <a:prstGeom prst="rect">
            <a:avLst/>
          </a:prstGeom>
          <a:noFill/>
        </p:spPr>
        <p:txBody>
          <a:bodyPr wrap="square" rtlCol="0">
            <a:spAutoFit/>
          </a:bodyPr>
          <a:lstStyle/>
          <a:p>
            <a:r>
              <a:rPr kumimoji="1" lang="en-US" altLang="ja-JP" sz="900" dirty="0"/>
              <a:t>	• Check box operation at the top of the screen: Check batch operation in a vertical row.</a:t>
            </a:r>
          </a:p>
        </p:txBody>
      </p:sp>
      <p:sp>
        <p:nvSpPr>
          <p:cNvPr id="41" name="Isosceles Triangle 40">
            <a:extLst>
              <a:ext uri="{FF2B5EF4-FFF2-40B4-BE49-F238E27FC236}">
                <a16:creationId xmlns:a16="http://schemas.microsoft.com/office/drawing/2014/main" id="{11B68FCD-EE25-A08B-9BCB-E9ABA5FB30CB}"/>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6" name="Picture 5">
            <a:extLst>
              <a:ext uri="{FF2B5EF4-FFF2-40B4-BE49-F238E27FC236}">
                <a16:creationId xmlns:a16="http://schemas.microsoft.com/office/drawing/2014/main" id="{89C42A1D-B3FA-628C-DB19-791DA5E6457E}"/>
              </a:ext>
            </a:extLst>
          </p:cNvPr>
          <p:cNvPicPr>
            <a:picLocks noChangeAspect="1"/>
          </p:cNvPicPr>
          <p:nvPr/>
        </p:nvPicPr>
        <p:blipFill>
          <a:blip r:embed="rId2"/>
          <a:stretch>
            <a:fillRect/>
          </a:stretch>
        </p:blipFill>
        <p:spPr>
          <a:xfrm>
            <a:off x="562555" y="1661709"/>
            <a:ext cx="5732890" cy="709843"/>
          </a:xfrm>
          <a:prstGeom prst="rect">
            <a:avLst/>
          </a:prstGeom>
        </p:spPr>
      </p:pic>
      <p:sp>
        <p:nvSpPr>
          <p:cNvPr id="8" name="テキスト ボックス 3">
            <a:extLst>
              <a:ext uri="{FF2B5EF4-FFF2-40B4-BE49-F238E27FC236}">
                <a16:creationId xmlns:a16="http://schemas.microsoft.com/office/drawing/2014/main" id="{0EE8CE8C-2C3B-D9B4-A409-D2AECC7A71A6}"/>
              </a:ext>
            </a:extLst>
          </p:cNvPr>
          <p:cNvSpPr txBox="1"/>
          <p:nvPr/>
        </p:nvSpPr>
        <p:spPr>
          <a:xfrm>
            <a:off x="488904" y="2368676"/>
            <a:ext cx="5952046" cy="230832"/>
          </a:xfrm>
          <a:prstGeom prst="rect">
            <a:avLst/>
          </a:prstGeom>
          <a:noFill/>
        </p:spPr>
        <p:txBody>
          <a:bodyPr wrap="square" rtlCol="0">
            <a:spAutoFit/>
          </a:bodyPr>
          <a:lstStyle/>
          <a:p>
            <a:r>
              <a:rPr kumimoji="1" lang="en-US" altLang="ja-JP" sz="900" dirty="0"/>
              <a:t>	• Check box operation at the right of the screen: Check batch operation in a horizontal row.</a:t>
            </a:r>
          </a:p>
        </p:txBody>
      </p:sp>
      <p:pic>
        <p:nvPicPr>
          <p:cNvPr id="11" name="Picture 10">
            <a:extLst>
              <a:ext uri="{FF2B5EF4-FFF2-40B4-BE49-F238E27FC236}">
                <a16:creationId xmlns:a16="http://schemas.microsoft.com/office/drawing/2014/main" id="{A6C581FF-DEFB-A60E-B1C1-1A5F82F33D85}"/>
              </a:ext>
            </a:extLst>
          </p:cNvPr>
          <p:cNvPicPr>
            <a:picLocks noChangeAspect="1"/>
          </p:cNvPicPr>
          <p:nvPr/>
        </p:nvPicPr>
        <p:blipFill>
          <a:blip r:embed="rId3"/>
          <a:stretch>
            <a:fillRect/>
          </a:stretch>
        </p:blipFill>
        <p:spPr>
          <a:xfrm>
            <a:off x="562555" y="2602384"/>
            <a:ext cx="5732890" cy="781211"/>
          </a:xfrm>
          <a:prstGeom prst="rect">
            <a:avLst/>
          </a:prstGeom>
        </p:spPr>
      </p:pic>
      <p:sp>
        <p:nvSpPr>
          <p:cNvPr id="12" name="テキスト ボックス 3">
            <a:extLst>
              <a:ext uri="{FF2B5EF4-FFF2-40B4-BE49-F238E27FC236}">
                <a16:creationId xmlns:a16="http://schemas.microsoft.com/office/drawing/2014/main" id="{A3B8A839-27E0-5AF5-2CDB-7D5967C54390}"/>
              </a:ext>
            </a:extLst>
          </p:cNvPr>
          <p:cNvSpPr txBox="1"/>
          <p:nvPr/>
        </p:nvSpPr>
        <p:spPr>
          <a:xfrm>
            <a:off x="488904" y="3377843"/>
            <a:ext cx="5952046" cy="230832"/>
          </a:xfrm>
          <a:prstGeom prst="rect">
            <a:avLst/>
          </a:prstGeom>
          <a:noFill/>
        </p:spPr>
        <p:txBody>
          <a:bodyPr wrap="square" rtlCol="0">
            <a:spAutoFit/>
          </a:bodyPr>
          <a:lstStyle/>
          <a:p>
            <a:r>
              <a:rPr kumimoji="1" lang="en-US" altLang="ja-JP" sz="900" dirty="0"/>
              <a:t>	• Check box operation in the upper right corner of the screen: All checks are batch operations.</a:t>
            </a:r>
          </a:p>
        </p:txBody>
      </p:sp>
      <p:pic>
        <p:nvPicPr>
          <p:cNvPr id="14" name="Picture 13">
            <a:extLst>
              <a:ext uri="{FF2B5EF4-FFF2-40B4-BE49-F238E27FC236}">
                <a16:creationId xmlns:a16="http://schemas.microsoft.com/office/drawing/2014/main" id="{CD13D852-7222-E469-7417-CE390FA454E3}"/>
              </a:ext>
            </a:extLst>
          </p:cNvPr>
          <p:cNvPicPr>
            <a:picLocks noChangeAspect="1"/>
          </p:cNvPicPr>
          <p:nvPr/>
        </p:nvPicPr>
        <p:blipFill>
          <a:blip r:embed="rId4"/>
          <a:stretch>
            <a:fillRect/>
          </a:stretch>
        </p:blipFill>
        <p:spPr>
          <a:xfrm>
            <a:off x="562555" y="3622894"/>
            <a:ext cx="5732890" cy="742820"/>
          </a:xfrm>
          <a:prstGeom prst="rect">
            <a:avLst/>
          </a:prstGeom>
        </p:spPr>
      </p:pic>
      <p:sp>
        <p:nvSpPr>
          <p:cNvPr id="16" name="TextBox 15">
            <a:extLst>
              <a:ext uri="{FF2B5EF4-FFF2-40B4-BE49-F238E27FC236}">
                <a16:creationId xmlns:a16="http://schemas.microsoft.com/office/drawing/2014/main" id="{32E13900-BFE3-D49D-D24A-0A7BDA192EE8}"/>
              </a:ext>
            </a:extLst>
          </p:cNvPr>
          <p:cNvSpPr txBox="1"/>
          <p:nvPr/>
        </p:nvSpPr>
        <p:spPr>
          <a:xfrm>
            <a:off x="494229" y="4365714"/>
            <a:ext cx="5941396" cy="230832"/>
          </a:xfrm>
          <a:prstGeom prst="rect">
            <a:avLst/>
          </a:prstGeom>
          <a:noFill/>
        </p:spPr>
        <p:txBody>
          <a:bodyPr wrap="square">
            <a:spAutoFit/>
          </a:bodyPr>
          <a:lstStyle/>
          <a:p>
            <a:r>
              <a:rPr lang="en-US" sz="900" dirty="0"/>
              <a:t>	• Set “what group” to which “right” is given for the corresponding template form</a:t>
            </a:r>
          </a:p>
        </p:txBody>
      </p:sp>
      <p:pic>
        <p:nvPicPr>
          <p:cNvPr id="19" name="Picture 18">
            <a:extLst>
              <a:ext uri="{FF2B5EF4-FFF2-40B4-BE49-F238E27FC236}">
                <a16:creationId xmlns:a16="http://schemas.microsoft.com/office/drawing/2014/main" id="{D422C990-F463-B406-E2F1-AD85C2E7C108}"/>
              </a:ext>
            </a:extLst>
          </p:cNvPr>
          <p:cNvPicPr>
            <a:picLocks noChangeAspect="1"/>
          </p:cNvPicPr>
          <p:nvPr/>
        </p:nvPicPr>
        <p:blipFill>
          <a:blip r:embed="rId5"/>
          <a:stretch>
            <a:fillRect/>
          </a:stretch>
        </p:blipFill>
        <p:spPr>
          <a:xfrm>
            <a:off x="528392" y="4596546"/>
            <a:ext cx="5873070" cy="2449597"/>
          </a:xfrm>
          <a:prstGeom prst="rect">
            <a:avLst/>
          </a:prstGeom>
        </p:spPr>
      </p:pic>
    </p:spTree>
    <p:extLst>
      <p:ext uri="{BB962C8B-B14F-4D97-AF65-F5344CB8AC3E}">
        <p14:creationId xmlns:p14="http://schemas.microsoft.com/office/powerpoint/2010/main" val="17634789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FE8C3-8EDD-F37E-B2EF-EA933F3E7507}"/>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840EE3C-4E54-D4E9-AE2C-3201A8176A11}"/>
              </a:ext>
            </a:extLst>
          </p:cNvPr>
          <p:cNvSpPr>
            <a:spLocks noGrp="1"/>
          </p:cNvSpPr>
          <p:nvPr>
            <p:ph type="sldNum" sz="quarter" idx="12"/>
          </p:nvPr>
        </p:nvSpPr>
        <p:spPr/>
        <p:txBody>
          <a:bodyPr/>
          <a:lstStyle/>
          <a:p>
            <a:fld id="{FABEA90D-F275-432F-8053-456A4E092F4A}" type="slidenum">
              <a:rPr kumimoji="1" lang="ja-JP" altLang="en-US" smtClean="0"/>
              <a:t>62</a:t>
            </a:fld>
            <a:endParaRPr kumimoji="1" lang="ja-JP" altLang="en-US"/>
          </a:p>
        </p:txBody>
      </p:sp>
      <p:sp>
        <p:nvSpPr>
          <p:cNvPr id="17" name="正方形/長方形 16">
            <a:extLst>
              <a:ext uri="{FF2B5EF4-FFF2-40B4-BE49-F238E27FC236}">
                <a16:creationId xmlns:a16="http://schemas.microsoft.com/office/drawing/2014/main" id="{61FB7847-EB88-CE26-CC58-BBCE0C70E153}"/>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7F80B075-C89F-6AA3-5699-1B7239E6304E}"/>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8C26DBB0-899B-D1E0-1371-A5159CF4A6FF}"/>
              </a:ext>
            </a:extLst>
          </p:cNvPr>
          <p:cNvSpPr txBox="1"/>
          <p:nvPr/>
        </p:nvSpPr>
        <p:spPr>
          <a:xfrm>
            <a:off x="406396" y="880282"/>
            <a:ext cx="6117063" cy="261610"/>
          </a:xfrm>
          <a:prstGeom prst="rect">
            <a:avLst/>
          </a:prstGeom>
          <a:noFill/>
        </p:spPr>
        <p:txBody>
          <a:bodyPr wrap="square" rtlCol="0">
            <a:spAutoFit/>
          </a:bodyPr>
          <a:lstStyle/>
          <a:p>
            <a:r>
              <a:rPr kumimoji="1" lang="nb-NO" altLang="ja-JP" sz="1100" b="1" dirty="0"/>
              <a:t>5.6. Setting approved (System menu)</a:t>
            </a:r>
          </a:p>
        </p:txBody>
      </p:sp>
      <p:sp>
        <p:nvSpPr>
          <p:cNvPr id="4" name="テキスト ボックス 3">
            <a:extLst>
              <a:ext uri="{FF2B5EF4-FFF2-40B4-BE49-F238E27FC236}">
                <a16:creationId xmlns:a16="http://schemas.microsoft.com/office/drawing/2014/main" id="{4A7FDFF7-01C0-59A9-434A-45FD7B9CB931}"/>
              </a:ext>
            </a:extLst>
          </p:cNvPr>
          <p:cNvSpPr txBox="1"/>
          <p:nvPr/>
        </p:nvSpPr>
        <p:spPr>
          <a:xfrm>
            <a:off x="480952" y="5312789"/>
            <a:ext cx="5952046" cy="923330"/>
          </a:xfrm>
          <a:prstGeom prst="rect">
            <a:avLst/>
          </a:prstGeom>
          <a:noFill/>
        </p:spPr>
        <p:txBody>
          <a:bodyPr wrap="square" rtlCol="0">
            <a:spAutoFit/>
          </a:bodyPr>
          <a:lstStyle/>
          <a:p>
            <a:r>
              <a:rPr kumimoji="1" lang="en-US" altLang="ja-JP" sz="900" b="1" dirty="0"/>
              <a:t>Enable applicant edit lock mitigation mode</a:t>
            </a:r>
          </a:p>
          <a:p>
            <a:r>
              <a:rPr kumimoji="1" lang="en-US" altLang="ja-JP" sz="900" dirty="0"/>
              <a:t>The settings are enabled in the Common Master of System.</a:t>
            </a:r>
          </a:p>
          <a:p>
            <a:r>
              <a:rPr kumimoji="1" lang="en-US" altLang="ja-JP" sz="900" dirty="0"/>
              <a:t>	⮚ Common key “IPAD_SETTING”</a:t>
            </a:r>
          </a:p>
          <a:p>
            <a:r>
              <a:rPr kumimoji="1" lang="en-US" altLang="ja-JP" sz="900" dirty="0"/>
              <a:t>	⮚ Common item name “APPLICANT_LOCK_TYPE”</a:t>
            </a:r>
          </a:p>
          <a:p>
            <a:r>
              <a:rPr kumimoji="1" lang="en-US" altLang="ja-JP" sz="900" dirty="0"/>
              <a:t>	⮚ Common item value “0”: Normal “1”: mitigation mode</a:t>
            </a:r>
          </a:p>
          <a:p>
            <a:r>
              <a:rPr kumimoji="1" lang="en-US" altLang="ja-JP" sz="900" dirty="0"/>
              <a:t>	⮚ * The default is "0"</a:t>
            </a:r>
          </a:p>
        </p:txBody>
      </p:sp>
      <p:sp>
        <p:nvSpPr>
          <p:cNvPr id="41" name="Isosceles Triangle 40">
            <a:extLst>
              <a:ext uri="{FF2B5EF4-FFF2-40B4-BE49-F238E27FC236}">
                <a16:creationId xmlns:a16="http://schemas.microsoft.com/office/drawing/2014/main" id="{408C0DF2-B94D-8952-E19D-913CC680CED8}"/>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sp>
        <p:nvSpPr>
          <p:cNvPr id="9" name="TextBox 8">
            <a:extLst>
              <a:ext uri="{FF2B5EF4-FFF2-40B4-BE49-F238E27FC236}">
                <a16:creationId xmlns:a16="http://schemas.microsoft.com/office/drawing/2014/main" id="{744F07BC-5B63-1293-72B6-2D8767CACB1E}"/>
              </a:ext>
            </a:extLst>
          </p:cNvPr>
          <p:cNvSpPr txBox="1"/>
          <p:nvPr/>
        </p:nvSpPr>
        <p:spPr>
          <a:xfrm>
            <a:off x="480952" y="1427574"/>
            <a:ext cx="5952046" cy="1338828"/>
          </a:xfrm>
          <a:prstGeom prst="rect">
            <a:avLst/>
          </a:prstGeom>
          <a:noFill/>
        </p:spPr>
        <p:txBody>
          <a:bodyPr wrap="square">
            <a:spAutoFit/>
          </a:bodyPr>
          <a:lstStyle/>
          <a:p>
            <a:r>
              <a:rPr lang="en-US" sz="900" b="1" dirty="0"/>
              <a:t>Enable this function for all forms (common setting)</a:t>
            </a:r>
          </a:p>
          <a:p>
            <a:r>
              <a:rPr lang="en-US" sz="900" dirty="0"/>
              <a:t>You can set the applicant edit lock function for the entire system by selecting → Common Master from the menu</a:t>
            </a:r>
          </a:p>
          <a:p>
            <a:r>
              <a:rPr lang="en-US" sz="900" dirty="0"/>
              <a:t>"System".</a:t>
            </a:r>
          </a:p>
          <a:p>
            <a:r>
              <a:rPr lang="en-US" sz="900" dirty="0"/>
              <a:t>The applicant edit lock function is enabled for all forms.</a:t>
            </a:r>
          </a:p>
          <a:p>
            <a:r>
              <a:rPr lang="en-US" sz="900" dirty="0"/>
              <a:t>*If set for the entire system, the form definition settings will be ignored.</a:t>
            </a:r>
          </a:p>
          <a:p>
            <a:r>
              <a:rPr lang="en-US" sz="900" dirty="0"/>
              <a:t>	1. Select "IPAD_SETTING" from the common key.</a:t>
            </a:r>
          </a:p>
          <a:p>
            <a:r>
              <a:rPr lang="en-US" sz="900" dirty="0"/>
              <a:t>	2. Change the common item name "USE_APPLICANT_LOCK" from "0" to "1".</a:t>
            </a:r>
          </a:p>
          <a:p>
            <a:r>
              <a:rPr lang="en-US" sz="900" dirty="0"/>
              <a:t>“0” : Disabled) No system-wide settings (default)</a:t>
            </a:r>
          </a:p>
          <a:p>
            <a:r>
              <a:rPr lang="en-US" sz="900" dirty="0"/>
              <a:t>“1” : Enabled) Enable applicant edit lock for the entire system</a:t>
            </a:r>
          </a:p>
        </p:txBody>
      </p:sp>
      <p:pic>
        <p:nvPicPr>
          <p:cNvPr id="12" name="Picture 11">
            <a:extLst>
              <a:ext uri="{FF2B5EF4-FFF2-40B4-BE49-F238E27FC236}">
                <a16:creationId xmlns:a16="http://schemas.microsoft.com/office/drawing/2014/main" id="{32CD3A0E-29D5-CD35-0CC4-C702915C8AD5}"/>
              </a:ext>
            </a:extLst>
          </p:cNvPr>
          <p:cNvPicPr>
            <a:picLocks noChangeAspect="1"/>
          </p:cNvPicPr>
          <p:nvPr/>
        </p:nvPicPr>
        <p:blipFill>
          <a:blip r:embed="rId2"/>
          <a:stretch>
            <a:fillRect/>
          </a:stretch>
        </p:blipFill>
        <p:spPr>
          <a:xfrm>
            <a:off x="480952" y="2727739"/>
            <a:ext cx="5830654" cy="2585050"/>
          </a:xfrm>
          <a:prstGeom prst="rect">
            <a:avLst/>
          </a:prstGeom>
        </p:spPr>
      </p:pic>
      <p:pic>
        <p:nvPicPr>
          <p:cNvPr id="15" name="Picture 14">
            <a:extLst>
              <a:ext uri="{FF2B5EF4-FFF2-40B4-BE49-F238E27FC236}">
                <a16:creationId xmlns:a16="http://schemas.microsoft.com/office/drawing/2014/main" id="{9E9AB062-647A-1B99-E385-EFC1F1571B26}"/>
              </a:ext>
            </a:extLst>
          </p:cNvPr>
          <p:cNvPicPr>
            <a:picLocks noChangeAspect="1"/>
          </p:cNvPicPr>
          <p:nvPr/>
        </p:nvPicPr>
        <p:blipFill>
          <a:blip r:embed="rId3"/>
          <a:stretch>
            <a:fillRect/>
          </a:stretch>
        </p:blipFill>
        <p:spPr>
          <a:xfrm>
            <a:off x="642414" y="6236119"/>
            <a:ext cx="5573171" cy="2907465"/>
          </a:xfrm>
          <a:prstGeom prst="rect">
            <a:avLst/>
          </a:prstGeom>
        </p:spPr>
      </p:pic>
    </p:spTree>
    <p:extLst>
      <p:ext uri="{BB962C8B-B14F-4D97-AF65-F5344CB8AC3E}">
        <p14:creationId xmlns:p14="http://schemas.microsoft.com/office/powerpoint/2010/main" val="33684547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614F1-1D54-A2F9-0C00-824BFA85F0C1}"/>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C87D828D-32CD-B341-E898-8998C5F77A31}"/>
              </a:ext>
            </a:extLst>
          </p:cNvPr>
          <p:cNvSpPr>
            <a:spLocks noGrp="1"/>
          </p:cNvSpPr>
          <p:nvPr>
            <p:ph type="sldNum" sz="quarter" idx="12"/>
          </p:nvPr>
        </p:nvSpPr>
        <p:spPr/>
        <p:txBody>
          <a:bodyPr/>
          <a:lstStyle/>
          <a:p>
            <a:fld id="{FABEA90D-F275-432F-8053-456A4E092F4A}" type="slidenum">
              <a:rPr kumimoji="1" lang="ja-JP" altLang="en-US" smtClean="0"/>
              <a:t>63</a:t>
            </a:fld>
            <a:endParaRPr kumimoji="1" lang="ja-JP" altLang="en-US"/>
          </a:p>
        </p:txBody>
      </p:sp>
      <p:sp>
        <p:nvSpPr>
          <p:cNvPr id="17" name="正方形/長方形 16">
            <a:extLst>
              <a:ext uri="{FF2B5EF4-FFF2-40B4-BE49-F238E27FC236}">
                <a16:creationId xmlns:a16="http://schemas.microsoft.com/office/drawing/2014/main" id="{ACA7A5B9-9B6D-BF25-942C-B211777CE874}"/>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C2A58F44-E9A2-EB63-5439-F2A583B455DC}"/>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B14A071F-2DA8-065F-84EE-EBCE3376EC53}"/>
              </a:ext>
            </a:extLst>
          </p:cNvPr>
          <p:cNvSpPr txBox="1"/>
          <p:nvPr/>
        </p:nvSpPr>
        <p:spPr>
          <a:xfrm>
            <a:off x="406396" y="880282"/>
            <a:ext cx="6117063" cy="261610"/>
          </a:xfrm>
          <a:prstGeom prst="rect">
            <a:avLst/>
          </a:prstGeom>
          <a:noFill/>
        </p:spPr>
        <p:txBody>
          <a:bodyPr wrap="square" rtlCol="0">
            <a:spAutoFit/>
          </a:bodyPr>
          <a:lstStyle/>
          <a:p>
            <a:r>
              <a:rPr kumimoji="1" lang="nb-NO" altLang="ja-JP" sz="1100" b="1" dirty="0"/>
              <a:t>5.6. Setting approved (System menu)</a:t>
            </a:r>
          </a:p>
        </p:txBody>
      </p:sp>
      <p:sp>
        <p:nvSpPr>
          <p:cNvPr id="4" name="テキスト ボックス 3">
            <a:extLst>
              <a:ext uri="{FF2B5EF4-FFF2-40B4-BE49-F238E27FC236}">
                <a16:creationId xmlns:a16="http://schemas.microsoft.com/office/drawing/2014/main" id="{E23C433E-4E04-5710-E048-CAB3F830FBFE}"/>
              </a:ext>
            </a:extLst>
          </p:cNvPr>
          <p:cNvSpPr txBox="1"/>
          <p:nvPr/>
        </p:nvSpPr>
        <p:spPr>
          <a:xfrm>
            <a:off x="480952" y="1427573"/>
            <a:ext cx="5952046" cy="1061829"/>
          </a:xfrm>
          <a:prstGeom prst="rect">
            <a:avLst/>
          </a:prstGeom>
          <a:noFill/>
        </p:spPr>
        <p:txBody>
          <a:bodyPr wrap="square" rtlCol="0">
            <a:spAutoFit/>
          </a:bodyPr>
          <a:lstStyle/>
          <a:p>
            <a:r>
              <a:rPr kumimoji="1" lang="en-US" altLang="ja-JP" sz="900" b="1" dirty="0"/>
              <a:t>Enable automatic network application</a:t>
            </a:r>
          </a:p>
          <a:p>
            <a:r>
              <a:rPr kumimoji="1" lang="en-US" altLang="ja-JP" sz="900" dirty="0"/>
              <a:t>In the menu "System" -&gt; "Common Master", enable the automatic network application function for the entire system.</a:t>
            </a:r>
          </a:p>
          <a:p>
            <a:r>
              <a:rPr kumimoji="1" lang="en-US" altLang="ja-JP" sz="900" dirty="0"/>
              <a:t>*There is no individual setting for each Forms.</a:t>
            </a:r>
          </a:p>
          <a:p>
            <a:r>
              <a:rPr kumimoji="1" lang="en-US" altLang="ja-JP" sz="900" dirty="0"/>
              <a:t>	1. Select "AUTO_APPLY_SETTING" from the common key.</a:t>
            </a:r>
          </a:p>
          <a:p>
            <a:r>
              <a:rPr kumimoji="1" lang="en-US" altLang="ja-JP" sz="900" dirty="0"/>
              <a:t>	2. Change the common item name "MANAGER_ENABLE" from "0" to "1" to make it effective for the</a:t>
            </a:r>
          </a:p>
          <a:p>
            <a:r>
              <a:rPr kumimoji="1" lang="en-US" altLang="ja-JP" sz="900" dirty="0"/>
              <a:t>	entire system.</a:t>
            </a:r>
          </a:p>
        </p:txBody>
      </p:sp>
      <p:sp>
        <p:nvSpPr>
          <p:cNvPr id="41" name="Isosceles Triangle 40">
            <a:extLst>
              <a:ext uri="{FF2B5EF4-FFF2-40B4-BE49-F238E27FC236}">
                <a16:creationId xmlns:a16="http://schemas.microsoft.com/office/drawing/2014/main" id="{D5E8C346-AB12-D7CE-2B92-7DD84133A954}"/>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6" name="Picture 5">
            <a:extLst>
              <a:ext uri="{FF2B5EF4-FFF2-40B4-BE49-F238E27FC236}">
                <a16:creationId xmlns:a16="http://schemas.microsoft.com/office/drawing/2014/main" id="{919583BA-63E6-46AE-46C7-CF1715169A16}"/>
              </a:ext>
            </a:extLst>
          </p:cNvPr>
          <p:cNvPicPr>
            <a:picLocks noChangeAspect="1"/>
          </p:cNvPicPr>
          <p:nvPr/>
        </p:nvPicPr>
        <p:blipFill>
          <a:blip r:embed="rId2"/>
          <a:stretch>
            <a:fillRect/>
          </a:stretch>
        </p:blipFill>
        <p:spPr>
          <a:xfrm>
            <a:off x="563718" y="2489402"/>
            <a:ext cx="5730563" cy="2539681"/>
          </a:xfrm>
          <a:prstGeom prst="rect">
            <a:avLst/>
          </a:prstGeom>
        </p:spPr>
      </p:pic>
    </p:spTree>
    <p:extLst>
      <p:ext uri="{BB962C8B-B14F-4D97-AF65-F5344CB8AC3E}">
        <p14:creationId xmlns:p14="http://schemas.microsoft.com/office/powerpoint/2010/main" val="31779612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E616B-6060-5D5D-93BE-484E3055665F}"/>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F564B21A-5A2A-7E0F-5536-B7881C57F306}"/>
              </a:ext>
            </a:extLst>
          </p:cNvPr>
          <p:cNvSpPr>
            <a:spLocks noGrp="1"/>
          </p:cNvSpPr>
          <p:nvPr>
            <p:ph type="sldNum" sz="quarter" idx="12"/>
          </p:nvPr>
        </p:nvSpPr>
        <p:spPr/>
        <p:txBody>
          <a:bodyPr/>
          <a:lstStyle/>
          <a:p>
            <a:fld id="{FABEA90D-F275-432F-8053-456A4E092F4A}" type="slidenum">
              <a:rPr kumimoji="1" lang="ja-JP" altLang="en-US" smtClean="0"/>
              <a:t>64</a:t>
            </a:fld>
            <a:endParaRPr kumimoji="1" lang="ja-JP" altLang="en-US"/>
          </a:p>
        </p:txBody>
      </p:sp>
      <p:sp>
        <p:nvSpPr>
          <p:cNvPr id="17" name="正方形/長方形 16">
            <a:extLst>
              <a:ext uri="{FF2B5EF4-FFF2-40B4-BE49-F238E27FC236}">
                <a16:creationId xmlns:a16="http://schemas.microsoft.com/office/drawing/2014/main" id="{BCD64A2A-589A-9EB5-8B6E-B9D85A099513}"/>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F4ADE73D-688E-1C0C-96C3-2244A178DFE6}"/>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B253BFF5-BC42-4417-4D53-52D822AEDB1A}"/>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5.7. Locking signature fields for individuals by group (Forms menu)</a:t>
            </a:r>
          </a:p>
        </p:txBody>
      </p:sp>
      <p:sp>
        <p:nvSpPr>
          <p:cNvPr id="4" name="テキスト ボックス 3">
            <a:extLst>
              <a:ext uri="{FF2B5EF4-FFF2-40B4-BE49-F238E27FC236}">
                <a16:creationId xmlns:a16="http://schemas.microsoft.com/office/drawing/2014/main" id="{A3347BED-05C3-9A6F-8303-B622946BF424}"/>
              </a:ext>
            </a:extLst>
          </p:cNvPr>
          <p:cNvSpPr txBox="1"/>
          <p:nvPr/>
        </p:nvSpPr>
        <p:spPr>
          <a:xfrm>
            <a:off x="480952" y="1427573"/>
            <a:ext cx="5952046" cy="3416320"/>
          </a:xfrm>
          <a:prstGeom prst="rect">
            <a:avLst/>
          </a:prstGeom>
          <a:noFill/>
        </p:spPr>
        <p:txBody>
          <a:bodyPr wrap="square" rtlCol="0">
            <a:spAutoFit/>
          </a:bodyPr>
          <a:lstStyle/>
          <a:p>
            <a:r>
              <a:rPr kumimoji="1" lang="en-US" altLang="ja-JP" sz="900" b="1" dirty="0"/>
              <a:t>Authority for Clusters</a:t>
            </a:r>
          </a:p>
          <a:p>
            <a:r>
              <a:rPr kumimoji="1" lang="en-US" altLang="ja-JP" sz="900" dirty="0"/>
              <a:t>The following authority can be set for each cluster</a:t>
            </a:r>
          </a:p>
          <a:p>
            <a:r>
              <a:rPr kumimoji="1" lang="en-US" altLang="ja-JP" sz="900" dirty="0"/>
              <a:t>◆ Editable: Enter values in the cluster and check the entered values</a:t>
            </a:r>
          </a:p>
          <a:p>
            <a:r>
              <a:rPr kumimoji="1" lang="en-US" altLang="ja-JP" sz="900" dirty="0"/>
              <a:t>◆ Reference only: Cannot enter values in the cluster, but you can check the entered values</a:t>
            </a:r>
          </a:p>
          <a:p>
            <a:r>
              <a:rPr kumimoji="1" lang="en-US" altLang="ja-JP" sz="900" dirty="0"/>
              <a:t>◆ No reference : Cannot enter values in the cluster, nor can you confirm the value(s) entered.</a:t>
            </a:r>
          </a:p>
          <a:p>
            <a:endParaRPr kumimoji="1" lang="en-US" altLang="ja-JP" sz="900" dirty="0"/>
          </a:p>
          <a:p>
            <a:r>
              <a:rPr kumimoji="1" lang="en-US" altLang="ja-JP" sz="900" dirty="0"/>
              <a:t>* An “approved cluster” cluster type means the following.</a:t>
            </a:r>
          </a:p>
          <a:p>
            <a:r>
              <a:rPr kumimoji="1" lang="en-US" altLang="ja-JP" sz="900" dirty="0"/>
              <a:t>* Editable → Can be approved * Reference only → Applicable *No reference → Cannot perform any operations </a:t>
            </a:r>
          </a:p>
          <a:p>
            <a:pPr marL="171450" indent="-171450">
              <a:buFont typeface="Arial" panose="020B0604020202020204" pitchFamily="34" charset="0"/>
              <a:buChar char="•"/>
            </a:pPr>
            <a:endParaRPr kumimoji="1" lang="en-US" altLang="ja-JP" sz="900" dirty="0"/>
          </a:p>
          <a:p>
            <a:pPr marL="171450" indent="-171450">
              <a:buFont typeface="Arial" panose="020B0604020202020204" pitchFamily="34" charset="0"/>
              <a:buChar char="•"/>
            </a:pPr>
            <a:endParaRPr kumimoji="1" lang="en-US" altLang="ja-JP" sz="900" dirty="0"/>
          </a:p>
          <a:p>
            <a:pPr marL="171450" indent="-171450">
              <a:buFont typeface="Arial" panose="020B0604020202020204" pitchFamily="34" charset="0"/>
              <a:buChar char="•"/>
            </a:pPr>
            <a:endParaRPr kumimoji="1" lang="en-US" altLang="ja-JP" sz="900" dirty="0"/>
          </a:p>
          <a:p>
            <a:pPr marL="171450" indent="-171450">
              <a:buFont typeface="Arial" panose="020B0604020202020204" pitchFamily="34" charset="0"/>
              <a:buChar char="•"/>
            </a:pPr>
            <a:endParaRPr kumimoji="1" lang="en-US" altLang="ja-JP" sz="900" dirty="0"/>
          </a:p>
          <a:p>
            <a:pPr marL="171450" indent="-171450">
              <a:buFont typeface="Arial" panose="020B0604020202020204" pitchFamily="34" charset="0"/>
              <a:buChar char="•"/>
            </a:pPr>
            <a:endParaRPr kumimoji="1" lang="en-US" altLang="ja-JP" sz="900" dirty="0"/>
          </a:p>
          <a:p>
            <a:pPr marL="171450" indent="-171450">
              <a:buFont typeface="Arial" panose="020B0604020202020204" pitchFamily="34" charset="0"/>
              <a:buChar char="•"/>
            </a:pPr>
            <a:endParaRPr kumimoji="1" lang="en-US" altLang="ja-JP" sz="900" dirty="0"/>
          </a:p>
          <a:p>
            <a:pPr marL="171450" indent="-171450">
              <a:buFont typeface="Arial" panose="020B0604020202020204" pitchFamily="34" charset="0"/>
              <a:buChar char="•"/>
            </a:pPr>
            <a:endParaRPr kumimoji="1" lang="en-US" altLang="ja-JP" sz="900" dirty="0"/>
          </a:p>
          <a:p>
            <a:pPr marL="171450" indent="-171450">
              <a:buFont typeface="Arial" panose="020B0604020202020204" pitchFamily="34" charset="0"/>
              <a:buChar char="•"/>
            </a:pPr>
            <a:endParaRPr kumimoji="1" lang="en-US" altLang="ja-JP" sz="900" dirty="0"/>
          </a:p>
          <a:p>
            <a:pPr marL="171450" indent="-171450">
              <a:buFont typeface="Arial" panose="020B0604020202020204" pitchFamily="34" charset="0"/>
              <a:buChar char="•"/>
            </a:pPr>
            <a:endParaRPr kumimoji="1" lang="en-US" altLang="ja-JP" sz="900" dirty="0"/>
          </a:p>
          <a:p>
            <a:pPr marL="171450" indent="-171450">
              <a:buFont typeface="Arial" panose="020B0604020202020204" pitchFamily="34" charset="0"/>
              <a:buChar char="•"/>
            </a:pPr>
            <a:endParaRPr kumimoji="1" lang="en-US" altLang="ja-JP" sz="900" dirty="0"/>
          </a:p>
          <a:p>
            <a:pPr marL="171450" indent="-171450">
              <a:buFont typeface="Arial" panose="020B0604020202020204" pitchFamily="34" charset="0"/>
              <a:buChar char="•"/>
            </a:pPr>
            <a:endParaRPr kumimoji="1" lang="en-US" altLang="ja-JP" sz="900" dirty="0"/>
          </a:p>
          <a:p>
            <a:pPr marL="171450" indent="-171450">
              <a:buFont typeface="Arial" panose="020B0604020202020204" pitchFamily="34" charset="0"/>
              <a:buChar char="•"/>
            </a:pPr>
            <a:endParaRPr kumimoji="1" lang="en-US" altLang="ja-JP" sz="900" dirty="0"/>
          </a:p>
          <a:p>
            <a:pPr marL="171450" indent="-171450">
              <a:buFont typeface="Arial" panose="020B0604020202020204" pitchFamily="34" charset="0"/>
              <a:buChar char="•"/>
            </a:pPr>
            <a:endParaRPr kumimoji="1" lang="en-US" altLang="ja-JP" sz="900" dirty="0"/>
          </a:p>
          <a:p>
            <a:pPr marL="171450" indent="-171450">
              <a:buFont typeface="Arial" panose="020B0604020202020204" pitchFamily="34" charset="0"/>
              <a:buChar char="•"/>
            </a:pPr>
            <a:endParaRPr kumimoji="1" lang="en-US" altLang="ja-JP" sz="900" dirty="0"/>
          </a:p>
          <a:p>
            <a:pPr marL="171450" indent="-171450">
              <a:buFont typeface="Arial" panose="020B0604020202020204" pitchFamily="34" charset="0"/>
              <a:buChar char="•"/>
            </a:pPr>
            <a:endParaRPr kumimoji="1" lang="en-US" altLang="ja-JP" sz="900" dirty="0"/>
          </a:p>
          <a:p>
            <a:r>
              <a:rPr kumimoji="1" lang="en-US" altLang="ja-JP" sz="900" b="1" dirty="0"/>
              <a:t>Authority for Clusters : Setting</a:t>
            </a:r>
          </a:p>
        </p:txBody>
      </p:sp>
      <p:sp>
        <p:nvSpPr>
          <p:cNvPr id="41" name="Isosceles Triangle 40">
            <a:extLst>
              <a:ext uri="{FF2B5EF4-FFF2-40B4-BE49-F238E27FC236}">
                <a16:creationId xmlns:a16="http://schemas.microsoft.com/office/drawing/2014/main" id="{CC965AED-0AA8-0EBC-F2D8-01E8EDEB5FC7}"/>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5" name="Picture 4">
            <a:extLst>
              <a:ext uri="{FF2B5EF4-FFF2-40B4-BE49-F238E27FC236}">
                <a16:creationId xmlns:a16="http://schemas.microsoft.com/office/drawing/2014/main" id="{556206D8-DCE6-06E9-D094-9F0943776B84}"/>
              </a:ext>
            </a:extLst>
          </p:cNvPr>
          <p:cNvPicPr>
            <a:picLocks noChangeAspect="1"/>
          </p:cNvPicPr>
          <p:nvPr/>
        </p:nvPicPr>
        <p:blipFill>
          <a:blip r:embed="rId2"/>
          <a:stretch>
            <a:fillRect/>
          </a:stretch>
        </p:blipFill>
        <p:spPr>
          <a:xfrm>
            <a:off x="480952" y="2631882"/>
            <a:ext cx="5936775" cy="1836116"/>
          </a:xfrm>
          <a:prstGeom prst="rect">
            <a:avLst/>
          </a:prstGeom>
        </p:spPr>
      </p:pic>
      <p:pic>
        <p:nvPicPr>
          <p:cNvPr id="8" name="Picture 7">
            <a:extLst>
              <a:ext uri="{FF2B5EF4-FFF2-40B4-BE49-F238E27FC236}">
                <a16:creationId xmlns:a16="http://schemas.microsoft.com/office/drawing/2014/main" id="{DA428B00-3B3C-CB6C-5172-7B6082FA7FCB}"/>
              </a:ext>
            </a:extLst>
          </p:cNvPr>
          <p:cNvPicPr>
            <a:picLocks noChangeAspect="1"/>
          </p:cNvPicPr>
          <p:nvPr/>
        </p:nvPicPr>
        <p:blipFill>
          <a:blip r:embed="rId3"/>
          <a:stretch>
            <a:fillRect/>
          </a:stretch>
        </p:blipFill>
        <p:spPr>
          <a:xfrm>
            <a:off x="480952" y="4843893"/>
            <a:ext cx="5970648" cy="3207281"/>
          </a:xfrm>
          <a:prstGeom prst="rect">
            <a:avLst/>
          </a:prstGeom>
        </p:spPr>
      </p:pic>
    </p:spTree>
    <p:extLst>
      <p:ext uri="{BB962C8B-B14F-4D97-AF65-F5344CB8AC3E}">
        <p14:creationId xmlns:p14="http://schemas.microsoft.com/office/powerpoint/2010/main" val="15404395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A164E-6666-951B-8B3F-8987CDD5C7A0}"/>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75B99DD4-CA49-A5EE-89F0-264AADA14A9E}"/>
              </a:ext>
            </a:extLst>
          </p:cNvPr>
          <p:cNvSpPr>
            <a:spLocks noGrp="1"/>
          </p:cNvSpPr>
          <p:nvPr>
            <p:ph type="sldNum" sz="quarter" idx="12"/>
          </p:nvPr>
        </p:nvSpPr>
        <p:spPr/>
        <p:txBody>
          <a:bodyPr/>
          <a:lstStyle/>
          <a:p>
            <a:fld id="{FABEA90D-F275-432F-8053-456A4E092F4A}" type="slidenum">
              <a:rPr kumimoji="1" lang="ja-JP" altLang="en-US" smtClean="0"/>
              <a:t>65</a:t>
            </a:fld>
            <a:endParaRPr kumimoji="1" lang="ja-JP" altLang="en-US"/>
          </a:p>
        </p:txBody>
      </p:sp>
      <p:sp>
        <p:nvSpPr>
          <p:cNvPr id="17" name="正方形/長方形 16">
            <a:extLst>
              <a:ext uri="{FF2B5EF4-FFF2-40B4-BE49-F238E27FC236}">
                <a16:creationId xmlns:a16="http://schemas.microsoft.com/office/drawing/2014/main" id="{828B6A1E-E4D3-E8F2-26D6-8BABE43753D4}"/>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8FB6D36B-5751-4B97-0A75-96A241FD817E}"/>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5E29CCCA-6D74-0F8D-3365-CC24E5AC6A2F}"/>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5.7. Locking signature fields for individuals by group (Forms menu)</a:t>
            </a:r>
          </a:p>
        </p:txBody>
      </p:sp>
      <p:sp>
        <p:nvSpPr>
          <p:cNvPr id="41" name="Isosceles Triangle 40">
            <a:extLst>
              <a:ext uri="{FF2B5EF4-FFF2-40B4-BE49-F238E27FC236}">
                <a16:creationId xmlns:a16="http://schemas.microsoft.com/office/drawing/2014/main" id="{A10F771C-6A14-192B-C5E9-F5D3A21D20D8}"/>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6" name="Picture 5">
            <a:extLst>
              <a:ext uri="{FF2B5EF4-FFF2-40B4-BE49-F238E27FC236}">
                <a16:creationId xmlns:a16="http://schemas.microsoft.com/office/drawing/2014/main" id="{D970A129-C26F-6A0E-E506-C1E4A8B649CF}"/>
              </a:ext>
            </a:extLst>
          </p:cNvPr>
          <p:cNvPicPr>
            <a:picLocks noChangeAspect="1"/>
          </p:cNvPicPr>
          <p:nvPr/>
        </p:nvPicPr>
        <p:blipFill>
          <a:blip r:embed="rId2"/>
          <a:stretch>
            <a:fillRect/>
          </a:stretch>
        </p:blipFill>
        <p:spPr>
          <a:xfrm>
            <a:off x="548640" y="1519273"/>
            <a:ext cx="5837873" cy="4271966"/>
          </a:xfrm>
          <a:prstGeom prst="rect">
            <a:avLst/>
          </a:prstGeom>
        </p:spPr>
      </p:pic>
      <p:pic>
        <p:nvPicPr>
          <p:cNvPr id="9" name="Picture 8">
            <a:extLst>
              <a:ext uri="{FF2B5EF4-FFF2-40B4-BE49-F238E27FC236}">
                <a16:creationId xmlns:a16="http://schemas.microsoft.com/office/drawing/2014/main" id="{D79C06B6-367E-CA20-1E85-F77B299B4E6E}"/>
              </a:ext>
            </a:extLst>
          </p:cNvPr>
          <p:cNvPicPr>
            <a:picLocks noChangeAspect="1"/>
          </p:cNvPicPr>
          <p:nvPr/>
        </p:nvPicPr>
        <p:blipFill>
          <a:blip r:embed="rId3"/>
          <a:stretch>
            <a:fillRect/>
          </a:stretch>
        </p:blipFill>
        <p:spPr>
          <a:xfrm>
            <a:off x="604299" y="5785977"/>
            <a:ext cx="5625818" cy="3317192"/>
          </a:xfrm>
          <a:prstGeom prst="rect">
            <a:avLst/>
          </a:prstGeom>
        </p:spPr>
      </p:pic>
    </p:spTree>
    <p:extLst>
      <p:ext uri="{BB962C8B-B14F-4D97-AF65-F5344CB8AC3E}">
        <p14:creationId xmlns:p14="http://schemas.microsoft.com/office/powerpoint/2010/main" val="13858058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52C05-EFF6-5432-2ED4-F4903586B232}"/>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D0ABA5FD-5DE9-B6F3-61B1-C6A42D462CF5}"/>
              </a:ext>
            </a:extLst>
          </p:cNvPr>
          <p:cNvSpPr>
            <a:spLocks noGrp="1"/>
          </p:cNvSpPr>
          <p:nvPr>
            <p:ph type="sldNum" sz="quarter" idx="12"/>
          </p:nvPr>
        </p:nvSpPr>
        <p:spPr/>
        <p:txBody>
          <a:bodyPr/>
          <a:lstStyle/>
          <a:p>
            <a:fld id="{FABEA90D-F275-432F-8053-456A4E092F4A}" type="slidenum">
              <a:rPr kumimoji="1" lang="ja-JP" altLang="en-US" smtClean="0"/>
              <a:t>66</a:t>
            </a:fld>
            <a:endParaRPr kumimoji="1" lang="ja-JP" altLang="en-US"/>
          </a:p>
        </p:txBody>
      </p:sp>
      <p:sp>
        <p:nvSpPr>
          <p:cNvPr id="17" name="正方形/長方形 16">
            <a:extLst>
              <a:ext uri="{FF2B5EF4-FFF2-40B4-BE49-F238E27FC236}">
                <a16:creationId xmlns:a16="http://schemas.microsoft.com/office/drawing/2014/main" id="{C2B7DF64-B1CD-3670-142C-05E47827A1E9}"/>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2AAE4252-472D-70FD-339B-11A7B6E30B8F}"/>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0A4F3478-5EDF-700F-C0E6-85B29257CBFD}"/>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5.7. Locking signature fields for individuals by group (Forms menu)</a:t>
            </a:r>
          </a:p>
        </p:txBody>
      </p:sp>
      <p:sp>
        <p:nvSpPr>
          <p:cNvPr id="41" name="Isosceles Triangle 40">
            <a:extLst>
              <a:ext uri="{FF2B5EF4-FFF2-40B4-BE49-F238E27FC236}">
                <a16:creationId xmlns:a16="http://schemas.microsoft.com/office/drawing/2014/main" id="{B64ED2B0-1B55-87DB-8FFB-E1F8E02C97E1}"/>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4" name="Picture 3">
            <a:extLst>
              <a:ext uri="{FF2B5EF4-FFF2-40B4-BE49-F238E27FC236}">
                <a16:creationId xmlns:a16="http://schemas.microsoft.com/office/drawing/2014/main" id="{8F557DE5-6DF6-B8B2-3000-06A78C7F2A25}"/>
              </a:ext>
            </a:extLst>
          </p:cNvPr>
          <p:cNvPicPr>
            <a:picLocks noChangeAspect="1"/>
          </p:cNvPicPr>
          <p:nvPr/>
        </p:nvPicPr>
        <p:blipFill>
          <a:blip r:embed="rId2"/>
          <a:stretch>
            <a:fillRect/>
          </a:stretch>
        </p:blipFill>
        <p:spPr>
          <a:xfrm>
            <a:off x="548640" y="1519272"/>
            <a:ext cx="5837873" cy="2766581"/>
          </a:xfrm>
          <a:prstGeom prst="rect">
            <a:avLst/>
          </a:prstGeom>
        </p:spPr>
      </p:pic>
    </p:spTree>
    <p:extLst>
      <p:ext uri="{BB962C8B-B14F-4D97-AF65-F5344CB8AC3E}">
        <p14:creationId xmlns:p14="http://schemas.microsoft.com/office/powerpoint/2010/main" val="15498849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E4FDB-38E0-215B-0B42-2D75913716CC}"/>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6F01DD3-A06D-ACDC-DF8F-872615462FB7}"/>
              </a:ext>
            </a:extLst>
          </p:cNvPr>
          <p:cNvSpPr>
            <a:spLocks noGrp="1"/>
          </p:cNvSpPr>
          <p:nvPr>
            <p:ph type="sldNum" sz="quarter" idx="12"/>
          </p:nvPr>
        </p:nvSpPr>
        <p:spPr/>
        <p:txBody>
          <a:bodyPr/>
          <a:lstStyle/>
          <a:p>
            <a:fld id="{FABEA90D-F275-432F-8053-456A4E092F4A}" type="slidenum">
              <a:rPr kumimoji="1" lang="ja-JP" altLang="en-US" smtClean="0"/>
              <a:t>67</a:t>
            </a:fld>
            <a:endParaRPr kumimoji="1" lang="ja-JP" altLang="en-US"/>
          </a:p>
        </p:txBody>
      </p:sp>
      <p:sp>
        <p:nvSpPr>
          <p:cNvPr id="17" name="正方形/長方形 16">
            <a:extLst>
              <a:ext uri="{FF2B5EF4-FFF2-40B4-BE49-F238E27FC236}">
                <a16:creationId xmlns:a16="http://schemas.microsoft.com/office/drawing/2014/main" id="{00933053-6A85-6828-8BFB-8E003E8910BD}"/>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BE40A376-C341-D052-E1D9-A48AB0257057}"/>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CF352BD1-C4FD-DE4D-19EC-CB4BA04BB266}"/>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5.8. Master Manager menu</a:t>
            </a:r>
          </a:p>
        </p:txBody>
      </p:sp>
      <p:sp>
        <p:nvSpPr>
          <p:cNvPr id="4" name="テキスト ボックス 3">
            <a:extLst>
              <a:ext uri="{FF2B5EF4-FFF2-40B4-BE49-F238E27FC236}">
                <a16:creationId xmlns:a16="http://schemas.microsoft.com/office/drawing/2014/main" id="{BDEABC52-E692-D979-7C8D-25B9F9F2B6BC}"/>
              </a:ext>
            </a:extLst>
          </p:cNvPr>
          <p:cNvSpPr txBox="1"/>
          <p:nvPr/>
        </p:nvSpPr>
        <p:spPr>
          <a:xfrm>
            <a:off x="499554" y="1430877"/>
            <a:ext cx="5952046" cy="5909310"/>
          </a:xfrm>
          <a:prstGeom prst="rect">
            <a:avLst/>
          </a:prstGeom>
          <a:noFill/>
        </p:spPr>
        <p:txBody>
          <a:bodyPr wrap="square" rtlCol="0">
            <a:spAutoFit/>
          </a:bodyPr>
          <a:lstStyle/>
          <a:p>
            <a:r>
              <a:rPr kumimoji="1" lang="en-US" altLang="ja-JP" sz="900" dirty="0"/>
              <a:t>1. Creating and Registering a Custom Master</a:t>
            </a:r>
          </a:p>
          <a:p>
            <a:r>
              <a:rPr kumimoji="1" lang="en-US" altLang="ja-JP" sz="900" dirty="0"/>
              <a:t>	Custom masters are registered / updated by CSV.</a:t>
            </a:r>
          </a:p>
          <a:p>
            <a:r>
              <a:rPr kumimoji="1" lang="en-US" altLang="ja-JP" sz="900" dirty="0"/>
              <a:t>	Create a CSV file using a “Custom Master Input Sheet” for custom master registration and upload the 	CSV file to the server using </a:t>
            </a:r>
            <a:r>
              <a:rPr kumimoji="1" lang="en-US" altLang="ja-JP" sz="900" dirty="0" err="1"/>
              <a:t>ConMas</a:t>
            </a:r>
            <a:r>
              <a:rPr kumimoji="1" lang="en-US" altLang="ja-JP" sz="900" dirty="0"/>
              <a:t> Manager.</a:t>
            </a:r>
          </a:p>
          <a:p>
            <a:r>
              <a:rPr kumimoji="1" lang="en-US" altLang="ja-JP" sz="900" dirty="0"/>
              <a:t>	* This file contains an Excel macro for reading and writing CSV.</a:t>
            </a:r>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r>
              <a:rPr kumimoji="1" lang="en-US" altLang="ja-JP" sz="900" dirty="0"/>
              <a:t>1.1 Download Excel workbook “CustomMasterInputSheet.xlsb” (in the “software” pages of the support web.) </a:t>
            </a:r>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r>
              <a:rPr kumimoji="1" lang="en-US" altLang="ja-JP" sz="900" dirty="0"/>
              <a:t>1.2 Start Excel and fill in the required information in the white cells of the input sheet background. (There is a description of the input in the cell comment field of each title.)</a:t>
            </a:r>
          </a:p>
        </p:txBody>
      </p:sp>
      <p:sp>
        <p:nvSpPr>
          <p:cNvPr id="41" name="Isosceles Triangle 40">
            <a:extLst>
              <a:ext uri="{FF2B5EF4-FFF2-40B4-BE49-F238E27FC236}">
                <a16:creationId xmlns:a16="http://schemas.microsoft.com/office/drawing/2014/main" id="{73F2A5A7-DB7F-C48B-54AF-CF87DC275D2A}"/>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8" name="Picture 7">
            <a:extLst>
              <a:ext uri="{FF2B5EF4-FFF2-40B4-BE49-F238E27FC236}">
                <a16:creationId xmlns:a16="http://schemas.microsoft.com/office/drawing/2014/main" id="{49332FEA-06CA-1210-4054-068EFDCAAAA5}"/>
              </a:ext>
            </a:extLst>
          </p:cNvPr>
          <p:cNvPicPr>
            <a:picLocks noChangeAspect="1"/>
          </p:cNvPicPr>
          <p:nvPr/>
        </p:nvPicPr>
        <p:blipFill>
          <a:blip r:embed="rId2"/>
          <a:stretch>
            <a:fillRect/>
          </a:stretch>
        </p:blipFill>
        <p:spPr>
          <a:xfrm>
            <a:off x="540429" y="2215707"/>
            <a:ext cx="5846084" cy="2397221"/>
          </a:xfrm>
          <a:prstGeom prst="rect">
            <a:avLst/>
          </a:prstGeom>
        </p:spPr>
      </p:pic>
      <p:pic>
        <p:nvPicPr>
          <p:cNvPr id="14" name="Picture 13">
            <a:extLst>
              <a:ext uri="{FF2B5EF4-FFF2-40B4-BE49-F238E27FC236}">
                <a16:creationId xmlns:a16="http://schemas.microsoft.com/office/drawing/2014/main" id="{AF381370-5AA7-3C19-7E15-B6201C1D8078}"/>
              </a:ext>
            </a:extLst>
          </p:cNvPr>
          <p:cNvPicPr>
            <a:picLocks noChangeAspect="1"/>
          </p:cNvPicPr>
          <p:nvPr/>
        </p:nvPicPr>
        <p:blipFill>
          <a:blip r:embed="rId3"/>
          <a:stretch>
            <a:fillRect/>
          </a:stretch>
        </p:blipFill>
        <p:spPr>
          <a:xfrm>
            <a:off x="614107" y="4958048"/>
            <a:ext cx="5629784" cy="1819232"/>
          </a:xfrm>
          <a:prstGeom prst="rect">
            <a:avLst/>
          </a:prstGeom>
        </p:spPr>
      </p:pic>
      <p:pic>
        <p:nvPicPr>
          <p:cNvPr id="16" name="Picture 15">
            <a:extLst>
              <a:ext uri="{FF2B5EF4-FFF2-40B4-BE49-F238E27FC236}">
                <a16:creationId xmlns:a16="http://schemas.microsoft.com/office/drawing/2014/main" id="{37D9FE51-3921-51FE-DF10-B05B68C8A41E}"/>
              </a:ext>
            </a:extLst>
          </p:cNvPr>
          <p:cNvPicPr>
            <a:picLocks noChangeAspect="1"/>
          </p:cNvPicPr>
          <p:nvPr/>
        </p:nvPicPr>
        <p:blipFill>
          <a:blip r:embed="rId4"/>
          <a:stretch>
            <a:fillRect/>
          </a:stretch>
        </p:blipFill>
        <p:spPr>
          <a:xfrm>
            <a:off x="1533260" y="7304682"/>
            <a:ext cx="3791479" cy="1476581"/>
          </a:xfrm>
          <a:prstGeom prst="rect">
            <a:avLst/>
          </a:prstGeom>
        </p:spPr>
      </p:pic>
    </p:spTree>
    <p:extLst>
      <p:ext uri="{BB962C8B-B14F-4D97-AF65-F5344CB8AC3E}">
        <p14:creationId xmlns:p14="http://schemas.microsoft.com/office/powerpoint/2010/main" val="22146595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DFDD1-A8F2-0803-729F-AE4560BCEF8F}"/>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3A23AD1E-C7A8-EC30-C527-A346EFA55A32}"/>
              </a:ext>
            </a:extLst>
          </p:cNvPr>
          <p:cNvSpPr>
            <a:spLocks noGrp="1"/>
          </p:cNvSpPr>
          <p:nvPr>
            <p:ph type="sldNum" sz="quarter" idx="12"/>
          </p:nvPr>
        </p:nvSpPr>
        <p:spPr/>
        <p:txBody>
          <a:bodyPr/>
          <a:lstStyle/>
          <a:p>
            <a:fld id="{FABEA90D-F275-432F-8053-456A4E092F4A}" type="slidenum">
              <a:rPr kumimoji="1" lang="ja-JP" altLang="en-US" smtClean="0"/>
              <a:t>68</a:t>
            </a:fld>
            <a:endParaRPr kumimoji="1" lang="ja-JP" altLang="en-US"/>
          </a:p>
        </p:txBody>
      </p:sp>
      <p:sp>
        <p:nvSpPr>
          <p:cNvPr id="17" name="正方形/長方形 16">
            <a:extLst>
              <a:ext uri="{FF2B5EF4-FFF2-40B4-BE49-F238E27FC236}">
                <a16:creationId xmlns:a16="http://schemas.microsoft.com/office/drawing/2014/main" id="{5E70ECFE-C4A4-5332-F567-320C0A49BF6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813A6931-D55F-4EE4-0B45-DD149E8FDD29}"/>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9B2A69FB-1567-3A33-5829-3501257103F3}"/>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5.8. Master Manager menu</a:t>
            </a:r>
          </a:p>
        </p:txBody>
      </p:sp>
      <p:sp>
        <p:nvSpPr>
          <p:cNvPr id="4" name="テキスト ボックス 3">
            <a:extLst>
              <a:ext uri="{FF2B5EF4-FFF2-40B4-BE49-F238E27FC236}">
                <a16:creationId xmlns:a16="http://schemas.microsoft.com/office/drawing/2014/main" id="{09B7981E-030D-5DB7-B498-3B8F26EAA836}"/>
              </a:ext>
            </a:extLst>
          </p:cNvPr>
          <p:cNvSpPr txBox="1"/>
          <p:nvPr/>
        </p:nvSpPr>
        <p:spPr>
          <a:xfrm>
            <a:off x="499554" y="1430877"/>
            <a:ext cx="5952046" cy="230832"/>
          </a:xfrm>
          <a:prstGeom prst="rect">
            <a:avLst/>
          </a:prstGeom>
          <a:noFill/>
        </p:spPr>
        <p:txBody>
          <a:bodyPr wrap="square" rtlCol="0">
            <a:spAutoFit/>
          </a:bodyPr>
          <a:lstStyle/>
          <a:p>
            <a:r>
              <a:rPr kumimoji="1" lang="en-US" altLang="ja-JP" sz="900" dirty="0"/>
              <a:t>1.3 Basic Master’s information setting</a:t>
            </a:r>
          </a:p>
        </p:txBody>
      </p:sp>
      <p:sp>
        <p:nvSpPr>
          <p:cNvPr id="41" name="Isosceles Triangle 40">
            <a:extLst>
              <a:ext uri="{FF2B5EF4-FFF2-40B4-BE49-F238E27FC236}">
                <a16:creationId xmlns:a16="http://schemas.microsoft.com/office/drawing/2014/main" id="{A4E94926-152A-C844-3CDA-A2A381F8F2AF}"/>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5" name="Picture 4">
            <a:extLst>
              <a:ext uri="{FF2B5EF4-FFF2-40B4-BE49-F238E27FC236}">
                <a16:creationId xmlns:a16="http://schemas.microsoft.com/office/drawing/2014/main" id="{C64D9C9F-0B51-CF7A-D70F-598FC5ADC994}"/>
              </a:ext>
            </a:extLst>
          </p:cNvPr>
          <p:cNvPicPr>
            <a:picLocks noChangeAspect="1"/>
          </p:cNvPicPr>
          <p:nvPr/>
        </p:nvPicPr>
        <p:blipFill>
          <a:blip r:embed="rId2"/>
          <a:stretch>
            <a:fillRect/>
          </a:stretch>
        </p:blipFill>
        <p:spPr>
          <a:xfrm>
            <a:off x="895481" y="1628122"/>
            <a:ext cx="5067037" cy="3006148"/>
          </a:xfrm>
          <a:prstGeom prst="rect">
            <a:avLst/>
          </a:prstGeom>
        </p:spPr>
      </p:pic>
      <p:pic>
        <p:nvPicPr>
          <p:cNvPr id="7" name="Picture 6">
            <a:extLst>
              <a:ext uri="{FF2B5EF4-FFF2-40B4-BE49-F238E27FC236}">
                <a16:creationId xmlns:a16="http://schemas.microsoft.com/office/drawing/2014/main" id="{F4B7551D-0ABF-BF5F-3968-7AB8CE5F3BB7}"/>
              </a:ext>
            </a:extLst>
          </p:cNvPr>
          <p:cNvPicPr>
            <a:picLocks noChangeAspect="1"/>
          </p:cNvPicPr>
          <p:nvPr/>
        </p:nvPicPr>
        <p:blipFill>
          <a:blip r:embed="rId3"/>
          <a:srcRect b="67238"/>
          <a:stretch/>
        </p:blipFill>
        <p:spPr>
          <a:xfrm>
            <a:off x="895481" y="4634270"/>
            <a:ext cx="5067037" cy="795014"/>
          </a:xfrm>
          <a:prstGeom prst="rect">
            <a:avLst/>
          </a:prstGeom>
        </p:spPr>
      </p:pic>
      <p:pic>
        <p:nvPicPr>
          <p:cNvPr id="10" name="Picture 9">
            <a:extLst>
              <a:ext uri="{FF2B5EF4-FFF2-40B4-BE49-F238E27FC236}">
                <a16:creationId xmlns:a16="http://schemas.microsoft.com/office/drawing/2014/main" id="{ADD626AA-0588-44B9-1B30-635A3DDF7189}"/>
              </a:ext>
            </a:extLst>
          </p:cNvPr>
          <p:cNvPicPr>
            <a:picLocks noChangeAspect="1"/>
          </p:cNvPicPr>
          <p:nvPr/>
        </p:nvPicPr>
        <p:blipFill>
          <a:blip r:embed="rId4"/>
          <a:stretch>
            <a:fillRect/>
          </a:stretch>
        </p:blipFill>
        <p:spPr>
          <a:xfrm>
            <a:off x="1067608" y="5429284"/>
            <a:ext cx="4794637" cy="1340082"/>
          </a:xfrm>
          <a:prstGeom prst="rect">
            <a:avLst/>
          </a:prstGeom>
        </p:spPr>
      </p:pic>
      <p:sp>
        <p:nvSpPr>
          <p:cNvPr id="11" name="テキスト ボックス 3">
            <a:extLst>
              <a:ext uri="{FF2B5EF4-FFF2-40B4-BE49-F238E27FC236}">
                <a16:creationId xmlns:a16="http://schemas.microsoft.com/office/drawing/2014/main" id="{4F1E3BF4-4547-95AA-054F-D3F4A0372D24}"/>
              </a:ext>
            </a:extLst>
          </p:cNvPr>
          <p:cNvSpPr txBox="1"/>
          <p:nvPr/>
        </p:nvSpPr>
        <p:spPr>
          <a:xfrm>
            <a:off x="488903" y="6802235"/>
            <a:ext cx="5952046" cy="369332"/>
          </a:xfrm>
          <a:prstGeom prst="rect">
            <a:avLst/>
          </a:prstGeom>
          <a:noFill/>
        </p:spPr>
        <p:txBody>
          <a:bodyPr wrap="square" rtlCol="0">
            <a:spAutoFit/>
          </a:bodyPr>
          <a:lstStyle/>
          <a:p>
            <a:r>
              <a:rPr kumimoji="1" lang="en-US" altLang="ja-JP" sz="900" dirty="0"/>
              <a:t>1.4 Setting up record information to configure a custom master table </a:t>
            </a:r>
            <a:endParaRPr kumimoji="1" lang="th-TH" altLang="ja-JP" sz="900" dirty="0"/>
          </a:p>
          <a:p>
            <a:r>
              <a:rPr kumimoji="1" lang="th-TH" altLang="ja-JP" sz="900" dirty="0"/>
              <a:t>	</a:t>
            </a:r>
            <a:r>
              <a:rPr kumimoji="1" lang="en-US" altLang="ja-JP" sz="900" dirty="0"/>
              <a:t>1.4.1 Flag/display order/available group settings</a:t>
            </a:r>
          </a:p>
        </p:txBody>
      </p:sp>
      <p:pic>
        <p:nvPicPr>
          <p:cNvPr id="13" name="Picture 12">
            <a:extLst>
              <a:ext uri="{FF2B5EF4-FFF2-40B4-BE49-F238E27FC236}">
                <a16:creationId xmlns:a16="http://schemas.microsoft.com/office/drawing/2014/main" id="{C6DCA45F-B845-F84B-5C86-4751C824940C}"/>
              </a:ext>
            </a:extLst>
          </p:cNvPr>
          <p:cNvPicPr>
            <a:picLocks noChangeAspect="1"/>
          </p:cNvPicPr>
          <p:nvPr/>
        </p:nvPicPr>
        <p:blipFill>
          <a:blip r:embed="rId5"/>
          <a:stretch>
            <a:fillRect/>
          </a:stretch>
        </p:blipFill>
        <p:spPr>
          <a:xfrm>
            <a:off x="1532267" y="7126605"/>
            <a:ext cx="3793465" cy="2028108"/>
          </a:xfrm>
          <a:prstGeom prst="rect">
            <a:avLst/>
          </a:prstGeom>
        </p:spPr>
      </p:pic>
    </p:spTree>
    <p:extLst>
      <p:ext uri="{BB962C8B-B14F-4D97-AF65-F5344CB8AC3E}">
        <p14:creationId xmlns:p14="http://schemas.microsoft.com/office/powerpoint/2010/main" val="32893052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DEB87-9E16-E925-1607-C8AEB6BE15C7}"/>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E4A0E91-3475-BC03-DF10-BE504AF05FCA}"/>
              </a:ext>
            </a:extLst>
          </p:cNvPr>
          <p:cNvSpPr>
            <a:spLocks noGrp="1"/>
          </p:cNvSpPr>
          <p:nvPr>
            <p:ph type="sldNum" sz="quarter" idx="12"/>
          </p:nvPr>
        </p:nvSpPr>
        <p:spPr/>
        <p:txBody>
          <a:bodyPr/>
          <a:lstStyle/>
          <a:p>
            <a:fld id="{FABEA90D-F275-432F-8053-456A4E092F4A}" type="slidenum">
              <a:rPr kumimoji="1" lang="ja-JP" altLang="en-US" smtClean="0"/>
              <a:t>69</a:t>
            </a:fld>
            <a:endParaRPr kumimoji="1" lang="ja-JP" altLang="en-US"/>
          </a:p>
        </p:txBody>
      </p:sp>
      <p:sp>
        <p:nvSpPr>
          <p:cNvPr id="17" name="正方形/長方形 16">
            <a:extLst>
              <a:ext uri="{FF2B5EF4-FFF2-40B4-BE49-F238E27FC236}">
                <a16:creationId xmlns:a16="http://schemas.microsoft.com/office/drawing/2014/main" id="{E01D2CA3-556B-6AE6-191D-4A9D6F3B2241}"/>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A6980F63-7157-3F20-9685-21F9E11E651D}"/>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BD09BF95-B239-E4FD-7430-38A9D9EB88AF}"/>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5.8. Master Manager menu</a:t>
            </a:r>
          </a:p>
        </p:txBody>
      </p:sp>
      <p:sp>
        <p:nvSpPr>
          <p:cNvPr id="4" name="テキスト ボックス 3">
            <a:extLst>
              <a:ext uri="{FF2B5EF4-FFF2-40B4-BE49-F238E27FC236}">
                <a16:creationId xmlns:a16="http://schemas.microsoft.com/office/drawing/2014/main" id="{76F43778-0C32-A512-77A2-F9A70830DD0B}"/>
              </a:ext>
            </a:extLst>
          </p:cNvPr>
          <p:cNvSpPr txBox="1"/>
          <p:nvPr/>
        </p:nvSpPr>
        <p:spPr>
          <a:xfrm>
            <a:off x="499554" y="1430877"/>
            <a:ext cx="5952046" cy="230832"/>
          </a:xfrm>
          <a:prstGeom prst="rect">
            <a:avLst/>
          </a:prstGeom>
          <a:noFill/>
        </p:spPr>
        <p:txBody>
          <a:bodyPr wrap="square" rtlCol="0">
            <a:spAutoFit/>
          </a:bodyPr>
          <a:lstStyle/>
          <a:p>
            <a:r>
              <a:rPr kumimoji="1" lang="en-US" altLang="ja-JP" sz="900" dirty="0"/>
              <a:t>	1.4.2 Header name such as Record KEY/Field name/Field type setting</a:t>
            </a:r>
          </a:p>
        </p:txBody>
      </p:sp>
      <p:sp>
        <p:nvSpPr>
          <p:cNvPr id="41" name="Isosceles Triangle 40">
            <a:extLst>
              <a:ext uri="{FF2B5EF4-FFF2-40B4-BE49-F238E27FC236}">
                <a16:creationId xmlns:a16="http://schemas.microsoft.com/office/drawing/2014/main" id="{106571A4-C767-C19A-8DD7-B4831D364FA4}"/>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sp>
        <p:nvSpPr>
          <p:cNvPr id="11" name="テキスト ボックス 3">
            <a:extLst>
              <a:ext uri="{FF2B5EF4-FFF2-40B4-BE49-F238E27FC236}">
                <a16:creationId xmlns:a16="http://schemas.microsoft.com/office/drawing/2014/main" id="{E2D7C77B-0A08-672A-529E-534293E3489F}"/>
              </a:ext>
            </a:extLst>
          </p:cNvPr>
          <p:cNvSpPr txBox="1"/>
          <p:nvPr/>
        </p:nvSpPr>
        <p:spPr>
          <a:xfrm>
            <a:off x="499554" y="3839883"/>
            <a:ext cx="5952046" cy="230832"/>
          </a:xfrm>
          <a:prstGeom prst="rect">
            <a:avLst/>
          </a:prstGeom>
          <a:noFill/>
        </p:spPr>
        <p:txBody>
          <a:bodyPr wrap="square" rtlCol="0">
            <a:spAutoFit/>
          </a:bodyPr>
          <a:lstStyle/>
          <a:p>
            <a:r>
              <a:rPr kumimoji="1" lang="en-US" altLang="ja-JP" sz="900" dirty="0"/>
              <a:t>	1.4.3 Setting method for image data</a:t>
            </a:r>
          </a:p>
        </p:txBody>
      </p:sp>
      <p:pic>
        <p:nvPicPr>
          <p:cNvPr id="6" name="Picture 5">
            <a:extLst>
              <a:ext uri="{FF2B5EF4-FFF2-40B4-BE49-F238E27FC236}">
                <a16:creationId xmlns:a16="http://schemas.microsoft.com/office/drawing/2014/main" id="{78AF1141-0741-2481-841C-F7966D660CA2}"/>
              </a:ext>
            </a:extLst>
          </p:cNvPr>
          <p:cNvPicPr>
            <a:picLocks noChangeAspect="1"/>
          </p:cNvPicPr>
          <p:nvPr/>
        </p:nvPicPr>
        <p:blipFill>
          <a:blip r:embed="rId2"/>
          <a:stretch>
            <a:fillRect/>
          </a:stretch>
        </p:blipFill>
        <p:spPr>
          <a:xfrm>
            <a:off x="1470299" y="1661709"/>
            <a:ext cx="3917401" cy="2178174"/>
          </a:xfrm>
          <a:prstGeom prst="rect">
            <a:avLst/>
          </a:prstGeom>
        </p:spPr>
      </p:pic>
      <p:pic>
        <p:nvPicPr>
          <p:cNvPr id="9" name="Picture 8">
            <a:extLst>
              <a:ext uri="{FF2B5EF4-FFF2-40B4-BE49-F238E27FC236}">
                <a16:creationId xmlns:a16="http://schemas.microsoft.com/office/drawing/2014/main" id="{B6E6EBD8-4D22-9526-CEF2-3985268AB326}"/>
              </a:ext>
            </a:extLst>
          </p:cNvPr>
          <p:cNvPicPr>
            <a:picLocks noChangeAspect="1"/>
          </p:cNvPicPr>
          <p:nvPr/>
        </p:nvPicPr>
        <p:blipFill>
          <a:blip r:embed="rId3"/>
          <a:stretch>
            <a:fillRect/>
          </a:stretch>
        </p:blipFill>
        <p:spPr>
          <a:xfrm>
            <a:off x="1575999" y="4070715"/>
            <a:ext cx="3706001" cy="2504328"/>
          </a:xfrm>
          <a:prstGeom prst="rect">
            <a:avLst/>
          </a:prstGeom>
        </p:spPr>
      </p:pic>
      <p:sp>
        <p:nvSpPr>
          <p:cNvPr id="14" name="テキスト ボックス 3">
            <a:extLst>
              <a:ext uri="{FF2B5EF4-FFF2-40B4-BE49-F238E27FC236}">
                <a16:creationId xmlns:a16="http://schemas.microsoft.com/office/drawing/2014/main" id="{036CD094-1D65-8ADF-5E41-821AE4965F4C}"/>
              </a:ext>
            </a:extLst>
          </p:cNvPr>
          <p:cNvSpPr txBox="1"/>
          <p:nvPr/>
        </p:nvSpPr>
        <p:spPr>
          <a:xfrm>
            <a:off x="499554" y="6575043"/>
            <a:ext cx="5952046" cy="230832"/>
          </a:xfrm>
          <a:prstGeom prst="rect">
            <a:avLst/>
          </a:prstGeom>
          <a:noFill/>
        </p:spPr>
        <p:txBody>
          <a:bodyPr wrap="square" rtlCol="0">
            <a:spAutoFit/>
          </a:bodyPr>
          <a:lstStyle/>
          <a:p>
            <a:r>
              <a:rPr kumimoji="1" lang="en-US" altLang="ja-JP" sz="900" dirty="0"/>
              <a:t>1.5 Output a CSV file reflecting a custom Master import CSV layout</a:t>
            </a:r>
          </a:p>
        </p:txBody>
      </p:sp>
      <p:pic>
        <p:nvPicPr>
          <p:cNvPr id="16" name="Picture 15">
            <a:extLst>
              <a:ext uri="{FF2B5EF4-FFF2-40B4-BE49-F238E27FC236}">
                <a16:creationId xmlns:a16="http://schemas.microsoft.com/office/drawing/2014/main" id="{8C742F92-45B9-0E09-1844-6CDC5F4EB91E}"/>
              </a:ext>
            </a:extLst>
          </p:cNvPr>
          <p:cNvPicPr>
            <a:picLocks noChangeAspect="1"/>
          </p:cNvPicPr>
          <p:nvPr/>
        </p:nvPicPr>
        <p:blipFill>
          <a:blip r:embed="rId4"/>
          <a:stretch>
            <a:fillRect/>
          </a:stretch>
        </p:blipFill>
        <p:spPr>
          <a:xfrm>
            <a:off x="1453539" y="6778441"/>
            <a:ext cx="3950919" cy="2346687"/>
          </a:xfrm>
          <a:prstGeom prst="rect">
            <a:avLst/>
          </a:prstGeom>
        </p:spPr>
      </p:pic>
    </p:spTree>
    <p:extLst>
      <p:ext uri="{BB962C8B-B14F-4D97-AF65-F5344CB8AC3E}">
        <p14:creationId xmlns:p14="http://schemas.microsoft.com/office/powerpoint/2010/main" val="112301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直線コネクタ 38">
            <a:extLst>
              <a:ext uri="{FF2B5EF4-FFF2-40B4-BE49-F238E27FC236}">
                <a16:creationId xmlns:a16="http://schemas.microsoft.com/office/drawing/2014/main" id="{17180B30-499B-6945-4DE1-1ED81D962704}"/>
              </a:ext>
            </a:extLst>
          </p:cNvPr>
          <p:cNvCxnSpPr>
            <a:cxnSpLocks/>
            <a:stCxn id="4" idx="3"/>
            <a:endCxn id="35" idx="0"/>
          </p:cNvCxnSpPr>
          <p:nvPr/>
        </p:nvCxnSpPr>
        <p:spPr>
          <a:xfrm flipH="1">
            <a:off x="2965270" y="4405225"/>
            <a:ext cx="9974" cy="713402"/>
          </a:xfrm>
          <a:prstGeom prst="line">
            <a:avLst/>
          </a:prstGeom>
          <a:ln w="6350" cmpd="sng">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43" name="正方形/長方形 42">
            <a:extLst>
              <a:ext uri="{FF2B5EF4-FFF2-40B4-BE49-F238E27FC236}">
                <a16:creationId xmlns:a16="http://schemas.microsoft.com/office/drawing/2014/main" id="{BB3865C1-75B2-4279-A206-D537FC580716}"/>
              </a:ext>
            </a:extLst>
          </p:cNvPr>
          <p:cNvSpPr/>
          <p:nvPr/>
        </p:nvSpPr>
        <p:spPr>
          <a:xfrm>
            <a:off x="532220" y="3154808"/>
            <a:ext cx="3930856" cy="139428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b="1" dirty="0">
              <a:solidFill>
                <a:schemeClr val="tx1"/>
              </a:solidFill>
            </a:endParaRPr>
          </a:p>
        </p:txBody>
      </p:sp>
      <p:sp>
        <p:nvSpPr>
          <p:cNvPr id="23" name="正方形/長方形 22">
            <a:extLst>
              <a:ext uri="{FF2B5EF4-FFF2-40B4-BE49-F238E27FC236}">
                <a16:creationId xmlns:a16="http://schemas.microsoft.com/office/drawing/2014/main" id="{3CF2B628-9335-4B00-B73B-9012A52144F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Overall configuration diagram</a:t>
            </a:r>
          </a:p>
        </p:txBody>
      </p:sp>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7</a:t>
            </a:fld>
            <a:endParaRPr kumimoji="1" lang="ja-JP" altLang="en-US"/>
          </a:p>
        </p:txBody>
      </p:sp>
      <p:sp>
        <p:nvSpPr>
          <p:cNvPr id="13" name="正方形/長方形 12">
            <a:extLst>
              <a:ext uri="{FF2B5EF4-FFF2-40B4-BE49-F238E27FC236}">
                <a16:creationId xmlns:a16="http://schemas.microsoft.com/office/drawing/2014/main" id="{7A7E3F70-2A0C-4693-B7A3-2F0C925AAAE7}"/>
              </a:ext>
            </a:extLst>
          </p:cNvPr>
          <p:cNvSpPr/>
          <p:nvPr/>
        </p:nvSpPr>
        <p:spPr>
          <a:xfrm>
            <a:off x="406400" y="1092830"/>
            <a:ext cx="6117062" cy="808856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4" name="フローチャート: 磁気ディスク 3">
            <a:extLst>
              <a:ext uri="{FF2B5EF4-FFF2-40B4-BE49-F238E27FC236}">
                <a16:creationId xmlns:a16="http://schemas.microsoft.com/office/drawing/2014/main" id="{B513C674-2760-4A3F-A0A8-3E4F9C7D53DC}"/>
              </a:ext>
            </a:extLst>
          </p:cNvPr>
          <p:cNvSpPr/>
          <p:nvPr/>
        </p:nvSpPr>
        <p:spPr>
          <a:xfrm>
            <a:off x="2479944" y="3562098"/>
            <a:ext cx="990600" cy="843127"/>
          </a:xfrm>
          <a:prstGeom prst="flowChartMagneticDisk">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rgbClr val="FF0000"/>
                </a:solidFill>
              </a:rPr>
              <a:t>Pegasus</a:t>
            </a:r>
          </a:p>
          <a:p>
            <a:pPr algn="ctr"/>
            <a:r>
              <a:rPr kumimoji="1" lang="en-US" altLang="ja-JP" sz="800" b="1" dirty="0">
                <a:solidFill>
                  <a:srgbClr val="FF0000"/>
                </a:solidFill>
              </a:rPr>
              <a:t>server</a:t>
            </a:r>
            <a:endParaRPr kumimoji="1" lang="ja-JP" altLang="en-US" sz="800" b="1" dirty="0">
              <a:solidFill>
                <a:srgbClr val="FF0000"/>
              </a:solidFill>
            </a:endParaRPr>
          </a:p>
        </p:txBody>
      </p:sp>
      <p:sp>
        <p:nvSpPr>
          <p:cNvPr id="36" name="正方形/長方形 35">
            <a:extLst>
              <a:ext uri="{FF2B5EF4-FFF2-40B4-BE49-F238E27FC236}">
                <a16:creationId xmlns:a16="http://schemas.microsoft.com/office/drawing/2014/main" id="{28BC77B6-A72F-423E-BE2E-9A22B6F717F6}"/>
              </a:ext>
            </a:extLst>
          </p:cNvPr>
          <p:cNvSpPr/>
          <p:nvPr/>
        </p:nvSpPr>
        <p:spPr>
          <a:xfrm>
            <a:off x="3341839" y="6280481"/>
            <a:ext cx="815340" cy="329381"/>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rgbClr val="FF0000"/>
                </a:solidFill>
              </a:rPr>
              <a:t>Handy terminal#1</a:t>
            </a:r>
            <a:endParaRPr kumimoji="1" lang="ja-JP" altLang="en-US" sz="800" b="1" dirty="0">
              <a:solidFill>
                <a:srgbClr val="FF0000"/>
              </a:solidFill>
            </a:endParaRPr>
          </a:p>
        </p:txBody>
      </p:sp>
      <p:sp>
        <p:nvSpPr>
          <p:cNvPr id="69" name="正方形/長方形 68">
            <a:extLst>
              <a:ext uri="{FF2B5EF4-FFF2-40B4-BE49-F238E27FC236}">
                <a16:creationId xmlns:a16="http://schemas.microsoft.com/office/drawing/2014/main" id="{7EAA3B7F-1988-4A22-AC06-70D6469DB04E}"/>
              </a:ext>
            </a:extLst>
          </p:cNvPr>
          <p:cNvSpPr/>
          <p:nvPr/>
        </p:nvSpPr>
        <p:spPr>
          <a:xfrm>
            <a:off x="532220" y="4600650"/>
            <a:ext cx="5854292" cy="44741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b="1" dirty="0">
              <a:solidFill>
                <a:schemeClr val="tx1"/>
              </a:solidFill>
            </a:endParaRPr>
          </a:p>
        </p:txBody>
      </p:sp>
      <p:cxnSp>
        <p:nvCxnSpPr>
          <p:cNvPr id="62" name="直線矢印コネクタ 61">
            <a:extLst>
              <a:ext uri="{FF2B5EF4-FFF2-40B4-BE49-F238E27FC236}">
                <a16:creationId xmlns:a16="http://schemas.microsoft.com/office/drawing/2014/main" id="{F8358342-E7F9-4476-B44A-7F5B2CCC3605}"/>
              </a:ext>
            </a:extLst>
          </p:cNvPr>
          <p:cNvCxnSpPr>
            <a:cxnSpLocks/>
          </p:cNvCxnSpPr>
          <p:nvPr/>
        </p:nvCxnSpPr>
        <p:spPr>
          <a:xfrm>
            <a:off x="4760643" y="3468228"/>
            <a:ext cx="258081" cy="0"/>
          </a:xfrm>
          <a:prstGeom prst="straightConnector1">
            <a:avLst/>
          </a:prstGeom>
          <a:ln w="254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AA99CF50-377A-48F3-A242-54CAD267ABCB}"/>
              </a:ext>
            </a:extLst>
          </p:cNvPr>
          <p:cNvCxnSpPr>
            <a:cxnSpLocks/>
          </p:cNvCxnSpPr>
          <p:nvPr/>
        </p:nvCxnSpPr>
        <p:spPr>
          <a:xfrm>
            <a:off x="4775512" y="3756915"/>
            <a:ext cx="249107" cy="0"/>
          </a:xfrm>
          <a:prstGeom prst="line">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77" name="テキスト ボックス 76">
            <a:extLst>
              <a:ext uri="{FF2B5EF4-FFF2-40B4-BE49-F238E27FC236}">
                <a16:creationId xmlns:a16="http://schemas.microsoft.com/office/drawing/2014/main" id="{46821916-99FF-47CA-96A6-72D38CFACAF7}"/>
              </a:ext>
            </a:extLst>
          </p:cNvPr>
          <p:cNvSpPr txBox="1"/>
          <p:nvPr/>
        </p:nvSpPr>
        <p:spPr>
          <a:xfrm>
            <a:off x="5080096" y="3357960"/>
            <a:ext cx="1011137" cy="215444"/>
          </a:xfrm>
          <a:prstGeom prst="rect">
            <a:avLst/>
          </a:prstGeom>
          <a:noFill/>
        </p:spPr>
        <p:txBody>
          <a:bodyPr wrap="square" rtlCol="0">
            <a:spAutoFit/>
          </a:bodyPr>
          <a:lstStyle/>
          <a:p>
            <a:r>
              <a:rPr kumimoji="1" lang="en-US" altLang="ja-JP" sz="800" dirty="0"/>
              <a:t>Lan cable</a:t>
            </a:r>
          </a:p>
        </p:txBody>
      </p:sp>
      <p:sp>
        <p:nvSpPr>
          <p:cNvPr id="78" name="テキスト ボックス 77">
            <a:extLst>
              <a:ext uri="{FF2B5EF4-FFF2-40B4-BE49-F238E27FC236}">
                <a16:creationId xmlns:a16="http://schemas.microsoft.com/office/drawing/2014/main" id="{1470DFBE-6680-4515-9C31-AF052AA50A8B}"/>
              </a:ext>
            </a:extLst>
          </p:cNvPr>
          <p:cNvSpPr txBox="1"/>
          <p:nvPr/>
        </p:nvSpPr>
        <p:spPr>
          <a:xfrm>
            <a:off x="5080096" y="3667810"/>
            <a:ext cx="1011137" cy="215444"/>
          </a:xfrm>
          <a:prstGeom prst="rect">
            <a:avLst/>
          </a:prstGeom>
          <a:noFill/>
        </p:spPr>
        <p:txBody>
          <a:bodyPr wrap="square" rtlCol="0">
            <a:spAutoFit/>
          </a:bodyPr>
          <a:lstStyle/>
          <a:p>
            <a:r>
              <a:rPr kumimoji="1" lang="en-US" altLang="ja-JP" sz="800" dirty="0"/>
              <a:t>Wi-Fi</a:t>
            </a:r>
          </a:p>
        </p:txBody>
      </p:sp>
      <p:sp>
        <p:nvSpPr>
          <p:cNvPr id="27" name="正方形/長方形 26">
            <a:extLst>
              <a:ext uri="{FF2B5EF4-FFF2-40B4-BE49-F238E27FC236}">
                <a16:creationId xmlns:a16="http://schemas.microsoft.com/office/drawing/2014/main" id="{CF77E42F-C721-4F63-B6DD-CA1CBD40FBE5}"/>
              </a:ext>
            </a:extLst>
          </p:cNvPr>
          <p:cNvSpPr/>
          <p:nvPr/>
        </p:nvSpPr>
        <p:spPr>
          <a:xfrm>
            <a:off x="4582454" y="3168506"/>
            <a:ext cx="1794330" cy="88964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b="1" dirty="0">
              <a:solidFill>
                <a:schemeClr val="tx1"/>
              </a:solidFill>
            </a:endParaRPr>
          </a:p>
        </p:txBody>
      </p:sp>
      <p:sp>
        <p:nvSpPr>
          <p:cNvPr id="73" name="テキスト ボックス 72">
            <a:extLst>
              <a:ext uri="{FF2B5EF4-FFF2-40B4-BE49-F238E27FC236}">
                <a16:creationId xmlns:a16="http://schemas.microsoft.com/office/drawing/2014/main" id="{9D412604-00FB-4ED8-BC2C-44CEFDAA2989}"/>
              </a:ext>
            </a:extLst>
          </p:cNvPr>
          <p:cNvSpPr txBox="1"/>
          <p:nvPr/>
        </p:nvSpPr>
        <p:spPr>
          <a:xfrm>
            <a:off x="406400" y="831220"/>
            <a:ext cx="6117061" cy="261610"/>
          </a:xfrm>
          <a:prstGeom prst="rect">
            <a:avLst/>
          </a:prstGeom>
          <a:noFill/>
        </p:spPr>
        <p:txBody>
          <a:bodyPr wrap="square" rtlCol="0">
            <a:spAutoFit/>
          </a:bodyPr>
          <a:lstStyle/>
          <a:p>
            <a:pPr algn="ctr"/>
            <a:r>
              <a:rPr kumimoji="1" lang="en-US" altLang="ja-JP" sz="1100" dirty="0"/>
              <a:t>Hardware diagram</a:t>
            </a:r>
            <a:endParaRPr kumimoji="1" lang="ja-JP" altLang="en-US" sz="1100" dirty="0">
              <a:solidFill>
                <a:srgbClr val="FF0000"/>
              </a:solidFill>
            </a:endParaRPr>
          </a:p>
        </p:txBody>
      </p:sp>
      <p:sp>
        <p:nvSpPr>
          <p:cNvPr id="102" name="正方形/長方形 101">
            <a:extLst>
              <a:ext uri="{FF2B5EF4-FFF2-40B4-BE49-F238E27FC236}">
                <a16:creationId xmlns:a16="http://schemas.microsoft.com/office/drawing/2014/main" id="{EA69A683-EDE4-4BE6-A244-F2C4EA44C94C}"/>
              </a:ext>
            </a:extLst>
          </p:cNvPr>
          <p:cNvSpPr/>
          <p:nvPr/>
        </p:nvSpPr>
        <p:spPr>
          <a:xfrm>
            <a:off x="2206967" y="3210027"/>
            <a:ext cx="1790169" cy="25116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solidFill>
                  <a:schemeClr val="tx1"/>
                </a:solidFill>
              </a:rPr>
              <a:t>TBFST office</a:t>
            </a:r>
          </a:p>
        </p:txBody>
      </p:sp>
      <p:sp>
        <p:nvSpPr>
          <p:cNvPr id="103" name="正方形/長方形 102">
            <a:extLst>
              <a:ext uri="{FF2B5EF4-FFF2-40B4-BE49-F238E27FC236}">
                <a16:creationId xmlns:a16="http://schemas.microsoft.com/office/drawing/2014/main" id="{AAC3B509-7E5E-4961-852F-BE339887FC36}"/>
              </a:ext>
            </a:extLst>
          </p:cNvPr>
          <p:cNvSpPr/>
          <p:nvPr/>
        </p:nvSpPr>
        <p:spPr>
          <a:xfrm>
            <a:off x="2256737" y="8771929"/>
            <a:ext cx="1790169" cy="25116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solidFill>
                  <a:schemeClr val="tx1"/>
                </a:solidFill>
              </a:rPr>
              <a:t>TBFST Warehouse</a:t>
            </a:r>
            <a:endParaRPr kumimoji="1" lang="ja-JP" altLang="en-US" sz="1000" dirty="0">
              <a:solidFill>
                <a:schemeClr val="tx1"/>
              </a:solidFill>
            </a:endParaRPr>
          </a:p>
        </p:txBody>
      </p:sp>
      <p:sp>
        <p:nvSpPr>
          <p:cNvPr id="37" name="フローチャート: 磁気ディスク 36">
            <a:extLst>
              <a:ext uri="{FF2B5EF4-FFF2-40B4-BE49-F238E27FC236}">
                <a16:creationId xmlns:a16="http://schemas.microsoft.com/office/drawing/2014/main" id="{739A4C3C-E776-4EFA-A5B7-390EE902F08B}"/>
              </a:ext>
            </a:extLst>
          </p:cNvPr>
          <p:cNvSpPr/>
          <p:nvPr/>
        </p:nvSpPr>
        <p:spPr>
          <a:xfrm>
            <a:off x="929456" y="3562239"/>
            <a:ext cx="990600" cy="843127"/>
          </a:xfrm>
          <a:prstGeom prst="flowChartMagneticDisk">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DB</a:t>
            </a:r>
          </a:p>
          <a:p>
            <a:pPr algn="ctr"/>
            <a:r>
              <a:rPr kumimoji="1" lang="en-US" altLang="ja-JP" sz="800" b="1" dirty="0">
                <a:solidFill>
                  <a:schemeClr val="tx1"/>
                </a:solidFill>
              </a:rPr>
              <a:t>Middle tier</a:t>
            </a:r>
            <a:endParaRPr kumimoji="1" lang="ja-JP" altLang="en-US" sz="800" b="1" dirty="0">
              <a:solidFill>
                <a:schemeClr val="tx1"/>
              </a:solidFill>
            </a:endParaRPr>
          </a:p>
        </p:txBody>
      </p:sp>
      <p:cxnSp>
        <p:nvCxnSpPr>
          <p:cNvPr id="9" name="直線コネクタ 8">
            <a:extLst>
              <a:ext uri="{FF2B5EF4-FFF2-40B4-BE49-F238E27FC236}">
                <a16:creationId xmlns:a16="http://schemas.microsoft.com/office/drawing/2014/main" id="{F12C8B23-09AF-4DBD-82A9-3B9D2223ACEA}"/>
              </a:ext>
            </a:extLst>
          </p:cNvPr>
          <p:cNvCxnSpPr>
            <a:cxnSpLocks/>
            <a:stCxn id="37" idx="4"/>
            <a:endCxn id="4" idx="2"/>
          </p:cNvCxnSpPr>
          <p:nvPr/>
        </p:nvCxnSpPr>
        <p:spPr>
          <a:xfrm flipV="1">
            <a:off x="1920056" y="3983662"/>
            <a:ext cx="559888" cy="141"/>
          </a:xfrm>
          <a:prstGeom prst="line">
            <a:avLst/>
          </a:prstGeom>
          <a:ln w="6350" cmpd="sng">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graphicFrame>
        <p:nvGraphicFramePr>
          <p:cNvPr id="124" name="オブジェクト 123">
            <a:extLst>
              <a:ext uri="{FF2B5EF4-FFF2-40B4-BE49-F238E27FC236}">
                <a16:creationId xmlns:a16="http://schemas.microsoft.com/office/drawing/2014/main" id="{D596B5E9-BC36-4563-A99F-113F00204117}"/>
              </a:ext>
            </a:extLst>
          </p:cNvPr>
          <p:cNvGraphicFramePr>
            <a:graphicFrameLocks noChangeAspect="1"/>
          </p:cNvGraphicFramePr>
          <p:nvPr>
            <p:extLst>
              <p:ext uri="{D42A27DB-BD31-4B8C-83A1-F6EECF244321}">
                <p14:modId xmlns:p14="http://schemas.microsoft.com/office/powerpoint/2010/main" val="932007256"/>
              </p:ext>
            </p:extLst>
          </p:nvPr>
        </p:nvGraphicFramePr>
        <p:xfrm>
          <a:off x="549729" y="1188215"/>
          <a:ext cx="5901871" cy="1836737"/>
        </p:xfrm>
        <a:graphic>
          <a:graphicData uri="http://schemas.openxmlformats.org/presentationml/2006/ole">
            <mc:AlternateContent xmlns:mc="http://schemas.openxmlformats.org/markup-compatibility/2006">
              <mc:Choice xmlns:v="urn:schemas-microsoft-com:vml" Requires="v">
                <p:oleObj name="Worksheet" r:id="rId2" imgW="5448406" imgH="1836172" progId="Excel.Sheet.12">
                  <p:embed/>
                </p:oleObj>
              </mc:Choice>
              <mc:Fallback>
                <p:oleObj name="Worksheet" r:id="rId2" imgW="5448406" imgH="1836172" progId="Excel.Sheet.12">
                  <p:embed/>
                  <p:pic>
                    <p:nvPicPr>
                      <p:cNvPr id="124" name="オブジェクト 123">
                        <a:extLst>
                          <a:ext uri="{FF2B5EF4-FFF2-40B4-BE49-F238E27FC236}">
                            <a16:creationId xmlns:a16="http://schemas.microsoft.com/office/drawing/2014/main" id="{D596B5E9-BC36-4563-A99F-113F00204117}"/>
                          </a:ext>
                        </a:extLst>
                      </p:cNvPr>
                      <p:cNvPicPr/>
                      <p:nvPr/>
                    </p:nvPicPr>
                    <p:blipFill>
                      <a:blip r:embed="rId3"/>
                      <a:stretch>
                        <a:fillRect/>
                      </a:stretch>
                    </p:blipFill>
                    <p:spPr>
                      <a:xfrm>
                        <a:off x="549729" y="1188215"/>
                        <a:ext cx="5901871" cy="1836737"/>
                      </a:xfrm>
                      <a:prstGeom prst="rect">
                        <a:avLst/>
                      </a:prstGeom>
                    </p:spPr>
                  </p:pic>
                </p:oleObj>
              </mc:Fallback>
            </mc:AlternateContent>
          </a:graphicData>
        </a:graphic>
      </p:graphicFrame>
      <p:sp>
        <p:nvSpPr>
          <p:cNvPr id="130" name="正方形/長方形 129">
            <a:extLst>
              <a:ext uri="{FF2B5EF4-FFF2-40B4-BE49-F238E27FC236}">
                <a16:creationId xmlns:a16="http://schemas.microsoft.com/office/drawing/2014/main" id="{C23A4901-91DF-4895-BCEE-15353B8D514C}"/>
              </a:ext>
            </a:extLst>
          </p:cNvPr>
          <p:cNvSpPr/>
          <p:nvPr/>
        </p:nvSpPr>
        <p:spPr>
          <a:xfrm>
            <a:off x="2567126" y="4704783"/>
            <a:ext cx="815340" cy="32938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Switching hub</a:t>
            </a:r>
            <a:endParaRPr kumimoji="1" lang="ja-JP" altLang="en-US" sz="800" b="1" dirty="0">
              <a:solidFill>
                <a:schemeClr val="tx1"/>
              </a:solidFill>
            </a:endParaRPr>
          </a:p>
        </p:txBody>
      </p:sp>
      <p:sp>
        <p:nvSpPr>
          <p:cNvPr id="31" name="正方形/長方形 30">
            <a:extLst>
              <a:ext uri="{FF2B5EF4-FFF2-40B4-BE49-F238E27FC236}">
                <a16:creationId xmlns:a16="http://schemas.microsoft.com/office/drawing/2014/main" id="{F75DCCF1-D6E7-AFC0-4672-4058EE3DF591}"/>
              </a:ext>
            </a:extLst>
          </p:cNvPr>
          <p:cNvSpPr/>
          <p:nvPr/>
        </p:nvSpPr>
        <p:spPr>
          <a:xfrm>
            <a:off x="3620436" y="3820821"/>
            <a:ext cx="815340" cy="32938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Client pc</a:t>
            </a:r>
            <a:endParaRPr kumimoji="1" lang="ja-JP" altLang="en-US" sz="800" b="1" dirty="0">
              <a:solidFill>
                <a:schemeClr val="tx1"/>
              </a:solidFill>
            </a:endParaRPr>
          </a:p>
        </p:txBody>
      </p:sp>
      <p:cxnSp>
        <p:nvCxnSpPr>
          <p:cNvPr id="32" name="直線コネクタ 31">
            <a:extLst>
              <a:ext uri="{FF2B5EF4-FFF2-40B4-BE49-F238E27FC236}">
                <a16:creationId xmlns:a16="http://schemas.microsoft.com/office/drawing/2014/main" id="{3237305F-4599-865F-3A8B-3963955918D2}"/>
              </a:ext>
            </a:extLst>
          </p:cNvPr>
          <p:cNvCxnSpPr>
            <a:cxnSpLocks/>
            <a:stCxn id="4" idx="4"/>
            <a:endCxn id="31" idx="1"/>
          </p:cNvCxnSpPr>
          <p:nvPr/>
        </p:nvCxnSpPr>
        <p:spPr>
          <a:xfrm>
            <a:off x="3470544" y="3983662"/>
            <a:ext cx="149892" cy="1849"/>
          </a:xfrm>
          <a:prstGeom prst="line">
            <a:avLst/>
          </a:prstGeom>
          <a:ln w="6350" cmpd="sng">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35" name="正方形/長方形 34">
            <a:extLst>
              <a:ext uri="{FF2B5EF4-FFF2-40B4-BE49-F238E27FC236}">
                <a16:creationId xmlns:a16="http://schemas.microsoft.com/office/drawing/2014/main" id="{CA64B018-350E-9599-A3F6-23FAB639A755}"/>
              </a:ext>
            </a:extLst>
          </p:cNvPr>
          <p:cNvSpPr/>
          <p:nvPr/>
        </p:nvSpPr>
        <p:spPr>
          <a:xfrm>
            <a:off x="2557600" y="5118627"/>
            <a:ext cx="815340" cy="32938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Access Point</a:t>
            </a:r>
            <a:endParaRPr kumimoji="1" lang="ja-JP" altLang="en-US" sz="800" b="1" dirty="0">
              <a:solidFill>
                <a:schemeClr val="tx1"/>
              </a:solidFill>
            </a:endParaRPr>
          </a:p>
        </p:txBody>
      </p:sp>
      <p:sp>
        <p:nvSpPr>
          <p:cNvPr id="45" name="正方形/長方形 44">
            <a:extLst>
              <a:ext uri="{FF2B5EF4-FFF2-40B4-BE49-F238E27FC236}">
                <a16:creationId xmlns:a16="http://schemas.microsoft.com/office/drawing/2014/main" id="{D7465099-BEE7-F27B-787D-C04BD90F4620}"/>
              </a:ext>
            </a:extLst>
          </p:cNvPr>
          <p:cNvSpPr/>
          <p:nvPr/>
        </p:nvSpPr>
        <p:spPr>
          <a:xfrm>
            <a:off x="4203384" y="6280481"/>
            <a:ext cx="815340" cy="329381"/>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rgbClr val="FF0000"/>
                </a:solidFill>
              </a:rPr>
              <a:t>Handy terminal#6</a:t>
            </a:r>
            <a:endParaRPr kumimoji="1" lang="ja-JP" altLang="en-US" sz="800" b="1" dirty="0">
              <a:solidFill>
                <a:srgbClr val="FF0000"/>
              </a:solidFill>
            </a:endParaRPr>
          </a:p>
        </p:txBody>
      </p:sp>
      <p:sp>
        <p:nvSpPr>
          <p:cNvPr id="50" name="矢印: 右 49">
            <a:extLst>
              <a:ext uri="{FF2B5EF4-FFF2-40B4-BE49-F238E27FC236}">
                <a16:creationId xmlns:a16="http://schemas.microsoft.com/office/drawing/2014/main" id="{4A494E9B-CDBC-15C1-F527-9B1BD40C4457}"/>
              </a:ext>
            </a:extLst>
          </p:cNvPr>
          <p:cNvSpPr/>
          <p:nvPr/>
        </p:nvSpPr>
        <p:spPr>
          <a:xfrm>
            <a:off x="4119950" y="6406847"/>
            <a:ext cx="152753" cy="76200"/>
          </a:xfrm>
          <a:prstGeom prst="rightArrow">
            <a:avLst/>
          </a:prstGeom>
          <a:solidFill>
            <a:schemeClr val="bg1"/>
          </a:solidFill>
          <a:ln w="3175" cap="flat" cmpd="sng" algn="ctr">
            <a:solidFill>
              <a:srgbClr val="FF0000"/>
            </a:solidFill>
            <a:prstDash val="solid"/>
          </a:ln>
          <a:effectLst/>
        </p:spPr>
        <p:txBody>
          <a:bodyPr rtlCol="0" anchor="ctr"/>
          <a:lstStyle/>
          <a:p>
            <a:pPr algn="l" defTabSz="914400"/>
            <a:endParaRPr kumimoji="1" lang="ja-JP" altLang="en-US" sz="700" kern="0" dirty="0">
              <a:solidFill>
                <a:srgbClr val="FF0000"/>
              </a:solidFill>
            </a:endParaRPr>
          </a:p>
        </p:txBody>
      </p:sp>
      <p:cxnSp>
        <p:nvCxnSpPr>
          <p:cNvPr id="79" name="コネクタ: カギ線 78">
            <a:extLst>
              <a:ext uri="{FF2B5EF4-FFF2-40B4-BE49-F238E27FC236}">
                <a16:creationId xmlns:a16="http://schemas.microsoft.com/office/drawing/2014/main" id="{6DCF896D-D58E-C353-6642-D428FAB6D676}"/>
              </a:ext>
            </a:extLst>
          </p:cNvPr>
          <p:cNvCxnSpPr>
            <a:cxnSpLocks/>
            <a:stCxn id="36" idx="0"/>
            <a:endCxn id="35" idx="2"/>
          </p:cNvCxnSpPr>
          <p:nvPr/>
        </p:nvCxnSpPr>
        <p:spPr>
          <a:xfrm rot="16200000" flipV="1">
            <a:off x="2941153" y="5472124"/>
            <a:ext cx="832474" cy="784239"/>
          </a:xfrm>
          <a:prstGeom prst="bentConnector3">
            <a:avLst>
              <a:gd name="adj1" fmla="val 50000"/>
            </a:avLst>
          </a:prstGeom>
          <a:ln w="6350" cmpd="sng">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89" name="コネクタ: カギ線 88">
            <a:extLst>
              <a:ext uri="{FF2B5EF4-FFF2-40B4-BE49-F238E27FC236}">
                <a16:creationId xmlns:a16="http://schemas.microsoft.com/office/drawing/2014/main" id="{3B12C265-7A65-025C-C02F-68EAA70086D3}"/>
              </a:ext>
            </a:extLst>
          </p:cNvPr>
          <p:cNvCxnSpPr>
            <a:cxnSpLocks/>
            <a:stCxn id="45" idx="0"/>
            <a:endCxn id="35" idx="2"/>
          </p:cNvCxnSpPr>
          <p:nvPr/>
        </p:nvCxnSpPr>
        <p:spPr>
          <a:xfrm rot="16200000" flipV="1">
            <a:off x="3371925" y="5041352"/>
            <a:ext cx="832474" cy="1645784"/>
          </a:xfrm>
          <a:prstGeom prst="bentConnector3">
            <a:avLst>
              <a:gd name="adj1" fmla="val 50000"/>
            </a:avLst>
          </a:prstGeom>
          <a:ln w="6350" cmpd="sng">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2" name="正方形/長方形 47">
            <a:extLst>
              <a:ext uri="{FF2B5EF4-FFF2-40B4-BE49-F238E27FC236}">
                <a16:creationId xmlns:a16="http://schemas.microsoft.com/office/drawing/2014/main" id="{6C48B049-6187-AB41-5EA7-7E584340E653}"/>
              </a:ext>
            </a:extLst>
          </p:cNvPr>
          <p:cNvSpPr/>
          <p:nvPr/>
        </p:nvSpPr>
        <p:spPr>
          <a:xfrm>
            <a:off x="3320621" y="4280057"/>
            <a:ext cx="428888" cy="118873"/>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 dirty="0">
                <a:solidFill>
                  <a:schemeClr val="tx1"/>
                </a:solidFill>
              </a:rPr>
              <a:t>AC220V*1</a:t>
            </a:r>
            <a:endParaRPr kumimoji="1" lang="ja-JP" altLang="en-US" sz="400" dirty="0">
              <a:solidFill>
                <a:schemeClr val="tx1"/>
              </a:solidFill>
            </a:endParaRPr>
          </a:p>
        </p:txBody>
      </p:sp>
      <p:sp>
        <p:nvSpPr>
          <p:cNvPr id="6" name="正方形/長方形 50">
            <a:extLst>
              <a:ext uri="{FF2B5EF4-FFF2-40B4-BE49-F238E27FC236}">
                <a16:creationId xmlns:a16="http://schemas.microsoft.com/office/drawing/2014/main" id="{5CA91AA8-6766-891F-2D7C-4D261AA61FC4}"/>
              </a:ext>
            </a:extLst>
          </p:cNvPr>
          <p:cNvSpPr/>
          <p:nvPr/>
        </p:nvSpPr>
        <p:spPr>
          <a:xfrm>
            <a:off x="3342969" y="6654096"/>
            <a:ext cx="815340" cy="329381"/>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rgbClr val="FF0000"/>
                </a:solidFill>
              </a:rPr>
              <a:t>Charger #1</a:t>
            </a:r>
            <a:endParaRPr kumimoji="1" lang="ja-JP" altLang="en-US" sz="800" b="1" dirty="0">
              <a:solidFill>
                <a:srgbClr val="FF0000"/>
              </a:solidFill>
            </a:endParaRPr>
          </a:p>
        </p:txBody>
      </p:sp>
      <p:sp>
        <p:nvSpPr>
          <p:cNvPr id="7" name="正方形/長方形 51">
            <a:extLst>
              <a:ext uri="{FF2B5EF4-FFF2-40B4-BE49-F238E27FC236}">
                <a16:creationId xmlns:a16="http://schemas.microsoft.com/office/drawing/2014/main" id="{E62C0B98-FA40-EDDF-3E13-AB7CA82CDDE6}"/>
              </a:ext>
            </a:extLst>
          </p:cNvPr>
          <p:cNvSpPr/>
          <p:nvPr/>
        </p:nvSpPr>
        <p:spPr>
          <a:xfrm>
            <a:off x="4203384" y="6652254"/>
            <a:ext cx="815340" cy="329381"/>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rgbClr val="FF0000"/>
                </a:solidFill>
              </a:rPr>
              <a:t>Charger #6</a:t>
            </a:r>
            <a:endParaRPr kumimoji="1" lang="ja-JP" altLang="en-US" sz="800" b="1" dirty="0">
              <a:solidFill>
                <a:srgbClr val="FF0000"/>
              </a:solidFill>
            </a:endParaRPr>
          </a:p>
        </p:txBody>
      </p:sp>
      <p:sp>
        <p:nvSpPr>
          <p:cNvPr id="8" name="矢印: 右 52">
            <a:extLst>
              <a:ext uri="{FF2B5EF4-FFF2-40B4-BE49-F238E27FC236}">
                <a16:creationId xmlns:a16="http://schemas.microsoft.com/office/drawing/2014/main" id="{E2945AA4-B618-FAA8-4210-1F48C1343BA1}"/>
              </a:ext>
            </a:extLst>
          </p:cNvPr>
          <p:cNvSpPr/>
          <p:nvPr/>
        </p:nvSpPr>
        <p:spPr>
          <a:xfrm>
            <a:off x="4120657" y="6791159"/>
            <a:ext cx="152753" cy="76200"/>
          </a:xfrm>
          <a:prstGeom prst="rightArrow">
            <a:avLst/>
          </a:prstGeom>
          <a:solidFill>
            <a:schemeClr val="bg1"/>
          </a:solidFill>
          <a:ln w="3175" cap="flat" cmpd="sng" algn="ctr">
            <a:solidFill>
              <a:srgbClr val="FF0000"/>
            </a:solidFill>
            <a:prstDash val="solid"/>
          </a:ln>
          <a:effectLst/>
        </p:spPr>
        <p:txBody>
          <a:bodyPr rtlCol="0" anchor="ctr"/>
          <a:lstStyle/>
          <a:p>
            <a:pPr algn="l" defTabSz="914400"/>
            <a:endParaRPr kumimoji="1" lang="ja-JP" altLang="en-US" sz="700" kern="0" dirty="0">
              <a:solidFill>
                <a:srgbClr val="FF0000"/>
              </a:solidFill>
            </a:endParaRPr>
          </a:p>
        </p:txBody>
      </p:sp>
      <p:sp>
        <p:nvSpPr>
          <p:cNvPr id="10" name="正方形/長方形 48">
            <a:extLst>
              <a:ext uri="{FF2B5EF4-FFF2-40B4-BE49-F238E27FC236}">
                <a16:creationId xmlns:a16="http://schemas.microsoft.com/office/drawing/2014/main" id="{6A764AC7-C3E8-6A82-DB09-0B59F20F7B28}"/>
              </a:ext>
            </a:extLst>
          </p:cNvPr>
          <p:cNvSpPr/>
          <p:nvPr/>
        </p:nvSpPr>
        <p:spPr>
          <a:xfrm>
            <a:off x="4690991" y="6953464"/>
            <a:ext cx="495907" cy="118873"/>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 dirty="0">
                <a:solidFill>
                  <a:schemeClr val="tx1"/>
                </a:solidFill>
              </a:rPr>
              <a:t>AC220V*6</a:t>
            </a:r>
            <a:endParaRPr kumimoji="1" lang="ja-JP" altLang="en-US" sz="400" dirty="0">
              <a:solidFill>
                <a:schemeClr val="tx1"/>
              </a:solidFill>
            </a:endParaRPr>
          </a:p>
        </p:txBody>
      </p:sp>
      <p:sp>
        <p:nvSpPr>
          <p:cNvPr id="11" name="Isosceles Triangle 10">
            <a:extLst>
              <a:ext uri="{FF2B5EF4-FFF2-40B4-BE49-F238E27FC236}">
                <a16:creationId xmlns:a16="http://schemas.microsoft.com/office/drawing/2014/main" id="{11424B05-3353-6C65-5102-0015E44D40A7}"/>
              </a:ext>
            </a:extLst>
          </p:cNvPr>
          <p:cNvSpPr/>
          <p:nvPr/>
        </p:nvSpPr>
        <p:spPr>
          <a:xfrm>
            <a:off x="2089258" y="575427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2</a:t>
            </a:r>
          </a:p>
        </p:txBody>
      </p:sp>
      <p:sp>
        <p:nvSpPr>
          <p:cNvPr id="5" name="Isosceles Triangle 4">
            <a:extLst>
              <a:ext uri="{FF2B5EF4-FFF2-40B4-BE49-F238E27FC236}">
                <a16:creationId xmlns:a16="http://schemas.microsoft.com/office/drawing/2014/main" id="{74459F6B-3E56-D89A-2D1D-620F187D9623}"/>
              </a:ext>
            </a:extLst>
          </p:cNvPr>
          <p:cNvSpPr/>
          <p:nvPr/>
        </p:nvSpPr>
        <p:spPr>
          <a:xfrm>
            <a:off x="1671273" y="3851952"/>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4</a:t>
            </a:r>
          </a:p>
        </p:txBody>
      </p:sp>
    </p:spTree>
    <p:extLst>
      <p:ext uri="{BB962C8B-B14F-4D97-AF65-F5344CB8AC3E}">
        <p14:creationId xmlns:p14="http://schemas.microsoft.com/office/powerpoint/2010/main" val="32271020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E2D79-72F4-911C-0352-72672ED68A41}"/>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D8C36121-27D8-F385-AA7E-CC874129384E}"/>
              </a:ext>
            </a:extLst>
          </p:cNvPr>
          <p:cNvSpPr>
            <a:spLocks noGrp="1"/>
          </p:cNvSpPr>
          <p:nvPr>
            <p:ph type="sldNum" sz="quarter" idx="12"/>
          </p:nvPr>
        </p:nvSpPr>
        <p:spPr/>
        <p:txBody>
          <a:bodyPr/>
          <a:lstStyle/>
          <a:p>
            <a:fld id="{FABEA90D-F275-432F-8053-456A4E092F4A}" type="slidenum">
              <a:rPr kumimoji="1" lang="ja-JP" altLang="en-US" smtClean="0"/>
              <a:t>70</a:t>
            </a:fld>
            <a:endParaRPr kumimoji="1" lang="ja-JP" altLang="en-US"/>
          </a:p>
        </p:txBody>
      </p:sp>
      <p:sp>
        <p:nvSpPr>
          <p:cNvPr id="17" name="正方形/長方形 16">
            <a:extLst>
              <a:ext uri="{FF2B5EF4-FFF2-40B4-BE49-F238E27FC236}">
                <a16:creationId xmlns:a16="http://schemas.microsoft.com/office/drawing/2014/main" id="{766B8595-CFF0-9A61-065E-46597C91F3D7}"/>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DAAB3080-7C5D-9047-9AAA-428736F41C0A}"/>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A46CC3D8-8791-1A62-C894-08E490BC48BA}"/>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5.8. Master Manager menu</a:t>
            </a:r>
          </a:p>
        </p:txBody>
      </p:sp>
      <p:sp>
        <p:nvSpPr>
          <p:cNvPr id="4" name="テキスト ボックス 3">
            <a:extLst>
              <a:ext uri="{FF2B5EF4-FFF2-40B4-BE49-F238E27FC236}">
                <a16:creationId xmlns:a16="http://schemas.microsoft.com/office/drawing/2014/main" id="{6DA8226F-EDCF-B371-9F45-72309623E460}"/>
              </a:ext>
            </a:extLst>
          </p:cNvPr>
          <p:cNvSpPr txBox="1"/>
          <p:nvPr/>
        </p:nvSpPr>
        <p:spPr>
          <a:xfrm>
            <a:off x="499554" y="1430877"/>
            <a:ext cx="5952046" cy="4524315"/>
          </a:xfrm>
          <a:prstGeom prst="rect">
            <a:avLst/>
          </a:prstGeom>
          <a:noFill/>
        </p:spPr>
        <p:txBody>
          <a:bodyPr wrap="square" rtlCol="0">
            <a:spAutoFit/>
          </a:bodyPr>
          <a:lstStyle/>
          <a:p>
            <a:r>
              <a:rPr kumimoji="1" lang="en-US" altLang="ja-JP" sz="900" dirty="0"/>
              <a:t>1.6 Uploading the created CSV file to </a:t>
            </a:r>
            <a:r>
              <a:rPr kumimoji="1" lang="en-US" altLang="ja-JP" sz="900" dirty="0" err="1"/>
              <a:t>ConMas</a:t>
            </a:r>
            <a:r>
              <a:rPr kumimoji="1" lang="en-US" altLang="ja-JP" sz="900" dirty="0"/>
              <a:t> Server</a:t>
            </a:r>
          </a:p>
          <a:p>
            <a:r>
              <a:rPr kumimoji="1" lang="en-US" altLang="ja-JP" sz="900" dirty="0"/>
              <a:t>	Login to </a:t>
            </a:r>
            <a:r>
              <a:rPr kumimoji="1" lang="en-US" altLang="ja-JP" sz="900" dirty="0" err="1"/>
              <a:t>ConMas</a:t>
            </a:r>
            <a:r>
              <a:rPr kumimoji="1" lang="en-US" altLang="ja-JP" sz="900" dirty="0"/>
              <a:t> Manager.</a:t>
            </a:r>
          </a:p>
          <a:p>
            <a:r>
              <a:rPr kumimoji="1" lang="en-US" altLang="ja-JP" sz="900" dirty="0"/>
              <a:t>	Click the “Master Manager” menu, and click on the upper right button of the screen, “Custom master 	maintenance,” to display the maintenance screen.</a:t>
            </a:r>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r>
              <a:rPr kumimoji="1" lang="en-US" altLang="ja-JP" sz="900" dirty="0"/>
              <a:t>	In the case of a custom master with images: ZIP file creation.</a:t>
            </a:r>
          </a:p>
          <a:p>
            <a:r>
              <a:rPr kumimoji="1" lang="en-US" altLang="ja-JP" sz="900" dirty="0"/>
              <a:t>	When adding images to master data,</a:t>
            </a:r>
          </a:p>
          <a:p>
            <a:r>
              <a:rPr kumimoji="1" lang="en-US" altLang="ja-JP" sz="900" dirty="0"/>
              <a:t>		① Specify image file names as “Image 01 to Image 05” fields in CustomMasterInputSheet.xlsb.</a:t>
            </a:r>
          </a:p>
          <a:p>
            <a:r>
              <a:rPr kumimoji="1" lang="en-US" altLang="ja-JP" sz="900" dirty="0"/>
              <a:t>		② Compress the CSV file containing image file names and actual image files into a Zip file</a:t>
            </a:r>
          </a:p>
          <a:p>
            <a:r>
              <a:rPr kumimoji="1" lang="en-US" altLang="ja-JP" sz="900" dirty="0"/>
              <a:t>		③ Upload the zip file to the server. </a:t>
            </a:r>
          </a:p>
        </p:txBody>
      </p:sp>
      <p:sp>
        <p:nvSpPr>
          <p:cNvPr id="41" name="Isosceles Triangle 40">
            <a:extLst>
              <a:ext uri="{FF2B5EF4-FFF2-40B4-BE49-F238E27FC236}">
                <a16:creationId xmlns:a16="http://schemas.microsoft.com/office/drawing/2014/main" id="{1E4F63E1-6F80-69F1-6DE3-B546D9F4C9C9}"/>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6" name="Picture 5">
            <a:extLst>
              <a:ext uri="{FF2B5EF4-FFF2-40B4-BE49-F238E27FC236}">
                <a16:creationId xmlns:a16="http://schemas.microsoft.com/office/drawing/2014/main" id="{691A80EF-B4EE-C62E-1B71-4A3ECCF5A9BD}"/>
              </a:ext>
            </a:extLst>
          </p:cNvPr>
          <p:cNvPicPr>
            <a:picLocks noChangeAspect="1"/>
          </p:cNvPicPr>
          <p:nvPr/>
        </p:nvPicPr>
        <p:blipFill>
          <a:blip r:embed="rId2"/>
          <a:stretch>
            <a:fillRect/>
          </a:stretch>
        </p:blipFill>
        <p:spPr>
          <a:xfrm>
            <a:off x="564542" y="2077208"/>
            <a:ext cx="5821971" cy="2860795"/>
          </a:xfrm>
          <a:prstGeom prst="rect">
            <a:avLst/>
          </a:prstGeom>
        </p:spPr>
      </p:pic>
      <p:pic>
        <p:nvPicPr>
          <p:cNvPr id="9" name="Picture 8">
            <a:extLst>
              <a:ext uri="{FF2B5EF4-FFF2-40B4-BE49-F238E27FC236}">
                <a16:creationId xmlns:a16="http://schemas.microsoft.com/office/drawing/2014/main" id="{78B4CE30-F733-1445-F281-14A6C30043D8}"/>
              </a:ext>
            </a:extLst>
          </p:cNvPr>
          <p:cNvPicPr>
            <a:picLocks noChangeAspect="1"/>
          </p:cNvPicPr>
          <p:nvPr/>
        </p:nvPicPr>
        <p:blipFill>
          <a:blip r:embed="rId3"/>
          <a:stretch>
            <a:fillRect/>
          </a:stretch>
        </p:blipFill>
        <p:spPr>
          <a:xfrm>
            <a:off x="521398" y="5831628"/>
            <a:ext cx="5887058" cy="3103156"/>
          </a:xfrm>
          <a:prstGeom prst="rect">
            <a:avLst/>
          </a:prstGeom>
        </p:spPr>
      </p:pic>
    </p:spTree>
    <p:extLst>
      <p:ext uri="{BB962C8B-B14F-4D97-AF65-F5344CB8AC3E}">
        <p14:creationId xmlns:p14="http://schemas.microsoft.com/office/powerpoint/2010/main" val="41512744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2F114-C6A9-0CCF-ADA6-F6F567F2D458}"/>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48B511B1-EA86-65BD-D3C4-F9016A747052}"/>
              </a:ext>
            </a:extLst>
          </p:cNvPr>
          <p:cNvSpPr>
            <a:spLocks noGrp="1"/>
          </p:cNvSpPr>
          <p:nvPr>
            <p:ph type="sldNum" sz="quarter" idx="12"/>
          </p:nvPr>
        </p:nvSpPr>
        <p:spPr/>
        <p:txBody>
          <a:bodyPr/>
          <a:lstStyle/>
          <a:p>
            <a:fld id="{FABEA90D-F275-432F-8053-456A4E092F4A}" type="slidenum">
              <a:rPr kumimoji="1" lang="ja-JP" altLang="en-US" smtClean="0"/>
              <a:t>71</a:t>
            </a:fld>
            <a:endParaRPr kumimoji="1" lang="ja-JP" altLang="en-US"/>
          </a:p>
        </p:txBody>
      </p:sp>
      <p:sp>
        <p:nvSpPr>
          <p:cNvPr id="17" name="正方形/長方形 16">
            <a:extLst>
              <a:ext uri="{FF2B5EF4-FFF2-40B4-BE49-F238E27FC236}">
                <a16:creationId xmlns:a16="http://schemas.microsoft.com/office/drawing/2014/main" id="{D24A9BBC-867D-EAFE-3EFF-8EECC65885D3}"/>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B2DA6571-2BAC-BB5E-B8AE-9BDF34BE5BD5}"/>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4C2887C7-5ACE-0267-4780-0D85335A8746}"/>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5.8. Master Manager menu</a:t>
            </a:r>
          </a:p>
        </p:txBody>
      </p:sp>
      <p:sp>
        <p:nvSpPr>
          <p:cNvPr id="4" name="テキスト ボックス 3">
            <a:extLst>
              <a:ext uri="{FF2B5EF4-FFF2-40B4-BE49-F238E27FC236}">
                <a16:creationId xmlns:a16="http://schemas.microsoft.com/office/drawing/2014/main" id="{EDD78ABA-8A95-C1A2-3C8C-CB44CE0AD85B}"/>
              </a:ext>
            </a:extLst>
          </p:cNvPr>
          <p:cNvSpPr txBox="1"/>
          <p:nvPr/>
        </p:nvSpPr>
        <p:spPr>
          <a:xfrm>
            <a:off x="499554" y="1430877"/>
            <a:ext cx="5952046" cy="646331"/>
          </a:xfrm>
          <a:prstGeom prst="rect">
            <a:avLst/>
          </a:prstGeom>
          <a:noFill/>
        </p:spPr>
        <p:txBody>
          <a:bodyPr wrap="square" rtlCol="0">
            <a:spAutoFit/>
          </a:bodyPr>
          <a:lstStyle/>
          <a:p>
            <a:r>
              <a:rPr kumimoji="1" lang="en-US" altLang="ja-JP" sz="900" dirty="0"/>
              <a:t>2. Custom Master Updates</a:t>
            </a:r>
          </a:p>
          <a:p>
            <a:r>
              <a:rPr kumimoji="1" lang="en-US" altLang="ja-JP" sz="900" dirty="0"/>
              <a:t>2.1 Downloading the custom master as a CSV file.</a:t>
            </a:r>
          </a:p>
          <a:p>
            <a:r>
              <a:rPr kumimoji="1" lang="en-US" altLang="ja-JP" sz="900" dirty="0"/>
              <a:t>	① Select the custom master you want to download.</a:t>
            </a:r>
          </a:p>
          <a:p>
            <a:r>
              <a:rPr kumimoji="1" lang="en-US" altLang="ja-JP" sz="900" dirty="0"/>
              <a:t>	② Click the “CSV” button at the top left of the screen to download the CSV file.	</a:t>
            </a:r>
          </a:p>
        </p:txBody>
      </p:sp>
      <p:sp>
        <p:nvSpPr>
          <p:cNvPr id="41" name="Isosceles Triangle 40">
            <a:extLst>
              <a:ext uri="{FF2B5EF4-FFF2-40B4-BE49-F238E27FC236}">
                <a16:creationId xmlns:a16="http://schemas.microsoft.com/office/drawing/2014/main" id="{9F646807-1491-B61D-5F90-4EF19CB53F1F}"/>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5" name="Picture 4">
            <a:extLst>
              <a:ext uri="{FF2B5EF4-FFF2-40B4-BE49-F238E27FC236}">
                <a16:creationId xmlns:a16="http://schemas.microsoft.com/office/drawing/2014/main" id="{91426A52-996C-0409-25EB-63F7F4386D75}"/>
              </a:ext>
            </a:extLst>
          </p:cNvPr>
          <p:cNvPicPr>
            <a:picLocks noChangeAspect="1"/>
          </p:cNvPicPr>
          <p:nvPr/>
        </p:nvPicPr>
        <p:blipFill>
          <a:blip r:embed="rId2"/>
          <a:stretch>
            <a:fillRect/>
          </a:stretch>
        </p:blipFill>
        <p:spPr>
          <a:xfrm>
            <a:off x="664791" y="2077208"/>
            <a:ext cx="5621572" cy="2622976"/>
          </a:xfrm>
          <a:prstGeom prst="rect">
            <a:avLst/>
          </a:prstGeom>
        </p:spPr>
      </p:pic>
      <p:sp>
        <p:nvSpPr>
          <p:cNvPr id="7" name="TextBox 6">
            <a:extLst>
              <a:ext uri="{FF2B5EF4-FFF2-40B4-BE49-F238E27FC236}">
                <a16:creationId xmlns:a16="http://schemas.microsoft.com/office/drawing/2014/main" id="{293021D3-4931-36C1-4701-AF479FD4D000}"/>
              </a:ext>
            </a:extLst>
          </p:cNvPr>
          <p:cNvSpPr txBox="1"/>
          <p:nvPr/>
        </p:nvSpPr>
        <p:spPr>
          <a:xfrm>
            <a:off x="499554" y="4785331"/>
            <a:ext cx="5730562" cy="230832"/>
          </a:xfrm>
          <a:prstGeom prst="rect">
            <a:avLst/>
          </a:prstGeom>
          <a:noFill/>
        </p:spPr>
        <p:txBody>
          <a:bodyPr wrap="square">
            <a:spAutoFit/>
          </a:bodyPr>
          <a:lstStyle/>
          <a:p>
            <a:r>
              <a:rPr lang="en-US" sz="900" dirty="0"/>
              <a:t>2.2 Load the extracted CSV file into the “CustomMasterInputSheet.xlsb.”</a:t>
            </a:r>
          </a:p>
        </p:txBody>
      </p:sp>
      <p:pic>
        <p:nvPicPr>
          <p:cNvPr id="10" name="Picture 9">
            <a:extLst>
              <a:ext uri="{FF2B5EF4-FFF2-40B4-BE49-F238E27FC236}">
                <a16:creationId xmlns:a16="http://schemas.microsoft.com/office/drawing/2014/main" id="{9853B238-B16B-A5F5-B7EF-6A464272B10D}"/>
              </a:ext>
            </a:extLst>
          </p:cNvPr>
          <p:cNvPicPr>
            <a:picLocks noChangeAspect="1"/>
          </p:cNvPicPr>
          <p:nvPr/>
        </p:nvPicPr>
        <p:blipFill>
          <a:blip r:embed="rId3"/>
          <a:stretch>
            <a:fillRect/>
          </a:stretch>
        </p:blipFill>
        <p:spPr>
          <a:xfrm>
            <a:off x="694473" y="5101310"/>
            <a:ext cx="5562207" cy="3269434"/>
          </a:xfrm>
          <a:prstGeom prst="rect">
            <a:avLst/>
          </a:prstGeom>
        </p:spPr>
      </p:pic>
    </p:spTree>
    <p:extLst>
      <p:ext uri="{BB962C8B-B14F-4D97-AF65-F5344CB8AC3E}">
        <p14:creationId xmlns:p14="http://schemas.microsoft.com/office/powerpoint/2010/main" val="37023075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BB7D1-77CE-13F8-ED43-1C2B1ADBC639}"/>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7956F6E5-6B3C-DD13-CE2D-64BB93A3D09D}"/>
              </a:ext>
            </a:extLst>
          </p:cNvPr>
          <p:cNvSpPr>
            <a:spLocks noGrp="1"/>
          </p:cNvSpPr>
          <p:nvPr>
            <p:ph type="sldNum" sz="quarter" idx="12"/>
          </p:nvPr>
        </p:nvSpPr>
        <p:spPr/>
        <p:txBody>
          <a:bodyPr/>
          <a:lstStyle/>
          <a:p>
            <a:fld id="{FABEA90D-F275-432F-8053-456A4E092F4A}" type="slidenum">
              <a:rPr kumimoji="1" lang="ja-JP" altLang="en-US" smtClean="0"/>
              <a:t>72</a:t>
            </a:fld>
            <a:endParaRPr kumimoji="1" lang="ja-JP" altLang="en-US"/>
          </a:p>
        </p:txBody>
      </p:sp>
      <p:sp>
        <p:nvSpPr>
          <p:cNvPr id="17" name="正方形/長方形 16">
            <a:extLst>
              <a:ext uri="{FF2B5EF4-FFF2-40B4-BE49-F238E27FC236}">
                <a16:creationId xmlns:a16="http://schemas.microsoft.com/office/drawing/2014/main" id="{60231515-CEFF-1E2A-CBDE-508735E80869}"/>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E63D5F5F-584E-C538-CB59-316171B9000A}"/>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751FFCE2-CE3D-2E92-D9BE-92751EA54ABF}"/>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5.8. Master Manager menu</a:t>
            </a:r>
          </a:p>
        </p:txBody>
      </p:sp>
      <p:sp>
        <p:nvSpPr>
          <p:cNvPr id="4" name="テキスト ボックス 3">
            <a:extLst>
              <a:ext uri="{FF2B5EF4-FFF2-40B4-BE49-F238E27FC236}">
                <a16:creationId xmlns:a16="http://schemas.microsoft.com/office/drawing/2014/main" id="{BA40C34B-D4E2-C944-4494-3C0A8F5AD506}"/>
              </a:ext>
            </a:extLst>
          </p:cNvPr>
          <p:cNvSpPr txBox="1"/>
          <p:nvPr/>
        </p:nvSpPr>
        <p:spPr>
          <a:xfrm>
            <a:off x="499554" y="1430877"/>
            <a:ext cx="5952046" cy="923330"/>
          </a:xfrm>
          <a:prstGeom prst="rect">
            <a:avLst/>
          </a:prstGeom>
          <a:noFill/>
        </p:spPr>
        <p:txBody>
          <a:bodyPr wrap="square" rtlCol="0">
            <a:spAutoFit/>
          </a:bodyPr>
          <a:lstStyle/>
          <a:p>
            <a:r>
              <a:rPr kumimoji="1" lang="en-US" altLang="ja-JP" sz="900" dirty="0"/>
              <a:t>2.3 Processing after record updates</a:t>
            </a:r>
          </a:p>
          <a:p>
            <a:r>
              <a:rPr kumimoji="1" lang="en-US" altLang="ja-JP" sz="900" dirty="0"/>
              <a:t>	-</a:t>
            </a:r>
            <a:r>
              <a:rPr kumimoji="1" lang="ja-JP" altLang="en-US" sz="900" dirty="0"/>
              <a:t> </a:t>
            </a:r>
            <a:r>
              <a:rPr kumimoji="1" lang="en-US" altLang="ja-JP" sz="900" dirty="0"/>
              <a:t>For “Flag,” enter an “M” (Merge) or a “D” (Delete).</a:t>
            </a:r>
          </a:p>
          <a:p>
            <a:r>
              <a:rPr kumimoji="1" lang="en-US" altLang="ja-JP" sz="900" dirty="0"/>
              <a:t>	M: Adding new records or modifying the current contents.</a:t>
            </a:r>
          </a:p>
          <a:p>
            <a:r>
              <a:rPr kumimoji="1" lang="en-US" altLang="ja-JP" sz="900" dirty="0"/>
              <a:t>	D: Deleting the current record.</a:t>
            </a:r>
          </a:p>
          <a:p>
            <a:r>
              <a:rPr kumimoji="1" lang="en-US" altLang="ja-JP" sz="900" dirty="0"/>
              <a:t>	-</a:t>
            </a:r>
            <a:r>
              <a:rPr kumimoji="1" lang="ja-JP" altLang="en-US" sz="900" dirty="0"/>
              <a:t> </a:t>
            </a:r>
            <a:r>
              <a:rPr kumimoji="1" lang="en-US" altLang="ja-JP" sz="900" dirty="0"/>
              <a:t>The subsequent steps are the same as when creating a new CSV file and importing it into the server 	using </a:t>
            </a:r>
            <a:r>
              <a:rPr kumimoji="1" lang="en-US" altLang="ja-JP" sz="900" dirty="0" err="1"/>
              <a:t>ConMas</a:t>
            </a:r>
            <a:r>
              <a:rPr kumimoji="1" lang="en-US" altLang="ja-JP" sz="900" dirty="0"/>
              <a:t> Manager. </a:t>
            </a:r>
          </a:p>
        </p:txBody>
      </p:sp>
      <p:sp>
        <p:nvSpPr>
          <p:cNvPr id="41" name="Isosceles Triangle 40">
            <a:extLst>
              <a:ext uri="{FF2B5EF4-FFF2-40B4-BE49-F238E27FC236}">
                <a16:creationId xmlns:a16="http://schemas.microsoft.com/office/drawing/2014/main" id="{6B183FA3-586F-7638-D591-1E1227EDAAA8}"/>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6" name="Picture 5">
            <a:extLst>
              <a:ext uri="{FF2B5EF4-FFF2-40B4-BE49-F238E27FC236}">
                <a16:creationId xmlns:a16="http://schemas.microsoft.com/office/drawing/2014/main" id="{A58C34B7-2748-B397-9272-E518333DE5EC}"/>
              </a:ext>
            </a:extLst>
          </p:cNvPr>
          <p:cNvPicPr>
            <a:picLocks noChangeAspect="1"/>
          </p:cNvPicPr>
          <p:nvPr/>
        </p:nvPicPr>
        <p:blipFill>
          <a:blip r:embed="rId2"/>
          <a:stretch>
            <a:fillRect/>
          </a:stretch>
        </p:blipFill>
        <p:spPr>
          <a:xfrm>
            <a:off x="707677" y="2354207"/>
            <a:ext cx="5514500" cy="2526122"/>
          </a:xfrm>
          <a:prstGeom prst="rect">
            <a:avLst/>
          </a:prstGeom>
        </p:spPr>
      </p:pic>
      <p:sp>
        <p:nvSpPr>
          <p:cNvPr id="9" name="TextBox 8">
            <a:extLst>
              <a:ext uri="{FF2B5EF4-FFF2-40B4-BE49-F238E27FC236}">
                <a16:creationId xmlns:a16="http://schemas.microsoft.com/office/drawing/2014/main" id="{D49491D8-ACCA-0777-80E7-90B0BFA937FA}"/>
              </a:ext>
            </a:extLst>
          </p:cNvPr>
          <p:cNvSpPr txBox="1"/>
          <p:nvPr/>
        </p:nvSpPr>
        <p:spPr>
          <a:xfrm>
            <a:off x="499554" y="4880329"/>
            <a:ext cx="5730563" cy="923330"/>
          </a:xfrm>
          <a:prstGeom prst="rect">
            <a:avLst/>
          </a:prstGeom>
          <a:noFill/>
        </p:spPr>
        <p:txBody>
          <a:bodyPr wrap="square">
            <a:spAutoFit/>
          </a:bodyPr>
          <a:lstStyle/>
          <a:p>
            <a:r>
              <a:rPr lang="en-US" sz="900" dirty="0"/>
              <a:t>3. Custom Master Setting in Template Forms</a:t>
            </a:r>
          </a:p>
          <a:p>
            <a:r>
              <a:rPr lang="en-US" sz="900" dirty="0"/>
              <a:t>Configure the following settings using </a:t>
            </a:r>
            <a:r>
              <a:rPr lang="en-US" sz="900" dirty="0" err="1"/>
              <a:t>ConMas</a:t>
            </a:r>
            <a:r>
              <a:rPr lang="en-US" sz="900" dirty="0"/>
              <a:t> Designer.</a:t>
            </a:r>
          </a:p>
          <a:p>
            <a:r>
              <a:rPr lang="en-US" sz="900" dirty="0"/>
              <a:t>	① Select which master table to use and which fields to insert in the “Select Master” cluster.</a:t>
            </a:r>
          </a:p>
          <a:p>
            <a:r>
              <a:rPr lang="en-US" sz="900" dirty="0"/>
              <a:t>	② Setting “parent-child relationship” between Select Master cluster (parent cluster) and other 	clusters (child clusters).</a:t>
            </a:r>
          </a:p>
          <a:p>
            <a:endParaRPr lang="en-US" sz="900" dirty="0"/>
          </a:p>
        </p:txBody>
      </p:sp>
      <p:pic>
        <p:nvPicPr>
          <p:cNvPr id="12" name="Picture 11">
            <a:extLst>
              <a:ext uri="{FF2B5EF4-FFF2-40B4-BE49-F238E27FC236}">
                <a16:creationId xmlns:a16="http://schemas.microsoft.com/office/drawing/2014/main" id="{E676910C-1EF9-BBCB-84E6-DCD28643A5A8}"/>
              </a:ext>
            </a:extLst>
          </p:cNvPr>
          <p:cNvPicPr>
            <a:picLocks noChangeAspect="1"/>
          </p:cNvPicPr>
          <p:nvPr/>
        </p:nvPicPr>
        <p:blipFill>
          <a:blip r:embed="rId3"/>
          <a:stretch>
            <a:fillRect/>
          </a:stretch>
        </p:blipFill>
        <p:spPr>
          <a:xfrm>
            <a:off x="755379" y="5803659"/>
            <a:ext cx="5347241" cy="3007823"/>
          </a:xfrm>
          <a:prstGeom prst="rect">
            <a:avLst/>
          </a:prstGeom>
        </p:spPr>
      </p:pic>
    </p:spTree>
    <p:extLst>
      <p:ext uri="{BB962C8B-B14F-4D97-AF65-F5344CB8AC3E}">
        <p14:creationId xmlns:p14="http://schemas.microsoft.com/office/powerpoint/2010/main" val="1875601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22512-678B-CF34-36B0-ABED8A4AE690}"/>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25953AF2-2670-487D-3FC3-BEAE624618F2}"/>
              </a:ext>
            </a:extLst>
          </p:cNvPr>
          <p:cNvSpPr>
            <a:spLocks noGrp="1"/>
          </p:cNvSpPr>
          <p:nvPr>
            <p:ph type="sldNum" sz="quarter" idx="12"/>
          </p:nvPr>
        </p:nvSpPr>
        <p:spPr/>
        <p:txBody>
          <a:bodyPr/>
          <a:lstStyle/>
          <a:p>
            <a:fld id="{FABEA90D-F275-432F-8053-456A4E092F4A}" type="slidenum">
              <a:rPr kumimoji="1" lang="ja-JP" altLang="en-US" smtClean="0"/>
              <a:t>73</a:t>
            </a:fld>
            <a:endParaRPr kumimoji="1" lang="ja-JP" altLang="en-US"/>
          </a:p>
        </p:txBody>
      </p:sp>
      <p:sp>
        <p:nvSpPr>
          <p:cNvPr id="17" name="正方形/長方形 16">
            <a:extLst>
              <a:ext uri="{FF2B5EF4-FFF2-40B4-BE49-F238E27FC236}">
                <a16:creationId xmlns:a16="http://schemas.microsoft.com/office/drawing/2014/main" id="{B4A50A06-1FD9-DA41-05CE-68879525F540}"/>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0CCF4811-26A4-7BB6-F201-4AB2B8D4F904}"/>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2048A9FA-B62B-1946-E338-FD2B02B72FB1}"/>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5.8. Master Manager menu</a:t>
            </a:r>
          </a:p>
        </p:txBody>
      </p:sp>
      <p:sp>
        <p:nvSpPr>
          <p:cNvPr id="41" name="Isosceles Triangle 40">
            <a:extLst>
              <a:ext uri="{FF2B5EF4-FFF2-40B4-BE49-F238E27FC236}">
                <a16:creationId xmlns:a16="http://schemas.microsoft.com/office/drawing/2014/main" id="{3D11611F-E07A-6604-A347-3DC6B4818566}"/>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sp>
        <p:nvSpPr>
          <p:cNvPr id="9" name="TextBox 8">
            <a:extLst>
              <a:ext uri="{FF2B5EF4-FFF2-40B4-BE49-F238E27FC236}">
                <a16:creationId xmlns:a16="http://schemas.microsoft.com/office/drawing/2014/main" id="{986A0838-E866-22FA-2A1E-2EB4A2BB479E}"/>
              </a:ext>
            </a:extLst>
          </p:cNvPr>
          <p:cNvSpPr txBox="1"/>
          <p:nvPr/>
        </p:nvSpPr>
        <p:spPr>
          <a:xfrm>
            <a:off x="499554" y="1430876"/>
            <a:ext cx="5730563" cy="4385816"/>
          </a:xfrm>
          <a:prstGeom prst="rect">
            <a:avLst/>
          </a:prstGeom>
          <a:noFill/>
        </p:spPr>
        <p:txBody>
          <a:bodyPr wrap="square">
            <a:spAutoFit/>
          </a:bodyPr>
          <a:lstStyle/>
          <a:p>
            <a:r>
              <a:rPr lang="en-US" sz="900" dirty="0"/>
              <a:t>Linking master table and field selection</a:t>
            </a:r>
          </a:p>
          <a:p>
            <a:r>
              <a:rPr lang="en-US" sz="900" dirty="0"/>
              <a:t>	Link the master table registered in </a:t>
            </a:r>
            <a:r>
              <a:rPr lang="en-US" sz="900" dirty="0" err="1"/>
              <a:t>ConMas</a:t>
            </a:r>
            <a:r>
              <a:rPr lang="en-US" sz="900" dirty="0"/>
              <a:t> Server to the “Select Master” cluster</a:t>
            </a:r>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r>
              <a:rPr lang="en-US" sz="900" dirty="0"/>
              <a:t>Master table linkage / field selection</a:t>
            </a:r>
          </a:p>
          <a:p>
            <a:r>
              <a:rPr lang="en-US" sz="900" dirty="0"/>
              <a:t>	① Click the “Choose master” button on the Select master cluster “Input parameter setting” tab, and</a:t>
            </a:r>
          </a:p>
          <a:p>
            <a:r>
              <a:rPr lang="en-US" sz="900" dirty="0"/>
              <a:t>	select the master to use for this cluster.</a:t>
            </a:r>
          </a:p>
          <a:p>
            <a:r>
              <a:rPr lang="en-US" sz="900" dirty="0"/>
              <a:t>	② Click the “Choose field” button, and select the field that is to be the input value for this cluster</a:t>
            </a:r>
          </a:p>
        </p:txBody>
      </p:sp>
      <p:pic>
        <p:nvPicPr>
          <p:cNvPr id="5" name="Picture 4">
            <a:extLst>
              <a:ext uri="{FF2B5EF4-FFF2-40B4-BE49-F238E27FC236}">
                <a16:creationId xmlns:a16="http://schemas.microsoft.com/office/drawing/2014/main" id="{595EBCE4-1BD6-A480-46F7-37F52C262035}"/>
              </a:ext>
            </a:extLst>
          </p:cNvPr>
          <p:cNvPicPr>
            <a:picLocks noChangeAspect="1"/>
          </p:cNvPicPr>
          <p:nvPr/>
        </p:nvPicPr>
        <p:blipFill>
          <a:blip r:embed="rId2"/>
          <a:stretch>
            <a:fillRect/>
          </a:stretch>
        </p:blipFill>
        <p:spPr>
          <a:xfrm>
            <a:off x="691631" y="1848644"/>
            <a:ext cx="5474737" cy="3104356"/>
          </a:xfrm>
          <a:prstGeom prst="rect">
            <a:avLst/>
          </a:prstGeom>
        </p:spPr>
      </p:pic>
      <p:pic>
        <p:nvPicPr>
          <p:cNvPr id="8" name="Picture 7">
            <a:extLst>
              <a:ext uri="{FF2B5EF4-FFF2-40B4-BE49-F238E27FC236}">
                <a16:creationId xmlns:a16="http://schemas.microsoft.com/office/drawing/2014/main" id="{4EA025DC-0EA8-A26F-FD08-F63D69781143}"/>
              </a:ext>
            </a:extLst>
          </p:cNvPr>
          <p:cNvPicPr>
            <a:picLocks noChangeAspect="1"/>
          </p:cNvPicPr>
          <p:nvPr/>
        </p:nvPicPr>
        <p:blipFill>
          <a:blip r:embed="rId3"/>
          <a:stretch>
            <a:fillRect/>
          </a:stretch>
        </p:blipFill>
        <p:spPr>
          <a:xfrm>
            <a:off x="659756" y="5835457"/>
            <a:ext cx="5538485" cy="2818538"/>
          </a:xfrm>
          <a:prstGeom prst="rect">
            <a:avLst/>
          </a:prstGeom>
        </p:spPr>
      </p:pic>
    </p:spTree>
    <p:extLst>
      <p:ext uri="{BB962C8B-B14F-4D97-AF65-F5344CB8AC3E}">
        <p14:creationId xmlns:p14="http://schemas.microsoft.com/office/powerpoint/2010/main" val="28627264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ADA6E-CE06-B4DA-DC80-D70998815E05}"/>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04AE0E55-2CDB-A56C-B04A-80F52B7C22AB}"/>
              </a:ext>
            </a:extLst>
          </p:cNvPr>
          <p:cNvSpPr>
            <a:spLocks noGrp="1"/>
          </p:cNvSpPr>
          <p:nvPr>
            <p:ph type="sldNum" sz="quarter" idx="12"/>
          </p:nvPr>
        </p:nvSpPr>
        <p:spPr/>
        <p:txBody>
          <a:bodyPr/>
          <a:lstStyle/>
          <a:p>
            <a:fld id="{FABEA90D-F275-432F-8053-456A4E092F4A}" type="slidenum">
              <a:rPr kumimoji="1" lang="ja-JP" altLang="en-US" smtClean="0"/>
              <a:t>74</a:t>
            </a:fld>
            <a:endParaRPr kumimoji="1" lang="ja-JP" altLang="en-US"/>
          </a:p>
        </p:txBody>
      </p:sp>
      <p:sp>
        <p:nvSpPr>
          <p:cNvPr id="17" name="正方形/長方形 16">
            <a:extLst>
              <a:ext uri="{FF2B5EF4-FFF2-40B4-BE49-F238E27FC236}">
                <a16:creationId xmlns:a16="http://schemas.microsoft.com/office/drawing/2014/main" id="{4C3881D3-D571-F720-474E-15F8E570310C}"/>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59FAEF1C-E5AA-4027-3F43-095AD68E2C9E}"/>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3F168685-5B81-BC11-0533-39902FD1B5DC}"/>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5.8. Master Manager menu</a:t>
            </a:r>
          </a:p>
        </p:txBody>
      </p:sp>
      <p:sp>
        <p:nvSpPr>
          <p:cNvPr id="41" name="Isosceles Triangle 40">
            <a:extLst>
              <a:ext uri="{FF2B5EF4-FFF2-40B4-BE49-F238E27FC236}">
                <a16:creationId xmlns:a16="http://schemas.microsoft.com/office/drawing/2014/main" id="{223523EA-D827-3AEB-9B68-E7FD40CC4433}"/>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sp>
        <p:nvSpPr>
          <p:cNvPr id="9" name="TextBox 8">
            <a:extLst>
              <a:ext uri="{FF2B5EF4-FFF2-40B4-BE49-F238E27FC236}">
                <a16:creationId xmlns:a16="http://schemas.microsoft.com/office/drawing/2014/main" id="{774497D2-58A3-FF75-D151-21130C2E1D55}"/>
              </a:ext>
            </a:extLst>
          </p:cNvPr>
          <p:cNvSpPr txBox="1"/>
          <p:nvPr/>
        </p:nvSpPr>
        <p:spPr>
          <a:xfrm>
            <a:off x="499554" y="1430876"/>
            <a:ext cx="5730563" cy="4247317"/>
          </a:xfrm>
          <a:prstGeom prst="rect">
            <a:avLst/>
          </a:prstGeom>
          <a:noFill/>
        </p:spPr>
        <p:txBody>
          <a:bodyPr wrap="square">
            <a:spAutoFit/>
          </a:bodyPr>
          <a:lstStyle/>
          <a:p>
            <a:r>
              <a:rPr lang="en-US" sz="900" dirty="0"/>
              <a:t>Each field value of the master data can be automatically inserted to each child cluster.</a:t>
            </a:r>
          </a:p>
          <a:p>
            <a:r>
              <a:rPr lang="en-US" sz="900" dirty="0"/>
              <a:t>Set up a “Parent-child relationship” in </a:t>
            </a:r>
            <a:r>
              <a:rPr lang="en-US" sz="900" dirty="0" err="1"/>
              <a:t>ConMas</a:t>
            </a:r>
            <a:r>
              <a:rPr lang="en-US" sz="900" dirty="0"/>
              <a:t> Designer.</a:t>
            </a:r>
          </a:p>
          <a:p>
            <a:r>
              <a:rPr lang="en-US" sz="900" dirty="0"/>
              <a:t>* The only cluster type that can be a parent is a “Select master” cluster.</a:t>
            </a:r>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r>
              <a:rPr lang="en-US" sz="900" dirty="0"/>
              <a:t>Select “Custom Master Settings” mode of </a:t>
            </a:r>
            <a:r>
              <a:rPr lang="en-US" sz="900" dirty="0" err="1"/>
              <a:t>ConMas</a:t>
            </a:r>
            <a:r>
              <a:rPr lang="en-US" sz="900" dirty="0"/>
              <a:t> Designer</a:t>
            </a:r>
          </a:p>
          <a:p>
            <a:r>
              <a:rPr lang="en-US" sz="900" dirty="0"/>
              <a:t>	① Click the “Customer Master Settings” button in “Cluster Mode” on screen.</a:t>
            </a:r>
          </a:p>
          <a:p>
            <a:r>
              <a:rPr lang="en-US" sz="900" dirty="0"/>
              <a:t>	② Select a parent (Select Master) cluster to be set in a parent-child relationship.</a:t>
            </a:r>
          </a:p>
          <a:p>
            <a:r>
              <a:rPr lang="en-US" sz="900" dirty="0"/>
              <a:t>	③ Select a child cluster for which the master data value is automatically inserted.</a:t>
            </a:r>
          </a:p>
        </p:txBody>
      </p:sp>
      <p:pic>
        <p:nvPicPr>
          <p:cNvPr id="4" name="Picture 3">
            <a:extLst>
              <a:ext uri="{FF2B5EF4-FFF2-40B4-BE49-F238E27FC236}">
                <a16:creationId xmlns:a16="http://schemas.microsoft.com/office/drawing/2014/main" id="{617ECF46-98BA-4559-F647-BFB1AD804D22}"/>
              </a:ext>
            </a:extLst>
          </p:cNvPr>
          <p:cNvPicPr>
            <a:picLocks noChangeAspect="1"/>
          </p:cNvPicPr>
          <p:nvPr/>
        </p:nvPicPr>
        <p:blipFill>
          <a:blip r:embed="rId2"/>
          <a:stretch>
            <a:fillRect/>
          </a:stretch>
        </p:blipFill>
        <p:spPr>
          <a:xfrm>
            <a:off x="627883" y="1983782"/>
            <a:ext cx="5612431" cy="2842660"/>
          </a:xfrm>
          <a:prstGeom prst="rect">
            <a:avLst/>
          </a:prstGeom>
        </p:spPr>
      </p:pic>
      <p:pic>
        <p:nvPicPr>
          <p:cNvPr id="7" name="Picture 6">
            <a:extLst>
              <a:ext uri="{FF2B5EF4-FFF2-40B4-BE49-F238E27FC236}">
                <a16:creationId xmlns:a16="http://schemas.microsoft.com/office/drawing/2014/main" id="{712B90F1-A007-13F0-4D94-5AF18387B53F}"/>
              </a:ext>
            </a:extLst>
          </p:cNvPr>
          <p:cNvPicPr>
            <a:picLocks noChangeAspect="1"/>
          </p:cNvPicPr>
          <p:nvPr/>
        </p:nvPicPr>
        <p:blipFill>
          <a:blip r:embed="rId3"/>
          <a:stretch>
            <a:fillRect/>
          </a:stretch>
        </p:blipFill>
        <p:spPr>
          <a:xfrm>
            <a:off x="630583" y="5678193"/>
            <a:ext cx="5609731" cy="3138360"/>
          </a:xfrm>
          <a:prstGeom prst="rect">
            <a:avLst/>
          </a:prstGeom>
        </p:spPr>
      </p:pic>
    </p:spTree>
    <p:extLst>
      <p:ext uri="{BB962C8B-B14F-4D97-AF65-F5344CB8AC3E}">
        <p14:creationId xmlns:p14="http://schemas.microsoft.com/office/powerpoint/2010/main" val="8188665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15340-16CA-9CA5-0BB1-8064E21A3916}"/>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8A1F78E9-87DA-F45E-1727-69048008A28C}"/>
              </a:ext>
            </a:extLst>
          </p:cNvPr>
          <p:cNvSpPr>
            <a:spLocks noGrp="1"/>
          </p:cNvSpPr>
          <p:nvPr>
            <p:ph type="sldNum" sz="quarter" idx="12"/>
          </p:nvPr>
        </p:nvSpPr>
        <p:spPr/>
        <p:txBody>
          <a:bodyPr/>
          <a:lstStyle/>
          <a:p>
            <a:fld id="{FABEA90D-F275-432F-8053-456A4E092F4A}" type="slidenum">
              <a:rPr kumimoji="1" lang="ja-JP" altLang="en-US" smtClean="0"/>
              <a:t>75</a:t>
            </a:fld>
            <a:endParaRPr kumimoji="1" lang="ja-JP" altLang="en-US"/>
          </a:p>
        </p:txBody>
      </p:sp>
      <p:sp>
        <p:nvSpPr>
          <p:cNvPr id="17" name="正方形/長方形 16">
            <a:extLst>
              <a:ext uri="{FF2B5EF4-FFF2-40B4-BE49-F238E27FC236}">
                <a16:creationId xmlns:a16="http://schemas.microsoft.com/office/drawing/2014/main" id="{870D13B7-C4BF-5E41-AD5C-1C7504DC730A}"/>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A1B7210D-9867-A477-5D32-EDCA7DF2848A}"/>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DC8079D8-579B-A383-C564-2DCC5DF9F6CC}"/>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5.8. Master Manager menu</a:t>
            </a:r>
          </a:p>
        </p:txBody>
      </p:sp>
      <p:sp>
        <p:nvSpPr>
          <p:cNvPr id="41" name="Isosceles Triangle 40">
            <a:extLst>
              <a:ext uri="{FF2B5EF4-FFF2-40B4-BE49-F238E27FC236}">
                <a16:creationId xmlns:a16="http://schemas.microsoft.com/office/drawing/2014/main" id="{7B116343-5989-137D-B652-FFBC04A2FD7F}"/>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sp>
        <p:nvSpPr>
          <p:cNvPr id="9" name="TextBox 8">
            <a:extLst>
              <a:ext uri="{FF2B5EF4-FFF2-40B4-BE49-F238E27FC236}">
                <a16:creationId xmlns:a16="http://schemas.microsoft.com/office/drawing/2014/main" id="{F371D786-53A9-6ABB-4CA6-DB09F72C7FD5}"/>
              </a:ext>
            </a:extLst>
          </p:cNvPr>
          <p:cNvSpPr txBox="1"/>
          <p:nvPr/>
        </p:nvSpPr>
        <p:spPr>
          <a:xfrm>
            <a:off x="499554" y="1430876"/>
            <a:ext cx="5730563" cy="3693319"/>
          </a:xfrm>
          <a:prstGeom prst="rect">
            <a:avLst/>
          </a:prstGeom>
          <a:noFill/>
        </p:spPr>
        <p:txBody>
          <a:bodyPr wrap="square">
            <a:spAutoFit/>
          </a:bodyPr>
          <a:lstStyle/>
          <a:p>
            <a:r>
              <a:rPr lang="en-US" sz="900" dirty="0"/>
              <a:t>Cluster types that can be set as a child cluster</a:t>
            </a:r>
          </a:p>
          <a:p>
            <a:r>
              <a:rPr lang="en-US" sz="900" dirty="0"/>
              <a:t>The following 6 cluster types can be set as child clusters.</a:t>
            </a:r>
          </a:p>
          <a:p>
            <a:r>
              <a:rPr lang="en-US" sz="900" dirty="0"/>
              <a:t>*Only the same field as the cluster type of the child cluster can be displayed in the list</a:t>
            </a:r>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p:txBody>
      </p:sp>
      <p:pic>
        <p:nvPicPr>
          <p:cNvPr id="5" name="Picture 4">
            <a:extLst>
              <a:ext uri="{FF2B5EF4-FFF2-40B4-BE49-F238E27FC236}">
                <a16:creationId xmlns:a16="http://schemas.microsoft.com/office/drawing/2014/main" id="{5713AA2F-727E-41C4-CE4F-AAA6F81ED5C4}"/>
              </a:ext>
            </a:extLst>
          </p:cNvPr>
          <p:cNvPicPr>
            <a:picLocks noChangeAspect="1"/>
          </p:cNvPicPr>
          <p:nvPr/>
        </p:nvPicPr>
        <p:blipFill>
          <a:blip r:embed="rId2"/>
          <a:stretch>
            <a:fillRect/>
          </a:stretch>
        </p:blipFill>
        <p:spPr>
          <a:xfrm>
            <a:off x="617686" y="1957283"/>
            <a:ext cx="5612431" cy="2871332"/>
          </a:xfrm>
          <a:prstGeom prst="rect">
            <a:avLst/>
          </a:prstGeom>
        </p:spPr>
      </p:pic>
      <p:sp>
        <p:nvSpPr>
          <p:cNvPr id="8" name="TextBox 7">
            <a:extLst>
              <a:ext uri="{FF2B5EF4-FFF2-40B4-BE49-F238E27FC236}">
                <a16:creationId xmlns:a16="http://schemas.microsoft.com/office/drawing/2014/main" id="{F16BC299-5FFB-3006-1D79-E19295E027A0}"/>
              </a:ext>
            </a:extLst>
          </p:cNvPr>
          <p:cNvSpPr txBox="1"/>
          <p:nvPr/>
        </p:nvSpPr>
        <p:spPr>
          <a:xfrm>
            <a:off x="499554" y="4897487"/>
            <a:ext cx="5730563" cy="369332"/>
          </a:xfrm>
          <a:prstGeom prst="rect">
            <a:avLst/>
          </a:prstGeom>
          <a:noFill/>
        </p:spPr>
        <p:txBody>
          <a:bodyPr wrap="square">
            <a:spAutoFit/>
          </a:bodyPr>
          <a:lstStyle/>
          <a:p>
            <a:r>
              <a:rPr lang="en-US" sz="900" dirty="0"/>
              <a:t>4. How To Input on a Tablet</a:t>
            </a:r>
          </a:p>
          <a:p>
            <a:r>
              <a:rPr lang="en-US" sz="900" dirty="0"/>
              <a:t>On the tablet, operate the “Select master” cluster as follows.</a:t>
            </a:r>
          </a:p>
        </p:txBody>
      </p:sp>
      <p:pic>
        <p:nvPicPr>
          <p:cNvPr id="11" name="Picture 10">
            <a:extLst>
              <a:ext uri="{FF2B5EF4-FFF2-40B4-BE49-F238E27FC236}">
                <a16:creationId xmlns:a16="http://schemas.microsoft.com/office/drawing/2014/main" id="{C6E2B806-6A5E-517C-7260-47B7924D194D}"/>
              </a:ext>
            </a:extLst>
          </p:cNvPr>
          <p:cNvPicPr>
            <a:picLocks noChangeAspect="1"/>
          </p:cNvPicPr>
          <p:nvPr/>
        </p:nvPicPr>
        <p:blipFill>
          <a:blip r:embed="rId3"/>
          <a:stretch>
            <a:fillRect/>
          </a:stretch>
        </p:blipFill>
        <p:spPr>
          <a:xfrm>
            <a:off x="617685" y="5348715"/>
            <a:ext cx="5612431" cy="3583223"/>
          </a:xfrm>
          <a:prstGeom prst="rect">
            <a:avLst/>
          </a:prstGeom>
        </p:spPr>
      </p:pic>
    </p:spTree>
    <p:extLst>
      <p:ext uri="{BB962C8B-B14F-4D97-AF65-F5344CB8AC3E}">
        <p14:creationId xmlns:p14="http://schemas.microsoft.com/office/powerpoint/2010/main" val="26190433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A6A37-7F5F-A601-2824-A0AB6DD25E68}"/>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06F02A1-2F74-5952-02AB-0846F6F34C12}"/>
              </a:ext>
            </a:extLst>
          </p:cNvPr>
          <p:cNvSpPr>
            <a:spLocks noGrp="1"/>
          </p:cNvSpPr>
          <p:nvPr>
            <p:ph type="sldNum" sz="quarter" idx="12"/>
          </p:nvPr>
        </p:nvSpPr>
        <p:spPr/>
        <p:txBody>
          <a:bodyPr/>
          <a:lstStyle/>
          <a:p>
            <a:fld id="{FABEA90D-F275-432F-8053-456A4E092F4A}" type="slidenum">
              <a:rPr kumimoji="1" lang="ja-JP" altLang="en-US" smtClean="0"/>
              <a:t>76</a:t>
            </a:fld>
            <a:endParaRPr kumimoji="1" lang="ja-JP" altLang="en-US"/>
          </a:p>
        </p:txBody>
      </p:sp>
      <p:sp>
        <p:nvSpPr>
          <p:cNvPr id="17" name="正方形/長方形 16">
            <a:extLst>
              <a:ext uri="{FF2B5EF4-FFF2-40B4-BE49-F238E27FC236}">
                <a16:creationId xmlns:a16="http://schemas.microsoft.com/office/drawing/2014/main" id="{1FF9F86A-3B17-86A3-780E-B19367105EE1}"/>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2AADCBB9-1573-50B4-F08D-A8B691801E16}"/>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D659E724-59CA-C598-7D20-12904870560C}"/>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5.9. Data Output menu</a:t>
            </a:r>
          </a:p>
        </p:txBody>
      </p:sp>
      <p:sp>
        <p:nvSpPr>
          <p:cNvPr id="4" name="テキスト ボックス 3">
            <a:extLst>
              <a:ext uri="{FF2B5EF4-FFF2-40B4-BE49-F238E27FC236}">
                <a16:creationId xmlns:a16="http://schemas.microsoft.com/office/drawing/2014/main" id="{8B35FCEB-5567-6E23-1D78-C7CD6BC56124}"/>
              </a:ext>
            </a:extLst>
          </p:cNvPr>
          <p:cNvSpPr txBox="1"/>
          <p:nvPr/>
        </p:nvSpPr>
        <p:spPr>
          <a:xfrm>
            <a:off x="499554" y="1430877"/>
            <a:ext cx="5952046" cy="1338828"/>
          </a:xfrm>
          <a:prstGeom prst="rect">
            <a:avLst/>
          </a:prstGeom>
          <a:noFill/>
        </p:spPr>
        <p:txBody>
          <a:bodyPr wrap="square" rtlCol="0">
            <a:spAutoFit/>
          </a:bodyPr>
          <a:lstStyle/>
          <a:p>
            <a:r>
              <a:rPr kumimoji="1" lang="en-US" altLang="ja-JP" sz="900" b="1" dirty="0"/>
              <a:t>The type of connection table</a:t>
            </a:r>
          </a:p>
          <a:p>
            <a:r>
              <a:rPr kumimoji="1" lang="en-US" altLang="ja-JP" sz="900" dirty="0"/>
              <a:t>There are two types of linkage table as follows.</a:t>
            </a:r>
          </a:p>
          <a:p>
            <a:r>
              <a:rPr kumimoji="1" lang="en-US" altLang="ja-JP" sz="900" dirty="0"/>
              <a:t>	• Single form (Current one)</a:t>
            </a:r>
          </a:p>
          <a:p>
            <a:r>
              <a:rPr kumimoji="1" lang="en-US" altLang="ja-JP" sz="900" dirty="0"/>
              <a:t>	A report data registered in one record.</a:t>
            </a:r>
          </a:p>
          <a:p>
            <a:r>
              <a:rPr kumimoji="1" lang="en-US" altLang="ja-JP" sz="900" dirty="0"/>
              <a:t>	• Tabular format (available since V7.1.20050)</a:t>
            </a:r>
          </a:p>
          <a:p>
            <a:r>
              <a:rPr kumimoji="1" lang="en-US" altLang="ja-JP" sz="900" dirty="0"/>
              <a:t>	 Input document data can be outputted as tabular format according to the table settings. You can set the 	multiple tables in one document.</a:t>
            </a:r>
          </a:p>
          <a:p>
            <a:r>
              <a:rPr kumimoji="1" lang="en-US" altLang="ja-JP" sz="900" dirty="0"/>
              <a:t> 	Tabular formats are generated per table.</a:t>
            </a:r>
          </a:p>
          <a:p>
            <a:r>
              <a:rPr kumimoji="1" lang="en-US" altLang="ja-JP" sz="900" dirty="0"/>
              <a:t>* Requires table setting in EXCEL COM Add in (Ver 7.0.20030 and more)</a:t>
            </a:r>
          </a:p>
        </p:txBody>
      </p:sp>
      <p:sp>
        <p:nvSpPr>
          <p:cNvPr id="41" name="Isosceles Triangle 40">
            <a:extLst>
              <a:ext uri="{FF2B5EF4-FFF2-40B4-BE49-F238E27FC236}">
                <a16:creationId xmlns:a16="http://schemas.microsoft.com/office/drawing/2014/main" id="{3488F0DF-BE0B-3B06-F27A-7488C8772B5C}"/>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5" name="Picture 4">
            <a:extLst>
              <a:ext uri="{FF2B5EF4-FFF2-40B4-BE49-F238E27FC236}">
                <a16:creationId xmlns:a16="http://schemas.microsoft.com/office/drawing/2014/main" id="{0D27D989-AA7D-A08E-02F1-6F5240CFD4A4}"/>
              </a:ext>
            </a:extLst>
          </p:cNvPr>
          <p:cNvPicPr>
            <a:picLocks noChangeAspect="1"/>
          </p:cNvPicPr>
          <p:nvPr/>
        </p:nvPicPr>
        <p:blipFill>
          <a:blip r:embed="rId2"/>
          <a:stretch>
            <a:fillRect/>
          </a:stretch>
        </p:blipFill>
        <p:spPr>
          <a:xfrm>
            <a:off x="578457" y="2769705"/>
            <a:ext cx="5701085" cy="2515380"/>
          </a:xfrm>
          <a:prstGeom prst="rect">
            <a:avLst/>
          </a:prstGeom>
        </p:spPr>
      </p:pic>
      <p:sp>
        <p:nvSpPr>
          <p:cNvPr id="7" name="TextBox 6">
            <a:extLst>
              <a:ext uri="{FF2B5EF4-FFF2-40B4-BE49-F238E27FC236}">
                <a16:creationId xmlns:a16="http://schemas.microsoft.com/office/drawing/2014/main" id="{64C55E6D-EE8B-F97B-BB67-147A3AC4D64A}"/>
              </a:ext>
            </a:extLst>
          </p:cNvPr>
          <p:cNvSpPr txBox="1"/>
          <p:nvPr/>
        </p:nvSpPr>
        <p:spPr>
          <a:xfrm>
            <a:off x="499555" y="5257651"/>
            <a:ext cx="5952045" cy="369332"/>
          </a:xfrm>
          <a:prstGeom prst="rect">
            <a:avLst/>
          </a:prstGeom>
          <a:noFill/>
        </p:spPr>
        <p:txBody>
          <a:bodyPr wrap="square">
            <a:spAutoFit/>
          </a:bodyPr>
          <a:lstStyle/>
          <a:p>
            <a:r>
              <a:rPr lang="en-US" sz="900" b="1" dirty="0"/>
              <a:t>How to create table data for connection</a:t>
            </a:r>
          </a:p>
          <a:p>
            <a:r>
              <a:rPr lang="en-US" sz="900" dirty="0"/>
              <a:t>Table for connection (tabular format) requires to set with EXCEL COM Add-in first.</a:t>
            </a:r>
          </a:p>
        </p:txBody>
      </p:sp>
      <p:pic>
        <p:nvPicPr>
          <p:cNvPr id="9" name="Picture 8">
            <a:extLst>
              <a:ext uri="{FF2B5EF4-FFF2-40B4-BE49-F238E27FC236}">
                <a16:creationId xmlns:a16="http://schemas.microsoft.com/office/drawing/2014/main" id="{F6FBAD45-6104-F6D8-6349-E3B314BB5F25}"/>
              </a:ext>
            </a:extLst>
          </p:cNvPr>
          <p:cNvPicPr>
            <a:picLocks noChangeAspect="1"/>
          </p:cNvPicPr>
          <p:nvPr/>
        </p:nvPicPr>
        <p:blipFill>
          <a:blip r:embed="rId3"/>
          <a:srcRect r="33513"/>
          <a:stretch/>
        </p:blipFill>
        <p:spPr>
          <a:xfrm>
            <a:off x="578457" y="5626983"/>
            <a:ext cx="3993892" cy="2713192"/>
          </a:xfrm>
          <a:prstGeom prst="rect">
            <a:avLst/>
          </a:prstGeom>
        </p:spPr>
      </p:pic>
      <p:sp>
        <p:nvSpPr>
          <p:cNvPr id="11" name="TextBox 10">
            <a:extLst>
              <a:ext uri="{FF2B5EF4-FFF2-40B4-BE49-F238E27FC236}">
                <a16:creationId xmlns:a16="http://schemas.microsoft.com/office/drawing/2014/main" id="{8527D835-4596-C2C1-9F07-3DD62AE3E205}"/>
              </a:ext>
            </a:extLst>
          </p:cNvPr>
          <p:cNvSpPr txBox="1"/>
          <p:nvPr/>
        </p:nvSpPr>
        <p:spPr>
          <a:xfrm>
            <a:off x="4516611" y="5694504"/>
            <a:ext cx="1934989" cy="1754326"/>
          </a:xfrm>
          <a:prstGeom prst="rect">
            <a:avLst/>
          </a:prstGeom>
          <a:noFill/>
        </p:spPr>
        <p:txBody>
          <a:bodyPr wrap="square">
            <a:spAutoFit/>
          </a:bodyPr>
          <a:lstStyle/>
          <a:p>
            <a:r>
              <a:rPr lang="en-US" sz="900" dirty="0"/>
              <a:t>• Click [Add-in] menu and select [Table setting].</a:t>
            </a:r>
          </a:p>
          <a:p>
            <a:r>
              <a:rPr lang="en-US" sz="900" dirty="0"/>
              <a:t>• Select the range of cells to be set for a table.</a:t>
            </a:r>
          </a:p>
          <a:p>
            <a:r>
              <a:rPr lang="en-US" sz="900" dirty="0"/>
              <a:t>• Set "Table name” (Table number is set automatically).</a:t>
            </a:r>
          </a:p>
          <a:p>
            <a:r>
              <a:rPr lang="en-US" sz="900" dirty="0"/>
              <a:t>• Check on the box “Output to linkage table”.</a:t>
            </a:r>
          </a:p>
          <a:p>
            <a:r>
              <a:rPr lang="en-US" sz="900" dirty="0"/>
              <a:t>• Column names and column keys are set automatically.</a:t>
            </a:r>
          </a:p>
          <a:p>
            <a:r>
              <a:rPr lang="en-US" sz="900" dirty="0"/>
              <a:t> (available to modify them)</a:t>
            </a:r>
          </a:p>
          <a:p>
            <a:r>
              <a:rPr lang="en-US" sz="900" dirty="0"/>
              <a:t>• Click “Save” button.</a:t>
            </a:r>
          </a:p>
        </p:txBody>
      </p:sp>
    </p:spTree>
    <p:extLst>
      <p:ext uri="{BB962C8B-B14F-4D97-AF65-F5344CB8AC3E}">
        <p14:creationId xmlns:p14="http://schemas.microsoft.com/office/powerpoint/2010/main" val="10560273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C0378-D37E-F280-1D3E-BEFBB3AEF0E8}"/>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04155101-D22B-445E-E67D-E11C675E478E}"/>
              </a:ext>
            </a:extLst>
          </p:cNvPr>
          <p:cNvSpPr>
            <a:spLocks noGrp="1"/>
          </p:cNvSpPr>
          <p:nvPr>
            <p:ph type="sldNum" sz="quarter" idx="12"/>
          </p:nvPr>
        </p:nvSpPr>
        <p:spPr/>
        <p:txBody>
          <a:bodyPr/>
          <a:lstStyle/>
          <a:p>
            <a:fld id="{FABEA90D-F275-432F-8053-456A4E092F4A}" type="slidenum">
              <a:rPr kumimoji="1" lang="ja-JP" altLang="en-US" smtClean="0"/>
              <a:t>77</a:t>
            </a:fld>
            <a:endParaRPr kumimoji="1" lang="ja-JP" altLang="en-US"/>
          </a:p>
        </p:txBody>
      </p:sp>
      <p:sp>
        <p:nvSpPr>
          <p:cNvPr id="17" name="正方形/長方形 16">
            <a:extLst>
              <a:ext uri="{FF2B5EF4-FFF2-40B4-BE49-F238E27FC236}">
                <a16:creationId xmlns:a16="http://schemas.microsoft.com/office/drawing/2014/main" id="{CE68B9C2-1E08-A853-C575-BA0E7635F05B}"/>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CF5BBB32-84B7-C561-04AF-C94C7C583EEA}"/>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A1EA9563-8D56-6F6A-7B6E-424956904A0E}"/>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5.9. Data Output menu</a:t>
            </a:r>
          </a:p>
        </p:txBody>
      </p:sp>
      <p:sp>
        <p:nvSpPr>
          <p:cNvPr id="4" name="テキスト ボックス 3">
            <a:extLst>
              <a:ext uri="{FF2B5EF4-FFF2-40B4-BE49-F238E27FC236}">
                <a16:creationId xmlns:a16="http://schemas.microsoft.com/office/drawing/2014/main" id="{5D7474AA-C0C1-AC81-91A1-12326C077BB5}"/>
              </a:ext>
            </a:extLst>
          </p:cNvPr>
          <p:cNvSpPr txBox="1"/>
          <p:nvPr/>
        </p:nvSpPr>
        <p:spPr>
          <a:xfrm>
            <a:off x="499554" y="1430877"/>
            <a:ext cx="5952046" cy="646331"/>
          </a:xfrm>
          <a:prstGeom prst="rect">
            <a:avLst/>
          </a:prstGeom>
          <a:noFill/>
        </p:spPr>
        <p:txBody>
          <a:bodyPr wrap="square" rtlCol="0">
            <a:spAutoFit/>
          </a:bodyPr>
          <a:lstStyle/>
          <a:p>
            <a:r>
              <a:rPr kumimoji="1" lang="en-US" altLang="ja-JP" sz="900" dirty="0"/>
              <a:t>A table for connection is automatically generated by setting on each form in </a:t>
            </a:r>
            <a:r>
              <a:rPr kumimoji="1" lang="en-US" altLang="ja-JP" sz="900" dirty="0" err="1"/>
              <a:t>ConMas</a:t>
            </a:r>
            <a:r>
              <a:rPr kumimoji="1" lang="en-US" altLang="ja-JP" sz="900" dirty="0"/>
              <a:t> Designer.</a:t>
            </a:r>
          </a:p>
          <a:p>
            <a:r>
              <a:rPr kumimoji="1" lang="en-US" altLang="ja-JP" sz="900" dirty="0"/>
              <a:t>	• Import Excel template form or open the target form in Designer.</a:t>
            </a:r>
          </a:p>
          <a:p>
            <a:r>
              <a:rPr kumimoji="1" lang="en-US" altLang="ja-JP" sz="900" dirty="0"/>
              <a:t>	• Click the "Form information and setting".</a:t>
            </a:r>
          </a:p>
          <a:p>
            <a:r>
              <a:rPr kumimoji="1" lang="en-US" altLang="ja-JP" sz="900" dirty="0"/>
              <a:t>	• Set "Create table for connection" to "Yes ( for all items ) or Yes (select item)".</a:t>
            </a:r>
          </a:p>
        </p:txBody>
      </p:sp>
      <p:sp>
        <p:nvSpPr>
          <p:cNvPr id="41" name="Isosceles Triangle 40">
            <a:extLst>
              <a:ext uri="{FF2B5EF4-FFF2-40B4-BE49-F238E27FC236}">
                <a16:creationId xmlns:a16="http://schemas.microsoft.com/office/drawing/2014/main" id="{A877B823-BCFF-0AC7-43F3-E7D2D39E1584}"/>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5" name="Picture 4">
            <a:extLst>
              <a:ext uri="{FF2B5EF4-FFF2-40B4-BE49-F238E27FC236}">
                <a16:creationId xmlns:a16="http://schemas.microsoft.com/office/drawing/2014/main" id="{884AF63B-FDC2-65A8-076E-67A724CF09A6}"/>
              </a:ext>
            </a:extLst>
          </p:cNvPr>
          <p:cNvPicPr>
            <a:picLocks noChangeAspect="1"/>
          </p:cNvPicPr>
          <p:nvPr/>
        </p:nvPicPr>
        <p:blipFill>
          <a:blip r:embed="rId2"/>
          <a:stretch>
            <a:fillRect/>
          </a:stretch>
        </p:blipFill>
        <p:spPr>
          <a:xfrm>
            <a:off x="590330" y="2077208"/>
            <a:ext cx="5770494" cy="2162715"/>
          </a:xfrm>
          <a:prstGeom prst="rect">
            <a:avLst/>
          </a:prstGeom>
        </p:spPr>
      </p:pic>
      <p:pic>
        <p:nvPicPr>
          <p:cNvPr id="7" name="Picture 6">
            <a:extLst>
              <a:ext uri="{FF2B5EF4-FFF2-40B4-BE49-F238E27FC236}">
                <a16:creationId xmlns:a16="http://schemas.microsoft.com/office/drawing/2014/main" id="{B1FCEDF6-5776-814F-33D3-AB0083B5B9D8}"/>
              </a:ext>
            </a:extLst>
          </p:cNvPr>
          <p:cNvPicPr>
            <a:picLocks noChangeAspect="1"/>
          </p:cNvPicPr>
          <p:nvPr/>
        </p:nvPicPr>
        <p:blipFill>
          <a:blip r:embed="rId3"/>
          <a:stretch>
            <a:fillRect/>
          </a:stretch>
        </p:blipFill>
        <p:spPr>
          <a:xfrm>
            <a:off x="590330" y="4428514"/>
            <a:ext cx="3814693" cy="596045"/>
          </a:xfrm>
          <a:prstGeom prst="rect">
            <a:avLst/>
          </a:prstGeom>
        </p:spPr>
      </p:pic>
      <p:sp>
        <p:nvSpPr>
          <p:cNvPr id="9" name="TextBox 8">
            <a:extLst>
              <a:ext uri="{FF2B5EF4-FFF2-40B4-BE49-F238E27FC236}">
                <a16:creationId xmlns:a16="http://schemas.microsoft.com/office/drawing/2014/main" id="{3EE1AE66-BBE1-6578-7EF2-EEE71135F435}"/>
              </a:ext>
            </a:extLst>
          </p:cNvPr>
          <p:cNvSpPr txBox="1"/>
          <p:nvPr/>
        </p:nvSpPr>
        <p:spPr>
          <a:xfrm>
            <a:off x="530906" y="5035843"/>
            <a:ext cx="5796183" cy="646331"/>
          </a:xfrm>
          <a:prstGeom prst="rect">
            <a:avLst/>
          </a:prstGeom>
          <a:noFill/>
        </p:spPr>
        <p:txBody>
          <a:bodyPr wrap="square">
            <a:spAutoFit/>
          </a:bodyPr>
          <a:lstStyle/>
          <a:p>
            <a:pPr marL="171450" indent="-171450">
              <a:buFont typeface="Wingdings" panose="05000000000000000000" pitchFamily="2" charset="2"/>
              <a:buChar char="Ø"/>
            </a:pPr>
            <a:r>
              <a:rPr lang="en-US" sz="900" dirty="0"/>
              <a:t>Single form</a:t>
            </a:r>
          </a:p>
          <a:p>
            <a:r>
              <a:rPr lang="en-US" sz="900" dirty="0"/>
              <a:t> Output all the cluster information in the single form style.</a:t>
            </a:r>
          </a:p>
          <a:p>
            <a:pPr marL="171450" indent="-171450">
              <a:buFont typeface="Wingdings" panose="05000000000000000000" pitchFamily="2" charset="2"/>
              <a:buChar char="Ø"/>
            </a:pPr>
            <a:r>
              <a:rPr lang="en-US" sz="900" dirty="0"/>
              <a:t>Tabular format (available since V7.0.20050)</a:t>
            </a:r>
          </a:p>
          <a:p>
            <a:r>
              <a:rPr lang="en-US" sz="900" dirty="0"/>
              <a:t> Output all the cluster information including all tables in the tabular format.</a:t>
            </a:r>
          </a:p>
        </p:txBody>
      </p:sp>
      <p:pic>
        <p:nvPicPr>
          <p:cNvPr id="11" name="Picture 10">
            <a:extLst>
              <a:ext uri="{FF2B5EF4-FFF2-40B4-BE49-F238E27FC236}">
                <a16:creationId xmlns:a16="http://schemas.microsoft.com/office/drawing/2014/main" id="{2EFC46F8-2D1A-CDC3-C7F9-D1122057FD7B}"/>
              </a:ext>
            </a:extLst>
          </p:cNvPr>
          <p:cNvPicPr>
            <a:picLocks noChangeAspect="1"/>
          </p:cNvPicPr>
          <p:nvPr/>
        </p:nvPicPr>
        <p:blipFill>
          <a:blip r:embed="rId4"/>
          <a:stretch>
            <a:fillRect/>
          </a:stretch>
        </p:blipFill>
        <p:spPr>
          <a:xfrm>
            <a:off x="623084" y="5690126"/>
            <a:ext cx="3781939" cy="543849"/>
          </a:xfrm>
          <a:prstGeom prst="rect">
            <a:avLst/>
          </a:prstGeom>
        </p:spPr>
      </p:pic>
      <p:sp>
        <p:nvSpPr>
          <p:cNvPr id="13" name="TextBox 12">
            <a:extLst>
              <a:ext uri="{FF2B5EF4-FFF2-40B4-BE49-F238E27FC236}">
                <a16:creationId xmlns:a16="http://schemas.microsoft.com/office/drawing/2014/main" id="{AA224F55-4AE2-A3B5-7B85-4E3D98D37978}"/>
              </a:ext>
            </a:extLst>
          </p:cNvPr>
          <p:cNvSpPr txBox="1"/>
          <p:nvPr/>
        </p:nvSpPr>
        <p:spPr>
          <a:xfrm>
            <a:off x="514739" y="6256342"/>
            <a:ext cx="5828515" cy="923330"/>
          </a:xfrm>
          <a:prstGeom prst="rect">
            <a:avLst/>
          </a:prstGeom>
          <a:noFill/>
        </p:spPr>
        <p:txBody>
          <a:bodyPr wrap="square">
            <a:spAutoFit/>
          </a:bodyPr>
          <a:lstStyle/>
          <a:p>
            <a:pPr marL="171450" indent="-171450">
              <a:buFont typeface="Wingdings" panose="05000000000000000000" pitchFamily="2" charset="2"/>
              <a:buChar char="Ø"/>
            </a:pPr>
            <a:r>
              <a:rPr lang="en-US" sz="900" dirty="0"/>
              <a:t>Single form</a:t>
            </a:r>
          </a:p>
          <a:p>
            <a:r>
              <a:rPr lang="en-US" sz="900" dirty="0"/>
              <a:t> Output the selected cluster information which is checked on “Adapt to this cluster”</a:t>
            </a:r>
          </a:p>
          <a:p>
            <a:r>
              <a:rPr lang="en-US" sz="900" dirty="0"/>
              <a:t> of “Coordination master table” in single form style.</a:t>
            </a:r>
          </a:p>
          <a:p>
            <a:pPr marL="171450" indent="-171450">
              <a:buFont typeface="Wingdings" panose="05000000000000000000" pitchFamily="2" charset="2"/>
              <a:buChar char="Ø"/>
            </a:pPr>
            <a:r>
              <a:rPr lang="en-US" sz="900" dirty="0"/>
              <a:t>Tabular format (available since V7.0.20050)</a:t>
            </a:r>
          </a:p>
          <a:p>
            <a:r>
              <a:rPr lang="en-US" sz="900" dirty="0"/>
              <a:t> Output the selected cluster information including all tables which is checked on “Adapt to this cluster”</a:t>
            </a:r>
          </a:p>
          <a:p>
            <a:r>
              <a:rPr lang="en-US" sz="900" dirty="0"/>
              <a:t> of “Coordination master table” in the tabular format.</a:t>
            </a:r>
          </a:p>
        </p:txBody>
      </p:sp>
      <p:pic>
        <p:nvPicPr>
          <p:cNvPr id="15" name="Picture 14">
            <a:extLst>
              <a:ext uri="{FF2B5EF4-FFF2-40B4-BE49-F238E27FC236}">
                <a16:creationId xmlns:a16="http://schemas.microsoft.com/office/drawing/2014/main" id="{9B4917F6-9666-2D74-B7C7-CD607A7879E6}"/>
              </a:ext>
            </a:extLst>
          </p:cNvPr>
          <p:cNvPicPr>
            <a:picLocks noChangeAspect="1"/>
          </p:cNvPicPr>
          <p:nvPr/>
        </p:nvPicPr>
        <p:blipFill>
          <a:blip r:embed="rId5"/>
          <a:stretch>
            <a:fillRect/>
          </a:stretch>
        </p:blipFill>
        <p:spPr>
          <a:xfrm>
            <a:off x="530906" y="7178298"/>
            <a:ext cx="5855607" cy="1262197"/>
          </a:xfrm>
          <a:prstGeom prst="rect">
            <a:avLst/>
          </a:prstGeom>
        </p:spPr>
      </p:pic>
    </p:spTree>
    <p:extLst>
      <p:ext uri="{BB962C8B-B14F-4D97-AF65-F5344CB8AC3E}">
        <p14:creationId xmlns:p14="http://schemas.microsoft.com/office/powerpoint/2010/main" val="18347782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4E13C-0FCD-52B5-DB0D-81DA2150D3C4}"/>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27E4D9D4-8E51-4574-1121-7CA7DE4F3B1E}"/>
              </a:ext>
            </a:extLst>
          </p:cNvPr>
          <p:cNvSpPr>
            <a:spLocks noGrp="1"/>
          </p:cNvSpPr>
          <p:nvPr>
            <p:ph type="sldNum" sz="quarter" idx="12"/>
          </p:nvPr>
        </p:nvSpPr>
        <p:spPr/>
        <p:txBody>
          <a:bodyPr/>
          <a:lstStyle/>
          <a:p>
            <a:fld id="{FABEA90D-F275-432F-8053-456A4E092F4A}" type="slidenum">
              <a:rPr kumimoji="1" lang="ja-JP" altLang="en-US" smtClean="0"/>
              <a:t>78</a:t>
            </a:fld>
            <a:endParaRPr kumimoji="1" lang="ja-JP" altLang="en-US"/>
          </a:p>
        </p:txBody>
      </p:sp>
      <p:sp>
        <p:nvSpPr>
          <p:cNvPr id="17" name="正方形/長方形 16">
            <a:extLst>
              <a:ext uri="{FF2B5EF4-FFF2-40B4-BE49-F238E27FC236}">
                <a16:creationId xmlns:a16="http://schemas.microsoft.com/office/drawing/2014/main" id="{95ECB713-ED7E-2FBF-28BC-5A12F9866DE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13A0F5CE-8F86-957B-87E0-649BBD9A58D3}"/>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DA84D6AB-FE21-0AD7-6C91-67F99B6E3284}"/>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5.9. Data Output menu</a:t>
            </a:r>
          </a:p>
        </p:txBody>
      </p:sp>
      <p:sp>
        <p:nvSpPr>
          <p:cNvPr id="4" name="テキスト ボックス 3">
            <a:extLst>
              <a:ext uri="{FF2B5EF4-FFF2-40B4-BE49-F238E27FC236}">
                <a16:creationId xmlns:a16="http://schemas.microsoft.com/office/drawing/2014/main" id="{DA21B108-1285-1CC0-9559-578C9BD2AB04}"/>
              </a:ext>
            </a:extLst>
          </p:cNvPr>
          <p:cNvSpPr txBox="1"/>
          <p:nvPr/>
        </p:nvSpPr>
        <p:spPr>
          <a:xfrm>
            <a:off x="499554" y="1430877"/>
            <a:ext cx="5952046" cy="646331"/>
          </a:xfrm>
          <a:prstGeom prst="rect">
            <a:avLst/>
          </a:prstGeom>
          <a:noFill/>
        </p:spPr>
        <p:txBody>
          <a:bodyPr wrap="square" rtlCol="0">
            <a:spAutoFit/>
          </a:bodyPr>
          <a:lstStyle/>
          <a:p>
            <a:r>
              <a:rPr kumimoji="1" lang="en-US" altLang="ja-JP" sz="900" b="1" dirty="0"/>
              <a:t>Reference view from </a:t>
            </a:r>
            <a:r>
              <a:rPr kumimoji="1" lang="en-US" altLang="ja-JP" sz="900" b="1" dirty="0" err="1"/>
              <a:t>ConMas</a:t>
            </a:r>
            <a:r>
              <a:rPr kumimoji="1" lang="en-US" altLang="ja-JP" sz="900" b="1" dirty="0"/>
              <a:t> Manager</a:t>
            </a:r>
          </a:p>
          <a:p>
            <a:r>
              <a:rPr kumimoji="1" lang="en-US" altLang="ja-JP" sz="900" dirty="0"/>
              <a:t>Contents of view can be referred from </a:t>
            </a:r>
            <a:r>
              <a:rPr kumimoji="1" lang="en-US" altLang="ja-JP" sz="900" dirty="0" err="1"/>
              <a:t>ConMas</a:t>
            </a:r>
            <a:r>
              <a:rPr kumimoji="1" lang="en-US" altLang="ja-JP" sz="900" dirty="0"/>
              <a:t> Manager</a:t>
            </a:r>
          </a:p>
          <a:p>
            <a:r>
              <a:rPr kumimoji="1" lang="en-US" altLang="ja-JP" sz="900" dirty="0"/>
              <a:t>	• Previously created single form views are also available to refer</a:t>
            </a:r>
          </a:p>
          <a:p>
            <a:r>
              <a:rPr kumimoji="1" lang="en-US" altLang="ja-JP" sz="900" dirty="0"/>
              <a:t>	• CSV output available</a:t>
            </a:r>
          </a:p>
        </p:txBody>
      </p:sp>
      <p:sp>
        <p:nvSpPr>
          <p:cNvPr id="41" name="Isosceles Triangle 40">
            <a:extLst>
              <a:ext uri="{FF2B5EF4-FFF2-40B4-BE49-F238E27FC236}">
                <a16:creationId xmlns:a16="http://schemas.microsoft.com/office/drawing/2014/main" id="{60490847-CBBE-0A85-8B1D-EE628E898E7F}"/>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6" name="Picture 5">
            <a:extLst>
              <a:ext uri="{FF2B5EF4-FFF2-40B4-BE49-F238E27FC236}">
                <a16:creationId xmlns:a16="http://schemas.microsoft.com/office/drawing/2014/main" id="{A6EA0623-7B10-62F0-27A8-9216A4028A40}"/>
              </a:ext>
            </a:extLst>
          </p:cNvPr>
          <p:cNvPicPr>
            <a:picLocks noChangeAspect="1"/>
          </p:cNvPicPr>
          <p:nvPr/>
        </p:nvPicPr>
        <p:blipFill>
          <a:blip r:embed="rId2"/>
          <a:stretch>
            <a:fillRect/>
          </a:stretch>
        </p:blipFill>
        <p:spPr>
          <a:xfrm>
            <a:off x="599645" y="2031925"/>
            <a:ext cx="5730563" cy="3231419"/>
          </a:xfrm>
          <a:prstGeom prst="rect">
            <a:avLst/>
          </a:prstGeom>
        </p:spPr>
      </p:pic>
      <p:sp>
        <p:nvSpPr>
          <p:cNvPr id="10" name="TextBox 9">
            <a:extLst>
              <a:ext uri="{FF2B5EF4-FFF2-40B4-BE49-F238E27FC236}">
                <a16:creationId xmlns:a16="http://schemas.microsoft.com/office/drawing/2014/main" id="{D4C0748E-A8E0-A9B5-A7D2-D4B3EEF1A789}"/>
              </a:ext>
            </a:extLst>
          </p:cNvPr>
          <p:cNvSpPr txBox="1"/>
          <p:nvPr/>
        </p:nvSpPr>
        <p:spPr>
          <a:xfrm>
            <a:off x="499554" y="5263344"/>
            <a:ext cx="5952046" cy="646331"/>
          </a:xfrm>
          <a:prstGeom prst="rect">
            <a:avLst/>
          </a:prstGeom>
          <a:noFill/>
        </p:spPr>
        <p:txBody>
          <a:bodyPr wrap="square">
            <a:spAutoFit/>
          </a:bodyPr>
          <a:lstStyle/>
          <a:p>
            <a:r>
              <a:rPr lang="en-US" sz="900" b="1" dirty="0"/>
              <a:t>Select output definition</a:t>
            </a:r>
          </a:p>
          <a:p>
            <a:r>
              <a:rPr lang="en-US" sz="900" dirty="0"/>
              <a:t>Select the target form in the Data Output menu.</a:t>
            </a:r>
          </a:p>
          <a:p>
            <a:r>
              <a:rPr lang="en-US" sz="900" dirty="0"/>
              <a:t>	• Select the target form and click the button “To linkage view".</a:t>
            </a:r>
          </a:p>
          <a:p>
            <a:r>
              <a:rPr lang="en-US" sz="900" dirty="0"/>
              <a:t>	• Up to 1 form only.</a:t>
            </a:r>
          </a:p>
        </p:txBody>
      </p:sp>
      <p:pic>
        <p:nvPicPr>
          <p:cNvPr id="13" name="Picture 12">
            <a:extLst>
              <a:ext uri="{FF2B5EF4-FFF2-40B4-BE49-F238E27FC236}">
                <a16:creationId xmlns:a16="http://schemas.microsoft.com/office/drawing/2014/main" id="{8079A6C2-43E4-EBBE-E4E6-2E9FB8BA9B39}"/>
              </a:ext>
            </a:extLst>
          </p:cNvPr>
          <p:cNvPicPr>
            <a:picLocks noChangeAspect="1"/>
          </p:cNvPicPr>
          <p:nvPr/>
        </p:nvPicPr>
        <p:blipFill>
          <a:blip r:embed="rId3"/>
          <a:stretch>
            <a:fillRect/>
          </a:stretch>
        </p:blipFill>
        <p:spPr>
          <a:xfrm>
            <a:off x="499554" y="5909675"/>
            <a:ext cx="5952046" cy="2365155"/>
          </a:xfrm>
          <a:prstGeom prst="rect">
            <a:avLst/>
          </a:prstGeom>
        </p:spPr>
      </p:pic>
    </p:spTree>
    <p:extLst>
      <p:ext uri="{BB962C8B-B14F-4D97-AF65-F5344CB8AC3E}">
        <p14:creationId xmlns:p14="http://schemas.microsoft.com/office/powerpoint/2010/main" val="29747502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A5053-974A-E6FF-78A4-1CE85C59DD26}"/>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2497DCA1-EE5A-51E1-D017-807ED5CD0F4B}"/>
              </a:ext>
            </a:extLst>
          </p:cNvPr>
          <p:cNvSpPr>
            <a:spLocks noGrp="1"/>
          </p:cNvSpPr>
          <p:nvPr>
            <p:ph type="sldNum" sz="quarter" idx="12"/>
          </p:nvPr>
        </p:nvSpPr>
        <p:spPr/>
        <p:txBody>
          <a:bodyPr/>
          <a:lstStyle/>
          <a:p>
            <a:fld id="{FABEA90D-F275-432F-8053-456A4E092F4A}" type="slidenum">
              <a:rPr kumimoji="1" lang="ja-JP" altLang="en-US" smtClean="0"/>
              <a:t>79</a:t>
            </a:fld>
            <a:endParaRPr kumimoji="1" lang="ja-JP" altLang="en-US"/>
          </a:p>
        </p:txBody>
      </p:sp>
      <p:sp>
        <p:nvSpPr>
          <p:cNvPr id="17" name="正方形/長方形 16">
            <a:extLst>
              <a:ext uri="{FF2B5EF4-FFF2-40B4-BE49-F238E27FC236}">
                <a16:creationId xmlns:a16="http://schemas.microsoft.com/office/drawing/2014/main" id="{38AA8F43-750E-FC72-888D-C7B51E42684A}"/>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E1AA21E6-A819-A008-C6B4-07EBDB2E2F07}"/>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86C59DAD-B8C1-39BA-90E6-8879C92E58C4}"/>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5.9. Data Output menu</a:t>
            </a:r>
          </a:p>
        </p:txBody>
      </p:sp>
      <p:sp>
        <p:nvSpPr>
          <p:cNvPr id="4" name="テキスト ボックス 3">
            <a:extLst>
              <a:ext uri="{FF2B5EF4-FFF2-40B4-BE49-F238E27FC236}">
                <a16:creationId xmlns:a16="http://schemas.microsoft.com/office/drawing/2014/main" id="{88F69BB4-D323-0069-0446-57544FE268D0}"/>
              </a:ext>
            </a:extLst>
          </p:cNvPr>
          <p:cNvSpPr txBox="1"/>
          <p:nvPr/>
        </p:nvSpPr>
        <p:spPr>
          <a:xfrm>
            <a:off x="499554" y="1430877"/>
            <a:ext cx="5952046" cy="507831"/>
          </a:xfrm>
          <a:prstGeom prst="rect">
            <a:avLst/>
          </a:prstGeom>
          <a:noFill/>
        </p:spPr>
        <p:txBody>
          <a:bodyPr wrap="square" rtlCol="0">
            <a:spAutoFit/>
          </a:bodyPr>
          <a:lstStyle/>
          <a:p>
            <a:r>
              <a:rPr kumimoji="1" lang="en-US" altLang="ja-JP" sz="900" b="1" dirty="0"/>
              <a:t>Selection of connection view</a:t>
            </a:r>
          </a:p>
          <a:p>
            <a:r>
              <a:rPr kumimoji="1" lang="en-US" altLang="ja-JP" sz="900" dirty="0"/>
              <a:t>Select a view physical name.</a:t>
            </a:r>
          </a:p>
          <a:p>
            <a:r>
              <a:rPr kumimoji="1" lang="en-US" altLang="ja-JP" sz="900" dirty="0"/>
              <a:t>	• Click the view physical name.</a:t>
            </a:r>
          </a:p>
        </p:txBody>
      </p:sp>
      <p:sp>
        <p:nvSpPr>
          <p:cNvPr id="41" name="Isosceles Triangle 40">
            <a:extLst>
              <a:ext uri="{FF2B5EF4-FFF2-40B4-BE49-F238E27FC236}">
                <a16:creationId xmlns:a16="http://schemas.microsoft.com/office/drawing/2014/main" id="{EE74BD11-8CFB-DAD3-FE1D-46973A8C88F3}"/>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5" name="Picture 4">
            <a:extLst>
              <a:ext uri="{FF2B5EF4-FFF2-40B4-BE49-F238E27FC236}">
                <a16:creationId xmlns:a16="http://schemas.microsoft.com/office/drawing/2014/main" id="{6ED3D20A-6B1B-B5AD-4AC2-D483CF44A4CF}"/>
              </a:ext>
            </a:extLst>
          </p:cNvPr>
          <p:cNvPicPr>
            <a:picLocks noChangeAspect="1"/>
          </p:cNvPicPr>
          <p:nvPr/>
        </p:nvPicPr>
        <p:blipFill>
          <a:blip r:embed="rId2"/>
          <a:stretch>
            <a:fillRect/>
          </a:stretch>
        </p:blipFill>
        <p:spPr>
          <a:xfrm>
            <a:off x="564642" y="1938708"/>
            <a:ext cx="5821872" cy="1861245"/>
          </a:xfrm>
          <a:prstGeom prst="rect">
            <a:avLst/>
          </a:prstGeom>
        </p:spPr>
      </p:pic>
      <p:sp>
        <p:nvSpPr>
          <p:cNvPr id="8" name="TextBox 7">
            <a:extLst>
              <a:ext uri="{FF2B5EF4-FFF2-40B4-BE49-F238E27FC236}">
                <a16:creationId xmlns:a16="http://schemas.microsoft.com/office/drawing/2014/main" id="{8DD12EFB-DBAC-22A3-5DED-AA67D4ADCE29}"/>
              </a:ext>
            </a:extLst>
          </p:cNvPr>
          <p:cNvSpPr txBox="1"/>
          <p:nvPr/>
        </p:nvSpPr>
        <p:spPr>
          <a:xfrm>
            <a:off x="499554" y="3799953"/>
            <a:ext cx="5952046" cy="1338828"/>
          </a:xfrm>
          <a:prstGeom prst="rect">
            <a:avLst/>
          </a:prstGeom>
          <a:noFill/>
        </p:spPr>
        <p:txBody>
          <a:bodyPr wrap="square">
            <a:spAutoFit/>
          </a:bodyPr>
          <a:lstStyle/>
          <a:p>
            <a:pPr marL="171450" indent="-171450">
              <a:buFont typeface="Wingdings" panose="05000000000000000000" pitchFamily="2" charset="2"/>
              <a:buChar char="Ø"/>
            </a:pPr>
            <a:r>
              <a:rPr lang="en-US" sz="900" dirty="0"/>
              <a:t>Type</a:t>
            </a:r>
          </a:p>
          <a:p>
            <a:r>
              <a:rPr lang="en-US" sz="900" dirty="0"/>
              <a:t>Single form type is a view in which lists up in one record per document.</a:t>
            </a:r>
          </a:p>
          <a:p>
            <a:r>
              <a:rPr lang="en-US" sz="900" dirty="0"/>
              <a:t>Table form is a view with a tabular format.</a:t>
            </a:r>
          </a:p>
          <a:p>
            <a:pPr marL="171450" indent="-171450">
              <a:buFont typeface="Wingdings" panose="05000000000000000000" pitchFamily="2" charset="2"/>
              <a:buChar char="Ø"/>
            </a:pPr>
            <a:r>
              <a:rPr lang="en-US" sz="900" dirty="0"/>
              <a:t>View physical name</a:t>
            </a:r>
          </a:p>
          <a:p>
            <a:r>
              <a:rPr lang="en-US" sz="900" dirty="0"/>
              <a:t>Single form: </a:t>
            </a:r>
            <a:r>
              <a:rPr lang="en-US" sz="900" dirty="0" err="1"/>
              <a:t>view_report</a:t>
            </a:r>
            <a:r>
              <a:rPr lang="en-US" sz="900" dirty="0"/>
              <a:t> [original form ID]</a:t>
            </a:r>
          </a:p>
          <a:p>
            <a:r>
              <a:rPr lang="en-US" sz="900" dirty="0"/>
              <a:t>Table format: </a:t>
            </a:r>
            <a:r>
              <a:rPr lang="en-US" sz="900" dirty="0" err="1"/>
              <a:t>view_report</a:t>
            </a:r>
            <a:r>
              <a:rPr lang="en-US" sz="900" dirty="0"/>
              <a:t> [original form ID] _ [table number]</a:t>
            </a:r>
          </a:p>
          <a:p>
            <a:pPr marL="171450" indent="-171450">
              <a:buFont typeface="Wingdings" panose="05000000000000000000" pitchFamily="2" charset="2"/>
              <a:buChar char="Ø"/>
            </a:pPr>
            <a:r>
              <a:rPr lang="en-US" sz="900" dirty="0"/>
              <a:t>Table name</a:t>
            </a:r>
          </a:p>
          <a:p>
            <a:r>
              <a:rPr lang="en-US" sz="900" dirty="0"/>
              <a:t>Single form: Not displayed.</a:t>
            </a:r>
          </a:p>
          <a:p>
            <a:r>
              <a:rPr lang="en-US" sz="900" dirty="0"/>
              <a:t>Table format: Displays the table name.</a:t>
            </a:r>
          </a:p>
        </p:txBody>
      </p:sp>
      <p:sp>
        <p:nvSpPr>
          <p:cNvPr id="11" name="TextBox 10">
            <a:extLst>
              <a:ext uri="{FF2B5EF4-FFF2-40B4-BE49-F238E27FC236}">
                <a16:creationId xmlns:a16="http://schemas.microsoft.com/office/drawing/2014/main" id="{1DF9E977-D42D-5DA3-56DE-A3D19A9D0098}"/>
              </a:ext>
            </a:extLst>
          </p:cNvPr>
          <p:cNvSpPr txBox="1"/>
          <p:nvPr/>
        </p:nvSpPr>
        <p:spPr>
          <a:xfrm>
            <a:off x="499555" y="5147928"/>
            <a:ext cx="5952045" cy="230832"/>
          </a:xfrm>
          <a:prstGeom prst="rect">
            <a:avLst/>
          </a:prstGeom>
          <a:noFill/>
        </p:spPr>
        <p:txBody>
          <a:bodyPr wrap="square">
            <a:spAutoFit/>
          </a:bodyPr>
          <a:lstStyle/>
          <a:p>
            <a:r>
              <a:rPr lang="en-US" sz="900" b="1" dirty="0"/>
              <a:t>Linkage view reference / CSV output</a:t>
            </a:r>
          </a:p>
        </p:txBody>
      </p:sp>
      <p:pic>
        <p:nvPicPr>
          <p:cNvPr id="14" name="Picture 13">
            <a:extLst>
              <a:ext uri="{FF2B5EF4-FFF2-40B4-BE49-F238E27FC236}">
                <a16:creationId xmlns:a16="http://schemas.microsoft.com/office/drawing/2014/main" id="{9FC3ABAD-1BBE-92A2-0C34-4ACA2305044D}"/>
              </a:ext>
            </a:extLst>
          </p:cNvPr>
          <p:cNvPicPr>
            <a:picLocks noChangeAspect="1"/>
          </p:cNvPicPr>
          <p:nvPr/>
        </p:nvPicPr>
        <p:blipFill>
          <a:blip r:embed="rId3"/>
          <a:stretch>
            <a:fillRect/>
          </a:stretch>
        </p:blipFill>
        <p:spPr>
          <a:xfrm>
            <a:off x="972046" y="5390862"/>
            <a:ext cx="4913908" cy="3634856"/>
          </a:xfrm>
          <a:prstGeom prst="rect">
            <a:avLst/>
          </a:prstGeom>
        </p:spPr>
      </p:pic>
    </p:spTree>
    <p:extLst>
      <p:ext uri="{BB962C8B-B14F-4D97-AF65-F5344CB8AC3E}">
        <p14:creationId xmlns:p14="http://schemas.microsoft.com/office/powerpoint/2010/main" val="1601695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8</a:t>
            </a:fld>
            <a:endParaRPr kumimoji="1" lang="ja-JP" altLang="en-US"/>
          </a:p>
        </p:txBody>
      </p:sp>
      <p:sp>
        <p:nvSpPr>
          <p:cNvPr id="17" name="正方形/長方形 16">
            <a:extLst>
              <a:ext uri="{FF2B5EF4-FFF2-40B4-BE49-F238E27FC236}">
                <a16:creationId xmlns:a16="http://schemas.microsoft.com/office/drawing/2014/main" id="{63762151-4328-4DD9-8D29-5A720332379A}"/>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3. Document image</a:t>
            </a:r>
          </a:p>
        </p:txBody>
      </p:sp>
      <p:sp>
        <p:nvSpPr>
          <p:cNvPr id="30" name="テキスト ボックス 29">
            <a:extLst>
              <a:ext uri="{FF2B5EF4-FFF2-40B4-BE49-F238E27FC236}">
                <a16:creationId xmlns:a16="http://schemas.microsoft.com/office/drawing/2014/main" id="{D336CB21-70D5-42F6-8526-CB60A290651C}"/>
              </a:ext>
            </a:extLst>
          </p:cNvPr>
          <p:cNvSpPr txBox="1"/>
          <p:nvPr/>
        </p:nvSpPr>
        <p:spPr>
          <a:xfrm>
            <a:off x="334538" y="951238"/>
            <a:ext cx="4200886" cy="261610"/>
          </a:xfrm>
          <a:prstGeom prst="rect">
            <a:avLst/>
          </a:prstGeom>
          <a:noFill/>
        </p:spPr>
        <p:txBody>
          <a:bodyPr wrap="square" rtlCol="0">
            <a:spAutoFit/>
          </a:bodyPr>
          <a:lstStyle/>
          <a:p>
            <a:r>
              <a:rPr kumimoji="1" lang="en-US" altLang="ja-JP" sz="1100" dirty="0"/>
              <a:t>3-1. Linkage data</a:t>
            </a:r>
          </a:p>
        </p:txBody>
      </p:sp>
      <p:graphicFrame>
        <p:nvGraphicFramePr>
          <p:cNvPr id="2" name="表 9">
            <a:extLst>
              <a:ext uri="{FF2B5EF4-FFF2-40B4-BE49-F238E27FC236}">
                <a16:creationId xmlns:a16="http://schemas.microsoft.com/office/drawing/2014/main" id="{E71B92D9-7FF5-FBB1-BA1F-F96838F83FFA}"/>
              </a:ext>
            </a:extLst>
          </p:cNvPr>
          <p:cNvGraphicFramePr>
            <a:graphicFrameLocks noGrp="1"/>
          </p:cNvGraphicFramePr>
          <p:nvPr>
            <p:extLst>
              <p:ext uri="{D42A27DB-BD31-4B8C-83A1-F6EECF244321}">
                <p14:modId xmlns:p14="http://schemas.microsoft.com/office/powerpoint/2010/main" val="4060631466"/>
              </p:ext>
            </p:extLst>
          </p:nvPr>
        </p:nvGraphicFramePr>
        <p:xfrm>
          <a:off x="406400" y="1265744"/>
          <a:ext cx="6117061" cy="4529342"/>
        </p:xfrm>
        <a:graphic>
          <a:graphicData uri="http://schemas.openxmlformats.org/drawingml/2006/table">
            <a:tbl>
              <a:tblPr firstRow="1" bandRow="1">
                <a:tableStyleId>{2D5ABB26-0587-4C30-8999-92F81FD0307C}</a:tableStyleId>
              </a:tblPr>
              <a:tblGrid>
                <a:gridCol w="1385853">
                  <a:extLst>
                    <a:ext uri="{9D8B030D-6E8A-4147-A177-3AD203B41FA5}">
                      <a16:colId xmlns:a16="http://schemas.microsoft.com/office/drawing/2014/main" val="1410038060"/>
                    </a:ext>
                  </a:extLst>
                </a:gridCol>
                <a:gridCol w="2069163">
                  <a:extLst>
                    <a:ext uri="{9D8B030D-6E8A-4147-A177-3AD203B41FA5}">
                      <a16:colId xmlns:a16="http://schemas.microsoft.com/office/drawing/2014/main" val="128430823"/>
                    </a:ext>
                  </a:extLst>
                </a:gridCol>
                <a:gridCol w="2662045">
                  <a:extLst>
                    <a:ext uri="{9D8B030D-6E8A-4147-A177-3AD203B41FA5}">
                      <a16:colId xmlns:a16="http://schemas.microsoft.com/office/drawing/2014/main" val="495823371"/>
                    </a:ext>
                  </a:extLst>
                </a:gridCol>
              </a:tblGrid>
              <a:tr h="239206">
                <a:tc>
                  <a:txBody>
                    <a:bodyPr/>
                    <a:lstStyle/>
                    <a:p>
                      <a:r>
                        <a:rPr kumimoji="1" lang="en-US" altLang="ja-JP" sz="800" b="0" dirty="0">
                          <a:solidFill>
                            <a:schemeClr val="tx1"/>
                          </a:solidFill>
                          <a:latin typeface="+mj-lt"/>
                          <a:ea typeface="Meiryo UI" panose="020B0604030504040204" pitchFamily="50" charset="-128"/>
                        </a:rPr>
                        <a:t>Item</a:t>
                      </a:r>
                      <a:endParaRPr kumimoji="1" lang="ja-JP" altLang="en-US" sz="800" b="0" dirty="0">
                        <a:solidFill>
                          <a:schemeClr val="tx1"/>
                        </a:solidFill>
                        <a:latin typeface="+mj-lt"/>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800" b="0" dirty="0">
                          <a:solidFill>
                            <a:schemeClr val="tx1"/>
                          </a:solidFill>
                          <a:latin typeface="+mj-lt"/>
                        </a:rPr>
                        <a:t>File name/Page no</a:t>
                      </a:r>
                      <a:endParaRPr kumimoji="1" lang="ja-JP" altLang="en-US" sz="800" b="0" dirty="0">
                        <a:solidFill>
                          <a:schemeClr val="tx1"/>
                        </a:solidFill>
                        <a:latin typeface="+mj-lt"/>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800" b="0" dirty="0">
                          <a:solidFill>
                            <a:schemeClr val="tx1"/>
                          </a:solidFill>
                          <a:latin typeface="+mj-lt"/>
                          <a:ea typeface="Meiryo UI" panose="020B0604030504040204" pitchFamily="50" charset="-128"/>
                        </a:rPr>
                        <a:t>Remarks</a:t>
                      </a:r>
                      <a:endParaRPr kumimoji="1" lang="ja-JP" altLang="en-US" sz="800" b="0" dirty="0">
                        <a:solidFill>
                          <a:schemeClr val="tx1"/>
                        </a:solidFill>
                        <a:latin typeface="+mj-lt"/>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89308372"/>
                  </a:ext>
                </a:extLst>
              </a:tr>
              <a:tr h="251460">
                <a:tc rowSpan="4">
                  <a:txBody>
                    <a:bodyPr/>
                    <a:lstStyle/>
                    <a:p>
                      <a:r>
                        <a:rPr kumimoji="1" lang="en-US" altLang="ja-JP" sz="800" b="0" dirty="0">
                          <a:solidFill>
                            <a:schemeClr val="tx1"/>
                          </a:solidFill>
                          <a:latin typeface="+mj-lt"/>
                          <a:ea typeface="Meiryo UI" panose="020B0604030504040204" pitchFamily="50" charset="-128"/>
                        </a:rPr>
                        <a:t>Inbound / Material Receive</a:t>
                      </a:r>
                      <a:endParaRPr kumimoji="1" lang="ja-JP" altLang="en-US" sz="800" b="0" dirty="0">
                        <a:solidFill>
                          <a:schemeClr val="tx1"/>
                        </a:solidFill>
                        <a:latin typeface="+mj-lt"/>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800" b="0" dirty="0">
                          <a:solidFill>
                            <a:schemeClr val="tx1"/>
                          </a:solidFill>
                          <a:latin typeface="+mj-lt"/>
                          <a:ea typeface="Meiryo UI" panose="020B0604030504040204" pitchFamily="50" charset="-128"/>
                        </a:rPr>
                        <a:t>Page 12</a:t>
                      </a:r>
                      <a:endParaRPr kumimoji="1" lang="ja-JP" altLang="en-US" sz="800" b="0" dirty="0">
                        <a:solidFill>
                          <a:schemeClr val="tx1"/>
                        </a:solidFill>
                        <a:latin typeface="+mj-lt"/>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800" dirty="0"/>
                        <a:t>3-1-4. PO/PDS Line</a:t>
                      </a:r>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46928382"/>
                  </a:ext>
                </a:extLst>
              </a:tr>
              <a:tr h="22479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dirty="0">
                          <a:solidFill>
                            <a:schemeClr val="tx1"/>
                          </a:solidFill>
                          <a:latin typeface="+mj-lt"/>
                          <a:ea typeface="Meiryo UI" panose="020B0604030504040204" pitchFamily="50" charset="-128"/>
                        </a:rPr>
                        <a:t>Page 9</a:t>
                      </a:r>
                      <a:endParaRPr kumimoji="1" lang="ja-JP" altLang="en-US" sz="800" b="0" dirty="0">
                        <a:solidFill>
                          <a:schemeClr val="tx1"/>
                        </a:solidFill>
                        <a:latin typeface="+mj-lt"/>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3-1-1. PS – Production Schedule (FG Inbound)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61948227"/>
                  </a:ext>
                </a:extLst>
              </a:tr>
              <a:tr h="21336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en-US" altLang="ja-JP" sz="800" b="0" dirty="0">
                          <a:solidFill>
                            <a:schemeClr val="tx1"/>
                          </a:solidFill>
                          <a:latin typeface="+mj-lt"/>
                          <a:ea typeface="Meiryo UI" panose="020B0604030504040204" pitchFamily="50" charset="-128"/>
                        </a:rPr>
                        <a:t>Page 24</a:t>
                      </a:r>
                      <a:endParaRPr kumimoji="1" lang="ja-JP" altLang="en-US" sz="800" b="0" dirty="0">
                        <a:solidFill>
                          <a:schemeClr val="tx1"/>
                        </a:solidFill>
                        <a:latin typeface="+mj-lt"/>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3-1-20. Part Delivery Sheet (used to start process Receipt Material)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4917242"/>
                  </a:ext>
                </a:extLst>
              </a:tr>
              <a:tr h="20193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en-US" altLang="ja-JP" sz="800" b="0" dirty="0">
                          <a:solidFill>
                            <a:schemeClr val="tx1"/>
                          </a:solidFill>
                          <a:latin typeface="+mj-lt"/>
                          <a:ea typeface="Meiryo UI" panose="020B0604030504040204" pitchFamily="50" charset="-128"/>
                        </a:rPr>
                        <a:t>Page 23</a:t>
                      </a:r>
                      <a:endParaRPr kumimoji="1" lang="ja-JP" altLang="en-US" sz="800" b="0" dirty="0">
                        <a:solidFill>
                          <a:schemeClr val="tx1"/>
                        </a:solidFill>
                        <a:latin typeface="+mj-lt"/>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800" dirty="0"/>
                        <a:t>3-1-19. RMA Return view table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6549155"/>
                  </a:ext>
                </a:extLst>
              </a:tr>
              <a:tr h="209550">
                <a:tc rowSpan="4">
                  <a:txBody>
                    <a:bodyPr/>
                    <a:lstStyle/>
                    <a:p>
                      <a:r>
                        <a:rPr kumimoji="1" lang="en-US" altLang="ja-JP" sz="800" b="0" dirty="0">
                          <a:solidFill>
                            <a:schemeClr val="tx1"/>
                          </a:solidFill>
                          <a:latin typeface="+mj-lt"/>
                          <a:ea typeface="Meiryo UI" panose="020B0604030504040204" pitchFamily="50" charset="-128"/>
                        </a:rPr>
                        <a:t>Outbound / Delivery / Production plan</a:t>
                      </a:r>
                      <a:endParaRPr kumimoji="1" lang="ja-JP" altLang="en-US" sz="800" b="0" dirty="0">
                        <a:solidFill>
                          <a:schemeClr val="tx1"/>
                        </a:solidFill>
                        <a:latin typeface="+mj-lt"/>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800" b="0" dirty="0">
                          <a:solidFill>
                            <a:schemeClr val="tx1"/>
                          </a:solidFill>
                          <a:latin typeface="+mj-lt"/>
                          <a:ea typeface="Meiryo UI" panose="020B0604030504040204" pitchFamily="50" charset="-128"/>
                        </a:rPr>
                        <a:t>Page 10</a:t>
                      </a:r>
                      <a:endParaRPr kumimoji="1" lang="ja-JP" altLang="en-US" sz="800" b="0" dirty="0">
                        <a:solidFill>
                          <a:schemeClr val="tx1"/>
                        </a:solidFill>
                        <a:latin typeface="+mj-lt"/>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800" b="0" dirty="0">
                          <a:solidFill>
                            <a:schemeClr val="tx1"/>
                          </a:solidFill>
                          <a:latin typeface="+mj-lt"/>
                          <a:ea typeface="Meiryo UI" panose="020B0604030504040204" pitchFamily="50" charset="-128"/>
                        </a:rPr>
                        <a:t>3-1-2. CO (used to mapped to loading container)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0406355"/>
                  </a:ext>
                </a:extLst>
              </a:tr>
              <a:tr h="182880">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800" b="0" kern="1200" dirty="0">
                          <a:solidFill>
                            <a:schemeClr val="tx1"/>
                          </a:solidFill>
                          <a:latin typeface="+mn-lt"/>
                          <a:ea typeface="Meiryo UI" panose="020B0604030504040204" pitchFamily="50" charset="-128"/>
                          <a:cs typeface="+mn-cs"/>
                        </a:rPr>
                        <a:t>Page 20</a:t>
                      </a:r>
                      <a:endParaRPr kumimoji="1" lang="ja-JP" altLang="en-US" sz="800" b="0" kern="1200" dirty="0">
                        <a:solidFill>
                          <a:schemeClr val="tx1"/>
                        </a:solidFill>
                        <a:latin typeface="+mn-lt"/>
                        <a:ea typeface="Meiryo UI"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800" dirty="0"/>
                        <a:t>3-1-12. Loading Container – FG transfer, POKAYOKE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818687"/>
                  </a:ext>
                </a:extLst>
              </a:tr>
              <a:tr h="16383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800" b="0" kern="1200" dirty="0">
                        <a:solidFill>
                          <a:schemeClr val="tx1"/>
                        </a:solidFill>
                        <a:latin typeface="+mn-lt"/>
                        <a:ea typeface="Meiryo UI"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en-US" altLang="ja-JP" sz="800" b="0" dirty="0">
                        <a:solidFill>
                          <a:schemeClr val="tx1"/>
                        </a:solidFill>
                        <a:latin typeface="+mj-lt"/>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4736785"/>
                  </a:ext>
                </a:extLst>
              </a:tr>
              <a:tr h="0">
                <a:tc vMerge="1">
                  <a:txBody>
                    <a:bodyPr/>
                    <a:lstStyle/>
                    <a:p>
                      <a:endParaRPr 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800" b="0" kern="1200" dirty="0">
                        <a:solidFill>
                          <a:schemeClr val="tx1"/>
                        </a:solidFill>
                        <a:latin typeface="+mn-lt"/>
                        <a:ea typeface="Meiryo UI"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en-US" altLang="ja-JP" sz="800" b="0" dirty="0">
                        <a:solidFill>
                          <a:schemeClr val="tx1"/>
                        </a:solidFill>
                        <a:latin typeface="+mj-lt"/>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60261"/>
                  </a:ext>
                </a:extLst>
              </a:tr>
              <a:tr h="220886">
                <a:tc rowSpan="11">
                  <a:txBody>
                    <a:bodyPr/>
                    <a:lstStyle/>
                    <a:p>
                      <a:r>
                        <a:rPr kumimoji="1" lang="en-US" altLang="ja-JP" sz="800" dirty="0">
                          <a:solidFill>
                            <a:schemeClr val="tx1"/>
                          </a:solidFill>
                          <a:latin typeface="+mj-lt"/>
                          <a:ea typeface="Meiryo UI" panose="020B0604030504040204" pitchFamily="50" charset="-128"/>
                        </a:rPr>
                        <a:t>Master / Report / Other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kern="1200" dirty="0">
                          <a:solidFill>
                            <a:schemeClr val="tx1"/>
                          </a:solidFill>
                          <a:latin typeface="+mn-lt"/>
                          <a:ea typeface="Meiryo UI" panose="020B0604030504040204" pitchFamily="50" charset="-128"/>
                          <a:cs typeface="+mn-cs"/>
                        </a:rPr>
                        <a:t>Page 13</a:t>
                      </a:r>
                      <a:endParaRPr kumimoji="1" lang="ja-JP" altLang="en-US" sz="800" b="0" kern="1200" dirty="0">
                        <a:solidFill>
                          <a:schemeClr val="tx1"/>
                        </a:solidFill>
                        <a:latin typeface="+mn-lt"/>
                        <a:ea typeface="Meiryo UI"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Item master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424779"/>
                  </a:ext>
                </a:extLst>
              </a:tr>
              <a:tr h="21753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kern="1200" dirty="0">
                          <a:solidFill>
                            <a:schemeClr val="tx1"/>
                          </a:solidFill>
                          <a:latin typeface="+mn-lt"/>
                          <a:ea typeface="Meiryo UI" panose="020B0604030504040204" pitchFamily="50" charset="-128"/>
                          <a:cs typeface="+mn-cs"/>
                        </a:rPr>
                        <a:t>Page 14</a:t>
                      </a:r>
                      <a:endParaRPr kumimoji="1" lang="ja-JP" altLang="en-US" sz="800" b="0" kern="1200" dirty="0">
                        <a:solidFill>
                          <a:schemeClr val="tx1"/>
                        </a:solidFill>
                        <a:latin typeface="+mn-lt"/>
                        <a:ea typeface="Meiryo UI"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Location master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1892308"/>
                  </a:ext>
                </a:extLst>
              </a:tr>
              <a:tr h="217530">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kern="1200" dirty="0">
                          <a:solidFill>
                            <a:schemeClr val="tx1"/>
                          </a:solidFill>
                          <a:latin typeface="+mn-lt"/>
                          <a:ea typeface="Meiryo UI" panose="020B0604030504040204" pitchFamily="50" charset="-128"/>
                          <a:cs typeface="+mn-cs"/>
                        </a:rPr>
                        <a:t>Page 15</a:t>
                      </a:r>
                      <a:endParaRPr kumimoji="1" lang="ja-JP" altLang="en-US" sz="800" b="0" kern="1200" dirty="0">
                        <a:solidFill>
                          <a:schemeClr val="tx1"/>
                        </a:solidFill>
                        <a:latin typeface="+mn-lt"/>
                        <a:ea typeface="Meiryo UI"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dirty="0"/>
                        <a:t>Department master</a:t>
                      </a:r>
                      <a:endParaRPr kumimoji="1" lang="en-US" altLang="ja-JP" sz="800" b="0" dirty="0">
                        <a:solidFill>
                          <a:schemeClr val="tx1"/>
                        </a:solidFill>
                        <a:latin typeface="+mj-lt"/>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10488604"/>
                  </a:ext>
                </a:extLst>
              </a:tr>
              <a:tr h="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kern="1200" dirty="0">
                          <a:solidFill>
                            <a:schemeClr val="tx1"/>
                          </a:solidFill>
                          <a:latin typeface="+mn-lt"/>
                          <a:ea typeface="Meiryo UI" panose="020B0604030504040204" pitchFamily="50" charset="-128"/>
                          <a:cs typeface="+mn-cs"/>
                        </a:rPr>
                        <a:t>Page 16</a:t>
                      </a:r>
                      <a:endParaRPr kumimoji="1" lang="ja-JP" altLang="en-US" sz="800" b="0" kern="1200" dirty="0">
                        <a:solidFill>
                          <a:schemeClr val="tx1"/>
                        </a:solidFill>
                        <a:latin typeface="+mn-lt"/>
                        <a:ea typeface="Meiryo UI"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Customer master</a:t>
                      </a:r>
                      <a:endParaRPr kumimoji="1" lang="en-US" altLang="ja-JP" sz="800" b="0" kern="1200" dirty="0">
                        <a:solidFill>
                          <a:schemeClr val="tx1"/>
                        </a:solidFill>
                        <a:latin typeface="+mn-lt"/>
                        <a:ea typeface="Meiryo UI"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7146036"/>
                  </a:ext>
                </a:extLst>
              </a:tr>
              <a:tr h="207008">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kern="1200" dirty="0">
                          <a:solidFill>
                            <a:schemeClr val="tx1"/>
                          </a:solidFill>
                          <a:latin typeface="+mn-lt"/>
                          <a:ea typeface="Meiryo UI" panose="020B0604030504040204" pitchFamily="50" charset="-128"/>
                          <a:cs typeface="+mn-cs"/>
                        </a:rPr>
                        <a:t>Page 17</a:t>
                      </a:r>
                      <a:endParaRPr kumimoji="1" lang="ja-JP" altLang="en-US" sz="800" b="0" dirty="0">
                        <a:solidFill>
                          <a:schemeClr val="tx1"/>
                        </a:solidFill>
                        <a:latin typeface="+mj-lt"/>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Supplier master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192055"/>
                  </a:ext>
                </a:extLst>
              </a:tr>
              <a:tr h="223156">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dirty="0">
                          <a:solidFill>
                            <a:schemeClr val="tx1"/>
                          </a:solidFill>
                          <a:latin typeface="+mj-lt"/>
                          <a:ea typeface="Meiryo UI" panose="020B0604030504040204" pitchFamily="50" charset="-128"/>
                        </a:rPr>
                        <a:t>Page 18</a:t>
                      </a:r>
                      <a:endParaRPr kumimoji="1" lang="ja-JP" altLang="en-US" sz="800" b="0" dirty="0">
                        <a:solidFill>
                          <a:schemeClr val="tx1"/>
                        </a:solidFill>
                        <a:latin typeface="+mj-lt"/>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User master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5776510"/>
                  </a:ext>
                </a:extLst>
              </a:tr>
              <a:tr h="223156">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dirty="0">
                          <a:solidFill>
                            <a:schemeClr val="tx1"/>
                          </a:solidFill>
                          <a:latin typeface="+mj-lt"/>
                          <a:ea typeface="Meiryo UI" panose="020B0604030504040204" pitchFamily="50" charset="-128"/>
                        </a:rPr>
                        <a:t>Page 19</a:t>
                      </a:r>
                      <a:endParaRPr kumimoji="1" lang="ja-JP" altLang="en-US" sz="800" b="0" dirty="0">
                        <a:solidFill>
                          <a:schemeClr val="tx1"/>
                        </a:solidFill>
                        <a:latin typeface="+mj-lt"/>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Packing standard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3902318"/>
                  </a:ext>
                </a:extLst>
              </a:tr>
              <a:tr h="223156">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0" kern="1200" dirty="0">
                        <a:solidFill>
                          <a:schemeClr val="tx1"/>
                        </a:solidFill>
                        <a:highlight>
                          <a:srgbClr val="FFFF00"/>
                        </a:highlight>
                        <a:latin typeface="+mn-lt"/>
                        <a:ea typeface="Meiryo UI"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NG Reason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790868"/>
                  </a:ext>
                </a:extLst>
              </a:tr>
              <a:tr h="223156">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kern="1200" dirty="0">
                          <a:solidFill>
                            <a:schemeClr val="tx1"/>
                          </a:solidFill>
                          <a:latin typeface="+mn-lt"/>
                          <a:ea typeface="Meiryo UI" panose="020B0604030504040204" pitchFamily="50" charset="-128"/>
                          <a:cs typeface="+mn-cs"/>
                        </a:rPr>
                        <a:t>Page 11</a:t>
                      </a:r>
                      <a:endParaRPr kumimoji="1" lang="ja-JP" altLang="en-US" sz="800" b="0" kern="1200" dirty="0">
                        <a:solidFill>
                          <a:schemeClr val="tx1"/>
                        </a:solidFill>
                        <a:latin typeface="+mn-lt"/>
                        <a:ea typeface="Meiryo UI"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BOM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1474507"/>
                  </a:ext>
                </a:extLst>
              </a:tr>
              <a:tr h="223156">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dirty="0">
                          <a:solidFill>
                            <a:schemeClr val="tx1"/>
                          </a:solidFill>
                          <a:latin typeface="+mj-lt"/>
                          <a:ea typeface="Meiryo UI" panose="020B0604030504040204" pitchFamily="50" charset="-128"/>
                        </a:rPr>
                        <a:t>Page 22</a:t>
                      </a:r>
                      <a:endParaRPr kumimoji="1" lang="ja-JP" altLang="en-US" sz="800" b="0" dirty="0">
                        <a:solidFill>
                          <a:schemeClr val="tx1"/>
                        </a:solidFill>
                        <a:latin typeface="+mj-lt"/>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t>Carton master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3571725"/>
                  </a:ext>
                </a:extLst>
              </a:tr>
              <a:tr h="14470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0" dirty="0">
                        <a:solidFill>
                          <a:schemeClr val="tx1"/>
                        </a:solidFill>
                        <a:latin typeface="+mj-lt"/>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0752398"/>
                  </a:ext>
                </a:extLst>
              </a:tr>
            </a:tbl>
          </a:graphicData>
        </a:graphic>
      </p:graphicFrame>
      <p:sp>
        <p:nvSpPr>
          <p:cNvPr id="7" name="Isosceles Triangle 6">
            <a:extLst>
              <a:ext uri="{FF2B5EF4-FFF2-40B4-BE49-F238E27FC236}">
                <a16:creationId xmlns:a16="http://schemas.microsoft.com/office/drawing/2014/main" id="{8DA078EA-3DFF-E2AF-DF90-CD7CE95AB57B}"/>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spTree>
    <p:extLst>
      <p:ext uri="{BB962C8B-B14F-4D97-AF65-F5344CB8AC3E}">
        <p14:creationId xmlns:p14="http://schemas.microsoft.com/office/powerpoint/2010/main" val="21818478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7949F-FCEF-642F-C0D0-7D23F8566FCD}"/>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DBAAFD6-7E52-1FA5-2F04-79FA72C65922}"/>
              </a:ext>
            </a:extLst>
          </p:cNvPr>
          <p:cNvSpPr>
            <a:spLocks noGrp="1"/>
          </p:cNvSpPr>
          <p:nvPr>
            <p:ph type="sldNum" sz="quarter" idx="12"/>
          </p:nvPr>
        </p:nvSpPr>
        <p:spPr/>
        <p:txBody>
          <a:bodyPr/>
          <a:lstStyle/>
          <a:p>
            <a:fld id="{FABEA90D-F275-432F-8053-456A4E092F4A}" type="slidenum">
              <a:rPr kumimoji="1" lang="ja-JP" altLang="en-US" smtClean="0"/>
              <a:t>80</a:t>
            </a:fld>
            <a:endParaRPr kumimoji="1" lang="ja-JP" altLang="en-US"/>
          </a:p>
        </p:txBody>
      </p:sp>
      <p:sp>
        <p:nvSpPr>
          <p:cNvPr id="17" name="正方形/長方形 16">
            <a:extLst>
              <a:ext uri="{FF2B5EF4-FFF2-40B4-BE49-F238E27FC236}">
                <a16:creationId xmlns:a16="http://schemas.microsoft.com/office/drawing/2014/main" id="{DDD07D95-366D-5EAE-B86D-393C9E02B97A}"/>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9BC5D29F-C815-DDA9-FCAA-FD1ED5256061}"/>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F7931FB4-A28A-30BD-7EAD-005FFA47C2F7}"/>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5.10. Custom menu</a:t>
            </a:r>
          </a:p>
        </p:txBody>
      </p:sp>
      <p:sp>
        <p:nvSpPr>
          <p:cNvPr id="4" name="テキスト ボックス 3">
            <a:extLst>
              <a:ext uri="{FF2B5EF4-FFF2-40B4-BE49-F238E27FC236}">
                <a16:creationId xmlns:a16="http://schemas.microsoft.com/office/drawing/2014/main" id="{5827E5FC-2BF4-13D4-8C49-4E6FA483E54E}"/>
              </a:ext>
            </a:extLst>
          </p:cNvPr>
          <p:cNvSpPr txBox="1"/>
          <p:nvPr/>
        </p:nvSpPr>
        <p:spPr>
          <a:xfrm>
            <a:off x="499554" y="1430877"/>
            <a:ext cx="5952046" cy="646331"/>
          </a:xfrm>
          <a:prstGeom prst="rect">
            <a:avLst/>
          </a:prstGeom>
          <a:noFill/>
        </p:spPr>
        <p:txBody>
          <a:bodyPr wrap="square" rtlCol="0">
            <a:spAutoFit/>
          </a:bodyPr>
          <a:lstStyle/>
          <a:p>
            <a:pPr marL="171450" indent="-171450">
              <a:buFont typeface="Wingdings" panose="05000000000000000000" pitchFamily="2" charset="2"/>
              <a:buChar char="§"/>
            </a:pPr>
            <a:r>
              <a:rPr kumimoji="1" lang="en-US" altLang="ja-JP" sz="900" dirty="0"/>
              <a:t>This is a business menu that can be set by the user. You can place 6 businesses.</a:t>
            </a:r>
          </a:p>
          <a:p>
            <a:pPr marL="171450" indent="-171450">
              <a:buFont typeface="Wingdings" panose="05000000000000000000" pitchFamily="2" charset="2"/>
              <a:buChar char="§"/>
            </a:pPr>
            <a:r>
              <a:rPr kumimoji="1" lang="en-US" altLang="ja-JP" sz="900" dirty="0"/>
              <a:t>Custom menu is set by the user in the Manager.</a:t>
            </a:r>
          </a:p>
          <a:p>
            <a:r>
              <a:rPr kumimoji="1" lang="en-US" altLang="ja-JP" sz="900" dirty="0"/>
              <a:t>It's automatically delivered to iPad and iPhone which has been set to Custom menu.</a:t>
            </a:r>
          </a:p>
          <a:p>
            <a:pPr marL="171450" indent="-171450">
              <a:buFont typeface="Wingdings" panose="05000000000000000000" pitchFamily="2" charset="2"/>
              <a:buChar char="§"/>
            </a:pPr>
            <a:r>
              <a:rPr kumimoji="1" lang="en-US" altLang="ja-JP" sz="900" dirty="0"/>
              <a:t>You can click the menu change icon to switch to the conventional menu (Normal menu).</a:t>
            </a:r>
          </a:p>
        </p:txBody>
      </p:sp>
      <p:sp>
        <p:nvSpPr>
          <p:cNvPr id="41" name="Isosceles Triangle 40">
            <a:extLst>
              <a:ext uri="{FF2B5EF4-FFF2-40B4-BE49-F238E27FC236}">
                <a16:creationId xmlns:a16="http://schemas.microsoft.com/office/drawing/2014/main" id="{A5A2A006-D2C1-2657-CA3B-D6EF8BE96432}"/>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5" name="Picture 4">
            <a:extLst>
              <a:ext uri="{FF2B5EF4-FFF2-40B4-BE49-F238E27FC236}">
                <a16:creationId xmlns:a16="http://schemas.microsoft.com/office/drawing/2014/main" id="{D197EB5D-5776-1276-8A63-60F28358A046}"/>
              </a:ext>
            </a:extLst>
          </p:cNvPr>
          <p:cNvPicPr>
            <a:picLocks noChangeAspect="1"/>
          </p:cNvPicPr>
          <p:nvPr/>
        </p:nvPicPr>
        <p:blipFill>
          <a:blip r:embed="rId2"/>
          <a:stretch>
            <a:fillRect/>
          </a:stretch>
        </p:blipFill>
        <p:spPr>
          <a:xfrm>
            <a:off x="639848" y="2077208"/>
            <a:ext cx="5671457" cy="2356407"/>
          </a:xfrm>
          <a:prstGeom prst="rect">
            <a:avLst/>
          </a:prstGeom>
        </p:spPr>
      </p:pic>
      <p:sp>
        <p:nvSpPr>
          <p:cNvPr id="7" name="TextBox 6">
            <a:extLst>
              <a:ext uri="{FF2B5EF4-FFF2-40B4-BE49-F238E27FC236}">
                <a16:creationId xmlns:a16="http://schemas.microsoft.com/office/drawing/2014/main" id="{82D2198A-66A2-A81C-04AC-C466AA477EE0}"/>
              </a:ext>
            </a:extLst>
          </p:cNvPr>
          <p:cNvSpPr txBox="1"/>
          <p:nvPr/>
        </p:nvSpPr>
        <p:spPr>
          <a:xfrm>
            <a:off x="499554" y="4549031"/>
            <a:ext cx="5952046" cy="1061829"/>
          </a:xfrm>
          <a:prstGeom prst="rect">
            <a:avLst/>
          </a:prstGeom>
          <a:noFill/>
        </p:spPr>
        <p:txBody>
          <a:bodyPr wrap="square">
            <a:spAutoFit/>
          </a:bodyPr>
          <a:lstStyle/>
          <a:p>
            <a:pPr marL="171450" indent="-171450">
              <a:buFont typeface="Wingdings" panose="05000000000000000000" pitchFamily="2" charset="2"/>
              <a:buChar char="§"/>
            </a:pPr>
            <a:r>
              <a:rPr lang="en-US" sz="900" dirty="0"/>
              <a:t>The user can freely set the Custom Menu panel to be displayed on </a:t>
            </a:r>
            <a:r>
              <a:rPr lang="en-US" sz="900" dirty="0" err="1"/>
              <a:t>i</a:t>
            </a:r>
            <a:r>
              <a:rPr lang="en-US" sz="900" dirty="0"/>
              <a:t>-Reporter.</a:t>
            </a:r>
          </a:p>
          <a:p>
            <a:pPr marL="171450" indent="-171450">
              <a:buFont typeface="Wingdings" panose="05000000000000000000" pitchFamily="2" charset="2"/>
              <a:buChar char="§"/>
            </a:pPr>
            <a:r>
              <a:rPr lang="en-US" sz="900" dirty="0"/>
              <a:t>The following actions can be assigned to the Custom Menu button located in the</a:t>
            </a:r>
          </a:p>
          <a:p>
            <a:r>
              <a:rPr lang="en-US" sz="900" dirty="0"/>
              <a:t>Custom Menu panel on </a:t>
            </a:r>
            <a:r>
              <a:rPr lang="en-US" sz="900" dirty="0" err="1"/>
              <a:t>i</a:t>
            </a:r>
            <a:r>
              <a:rPr lang="en-US" sz="900" dirty="0"/>
              <a:t>-Reporter.</a:t>
            </a:r>
          </a:p>
          <a:p>
            <a:r>
              <a:rPr lang="en-US" sz="900" dirty="0"/>
              <a:t>	1. Call the Forms and create a new Document (display of Document input screen)</a:t>
            </a:r>
          </a:p>
          <a:p>
            <a:r>
              <a:rPr lang="en-US" sz="900" dirty="0"/>
              <a:t>	2. Start Documents (display of Document input screen)</a:t>
            </a:r>
          </a:p>
          <a:p>
            <a:r>
              <a:rPr lang="en-US" sz="900" dirty="0"/>
              <a:t>	3. When the Document is started, the value of the read device code is decomposed and</a:t>
            </a:r>
          </a:p>
          <a:p>
            <a:r>
              <a:rPr lang="en-US" sz="900" dirty="0"/>
              <a:t>	automatically input to the decomposition destination cluster</a:t>
            </a:r>
          </a:p>
        </p:txBody>
      </p:sp>
      <p:pic>
        <p:nvPicPr>
          <p:cNvPr id="9" name="Picture 8">
            <a:extLst>
              <a:ext uri="{FF2B5EF4-FFF2-40B4-BE49-F238E27FC236}">
                <a16:creationId xmlns:a16="http://schemas.microsoft.com/office/drawing/2014/main" id="{C64294FC-024F-47B6-AA73-7A3CFE7CB643}"/>
              </a:ext>
            </a:extLst>
          </p:cNvPr>
          <p:cNvPicPr>
            <a:picLocks noChangeAspect="1"/>
          </p:cNvPicPr>
          <p:nvPr/>
        </p:nvPicPr>
        <p:blipFill>
          <a:blip r:embed="rId3"/>
          <a:stretch>
            <a:fillRect/>
          </a:stretch>
        </p:blipFill>
        <p:spPr>
          <a:xfrm>
            <a:off x="651108" y="5637410"/>
            <a:ext cx="5648935" cy="2343782"/>
          </a:xfrm>
          <a:prstGeom prst="rect">
            <a:avLst/>
          </a:prstGeom>
        </p:spPr>
      </p:pic>
    </p:spTree>
    <p:extLst>
      <p:ext uri="{BB962C8B-B14F-4D97-AF65-F5344CB8AC3E}">
        <p14:creationId xmlns:p14="http://schemas.microsoft.com/office/powerpoint/2010/main" val="12864748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0093A-58F8-22EF-D5FF-FE341F82A612}"/>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9BF369B-368A-C734-39EC-A3A5FA9377A4}"/>
              </a:ext>
            </a:extLst>
          </p:cNvPr>
          <p:cNvSpPr>
            <a:spLocks noGrp="1"/>
          </p:cNvSpPr>
          <p:nvPr>
            <p:ph type="sldNum" sz="quarter" idx="12"/>
          </p:nvPr>
        </p:nvSpPr>
        <p:spPr/>
        <p:txBody>
          <a:bodyPr/>
          <a:lstStyle/>
          <a:p>
            <a:fld id="{FABEA90D-F275-432F-8053-456A4E092F4A}" type="slidenum">
              <a:rPr kumimoji="1" lang="ja-JP" altLang="en-US" smtClean="0"/>
              <a:t>81</a:t>
            </a:fld>
            <a:endParaRPr kumimoji="1" lang="ja-JP" altLang="en-US"/>
          </a:p>
        </p:txBody>
      </p:sp>
      <p:sp>
        <p:nvSpPr>
          <p:cNvPr id="17" name="正方形/長方形 16">
            <a:extLst>
              <a:ext uri="{FF2B5EF4-FFF2-40B4-BE49-F238E27FC236}">
                <a16:creationId xmlns:a16="http://schemas.microsoft.com/office/drawing/2014/main" id="{4EC0F435-4A81-1C61-746F-629869F906CB}"/>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48E8101F-E873-5E6C-0160-308E5BBE44C3}"/>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1F611F3E-8500-268D-8400-1296A036C89D}"/>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5.10. Custom menu</a:t>
            </a:r>
          </a:p>
        </p:txBody>
      </p:sp>
      <p:sp>
        <p:nvSpPr>
          <p:cNvPr id="4" name="テキスト ボックス 3">
            <a:extLst>
              <a:ext uri="{FF2B5EF4-FFF2-40B4-BE49-F238E27FC236}">
                <a16:creationId xmlns:a16="http://schemas.microsoft.com/office/drawing/2014/main" id="{EFBED06E-8DFE-D75C-3361-0D55B1814F1D}"/>
              </a:ext>
            </a:extLst>
          </p:cNvPr>
          <p:cNvSpPr txBox="1"/>
          <p:nvPr/>
        </p:nvSpPr>
        <p:spPr>
          <a:xfrm>
            <a:off x="499554" y="1430877"/>
            <a:ext cx="5952046" cy="784830"/>
          </a:xfrm>
          <a:prstGeom prst="rect">
            <a:avLst/>
          </a:prstGeom>
          <a:noFill/>
        </p:spPr>
        <p:txBody>
          <a:bodyPr wrap="square" rtlCol="0">
            <a:spAutoFit/>
          </a:bodyPr>
          <a:lstStyle/>
          <a:p>
            <a:r>
              <a:rPr kumimoji="1" lang="en-US" altLang="ja-JP" sz="900" b="1" dirty="0"/>
              <a:t>Custom menu settings</a:t>
            </a:r>
          </a:p>
          <a:p>
            <a:r>
              <a:rPr kumimoji="1" lang="en-US" altLang="ja-JP" sz="900" dirty="0"/>
              <a:t>	• Custom menu are created in </a:t>
            </a:r>
            <a:r>
              <a:rPr kumimoji="1" lang="en-US" altLang="ja-JP" sz="900" dirty="0" err="1"/>
              <a:t>ConMas</a:t>
            </a:r>
            <a:r>
              <a:rPr kumimoji="1" lang="en-US" altLang="ja-JP" sz="900" dirty="0"/>
              <a:t> Manager.</a:t>
            </a:r>
          </a:p>
          <a:p>
            <a:r>
              <a:rPr kumimoji="1" lang="en-US" altLang="ja-JP" sz="900" dirty="0"/>
              <a:t>	• The iPad and iPhone apps download and use the setting information.</a:t>
            </a:r>
          </a:p>
          <a:p>
            <a:r>
              <a:rPr kumimoji="1" lang="en-US" altLang="ja-JP" sz="900" dirty="0"/>
              <a:t>	• The settings for how to decompose the code read by the device into each cluster of Document are</a:t>
            </a:r>
          </a:p>
          <a:p>
            <a:r>
              <a:rPr kumimoji="1" lang="en-US" altLang="ja-JP" sz="900" dirty="0"/>
              <a:t>set in the Forms in </a:t>
            </a:r>
            <a:r>
              <a:rPr kumimoji="1" lang="en-US" altLang="ja-JP" sz="900" dirty="0" err="1"/>
              <a:t>ConMas</a:t>
            </a:r>
            <a:r>
              <a:rPr kumimoji="1" lang="en-US" altLang="ja-JP" sz="900" dirty="0"/>
              <a:t> Designer.</a:t>
            </a:r>
          </a:p>
        </p:txBody>
      </p:sp>
      <p:sp>
        <p:nvSpPr>
          <p:cNvPr id="41" name="Isosceles Triangle 40">
            <a:extLst>
              <a:ext uri="{FF2B5EF4-FFF2-40B4-BE49-F238E27FC236}">
                <a16:creationId xmlns:a16="http://schemas.microsoft.com/office/drawing/2014/main" id="{75860DFB-3006-C20E-0249-FABDE77221A7}"/>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6" name="Picture 5">
            <a:extLst>
              <a:ext uri="{FF2B5EF4-FFF2-40B4-BE49-F238E27FC236}">
                <a16:creationId xmlns:a16="http://schemas.microsoft.com/office/drawing/2014/main" id="{84455F01-1EFD-EF71-7874-1153A98AFA98}"/>
              </a:ext>
            </a:extLst>
          </p:cNvPr>
          <p:cNvPicPr>
            <a:picLocks noChangeAspect="1"/>
          </p:cNvPicPr>
          <p:nvPr/>
        </p:nvPicPr>
        <p:blipFill>
          <a:blip r:embed="rId2"/>
          <a:stretch>
            <a:fillRect/>
          </a:stretch>
        </p:blipFill>
        <p:spPr>
          <a:xfrm>
            <a:off x="600404" y="2215707"/>
            <a:ext cx="5750345" cy="2958022"/>
          </a:xfrm>
          <a:prstGeom prst="rect">
            <a:avLst/>
          </a:prstGeom>
        </p:spPr>
      </p:pic>
      <p:sp>
        <p:nvSpPr>
          <p:cNvPr id="10" name="TextBox 9">
            <a:extLst>
              <a:ext uri="{FF2B5EF4-FFF2-40B4-BE49-F238E27FC236}">
                <a16:creationId xmlns:a16="http://schemas.microsoft.com/office/drawing/2014/main" id="{1FF35ACC-709A-BC70-F3EC-E6265C608064}"/>
              </a:ext>
            </a:extLst>
          </p:cNvPr>
          <p:cNvSpPr txBox="1"/>
          <p:nvPr/>
        </p:nvSpPr>
        <p:spPr>
          <a:xfrm>
            <a:off x="499555" y="5167651"/>
            <a:ext cx="5952045" cy="646331"/>
          </a:xfrm>
          <a:prstGeom prst="rect">
            <a:avLst/>
          </a:prstGeom>
          <a:noFill/>
        </p:spPr>
        <p:txBody>
          <a:bodyPr wrap="square">
            <a:spAutoFit/>
          </a:bodyPr>
          <a:lstStyle/>
          <a:p>
            <a:r>
              <a:rPr lang="en-US" sz="900" b="1" dirty="0"/>
              <a:t>Custom menu settings Overall flow</a:t>
            </a:r>
          </a:p>
          <a:p>
            <a:r>
              <a:rPr lang="en-US" sz="900" b="1" dirty="0"/>
              <a:t>	</a:t>
            </a:r>
            <a:r>
              <a:rPr lang="en-US" sz="900" dirty="0"/>
              <a:t>The roles, settings, and operations of Manager, Designer, and iPad / iPhone apps are largely performed 	in the following </a:t>
            </a:r>
            <a:r>
              <a:rPr lang="en-US" sz="900" dirty="0" err="1"/>
              <a:t>flow.This</a:t>
            </a:r>
            <a:r>
              <a:rPr lang="en-US" sz="900" dirty="0"/>
              <a:t> section describes"</a:t>
            </a:r>
          </a:p>
          <a:p>
            <a:r>
              <a:rPr lang="en-US" sz="900" dirty="0"/>
              <a:t>	(1)Registering/editing Custom menu information with Manager".</a:t>
            </a:r>
          </a:p>
        </p:txBody>
      </p:sp>
      <p:pic>
        <p:nvPicPr>
          <p:cNvPr id="12" name="Picture 11">
            <a:extLst>
              <a:ext uri="{FF2B5EF4-FFF2-40B4-BE49-F238E27FC236}">
                <a16:creationId xmlns:a16="http://schemas.microsoft.com/office/drawing/2014/main" id="{C4699FB8-9FAE-43FE-6506-46AB67DD59A1}"/>
              </a:ext>
            </a:extLst>
          </p:cNvPr>
          <p:cNvPicPr>
            <a:picLocks noChangeAspect="1"/>
          </p:cNvPicPr>
          <p:nvPr/>
        </p:nvPicPr>
        <p:blipFill>
          <a:blip r:embed="rId3"/>
          <a:stretch>
            <a:fillRect/>
          </a:stretch>
        </p:blipFill>
        <p:spPr>
          <a:xfrm>
            <a:off x="434467" y="5815901"/>
            <a:ext cx="5952046" cy="3327073"/>
          </a:xfrm>
          <a:prstGeom prst="rect">
            <a:avLst/>
          </a:prstGeom>
        </p:spPr>
      </p:pic>
    </p:spTree>
    <p:extLst>
      <p:ext uri="{BB962C8B-B14F-4D97-AF65-F5344CB8AC3E}">
        <p14:creationId xmlns:p14="http://schemas.microsoft.com/office/powerpoint/2010/main" val="7719833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E3A79-F9C8-3F43-A59E-3A1D9051A72A}"/>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1B9A4A62-46CB-54CC-06F4-FE9C94B1C510}"/>
              </a:ext>
            </a:extLst>
          </p:cNvPr>
          <p:cNvSpPr>
            <a:spLocks noGrp="1"/>
          </p:cNvSpPr>
          <p:nvPr>
            <p:ph type="sldNum" sz="quarter" idx="12"/>
          </p:nvPr>
        </p:nvSpPr>
        <p:spPr/>
        <p:txBody>
          <a:bodyPr/>
          <a:lstStyle/>
          <a:p>
            <a:fld id="{FABEA90D-F275-432F-8053-456A4E092F4A}" type="slidenum">
              <a:rPr kumimoji="1" lang="ja-JP" altLang="en-US" smtClean="0"/>
              <a:t>82</a:t>
            </a:fld>
            <a:endParaRPr kumimoji="1" lang="ja-JP" altLang="en-US"/>
          </a:p>
        </p:txBody>
      </p:sp>
      <p:sp>
        <p:nvSpPr>
          <p:cNvPr id="17" name="正方形/長方形 16">
            <a:extLst>
              <a:ext uri="{FF2B5EF4-FFF2-40B4-BE49-F238E27FC236}">
                <a16:creationId xmlns:a16="http://schemas.microsoft.com/office/drawing/2014/main" id="{C97BF3F7-9BBC-6614-0236-A041061FD97B}"/>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88B81E5A-2AD2-B302-31D2-50EDA846AFB0}"/>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70D7DD38-4FA3-A6BD-A6DA-A0D8864E9D1E}"/>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5.10. Custom menu</a:t>
            </a:r>
          </a:p>
        </p:txBody>
      </p:sp>
      <p:sp>
        <p:nvSpPr>
          <p:cNvPr id="4" name="テキスト ボックス 3">
            <a:extLst>
              <a:ext uri="{FF2B5EF4-FFF2-40B4-BE49-F238E27FC236}">
                <a16:creationId xmlns:a16="http://schemas.microsoft.com/office/drawing/2014/main" id="{67B09DEB-AA48-3D61-4554-20AFCDADEFCE}"/>
              </a:ext>
            </a:extLst>
          </p:cNvPr>
          <p:cNvSpPr txBox="1"/>
          <p:nvPr/>
        </p:nvSpPr>
        <p:spPr>
          <a:xfrm>
            <a:off x="499554" y="1430877"/>
            <a:ext cx="5952046" cy="230832"/>
          </a:xfrm>
          <a:prstGeom prst="rect">
            <a:avLst/>
          </a:prstGeom>
          <a:noFill/>
        </p:spPr>
        <p:txBody>
          <a:bodyPr wrap="square" rtlCol="0">
            <a:spAutoFit/>
          </a:bodyPr>
          <a:lstStyle/>
          <a:p>
            <a:r>
              <a:rPr kumimoji="1" lang="en-US" altLang="ja-JP" sz="900" b="1" dirty="0"/>
              <a:t>Custom menu panel setting flow</a:t>
            </a:r>
            <a:endParaRPr kumimoji="1" lang="en-US" altLang="ja-JP" sz="900" dirty="0"/>
          </a:p>
        </p:txBody>
      </p:sp>
      <p:sp>
        <p:nvSpPr>
          <p:cNvPr id="41" name="Isosceles Triangle 40">
            <a:extLst>
              <a:ext uri="{FF2B5EF4-FFF2-40B4-BE49-F238E27FC236}">
                <a16:creationId xmlns:a16="http://schemas.microsoft.com/office/drawing/2014/main" id="{E9B3D61D-3A6B-C6E8-8B47-3FEA4885759A}"/>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5" name="Picture 4">
            <a:extLst>
              <a:ext uri="{FF2B5EF4-FFF2-40B4-BE49-F238E27FC236}">
                <a16:creationId xmlns:a16="http://schemas.microsoft.com/office/drawing/2014/main" id="{441EC6E3-E409-F048-C2D6-8386DE01DE44}"/>
              </a:ext>
            </a:extLst>
          </p:cNvPr>
          <p:cNvPicPr>
            <a:picLocks noChangeAspect="1"/>
          </p:cNvPicPr>
          <p:nvPr/>
        </p:nvPicPr>
        <p:blipFill>
          <a:blip r:embed="rId2"/>
          <a:stretch>
            <a:fillRect/>
          </a:stretch>
        </p:blipFill>
        <p:spPr>
          <a:xfrm>
            <a:off x="654715" y="1661709"/>
            <a:ext cx="5641724" cy="2529291"/>
          </a:xfrm>
          <a:prstGeom prst="rect">
            <a:avLst/>
          </a:prstGeom>
        </p:spPr>
      </p:pic>
      <p:sp>
        <p:nvSpPr>
          <p:cNvPr id="8" name="TextBox 7">
            <a:extLst>
              <a:ext uri="{FF2B5EF4-FFF2-40B4-BE49-F238E27FC236}">
                <a16:creationId xmlns:a16="http://schemas.microsoft.com/office/drawing/2014/main" id="{E306255D-EF85-9A11-1FB2-9620ADCE04C0}"/>
              </a:ext>
            </a:extLst>
          </p:cNvPr>
          <p:cNvSpPr txBox="1"/>
          <p:nvPr/>
        </p:nvSpPr>
        <p:spPr>
          <a:xfrm>
            <a:off x="499555" y="4306669"/>
            <a:ext cx="5886958" cy="646331"/>
          </a:xfrm>
          <a:prstGeom prst="rect">
            <a:avLst/>
          </a:prstGeom>
          <a:noFill/>
        </p:spPr>
        <p:txBody>
          <a:bodyPr wrap="square">
            <a:spAutoFit/>
          </a:bodyPr>
          <a:lstStyle/>
          <a:p>
            <a:r>
              <a:rPr lang="en-US" sz="900" b="1" dirty="0"/>
              <a:t>The Custom Menu panel Layout settings</a:t>
            </a:r>
          </a:p>
          <a:p>
            <a:r>
              <a:rPr lang="en-US" sz="900" b="1" dirty="0"/>
              <a:t>	</a:t>
            </a:r>
            <a:r>
              <a:rPr lang="en-US" sz="900" dirty="0"/>
              <a:t>Layout settings for Custom Menu panel are made in </a:t>
            </a:r>
            <a:r>
              <a:rPr lang="en-US" sz="900" dirty="0" err="1"/>
              <a:t>ConMas</a:t>
            </a:r>
            <a:r>
              <a:rPr lang="en-US" sz="900" dirty="0"/>
              <a:t> Manager.</a:t>
            </a:r>
          </a:p>
          <a:p>
            <a:r>
              <a:rPr lang="en-US" sz="900" dirty="0"/>
              <a:t>	• The screen that displays the Custom menu button is called the custom menu panel.</a:t>
            </a:r>
          </a:p>
          <a:p>
            <a:r>
              <a:rPr lang="en-US" sz="900" dirty="0"/>
              <a:t>	• In the layout settings of the Custom Menu panel, you can set the following.</a:t>
            </a:r>
          </a:p>
        </p:txBody>
      </p:sp>
      <p:pic>
        <p:nvPicPr>
          <p:cNvPr id="11" name="Picture 10">
            <a:extLst>
              <a:ext uri="{FF2B5EF4-FFF2-40B4-BE49-F238E27FC236}">
                <a16:creationId xmlns:a16="http://schemas.microsoft.com/office/drawing/2014/main" id="{2BBFE7F1-843F-6E89-700C-A802B7257038}"/>
              </a:ext>
            </a:extLst>
          </p:cNvPr>
          <p:cNvPicPr>
            <a:picLocks noChangeAspect="1"/>
          </p:cNvPicPr>
          <p:nvPr/>
        </p:nvPicPr>
        <p:blipFill>
          <a:blip r:embed="rId3"/>
          <a:stretch>
            <a:fillRect/>
          </a:stretch>
        </p:blipFill>
        <p:spPr>
          <a:xfrm>
            <a:off x="532246" y="4953000"/>
            <a:ext cx="5821576" cy="3087908"/>
          </a:xfrm>
          <a:prstGeom prst="rect">
            <a:avLst/>
          </a:prstGeom>
        </p:spPr>
      </p:pic>
    </p:spTree>
    <p:extLst>
      <p:ext uri="{BB962C8B-B14F-4D97-AF65-F5344CB8AC3E}">
        <p14:creationId xmlns:p14="http://schemas.microsoft.com/office/powerpoint/2010/main" val="33340300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BAB69-24EC-1DE0-DAD6-E305B81783EC}"/>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5556482D-87A9-833C-AC45-0D227B64238E}"/>
              </a:ext>
            </a:extLst>
          </p:cNvPr>
          <p:cNvSpPr>
            <a:spLocks noGrp="1"/>
          </p:cNvSpPr>
          <p:nvPr>
            <p:ph type="sldNum" sz="quarter" idx="12"/>
          </p:nvPr>
        </p:nvSpPr>
        <p:spPr/>
        <p:txBody>
          <a:bodyPr/>
          <a:lstStyle/>
          <a:p>
            <a:fld id="{FABEA90D-F275-432F-8053-456A4E092F4A}" type="slidenum">
              <a:rPr kumimoji="1" lang="ja-JP" altLang="en-US" smtClean="0"/>
              <a:t>83</a:t>
            </a:fld>
            <a:endParaRPr kumimoji="1" lang="ja-JP" altLang="en-US"/>
          </a:p>
        </p:txBody>
      </p:sp>
      <p:sp>
        <p:nvSpPr>
          <p:cNvPr id="17" name="正方形/長方形 16">
            <a:extLst>
              <a:ext uri="{FF2B5EF4-FFF2-40B4-BE49-F238E27FC236}">
                <a16:creationId xmlns:a16="http://schemas.microsoft.com/office/drawing/2014/main" id="{529EF72E-21AC-5C72-6247-A075CCA15DD9}"/>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B79D75D1-0E0C-2743-08B4-1D9CB9B72BB6}"/>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49280408-3EF3-8FEF-5519-C1B3DB874664}"/>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5.10. Custom menu</a:t>
            </a:r>
          </a:p>
        </p:txBody>
      </p:sp>
      <p:sp>
        <p:nvSpPr>
          <p:cNvPr id="41" name="Isosceles Triangle 40">
            <a:extLst>
              <a:ext uri="{FF2B5EF4-FFF2-40B4-BE49-F238E27FC236}">
                <a16:creationId xmlns:a16="http://schemas.microsoft.com/office/drawing/2014/main" id="{31895F13-0C7F-EE07-0888-CD018CDAFE45}"/>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6" name="Picture 5">
            <a:extLst>
              <a:ext uri="{FF2B5EF4-FFF2-40B4-BE49-F238E27FC236}">
                <a16:creationId xmlns:a16="http://schemas.microsoft.com/office/drawing/2014/main" id="{F55E98F1-E5A2-EDAF-013A-242F65B2C425}"/>
              </a:ext>
            </a:extLst>
          </p:cNvPr>
          <p:cNvPicPr>
            <a:picLocks noChangeAspect="1"/>
          </p:cNvPicPr>
          <p:nvPr/>
        </p:nvPicPr>
        <p:blipFill>
          <a:blip r:embed="rId2"/>
          <a:stretch>
            <a:fillRect/>
          </a:stretch>
        </p:blipFill>
        <p:spPr>
          <a:xfrm>
            <a:off x="449827" y="1462612"/>
            <a:ext cx="5958346" cy="3795165"/>
          </a:xfrm>
          <a:prstGeom prst="rect">
            <a:avLst/>
          </a:prstGeom>
        </p:spPr>
      </p:pic>
      <p:sp>
        <p:nvSpPr>
          <p:cNvPr id="9" name="TextBox 8">
            <a:extLst>
              <a:ext uri="{FF2B5EF4-FFF2-40B4-BE49-F238E27FC236}">
                <a16:creationId xmlns:a16="http://schemas.microsoft.com/office/drawing/2014/main" id="{F754BAC8-AD47-2B02-77D1-7401B49322A2}"/>
              </a:ext>
            </a:extLst>
          </p:cNvPr>
          <p:cNvSpPr txBox="1"/>
          <p:nvPr/>
        </p:nvSpPr>
        <p:spPr>
          <a:xfrm>
            <a:off x="493254" y="5259683"/>
            <a:ext cx="5914919" cy="507831"/>
          </a:xfrm>
          <a:prstGeom prst="rect">
            <a:avLst/>
          </a:prstGeom>
          <a:noFill/>
        </p:spPr>
        <p:txBody>
          <a:bodyPr wrap="square">
            <a:spAutoFit/>
          </a:bodyPr>
          <a:lstStyle/>
          <a:p>
            <a:r>
              <a:rPr lang="en-US" sz="900" b="1" dirty="0"/>
              <a:t>Custom menu button settings</a:t>
            </a:r>
          </a:p>
          <a:p>
            <a:r>
              <a:rPr lang="en-US" sz="900" b="1" dirty="0"/>
              <a:t>	</a:t>
            </a:r>
            <a:r>
              <a:rPr lang="en-US" sz="900" dirty="0"/>
              <a:t>Custom menu button is set in </a:t>
            </a:r>
            <a:r>
              <a:rPr lang="en-US" sz="900" dirty="0" err="1"/>
              <a:t>ConMas</a:t>
            </a:r>
            <a:r>
              <a:rPr lang="en-US" sz="900" dirty="0"/>
              <a:t> Manager.</a:t>
            </a:r>
          </a:p>
          <a:p>
            <a:r>
              <a:rPr lang="en-US" sz="900" dirty="0"/>
              <a:t>	</a:t>
            </a:r>
          </a:p>
        </p:txBody>
      </p:sp>
      <p:pic>
        <p:nvPicPr>
          <p:cNvPr id="12" name="Picture 11">
            <a:extLst>
              <a:ext uri="{FF2B5EF4-FFF2-40B4-BE49-F238E27FC236}">
                <a16:creationId xmlns:a16="http://schemas.microsoft.com/office/drawing/2014/main" id="{4A51D6B9-A5C1-9977-42BD-BC99F37336EA}"/>
              </a:ext>
            </a:extLst>
          </p:cNvPr>
          <p:cNvPicPr>
            <a:picLocks noChangeAspect="1"/>
          </p:cNvPicPr>
          <p:nvPr/>
        </p:nvPicPr>
        <p:blipFill>
          <a:blip r:embed="rId3"/>
          <a:stretch>
            <a:fillRect/>
          </a:stretch>
        </p:blipFill>
        <p:spPr>
          <a:xfrm>
            <a:off x="622714" y="5608639"/>
            <a:ext cx="5684426" cy="3417079"/>
          </a:xfrm>
          <a:prstGeom prst="rect">
            <a:avLst/>
          </a:prstGeom>
        </p:spPr>
      </p:pic>
    </p:spTree>
    <p:extLst>
      <p:ext uri="{BB962C8B-B14F-4D97-AF65-F5344CB8AC3E}">
        <p14:creationId xmlns:p14="http://schemas.microsoft.com/office/powerpoint/2010/main" val="36915481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1EF15-8402-AC95-747F-22F0414C9E46}"/>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716131AF-ABAB-85D2-D301-973515B0090F}"/>
              </a:ext>
            </a:extLst>
          </p:cNvPr>
          <p:cNvSpPr>
            <a:spLocks noGrp="1"/>
          </p:cNvSpPr>
          <p:nvPr>
            <p:ph type="sldNum" sz="quarter" idx="12"/>
          </p:nvPr>
        </p:nvSpPr>
        <p:spPr/>
        <p:txBody>
          <a:bodyPr/>
          <a:lstStyle/>
          <a:p>
            <a:fld id="{FABEA90D-F275-432F-8053-456A4E092F4A}" type="slidenum">
              <a:rPr kumimoji="1" lang="ja-JP" altLang="en-US" smtClean="0"/>
              <a:t>84</a:t>
            </a:fld>
            <a:endParaRPr kumimoji="1" lang="ja-JP" altLang="en-US"/>
          </a:p>
        </p:txBody>
      </p:sp>
      <p:sp>
        <p:nvSpPr>
          <p:cNvPr id="17" name="正方形/長方形 16">
            <a:extLst>
              <a:ext uri="{FF2B5EF4-FFF2-40B4-BE49-F238E27FC236}">
                <a16:creationId xmlns:a16="http://schemas.microsoft.com/office/drawing/2014/main" id="{E9DE2F08-2C53-737A-C9B7-05E18F858B88}"/>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1F94B505-EF16-A59D-CA6B-E64722689313}"/>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6C21F24C-C3BC-2B76-82B9-AB7F761DFBD7}"/>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5.10. Custom menu</a:t>
            </a:r>
          </a:p>
        </p:txBody>
      </p:sp>
      <p:sp>
        <p:nvSpPr>
          <p:cNvPr id="4" name="テキスト ボックス 3">
            <a:extLst>
              <a:ext uri="{FF2B5EF4-FFF2-40B4-BE49-F238E27FC236}">
                <a16:creationId xmlns:a16="http://schemas.microsoft.com/office/drawing/2014/main" id="{26B448E4-7637-131A-12DE-AA5BF87CBF6F}"/>
              </a:ext>
            </a:extLst>
          </p:cNvPr>
          <p:cNvSpPr txBox="1"/>
          <p:nvPr/>
        </p:nvSpPr>
        <p:spPr>
          <a:xfrm>
            <a:off x="499554" y="1430877"/>
            <a:ext cx="5952046" cy="369332"/>
          </a:xfrm>
          <a:prstGeom prst="rect">
            <a:avLst/>
          </a:prstGeom>
          <a:noFill/>
        </p:spPr>
        <p:txBody>
          <a:bodyPr wrap="square" rtlCol="0">
            <a:spAutoFit/>
          </a:bodyPr>
          <a:lstStyle/>
          <a:p>
            <a:r>
              <a:rPr kumimoji="1" lang="en-US" altLang="ja-JP" sz="900" b="1" dirty="0"/>
              <a:t>1. Custom menu button settings</a:t>
            </a:r>
          </a:p>
          <a:p>
            <a:r>
              <a:rPr kumimoji="1" lang="en-US" altLang="ja-JP" sz="900" b="1" dirty="0"/>
              <a:t>	</a:t>
            </a:r>
            <a:r>
              <a:rPr kumimoji="1" lang="en-US" altLang="ja-JP" sz="900" dirty="0"/>
              <a:t>Set the display of Custom menu buttons.</a:t>
            </a:r>
          </a:p>
        </p:txBody>
      </p:sp>
      <p:sp>
        <p:nvSpPr>
          <p:cNvPr id="41" name="Isosceles Triangle 40">
            <a:extLst>
              <a:ext uri="{FF2B5EF4-FFF2-40B4-BE49-F238E27FC236}">
                <a16:creationId xmlns:a16="http://schemas.microsoft.com/office/drawing/2014/main" id="{AB2A1F3D-35C8-FE52-2BED-7441D39A9133}"/>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6" name="Picture 5">
            <a:extLst>
              <a:ext uri="{FF2B5EF4-FFF2-40B4-BE49-F238E27FC236}">
                <a16:creationId xmlns:a16="http://schemas.microsoft.com/office/drawing/2014/main" id="{3B29D117-3F3E-67B3-FC4E-2361AEEBA17E}"/>
              </a:ext>
            </a:extLst>
          </p:cNvPr>
          <p:cNvPicPr>
            <a:picLocks noChangeAspect="1"/>
          </p:cNvPicPr>
          <p:nvPr/>
        </p:nvPicPr>
        <p:blipFill>
          <a:blip r:embed="rId2"/>
          <a:stretch>
            <a:fillRect/>
          </a:stretch>
        </p:blipFill>
        <p:spPr>
          <a:xfrm>
            <a:off x="594526" y="1800209"/>
            <a:ext cx="5763920" cy="3368367"/>
          </a:xfrm>
          <a:prstGeom prst="rect">
            <a:avLst/>
          </a:prstGeom>
        </p:spPr>
      </p:pic>
      <p:sp>
        <p:nvSpPr>
          <p:cNvPr id="10" name="TextBox 9">
            <a:extLst>
              <a:ext uri="{FF2B5EF4-FFF2-40B4-BE49-F238E27FC236}">
                <a16:creationId xmlns:a16="http://schemas.microsoft.com/office/drawing/2014/main" id="{DCC28B73-A3F2-2BF5-0684-351C0B729F6F}"/>
              </a:ext>
            </a:extLst>
          </p:cNvPr>
          <p:cNvSpPr txBox="1"/>
          <p:nvPr/>
        </p:nvSpPr>
        <p:spPr>
          <a:xfrm>
            <a:off x="499555" y="5168576"/>
            <a:ext cx="5952045" cy="369332"/>
          </a:xfrm>
          <a:prstGeom prst="rect">
            <a:avLst/>
          </a:prstGeom>
          <a:noFill/>
        </p:spPr>
        <p:txBody>
          <a:bodyPr wrap="square">
            <a:spAutoFit/>
          </a:bodyPr>
          <a:lstStyle/>
          <a:p>
            <a:r>
              <a:rPr lang="en-US" sz="900" b="1" dirty="0"/>
              <a:t>2. Custom Menu button setting</a:t>
            </a:r>
          </a:p>
          <a:p>
            <a:r>
              <a:rPr lang="en-US" sz="900" b="1" dirty="0"/>
              <a:t>	</a:t>
            </a:r>
            <a:r>
              <a:rPr lang="en-US" sz="900" dirty="0"/>
              <a:t>Set the operation to be assigned to the Custom menu button.</a:t>
            </a:r>
          </a:p>
        </p:txBody>
      </p:sp>
      <p:pic>
        <p:nvPicPr>
          <p:cNvPr id="13" name="Picture 12">
            <a:extLst>
              <a:ext uri="{FF2B5EF4-FFF2-40B4-BE49-F238E27FC236}">
                <a16:creationId xmlns:a16="http://schemas.microsoft.com/office/drawing/2014/main" id="{C3D133D5-6856-877A-5B38-FA920F41BBD4}"/>
              </a:ext>
            </a:extLst>
          </p:cNvPr>
          <p:cNvPicPr>
            <a:picLocks noChangeAspect="1"/>
          </p:cNvPicPr>
          <p:nvPr/>
        </p:nvPicPr>
        <p:blipFill>
          <a:blip r:embed="rId3"/>
          <a:stretch>
            <a:fillRect/>
          </a:stretch>
        </p:blipFill>
        <p:spPr>
          <a:xfrm>
            <a:off x="576938" y="5526245"/>
            <a:ext cx="5763920" cy="3173547"/>
          </a:xfrm>
          <a:prstGeom prst="rect">
            <a:avLst/>
          </a:prstGeom>
        </p:spPr>
      </p:pic>
      <p:sp>
        <p:nvSpPr>
          <p:cNvPr id="15" name="TextBox 14">
            <a:extLst>
              <a:ext uri="{FF2B5EF4-FFF2-40B4-BE49-F238E27FC236}">
                <a16:creationId xmlns:a16="http://schemas.microsoft.com/office/drawing/2014/main" id="{728C63E7-BA8E-A92B-CA8F-0D57167466CB}"/>
              </a:ext>
            </a:extLst>
          </p:cNvPr>
          <p:cNvSpPr txBox="1"/>
          <p:nvPr/>
        </p:nvSpPr>
        <p:spPr>
          <a:xfrm>
            <a:off x="499556" y="8699792"/>
            <a:ext cx="5952044" cy="507831"/>
          </a:xfrm>
          <a:prstGeom prst="rect">
            <a:avLst/>
          </a:prstGeom>
          <a:noFill/>
        </p:spPr>
        <p:txBody>
          <a:bodyPr wrap="square">
            <a:spAutoFit/>
          </a:bodyPr>
          <a:lstStyle/>
          <a:p>
            <a:r>
              <a:rPr lang="en-US" sz="900" dirty="0"/>
              <a:t>	Set whether to call the Forms or the Documents from the Custom menu button. </a:t>
            </a:r>
          </a:p>
          <a:p>
            <a:r>
              <a:rPr lang="en-US" sz="900" dirty="0"/>
              <a:t>	• When "Forms" is selected, a new Document is created from the Forms and started.</a:t>
            </a:r>
          </a:p>
          <a:p>
            <a:r>
              <a:rPr lang="en-US" sz="900" dirty="0"/>
              <a:t>	• When “Documents" is selected, the Document is started.</a:t>
            </a:r>
          </a:p>
        </p:txBody>
      </p:sp>
    </p:spTree>
    <p:extLst>
      <p:ext uri="{BB962C8B-B14F-4D97-AF65-F5344CB8AC3E}">
        <p14:creationId xmlns:p14="http://schemas.microsoft.com/office/powerpoint/2010/main" val="31469325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5F0A8-B9C2-5A47-C250-E08C37BBD7F7}"/>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EBB5E4D-DCAA-4392-6933-9238E7BAAFF6}"/>
              </a:ext>
            </a:extLst>
          </p:cNvPr>
          <p:cNvSpPr>
            <a:spLocks noGrp="1"/>
          </p:cNvSpPr>
          <p:nvPr>
            <p:ph type="sldNum" sz="quarter" idx="12"/>
          </p:nvPr>
        </p:nvSpPr>
        <p:spPr/>
        <p:txBody>
          <a:bodyPr/>
          <a:lstStyle/>
          <a:p>
            <a:fld id="{FABEA90D-F275-432F-8053-456A4E092F4A}" type="slidenum">
              <a:rPr kumimoji="1" lang="ja-JP" altLang="en-US" smtClean="0"/>
              <a:t>85</a:t>
            </a:fld>
            <a:endParaRPr kumimoji="1" lang="ja-JP" altLang="en-US"/>
          </a:p>
        </p:txBody>
      </p:sp>
      <p:sp>
        <p:nvSpPr>
          <p:cNvPr id="17" name="正方形/長方形 16">
            <a:extLst>
              <a:ext uri="{FF2B5EF4-FFF2-40B4-BE49-F238E27FC236}">
                <a16:creationId xmlns:a16="http://schemas.microsoft.com/office/drawing/2014/main" id="{B368002A-BCCE-A847-010F-CBFF49E5577E}"/>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CD79DA1D-7F0C-548A-5D19-F470C596C31F}"/>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29C6D5E8-8F0E-9F31-8D70-61AC45117E6E}"/>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5.11. Library menu</a:t>
            </a:r>
          </a:p>
        </p:txBody>
      </p:sp>
      <p:sp>
        <p:nvSpPr>
          <p:cNvPr id="4" name="テキスト ボックス 3">
            <a:extLst>
              <a:ext uri="{FF2B5EF4-FFF2-40B4-BE49-F238E27FC236}">
                <a16:creationId xmlns:a16="http://schemas.microsoft.com/office/drawing/2014/main" id="{7FA17FBA-E4EF-5C88-726C-C44826C0F94E}"/>
              </a:ext>
            </a:extLst>
          </p:cNvPr>
          <p:cNvSpPr txBox="1"/>
          <p:nvPr/>
        </p:nvSpPr>
        <p:spPr>
          <a:xfrm>
            <a:off x="492180" y="1430877"/>
            <a:ext cx="5952046" cy="2031325"/>
          </a:xfrm>
          <a:prstGeom prst="rect">
            <a:avLst/>
          </a:prstGeom>
          <a:noFill/>
        </p:spPr>
        <p:txBody>
          <a:bodyPr wrap="square" rtlCol="0">
            <a:spAutoFit/>
          </a:bodyPr>
          <a:lstStyle/>
          <a:p>
            <a:r>
              <a:rPr kumimoji="1" lang="en-US" altLang="ja-JP" sz="900" b="1" dirty="0"/>
              <a:t>Using Library management function</a:t>
            </a:r>
          </a:p>
          <a:p>
            <a:r>
              <a:rPr kumimoji="1" lang="en-US" altLang="ja-JP" sz="900" dirty="0"/>
              <a:t>To use Library management function, please execute the following procedures in Manager.</a:t>
            </a:r>
          </a:p>
          <a:p>
            <a:r>
              <a:rPr kumimoji="1" lang="en-US" altLang="ja-JP" sz="900" dirty="0"/>
              <a:t>	1. Set the group that has authority for Library management.</a:t>
            </a:r>
          </a:p>
          <a:p>
            <a:r>
              <a:rPr kumimoji="1" lang="en-US" altLang="ja-JP" sz="900" dirty="0"/>
              <a:t>	2. Set the labels for Library management.</a:t>
            </a:r>
          </a:p>
          <a:p>
            <a:r>
              <a:rPr kumimoji="1" lang="en-US" altLang="ja-JP" sz="900" dirty="0"/>
              <a:t>	3. Register documents in common.</a:t>
            </a:r>
          </a:p>
          <a:p>
            <a:r>
              <a:rPr kumimoji="1" lang="en-US" altLang="ja-JP" sz="900" dirty="0"/>
              <a:t>	4. Register documents by form.</a:t>
            </a:r>
          </a:p>
          <a:p>
            <a:r>
              <a:rPr kumimoji="1" lang="en-US" altLang="ja-JP" sz="900" dirty="0"/>
              <a:t>	5. Set the documents to be referenced in the form.</a:t>
            </a:r>
          </a:p>
          <a:p>
            <a:r>
              <a:rPr kumimoji="1" lang="en-US" altLang="ja-JP" sz="900" b="1" dirty="0"/>
              <a:t>Setting document labels</a:t>
            </a:r>
          </a:p>
          <a:p>
            <a:r>
              <a:rPr kumimoji="1" lang="en-US" altLang="ja-JP" sz="900" dirty="0"/>
              <a:t>Labels can be set for Common document or Documents by form.</a:t>
            </a:r>
          </a:p>
          <a:p>
            <a:r>
              <a:rPr kumimoji="1" lang="en-US" altLang="ja-JP" sz="900" dirty="0"/>
              <a:t>	• Click Labels, and then click Document Label / Common document or Documents by form from the label</a:t>
            </a:r>
          </a:p>
          <a:p>
            <a:r>
              <a:rPr kumimoji="1" lang="en-US" altLang="ja-JP" sz="900" dirty="0"/>
              <a:t>	tree on the left side of the label management screen.</a:t>
            </a:r>
          </a:p>
          <a:p>
            <a:r>
              <a:rPr kumimoji="1" lang="en-US" altLang="ja-JP" sz="900" dirty="0"/>
              <a:t>	• To add a label, click the add "+" button at the top right of the screen.</a:t>
            </a:r>
          </a:p>
          <a:p>
            <a:r>
              <a:rPr kumimoji="1" lang="en-US" altLang="ja-JP" sz="900" dirty="0"/>
              <a:t>	• To add new a label below an existing label, click the "+" button with the label selected.</a:t>
            </a:r>
          </a:p>
          <a:p>
            <a:r>
              <a:rPr kumimoji="1" lang="en-US" altLang="ja-JP" sz="900" dirty="0"/>
              <a:t>	If no label was selected, then a label will be created at the topmost layer.	</a:t>
            </a:r>
          </a:p>
        </p:txBody>
      </p:sp>
      <p:sp>
        <p:nvSpPr>
          <p:cNvPr id="41" name="Isosceles Triangle 40">
            <a:extLst>
              <a:ext uri="{FF2B5EF4-FFF2-40B4-BE49-F238E27FC236}">
                <a16:creationId xmlns:a16="http://schemas.microsoft.com/office/drawing/2014/main" id="{7BC05E75-D2AF-C55C-6FE3-025076A8E1BB}"/>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5" name="Picture 4">
            <a:extLst>
              <a:ext uri="{FF2B5EF4-FFF2-40B4-BE49-F238E27FC236}">
                <a16:creationId xmlns:a16="http://schemas.microsoft.com/office/drawing/2014/main" id="{6BC09945-1C89-B6E5-47D4-650DFAD10852}"/>
              </a:ext>
            </a:extLst>
          </p:cNvPr>
          <p:cNvPicPr>
            <a:picLocks noChangeAspect="1"/>
          </p:cNvPicPr>
          <p:nvPr/>
        </p:nvPicPr>
        <p:blipFill>
          <a:blip r:embed="rId2"/>
          <a:stretch>
            <a:fillRect/>
          </a:stretch>
        </p:blipFill>
        <p:spPr>
          <a:xfrm>
            <a:off x="884609" y="3462202"/>
            <a:ext cx="5088782" cy="2544391"/>
          </a:xfrm>
          <a:prstGeom prst="rect">
            <a:avLst/>
          </a:prstGeom>
        </p:spPr>
      </p:pic>
      <p:sp>
        <p:nvSpPr>
          <p:cNvPr id="8" name="TextBox 7">
            <a:extLst>
              <a:ext uri="{FF2B5EF4-FFF2-40B4-BE49-F238E27FC236}">
                <a16:creationId xmlns:a16="http://schemas.microsoft.com/office/drawing/2014/main" id="{984020C7-37E2-A02C-F6CB-7790685EACB5}"/>
              </a:ext>
            </a:extLst>
          </p:cNvPr>
          <p:cNvSpPr txBox="1"/>
          <p:nvPr/>
        </p:nvSpPr>
        <p:spPr>
          <a:xfrm>
            <a:off x="488904" y="6006593"/>
            <a:ext cx="5952045" cy="1061829"/>
          </a:xfrm>
          <a:prstGeom prst="rect">
            <a:avLst/>
          </a:prstGeom>
          <a:noFill/>
        </p:spPr>
        <p:txBody>
          <a:bodyPr wrap="square">
            <a:spAutoFit/>
          </a:bodyPr>
          <a:lstStyle/>
          <a:p>
            <a:r>
              <a:rPr lang="en-US" sz="900" b="1" dirty="0"/>
              <a:t>Managing Library</a:t>
            </a:r>
          </a:p>
          <a:p>
            <a:r>
              <a:rPr lang="en-US" sz="900" dirty="0"/>
              <a:t>To manage library, all operations is executed in Manage.</a:t>
            </a:r>
          </a:p>
          <a:p>
            <a:r>
              <a:rPr lang="en-US" sz="900" dirty="0"/>
              <a:t>	• Library has two classifications: "Common" and "Document by form".</a:t>
            </a:r>
          </a:p>
          <a:p>
            <a:r>
              <a:rPr lang="en-US" sz="900" dirty="0"/>
              <a:t>	• Documents can be stored with hierarchical label.</a:t>
            </a:r>
          </a:p>
          <a:p>
            <a:r>
              <a:rPr lang="en-US" sz="900" dirty="0"/>
              <a:t>	• Authority can be set by group for each label.</a:t>
            </a:r>
          </a:p>
          <a:p>
            <a:r>
              <a:rPr lang="en-US" sz="900" dirty="0"/>
              <a:t>	• Authority can be set by group for each document.</a:t>
            </a:r>
          </a:p>
          <a:p>
            <a:r>
              <a:rPr lang="en-US" sz="900" dirty="0"/>
              <a:t>	(You can manage the reference authority in the same way as the Forms and Documents.)</a:t>
            </a:r>
          </a:p>
        </p:txBody>
      </p:sp>
      <p:pic>
        <p:nvPicPr>
          <p:cNvPr id="11" name="Picture 10">
            <a:extLst>
              <a:ext uri="{FF2B5EF4-FFF2-40B4-BE49-F238E27FC236}">
                <a16:creationId xmlns:a16="http://schemas.microsoft.com/office/drawing/2014/main" id="{C4D2E96B-0FC7-7F9C-AD7E-F95C2630B201}"/>
              </a:ext>
            </a:extLst>
          </p:cNvPr>
          <p:cNvPicPr>
            <a:picLocks noChangeAspect="1"/>
          </p:cNvPicPr>
          <p:nvPr/>
        </p:nvPicPr>
        <p:blipFill>
          <a:blip r:embed="rId3"/>
          <a:stretch>
            <a:fillRect/>
          </a:stretch>
        </p:blipFill>
        <p:spPr>
          <a:xfrm>
            <a:off x="1296359" y="7111207"/>
            <a:ext cx="4265281" cy="2055441"/>
          </a:xfrm>
          <a:prstGeom prst="rect">
            <a:avLst/>
          </a:prstGeom>
        </p:spPr>
      </p:pic>
    </p:spTree>
    <p:extLst>
      <p:ext uri="{BB962C8B-B14F-4D97-AF65-F5344CB8AC3E}">
        <p14:creationId xmlns:p14="http://schemas.microsoft.com/office/powerpoint/2010/main" val="27648108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94D8E-4CC8-D79B-A66D-F4F41FF1FD29}"/>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DBCA5429-3CDA-DA4C-E95B-8D7E74D46D13}"/>
              </a:ext>
            </a:extLst>
          </p:cNvPr>
          <p:cNvSpPr>
            <a:spLocks noGrp="1"/>
          </p:cNvSpPr>
          <p:nvPr>
            <p:ph type="sldNum" sz="quarter" idx="12"/>
          </p:nvPr>
        </p:nvSpPr>
        <p:spPr/>
        <p:txBody>
          <a:bodyPr/>
          <a:lstStyle/>
          <a:p>
            <a:fld id="{FABEA90D-F275-432F-8053-456A4E092F4A}" type="slidenum">
              <a:rPr kumimoji="1" lang="ja-JP" altLang="en-US" smtClean="0"/>
              <a:t>86</a:t>
            </a:fld>
            <a:endParaRPr kumimoji="1" lang="ja-JP" altLang="en-US"/>
          </a:p>
        </p:txBody>
      </p:sp>
      <p:sp>
        <p:nvSpPr>
          <p:cNvPr id="17" name="正方形/長方形 16">
            <a:extLst>
              <a:ext uri="{FF2B5EF4-FFF2-40B4-BE49-F238E27FC236}">
                <a16:creationId xmlns:a16="http://schemas.microsoft.com/office/drawing/2014/main" id="{49B4F9DC-482E-EB34-3272-827FB46DCDF6}"/>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80D09309-B769-6D48-5146-9B9FA05C21A9}"/>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8C1C1491-3AF5-A728-2A9B-CFEA7A9C3964}"/>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5.11. Library menu</a:t>
            </a:r>
          </a:p>
        </p:txBody>
      </p:sp>
      <p:sp>
        <p:nvSpPr>
          <p:cNvPr id="4" name="テキスト ボックス 3">
            <a:extLst>
              <a:ext uri="{FF2B5EF4-FFF2-40B4-BE49-F238E27FC236}">
                <a16:creationId xmlns:a16="http://schemas.microsoft.com/office/drawing/2014/main" id="{48C7FE43-4FAC-24D0-CC14-F68AE0A672F0}"/>
              </a:ext>
            </a:extLst>
          </p:cNvPr>
          <p:cNvSpPr txBox="1"/>
          <p:nvPr/>
        </p:nvSpPr>
        <p:spPr>
          <a:xfrm>
            <a:off x="492180" y="1430877"/>
            <a:ext cx="5952046" cy="2308324"/>
          </a:xfrm>
          <a:prstGeom prst="rect">
            <a:avLst/>
          </a:prstGeom>
          <a:noFill/>
        </p:spPr>
        <p:txBody>
          <a:bodyPr wrap="square" rtlCol="0">
            <a:spAutoFit/>
          </a:bodyPr>
          <a:lstStyle/>
          <a:p>
            <a:r>
              <a:rPr kumimoji="1" lang="en-US" altLang="ja-JP" sz="900" b="1" dirty="0"/>
              <a:t>Available file format</a:t>
            </a:r>
          </a:p>
          <a:p>
            <a:r>
              <a:rPr kumimoji="1" lang="en-US" altLang="ja-JP" sz="900" dirty="0"/>
              <a:t>Following types of files are available.</a:t>
            </a:r>
          </a:p>
          <a:p>
            <a:r>
              <a:rPr kumimoji="1" lang="en-US" altLang="ja-JP" sz="900" dirty="0"/>
              <a:t>	• MS Office documents in Excel, Word, and PowerPoint</a:t>
            </a:r>
          </a:p>
          <a:p>
            <a:r>
              <a:rPr kumimoji="1" lang="en-US" altLang="ja-JP" sz="900" dirty="0"/>
              <a:t>	• PDF</a:t>
            </a:r>
          </a:p>
          <a:p>
            <a:r>
              <a:rPr kumimoji="1" lang="en-US" altLang="ja-JP" sz="900" dirty="0"/>
              <a:t>	• Images (jpg/gif/</a:t>
            </a:r>
            <a:r>
              <a:rPr kumimoji="1" lang="en-US" altLang="ja-JP" sz="900" dirty="0" err="1"/>
              <a:t>png</a:t>
            </a:r>
            <a:r>
              <a:rPr kumimoji="1" lang="en-US" altLang="ja-JP" sz="900" dirty="0"/>
              <a:t>)</a:t>
            </a:r>
          </a:p>
          <a:p>
            <a:r>
              <a:rPr kumimoji="1" lang="en-US" altLang="ja-JP" sz="900" dirty="0"/>
              <a:t>	• Audio (mp3/</a:t>
            </a:r>
            <a:r>
              <a:rPr kumimoji="1" lang="en-US" altLang="ja-JP" sz="900" dirty="0" err="1"/>
              <a:t>wma</a:t>
            </a:r>
            <a:r>
              <a:rPr kumimoji="1" lang="en-US" altLang="ja-JP" sz="900" dirty="0"/>
              <a:t>/wav)</a:t>
            </a:r>
          </a:p>
          <a:p>
            <a:r>
              <a:rPr kumimoji="1" lang="en-US" altLang="ja-JP" sz="900" dirty="0"/>
              <a:t>	• Video (mp4/mov)</a:t>
            </a:r>
          </a:p>
          <a:p>
            <a:r>
              <a:rPr kumimoji="1" lang="en-US" altLang="ja-JP" sz="900" dirty="0"/>
              <a:t>	• 3D viewer "</a:t>
            </a:r>
            <a:r>
              <a:rPr kumimoji="1" lang="en-US" altLang="ja-JP" sz="900" dirty="0" err="1"/>
              <a:t>iXVL</a:t>
            </a:r>
            <a:r>
              <a:rPr kumimoji="1" lang="en-US" altLang="ja-JP" sz="900" dirty="0"/>
              <a:t>" by Lattice Technology Co., Ltd.</a:t>
            </a:r>
          </a:p>
          <a:p>
            <a:r>
              <a:rPr kumimoji="1" lang="en-US" altLang="ja-JP" sz="900" dirty="0"/>
              <a:t>	• Web page URL</a:t>
            </a:r>
          </a:p>
          <a:p>
            <a:r>
              <a:rPr kumimoji="1" lang="en-US" altLang="ja-JP" sz="900" b="1" dirty="0" err="1"/>
              <a:t>Freedraw</a:t>
            </a:r>
            <a:r>
              <a:rPr kumimoji="1" lang="en-US" altLang="ja-JP" sz="900" b="1" dirty="0"/>
              <a:t> image</a:t>
            </a:r>
          </a:p>
          <a:p>
            <a:r>
              <a:rPr kumimoji="1" lang="en-US" altLang="ja-JP" sz="900" dirty="0"/>
              <a:t>Register the images that can be used in the </a:t>
            </a:r>
            <a:r>
              <a:rPr kumimoji="1" lang="en-US" altLang="ja-JP" sz="900" dirty="0" err="1"/>
              <a:t>FreeDraw</a:t>
            </a:r>
            <a:r>
              <a:rPr kumimoji="1" lang="en-US" altLang="ja-JP" sz="900" dirty="0"/>
              <a:t> in the iOS app.</a:t>
            </a:r>
          </a:p>
          <a:p>
            <a:pPr marL="628650" lvl="1" indent="-171450">
              <a:buFont typeface="Wingdings" panose="05000000000000000000" pitchFamily="2" charset="2"/>
              <a:buChar char="§"/>
            </a:pPr>
            <a:r>
              <a:rPr kumimoji="1" lang="en-US" altLang="ja-JP" sz="900" dirty="0"/>
              <a:t>Feature of </a:t>
            </a:r>
            <a:r>
              <a:rPr kumimoji="1" lang="en-US" altLang="ja-JP" sz="900" dirty="0" err="1"/>
              <a:t>FreeDraw</a:t>
            </a:r>
            <a:r>
              <a:rPr kumimoji="1" lang="en-US" altLang="ja-JP" sz="900" dirty="0"/>
              <a:t> image document</a:t>
            </a:r>
          </a:p>
          <a:p>
            <a:r>
              <a:rPr kumimoji="1" lang="en-US" altLang="ja-JP" sz="900" dirty="0"/>
              <a:t>		• Images handled by </a:t>
            </a:r>
            <a:r>
              <a:rPr kumimoji="1" lang="en-US" altLang="ja-JP" sz="900" dirty="0" err="1"/>
              <a:t>FreeDraw</a:t>
            </a:r>
            <a:r>
              <a:rPr kumimoji="1" lang="en-US" altLang="ja-JP" sz="900" dirty="0"/>
              <a:t> on the iPad can be registered, saved locally like a common 		library, and saved on the iPad itself.</a:t>
            </a:r>
          </a:p>
          <a:p>
            <a:r>
              <a:rPr kumimoji="1" lang="en-US" altLang="ja-JP" sz="900" dirty="0"/>
              <a:t>		• Click the dedicated icon on the </a:t>
            </a:r>
            <a:r>
              <a:rPr kumimoji="1" lang="en-US" altLang="ja-JP" sz="900" dirty="0" err="1"/>
              <a:t>FreeDraw</a:t>
            </a:r>
            <a:r>
              <a:rPr kumimoji="1" lang="en-US" altLang="ja-JP" sz="900" dirty="0"/>
              <a:t> screen of the iPad to display the list, and you can</a:t>
            </a:r>
          </a:p>
          <a:p>
            <a:r>
              <a:rPr kumimoji="1" lang="en-US" altLang="ja-JP" sz="900" dirty="0"/>
              <a:t>		register multiple images at once from there.</a:t>
            </a:r>
          </a:p>
        </p:txBody>
      </p:sp>
      <p:sp>
        <p:nvSpPr>
          <p:cNvPr id="41" name="Isosceles Triangle 40">
            <a:extLst>
              <a:ext uri="{FF2B5EF4-FFF2-40B4-BE49-F238E27FC236}">
                <a16:creationId xmlns:a16="http://schemas.microsoft.com/office/drawing/2014/main" id="{655BF1EB-EFD7-9073-6382-D3B1936F5D4A}"/>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6" name="Picture 5">
            <a:extLst>
              <a:ext uri="{FF2B5EF4-FFF2-40B4-BE49-F238E27FC236}">
                <a16:creationId xmlns:a16="http://schemas.microsoft.com/office/drawing/2014/main" id="{8E169719-0E70-D810-B537-396F68D7A525}"/>
              </a:ext>
            </a:extLst>
          </p:cNvPr>
          <p:cNvPicPr>
            <a:picLocks noChangeAspect="1"/>
          </p:cNvPicPr>
          <p:nvPr/>
        </p:nvPicPr>
        <p:blipFill>
          <a:blip r:embed="rId2"/>
          <a:stretch>
            <a:fillRect/>
          </a:stretch>
        </p:blipFill>
        <p:spPr>
          <a:xfrm>
            <a:off x="989513" y="3739201"/>
            <a:ext cx="4878974" cy="2311374"/>
          </a:xfrm>
          <a:prstGeom prst="rect">
            <a:avLst/>
          </a:prstGeom>
        </p:spPr>
      </p:pic>
      <p:sp>
        <p:nvSpPr>
          <p:cNvPr id="9" name="TextBox 8">
            <a:extLst>
              <a:ext uri="{FF2B5EF4-FFF2-40B4-BE49-F238E27FC236}">
                <a16:creationId xmlns:a16="http://schemas.microsoft.com/office/drawing/2014/main" id="{DE071CA2-9DE3-A98D-AA93-F6F12B060450}"/>
              </a:ext>
            </a:extLst>
          </p:cNvPr>
          <p:cNvSpPr txBox="1"/>
          <p:nvPr/>
        </p:nvSpPr>
        <p:spPr>
          <a:xfrm>
            <a:off x="488904" y="6178017"/>
            <a:ext cx="5952045" cy="646331"/>
          </a:xfrm>
          <a:prstGeom prst="rect">
            <a:avLst/>
          </a:prstGeom>
          <a:noFill/>
        </p:spPr>
        <p:txBody>
          <a:bodyPr wrap="square">
            <a:spAutoFit/>
          </a:bodyPr>
          <a:lstStyle/>
          <a:p>
            <a:r>
              <a:rPr lang="en-US" sz="900" b="1" dirty="0"/>
              <a:t>List of library</a:t>
            </a:r>
          </a:p>
          <a:p>
            <a:r>
              <a:rPr lang="en-US" sz="900" dirty="0"/>
              <a:t>List of documents in Manager.</a:t>
            </a:r>
          </a:p>
          <a:p>
            <a:r>
              <a:rPr lang="en-US" sz="900" dirty="0"/>
              <a:t>	• Click top menu "Library", and display "Library management" screen. (if the user doesn't have an</a:t>
            </a:r>
          </a:p>
          <a:p>
            <a:r>
              <a:rPr lang="en-US" sz="900" dirty="0"/>
              <a:t>	authority, the menu is not displayed.)</a:t>
            </a:r>
          </a:p>
        </p:txBody>
      </p:sp>
      <p:pic>
        <p:nvPicPr>
          <p:cNvPr id="12" name="Picture 11">
            <a:extLst>
              <a:ext uri="{FF2B5EF4-FFF2-40B4-BE49-F238E27FC236}">
                <a16:creationId xmlns:a16="http://schemas.microsoft.com/office/drawing/2014/main" id="{B6D3CFFF-E12A-6A6C-E9D6-C273663DB07D}"/>
              </a:ext>
            </a:extLst>
          </p:cNvPr>
          <p:cNvPicPr>
            <a:picLocks noChangeAspect="1"/>
          </p:cNvPicPr>
          <p:nvPr/>
        </p:nvPicPr>
        <p:blipFill>
          <a:blip r:embed="rId3"/>
          <a:stretch>
            <a:fillRect/>
          </a:stretch>
        </p:blipFill>
        <p:spPr>
          <a:xfrm>
            <a:off x="1065571" y="6824348"/>
            <a:ext cx="4726858" cy="2315195"/>
          </a:xfrm>
          <a:prstGeom prst="rect">
            <a:avLst/>
          </a:prstGeom>
        </p:spPr>
      </p:pic>
    </p:spTree>
    <p:extLst>
      <p:ext uri="{BB962C8B-B14F-4D97-AF65-F5344CB8AC3E}">
        <p14:creationId xmlns:p14="http://schemas.microsoft.com/office/powerpoint/2010/main" val="41884920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08889-017A-E939-6AB7-B920A720DA7C}"/>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13369C2-BDF1-542F-3DC3-4E56C2B44B46}"/>
              </a:ext>
            </a:extLst>
          </p:cNvPr>
          <p:cNvSpPr>
            <a:spLocks noGrp="1"/>
          </p:cNvSpPr>
          <p:nvPr>
            <p:ph type="sldNum" sz="quarter" idx="12"/>
          </p:nvPr>
        </p:nvSpPr>
        <p:spPr/>
        <p:txBody>
          <a:bodyPr/>
          <a:lstStyle/>
          <a:p>
            <a:fld id="{FABEA90D-F275-432F-8053-456A4E092F4A}" type="slidenum">
              <a:rPr kumimoji="1" lang="ja-JP" altLang="en-US" smtClean="0"/>
              <a:t>87</a:t>
            </a:fld>
            <a:endParaRPr kumimoji="1" lang="ja-JP" altLang="en-US"/>
          </a:p>
        </p:txBody>
      </p:sp>
      <p:sp>
        <p:nvSpPr>
          <p:cNvPr id="17" name="正方形/長方形 16">
            <a:extLst>
              <a:ext uri="{FF2B5EF4-FFF2-40B4-BE49-F238E27FC236}">
                <a16:creationId xmlns:a16="http://schemas.microsoft.com/office/drawing/2014/main" id="{050B6FFE-1F25-22DA-F5A4-AA720403578A}"/>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ACF2F245-D044-AC41-4C42-40D8E702470F}"/>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E4CE8194-138C-8C49-9B5C-B6723B1AE30A}"/>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5.11. Library menu</a:t>
            </a:r>
          </a:p>
        </p:txBody>
      </p:sp>
      <p:sp>
        <p:nvSpPr>
          <p:cNvPr id="4" name="テキスト ボックス 3">
            <a:extLst>
              <a:ext uri="{FF2B5EF4-FFF2-40B4-BE49-F238E27FC236}">
                <a16:creationId xmlns:a16="http://schemas.microsoft.com/office/drawing/2014/main" id="{4EA49397-8DB5-07F6-03AD-98B7EA693C4A}"/>
              </a:ext>
            </a:extLst>
          </p:cNvPr>
          <p:cNvSpPr txBox="1"/>
          <p:nvPr/>
        </p:nvSpPr>
        <p:spPr>
          <a:xfrm>
            <a:off x="492180" y="1430877"/>
            <a:ext cx="5952046" cy="646331"/>
          </a:xfrm>
          <a:prstGeom prst="rect">
            <a:avLst/>
          </a:prstGeom>
          <a:noFill/>
        </p:spPr>
        <p:txBody>
          <a:bodyPr wrap="square" rtlCol="0">
            <a:spAutoFit/>
          </a:bodyPr>
          <a:lstStyle/>
          <a:p>
            <a:r>
              <a:rPr kumimoji="1" lang="en-US" altLang="ja-JP" sz="900" b="1" dirty="0"/>
              <a:t>Switching between Common and By document</a:t>
            </a:r>
          </a:p>
          <a:p>
            <a:r>
              <a:rPr kumimoji="1" lang="en-US" altLang="ja-JP" sz="900" dirty="0"/>
              <a:t>Click on the "Common" / “By document" toggle button at the top left of the screen to switch between common documents and form documents.</a:t>
            </a:r>
          </a:p>
          <a:p>
            <a:r>
              <a:rPr kumimoji="1" lang="en-US" altLang="ja-JP" sz="900" dirty="0"/>
              <a:t>	• The initial display shows “Common ” list.</a:t>
            </a:r>
          </a:p>
        </p:txBody>
      </p:sp>
      <p:sp>
        <p:nvSpPr>
          <p:cNvPr id="41" name="Isosceles Triangle 40">
            <a:extLst>
              <a:ext uri="{FF2B5EF4-FFF2-40B4-BE49-F238E27FC236}">
                <a16:creationId xmlns:a16="http://schemas.microsoft.com/office/drawing/2014/main" id="{60AF1164-4F8E-C3A6-54E0-A1BB19675068}"/>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5" name="Picture 4">
            <a:extLst>
              <a:ext uri="{FF2B5EF4-FFF2-40B4-BE49-F238E27FC236}">
                <a16:creationId xmlns:a16="http://schemas.microsoft.com/office/drawing/2014/main" id="{98EC16F8-CA74-FFE0-E17E-E617B04A5C9D}"/>
              </a:ext>
            </a:extLst>
          </p:cNvPr>
          <p:cNvPicPr>
            <a:picLocks noChangeAspect="1"/>
          </p:cNvPicPr>
          <p:nvPr/>
        </p:nvPicPr>
        <p:blipFill>
          <a:blip r:embed="rId2"/>
          <a:stretch>
            <a:fillRect/>
          </a:stretch>
        </p:blipFill>
        <p:spPr>
          <a:xfrm>
            <a:off x="607427" y="2077208"/>
            <a:ext cx="5715000" cy="3076797"/>
          </a:xfrm>
          <a:prstGeom prst="rect">
            <a:avLst/>
          </a:prstGeom>
        </p:spPr>
      </p:pic>
      <p:pic>
        <p:nvPicPr>
          <p:cNvPr id="8" name="Picture 7">
            <a:extLst>
              <a:ext uri="{FF2B5EF4-FFF2-40B4-BE49-F238E27FC236}">
                <a16:creationId xmlns:a16="http://schemas.microsoft.com/office/drawing/2014/main" id="{57213FBB-F741-CB4A-CD6E-CED81ACC4A85}"/>
              </a:ext>
            </a:extLst>
          </p:cNvPr>
          <p:cNvPicPr>
            <a:picLocks noChangeAspect="1"/>
          </p:cNvPicPr>
          <p:nvPr/>
        </p:nvPicPr>
        <p:blipFill>
          <a:blip r:embed="rId3"/>
          <a:stretch>
            <a:fillRect/>
          </a:stretch>
        </p:blipFill>
        <p:spPr>
          <a:xfrm>
            <a:off x="607427" y="5128805"/>
            <a:ext cx="5715000" cy="3229131"/>
          </a:xfrm>
          <a:prstGeom prst="rect">
            <a:avLst/>
          </a:prstGeom>
        </p:spPr>
      </p:pic>
    </p:spTree>
    <p:extLst>
      <p:ext uri="{BB962C8B-B14F-4D97-AF65-F5344CB8AC3E}">
        <p14:creationId xmlns:p14="http://schemas.microsoft.com/office/powerpoint/2010/main" val="19580880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2368C-674F-FB6B-7D62-30F02BEECAE9}"/>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89B93A92-CDEE-A339-C1DC-A3FF5B15B692}"/>
              </a:ext>
            </a:extLst>
          </p:cNvPr>
          <p:cNvSpPr>
            <a:spLocks noGrp="1"/>
          </p:cNvSpPr>
          <p:nvPr>
            <p:ph type="sldNum" sz="quarter" idx="12"/>
          </p:nvPr>
        </p:nvSpPr>
        <p:spPr/>
        <p:txBody>
          <a:bodyPr/>
          <a:lstStyle/>
          <a:p>
            <a:fld id="{FABEA90D-F275-432F-8053-456A4E092F4A}" type="slidenum">
              <a:rPr kumimoji="1" lang="ja-JP" altLang="en-US" smtClean="0"/>
              <a:t>88</a:t>
            </a:fld>
            <a:endParaRPr kumimoji="1" lang="ja-JP" altLang="en-US"/>
          </a:p>
        </p:txBody>
      </p:sp>
      <p:sp>
        <p:nvSpPr>
          <p:cNvPr id="17" name="正方形/長方形 16">
            <a:extLst>
              <a:ext uri="{FF2B5EF4-FFF2-40B4-BE49-F238E27FC236}">
                <a16:creationId xmlns:a16="http://schemas.microsoft.com/office/drawing/2014/main" id="{E63F2399-B455-FA2A-1B2B-D62855B24B40}"/>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15376E21-34BC-32DF-BDAA-D36C2DB841E9}"/>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7CD67598-AEE7-B524-65D4-959B3C678BE8}"/>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5.11. Library menu</a:t>
            </a:r>
          </a:p>
        </p:txBody>
      </p:sp>
      <p:sp>
        <p:nvSpPr>
          <p:cNvPr id="4" name="テキスト ボックス 3">
            <a:extLst>
              <a:ext uri="{FF2B5EF4-FFF2-40B4-BE49-F238E27FC236}">
                <a16:creationId xmlns:a16="http://schemas.microsoft.com/office/drawing/2014/main" id="{F65C79B8-B148-F197-6DD8-92A803DC21E3}"/>
              </a:ext>
            </a:extLst>
          </p:cNvPr>
          <p:cNvSpPr txBox="1"/>
          <p:nvPr/>
        </p:nvSpPr>
        <p:spPr>
          <a:xfrm>
            <a:off x="492180" y="1430877"/>
            <a:ext cx="5952046" cy="230832"/>
          </a:xfrm>
          <a:prstGeom prst="rect">
            <a:avLst/>
          </a:prstGeom>
          <a:noFill/>
        </p:spPr>
        <p:txBody>
          <a:bodyPr wrap="square" rtlCol="0">
            <a:spAutoFit/>
          </a:bodyPr>
          <a:lstStyle/>
          <a:p>
            <a:r>
              <a:rPr kumimoji="1" lang="en-US" altLang="ja-JP" sz="900" b="1" dirty="0"/>
              <a:t>Displaying a list of images for </a:t>
            </a:r>
            <a:r>
              <a:rPr kumimoji="1" lang="en-US" altLang="ja-JP" sz="900" b="1" dirty="0" err="1"/>
              <a:t>FreeDraw</a:t>
            </a:r>
            <a:endParaRPr kumimoji="1" lang="en-US" altLang="ja-JP" sz="900" b="1" dirty="0"/>
          </a:p>
        </p:txBody>
      </p:sp>
      <p:sp>
        <p:nvSpPr>
          <p:cNvPr id="41" name="Isosceles Triangle 40">
            <a:extLst>
              <a:ext uri="{FF2B5EF4-FFF2-40B4-BE49-F238E27FC236}">
                <a16:creationId xmlns:a16="http://schemas.microsoft.com/office/drawing/2014/main" id="{1ACBEC96-25C8-DA84-72E3-11E90A1B1137}"/>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6" name="Picture 5">
            <a:extLst>
              <a:ext uri="{FF2B5EF4-FFF2-40B4-BE49-F238E27FC236}">
                <a16:creationId xmlns:a16="http://schemas.microsoft.com/office/drawing/2014/main" id="{257A821F-D6E4-F51B-5763-4F68B7EE4BE1}"/>
              </a:ext>
            </a:extLst>
          </p:cNvPr>
          <p:cNvPicPr>
            <a:picLocks noChangeAspect="1"/>
          </p:cNvPicPr>
          <p:nvPr/>
        </p:nvPicPr>
        <p:blipFill>
          <a:blip r:embed="rId2"/>
          <a:stretch>
            <a:fillRect/>
          </a:stretch>
        </p:blipFill>
        <p:spPr>
          <a:xfrm>
            <a:off x="488904" y="1661709"/>
            <a:ext cx="5952046" cy="3121969"/>
          </a:xfrm>
          <a:prstGeom prst="rect">
            <a:avLst/>
          </a:prstGeom>
        </p:spPr>
      </p:pic>
      <p:sp>
        <p:nvSpPr>
          <p:cNvPr id="9" name="TextBox 8">
            <a:extLst>
              <a:ext uri="{FF2B5EF4-FFF2-40B4-BE49-F238E27FC236}">
                <a16:creationId xmlns:a16="http://schemas.microsoft.com/office/drawing/2014/main" id="{DF721E91-A427-9C71-88DB-E4F41F5F713E}"/>
              </a:ext>
            </a:extLst>
          </p:cNvPr>
          <p:cNvSpPr txBox="1"/>
          <p:nvPr/>
        </p:nvSpPr>
        <p:spPr>
          <a:xfrm>
            <a:off x="454615" y="4783678"/>
            <a:ext cx="5948770" cy="923330"/>
          </a:xfrm>
          <a:prstGeom prst="rect">
            <a:avLst/>
          </a:prstGeom>
          <a:noFill/>
        </p:spPr>
        <p:txBody>
          <a:bodyPr wrap="square">
            <a:spAutoFit/>
          </a:bodyPr>
          <a:lstStyle/>
          <a:p>
            <a:r>
              <a:rPr lang="en-US" sz="900" b="1" dirty="0"/>
              <a:t>Register common / documents by form</a:t>
            </a:r>
          </a:p>
          <a:p>
            <a:r>
              <a:rPr lang="en-US" sz="900" u="sng" dirty="0"/>
              <a:t>Registering documents (Common and by form)</a:t>
            </a:r>
          </a:p>
          <a:p>
            <a:r>
              <a:rPr lang="en-US" sz="900" dirty="0"/>
              <a:t>	• Click "Library" on the top menu to display "Library management" screen.</a:t>
            </a:r>
          </a:p>
          <a:p>
            <a:r>
              <a:rPr lang="en-US" sz="900" dirty="0"/>
              <a:t>	• To add a document in library, click "+" button at the upper right of the screen.</a:t>
            </a:r>
          </a:p>
          <a:p>
            <a:r>
              <a:rPr lang="en-US" sz="900" dirty="0"/>
              <a:t>	• To add a new document with a label, click "+" button with the label selected.</a:t>
            </a:r>
          </a:p>
          <a:p>
            <a:r>
              <a:rPr lang="en-US" sz="900" dirty="0"/>
              <a:t>	• The label can also be designated on the next step.</a:t>
            </a:r>
          </a:p>
        </p:txBody>
      </p:sp>
      <p:pic>
        <p:nvPicPr>
          <p:cNvPr id="11" name="Picture 10">
            <a:extLst>
              <a:ext uri="{FF2B5EF4-FFF2-40B4-BE49-F238E27FC236}">
                <a16:creationId xmlns:a16="http://schemas.microsoft.com/office/drawing/2014/main" id="{34F4C0D6-8A7C-4150-AF89-1B64D8A57FFE}"/>
              </a:ext>
            </a:extLst>
          </p:cNvPr>
          <p:cNvPicPr>
            <a:picLocks noChangeAspect="1"/>
          </p:cNvPicPr>
          <p:nvPr/>
        </p:nvPicPr>
        <p:blipFill>
          <a:blip r:embed="rId3"/>
          <a:stretch>
            <a:fillRect/>
          </a:stretch>
        </p:blipFill>
        <p:spPr>
          <a:xfrm>
            <a:off x="488904" y="5707008"/>
            <a:ext cx="5948770" cy="2977601"/>
          </a:xfrm>
          <a:prstGeom prst="rect">
            <a:avLst/>
          </a:prstGeom>
        </p:spPr>
      </p:pic>
    </p:spTree>
    <p:extLst>
      <p:ext uri="{BB962C8B-B14F-4D97-AF65-F5344CB8AC3E}">
        <p14:creationId xmlns:p14="http://schemas.microsoft.com/office/powerpoint/2010/main" val="23127228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08AB9-35F9-99E8-45EC-099DCDE768DF}"/>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33AA0697-72CC-3E1C-783E-388B62F69603}"/>
              </a:ext>
            </a:extLst>
          </p:cNvPr>
          <p:cNvSpPr>
            <a:spLocks noGrp="1"/>
          </p:cNvSpPr>
          <p:nvPr>
            <p:ph type="sldNum" sz="quarter" idx="12"/>
          </p:nvPr>
        </p:nvSpPr>
        <p:spPr/>
        <p:txBody>
          <a:bodyPr/>
          <a:lstStyle/>
          <a:p>
            <a:fld id="{FABEA90D-F275-432F-8053-456A4E092F4A}" type="slidenum">
              <a:rPr kumimoji="1" lang="ja-JP" altLang="en-US" smtClean="0"/>
              <a:t>89</a:t>
            </a:fld>
            <a:endParaRPr kumimoji="1" lang="ja-JP" altLang="en-US"/>
          </a:p>
        </p:txBody>
      </p:sp>
      <p:sp>
        <p:nvSpPr>
          <p:cNvPr id="17" name="正方形/長方形 16">
            <a:extLst>
              <a:ext uri="{FF2B5EF4-FFF2-40B4-BE49-F238E27FC236}">
                <a16:creationId xmlns:a16="http://schemas.microsoft.com/office/drawing/2014/main" id="{D410651B-41E2-CE43-964E-1E02F0C4400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8B920CCF-851F-98F8-C916-1481F0B2610C}"/>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25FB6730-69A0-026D-3425-3EA06789E763}"/>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5.11. Library menu</a:t>
            </a:r>
          </a:p>
        </p:txBody>
      </p:sp>
      <p:sp>
        <p:nvSpPr>
          <p:cNvPr id="4" name="テキスト ボックス 3">
            <a:extLst>
              <a:ext uri="{FF2B5EF4-FFF2-40B4-BE49-F238E27FC236}">
                <a16:creationId xmlns:a16="http://schemas.microsoft.com/office/drawing/2014/main" id="{038E4F5D-7E90-3E86-3861-CD788071C9AF}"/>
              </a:ext>
            </a:extLst>
          </p:cNvPr>
          <p:cNvSpPr txBox="1"/>
          <p:nvPr/>
        </p:nvSpPr>
        <p:spPr>
          <a:xfrm>
            <a:off x="492180" y="1430877"/>
            <a:ext cx="5952046" cy="1200329"/>
          </a:xfrm>
          <a:prstGeom prst="rect">
            <a:avLst/>
          </a:prstGeom>
          <a:noFill/>
        </p:spPr>
        <p:txBody>
          <a:bodyPr wrap="square" rtlCol="0">
            <a:spAutoFit/>
          </a:bodyPr>
          <a:lstStyle/>
          <a:p>
            <a:r>
              <a:rPr kumimoji="1" lang="en-US" altLang="ja-JP" sz="900" dirty="0"/>
              <a:t>	• In Common library, register three items: "▼Information", "▼Label Information", "▼ Another group 	permission settings ".</a:t>
            </a:r>
          </a:p>
          <a:p>
            <a:r>
              <a:rPr kumimoji="1" lang="en-US" altLang="ja-JP" sz="900" dirty="0"/>
              <a:t>	• In "By document", in addition to the above three items, register "▼Document which is linked to this file".</a:t>
            </a:r>
          </a:p>
          <a:p>
            <a:r>
              <a:rPr kumimoji="1" lang="en-US" altLang="ja-JP" sz="900" dirty="0"/>
              <a:t>	• Enter "▼Information", and select the documents to be uploaded.</a:t>
            </a:r>
          </a:p>
          <a:p>
            <a:r>
              <a:rPr kumimoji="1" lang="en-US" altLang="ja-JP" sz="900" dirty="0"/>
              <a:t>	• Up to 10 document files can be uploaded at once. When you select a file in File, a list of files is 	displayed below the file selection. You can delete it by clicking the "x" in front of the file name.</a:t>
            </a:r>
          </a:p>
          <a:p>
            <a:r>
              <a:rPr kumimoji="1" lang="en-US" altLang="ja-JP" sz="900" dirty="0"/>
              <a:t>	• Upload file name becomes "document name ", and icon is automatically set by extension of the file. 	Enable to edit the file name after uploading.</a:t>
            </a:r>
          </a:p>
        </p:txBody>
      </p:sp>
      <p:sp>
        <p:nvSpPr>
          <p:cNvPr id="41" name="Isosceles Triangle 40">
            <a:extLst>
              <a:ext uri="{FF2B5EF4-FFF2-40B4-BE49-F238E27FC236}">
                <a16:creationId xmlns:a16="http://schemas.microsoft.com/office/drawing/2014/main" id="{A3F23B51-8AA5-8EDF-36AE-58AB8DCF2E70}"/>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5" name="Picture 4">
            <a:extLst>
              <a:ext uri="{FF2B5EF4-FFF2-40B4-BE49-F238E27FC236}">
                <a16:creationId xmlns:a16="http://schemas.microsoft.com/office/drawing/2014/main" id="{49D2509F-F6A5-D97E-E5AA-E7D86720D50D}"/>
              </a:ext>
            </a:extLst>
          </p:cNvPr>
          <p:cNvPicPr>
            <a:picLocks noChangeAspect="1"/>
          </p:cNvPicPr>
          <p:nvPr/>
        </p:nvPicPr>
        <p:blipFill>
          <a:blip r:embed="rId2"/>
          <a:stretch>
            <a:fillRect/>
          </a:stretch>
        </p:blipFill>
        <p:spPr>
          <a:xfrm>
            <a:off x="492180" y="2631206"/>
            <a:ext cx="5873640" cy="2905105"/>
          </a:xfrm>
          <a:prstGeom prst="rect">
            <a:avLst/>
          </a:prstGeom>
        </p:spPr>
      </p:pic>
      <p:sp>
        <p:nvSpPr>
          <p:cNvPr id="8" name="TextBox 7">
            <a:extLst>
              <a:ext uri="{FF2B5EF4-FFF2-40B4-BE49-F238E27FC236}">
                <a16:creationId xmlns:a16="http://schemas.microsoft.com/office/drawing/2014/main" id="{F929320F-B66B-6DE8-CD7F-B47C469A1604}"/>
              </a:ext>
            </a:extLst>
          </p:cNvPr>
          <p:cNvSpPr txBox="1"/>
          <p:nvPr/>
        </p:nvSpPr>
        <p:spPr>
          <a:xfrm>
            <a:off x="492180" y="5536311"/>
            <a:ext cx="5959420" cy="646331"/>
          </a:xfrm>
          <a:prstGeom prst="rect">
            <a:avLst/>
          </a:prstGeom>
          <a:noFill/>
        </p:spPr>
        <p:txBody>
          <a:bodyPr wrap="square">
            <a:spAutoFit/>
          </a:bodyPr>
          <a:lstStyle/>
          <a:p>
            <a:r>
              <a:rPr lang="en-US" sz="900" dirty="0"/>
              <a:t>	Set label.</a:t>
            </a:r>
          </a:p>
          <a:p>
            <a:r>
              <a:rPr lang="en-US" sz="900" dirty="0"/>
              <a:t>	• Under "▼Label Information", set the label to be put to the file.</a:t>
            </a:r>
          </a:p>
          <a:p>
            <a:r>
              <a:rPr lang="en-US" sz="900" dirty="0"/>
              <a:t>	* “Common library label” or “By document label” must have been created beforehand in label 	management.</a:t>
            </a:r>
          </a:p>
        </p:txBody>
      </p:sp>
      <p:pic>
        <p:nvPicPr>
          <p:cNvPr id="12" name="Picture 11">
            <a:extLst>
              <a:ext uri="{FF2B5EF4-FFF2-40B4-BE49-F238E27FC236}">
                <a16:creationId xmlns:a16="http://schemas.microsoft.com/office/drawing/2014/main" id="{427A6F60-2B13-8411-57A3-E518DC78D763}"/>
              </a:ext>
            </a:extLst>
          </p:cNvPr>
          <p:cNvPicPr>
            <a:picLocks noChangeAspect="1"/>
          </p:cNvPicPr>
          <p:nvPr/>
        </p:nvPicPr>
        <p:blipFill>
          <a:blip r:embed="rId3"/>
          <a:stretch>
            <a:fillRect/>
          </a:stretch>
        </p:blipFill>
        <p:spPr>
          <a:xfrm>
            <a:off x="488904" y="6182642"/>
            <a:ext cx="5952046" cy="1921881"/>
          </a:xfrm>
          <a:prstGeom prst="rect">
            <a:avLst/>
          </a:prstGeom>
        </p:spPr>
      </p:pic>
    </p:spTree>
    <p:extLst>
      <p:ext uri="{BB962C8B-B14F-4D97-AF65-F5344CB8AC3E}">
        <p14:creationId xmlns:p14="http://schemas.microsoft.com/office/powerpoint/2010/main" val="3480334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9</a:t>
            </a:fld>
            <a:endParaRPr kumimoji="1" lang="ja-JP" altLang="en-US"/>
          </a:p>
        </p:txBody>
      </p:sp>
      <p:sp>
        <p:nvSpPr>
          <p:cNvPr id="17" name="正方形/長方形 16">
            <a:extLst>
              <a:ext uri="{FF2B5EF4-FFF2-40B4-BE49-F238E27FC236}">
                <a16:creationId xmlns:a16="http://schemas.microsoft.com/office/drawing/2014/main" id="{63762151-4328-4DD9-8D29-5A720332379A}"/>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3. Document image</a:t>
            </a:r>
          </a:p>
        </p:txBody>
      </p:sp>
      <p:sp>
        <p:nvSpPr>
          <p:cNvPr id="30" name="テキスト ボックス 29">
            <a:extLst>
              <a:ext uri="{FF2B5EF4-FFF2-40B4-BE49-F238E27FC236}">
                <a16:creationId xmlns:a16="http://schemas.microsoft.com/office/drawing/2014/main" id="{D336CB21-70D5-42F6-8526-CB60A290651C}"/>
              </a:ext>
            </a:extLst>
          </p:cNvPr>
          <p:cNvSpPr txBox="1"/>
          <p:nvPr/>
        </p:nvSpPr>
        <p:spPr>
          <a:xfrm>
            <a:off x="420263" y="846463"/>
            <a:ext cx="4200886" cy="261610"/>
          </a:xfrm>
          <a:prstGeom prst="rect">
            <a:avLst/>
          </a:prstGeom>
          <a:noFill/>
        </p:spPr>
        <p:txBody>
          <a:bodyPr wrap="square" rtlCol="0">
            <a:spAutoFit/>
          </a:bodyPr>
          <a:lstStyle/>
          <a:p>
            <a:r>
              <a:rPr kumimoji="1" lang="en-US" altLang="ja-JP" sz="1100" dirty="0"/>
              <a:t>3-1-1. Production Schedule - PS</a:t>
            </a:r>
          </a:p>
        </p:txBody>
      </p:sp>
      <p:sp>
        <p:nvSpPr>
          <p:cNvPr id="12" name="テキスト ボックス 11">
            <a:extLst>
              <a:ext uri="{FF2B5EF4-FFF2-40B4-BE49-F238E27FC236}">
                <a16:creationId xmlns:a16="http://schemas.microsoft.com/office/drawing/2014/main" id="{323FB400-E074-EF9B-7030-B423B7C7567F}"/>
              </a:ext>
            </a:extLst>
          </p:cNvPr>
          <p:cNvSpPr txBox="1"/>
          <p:nvPr/>
        </p:nvSpPr>
        <p:spPr>
          <a:xfrm>
            <a:off x="5477218" y="869546"/>
            <a:ext cx="1046988" cy="338554"/>
          </a:xfrm>
          <a:prstGeom prst="rect">
            <a:avLst/>
          </a:prstGeom>
          <a:solidFill>
            <a:schemeClr val="bg1">
              <a:lumMod val="95000"/>
            </a:schemeClr>
          </a:solidFill>
          <a:ln>
            <a:solidFill>
              <a:schemeClr val="tx1">
                <a:lumMod val="50000"/>
                <a:lumOff val="50000"/>
              </a:schemeClr>
            </a:solidFill>
          </a:ln>
        </p:spPr>
        <p:txBody>
          <a:bodyPr wrap="square">
            <a:spAutoFit/>
          </a:bodyPr>
          <a:lstStyle/>
          <a:p>
            <a:pPr algn="ctr"/>
            <a:r>
              <a:rPr kumimoji="1" lang="en-US" altLang="ja-JP" sz="800" b="0" dirty="0"/>
              <a:t>SYTELINE ⇒Pegasus</a:t>
            </a:r>
            <a:endParaRPr lang="ja-JP" altLang="en-US" sz="800" dirty="0"/>
          </a:p>
        </p:txBody>
      </p:sp>
      <p:sp>
        <p:nvSpPr>
          <p:cNvPr id="5" name="テキスト ボックス 29">
            <a:extLst>
              <a:ext uri="{FF2B5EF4-FFF2-40B4-BE49-F238E27FC236}">
                <a16:creationId xmlns:a16="http://schemas.microsoft.com/office/drawing/2014/main" id="{1BED2BC1-BAD4-E76A-9719-0B3F2C84E021}"/>
              </a:ext>
            </a:extLst>
          </p:cNvPr>
          <p:cNvSpPr txBox="1"/>
          <p:nvPr/>
        </p:nvSpPr>
        <p:spPr>
          <a:xfrm>
            <a:off x="333794" y="1241317"/>
            <a:ext cx="4200886" cy="400110"/>
          </a:xfrm>
          <a:prstGeom prst="rect">
            <a:avLst/>
          </a:prstGeom>
          <a:noFill/>
        </p:spPr>
        <p:txBody>
          <a:bodyPr wrap="square" rtlCol="0">
            <a:spAutoFit/>
          </a:bodyPr>
          <a:lstStyle/>
          <a:p>
            <a:r>
              <a:rPr kumimoji="1" lang="en-US" altLang="ja-JP" sz="1000" b="1" dirty="0"/>
              <a:t>PS Item</a:t>
            </a:r>
          </a:p>
          <a:p>
            <a:r>
              <a:rPr kumimoji="1" lang="en-US" altLang="ja-JP" sz="1000" dirty="0">
                <a:highlight>
                  <a:srgbClr val="FFFF00"/>
                </a:highlight>
              </a:rPr>
              <a:t>* Used to generate FG Inbound schedule</a:t>
            </a:r>
          </a:p>
        </p:txBody>
      </p:sp>
      <p:sp>
        <p:nvSpPr>
          <p:cNvPr id="13" name="Isosceles Triangle 12">
            <a:extLst>
              <a:ext uri="{FF2B5EF4-FFF2-40B4-BE49-F238E27FC236}">
                <a16:creationId xmlns:a16="http://schemas.microsoft.com/office/drawing/2014/main" id="{533D5E0B-4AE9-80F6-BB60-9D5E7642C47F}"/>
              </a:ext>
            </a:extLst>
          </p:cNvPr>
          <p:cNvSpPr/>
          <p:nvPr/>
        </p:nvSpPr>
        <p:spPr>
          <a:xfrm>
            <a:off x="6230117" y="553160"/>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5</a:t>
            </a:r>
          </a:p>
        </p:txBody>
      </p:sp>
      <p:sp>
        <p:nvSpPr>
          <p:cNvPr id="2" name="Rectangle 1">
            <a:extLst>
              <a:ext uri="{FF2B5EF4-FFF2-40B4-BE49-F238E27FC236}">
                <a16:creationId xmlns:a16="http://schemas.microsoft.com/office/drawing/2014/main" id="{769FD0B4-51EA-0419-500D-D4C414B9292D}"/>
              </a:ext>
            </a:extLst>
          </p:cNvPr>
          <p:cNvSpPr/>
          <p:nvPr/>
        </p:nvSpPr>
        <p:spPr>
          <a:xfrm>
            <a:off x="4161535" y="939698"/>
            <a:ext cx="1108329" cy="472037"/>
          </a:xfrm>
          <a:prstGeom prst="rect">
            <a:avLst/>
          </a:prstGeom>
          <a:solidFill>
            <a:srgbClr val="FFFF00"/>
          </a:solidFill>
          <a:ln w="3175" cap="flat" cmpd="sng" algn="ctr">
            <a:noFill/>
            <a:prstDash val="solid"/>
          </a:ln>
          <a:effectLst/>
        </p:spPr>
        <p:txBody>
          <a:bodyPr rtlCol="0" anchor="ctr"/>
          <a:lstStyle/>
          <a:p>
            <a:r>
              <a:rPr kumimoji="1" lang="en-US" altLang="ja-JP" sz="800" dirty="0"/>
              <a:t>Syteline will create view table on middle DB tier</a:t>
            </a:r>
          </a:p>
        </p:txBody>
      </p:sp>
      <p:pic>
        <p:nvPicPr>
          <p:cNvPr id="9" name="Picture 8">
            <a:extLst>
              <a:ext uri="{FF2B5EF4-FFF2-40B4-BE49-F238E27FC236}">
                <a16:creationId xmlns:a16="http://schemas.microsoft.com/office/drawing/2014/main" id="{120ACB05-00F7-CDEF-8A79-0104DAAE9775}"/>
              </a:ext>
            </a:extLst>
          </p:cNvPr>
          <p:cNvPicPr>
            <a:picLocks noChangeAspect="1"/>
          </p:cNvPicPr>
          <p:nvPr/>
        </p:nvPicPr>
        <p:blipFill>
          <a:blip r:embed="rId2"/>
          <a:stretch>
            <a:fillRect/>
          </a:stretch>
        </p:blipFill>
        <p:spPr>
          <a:xfrm>
            <a:off x="420263" y="1684940"/>
            <a:ext cx="6106432" cy="5855812"/>
          </a:xfrm>
          <a:prstGeom prst="rect">
            <a:avLst/>
          </a:prstGeom>
        </p:spPr>
      </p:pic>
    </p:spTree>
    <p:extLst>
      <p:ext uri="{BB962C8B-B14F-4D97-AF65-F5344CB8AC3E}">
        <p14:creationId xmlns:p14="http://schemas.microsoft.com/office/powerpoint/2010/main" val="21436439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6F3D9-362A-66E8-582F-1B6835FB13CB}"/>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1DC5D575-02DC-1866-3839-A0A62BE9AFD9}"/>
              </a:ext>
            </a:extLst>
          </p:cNvPr>
          <p:cNvSpPr>
            <a:spLocks noGrp="1"/>
          </p:cNvSpPr>
          <p:nvPr>
            <p:ph type="sldNum" sz="quarter" idx="12"/>
          </p:nvPr>
        </p:nvSpPr>
        <p:spPr/>
        <p:txBody>
          <a:bodyPr/>
          <a:lstStyle/>
          <a:p>
            <a:fld id="{FABEA90D-F275-432F-8053-456A4E092F4A}" type="slidenum">
              <a:rPr kumimoji="1" lang="ja-JP" altLang="en-US" smtClean="0"/>
              <a:t>90</a:t>
            </a:fld>
            <a:endParaRPr kumimoji="1" lang="ja-JP" altLang="en-US"/>
          </a:p>
        </p:txBody>
      </p:sp>
      <p:sp>
        <p:nvSpPr>
          <p:cNvPr id="17" name="正方形/長方形 16">
            <a:extLst>
              <a:ext uri="{FF2B5EF4-FFF2-40B4-BE49-F238E27FC236}">
                <a16:creationId xmlns:a16="http://schemas.microsoft.com/office/drawing/2014/main" id="{6CC36295-4C9F-4DB7-C57C-9EB8A2DB2A2E}"/>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983BDFF4-034B-82FB-9A0E-37D4EF3E1582}"/>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CEFD53AB-6EFA-9307-54E2-08F01ECAEFBA}"/>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5.11. Library menu</a:t>
            </a:r>
          </a:p>
        </p:txBody>
      </p:sp>
      <p:sp>
        <p:nvSpPr>
          <p:cNvPr id="4" name="テキスト ボックス 3">
            <a:extLst>
              <a:ext uri="{FF2B5EF4-FFF2-40B4-BE49-F238E27FC236}">
                <a16:creationId xmlns:a16="http://schemas.microsoft.com/office/drawing/2014/main" id="{4D7BEB50-FA62-64D9-62FC-328A2C3D9438}"/>
              </a:ext>
            </a:extLst>
          </p:cNvPr>
          <p:cNvSpPr txBox="1"/>
          <p:nvPr/>
        </p:nvSpPr>
        <p:spPr>
          <a:xfrm>
            <a:off x="492180" y="1430877"/>
            <a:ext cx="5952046" cy="507831"/>
          </a:xfrm>
          <a:prstGeom prst="rect">
            <a:avLst/>
          </a:prstGeom>
          <a:noFill/>
        </p:spPr>
        <p:txBody>
          <a:bodyPr wrap="square" rtlCol="0">
            <a:spAutoFit/>
          </a:bodyPr>
          <a:lstStyle/>
          <a:p>
            <a:r>
              <a:rPr kumimoji="1" lang="en-US" altLang="ja-JP" sz="900" dirty="0"/>
              <a:t>	Set viewing authority for each group.</a:t>
            </a:r>
          </a:p>
          <a:p>
            <a:r>
              <a:rPr kumimoji="1" lang="en-US" altLang="ja-JP" sz="900" dirty="0"/>
              <a:t>	• Set the authority under "▼Another group permission settings".</a:t>
            </a:r>
          </a:p>
          <a:p>
            <a:r>
              <a:rPr kumimoji="1" lang="en-US" altLang="ja-JP" sz="900" dirty="0"/>
              <a:t>	• If "No role settings" is checked, all groups will be able to view</a:t>
            </a:r>
          </a:p>
        </p:txBody>
      </p:sp>
      <p:sp>
        <p:nvSpPr>
          <p:cNvPr id="41" name="Isosceles Triangle 40">
            <a:extLst>
              <a:ext uri="{FF2B5EF4-FFF2-40B4-BE49-F238E27FC236}">
                <a16:creationId xmlns:a16="http://schemas.microsoft.com/office/drawing/2014/main" id="{BE59BCEF-9ABF-A5F8-11E3-419C42E17161}"/>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6" name="Picture 5">
            <a:extLst>
              <a:ext uri="{FF2B5EF4-FFF2-40B4-BE49-F238E27FC236}">
                <a16:creationId xmlns:a16="http://schemas.microsoft.com/office/drawing/2014/main" id="{A44D9433-1C7F-DB88-D34D-BCABC183A998}"/>
              </a:ext>
            </a:extLst>
          </p:cNvPr>
          <p:cNvPicPr>
            <a:picLocks noChangeAspect="1"/>
          </p:cNvPicPr>
          <p:nvPr/>
        </p:nvPicPr>
        <p:blipFill>
          <a:blip r:embed="rId2"/>
          <a:stretch>
            <a:fillRect/>
          </a:stretch>
        </p:blipFill>
        <p:spPr>
          <a:xfrm>
            <a:off x="586017" y="1938708"/>
            <a:ext cx="5685965" cy="2153590"/>
          </a:xfrm>
          <a:prstGeom prst="rect">
            <a:avLst/>
          </a:prstGeom>
        </p:spPr>
      </p:pic>
      <p:sp>
        <p:nvSpPr>
          <p:cNvPr id="9" name="TextBox 8">
            <a:extLst>
              <a:ext uri="{FF2B5EF4-FFF2-40B4-BE49-F238E27FC236}">
                <a16:creationId xmlns:a16="http://schemas.microsoft.com/office/drawing/2014/main" id="{DC777F95-7D00-DD8F-3940-25DB37D780E3}"/>
              </a:ext>
            </a:extLst>
          </p:cNvPr>
          <p:cNvSpPr txBox="1"/>
          <p:nvPr/>
        </p:nvSpPr>
        <p:spPr>
          <a:xfrm>
            <a:off x="488904" y="4092298"/>
            <a:ext cx="5952045" cy="784830"/>
          </a:xfrm>
          <a:prstGeom prst="rect">
            <a:avLst/>
          </a:prstGeom>
          <a:noFill/>
        </p:spPr>
        <p:txBody>
          <a:bodyPr wrap="square">
            <a:spAutoFit/>
          </a:bodyPr>
          <a:lstStyle/>
          <a:p>
            <a:r>
              <a:rPr lang="en-US" sz="900" u="sng" dirty="0"/>
              <a:t>Register images for </a:t>
            </a:r>
            <a:r>
              <a:rPr lang="en-US" sz="900" u="sng" dirty="0" err="1"/>
              <a:t>FreeDraw</a:t>
            </a:r>
            <a:endParaRPr lang="en-US" sz="900" u="sng" dirty="0"/>
          </a:p>
          <a:p>
            <a:r>
              <a:rPr lang="en-US" sz="900" dirty="0"/>
              <a:t>	• Click “Library" in the menu to display the “Library" screen, and click the image for </a:t>
            </a:r>
            <a:r>
              <a:rPr lang="en-US" sz="900" dirty="0" err="1"/>
              <a:t>FreeDraw</a:t>
            </a:r>
            <a:r>
              <a:rPr lang="en-US" sz="900" dirty="0"/>
              <a:t>.</a:t>
            </a:r>
          </a:p>
          <a:p>
            <a:r>
              <a:rPr lang="en-US" sz="900" dirty="0"/>
              <a:t>	• To add an image, click the Add [+] button at the top right of the screen.</a:t>
            </a:r>
          </a:p>
          <a:p>
            <a:r>
              <a:rPr lang="en-US" sz="900" dirty="0"/>
              <a:t>	• When add a new image to the label, select the label and click the Add [+] button.</a:t>
            </a:r>
          </a:p>
          <a:p>
            <a:r>
              <a:rPr lang="en-US" sz="900" dirty="0"/>
              <a:t>	• It possible to specify the label on the image registration screen.</a:t>
            </a:r>
          </a:p>
        </p:txBody>
      </p:sp>
      <p:pic>
        <p:nvPicPr>
          <p:cNvPr id="11" name="Picture 10">
            <a:extLst>
              <a:ext uri="{FF2B5EF4-FFF2-40B4-BE49-F238E27FC236}">
                <a16:creationId xmlns:a16="http://schemas.microsoft.com/office/drawing/2014/main" id="{1CFBFA02-0A73-0A2E-08FF-54DCE1577DB0}"/>
              </a:ext>
            </a:extLst>
          </p:cNvPr>
          <p:cNvPicPr>
            <a:picLocks noChangeAspect="1"/>
          </p:cNvPicPr>
          <p:nvPr/>
        </p:nvPicPr>
        <p:blipFill>
          <a:blip r:embed="rId3"/>
          <a:stretch>
            <a:fillRect/>
          </a:stretch>
        </p:blipFill>
        <p:spPr>
          <a:xfrm>
            <a:off x="488903" y="4877128"/>
            <a:ext cx="5952045" cy="2998691"/>
          </a:xfrm>
          <a:prstGeom prst="rect">
            <a:avLst/>
          </a:prstGeom>
        </p:spPr>
      </p:pic>
    </p:spTree>
    <p:extLst>
      <p:ext uri="{BB962C8B-B14F-4D97-AF65-F5344CB8AC3E}">
        <p14:creationId xmlns:p14="http://schemas.microsoft.com/office/powerpoint/2010/main" val="4471278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92F4F-1EFD-E002-9BA9-948E3856F8FD}"/>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9B25FC0-261F-6482-A81D-4A23EABF268B}"/>
              </a:ext>
            </a:extLst>
          </p:cNvPr>
          <p:cNvSpPr>
            <a:spLocks noGrp="1"/>
          </p:cNvSpPr>
          <p:nvPr>
            <p:ph type="sldNum" sz="quarter" idx="12"/>
          </p:nvPr>
        </p:nvSpPr>
        <p:spPr/>
        <p:txBody>
          <a:bodyPr/>
          <a:lstStyle/>
          <a:p>
            <a:fld id="{FABEA90D-F275-432F-8053-456A4E092F4A}" type="slidenum">
              <a:rPr kumimoji="1" lang="ja-JP" altLang="en-US" smtClean="0"/>
              <a:t>91</a:t>
            </a:fld>
            <a:endParaRPr kumimoji="1" lang="ja-JP" altLang="en-US"/>
          </a:p>
        </p:txBody>
      </p:sp>
      <p:sp>
        <p:nvSpPr>
          <p:cNvPr id="17" name="正方形/長方形 16">
            <a:extLst>
              <a:ext uri="{FF2B5EF4-FFF2-40B4-BE49-F238E27FC236}">
                <a16:creationId xmlns:a16="http://schemas.microsoft.com/office/drawing/2014/main" id="{A6CAF85A-CADA-CA3C-F39B-6EE73A8EB570}"/>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E02E8AB9-52E2-DBB6-0FB7-4011B3E8B55E}"/>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D9AA874C-4555-3C4C-3E02-A97A12918D09}"/>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5.11. Library menu</a:t>
            </a:r>
          </a:p>
        </p:txBody>
      </p:sp>
      <p:sp>
        <p:nvSpPr>
          <p:cNvPr id="4" name="テキスト ボックス 3">
            <a:extLst>
              <a:ext uri="{FF2B5EF4-FFF2-40B4-BE49-F238E27FC236}">
                <a16:creationId xmlns:a16="http://schemas.microsoft.com/office/drawing/2014/main" id="{D7F1ADAE-3EB5-B120-A37D-3848C3C735DE}"/>
              </a:ext>
            </a:extLst>
          </p:cNvPr>
          <p:cNvSpPr txBox="1"/>
          <p:nvPr/>
        </p:nvSpPr>
        <p:spPr>
          <a:xfrm>
            <a:off x="492180" y="1430877"/>
            <a:ext cx="5952046" cy="923330"/>
          </a:xfrm>
          <a:prstGeom prst="rect">
            <a:avLst/>
          </a:prstGeom>
          <a:noFill/>
        </p:spPr>
        <p:txBody>
          <a:bodyPr wrap="square" rtlCol="0">
            <a:spAutoFit/>
          </a:bodyPr>
          <a:lstStyle/>
          <a:p>
            <a:r>
              <a:rPr kumimoji="1" lang="en-US" altLang="ja-JP" sz="900" dirty="0"/>
              <a:t>	• Register "▼ Information", "▼ Label Information", and "▼ Another group permission settings ".</a:t>
            </a:r>
          </a:p>
          <a:p>
            <a:r>
              <a:rPr kumimoji="1" lang="en-US" altLang="ja-JP" sz="900" dirty="0"/>
              <a:t>	• First, enter "▼ Information" and select the image to upload.</a:t>
            </a:r>
          </a:p>
          <a:p>
            <a:r>
              <a:rPr kumimoji="1" lang="en-US" altLang="ja-JP" sz="900" dirty="0"/>
              <a:t>	• Up to 10 image files can be uploaded at once. When you select a file in File, a list of files is displayed 	below the file selection. You can delete it by clicking the "x" in front of the file name.</a:t>
            </a:r>
          </a:p>
          <a:p>
            <a:r>
              <a:rPr kumimoji="1" lang="en-US" altLang="ja-JP" sz="900" dirty="0"/>
              <a:t>	• The file name will be "Name" for the first upload. You can change it by editing it after the upload is 	completed.</a:t>
            </a:r>
          </a:p>
        </p:txBody>
      </p:sp>
      <p:sp>
        <p:nvSpPr>
          <p:cNvPr id="41" name="Isosceles Triangle 40">
            <a:extLst>
              <a:ext uri="{FF2B5EF4-FFF2-40B4-BE49-F238E27FC236}">
                <a16:creationId xmlns:a16="http://schemas.microsoft.com/office/drawing/2014/main" id="{418958F1-4F6D-C1F3-D044-C366A3871856}"/>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5" name="Picture 4">
            <a:extLst>
              <a:ext uri="{FF2B5EF4-FFF2-40B4-BE49-F238E27FC236}">
                <a16:creationId xmlns:a16="http://schemas.microsoft.com/office/drawing/2014/main" id="{7B060A91-D55F-2A30-F228-A9029FF37ACB}"/>
              </a:ext>
            </a:extLst>
          </p:cNvPr>
          <p:cNvPicPr>
            <a:picLocks noChangeAspect="1"/>
          </p:cNvPicPr>
          <p:nvPr/>
        </p:nvPicPr>
        <p:blipFill>
          <a:blip r:embed="rId2"/>
          <a:stretch>
            <a:fillRect/>
          </a:stretch>
        </p:blipFill>
        <p:spPr>
          <a:xfrm>
            <a:off x="449290" y="2354207"/>
            <a:ext cx="5959420" cy="3035682"/>
          </a:xfrm>
          <a:prstGeom prst="rect">
            <a:avLst/>
          </a:prstGeom>
        </p:spPr>
      </p:pic>
      <p:sp>
        <p:nvSpPr>
          <p:cNvPr id="8" name="TextBox 7">
            <a:extLst>
              <a:ext uri="{FF2B5EF4-FFF2-40B4-BE49-F238E27FC236}">
                <a16:creationId xmlns:a16="http://schemas.microsoft.com/office/drawing/2014/main" id="{DB79F91B-2D6D-7BE4-AF8F-1BE580F1B9EB}"/>
              </a:ext>
            </a:extLst>
          </p:cNvPr>
          <p:cNvSpPr txBox="1"/>
          <p:nvPr/>
        </p:nvSpPr>
        <p:spPr>
          <a:xfrm>
            <a:off x="499555" y="5553115"/>
            <a:ext cx="5952045" cy="507831"/>
          </a:xfrm>
          <a:prstGeom prst="rect">
            <a:avLst/>
          </a:prstGeom>
          <a:noFill/>
        </p:spPr>
        <p:txBody>
          <a:bodyPr wrap="square">
            <a:spAutoFit/>
          </a:bodyPr>
          <a:lstStyle/>
          <a:p>
            <a:r>
              <a:rPr lang="en-US" sz="900" dirty="0"/>
              <a:t>	Setting label.</a:t>
            </a:r>
          </a:p>
          <a:p>
            <a:r>
              <a:rPr lang="en-US" sz="900" dirty="0"/>
              <a:t>	• In "▼ Label information", set the label to be given to this image.</a:t>
            </a:r>
          </a:p>
          <a:p>
            <a:r>
              <a:rPr lang="en-US" sz="900" dirty="0"/>
              <a:t>	* It is necessary to create a label for "image for </a:t>
            </a:r>
            <a:r>
              <a:rPr lang="en-US" sz="900" dirty="0" err="1"/>
              <a:t>FreeDraw</a:t>
            </a:r>
            <a:r>
              <a:rPr lang="en-US" sz="900" dirty="0"/>
              <a:t>" in advance by label management.</a:t>
            </a:r>
          </a:p>
        </p:txBody>
      </p:sp>
      <p:pic>
        <p:nvPicPr>
          <p:cNvPr id="12" name="Picture 11">
            <a:extLst>
              <a:ext uri="{FF2B5EF4-FFF2-40B4-BE49-F238E27FC236}">
                <a16:creationId xmlns:a16="http://schemas.microsoft.com/office/drawing/2014/main" id="{931B13C0-B736-E6D1-71F2-E95BE819D253}"/>
              </a:ext>
            </a:extLst>
          </p:cNvPr>
          <p:cNvPicPr>
            <a:picLocks noChangeAspect="1"/>
          </p:cNvPicPr>
          <p:nvPr/>
        </p:nvPicPr>
        <p:blipFill>
          <a:blip r:embed="rId3"/>
          <a:stretch>
            <a:fillRect/>
          </a:stretch>
        </p:blipFill>
        <p:spPr>
          <a:xfrm>
            <a:off x="540215" y="6076508"/>
            <a:ext cx="5777570" cy="2002127"/>
          </a:xfrm>
          <a:prstGeom prst="rect">
            <a:avLst/>
          </a:prstGeom>
        </p:spPr>
      </p:pic>
    </p:spTree>
    <p:extLst>
      <p:ext uri="{BB962C8B-B14F-4D97-AF65-F5344CB8AC3E}">
        <p14:creationId xmlns:p14="http://schemas.microsoft.com/office/powerpoint/2010/main" val="30512955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26B1A-B026-7517-8507-C42D8984E016}"/>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B51C2634-AFAF-983A-908A-5C84EE673A59}"/>
              </a:ext>
            </a:extLst>
          </p:cNvPr>
          <p:cNvSpPr>
            <a:spLocks noGrp="1"/>
          </p:cNvSpPr>
          <p:nvPr>
            <p:ph type="sldNum" sz="quarter" idx="12"/>
          </p:nvPr>
        </p:nvSpPr>
        <p:spPr/>
        <p:txBody>
          <a:bodyPr/>
          <a:lstStyle/>
          <a:p>
            <a:fld id="{FABEA90D-F275-432F-8053-456A4E092F4A}" type="slidenum">
              <a:rPr kumimoji="1" lang="ja-JP" altLang="en-US" smtClean="0"/>
              <a:t>92</a:t>
            </a:fld>
            <a:endParaRPr kumimoji="1" lang="ja-JP" altLang="en-US"/>
          </a:p>
        </p:txBody>
      </p:sp>
      <p:sp>
        <p:nvSpPr>
          <p:cNvPr id="17" name="正方形/長方形 16">
            <a:extLst>
              <a:ext uri="{FF2B5EF4-FFF2-40B4-BE49-F238E27FC236}">
                <a16:creationId xmlns:a16="http://schemas.microsoft.com/office/drawing/2014/main" id="{8A19455D-0723-DC58-EB69-4F86EA38DB2E}"/>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6019481C-0952-13E3-D695-BB52DBFAC004}"/>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A3555E47-E538-C90A-8B04-AB2587C0CF50}"/>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5.11. Library menu</a:t>
            </a:r>
          </a:p>
        </p:txBody>
      </p:sp>
      <p:sp>
        <p:nvSpPr>
          <p:cNvPr id="41" name="Isosceles Triangle 40">
            <a:extLst>
              <a:ext uri="{FF2B5EF4-FFF2-40B4-BE49-F238E27FC236}">
                <a16:creationId xmlns:a16="http://schemas.microsoft.com/office/drawing/2014/main" id="{80FE73C6-FFF1-B6C0-940C-F8C4391BDE9B}"/>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sp>
        <p:nvSpPr>
          <p:cNvPr id="14" name="TextBox 13">
            <a:extLst>
              <a:ext uri="{FF2B5EF4-FFF2-40B4-BE49-F238E27FC236}">
                <a16:creationId xmlns:a16="http://schemas.microsoft.com/office/drawing/2014/main" id="{F85934BE-AAB9-8C06-D56A-04F3C30A89A8}"/>
              </a:ext>
            </a:extLst>
          </p:cNvPr>
          <p:cNvSpPr txBox="1"/>
          <p:nvPr/>
        </p:nvSpPr>
        <p:spPr>
          <a:xfrm>
            <a:off x="484806" y="1430876"/>
            <a:ext cx="5959420" cy="507831"/>
          </a:xfrm>
          <a:prstGeom prst="rect">
            <a:avLst/>
          </a:prstGeom>
          <a:noFill/>
        </p:spPr>
        <p:txBody>
          <a:bodyPr wrap="square">
            <a:spAutoFit/>
          </a:bodyPr>
          <a:lstStyle/>
          <a:p>
            <a:r>
              <a:rPr lang="en-US" sz="900" dirty="0"/>
              <a:t>	Set viewing authority for each group.</a:t>
            </a:r>
          </a:p>
          <a:p>
            <a:r>
              <a:rPr lang="en-US" sz="900" dirty="0"/>
              <a:t>	• Set the authority under "▼Another group permission settings".</a:t>
            </a:r>
          </a:p>
          <a:p>
            <a:r>
              <a:rPr lang="en-US" sz="900" dirty="0"/>
              <a:t>	• If "No role settings" is checked, all groups will be able to view.</a:t>
            </a:r>
          </a:p>
        </p:txBody>
      </p:sp>
      <p:pic>
        <p:nvPicPr>
          <p:cNvPr id="16" name="Picture 15">
            <a:extLst>
              <a:ext uri="{FF2B5EF4-FFF2-40B4-BE49-F238E27FC236}">
                <a16:creationId xmlns:a16="http://schemas.microsoft.com/office/drawing/2014/main" id="{2316170A-FFD4-8CE1-BE6E-FD7FBA95686C}"/>
              </a:ext>
            </a:extLst>
          </p:cNvPr>
          <p:cNvPicPr>
            <a:picLocks noChangeAspect="1"/>
          </p:cNvPicPr>
          <p:nvPr/>
        </p:nvPicPr>
        <p:blipFill>
          <a:blip r:embed="rId2"/>
          <a:stretch>
            <a:fillRect/>
          </a:stretch>
        </p:blipFill>
        <p:spPr>
          <a:xfrm>
            <a:off x="556065" y="1938707"/>
            <a:ext cx="5816902" cy="2275623"/>
          </a:xfrm>
          <a:prstGeom prst="rect">
            <a:avLst/>
          </a:prstGeom>
        </p:spPr>
      </p:pic>
      <p:sp>
        <p:nvSpPr>
          <p:cNvPr id="6" name="TextBox 5">
            <a:extLst>
              <a:ext uri="{FF2B5EF4-FFF2-40B4-BE49-F238E27FC236}">
                <a16:creationId xmlns:a16="http://schemas.microsoft.com/office/drawing/2014/main" id="{F57EC966-009B-74AA-DBF3-1FF68C9ECC88}"/>
              </a:ext>
            </a:extLst>
          </p:cNvPr>
          <p:cNvSpPr txBox="1"/>
          <p:nvPr/>
        </p:nvSpPr>
        <p:spPr>
          <a:xfrm>
            <a:off x="484806" y="4269748"/>
            <a:ext cx="5959419" cy="369332"/>
          </a:xfrm>
          <a:prstGeom prst="rect">
            <a:avLst/>
          </a:prstGeom>
          <a:noFill/>
        </p:spPr>
        <p:txBody>
          <a:bodyPr wrap="square">
            <a:spAutoFit/>
          </a:bodyPr>
          <a:lstStyle/>
          <a:p>
            <a:r>
              <a:rPr lang="en-US" sz="900" b="1" dirty="0"/>
              <a:t>Form allocation of documents by form</a:t>
            </a:r>
          </a:p>
          <a:p>
            <a:r>
              <a:rPr lang="en-US" sz="900" dirty="0"/>
              <a:t>Documents by form can be registered for each of the Forms and document.</a:t>
            </a:r>
          </a:p>
        </p:txBody>
      </p:sp>
      <p:pic>
        <p:nvPicPr>
          <p:cNvPr id="9" name="Picture 8">
            <a:extLst>
              <a:ext uri="{FF2B5EF4-FFF2-40B4-BE49-F238E27FC236}">
                <a16:creationId xmlns:a16="http://schemas.microsoft.com/office/drawing/2014/main" id="{7C726969-7478-B890-09BB-16A038C2C78B}"/>
              </a:ext>
            </a:extLst>
          </p:cNvPr>
          <p:cNvPicPr>
            <a:picLocks noChangeAspect="1"/>
          </p:cNvPicPr>
          <p:nvPr/>
        </p:nvPicPr>
        <p:blipFill>
          <a:blip r:embed="rId3"/>
          <a:stretch>
            <a:fillRect/>
          </a:stretch>
        </p:blipFill>
        <p:spPr>
          <a:xfrm>
            <a:off x="787463" y="4694498"/>
            <a:ext cx="5283074" cy="3328213"/>
          </a:xfrm>
          <a:prstGeom prst="rect">
            <a:avLst/>
          </a:prstGeom>
        </p:spPr>
      </p:pic>
    </p:spTree>
    <p:extLst>
      <p:ext uri="{BB962C8B-B14F-4D97-AF65-F5344CB8AC3E}">
        <p14:creationId xmlns:p14="http://schemas.microsoft.com/office/powerpoint/2010/main" val="8191557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664CA-4961-DECC-AC45-32EFBA272AB7}"/>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C0A8930-9026-FC74-01FE-13C7C12B85EA}"/>
              </a:ext>
            </a:extLst>
          </p:cNvPr>
          <p:cNvSpPr>
            <a:spLocks noGrp="1"/>
          </p:cNvSpPr>
          <p:nvPr>
            <p:ph type="sldNum" sz="quarter" idx="12"/>
          </p:nvPr>
        </p:nvSpPr>
        <p:spPr/>
        <p:txBody>
          <a:bodyPr/>
          <a:lstStyle/>
          <a:p>
            <a:fld id="{FABEA90D-F275-432F-8053-456A4E092F4A}" type="slidenum">
              <a:rPr kumimoji="1" lang="ja-JP" altLang="en-US" smtClean="0"/>
              <a:t>93</a:t>
            </a:fld>
            <a:endParaRPr kumimoji="1" lang="ja-JP" altLang="en-US"/>
          </a:p>
        </p:txBody>
      </p:sp>
      <p:sp>
        <p:nvSpPr>
          <p:cNvPr id="17" name="正方形/長方形 16">
            <a:extLst>
              <a:ext uri="{FF2B5EF4-FFF2-40B4-BE49-F238E27FC236}">
                <a16:creationId xmlns:a16="http://schemas.microsoft.com/office/drawing/2014/main" id="{629579F9-1B16-8B56-0798-18CFC84C27C6}"/>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F8AE560A-F64C-EFC0-603B-A87310314495}"/>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27EFA146-F80E-1CC1-DBAA-79F42BA93862}"/>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5.11. Library menu</a:t>
            </a:r>
          </a:p>
        </p:txBody>
      </p:sp>
      <p:sp>
        <p:nvSpPr>
          <p:cNvPr id="41" name="Isosceles Triangle 40">
            <a:extLst>
              <a:ext uri="{FF2B5EF4-FFF2-40B4-BE49-F238E27FC236}">
                <a16:creationId xmlns:a16="http://schemas.microsoft.com/office/drawing/2014/main" id="{EE6D66EE-C157-463B-DD78-4549E9020BE6}"/>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sp>
        <p:nvSpPr>
          <p:cNvPr id="14" name="TextBox 13">
            <a:extLst>
              <a:ext uri="{FF2B5EF4-FFF2-40B4-BE49-F238E27FC236}">
                <a16:creationId xmlns:a16="http://schemas.microsoft.com/office/drawing/2014/main" id="{D08B79C3-6DB8-F0C5-32EC-65A8E7E5C07F}"/>
              </a:ext>
            </a:extLst>
          </p:cNvPr>
          <p:cNvSpPr txBox="1"/>
          <p:nvPr/>
        </p:nvSpPr>
        <p:spPr>
          <a:xfrm>
            <a:off x="484806" y="1430876"/>
            <a:ext cx="5959420" cy="646331"/>
          </a:xfrm>
          <a:prstGeom prst="rect">
            <a:avLst/>
          </a:prstGeom>
          <a:noFill/>
        </p:spPr>
        <p:txBody>
          <a:bodyPr wrap="square">
            <a:spAutoFit/>
          </a:bodyPr>
          <a:lstStyle/>
          <a:p>
            <a:r>
              <a:rPr lang="en-US" sz="900" dirty="0"/>
              <a:t>	• Assign a Forms or Documents that can refer to a document by form.</a:t>
            </a:r>
          </a:p>
          <a:p>
            <a:r>
              <a:rPr lang="en-US" sz="900" dirty="0"/>
              <a:t>	• If assign a Forms, the Documents created from that Forms inherits the document information that can 	be referenced.</a:t>
            </a:r>
          </a:p>
          <a:p>
            <a:r>
              <a:rPr lang="en-US" sz="900" dirty="0"/>
              <a:t>	• To enable only an individual Documents to view the document, assign the individual Documents.</a:t>
            </a:r>
          </a:p>
        </p:txBody>
      </p:sp>
      <p:pic>
        <p:nvPicPr>
          <p:cNvPr id="4" name="Picture 3">
            <a:extLst>
              <a:ext uri="{FF2B5EF4-FFF2-40B4-BE49-F238E27FC236}">
                <a16:creationId xmlns:a16="http://schemas.microsoft.com/office/drawing/2014/main" id="{A1F07659-3FE5-C11C-BA9E-C109B3CAFED6}"/>
              </a:ext>
            </a:extLst>
          </p:cNvPr>
          <p:cNvPicPr>
            <a:picLocks noChangeAspect="1"/>
          </p:cNvPicPr>
          <p:nvPr/>
        </p:nvPicPr>
        <p:blipFill>
          <a:blip r:embed="rId2"/>
          <a:stretch>
            <a:fillRect/>
          </a:stretch>
        </p:blipFill>
        <p:spPr>
          <a:xfrm>
            <a:off x="542519" y="2077207"/>
            <a:ext cx="5901707" cy="2972898"/>
          </a:xfrm>
          <a:prstGeom prst="rect">
            <a:avLst/>
          </a:prstGeom>
        </p:spPr>
      </p:pic>
      <p:sp>
        <p:nvSpPr>
          <p:cNvPr id="7" name="TextBox 6">
            <a:extLst>
              <a:ext uri="{FF2B5EF4-FFF2-40B4-BE49-F238E27FC236}">
                <a16:creationId xmlns:a16="http://schemas.microsoft.com/office/drawing/2014/main" id="{5CB5E0EF-1C89-9D5C-612B-0D5F6CF15DAF}"/>
              </a:ext>
            </a:extLst>
          </p:cNvPr>
          <p:cNvSpPr txBox="1"/>
          <p:nvPr/>
        </p:nvSpPr>
        <p:spPr>
          <a:xfrm>
            <a:off x="484806" y="5050105"/>
            <a:ext cx="5966794" cy="507831"/>
          </a:xfrm>
          <a:prstGeom prst="rect">
            <a:avLst/>
          </a:prstGeom>
          <a:noFill/>
        </p:spPr>
        <p:txBody>
          <a:bodyPr wrap="square">
            <a:spAutoFit/>
          </a:bodyPr>
          <a:lstStyle/>
          <a:p>
            <a:r>
              <a:rPr lang="en-US" sz="900" dirty="0"/>
              <a:t>Select the Forms and Documents to view the document</a:t>
            </a:r>
          </a:p>
          <a:p>
            <a:r>
              <a:rPr lang="en-US" sz="900" dirty="0"/>
              <a:t>	• List of Forms or Documents is displayed.</a:t>
            </a:r>
          </a:p>
          <a:p>
            <a:r>
              <a:rPr lang="en-US" sz="900" dirty="0"/>
              <a:t>	• Check the Forms or Documents to be assigned from the list, and click the select button.</a:t>
            </a:r>
          </a:p>
        </p:txBody>
      </p:sp>
      <p:pic>
        <p:nvPicPr>
          <p:cNvPr id="10" name="Picture 9">
            <a:extLst>
              <a:ext uri="{FF2B5EF4-FFF2-40B4-BE49-F238E27FC236}">
                <a16:creationId xmlns:a16="http://schemas.microsoft.com/office/drawing/2014/main" id="{196BB69F-EAF5-7096-73AF-AE376188E569}"/>
              </a:ext>
            </a:extLst>
          </p:cNvPr>
          <p:cNvPicPr>
            <a:picLocks noChangeAspect="1"/>
          </p:cNvPicPr>
          <p:nvPr/>
        </p:nvPicPr>
        <p:blipFill>
          <a:blip r:embed="rId3"/>
          <a:stretch>
            <a:fillRect/>
          </a:stretch>
        </p:blipFill>
        <p:spPr>
          <a:xfrm>
            <a:off x="506806" y="5570897"/>
            <a:ext cx="5915420" cy="3350450"/>
          </a:xfrm>
          <a:prstGeom prst="rect">
            <a:avLst/>
          </a:prstGeom>
        </p:spPr>
      </p:pic>
    </p:spTree>
    <p:extLst>
      <p:ext uri="{BB962C8B-B14F-4D97-AF65-F5344CB8AC3E}">
        <p14:creationId xmlns:p14="http://schemas.microsoft.com/office/powerpoint/2010/main" val="17544227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5812A-B455-E189-5114-169F6FC4180C}"/>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13DF0E49-3C24-C637-3636-348CED31FF86}"/>
              </a:ext>
            </a:extLst>
          </p:cNvPr>
          <p:cNvSpPr>
            <a:spLocks noGrp="1"/>
          </p:cNvSpPr>
          <p:nvPr>
            <p:ph type="sldNum" sz="quarter" idx="12"/>
          </p:nvPr>
        </p:nvSpPr>
        <p:spPr/>
        <p:txBody>
          <a:bodyPr/>
          <a:lstStyle/>
          <a:p>
            <a:fld id="{FABEA90D-F275-432F-8053-456A4E092F4A}" type="slidenum">
              <a:rPr kumimoji="1" lang="ja-JP" altLang="en-US" smtClean="0"/>
              <a:t>94</a:t>
            </a:fld>
            <a:endParaRPr kumimoji="1" lang="ja-JP" altLang="en-US"/>
          </a:p>
        </p:txBody>
      </p:sp>
      <p:sp>
        <p:nvSpPr>
          <p:cNvPr id="17" name="正方形/長方形 16">
            <a:extLst>
              <a:ext uri="{FF2B5EF4-FFF2-40B4-BE49-F238E27FC236}">
                <a16:creationId xmlns:a16="http://schemas.microsoft.com/office/drawing/2014/main" id="{2E66C347-591B-3FFF-4D36-CDD144E14BCB}"/>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0BE3F101-AF76-BBD5-1867-10C70196E543}"/>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BD662574-B600-8C35-FA99-93D9EDB74493}"/>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5.11. Library menu</a:t>
            </a:r>
          </a:p>
        </p:txBody>
      </p:sp>
      <p:sp>
        <p:nvSpPr>
          <p:cNvPr id="41" name="Isosceles Triangle 40">
            <a:extLst>
              <a:ext uri="{FF2B5EF4-FFF2-40B4-BE49-F238E27FC236}">
                <a16:creationId xmlns:a16="http://schemas.microsoft.com/office/drawing/2014/main" id="{4A742BAD-E0CD-5E57-F4FF-C1A6B64B9A2E}"/>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sp>
        <p:nvSpPr>
          <p:cNvPr id="14" name="TextBox 13">
            <a:extLst>
              <a:ext uri="{FF2B5EF4-FFF2-40B4-BE49-F238E27FC236}">
                <a16:creationId xmlns:a16="http://schemas.microsoft.com/office/drawing/2014/main" id="{040DB574-9913-C388-2458-F28F5C1179E1}"/>
              </a:ext>
            </a:extLst>
          </p:cNvPr>
          <p:cNvSpPr txBox="1"/>
          <p:nvPr/>
        </p:nvSpPr>
        <p:spPr>
          <a:xfrm>
            <a:off x="484806" y="1430876"/>
            <a:ext cx="5959420" cy="507831"/>
          </a:xfrm>
          <a:prstGeom prst="rect">
            <a:avLst/>
          </a:prstGeom>
          <a:noFill/>
        </p:spPr>
        <p:txBody>
          <a:bodyPr wrap="square">
            <a:spAutoFit/>
          </a:bodyPr>
          <a:lstStyle/>
          <a:p>
            <a:r>
              <a:rPr lang="en-US" sz="900" dirty="0"/>
              <a:t>Register the document.</a:t>
            </a:r>
          </a:p>
          <a:p>
            <a:r>
              <a:rPr lang="en-US" sz="900" dirty="0"/>
              <a:t>	• Click on “Confirm" button to register the document.</a:t>
            </a:r>
          </a:p>
          <a:p>
            <a:r>
              <a:rPr lang="en-US" sz="900" dirty="0"/>
              <a:t>	*There is *Confirm" button at the bottom of screen, Whichever you click is the same.</a:t>
            </a:r>
          </a:p>
        </p:txBody>
      </p:sp>
      <p:pic>
        <p:nvPicPr>
          <p:cNvPr id="5" name="Picture 4">
            <a:extLst>
              <a:ext uri="{FF2B5EF4-FFF2-40B4-BE49-F238E27FC236}">
                <a16:creationId xmlns:a16="http://schemas.microsoft.com/office/drawing/2014/main" id="{FDE466A9-651B-AE3A-6016-97CE7D9CD393}"/>
              </a:ext>
            </a:extLst>
          </p:cNvPr>
          <p:cNvPicPr>
            <a:picLocks noChangeAspect="1"/>
          </p:cNvPicPr>
          <p:nvPr/>
        </p:nvPicPr>
        <p:blipFill>
          <a:blip r:embed="rId2"/>
          <a:stretch>
            <a:fillRect/>
          </a:stretch>
        </p:blipFill>
        <p:spPr>
          <a:xfrm>
            <a:off x="520322" y="1938707"/>
            <a:ext cx="5888388" cy="1380404"/>
          </a:xfrm>
          <a:prstGeom prst="rect">
            <a:avLst/>
          </a:prstGeom>
        </p:spPr>
      </p:pic>
    </p:spTree>
    <p:extLst>
      <p:ext uri="{BB962C8B-B14F-4D97-AF65-F5344CB8AC3E}">
        <p14:creationId xmlns:p14="http://schemas.microsoft.com/office/powerpoint/2010/main" val="33613452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C9432-9EDA-72F0-F678-94CDAD1F9F8B}"/>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45F09CA3-E418-1782-D9C2-80B4BA620733}"/>
              </a:ext>
            </a:extLst>
          </p:cNvPr>
          <p:cNvSpPr>
            <a:spLocks noGrp="1"/>
          </p:cNvSpPr>
          <p:nvPr>
            <p:ph type="sldNum" sz="quarter" idx="12"/>
          </p:nvPr>
        </p:nvSpPr>
        <p:spPr/>
        <p:txBody>
          <a:bodyPr/>
          <a:lstStyle/>
          <a:p>
            <a:fld id="{FABEA90D-F275-432F-8053-456A4E092F4A}" type="slidenum">
              <a:rPr kumimoji="1" lang="ja-JP" altLang="en-US" smtClean="0"/>
              <a:t>95</a:t>
            </a:fld>
            <a:endParaRPr kumimoji="1" lang="ja-JP" altLang="en-US"/>
          </a:p>
        </p:txBody>
      </p:sp>
      <p:sp>
        <p:nvSpPr>
          <p:cNvPr id="17" name="正方形/長方形 16">
            <a:extLst>
              <a:ext uri="{FF2B5EF4-FFF2-40B4-BE49-F238E27FC236}">
                <a16:creationId xmlns:a16="http://schemas.microsoft.com/office/drawing/2014/main" id="{B950448C-C533-3560-A801-BC604CCFF698}"/>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0DF7C754-B8D9-8314-BD93-D5221F25E66E}"/>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2FCA5784-B01C-1D0A-0035-2B0D986D6FD0}"/>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 5.12. Schedule menu</a:t>
            </a:r>
          </a:p>
        </p:txBody>
      </p:sp>
      <p:sp>
        <p:nvSpPr>
          <p:cNvPr id="4" name="テキスト ボックス 3">
            <a:extLst>
              <a:ext uri="{FF2B5EF4-FFF2-40B4-BE49-F238E27FC236}">
                <a16:creationId xmlns:a16="http://schemas.microsoft.com/office/drawing/2014/main" id="{7033F5EC-1B6C-CC93-F509-2B78039F41B7}"/>
              </a:ext>
            </a:extLst>
          </p:cNvPr>
          <p:cNvSpPr txBox="1"/>
          <p:nvPr/>
        </p:nvSpPr>
        <p:spPr>
          <a:xfrm>
            <a:off x="499554" y="1430877"/>
            <a:ext cx="5952046" cy="1892826"/>
          </a:xfrm>
          <a:prstGeom prst="rect">
            <a:avLst/>
          </a:prstGeom>
          <a:noFill/>
        </p:spPr>
        <p:txBody>
          <a:bodyPr wrap="square" rtlCol="0">
            <a:spAutoFit/>
          </a:bodyPr>
          <a:lstStyle/>
          <a:p>
            <a:r>
              <a:rPr kumimoji="1" lang="en-US" altLang="ja-JP" sz="900" b="1" dirty="0"/>
              <a:t>Using Schedule Management function</a:t>
            </a:r>
          </a:p>
          <a:p>
            <a:r>
              <a:rPr kumimoji="1" lang="en-US" altLang="ja-JP" sz="900" dirty="0"/>
              <a:t>To use Schedule management function, following procedures on </a:t>
            </a:r>
            <a:r>
              <a:rPr kumimoji="1" lang="en-US" altLang="ja-JP" sz="900" dirty="0" err="1"/>
              <a:t>ConMas</a:t>
            </a:r>
            <a:r>
              <a:rPr kumimoji="1" lang="en-US" altLang="ja-JP" sz="900" dirty="0"/>
              <a:t> Manager are required.</a:t>
            </a:r>
          </a:p>
          <a:p>
            <a:r>
              <a:rPr kumimoji="1" lang="en-US" altLang="ja-JP" sz="900" dirty="0"/>
              <a:t>Preparation</a:t>
            </a:r>
          </a:p>
          <a:p>
            <a:r>
              <a:rPr kumimoji="1" lang="en-US" altLang="ja-JP" sz="900" dirty="0"/>
              <a:t>	1. Set the authority groups for schedule management.</a:t>
            </a:r>
          </a:p>
          <a:p>
            <a:r>
              <a:rPr kumimoji="1" lang="en-US" altLang="ja-JP" sz="900" dirty="0"/>
              <a:t>	2. Register the task in task management.</a:t>
            </a:r>
          </a:p>
          <a:p>
            <a:r>
              <a:rPr kumimoji="1" lang="en-US" altLang="ja-JP" sz="900" dirty="0"/>
              <a:t>	3. Register public holidays.</a:t>
            </a:r>
          </a:p>
          <a:p>
            <a:r>
              <a:rPr kumimoji="1" lang="en-US" altLang="ja-JP" sz="900" dirty="0"/>
              <a:t>Daily operation</a:t>
            </a:r>
          </a:p>
          <a:p>
            <a:r>
              <a:rPr kumimoji="1" lang="en-US" altLang="ja-JP" sz="900" dirty="0"/>
              <a:t>	1. Use Automatic document creation function to create input documents.</a:t>
            </a:r>
          </a:p>
          <a:p>
            <a:r>
              <a:rPr kumimoji="1" lang="en-US" altLang="ja-JP" sz="900" dirty="0"/>
              <a:t>	2. Register the schedule.</a:t>
            </a:r>
          </a:p>
          <a:p>
            <a:r>
              <a:rPr kumimoji="1" lang="en-US" altLang="ja-JP" sz="900" b="1" dirty="0"/>
              <a:t>Registering task</a:t>
            </a:r>
          </a:p>
          <a:p>
            <a:r>
              <a:rPr kumimoji="1" lang="en-US" altLang="ja-JP" sz="900" dirty="0"/>
              <a:t>• Select "System management/Task manager".</a:t>
            </a:r>
          </a:p>
          <a:p>
            <a:r>
              <a:rPr kumimoji="1" lang="en-US" altLang="ja-JP" sz="900" dirty="0"/>
              <a:t>• "Task list" is displayed. Click "+" button to create new task.</a:t>
            </a:r>
          </a:p>
          <a:p>
            <a:r>
              <a:rPr kumimoji="1" lang="en-US" altLang="ja-JP" sz="900" dirty="0"/>
              <a:t>• Enter the information in "Create task" screen. (Task ID is setting automatically. )</a:t>
            </a:r>
          </a:p>
        </p:txBody>
      </p:sp>
      <p:sp>
        <p:nvSpPr>
          <p:cNvPr id="41" name="Isosceles Triangle 40">
            <a:extLst>
              <a:ext uri="{FF2B5EF4-FFF2-40B4-BE49-F238E27FC236}">
                <a16:creationId xmlns:a16="http://schemas.microsoft.com/office/drawing/2014/main" id="{3456BB9E-9816-0395-326C-12F089EB8B6C}"/>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5" name="Picture 4">
            <a:extLst>
              <a:ext uri="{FF2B5EF4-FFF2-40B4-BE49-F238E27FC236}">
                <a16:creationId xmlns:a16="http://schemas.microsoft.com/office/drawing/2014/main" id="{913EDD94-109F-765D-9C4F-DEDD27F88001}"/>
              </a:ext>
            </a:extLst>
          </p:cNvPr>
          <p:cNvPicPr>
            <a:picLocks noChangeAspect="1"/>
          </p:cNvPicPr>
          <p:nvPr/>
        </p:nvPicPr>
        <p:blipFill>
          <a:blip r:embed="rId2"/>
          <a:stretch>
            <a:fillRect/>
          </a:stretch>
        </p:blipFill>
        <p:spPr>
          <a:xfrm>
            <a:off x="1212345" y="3323703"/>
            <a:ext cx="4293355" cy="2366089"/>
          </a:xfrm>
          <a:prstGeom prst="rect">
            <a:avLst/>
          </a:prstGeom>
        </p:spPr>
      </p:pic>
      <p:sp>
        <p:nvSpPr>
          <p:cNvPr id="7" name="TextBox 6">
            <a:extLst>
              <a:ext uri="{FF2B5EF4-FFF2-40B4-BE49-F238E27FC236}">
                <a16:creationId xmlns:a16="http://schemas.microsoft.com/office/drawing/2014/main" id="{00CF5872-E9C9-31BA-048B-229891A72203}"/>
              </a:ext>
            </a:extLst>
          </p:cNvPr>
          <p:cNvSpPr txBox="1"/>
          <p:nvPr/>
        </p:nvSpPr>
        <p:spPr>
          <a:xfrm>
            <a:off x="499555" y="5746987"/>
            <a:ext cx="5952045" cy="784830"/>
          </a:xfrm>
          <a:prstGeom prst="rect">
            <a:avLst/>
          </a:prstGeom>
          <a:noFill/>
        </p:spPr>
        <p:txBody>
          <a:bodyPr wrap="square">
            <a:spAutoFit/>
          </a:bodyPr>
          <a:lstStyle/>
          <a:p>
            <a:r>
              <a:rPr lang="en-US" sz="900" dirty="0"/>
              <a:t>Editing and deleting tasks</a:t>
            </a:r>
          </a:p>
          <a:p>
            <a:r>
              <a:rPr lang="en-US" sz="900" dirty="0"/>
              <a:t>• On the "Task list" screen, click on a registered task name to open the "Task edit" screen.</a:t>
            </a:r>
          </a:p>
          <a:p>
            <a:r>
              <a:rPr lang="en-US" sz="900" dirty="0"/>
              <a:t>• Edit the task on the task editing screen.</a:t>
            </a:r>
          </a:p>
          <a:p>
            <a:r>
              <a:rPr lang="en-US" sz="900" dirty="0"/>
              <a:t>• Check the task to be deleted from the list and click delete icon at the upper fight. Or, delete</a:t>
            </a:r>
          </a:p>
          <a:p>
            <a:r>
              <a:rPr lang="en-US" sz="900" dirty="0"/>
              <a:t>button at upper right in editing task screen, too.</a:t>
            </a:r>
          </a:p>
        </p:txBody>
      </p:sp>
      <p:pic>
        <p:nvPicPr>
          <p:cNvPr id="9" name="Picture 8">
            <a:extLst>
              <a:ext uri="{FF2B5EF4-FFF2-40B4-BE49-F238E27FC236}">
                <a16:creationId xmlns:a16="http://schemas.microsoft.com/office/drawing/2014/main" id="{5C033E2E-C94C-FEBD-85D8-C52D0CB2CC9F}"/>
              </a:ext>
            </a:extLst>
          </p:cNvPr>
          <p:cNvPicPr>
            <a:picLocks noChangeAspect="1"/>
          </p:cNvPicPr>
          <p:nvPr/>
        </p:nvPicPr>
        <p:blipFill>
          <a:blip r:embed="rId3"/>
          <a:stretch>
            <a:fillRect/>
          </a:stretch>
        </p:blipFill>
        <p:spPr>
          <a:xfrm>
            <a:off x="1212345" y="6531817"/>
            <a:ext cx="4293355" cy="2572174"/>
          </a:xfrm>
          <a:prstGeom prst="rect">
            <a:avLst/>
          </a:prstGeom>
        </p:spPr>
      </p:pic>
    </p:spTree>
    <p:extLst>
      <p:ext uri="{BB962C8B-B14F-4D97-AF65-F5344CB8AC3E}">
        <p14:creationId xmlns:p14="http://schemas.microsoft.com/office/powerpoint/2010/main" val="31181690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421EF-BFB4-9414-40A4-95BDBBECBDFD}"/>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F449DB4-7D9B-E640-8B39-ABEB6C47630B}"/>
              </a:ext>
            </a:extLst>
          </p:cNvPr>
          <p:cNvSpPr>
            <a:spLocks noGrp="1"/>
          </p:cNvSpPr>
          <p:nvPr>
            <p:ph type="sldNum" sz="quarter" idx="12"/>
          </p:nvPr>
        </p:nvSpPr>
        <p:spPr/>
        <p:txBody>
          <a:bodyPr/>
          <a:lstStyle/>
          <a:p>
            <a:fld id="{FABEA90D-F275-432F-8053-456A4E092F4A}" type="slidenum">
              <a:rPr kumimoji="1" lang="ja-JP" altLang="en-US" smtClean="0"/>
              <a:t>96</a:t>
            </a:fld>
            <a:endParaRPr kumimoji="1" lang="ja-JP" altLang="en-US"/>
          </a:p>
        </p:txBody>
      </p:sp>
      <p:sp>
        <p:nvSpPr>
          <p:cNvPr id="17" name="正方形/長方形 16">
            <a:extLst>
              <a:ext uri="{FF2B5EF4-FFF2-40B4-BE49-F238E27FC236}">
                <a16:creationId xmlns:a16="http://schemas.microsoft.com/office/drawing/2014/main" id="{AF151143-4BA1-51F7-0346-92780E4DE4A4}"/>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DD0BD1C2-D179-706E-C65A-E3B472045B30}"/>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D5A90BA2-31C7-68E8-FBA8-853A9450B5F8}"/>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 5.12. Schedule menu</a:t>
            </a:r>
          </a:p>
        </p:txBody>
      </p:sp>
      <p:sp>
        <p:nvSpPr>
          <p:cNvPr id="4" name="テキスト ボックス 3">
            <a:extLst>
              <a:ext uri="{FF2B5EF4-FFF2-40B4-BE49-F238E27FC236}">
                <a16:creationId xmlns:a16="http://schemas.microsoft.com/office/drawing/2014/main" id="{8D36A76A-CE93-0914-6D96-BD984DD1D7E1}"/>
              </a:ext>
            </a:extLst>
          </p:cNvPr>
          <p:cNvSpPr txBox="1"/>
          <p:nvPr/>
        </p:nvSpPr>
        <p:spPr>
          <a:xfrm>
            <a:off x="499554" y="1430877"/>
            <a:ext cx="5952046" cy="646331"/>
          </a:xfrm>
          <a:prstGeom prst="rect">
            <a:avLst/>
          </a:prstGeom>
          <a:noFill/>
        </p:spPr>
        <p:txBody>
          <a:bodyPr wrap="square" rtlCol="0">
            <a:spAutoFit/>
          </a:bodyPr>
          <a:lstStyle/>
          <a:p>
            <a:r>
              <a:rPr kumimoji="1" lang="en-US" altLang="ja-JP" sz="900" b="1" dirty="0"/>
              <a:t>Registering public holidays</a:t>
            </a:r>
          </a:p>
          <a:p>
            <a:r>
              <a:rPr kumimoji="1" lang="en-US" altLang="ja-JP" sz="900" dirty="0"/>
              <a:t>Setting public holidays</a:t>
            </a:r>
          </a:p>
          <a:p>
            <a:r>
              <a:rPr kumimoji="1" lang="en-US" altLang="ja-JP" sz="900" dirty="0"/>
              <a:t>• Public holidays and weekend can be registered to display them on the calendar.</a:t>
            </a:r>
          </a:p>
          <a:p>
            <a:r>
              <a:rPr kumimoji="1" lang="en-US" altLang="ja-JP" sz="900" dirty="0"/>
              <a:t>• Click on "To holiday setting" at the lower left of the schedule screen.</a:t>
            </a:r>
          </a:p>
        </p:txBody>
      </p:sp>
      <p:sp>
        <p:nvSpPr>
          <p:cNvPr id="41" name="Isosceles Triangle 40">
            <a:extLst>
              <a:ext uri="{FF2B5EF4-FFF2-40B4-BE49-F238E27FC236}">
                <a16:creationId xmlns:a16="http://schemas.microsoft.com/office/drawing/2014/main" id="{D80CA054-AF9C-5948-BB03-39BBA449094B}"/>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6" name="Picture 5">
            <a:extLst>
              <a:ext uri="{FF2B5EF4-FFF2-40B4-BE49-F238E27FC236}">
                <a16:creationId xmlns:a16="http://schemas.microsoft.com/office/drawing/2014/main" id="{72F5E652-4C53-5E05-51DC-F6563D260C7D}"/>
              </a:ext>
            </a:extLst>
          </p:cNvPr>
          <p:cNvPicPr>
            <a:picLocks noChangeAspect="1"/>
          </p:cNvPicPr>
          <p:nvPr/>
        </p:nvPicPr>
        <p:blipFill>
          <a:blip r:embed="rId2"/>
          <a:stretch>
            <a:fillRect/>
          </a:stretch>
        </p:blipFill>
        <p:spPr>
          <a:xfrm>
            <a:off x="605089" y="2077208"/>
            <a:ext cx="5719675" cy="2355915"/>
          </a:xfrm>
          <a:prstGeom prst="rect">
            <a:avLst/>
          </a:prstGeom>
        </p:spPr>
      </p:pic>
      <p:sp>
        <p:nvSpPr>
          <p:cNvPr id="10" name="TextBox 9">
            <a:extLst>
              <a:ext uri="{FF2B5EF4-FFF2-40B4-BE49-F238E27FC236}">
                <a16:creationId xmlns:a16="http://schemas.microsoft.com/office/drawing/2014/main" id="{DFA648E0-F3F0-79F9-011F-C460E101CF0B}"/>
              </a:ext>
            </a:extLst>
          </p:cNvPr>
          <p:cNvSpPr txBox="1"/>
          <p:nvPr/>
        </p:nvSpPr>
        <p:spPr>
          <a:xfrm>
            <a:off x="499555" y="4433123"/>
            <a:ext cx="5952045" cy="646331"/>
          </a:xfrm>
          <a:prstGeom prst="rect">
            <a:avLst/>
          </a:prstGeom>
          <a:noFill/>
        </p:spPr>
        <p:txBody>
          <a:bodyPr wrap="square">
            <a:spAutoFit/>
          </a:bodyPr>
          <a:lstStyle/>
          <a:p>
            <a:r>
              <a:rPr lang="en-US" sz="900" dirty="0"/>
              <a:t>Registering public holidays</a:t>
            </a:r>
          </a:p>
          <a:p>
            <a:r>
              <a:rPr lang="en-US" sz="900" dirty="0"/>
              <a:t>• On the "Public holiday list" screen, a list of public holidays for the year is displayed for each year.</a:t>
            </a:r>
          </a:p>
          <a:p>
            <a:r>
              <a:rPr lang="en-US" sz="900" dirty="0"/>
              <a:t>• To register a public holiday, click on the "+" button.</a:t>
            </a:r>
          </a:p>
          <a:p>
            <a:r>
              <a:rPr lang="en-US" sz="900" dirty="0"/>
              <a:t>• Public holidays that are checked on the list can be deleted using the delete button.</a:t>
            </a:r>
          </a:p>
        </p:txBody>
      </p:sp>
      <p:pic>
        <p:nvPicPr>
          <p:cNvPr id="12" name="Picture 11">
            <a:extLst>
              <a:ext uri="{FF2B5EF4-FFF2-40B4-BE49-F238E27FC236}">
                <a16:creationId xmlns:a16="http://schemas.microsoft.com/office/drawing/2014/main" id="{5EB849AE-8E9C-7910-DA79-34CBDFACCB5E}"/>
              </a:ext>
            </a:extLst>
          </p:cNvPr>
          <p:cNvPicPr>
            <a:picLocks noChangeAspect="1"/>
          </p:cNvPicPr>
          <p:nvPr/>
        </p:nvPicPr>
        <p:blipFill>
          <a:blip r:embed="rId3"/>
          <a:stretch>
            <a:fillRect/>
          </a:stretch>
        </p:blipFill>
        <p:spPr>
          <a:xfrm>
            <a:off x="605088" y="5079454"/>
            <a:ext cx="5719675" cy="3874618"/>
          </a:xfrm>
          <a:prstGeom prst="rect">
            <a:avLst/>
          </a:prstGeom>
        </p:spPr>
      </p:pic>
    </p:spTree>
    <p:extLst>
      <p:ext uri="{BB962C8B-B14F-4D97-AF65-F5344CB8AC3E}">
        <p14:creationId xmlns:p14="http://schemas.microsoft.com/office/powerpoint/2010/main" val="4354002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18405-D9A4-1BFA-DB04-7CD5F7DAF63F}"/>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5CD226DB-BF96-3E7A-9BBE-46230C79EEDD}"/>
              </a:ext>
            </a:extLst>
          </p:cNvPr>
          <p:cNvSpPr>
            <a:spLocks noGrp="1"/>
          </p:cNvSpPr>
          <p:nvPr>
            <p:ph type="sldNum" sz="quarter" idx="12"/>
          </p:nvPr>
        </p:nvSpPr>
        <p:spPr/>
        <p:txBody>
          <a:bodyPr/>
          <a:lstStyle/>
          <a:p>
            <a:fld id="{FABEA90D-F275-432F-8053-456A4E092F4A}" type="slidenum">
              <a:rPr kumimoji="1" lang="ja-JP" altLang="en-US" smtClean="0"/>
              <a:t>97</a:t>
            </a:fld>
            <a:endParaRPr kumimoji="1" lang="ja-JP" altLang="en-US"/>
          </a:p>
        </p:txBody>
      </p:sp>
      <p:sp>
        <p:nvSpPr>
          <p:cNvPr id="17" name="正方形/長方形 16">
            <a:extLst>
              <a:ext uri="{FF2B5EF4-FFF2-40B4-BE49-F238E27FC236}">
                <a16:creationId xmlns:a16="http://schemas.microsoft.com/office/drawing/2014/main" id="{1833F329-E9AD-3EED-2D15-9874DF54C5CE}"/>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FD54FB95-6920-9C15-E379-68B40C9E360D}"/>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73BD253A-CA26-5394-580E-099315D3F004}"/>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 5.12. Schedule menu</a:t>
            </a:r>
          </a:p>
        </p:txBody>
      </p:sp>
      <p:sp>
        <p:nvSpPr>
          <p:cNvPr id="4" name="テキスト ボックス 3">
            <a:extLst>
              <a:ext uri="{FF2B5EF4-FFF2-40B4-BE49-F238E27FC236}">
                <a16:creationId xmlns:a16="http://schemas.microsoft.com/office/drawing/2014/main" id="{CEB61D6D-A3B5-8424-AE46-3DFF088EA7A3}"/>
              </a:ext>
            </a:extLst>
          </p:cNvPr>
          <p:cNvSpPr txBox="1"/>
          <p:nvPr/>
        </p:nvSpPr>
        <p:spPr>
          <a:xfrm>
            <a:off x="499554" y="1430877"/>
            <a:ext cx="5952046" cy="369332"/>
          </a:xfrm>
          <a:prstGeom prst="rect">
            <a:avLst/>
          </a:prstGeom>
          <a:noFill/>
        </p:spPr>
        <p:txBody>
          <a:bodyPr wrap="square" rtlCol="0">
            <a:spAutoFit/>
          </a:bodyPr>
          <a:lstStyle/>
          <a:p>
            <a:r>
              <a:rPr kumimoji="1" lang="en-US" altLang="ja-JP" sz="900" dirty="0"/>
              <a:t>Registering public holidays from CSV</a:t>
            </a:r>
          </a:p>
          <a:p>
            <a:r>
              <a:rPr kumimoji="1" lang="en-US" altLang="ja-JP" sz="900" dirty="0"/>
              <a:t>• "Import from CSV" enables public holiday information to be imported in a batch from a CSV file.</a:t>
            </a:r>
          </a:p>
        </p:txBody>
      </p:sp>
      <p:sp>
        <p:nvSpPr>
          <p:cNvPr id="41" name="Isosceles Triangle 40">
            <a:extLst>
              <a:ext uri="{FF2B5EF4-FFF2-40B4-BE49-F238E27FC236}">
                <a16:creationId xmlns:a16="http://schemas.microsoft.com/office/drawing/2014/main" id="{6B9167B1-5B50-32A2-EE55-DD3F1EE9D4FE}"/>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5" name="Picture 4">
            <a:extLst>
              <a:ext uri="{FF2B5EF4-FFF2-40B4-BE49-F238E27FC236}">
                <a16:creationId xmlns:a16="http://schemas.microsoft.com/office/drawing/2014/main" id="{1085F296-61C8-2135-7B9E-44869656A5F0}"/>
              </a:ext>
            </a:extLst>
          </p:cNvPr>
          <p:cNvPicPr>
            <a:picLocks noChangeAspect="1"/>
          </p:cNvPicPr>
          <p:nvPr/>
        </p:nvPicPr>
        <p:blipFill>
          <a:blip r:embed="rId2"/>
          <a:stretch>
            <a:fillRect/>
          </a:stretch>
        </p:blipFill>
        <p:spPr>
          <a:xfrm>
            <a:off x="895964" y="1800209"/>
            <a:ext cx="5066071" cy="2510332"/>
          </a:xfrm>
          <a:prstGeom prst="rect">
            <a:avLst/>
          </a:prstGeom>
        </p:spPr>
      </p:pic>
      <p:sp>
        <p:nvSpPr>
          <p:cNvPr id="8" name="TextBox 7">
            <a:extLst>
              <a:ext uri="{FF2B5EF4-FFF2-40B4-BE49-F238E27FC236}">
                <a16:creationId xmlns:a16="http://schemas.microsoft.com/office/drawing/2014/main" id="{D7326494-151A-4781-D54B-9E47BB69FFB8}"/>
              </a:ext>
            </a:extLst>
          </p:cNvPr>
          <p:cNvSpPr txBox="1"/>
          <p:nvPr/>
        </p:nvSpPr>
        <p:spPr>
          <a:xfrm>
            <a:off x="499555" y="4306402"/>
            <a:ext cx="5952045" cy="369332"/>
          </a:xfrm>
          <a:prstGeom prst="rect">
            <a:avLst/>
          </a:prstGeom>
          <a:noFill/>
        </p:spPr>
        <p:txBody>
          <a:bodyPr wrap="square">
            <a:spAutoFit/>
          </a:bodyPr>
          <a:lstStyle/>
          <a:p>
            <a:r>
              <a:rPr lang="en-US" sz="900" dirty="0"/>
              <a:t>Layout for public holiday setting CSV file</a:t>
            </a:r>
          </a:p>
          <a:p>
            <a:r>
              <a:rPr lang="en-US" sz="900" dirty="0"/>
              <a:t>• The layout for CSV file for setting public holidays is as follows.</a:t>
            </a:r>
          </a:p>
        </p:txBody>
      </p:sp>
      <p:pic>
        <p:nvPicPr>
          <p:cNvPr id="11" name="Picture 10">
            <a:extLst>
              <a:ext uri="{FF2B5EF4-FFF2-40B4-BE49-F238E27FC236}">
                <a16:creationId xmlns:a16="http://schemas.microsoft.com/office/drawing/2014/main" id="{3B715E2F-CB78-F246-C136-5B0B25884D64}"/>
              </a:ext>
            </a:extLst>
          </p:cNvPr>
          <p:cNvPicPr>
            <a:picLocks noChangeAspect="1"/>
          </p:cNvPicPr>
          <p:nvPr/>
        </p:nvPicPr>
        <p:blipFill>
          <a:blip r:embed="rId3"/>
          <a:stretch>
            <a:fillRect/>
          </a:stretch>
        </p:blipFill>
        <p:spPr>
          <a:xfrm>
            <a:off x="485519" y="4675734"/>
            <a:ext cx="5886959" cy="747903"/>
          </a:xfrm>
          <a:prstGeom prst="rect">
            <a:avLst/>
          </a:prstGeom>
        </p:spPr>
      </p:pic>
      <p:sp>
        <p:nvSpPr>
          <p:cNvPr id="14" name="TextBox 13">
            <a:extLst>
              <a:ext uri="{FF2B5EF4-FFF2-40B4-BE49-F238E27FC236}">
                <a16:creationId xmlns:a16="http://schemas.microsoft.com/office/drawing/2014/main" id="{13097CF1-6175-0180-C000-471BD016E971}"/>
              </a:ext>
            </a:extLst>
          </p:cNvPr>
          <p:cNvSpPr txBox="1"/>
          <p:nvPr/>
        </p:nvSpPr>
        <p:spPr>
          <a:xfrm>
            <a:off x="499554" y="5423637"/>
            <a:ext cx="5886959" cy="1061829"/>
          </a:xfrm>
          <a:prstGeom prst="rect">
            <a:avLst/>
          </a:prstGeom>
          <a:noFill/>
        </p:spPr>
        <p:txBody>
          <a:bodyPr wrap="square">
            <a:spAutoFit/>
          </a:bodyPr>
          <a:lstStyle/>
          <a:p>
            <a:r>
              <a:rPr lang="en-US" sz="900" b="1" dirty="0"/>
              <a:t>Managing Schedule</a:t>
            </a:r>
          </a:p>
          <a:p>
            <a:r>
              <a:rPr lang="en-US" sz="900" u="sng" dirty="0"/>
              <a:t>Schedule management screen</a:t>
            </a:r>
          </a:p>
          <a:p>
            <a:r>
              <a:rPr lang="en-US" sz="900" dirty="0"/>
              <a:t>Schedule management is conducted from "Schedule" on the menu.</a:t>
            </a:r>
          </a:p>
          <a:p>
            <a:r>
              <a:rPr lang="en-US" sz="900" dirty="0"/>
              <a:t>	• The administrator performs schedule registration for each user (worker).</a:t>
            </a:r>
          </a:p>
          <a:p>
            <a:r>
              <a:rPr lang="en-US" sz="900" dirty="0"/>
              <a:t>	• Items to be set are user, task, start/end date and time, comments, and relevant input document for this 	task.</a:t>
            </a:r>
          </a:p>
          <a:p>
            <a:r>
              <a:rPr lang="en-US" sz="900" dirty="0"/>
              <a:t>	• Registered schedule can be viewed by assigned user on tablet App.</a:t>
            </a:r>
          </a:p>
        </p:txBody>
      </p:sp>
      <p:pic>
        <p:nvPicPr>
          <p:cNvPr id="16" name="Picture 15">
            <a:extLst>
              <a:ext uri="{FF2B5EF4-FFF2-40B4-BE49-F238E27FC236}">
                <a16:creationId xmlns:a16="http://schemas.microsoft.com/office/drawing/2014/main" id="{BF4B9551-5C68-0733-22AF-2641EA6BE3A5}"/>
              </a:ext>
            </a:extLst>
          </p:cNvPr>
          <p:cNvPicPr>
            <a:picLocks noChangeAspect="1"/>
          </p:cNvPicPr>
          <p:nvPr/>
        </p:nvPicPr>
        <p:blipFill>
          <a:blip r:embed="rId4"/>
          <a:stretch>
            <a:fillRect/>
          </a:stretch>
        </p:blipFill>
        <p:spPr>
          <a:xfrm>
            <a:off x="870642" y="6485466"/>
            <a:ext cx="5209869" cy="2663508"/>
          </a:xfrm>
          <a:prstGeom prst="rect">
            <a:avLst/>
          </a:prstGeom>
        </p:spPr>
      </p:pic>
    </p:spTree>
    <p:extLst>
      <p:ext uri="{BB962C8B-B14F-4D97-AF65-F5344CB8AC3E}">
        <p14:creationId xmlns:p14="http://schemas.microsoft.com/office/powerpoint/2010/main" val="35611641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19E4A-B65A-5232-F346-98C06EF7495E}"/>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BF3D3E61-B44D-E9CB-9D79-A171AB8535EC}"/>
              </a:ext>
            </a:extLst>
          </p:cNvPr>
          <p:cNvSpPr>
            <a:spLocks noGrp="1"/>
          </p:cNvSpPr>
          <p:nvPr>
            <p:ph type="sldNum" sz="quarter" idx="12"/>
          </p:nvPr>
        </p:nvSpPr>
        <p:spPr/>
        <p:txBody>
          <a:bodyPr/>
          <a:lstStyle/>
          <a:p>
            <a:fld id="{FABEA90D-F275-432F-8053-456A4E092F4A}" type="slidenum">
              <a:rPr kumimoji="1" lang="ja-JP" altLang="en-US" smtClean="0"/>
              <a:t>98</a:t>
            </a:fld>
            <a:endParaRPr kumimoji="1" lang="ja-JP" altLang="en-US"/>
          </a:p>
        </p:txBody>
      </p:sp>
      <p:sp>
        <p:nvSpPr>
          <p:cNvPr id="17" name="正方形/長方形 16">
            <a:extLst>
              <a:ext uri="{FF2B5EF4-FFF2-40B4-BE49-F238E27FC236}">
                <a16:creationId xmlns:a16="http://schemas.microsoft.com/office/drawing/2014/main" id="{750C696F-A1E0-0089-C7DE-DCC05F590A07}"/>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F77F486B-D7DD-ACCA-5725-135411835BFC}"/>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12CECF5D-FC3F-92A7-8D7F-F3EB9D3B7CCE}"/>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 5.12. Schedule menu</a:t>
            </a:r>
          </a:p>
        </p:txBody>
      </p:sp>
      <p:sp>
        <p:nvSpPr>
          <p:cNvPr id="4" name="テキスト ボックス 3">
            <a:extLst>
              <a:ext uri="{FF2B5EF4-FFF2-40B4-BE49-F238E27FC236}">
                <a16:creationId xmlns:a16="http://schemas.microsoft.com/office/drawing/2014/main" id="{D6B8A640-7AE1-0605-95B3-0D8FBF3FA672}"/>
              </a:ext>
            </a:extLst>
          </p:cNvPr>
          <p:cNvSpPr txBox="1"/>
          <p:nvPr/>
        </p:nvSpPr>
        <p:spPr>
          <a:xfrm>
            <a:off x="499554" y="1430877"/>
            <a:ext cx="5952046" cy="230832"/>
          </a:xfrm>
          <a:prstGeom prst="rect">
            <a:avLst/>
          </a:prstGeom>
          <a:noFill/>
        </p:spPr>
        <p:txBody>
          <a:bodyPr wrap="square" rtlCol="0">
            <a:spAutoFit/>
          </a:bodyPr>
          <a:lstStyle/>
          <a:p>
            <a:r>
              <a:rPr kumimoji="1" lang="en-US" altLang="ja-JP" sz="900" u="sng" dirty="0"/>
              <a:t>Searching for worker name and switching the display</a:t>
            </a:r>
          </a:p>
        </p:txBody>
      </p:sp>
      <p:sp>
        <p:nvSpPr>
          <p:cNvPr id="41" name="Isosceles Triangle 40">
            <a:extLst>
              <a:ext uri="{FF2B5EF4-FFF2-40B4-BE49-F238E27FC236}">
                <a16:creationId xmlns:a16="http://schemas.microsoft.com/office/drawing/2014/main" id="{97D031B7-C840-3780-8760-D96AE8158BDB}"/>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6" name="Picture 5">
            <a:extLst>
              <a:ext uri="{FF2B5EF4-FFF2-40B4-BE49-F238E27FC236}">
                <a16:creationId xmlns:a16="http://schemas.microsoft.com/office/drawing/2014/main" id="{A6A77F23-52EA-4416-6F6D-2973DA6AF5C6}"/>
              </a:ext>
            </a:extLst>
          </p:cNvPr>
          <p:cNvPicPr>
            <a:picLocks noChangeAspect="1"/>
          </p:cNvPicPr>
          <p:nvPr/>
        </p:nvPicPr>
        <p:blipFill>
          <a:blip r:embed="rId2"/>
          <a:stretch>
            <a:fillRect/>
          </a:stretch>
        </p:blipFill>
        <p:spPr>
          <a:xfrm>
            <a:off x="701518" y="1661709"/>
            <a:ext cx="5454959" cy="3913181"/>
          </a:xfrm>
          <a:prstGeom prst="rect">
            <a:avLst/>
          </a:prstGeom>
        </p:spPr>
      </p:pic>
      <p:sp>
        <p:nvSpPr>
          <p:cNvPr id="9" name="TextBox 8">
            <a:extLst>
              <a:ext uri="{FF2B5EF4-FFF2-40B4-BE49-F238E27FC236}">
                <a16:creationId xmlns:a16="http://schemas.microsoft.com/office/drawing/2014/main" id="{457933CC-3680-EB14-69AC-1068AE79813C}"/>
              </a:ext>
            </a:extLst>
          </p:cNvPr>
          <p:cNvSpPr txBox="1"/>
          <p:nvPr/>
        </p:nvSpPr>
        <p:spPr>
          <a:xfrm>
            <a:off x="488904" y="5574890"/>
            <a:ext cx="5952045" cy="646331"/>
          </a:xfrm>
          <a:prstGeom prst="rect">
            <a:avLst/>
          </a:prstGeom>
          <a:noFill/>
        </p:spPr>
        <p:txBody>
          <a:bodyPr wrap="square">
            <a:spAutoFit/>
          </a:bodyPr>
          <a:lstStyle/>
          <a:p>
            <a:r>
              <a:rPr lang="en-US" sz="900" u="sng" dirty="0"/>
              <a:t>Registering schedule from calendar</a:t>
            </a:r>
          </a:p>
          <a:p>
            <a:r>
              <a:rPr lang="en-US" sz="900" dirty="0"/>
              <a:t>Register schedule for each worker from the calendar display screen.</a:t>
            </a:r>
          </a:p>
          <a:p>
            <a:r>
              <a:rPr lang="en-US" sz="900" dirty="0"/>
              <a:t>	• Click "+" button at upper right of the date.</a:t>
            </a:r>
          </a:p>
          <a:p>
            <a:r>
              <a:rPr lang="en-US" sz="900" dirty="0"/>
              <a:t>	• Schedule registration screen is displayed.</a:t>
            </a:r>
          </a:p>
        </p:txBody>
      </p:sp>
      <p:pic>
        <p:nvPicPr>
          <p:cNvPr id="12" name="Picture 11">
            <a:extLst>
              <a:ext uri="{FF2B5EF4-FFF2-40B4-BE49-F238E27FC236}">
                <a16:creationId xmlns:a16="http://schemas.microsoft.com/office/drawing/2014/main" id="{FC07F7DB-2717-8D71-5270-CE5F6D5785E0}"/>
              </a:ext>
            </a:extLst>
          </p:cNvPr>
          <p:cNvPicPr>
            <a:picLocks noChangeAspect="1"/>
          </p:cNvPicPr>
          <p:nvPr/>
        </p:nvPicPr>
        <p:blipFill>
          <a:blip r:embed="rId3"/>
          <a:stretch>
            <a:fillRect/>
          </a:stretch>
        </p:blipFill>
        <p:spPr>
          <a:xfrm>
            <a:off x="673623" y="6259864"/>
            <a:ext cx="5603907" cy="2163133"/>
          </a:xfrm>
          <a:prstGeom prst="rect">
            <a:avLst/>
          </a:prstGeom>
        </p:spPr>
      </p:pic>
    </p:spTree>
    <p:extLst>
      <p:ext uri="{BB962C8B-B14F-4D97-AF65-F5344CB8AC3E}">
        <p14:creationId xmlns:p14="http://schemas.microsoft.com/office/powerpoint/2010/main" val="24028656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7067C-8E04-9AC3-7AED-24761C49319A}"/>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23515EF7-9C95-A33B-C9AD-27073FFC1685}"/>
              </a:ext>
            </a:extLst>
          </p:cNvPr>
          <p:cNvSpPr>
            <a:spLocks noGrp="1"/>
          </p:cNvSpPr>
          <p:nvPr>
            <p:ph type="sldNum" sz="quarter" idx="12"/>
          </p:nvPr>
        </p:nvSpPr>
        <p:spPr/>
        <p:txBody>
          <a:bodyPr/>
          <a:lstStyle/>
          <a:p>
            <a:fld id="{FABEA90D-F275-432F-8053-456A4E092F4A}" type="slidenum">
              <a:rPr kumimoji="1" lang="ja-JP" altLang="en-US" smtClean="0"/>
              <a:t>99</a:t>
            </a:fld>
            <a:endParaRPr kumimoji="1" lang="ja-JP" altLang="en-US"/>
          </a:p>
        </p:txBody>
      </p:sp>
      <p:sp>
        <p:nvSpPr>
          <p:cNvPr id="17" name="正方形/長方形 16">
            <a:extLst>
              <a:ext uri="{FF2B5EF4-FFF2-40B4-BE49-F238E27FC236}">
                <a16:creationId xmlns:a16="http://schemas.microsoft.com/office/drawing/2014/main" id="{065C7BD9-1A3B-6E22-89C6-045EE83898D7}"/>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System functional specifications</a:t>
            </a:r>
          </a:p>
        </p:txBody>
      </p:sp>
      <p:sp>
        <p:nvSpPr>
          <p:cNvPr id="40" name="正方形/長方形 39">
            <a:extLst>
              <a:ext uri="{FF2B5EF4-FFF2-40B4-BE49-F238E27FC236}">
                <a16:creationId xmlns:a16="http://schemas.microsoft.com/office/drawing/2014/main" id="{F420876A-020C-4FEB-DC15-A7AE3083443A}"/>
              </a:ext>
            </a:extLst>
          </p:cNvPr>
          <p:cNvSpPr/>
          <p:nvPr/>
        </p:nvSpPr>
        <p:spPr>
          <a:xfrm>
            <a:off x="406400" y="1345290"/>
            <a:ext cx="6117062" cy="78361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22" name="テキスト ボックス 21">
            <a:extLst>
              <a:ext uri="{FF2B5EF4-FFF2-40B4-BE49-F238E27FC236}">
                <a16:creationId xmlns:a16="http://schemas.microsoft.com/office/drawing/2014/main" id="{9D8B43D9-1595-825D-5153-E1827AA6C95C}"/>
              </a:ext>
            </a:extLst>
          </p:cNvPr>
          <p:cNvSpPr txBox="1"/>
          <p:nvPr/>
        </p:nvSpPr>
        <p:spPr>
          <a:xfrm>
            <a:off x="406396" y="880282"/>
            <a:ext cx="6117063" cy="261610"/>
          </a:xfrm>
          <a:prstGeom prst="rect">
            <a:avLst/>
          </a:prstGeom>
          <a:noFill/>
        </p:spPr>
        <p:txBody>
          <a:bodyPr wrap="square" rtlCol="0">
            <a:spAutoFit/>
          </a:bodyPr>
          <a:lstStyle/>
          <a:p>
            <a:r>
              <a:rPr kumimoji="1" lang="en-US" altLang="ja-JP" sz="1100" b="1" dirty="0"/>
              <a:t> 5.12. Schedule menu</a:t>
            </a:r>
          </a:p>
        </p:txBody>
      </p:sp>
      <p:sp>
        <p:nvSpPr>
          <p:cNvPr id="4" name="テキスト ボックス 3">
            <a:extLst>
              <a:ext uri="{FF2B5EF4-FFF2-40B4-BE49-F238E27FC236}">
                <a16:creationId xmlns:a16="http://schemas.microsoft.com/office/drawing/2014/main" id="{5F8977D4-699B-D467-2DBE-030DD3309432}"/>
              </a:ext>
            </a:extLst>
          </p:cNvPr>
          <p:cNvSpPr txBox="1"/>
          <p:nvPr/>
        </p:nvSpPr>
        <p:spPr>
          <a:xfrm>
            <a:off x="499554" y="1430877"/>
            <a:ext cx="5952046" cy="646331"/>
          </a:xfrm>
          <a:prstGeom prst="rect">
            <a:avLst/>
          </a:prstGeom>
          <a:noFill/>
        </p:spPr>
        <p:txBody>
          <a:bodyPr wrap="square" rtlCol="0">
            <a:spAutoFit/>
          </a:bodyPr>
          <a:lstStyle/>
          <a:p>
            <a:r>
              <a:rPr kumimoji="1" lang="en-US" altLang="ja-JP" sz="900" dirty="0"/>
              <a:t>	• Click "+" button at upper right of the date for registering schedule.</a:t>
            </a:r>
          </a:p>
          <a:p>
            <a:r>
              <a:rPr kumimoji="1" lang="en-US" altLang="ja-JP" sz="900" dirty="0"/>
              <a:t>	• Schedule registration screen is displayed.</a:t>
            </a:r>
          </a:p>
          <a:p>
            <a:r>
              <a:rPr kumimoji="1" lang="en-US" altLang="ja-JP" sz="900" dirty="0"/>
              <a:t>	• In back of schedule registration screen, input document list screen is displayed. Select the relevant 	input document.</a:t>
            </a:r>
          </a:p>
        </p:txBody>
      </p:sp>
      <p:sp>
        <p:nvSpPr>
          <p:cNvPr id="41" name="Isosceles Triangle 40">
            <a:extLst>
              <a:ext uri="{FF2B5EF4-FFF2-40B4-BE49-F238E27FC236}">
                <a16:creationId xmlns:a16="http://schemas.microsoft.com/office/drawing/2014/main" id="{D4A3FF86-46DD-24A7-B188-353BA3FA94FE}"/>
              </a:ext>
            </a:extLst>
          </p:cNvPr>
          <p:cNvSpPr/>
          <p:nvPr/>
        </p:nvSpPr>
        <p:spPr>
          <a:xfrm>
            <a:off x="6230117" y="544694"/>
            <a:ext cx="221483" cy="198371"/>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sz="600" b="1" dirty="0">
                <a:solidFill>
                  <a:schemeClr val="tx1"/>
                </a:solidFill>
              </a:rPr>
              <a:t>8</a:t>
            </a:r>
          </a:p>
        </p:txBody>
      </p:sp>
      <p:pic>
        <p:nvPicPr>
          <p:cNvPr id="5" name="Picture 4">
            <a:extLst>
              <a:ext uri="{FF2B5EF4-FFF2-40B4-BE49-F238E27FC236}">
                <a16:creationId xmlns:a16="http://schemas.microsoft.com/office/drawing/2014/main" id="{AD46E434-02A2-A360-7D41-BF5FE4EF0977}"/>
              </a:ext>
            </a:extLst>
          </p:cNvPr>
          <p:cNvPicPr>
            <a:picLocks noChangeAspect="1"/>
          </p:cNvPicPr>
          <p:nvPr/>
        </p:nvPicPr>
        <p:blipFill>
          <a:blip r:embed="rId2"/>
          <a:stretch>
            <a:fillRect/>
          </a:stretch>
        </p:blipFill>
        <p:spPr>
          <a:xfrm>
            <a:off x="529532" y="2077208"/>
            <a:ext cx="5811326" cy="3092614"/>
          </a:xfrm>
          <a:prstGeom prst="rect">
            <a:avLst/>
          </a:prstGeom>
        </p:spPr>
      </p:pic>
      <p:sp>
        <p:nvSpPr>
          <p:cNvPr id="8" name="TextBox 7">
            <a:extLst>
              <a:ext uri="{FF2B5EF4-FFF2-40B4-BE49-F238E27FC236}">
                <a16:creationId xmlns:a16="http://schemas.microsoft.com/office/drawing/2014/main" id="{2E658689-8FA5-06A1-6019-1E6E6D4E0F9B}"/>
              </a:ext>
            </a:extLst>
          </p:cNvPr>
          <p:cNvSpPr txBox="1"/>
          <p:nvPr/>
        </p:nvSpPr>
        <p:spPr>
          <a:xfrm>
            <a:off x="499554" y="5169822"/>
            <a:ext cx="5952046" cy="369332"/>
          </a:xfrm>
          <a:prstGeom prst="rect">
            <a:avLst/>
          </a:prstGeom>
          <a:noFill/>
        </p:spPr>
        <p:txBody>
          <a:bodyPr wrap="square">
            <a:spAutoFit/>
          </a:bodyPr>
          <a:lstStyle/>
          <a:p>
            <a:r>
              <a:rPr lang="en-US" sz="900" dirty="0"/>
              <a:t>	• From schedule registration screen, setting worker (login User), start/end date and time, task, 	comments, and relevant input document.</a:t>
            </a:r>
          </a:p>
        </p:txBody>
      </p:sp>
      <p:pic>
        <p:nvPicPr>
          <p:cNvPr id="11" name="Picture 10">
            <a:extLst>
              <a:ext uri="{FF2B5EF4-FFF2-40B4-BE49-F238E27FC236}">
                <a16:creationId xmlns:a16="http://schemas.microsoft.com/office/drawing/2014/main" id="{7BF4D259-53EB-24A4-10F0-0EBD78335B4B}"/>
              </a:ext>
            </a:extLst>
          </p:cNvPr>
          <p:cNvPicPr>
            <a:picLocks noChangeAspect="1"/>
          </p:cNvPicPr>
          <p:nvPr/>
        </p:nvPicPr>
        <p:blipFill>
          <a:blip r:embed="rId3"/>
          <a:stretch>
            <a:fillRect/>
          </a:stretch>
        </p:blipFill>
        <p:spPr>
          <a:xfrm>
            <a:off x="547120" y="5539154"/>
            <a:ext cx="5811326" cy="3279293"/>
          </a:xfrm>
          <a:prstGeom prst="rect">
            <a:avLst/>
          </a:prstGeom>
        </p:spPr>
      </p:pic>
    </p:spTree>
    <p:extLst>
      <p:ext uri="{BB962C8B-B14F-4D97-AF65-F5344CB8AC3E}">
        <p14:creationId xmlns:p14="http://schemas.microsoft.com/office/powerpoint/2010/main" val="45969484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マニュアル用">
      <a:majorFont>
        <a:latin typeface="Arial"/>
        <a:ea typeface="メイリオ"/>
        <a:cs typeface=""/>
      </a:majorFont>
      <a:minorFont>
        <a:latin typeface="Arial"/>
        <a:ea typeface="メイリオ"/>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 cap="flat" cmpd="sng" algn="ctr">
          <a:solidFill>
            <a:sysClr val="windowText" lastClr="000000"/>
          </a:solidFill>
          <a:prstDash val="solid"/>
        </a:ln>
        <a:effectLst/>
      </a:spPr>
      <a:bodyPr rtlCol="0" anchor="ctr"/>
      <a:lstStyle>
        <a:defPPr algn="l" defTabSz="914400">
          <a:defRPr kumimoji="1" sz="700" kern="0" dirty="0" smtClean="0">
            <a:solidFill>
              <a:prstClr val="black"/>
            </a:solidFill>
          </a:defRPr>
        </a:defPPr>
      </a:lstStyle>
    </a:spDef>
    <a:lnDef>
      <a:spPr>
        <a:ln w="6350" cmpd="sng">
          <a:solidFill>
            <a:schemeClr val="tx1"/>
          </a:solidFill>
          <a:prstDash val="solid"/>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66536</TotalTime>
  <Words>11007</Words>
  <Application>Microsoft Office PowerPoint</Application>
  <PresentationFormat>A4 Paper (210x297 mm)</PresentationFormat>
  <Paragraphs>1774</Paragraphs>
  <Slides>102</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102</vt:i4>
      </vt:variant>
    </vt:vector>
  </HeadingPairs>
  <TitlesOfParts>
    <vt:vector size="107" baseType="lpstr">
      <vt:lpstr>游ゴシック</vt:lpstr>
      <vt:lpstr>Arial</vt:lpstr>
      <vt:lpstr>Wingdings</vt:lpstr>
      <vt:lpstr>Office テーマ</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Nozaki Ryo</dc:creator>
  <cp:lastModifiedBy>Panthita R</cp:lastModifiedBy>
  <cp:revision>387</cp:revision>
  <cp:lastPrinted>2023-09-09T05:01:51Z</cp:lastPrinted>
  <dcterms:created xsi:type="dcterms:W3CDTF">2021-03-06T04:05:57Z</dcterms:created>
  <dcterms:modified xsi:type="dcterms:W3CDTF">2025-01-31T11:20:39Z</dcterms:modified>
</cp:coreProperties>
</file>