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451" r:id="rId7"/>
    <p:sldId id="499" r:id="rId8"/>
    <p:sldId id="452" r:id="rId9"/>
    <p:sldId id="488" r:id="rId10"/>
    <p:sldId id="493" r:id="rId11"/>
    <p:sldId id="497" r:id="rId12"/>
    <p:sldId id="498" r:id="rId13"/>
    <p:sldId id="500" r:id="rId14"/>
    <p:sldId id="501" r:id="rId15"/>
    <p:sldId id="502" r:id="rId16"/>
    <p:sldId id="503" r:id="rId17"/>
    <p:sldId id="504" r:id="rId18"/>
    <p:sldId id="508" r:id="rId19"/>
    <p:sldId id="392" r:id="rId20"/>
    <p:sldId id="485" r:id="rId21"/>
    <p:sldId id="481" r:id="rId22"/>
    <p:sldId id="482" r:id="rId23"/>
    <p:sldId id="483" r:id="rId24"/>
    <p:sldId id="511" r:id="rId25"/>
    <p:sldId id="484" r:id="rId26"/>
    <p:sldId id="487" r:id="rId27"/>
    <p:sldId id="512" r:id="rId28"/>
    <p:sldId id="489" r:id="rId29"/>
    <p:sldId id="490" r:id="rId30"/>
    <p:sldId id="491" r:id="rId31"/>
    <p:sldId id="492" r:id="rId32"/>
    <p:sldId id="494" r:id="rId33"/>
    <p:sldId id="495" r:id="rId34"/>
    <p:sldId id="496" r:id="rId35"/>
    <p:sldId id="505" r:id="rId36"/>
    <p:sldId id="506" r:id="rId37"/>
    <p:sldId id="507" r:id="rId38"/>
    <p:sldId id="510" r:id="rId39"/>
    <p:sldId id="286" r:id="rId40"/>
    <p:sldId id="509" r:id="rId41"/>
    <p:sldId id="307" r:id="rId42"/>
    <p:sldId id="309" r:id="rId43"/>
    <p:sldId id="393" r:id="rId44"/>
    <p:sldId id="436" r:id="rId45"/>
    <p:sldId id="276" r:id="rId46"/>
    <p:sldId id="275" r:id="rId47"/>
  </p:sldIdLst>
  <p:sldSz cx="6858000" cy="9906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o Nozaki" initials="RN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ABEE"/>
    <a:srgbClr val="D1E9F5"/>
    <a:srgbClr val="E5E6FA"/>
    <a:srgbClr val="FAFAFA"/>
    <a:srgbClr val="02468F"/>
    <a:srgbClr val="0096FF"/>
    <a:srgbClr val="F6FBF8"/>
    <a:srgbClr val="FEC107"/>
    <a:srgbClr val="F68686"/>
    <a:srgbClr val="3BE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 showGuides="1">
      <p:cViewPr>
        <p:scale>
          <a:sx n="200" d="100"/>
          <a:sy n="200" d="100"/>
        </p:scale>
        <p:origin x="110" y="-5155"/>
      </p:cViewPr>
      <p:guideLst>
        <p:guide orient="horz" pos="3120"/>
        <p:guide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35238" y="1200150"/>
            <a:ext cx="22447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6CFC-FF19-4781-A4DE-2CC7675F8B77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D9C7-92B9-45BC-9B90-DF46B6BA5261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E951-F883-47B4-992D-28B105B4F533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ECC3-BF8E-40B9-98D0-EB423D6D312D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B603-9607-4716-A4DF-15DFAC2CBFC0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539-77BC-4B9B-8FEB-BABBDB0F9E82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2692-4F00-4475-B8C7-7EA8D8766404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F9A5-361D-4B1F-9197-7B30DA4A1F5A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A-AC2B-4F20-8198-249CEB211796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4FBC-97DF-46E6-B229-C1AB79D31D63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F650-F24F-4F22-8E51-1A02B1045C19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0633-D700-42EF-BCAE-7726817DF085}" type="datetime1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7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4.jpe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4.jpe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4.jpe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50.png"/><Relationship Id="rId9" Type="http://schemas.openxmlformats.org/officeDocument/2006/relationships/image" Target="../media/image37.png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50.png"/><Relationship Id="rId9" Type="http://schemas.openxmlformats.org/officeDocument/2006/relationships/image" Target="../media/image37.png"/><Relationship Id="rId1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3" Type="http://schemas.openxmlformats.org/officeDocument/2006/relationships/image" Target="../media/image44.jpeg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5" Type="http://schemas.openxmlformats.org/officeDocument/2006/relationships/image" Target="../media/image53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44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36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image" Target="../media/image44.jpeg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9.png"/><Relationship Id="rId2" Type="http://schemas.openxmlformats.org/officeDocument/2006/relationships/image" Target="../media/image27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0.png"/><Relationship Id="rId3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51.png"/><Relationship Id="rId9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2.png"/><Relationship Id="rId3" Type="http://schemas.openxmlformats.org/officeDocument/2006/relationships/image" Target="../media/image28.png"/><Relationship Id="rId21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9.png"/><Relationship Id="rId2" Type="http://schemas.openxmlformats.org/officeDocument/2006/relationships/image" Target="../media/image27.jpe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6.png"/><Relationship Id="rId3" Type="http://schemas.openxmlformats.org/officeDocument/2006/relationships/image" Target="../media/image44.jpeg"/><Relationship Id="rId7" Type="http://schemas.openxmlformats.org/officeDocument/2006/relationships/image" Target="../media/image56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4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17" Type="http://schemas.openxmlformats.org/officeDocument/2006/relationships/image" Target="../media/image61.png"/><Relationship Id="rId2" Type="http://schemas.openxmlformats.org/officeDocument/2006/relationships/image" Target="../media/image33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13.png"/><Relationship Id="rId5" Type="http://schemas.openxmlformats.org/officeDocument/2006/relationships/image" Target="../media/image36.png"/><Relationship Id="rId15" Type="http://schemas.openxmlformats.org/officeDocument/2006/relationships/image" Target="../media/image59.png"/><Relationship Id="rId10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0.png"/><Relationship Id="rId5" Type="http://schemas.openxmlformats.org/officeDocument/2006/relationships/image" Target="../media/image44.jpeg"/><Relationship Id="rId10" Type="http://schemas.openxmlformats.org/officeDocument/2006/relationships/image" Target="../media/image64.png"/><Relationship Id="rId4" Type="http://schemas.openxmlformats.org/officeDocument/2006/relationships/image" Target="../media/image35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6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68.png"/><Relationship Id="rId5" Type="http://schemas.openxmlformats.org/officeDocument/2006/relationships/image" Target="../media/image36.png"/><Relationship Id="rId10" Type="http://schemas.openxmlformats.org/officeDocument/2006/relationships/image" Target="../media/image67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2">
            <a:extLst>
              <a:ext uri="{FF2B5EF4-FFF2-40B4-BE49-F238E27FC236}">
                <a16:creationId xmlns:a16="http://schemas.microsoft.com/office/drawing/2014/main" id="{E8D9608A-6B4B-4561-B61C-C74C30FB518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2A6BEF9C-6AE2-4714-89C9-41C77A60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2CDC2C1D-88BF-4C3A-95C8-8992DD55D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1874514" y="3880875"/>
            <a:ext cx="415158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/>
              <a:t>IKD process system specifications</a:t>
            </a:r>
          </a:p>
          <a:p>
            <a:pPr algn="r"/>
            <a:r>
              <a:rPr kumimoji="1" lang="en-US" altLang="ja-JP" b="1" dirty="0"/>
              <a:t>Documentation </a:t>
            </a:r>
            <a:r>
              <a:rPr kumimoji="1" lang="en-US" altLang="ja-JP" b="1" dirty="0" err="1"/>
              <a:t>EN</a:t>
            </a:r>
            <a:r>
              <a:rPr kumimoji="1" lang="en-US" altLang="ja-JP" b="1" dirty="0"/>
              <a:t> Blueprint for ANI</a:t>
            </a:r>
          </a:p>
          <a:p>
            <a:pPr algn="r"/>
            <a:r>
              <a:rPr kumimoji="1" lang="en-US" altLang="ja-JP" sz="1400" b="1" dirty="0"/>
              <a:t>Blueprint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200" dirty="0"/>
              <a:t>R2</a:t>
            </a:r>
          </a:p>
          <a:p>
            <a:pPr algn="r"/>
            <a:endParaRPr kumimoji="1" lang="en-US" altLang="ja-JP" sz="1200" dirty="0"/>
          </a:p>
          <a:p>
            <a:pPr algn="r"/>
            <a:r>
              <a:rPr kumimoji="1" lang="en-US" altLang="ja-JP" sz="1200" dirty="0"/>
              <a:t>Made for : </a:t>
            </a:r>
            <a:r>
              <a:rPr kumimoji="1" lang="en-US" altLang="ja-JP" sz="1200" dirty="0" err="1"/>
              <a:t>A.N.I</a:t>
            </a:r>
            <a:r>
              <a:rPr kumimoji="1" lang="en-US" altLang="ja-JP" sz="1200" dirty="0"/>
              <a:t>. LOGISTICS, LTD.</a:t>
            </a:r>
          </a:p>
          <a:p>
            <a:pPr algn="r"/>
            <a:r>
              <a:rPr kumimoji="1" lang="en-US" altLang="ja-JP" sz="1200" dirty="0"/>
              <a:t>By : TOMAS TECH CO.,LTD.</a:t>
            </a:r>
          </a:p>
          <a:p>
            <a:pPr algn="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</a:t>
            </a:r>
            <a:r>
              <a:rPr kumimoji="1" lang="th-TH" altLang="ja-JP" sz="1100" dirty="0">
                <a:solidFill>
                  <a:srgbClr val="FF0000"/>
                </a:solidFill>
              </a:rPr>
              <a:t> </a:t>
            </a:r>
            <a:r>
              <a:rPr kumimoji="1" lang="en-US" altLang="ja-JP" sz="1100" dirty="0">
                <a:solidFill>
                  <a:srgbClr val="FF0000"/>
                </a:solidFill>
              </a:rPr>
              <a:t>9/Jan/2025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62EA3E-A872-7E64-821E-C8BF0D00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8" y="7912266"/>
            <a:ext cx="5955176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D7157-C392-7A51-E3C1-94CAC435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1038A76-C3BA-3BA7-7CD7-3608392F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20859F0-8B3F-8BF9-0CBC-D952F105C83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E2B2F54-9A0C-9E09-1A0D-598EB273FD44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3.7. Case List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C827DD-71A1-53B0-3A9F-992346177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06525"/>
            <a:ext cx="4494517" cy="5795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AC75E-6010-0F23-CEFE-9D9384376B5D}"/>
              </a:ext>
            </a:extLst>
          </p:cNvPr>
          <p:cNvSpPr txBox="1"/>
          <p:nvPr/>
        </p:nvSpPr>
        <p:spPr>
          <a:xfrm>
            <a:off x="501967" y="5679387"/>
            <a:ext cx="5629105" cy="37856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ใช้ตอน </a:t>
            </a:r>
            <a:r>
              <a:rPr lang="en-US" dirty="0"/>
              <a:t>receive </a:t>
            </a:r>
          </a:p>
          <a:p>
            <a:pPr marL="285750" indent="-285750">
              <a:buFontTx/>
              <a:buChar char="-"/>
            </a:pPr>
            <a:r>
              <a:rPr lang="th-TH" dirty="0"/>
              <a:t>ระบบใหม่สร้าง </a:t>
            </a:r>
            <a:r>
              <a:rPr lang="en-US" dirty="0"/>
              <a:t>Case list plan</a:t>
            </a:r>
            <a:r>
              <a:rPr lang="th-TH" dirty="0"/>
              <a:t> แต่อยากเปลี่ยนการ </a:t>
            </a:r>
            <a:r>
              <a:rPr lang="en-US" dirty="0"/>
              <a:t>print </a:t>
            </a:r>
            <a:endParaRPr lang="th-TH" dirty="0"/>
          </a:p>
          <a:p>
            <a:r>
              <a:rPr lang="th-TH" dirty="0"/>
              <a:t>	เฉพาะเลข </a:t>
            </a:r>
            <a:r>
              <a:rPr lang="en-US" dirty="0"/>
              <a:t>container </a:t>
            </a:r>
            <a:r>
              <a:rPr lang="th-TH" dirty="0"/>
              <a:t>เพื่อทำการแสกนหัวเอกสาร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Print </a:t>
            </a:r>
            <a:r>
              <a:rPr lang="th-TH" dirty="0"/>
              <a:t>จาก </a:t>
            </a:r>
            <a:r>
              <a:rPr lang="en-US" dirty="0"/>
              <a:t>office </a:t>
            </a:r>
            <a:r>
              <a:rPr lang="th-TH" dirty="0"/>
              <a:t>ระบบต้องใส่ </a:t>
            </a:r>
            <a:r>
              <a:rPr lang="en-US" dirty="0"/>
              <a:t>QR code </a:t>
            </a:r>
            <a:r>
              <a:rPr lang="th-TH" dirty="0"/>
              <a:t>เพื่อให้ </a:t>
            </a:r>
            <a:r>
              <a:rPr lang="en-US" dirty="0"/>
              <a:t>forklift </a:t>
            </a:r>
            <a:r>
              <a:rPr lang="th-TH" dirty="0"/>
              <a:t>ยกตามแผน</a:t>
            </a:r>
          </a:p>
          <a:p>
            <a:pPr marL="285750" indent="-285750">
              <a:buFontTx/>
              <a:buChar char="-"/>
            </a:pPr>
            <a:r>
              <a:rPr lang="en-US" dirty="0"/>
              <a:t>Handy </a:t>
            </a:r>
            <a:r>
              <a:rPr lang="th-TH" dirty="0"/>
              <a:t>แสกนรายการตาม </a:t>
            </a:r>
            <a:r>
              <a:rPr lang="en-US" dirty="0"/>
              <a:t>container no </a:t>
            </a:r>
            <a:endParaRPr lang="th-TH" dirty="0"/>
          </a:p>
          <a:p>
            <a:r>
              <a:rPr lang="th-TH" dirty="0"/>
              <a:t>	มี </a:t>
            </a:r>
            <a:r>
              <a:rPr lang="en-US" dirty="0"/>
              <a:t>check box </a:t>
            </a:r>
            <a:r>
              <a:rPr lang="th-TH" dirty="0"/>
              <a:t>ให้ซ่อนรายการที่ทำเสร็จแล้ว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ใน </a:t>
            </a:r>
            <a:r>
              <a:rPr lang="en-US" dirty="0"/>
              <a:t>function receive </a:t>
            </a:r>
            <a:r>
              <a:rPr lang="th-TH" dirty="0"/>
              <a:t>ต้องเก็บ </a:t>
            </a:r>
            <a:r>
              <a:rPr lang="en-US" dirty="0"/>
              <a:t>Case type</a:t>
            </a:r>
          </a:p>
          <a:p>
            <a:pPr marL="285750" indent="-285750">
              <a:buFontTx/>
              <a:buChar char="-"/>
            </a:pPr>
            <a:r>
              <a:rPr lang="en-US" dirty="0"/>
              <a:t>Case type (May scan from barcode)</a:t>
            </a:r>
          </a:p>
          <a:p>
            <a:pPr marL="742950" lvl="1" indent="-285750">
              <a:buFontTx/>
              <a:buChar char="-"/>
            </a:pPr>
            <a:r>
              <a:rPr lang="en-US" sz="1100" dirty="0"/>
              <a:t>Full case</a:t>
            </a:r>
          </a:p>
          <a:p>
            <a:pPr marL="742950" lvl="1" indent="-285750">
              <a:buFontTx/>
              <a:buChar char="-"/>
            </a:pPr>
            <a:r>
              <a:rPr lang="en-US" sz="1100" dirty="0"/>
              <a:t>Half case</a:t>
            </a:r>
          </a:p>
          <a:p>
            <a:pPr marL="742950" lvl="1" indent="-285750">
              <a:buFontTx/>
              <a:buChar char="-"/>
            </a:pPr>
            <a:r>
              <a:rPr lang="en-US" sz="1100" dirty="0"/>
              <a:t>One way case </a:t>
            </a:r>
            <a:r>
              <a:rPr lang="en-US" sz="1100" dirty="0">
                <a:highlight>
                  <a:srgbClr val="FFFF00"/>
                </a:highlight>
              </a:rPr>
              <a:t>* User </a:t>
            </a:r>
            <a:r>
              <a:rPr lang="th-TH" sz="1100" dirty="0">
                <a:highlight>
                  <a:srgbClr val="FFFF00"/>
                </a:highlight>
              </a:rPr>
              <a:t>จะส่งข้อมูลให้อีกที</a:t>
            </a:r>
            <a:endParaRPr lang="en-US" sz="1100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Export </a:t>
            </a:r>
            <a:r>
              <a:rPr lang="th-TH" dirty="0"/>
              <a:t>ข้อมูล </a:t>
            </a:r>
            <a:r>
              <a:rPr lang="en-US" dirty="0"/>
              <a:t>Report </a:t>
            </a:r>
            <a:r>
              <a:rPr lang="th-TH" dirty="0"/>
              <a:t>เพื่อทำส่งให้ </a:t>
            </a:r>
            <a:r>
              <a:rPr lang="en-US" dirty="0"/>
              <a:t>Honda </a:t>
            </a:r>
            <a:endParaRPr lang="th-TH" dirty="0"/>
          </a:p>
          <a:p>
            <a:r>
              <a:rPr lang="th-TH" dirty="0">
                <a:highlight>
                  <a:srgbClr val="FFFF00"/>
                </a:highlight>
              </a:rPr>
              <a:t>	</a:t>
            </a:r>
            <a:r>
              <a:rPr lang="en-US" dirty="0">
                <a:highlight>
                  <a:srgbClr val="FFFF00"/>
                </a:highlight>
              </a:rPr>
              <a:t>*user </a:t>
            </a:r>
            <a:r>
              <a:rPr lang="th-TH" dirty="0">
                <a:highlight>
                  <a:srgbClr val="FFFF00"/>
                </a:highlight>
              </a:rPr>
              <a:t>ส่ง </a:t>
            </a:r>
            <a:r>
              <a:rPr lang="en-US" dirty="0">
                <a:highlight>
                  <a:srgbClr val="FFFF00"/>
                </a:highlight>
              </a:rPr>
              <a:t>report </a:t>
            </a:r>
            <a:r>
              <a:rPr lang="th-TH" dirty="0">
                <a:highlight>
                  <a:srgbClr val="FFFF00"/>
                </a:highlight>
              </a:rPr>
              <a:t>ตัวอย่างให้ </a:t>
            </a:r>
            <a:r>
              <a:rPr lang="en-US" dirty="0" err="1">
                <a:highlight>
                  <a:srgbClr val="FFFF00"/>
                </a:highlight>
              </a:rPr>
              <a:t>tomas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th-TH" dirty="0">
                <a:highlight>
                  <a:srgbClr val="FFFF00"/>
                </a:highlight>
              </a:rPr>
              <a:t>เพื่อจัดทำให้ได้เลย</a:t>
            </a:r>
            <a:r>
              <a:rPr lang="en-US" dirty="0"/>
              <a:t> </a:t>
            </a:r>
            <a:endParaRPr lang="th-TH" dirty="0"/>
          </a:p>
          <a:p>
            <a:pPr marL="285750" indent="-285750">
              <a:buFontTx/>
              <a:buChar char="-"/>
            </a:pPr>
            <a:r>
              <a:rPr lang="en-US" dirty="0"/>
              <a:t>Stock case report</a:t>
            </a:r>
          </a:p>
        </p:txBody>
      </p:sp>
    </p:spTree>
    <p:extLst>
      <p:ext uri="{BB962C8B-B14F-4D97-AF65-F5344CB8AC3E}">
        <p14:creationId xmlns:p14="http://schemas.microsoft.com/office/powerpoint/2010/main" val="310846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E573-D745-3E3B-D762-55AD7EB63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63D30C9-9649-4EDE-6EFA-31684D91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023290A-FC56-3530-B236-8D687EA9F483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405E38C-E591-DC67-BD92-4ECA4C9AF5EE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3.8. Picking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919FC-6129-F7E1-5F92-BDB121468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27" y="1501140"/>
            <a:ext cx="5622503" cy="4052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DFAC2-FCBC-33AA-3727-B8464AE82856}"/>
              </a:ext>
            </a:extLst>
          </p:cNvPr>
          <p:cNvSpPr txBox="1"/>
          <p:nvPr/>
        </p:nvSpPr>
        <p:spPr>
          <a:xfrm>
            <a:off x="545798" y="6960243"/>
            <a:ext cx="5629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แผนล่วงหน้าก่อน </a:t>
            </a:r>
            <a:r>
              <a:rPr lang="en-US" dirty="0"/>
              <a:t>Unpack 1 </a:t>
            </a:r>
            <a:r>
              <a:rPr lang="th-TH" dirty="0"/>
              <a:t>วันเพื่อยกมาไว้ที่จุด </a:t>
            </a:r>
            <a:r>
              <a:rPr lang="en-US" dirty="0"/>
              <a:t>picked items</a:t>
            </a:r>
          </a:p>
          <a:p>
            <a:pPr marL="285750" indent="-285750">
              <a:buFontTx/>
              <a:buChar char="-"/>
            </a:pPr>
            <a:r>
              <a:rPr lang="th-TH" dirty="0"/>
              <a:t>ระบบใหม่สร้าง </a:t>
            </a:r>
            <a:r>
              <a:rPr lang="en-US" dirty="0"/>
              <a:t>Picking Case List </a:t>
            </a:r>
            <a:r>
              <a:rPr lang="th-TH" dirty="0"/>
              <a:t>ในอนาคตอาจไม่ใช้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ให้รวมงานที่ </a:t>
            </a:r>
            <a:r>
              <a:rPr lang="en-US" dirty="0"/>
              <a:t>Case </a:t>
            </a:r>
            <a:r>
              <a:rPr lang="th-TH" dirty="0"/>
              <a:t>ซ้ำกันเป็นรายการเดียว</a:t>
            </a:r>
          </a:p>
          <a:p>
            <a:pPr marL="285750" indent="-285750">
              <a:buFontTx/>
              <a:buChar char="-"/>
            </a:pPr>
            <a:r>
              <a:rPr lang="th-TH" dirty="0"/>
              <a:t>เดิม แยก </a:t>
            </a:r>
            <a:r>
              <a:rPr lang="en-US" dirty="0"/>
              <a:t>line </a:t>
            </a:r>
            <a:r>
              <a:rPr lang="th-TH" dirty="0"/>
              <a:t>แต่ให้รวมเป็น </a:t>
            </a:r>
            <a:r>
              <a:rPr lang="en-US" dirty="0"/>
              <a:t>list </a:t>
            </a:r>
            <a:r>
              <a:rPr lang="th-TH" dirty="0"/>
              <a:t>เอกสารเดียว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Print </a:t>
            </a:r>
            <a:r>
              <a:rPr lang="th-TH" dirty="0"/>
              <a:t>จาก </a:t>
            </a:r>
            <a:r>
              <a:rPr lang="en-US" dirty="0"/>
              <a:t>office </a:t>
            </a:r>
            <a:r>
              <a:rPr lang="th-TH" dirty="0"/>
              <a:t>ระบบต้องใส่ </a:t>
            </a:r>
            <a:r>
              <a:rPr lang="en-US" dirty="0"/>
              <a:t>QR code </a:t>
            </a:r>
            <a:r>
              <a:rPr lang="th-TH" dirty="0"/>
              <a:t>เพื่อให้ </a:t>
            </a:r>
            <a:r>
              <a:rPr lang="en-US" dirty="0"/>
              <a:t>forklift </a:t>
            </a:r>
            <a:r>
              <a:rPr lang="th-TH" dirty="0"/>
              <a:t>ยกตามแผน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ให้ซ่อนรายการเหลือเฉพาะที่ยังไม่ได้ทำใน </a:t>
            </a:r>
            <a:r>
              <a:rPr lang="en-US" dirty="0"/>
              <a:t>Handy </a:t>
            </a:r>
          </a:p>
        </p:txBody>
      </p:sp>
    </p:spTree>
    <p:extLst>
      <p:ext uri="{BB962C8B-B14F-4D97-AF65-F5344CB8AC3E}">
        <p14:creationId xmlns:p14="http://schemas.microsoft.com/office/powerpoint/2010/main" val="326760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DD38-2010-BFD9-F6F7-602830589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CBA121-3D7F-33F1-24D6-73EDCA541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01" y="1323158"/>
            <a:ext cx="4848902" cy="6697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C57AD-24B0-0426-A600-FE37A55CF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303" y="1323158"/>
            <a:ext cx="634600" cy="63101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B927843-EC4C-3A07-3BA1-EFE1EF59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C9E3FB3-BDB3-6F07-AD2A-1FCC3BDE0BB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4E328D6-241B-ECBA-7A75-9FAFFCD0EA4E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3.9. Case</a:t>
            </a:r>
            <a:r>
              <a:rPr kumimoji="1" lang="th-TH" altLang="ja-JP" sz="1100" b="1" dirty="0"/>
              <a:t> </a:t>
            </a:r>
            <a:r>
              <a:rPr kumimoji="1" lang="en-US" altLang="ja-JP" sz="1100" b="1" dirty="0"/>
              <a:t>Transfer List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7D759D-E875-0B7F-E013-07D6585F23A2}"/>
              </a:ext>
            </a:extLst>
          </p:cNvPr>
          <p:cNvGrpSpPr/>
          <p:nvPr/>
        </p:nvGrpSpPr>
        <p:grpSpPr>
          <a:xfrm>
            <a:off x="7237105" y="1964045"/>
            <a:ext cx="3998262" cy="4695665"/>
            <a:chOff x="4695221" y="3978497"/>
            <a:chExt cx="1655469" cy="2001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C2209F-8AAA-FB78-EAB7-F2EA23675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5221" y="3978497"/>
              <a:ext cx="1655469" cy="20016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4FBC01-162E-8835-7326-14313A26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378" y="3993117"/>
              <a:ext cx="138111" cy="13733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9DF606-1248-A2AD-7748-4A674E159D73}"/>
              </a:ext>
            </a:extLst>
          </p:cNvPr>
          <p:cNvSpPr txBox="1"/>
          <p:nvPr/>
        </p:nvSpPr>
        <p:spPr>
          <a:xfrm>
            <a:off x="545798" y="6960243"/>
            <a:ext cx="5629105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แผนล่วงหน้าก่อน </a:t>
            </a:r>
            <a:r>
              <a:rPr lang="en-US" dirty="0"/>
              <a:t>Unpack 2 </a:t>
            </a:r>
            <a:r>
              <a:rPr lang="th-TH" dirty="0"/>
              <a:t>วันเพื่อยกมาไว้ที่จุด </a:t>
            </a:r>
            <a:r>
              <a:rPr lang="en-US" dirty="0"/>
              <a:t>picked items</a:t>
            </a:r>
          </a:p>
          <a:p>
            <a:pPr marL="285750" indent="-285750">
              <a:buFontTx/>
              <a:buChar char="-"/>
            </a:pPr>
            <a:r>
              <a:rPr lang="th-TH" dirty="0"/>
              <a:t>ระบบใหม่สร้าง </a:t>
            </a:r>
            <a:r>
              <a:rPr lang="en-US" dirty="0"/>
              <a:t>Picking Case List </a:t>
            </a:r>
            <a:r>
              <a:rPr lang="th-TH" dirty="0"/>
              <a:t>ในอนาคตอาจไม่ใช้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ให้รวมงานที่ </a:t>
            </a:r>
            <a:r>
              <a:rPr lang="en-US" dirty="0"/>
              <a:t>Case </a:t>
            </a:r>
            <a:r>
              <a:rPr lang="th-TH" dirty="0"/>
              <a:t>ซ้ำกันเป็นรายการเดียว</a:t>
            </a:r>
          </a:p>
          <a:p>
            <a:pPr marL="285750" indent="-285750">
              <a:buFontTx/>
              <a:buChar char="-"/>
            </a:pPr>
            <a:r>
              <a:rPr lang="th-TH" dirty="0"/>
              <a:t>เดิม แยก </a:t>
            </a:r>
            <a:r>
              <a:rPr lang="en-US" dirty="0"/>
              <a:t>line </a:t>
            </a:r>
            <a:r>
              <a:rPr lang="th-TH" dirty="0"/>
              <a:t>แต่ให้รวมเป็น </a:t>
            </a:r>
            <a:r>
              <a:rPr lang="en-US" dirty="0"/>
              <a:t>list </a:t>
            </a:r>
            <a:r>
              <a:rPr lang="th-TH" dirty="0"/>
              <a:t>เอกสารเดียว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Print </a:t>
            </a:r>
            <a:r>
              <a:rPr lang="th-TH" dirty="0"/>
              <a:t>จาก </a:t>
            </a:r>
            <a:r>
              <a:rPr lang="en-US" dirty="0"/>
              <a:t>office </a:t>
            </a:r>
            <a:r>
              <a:rPr lang="th-TH" dirty="0"/>
              <a:t>ระบบต้องใส่ </a:t>
            </a:r>
            <a:r>
              <a:rPr lang="en-US" dirty="0"/>
              <a:t>QR code </a:t>
            </a:r>
            <a:r>
              <a:rPr lang="th-TH" dirty="0"/>
              <a:t>เพื่อให้ </a:t>
            </a:r>
            <a:r>
              <a:rPr lang="en-US" dirty="0"/>
              <a:t>forklift </a:t>
            </a:r>
            <a:r>
              <a:rPr lang="th-TH" dirty="0"/>
              <a:t>ยกตามแผน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ให้ซ่อนรายการเหลือเฉพาะที่ยังไม่ได้ทำใน </a:t>
            </a:r>
            <a:r>
              <a:rPr lang="en-US" dirty="0"/>
              <a:t>Handy </a:t>
            </a:r>
          </a:p>
        </p:txBody>
      </p:sp>
    </p:spTree>
    <p:extLst>
      <p:ext uri="{BB962C8B-B14F-4D97-AF65-F5344CB8AC3E}">
        <p14:creationId xmlns:p14="http://schemas.microsoft.com/office/powerpoint/2010/main" val="121353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2EE-19EF-291A-4AC3-47C421FFD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3A29EC-CD86-0821-9FF1-52421D4E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B04930A-3F37-3FBD-87AD-4EE6C47BEFD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CD4AA-9FAA-B286-C9B5-1D1C80DFB389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3.10. Unpack List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553EEE-3BA7-E2D5-AD07-E05A04553D85}"/>
              </a:ext>
            </a:extLst>
          </p:cNvPr>
          <p:cNvGrpSpPr/>
          <p:nvPr/>
        </p:nvGrpSpPr>
        <p:grpSpPr>
          <a:xfrm>
            <a:off x="376974" y="1574422"/>
            <a:ext cx="6684226" cy="4292978"/>
            <a:chOff x="376974" y="1574422"/>
            <a:chExt cx="5978106" cy="3533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7BBCF1-89D5-3633-A99F-BA16617C0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974" y="1574422"/>
              <a:ext cx="5978106" cy="35331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3CE857-4ED0-2B14-1AD8-FFF21338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4872" y="1632048"/>
              <a:ext cx="333563" cy="32216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7F8A66-7A0A-678D-05CC-96AAB4F4500F}"/>
              </a:ext>
            </a:extLst>
          </p:cNvPr>
          <p:cNvSpPr txBox="1"/>
          <p:nvPr/>
        </p:nvSpPr>
        <p:spPr>
          <a:xfrm>
            <a:off x="457005" y="4923163"/>
            <a:ext cx="59295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ใช้ดู </a:t>
            </a:r>
            <a:r>
              <a:rPr lang="en-US" dirty="0"/>
              <a:t>part </a:t>
            </a:r>
            <a:r>
              <a:rPr lang="th-TH" dirty="0"/>
              <a:t>ใช้กับ </a:t>
            </a:r>
            <a:r>
              <a:rPr lang="en-US" dirty="0"/>
              <a:t>Line </a:t>
            </a:r>
            <a:r>
              <a:rPr lang="th-TH" dirty="0"/>
              <a:t>ขณะ </a:t>
            </a:r>
            <a:r>
              <a:rPr lang="en-US" dirty="0"/>
              <a:t>Unpack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ในอนาคต ไม่อยาก </a:t>
            </a:r>
            <a:r>
              <a:rPr lang="en-US" dirty="0"/>
              <a:t>print </a:t>
            </a:r>
            <a:r>
              <a:rPr lang="th-TH" dirty="0"/>
              <a:t>แต่ว่าเบื้องต้นใช้จาก </a:t>
            </a:r>
            <a:r>
              <a:rPr lang="en-US" dirty="0"/>
              <a:t>AS400</a:t>
            </a:r>
          </a:p>
          <a:p>
            <a:pPr marL="285750" indent="-285750">
              <a:buFontTx/>
              <a:buChar char="-"/>
            </a:pPr>
            <a:r>
              <a:rPr lang="th-TH" dirty="0"/>
              <a:t>ดูข้อมูลจาก </a:t>
            </a:r>
            <a:r>
              <a:rPr lang="en-US" dirty="0"/>
              <a:t>Handy </a:t>
            </a:r>
            <a:r>
              <a:rPr lang="th-TH" dirty="0"/>
              <a:t>แทนหรือจอ </a:t>
            </a:r>
            <a:r>
              <a:rPr lang="en-US" dirty="0"/>
              <a:t>KD LOT + LINE </a:t>
            </a:r>
            <a:r>
              <a:rPr lang="th-TH" dirty="0"/>
              <a:t>จาก </a:t>
            </a:r>
            <a:r>
              <a:rPr lang="en-US" dirty="0"/>
              <a:t>Weekly plan</a:t>
            </a:r>
          </a:p>
          <a:p>
            <a:pPr marL="285750" indent="-285750">
              <a:buFontTx/>
              <a:buChar char="-"/>
            </a:pPr>
            <a:r>
              <a:rPr lang="th-TH" dirty="0"/>
              <a:t>แหล่งข้อมูลมาจาก </a:t>
            </a:r>
            <a:r>
              <a:rPr lang="en-US" dirty="0"/>
              <a:t>Weekly plan </a:t>
            </a:r>
            <a:r>
              <a:rPr lang="th-TH" dirty="0"/>
              <a:t>แผนส่ง </a:t>
            </a:r>
            <a:r>
              <a:rPr lang="en-US" dirty="0"/>
              <a:t>(22)</a:t>
            </a:r>
          </a:p>
          <a:p>
            <a:pPr marL="285750" indent="-285750">
              <a:buFontTx/>
              <a:buChar char="-"/>
            </a:pPr>
            <a:r>
              <a:rPr lang="en-US" dirty="0"/>
              <a:t>Data table monitor</a:t>
            </a:r>
          </a:p>
          <a:p>
            <a:pPr marL="742950" lvl="1" indent="-285750">
              <a:buFontTx/>
              <a:buChar char="-"/>
            </a:pPr>
            <a:r>
              <a:rPr lang="th-TH" dirty="0"/>
              <a:t>ดูรายการ </a:t>
            </a:r>
            <a:r>
              <a:rPr lang="en-US" dirty="0"/>
              <a:t>Unpack </a:t>
            </a:r>
            <a:r>
              <a:rPr lang="th-TH" dirty="0"/>
              <a:t>ที่หน้างานว่าจะยกมา </a:t>
            </a:r>
            <a:r>
              <a:rPr lang="en-US" dirty="0"/>
              <a:t>Unpack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Daily sorting KD lot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JIT sorting delivery time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42425-803D-1681-D936-F3AE942C8D73}"/>
              </a:ext>
            </a:extLst>
          </p:cNvPr>
          <p:cNvSpPr/>
          <p:nvPr/>
        </p:nvSpPr>
        <p:spPr>
          <a:xfrm>
            <a:off x="2794000" y="2105905"/>
            <a:ext cx="172720" cy="180095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9" name="Callout: Line with Accent Bar 8">
            <a:extLst>
              <a:ext uri="{FF2B5EF4-FFF2-40B4-BE49-F238E27FC236}">
                <a16:creationId xmlns:a16="http://schemas.microsoft.com/office/drawing/2014/main" id="{ADEA95E0-B42F-A225-193D-7F6A483B8081}"/>
              </a:ext>
            </a:extLst>
          </p:cNvPr>
          <p:cNvSpPr/>
          <p:nvPr/>
        </p:nvSpPr>
        <p:spPr>
          <a:xfrm>
            <a:off x="3318557" y="1435170"/>
            <a:ext cx="914400" cy="612648"/>
          </a:xfrm>
          <a:prstGeom prst="accentCallout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Line No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E – AE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F – AF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W - WE</a:t>
            </a:r>
          </a:p>
        </p:txBody>
      </p:sp>
    </p:spTree>
    <p:extLst>
      <p:ext uri="{BB962C8B-B14F-4D97-AF65-F5344CB8AC3E}">
        <p14:creationId xmlns:p14="http://schemas.microsoft.com/office/powerpoint/2010/main" val="264914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7EBD-52E8-DCFE-85EC-0F9A6FA80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CBDE8DD-DB7C-0E7A-567B-ACCD8617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D0240EE-FB57-BDAE-F17F-955A69F18CE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E13FFE6-7DEA-498E-02EF-0F1A9E0F807E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3.11. Contents Label ANI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25185-A626-8EC5-BEC6-A5E8566A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0" y="3493453"/>
            <a:ext cx="1761645" cy="1734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44059-6278-95BC-F533-EC2DE4B21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771" y="3493452"/>
            <a:ext cx="1804887" cy="173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0B95D-2320-1EEA-114B-1CF63B54F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0" y="1570392"/>
            <a:ext cx="1788838" cy="1743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5DC8F-8545-CE97-5A95-C8409BD54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771" y="1570392"/>
            <a:ext cx="1764320" cy="1805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CF5AB-8437-C64E-27CE-F642CB25E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316" y="7087292"/>
            <a:ext cx="2468880" cy="1929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C3A1D-EADE-F7DA-8D5B-3037AACCB71D}"/>
              </a:ext>
            </a:extLst>
          </p:cNvPr>
          <p:cNvSpPr txBox="1"/>
          <p:nvPr/>
        </p:nvSpPr>
        <p:spPr>
          <a:xfrm>
            <a:off x="1627632" y="656539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contents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22D9459-8322-F872-C7E0-BBC1A5104BB8}"/>
              </a:ext>
            </a:extLst>
          </p:cNvPr>
          <p:cNvSpPr/>
          <p:nvPr/>
        </p:nvSpPr>
        <p:spPr>
          <a:xfrm>
            <a:off x="6225653" y="53264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3B1AA-F9B4-A153-0926-E3411CF454D0}"/>
              </a:ext>
            </a:extLst>
          </p:cNvPr>
          <p:cNvSpPr txBox="1"/>
          <p:nvPr/>
        </p:nvSpPr>
        <p:spPr>
          <a:xfrm>
            <a:off x="452989" y="5573630"/>
            <a:ext cx="588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Label </a:t>
            </a:r>
            <a:r>
              <a:rPr lang="th-TH" dirty="0"/>
              <a:t>นี้ออกโดย </a:t>
            </a:r>
            <a:r>
              <a:rPr lang="en-US" dirty="0"/>
              <a:t>mobile printer</a:t>
            </a:r>
          </a:p>
          <a:p>
            <a:pPr marL="285750" indent="-285750">
              <a:buFontTx/>
              <a:buChar char="-"/>
            </a:pPr>
            <a:r>
              <a:rPr lang="en-US" dirty="0">
                <a:highlight>
                  <a:srgbClr val="FFFF00"/>
                </a:highlight>
              </a:rPr>
              <a:t>*Tomas </a:t>
            </a:r>
            <a:r>
              <a:rPr lang="th-TH" dirty="0">
                <a:highlight>
                  <a:srgbClr val="FFFF00"/>
                </a:highlight>
              </a:rPr>
              <a:t>จะทำการ </a:t>
            </a:r>
            <a:r>
              <a:rPr lang="en-US" dirty="0">
                <a:highlight>
                  <a:srgbClr val="FFFF00"/>
                </a:highlight>
              </a:rPr>
              <a:t>design </a:t>
            </a:r>
            <a:r>
              <a:rPr lang="th-TH" dirty="0">
                <a:highlight>
                  <a:srgbClr val="FFFF00"/>
                </a:highlight>
              </a:rPr>
              <a:t>แล้วส่งให้ </a:t>
            </a:r>
            <a:r>
              <a:rPr lang="en-US" dirty="0">
                <a:highlight>
                  <a:srgbClr val="FFFF00"/>
                </a:highlight>
              </a:rPr>
              <a:t>ANI </a:t>
            </a:r>
            <a:r>
              <a:rPr lang="th-TH" dirty="0">
                <a:highlight>
                  <a:srgbClr val="FFFF00"/>
                </a:highlight>
              </a:rPr>
              <a:t>ให้ </a:t>
            </a:r>
            <a:r>
              <a:rPr lang="en-US" dirty="0">
                <a:highlight>
                  <a:srgbClr val="FFFF00"/>
                </a:highlight>
              </a:rPr>
              <a:t>Honda</a:t>
            </a:r>
            <a:r>
              <a:rPr lang="th-TH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confirm </a:t>
            </a:r>
            <a:r>
              <a:rPr lang="th-TH" dirty="0">
                <a:highlight>
                  <a:srgbClr val="FFFF00"/>
                </a:highlight>
              </a:rPr>
              <a:t>อีกที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0719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0D6EF-3646-6537-7ECB-1C2CAEA9C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3D29F61-DA01-33A6-A684-B18C251B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AE693BB-1921-1FB9-BC11-C50A50A97FA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965C440-B5D5-0E97-51DF-28D22CCFD028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3.12. Shipping Note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C1614-7174-BE01-E03D-403A4913D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23" y="1323158"/>
            <a:ext cx="2986864" cy="3711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87236D-C238-3690-D2BF-154C8C7E8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727" y="1305313"/>
            <a:ext cx="1707174" cy="3711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56CDD-E213-CDE4-1715-5B99844DCA7B}"/>
              </a:ext>
            </a:extLst>
          </p:cNvPr>
          <p:cNvSpPr txBox="1"/>
          <p:nvPr/>
        </p:nvSpPr>
        <p:spPr>
          <a:xfrm>
            <a:off x="829704" y="6329680"/>
            <a:ext cx="47852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ปัจจุบันใช้ด้านซ้าย แต่ต้องการเปลี่ยนไปใช้ </a:t>
            </a:r>
            <a:r>
              <a:rPr lang="en-US" dirty="0"/>
              <a:t>tag </a:t>
            </a:r>
            <a:r>
              <a:rPr lang="th-TH" dirty="0"/>
              <a:t>ใหม่ด้านขวามือแทน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th-TH" dirty="0"/>
              <a:t>ใช้ </a:t>
            </a:r>
            <a:r>
              <a:rPr lang="en-US" dirty="0"/>
              <a:t>SATO label printer </a:t>
            </a:r>
            <a:r>
              <a:rPr lang="th-TH" dirty="0"/>
              <a:t>ตัวใหญ่เพราะใช้กระดาษเยอะ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ใช้ </a:t>
            </a:r>
            <a:r>
              <a:rPr lang="en-US" dirty="0"/>
              <a:t>5 </a:t>
            </a:r>
            <a:r>
              <a:rPr lang="th-TH" dirty="0"/>
              <a:t>เครื่อง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Rotation + WE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AE + G9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AF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JIT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415153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BB6A6-49B8-3E4B-E3D6-B6064241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31C14F-C66F-E5F2-6952-4D96B686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03B038F-560A-DDDE-5AC4-3A25556407A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E40EA39-D418-FB7A-E02D-71DCC3008981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3.13. Setting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68703-C4AC-3DF0-C41B-E6A0DFFA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31" y="1424940"/>
            <a:ext cx="5725843" cy="4251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6BC71F-E202-B6E4-7731-AEC2420B9053}"/>
              </a:ext>
            </a:extLst>
          </p:cNvPr>
          <p:cNvSpPr txBox="1"/>
          <p:nvPr/>
        </p:nvSpPr>
        <p:spPr>
          <a:xfrm>
            <a:off x="829704" y="6329680"/>
            <a:ext cx="491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งาน </a:t>
            </a:r>
            <a:r>
              <a:rPr lang="en-US" dirty="0"/>
              <a:t>Setting part special </a:t>
            </a:r>
            <a:r>
              <a:rPr lang="th-TH" dirty="0"/>
              <a:t>สำหรับแผนก </a:t>
            </a:r>
            <a:r>
              <a:rPr lang="en-US" dirty="0"/>
              <a:t>Special </a:t>
            </a:r>
            <a:r>
              <a:rPr lang="th-TH" dirty="0"/>
              <a:t>เท่านั้น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th-TH" dirty="0"/>
              <a:t>ออกโดย </a:t>
            </a:r>
            <a:r>
              <a:rPr lang="en-US" dirty="0"/>
              <a:t>office</a:t>
            </a:r>
            <a:r>
              <a:rPr lang="th-TH" dirty="0"/>
              <a:t> จาก </a:t>
            </a:r>
            <a:r>
              <a:rPr lang="en-US" dirty="0"/>
              <a:t>plan </a:t>
            </a:r>
            <a:r>
              <a:rPr lang="th-TH" dirty="0"/>
              <a:t>แตกงานก้อนใหญ่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6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CFD23-341E-1514-45F6-70A38DA69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1B5E97E-9DEA-6BDE-8EF6-18B153B8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30B9C0D-7746-02EE-F13E-1B353CF63CA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774E027-F397-C847-7350-6A9A679E0326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3.14. Check Sheet [Just in time/Daily]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B6888-340B-2131-5104-C2C0CF62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249941"/>
            <a:ext cx="5789688" cy="7886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2628A-A868-F82E-319E-4096F22795C3}"/>
              </a:ext>
            </a:extLst>
          </p:cNvPr>
          <p:cNvSpPr txBox="1"/>
          <p:nvPr/>
        </p:nvSpPr>
        <p:spPr>
          <a:xfrm>
            <a:off x="606184" y="5008880"/>
            <a:ext cx="6125395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Daily plan </a:t>
            </a:r>
            <a:r>
              <a:rPr lang="th-TH" dirty="0"/>
              <a:t>แผนส่งล่วงหน้า </a:t>
            </a:r>
            <a:r>
              <a:rPr lang="en-US" dirty="0"/>
              <a:t>1 shift / JIT </a:t>
            </a:r>
            <a:r>
              <a:rPr lang="th-TH" dirty="0"/>
              <a:t>แผนส่งล่วงหน้า </a:t>
            </a:r>
            <a:r>
              <a:rPr lang="en-US" dirty="0"/>
              <a:t>2 </a:t>
            </a:r>
            <a:r>
              <a:rPr lang="th-TH" dirty="0"/>
              <a:t>ชม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th-TH" dirty="0"/>
              <a:t>แผน </a:t>
            </a:r>
            <a:r>
              <a:rPr lang="en-US" dirty="0"/>
              <a:t>JIT (part </a:t>
            </a:r>
            <a:r>
              <a:rPr lang="th-TH" dirty="0"/>
              <a:t>ตัวใหญ่</a:t>
            </a:r>
            <a:r>
              <a:rPr lang="en-US" dirty="0"/>
              <a:t>) *G9 part small </a:t>
            </a:r>
          </a:p>
          <a:p>
            <a:pPr marL="285750" indent="-285750">
              <a:buFontTx/>
              <a:buChar char="-"/>
            </a:pPr>
            <a:r>
              <a:rPr lang="th-TH" dirty="0"/>
              <a:t>ใช้ในขั้นตอน </a:t>
            </a:r>
            <a:r>
              <a:rPr lang="en-US" dirty="0"/>
              <a:t>packing</a:t>
            </a:r>
          </a:p>
          <a:p>
            <a:pPr marL="285750" indent="-285750">
              <a:buFontTx/>
              <a:buChar char="-"/>
            </a:pPr>
            <a:r>
              <a:rPr lang="th-TH" dirty="0"/>
              <a:t>ระบบใหม่ไม่ต้อง </a:t>
            </a:r>
            <a:r>
              <a:rPr lang="en-US" dirty="0"/>
              <a:t>print </a:t>
            </a:r>
            <a:r>
              <a:rPr lang="th-TH" dirty="0"/>
              <a:t>แต่ต้องมีหน้าจอ </a:t>
            </a:r>
            <a:endParaRPr lang="en-US" dirty="0"/>
          </a:p>
          <a:p>
            <a:r>
              <a:rPr lang="en-US" dirty="0"/>
              <a:t>	dashboard monitor </a:t>
            </a:r>
            <a:r>
              <a:rPr lang="th-TH" dirty="0"/>
              <a:t>ให้ดูโดยจะใช้ </a:t>
            </a:r>
            <a:r>
              <a:rPr lang="en-US" dirty="0"/>
              <a:t>PC *</a:t>
            </a:r>
            <a:r>
              <a:rPr lang="en-US" dirty="0" err="1"/>
              <a:t>tomas</a:t>
            </a:r>
            <a:r>
              <a:rPr lang="en-US" dirty="0"/>
              <a:t> design screen</a:t>
            </a:r>
          </a:p>
        </p:txBody>
      </p:sp>
    </p:spTree>
    <p:extLst>
      <p:ext uri="{BB962C8B-B14F-4D97-AF65-F5344CB8AC3E}">
        <p14:creationId xmlns:p14="http://schemas.microsoft.com/office/powerpoint/2010/main" val="324660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85A1E-6FCD-825B-6630-F21A776CF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BB3F70-835B-4C99-0F95-81F3902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EFE371F-0DA9-2C6B-D536-5EB9028FB78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ABDD9C-D48A-4605-36E1-F2BC1152609A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3.15. Truck Delivery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7BB16-184C-1021-C235-71009323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15" y="1389883"/>
            <a:ext cx="5668831" cy="712623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BC6C0-839D-F27D-5383-863CC8962E2F}"/>
              </a:ext>
            </a:extLst>
          </p:cNvPr>
          <p:cNvSpPr txBox="1"/>
          <p:nvPr/>
        </p:nvSpPr>
        <p:spPr>
          <a:xfrm>
            <a:off x="510793" y="4394200"/>
            <a:ext cx="6062301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ใช้หลังขั้นตอน </a:t>
            </a:r>
            <a:r>
              <a:rPr lang="en-US" dirty="0"/>
              <a:t>Staging </a:t>
            </a:r>
            <a:r>
              <a:rPr lang="th-TH" dirty="0"/>
              <a:t>เพื่อ </a:t>
            </a:r>
            <a:r>
              <a:rPr lang="en-US" dirty="0"/>
              <a:t>loading </a:t>
            </a:r>
            <a:r>
              <a:rPr lang="th-TH" dirty="0"/>
              <a:t>ขึ้นรถ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th-TH" strike="sngStrike" dirty="0"/>
              <a:t>สั่งจาก </a:t>
            </a:r>
            <a:r>
              <a:rPr lang="en-US" strike="sngStrike" dirty="0"/>
              <a:t>Handy </a:t>
            </a:r>
            <a:r>
              <a:rPr lang="th-TH" strike="sngStrike" dirty="0"/>
              <a:t>โดยเลือกว่าจะ </a:t>
            </a:r>
            <a:r>
              <a:rPr lang="en-US" strike="sngStrike" dirty="0"/>
              <a:t>printer </a:t>
            </a:r>
            <a:r>
              <a:rPr lang="th-TH" strike="sngStrike" dirty="0"/>
              <a:t>เครื่องไหน</a:t>
            </a:r>
            <a:endParaRPr lang="en-US" strike="sngStrike" dirty="0"/>
          </a:p>
          <a:p>
            <a:pPr marL="285750" indent="-285750">
              <a:buFontTx/>
              <a:buChar char="-"/>
            </a:pPr>
            <a:r>
              <a:rPr lang="th-TH" strike="sngStrike" dirty="0"/>
              <a:t>ระบบใหม่ต้อง </a:t>
            </a:r>
            <a:r>
              <a:rPr lang="en-US" strike="sngStrike" dirty="0"/>
              <a:t>print </a:t>
            </a:r>
            <a:r>
              <a:rPr lang="th-TH" strike="sngStrike" dirty="0"/>
              <a:t>ที่หน้างานใช้ </a:t>
            </a:r>
            <a:r>
              <a:rPr lang="en-US" strike="sngStrike" dirty="0"/>
              <a:t>printer </a:t>
            </a:r>
            <a:r>
              <a:rPr lang="th-TH" strike="sngStrike" dirty="0"/>
              <a:t>ทั่วไป</a:t>
            </a:r>
          </a:p>
          <a:p>
            <a:pPr marL="285750" indent="-285750">
              <a:buFontTx/>
              <a:buChar char="-"/>
            </a:pPr>
            <a:r>
              <a:rPr lang="th-TH" dirty="0"/>
              <a:t>ต้องแยก </a:t>
            </a:r>
            <a:r>
              <a:rPr lang="en-US" dirty="0"/>
              <a:t>Printer settings </a:t>
            </a:r>
            <a:r>
              <a:rPr lang="th-TH" dirty="0"/>
              <a:t>ใน </a:t>
            </a:r>
            <a:r>
              <a:rPr lang="en-US" dirty="0"/>
              <a:t>handy </a:t>
            </a:r>
            <a:endParaRPr lang="th-TH" dirty="0"/>
          </a:p>
          <a:p>
            <a:r>
              <a:rPr lang="th-TH" dirty="0"/>
              <a:t>	สำหรับการ </a:t>
            </a:r>
            <a:r>
              <a:rPr lang="en-US" dirty="0"/>
              <a:t>print </a:t>
            </a:r>
            <a:r>
              <a:rPr lang="th-TH" dirty="0"/>
              <a:t>งานในแต่ละ </a:t>
            </a:r>
            <a:r>
              <a:rPr lang="en-US" dirty="0"/>
              <a:t>function </a:t>
            </a:r>
            <a:r>
              <a:rPr lang="th-TH" dirty="0"/>
              <a:t>ต่างๆ</a:t>
            </a:r>
          </a:p>
          <a:p>
            <a:pPr marL="285750" indent="-285750">
              <a:buFontTx/>
              <a:buChar char="-"/>
            </a:pPr>
            <a:r>
              <a:rPr lang="th-TH" dirty="0"/>
              <a:t>ยกเลิกการ </a:t>
            </a:r>
            <a:r>
              <a:rPr lang="en-US" dirty="0"/>
              <a:t>print </a:t>
            </a:r>
            <a:r>
              <a:rPr lang="th-TH" dirty="0"/>
              <a:t>เอกสาร</a:t>
            </a:r>
          </a:p>
          <a:p>
            <a:pPr marL="285750" indent="-285750">
              <a:buFontTx/>
              <a:buChar char="-"/>
            </a:pPr>
            <a:r>
              <a:rPr lang="th-TH" dirty="0"/>
              <a:t>เพิ่ม </a:t>
            </a:r>
            <a:r>
              <a:rPr lang="en-US" dirty="0"/>
              <a:t>process Receive MS(Material Service) </a:t>
            </a:r>
          </a:p>
          <a:p>
            <a:pPr lvl="1"/>
            <a:r>
              <a:rPr lang="th-TH" dirty="0"/>
              <a:t>การรับ </a:t>
            </a:r>
            <a:r>
              <a:rPr lang="en-US" dirty="0"/>
              <a:t>items </a:t>
            </a:r>
            <a:r>
              <a:rPr lang="th-TH" dirty="0"/>
              <a:t>ที่ฝั่ง </a:t>
            </a:r>
            <a:r>
              <a:rPr lang="en-US" dirty="0" err="1"/>
              <a:t>honda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th-TH" dirty="0"/>
              <a:t>ต้องเพิ่ม </a:t>
            </a:r>
            <a:r>
              <a:rPr lang="en-US" dirty="0"/>
              <a:t>Handy </a:t>
            </a:r>
            <a:r>
              <a:rPr lang="th-TH" dirty="0"/>
              <a:t>อีก </a:t>
            </a:r>
            <a:r>
              <a:rPr lang="en-US" dirty="0"/>
              <a:t>3 </a:t>
            </a:r>
            <a:r>
              <a:rPr lang="th-TH" dirty="0"/>
              <a:t>เครื่อง </a:t>
            </a:r>
            <a:r>
              <a:rPr lang="en-US" dirty="0"/>
              <a:t>AE 1 + [AF+WE 2 (N/S)]</a:t>
            </a:r>
          </a:p>
          <a:p>
            <a:pPr marL="285750" indent="-285750">
              <a:buFontTx/>
              <a:buChar char="-"/>
            </a:pPr>
            <a:r>
              <a:rPr lang="th-TH" dirty="0"/>
              <a:t>เพิ่มหน้าจอแสดงผล </a:t>
            </a:r>
            <a:r>
              <a:rPr lang="en-US" dirty="0"/>
              <a:t>Truck content loading </a:t>
            </a:r>
            <a:r>
              <a:rPr lang="th-TH" dirty="0"/>
              <a:t>ใน </a:t>
            </a:r>
            <a:r>
              <a:rPr lang="en-US" dirty="0"/>
              <a:t>PC *</a:t>
            </a:r>
            <a:r>
              <a:rPr lang="en-US" dirty="0" err="1"/>
              <a:t>tomas</a:t>
            </a:r>
            <a:r>
              <a:rPr lang="en-US" dirty="0"/>
              <a:t> design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th-TH" dirty="0"/>
          </a:p>
          <a:p>
            <a:pPr marL="285750" indent="-285750">
              <a:buFontTx/>
              <a:buChar char="-"/>
            </a:pPr>
            <a:endParaRPr lang="th-TH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5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4.1. Operation flow</a:t>
            </a:r>
          </a:p>
          <a:p>
            <a:r>
              <a:rPr kumimoji="1" lang="en-US" altLang="ja-JP" sz="1100" b="1" dirty="0"/>
              <a:t>4.1.1. Overall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C4C79-C64A-6654-2680-ECCC8C34B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7" y="1600510"/>
            <a:ext cx="5755385" cy="321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A477E-A37A-1A55-EF06-2D2953FA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6" y="5427450"/>
            <a:ext cx="5755385" cy="32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2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A56EBC7-709A-4ED6-A792-7E0F926F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3" y="386288"/>
            <a:ext cx="14273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71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  <a:cs typeface="Cordia New" panose="020B0304020202020204" pitchFamily="34" charset="-34"/>
              </a:rPr>
              <a:t>Revision History</a:t>
            </a:r>
            <a:endParaRPr kumimoji="0" lang="en-US" altLang="ja-JP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843B40D-5CED-4F03-8A04-82D93EEB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275340"/>
              </p:ext>
            </p:extLst>
          </p:nvPr>
        </p:nvGraphicFramePr>
        <p:xfrm>
          <a:off x="289931" y="657714"/>
          <a:ext cx="6356195" cy="5369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9">
                  <a:extLst>
                    <a:ext uri="{9D8B030D-6E8A-4147-A177-3AD203B41FA5}">
                      <a16:colId xmlns:a16="http://schemas.microsoft.com/office/drawing/2014/main" val="1689797891"/>
                    </a:ext>
                  </a:extLst>
                </a:gridCol>
                <a:gridCol w="731881">
                  <a:extLst>
                    <a:ext uri="{9D8B030D-6E8A-4147-A177-3AD203B41FA5}">
                      <a16:colId xmlns:a16="http://schemas.microsoft.com/office/drawing/2014/main" val="3968192231"/>
                    </a:ext>
                  </a:extLst>
                </a:gridCol>
                <a:gridCol w="2134322">
                  <a:extLst>
                    <a:ext uri="{9D8B030D-6E8A-4147-A177-3AD203B41FA5}">
                      <a16:colId xmlns:a16="http://schemas.microsoft.com/office/drawing/2014/main" val="1804588261"/>
                    </a:ext>
                  </a:extLst>
                </a:gridCol>
                <a:gridCol w="1900943">
                  <a:extLst>
                    <a:ext uri="{9D8B030D-6E8A-4147-A177-3AD203B41FA5}">
                      <a16:colId xmlns:a16="http://schemas.microsoft.com/office/drawing/2014/main" val="1088014115"/>
                    </a:ext>
                  </a:extLst>
                </a:gridCol>
              </a:tblGrid>
              <a:tr h="299724"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Date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Version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File name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198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21/Dec/2024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IKD process system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First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4824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9/Jan/2025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IKD process system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Second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59189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2644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24932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9348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485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4205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836020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8879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719134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74C7495-59A2-40E2-A622-FD8030C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6B258B4-7261-D55C-5186-99152DBFF233}"/>
              </a:ext>
            </a:extLst>
          </p:cNvPr>
          <p:cNvSpPr/>
          <p:nvPr/>
        </p:nvSpPr>
        <p:spPr>
          <a:xfrm>
            <a:off x="5775718" y="160661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24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44EDA-BCAD-446C-A00A-3843FAB3D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8D940B-B7DD-257F-3BD1-703A35E3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B637362-DFB2-E129-8355-C6C5950754B5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0D00F81-9B27-BDD9-88E6-BB4F062D979C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BD9BB7EB-7144-33E9-5722-5D4C3A7F7D29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4.1. Operation flow</a:t>
            </a:r>
          </a:p>
          <a:p>
            <a:r>
              <a:rPr kumimoji="1" lang="en-US" altLang="ja-JP" sz="1100" b="1" dirty="0"/>
              <a:t>4.1.2. Receive Container process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FCB3B6-F852-DC29-C93E-F14A81F0B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768662"/>
              </p:ext>
            </p:extLst>
          </p:nvPr>
        </p:nvGraphicFramePr>
        <p:xfrm>
          <a:off x="506676" y="1557585"/>
          <a:ext cx="5879838" cy="297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345">
                  <a:extLst>
                    <a:ext uri="{9D8B030D-6E8A-4147-A177-3AD203B41FA5}">
                      <a16:colId xmlns:a16="http://schemas.microsoft.com/office/drawing/2014/main" val="4172604886"/>
                    </a:ext>
                  </a:extLst>
                </a:gridCol>
                <a:gridCol w="2541527">
                  <a:extLst>
                    <a:ext uri="{9D8B030D-6E8A-4147-A177-3AD203B41FA5}">
                      <a16:colId xmlns:a16="http://schemas.microsoft.com/office/drawing/2014/main" val="3694674427"/>
                    </a:ext>
                  </a:extLst>
                </a:gridCol>
                <a:gridCol w="2917966">
                  <a:extLst>
                    <a:ext uri="{9D8B030D-6E8A-4147-A177-3AD203B41FA5}">
                      <a16:colId xmlns:a16="http://schemas.microsoft.com/office/drawing/2014/main" val="4080947240"/>
                    </a:ext>
                  </a:extLst>
                </a:gridCol>
              </a:tblGrid>
              <a:tr h="195628">
                <a:tc>
                  <a:txBody>
                    <a:bodyPr/>
                    <a:lstStyle/>
                    <a:p>
                      <a:r>
                        <a:rPr lang="en-GB" sz="800" dirty="0"/>
                        <a:t>No.</a:t>
                      </a:r>
                      <a:endParaRPr lang="th-TH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Detail</a:t>
                      </a:r>
                      <a:endParaRPr lang="th-TH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Document</a:t>
                      </a:r>
                      <a:endParaRPr lang="th-TH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229516"/>
                  </a:ext>
                </a:extLst>
              </a:tr>
              <a:tr h="572491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</a:t>
                      </a:r>
                      <a:endParaRPr lang="th-TH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+mn-lt"/>
                          <a:ea typeface="Calibri" panose="020F0502020204030204" pitchFamily="34" charset="0"/>
                        </a:rPr>
                        <a:t>รับเอกสารจาก </a:t>
                      </a: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</a:rPr>
                        <a:t>Office</a:t>
                      </a:r>
                      <a:endParaRPr lang="en-GB" sz="110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Container received control sheet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list plan</a:t>
                      </a:r>
                      <a:endParaRPr lang="th-TH" sz="1100" dirty="0"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538145"/>
                  </a:ext>
                </a:extLst>
              </a:tr>
              <a:tr h="899628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</a:t>
                      </a:r>
                      <a:endParaRPr lang="th-TH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latin typeface="+mn-lt"/>
                          <a:ea typeface="Calibri" panose="020F0502020204030204" pitchFamily="34" charset="0"/>
                        </a:rPr>
                        <a:t>พนักงานทำการตรวจสอบ </a:t>
                      </a:r>
                      <a:r>
                        <a:rPr lang="en-GB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Container no.</a:t>
                      </a: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h-TH" sz="1100" dirty="0">
                          <a:latin typeface="+mn-lt"/>
                          <a:ea typeface="Calibri" panose="020F0502020204030204" pitchFamily="34" charset="0"/>
                        </a:rPr>
                        <a:t>ให้ถูกต้องตรงกับเอกสาร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Container received control sheet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list plan</a:t>
                      </a:r>
                      <a:endParaRPr lang="th-TH" sz="1100" dirty="0"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endParaRPr lang="th-TH" sz="1100" dirty="0"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57085"/>
                  </a:ext>
                </a:extLst>
              </a:tr>
              <a:tr h="899628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</a:t>
                      </a:r>
                      <a:endParaRPr lang="th-TH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HHT </a:t>
                      </a:r>
                      <a:r>
                        <a:rPr lang="th-TH" sz="1100" dirty="0">
                          <a:latin typeface="+mn-lt"/>
                          <a:ea typeface="Calibri" panose="020F0502020204030204" pitchFamily="34" charset="0"/>
                        </a:rPr>
                        <a:t>ทำการ </a:t>
                      </a: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 in </a:t>
                      </a:r>
                      <a:r>
                        <a:rPr lang="th-TH" sz="1100" dirty="0">
                          <a:latin typeface="+mn-lt"/>
                          <a:ea typeface="Calibri" panose="020F0502020204030204" pitchFamily="34" charset="0"/>
                        </a:rPr>
                        <a:t>และเข้าไปที่ </a:t>
                      </a:r>
                      <a:r>
                        <a:rPr lang="en-US" sz="11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Menu Receive &gt;Scan&gt;Case list plan</a:t>
                      </a:r>
                      <a:endParaRPr lang="th-TH" sz="1100" dirty="0"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1843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1B81BF7-4876-3F45-75AA-BF3A9080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275" y="1807593"/>
            <a:ext cx="1181188" cy="681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D6BAC6-4BE1-7C15-46B4-0F70A7E8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74" y="1800303"/>
            <a:ext cx="657697" cy="688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1577B7-A074-E76F-B802-410623827C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746" t="1199"/>
          <a:stretch/>
        </p:blipFill>
        <p:spPr>
          <a:xfrm>
            <a:off x="3863702" y="2569985"/>
            <a:ext cx="1847558" cy="9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4-2-1. Receive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FC2B1FFA-A2FB-0136-3EF0-91EC8EBEEAA3}"/>
              </a:ext>
            </a:extLst>
          </p:cNvPr>
          <p:cNvSpPr/>
          <p:nvPr/>
        </p:nvSpPr>
        <p:spPr>
          <a:xfrm>
            <a:off x="528317" y="19008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Receive plan from HONDA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  <a:highlight>
                  <a:srgbClr val="FFFF00"/>
                </a:highlight>
              </a:rPr>
              <a:t>*AS400 will push </a:t>
            </a:r>
            <a:r>
              <a:rPr kumimoji="1" lang="en-US" altLang="ja-JP" sz="800" dirty="0" err="1">
                <a:solidFill>
                  <a:schemeClr val="tx1"/>
                </a:solidFill>
                <a:highlight>
                  <a:srgbClr val="FFFF00"/>
                </a:highlight>
              </a:rPr>
              <a:t>netfile</a:t>
            </a:r>
            <a:r>
              <a:rPr kumimoji="1" lang="en-US" altLang="ja-JP" sz="800" dirty="0">
                <a:solidFill>
                  <a:schemeClr val="tx1"/>
                </a:solidFill>
                <a:highlight>
                  <a:srgbClr val="FFFF00"/>
                </a:highlight>
              </a:rPr>
              <a:t> to shared folder</a:t>
            </a:r>
            <a:endParaRPr kumimoji="1" lang="ja-JP" altLang="en-US" sz="9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22" name="直線矢印コネクタ 10">
            <a:extLst>
              <a:ext uri="{FF2B5EF4-FFF2-40B4-BE49-F238E27FC236}">
                <a16:creationId xmlns:a16="http://schemas.microsoft.com/office/drawing/2014/main" id="{A1D76D0D-9226-F2F7-EC80-A2339D00B513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>
            <a:off x="1132837" y="2540000"/>
            <a:ext cx="0" cy="2960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コネクタ: カギ線 28">
            <a:extLst>
              <a:ext uri="{FF2B5EF4-FFF2-40B4-BE49-F238E27FC236}">
                <a16:creationId xmlns:a16="http://schemas.microsoft.com/office/drawing/2014/main" id="{BCDE46C5-A392-F862-5BDD-399E8720A7D6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1737357" y="2518987"/>
            <a:ext cx="462337" cy="63664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34">
            <a:extLst>
              <a:ext uri="{FF2B5EF4-FFF2-40B4-BE49-F238E27FC236}">
                <a16:creationId xmlns:a16="http://schemas.microsoft.com/office/drawing/2014/main" id="{E472377D-10E6-F15F-13C7-937F0FCCDA16}"/>
              </a:ext>
            </a:extLst>
          </p:cNvPr>
          <p:cNvSpPr/>
          <p:nvPr/>
        </p:nvSpPr>
        <p:spPr>
          <a:xfrm>
            <a:off x="528317" y="283606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Auto/Manual Import file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3D606C-83B9-2E38-54D4-C1C3BEAAF54C}"/>
              </a:ext>
            </a:extLst>
          </p:cNvPr>
          <p:cNvGrpSpPr/>
          <p:nvPr/>
        </p:nvGrpSpPr>
        <p:grpSpPr>
          <a:xfrm>
            <a:off x="1225489" y="3391374"/>
            <a:ext cx="704592" cy="612407"/>
            <a:chOff x="1219574" y="3525921"/>
            <a:chExt cx="704592" cy="612407"/>
          </a:xfrm>
        </p:grpSpPr>
        <p:sp>
          <p:nvSpPr>
            <p:cNvPr id="28" name="フローチャート: 書類 74">
              <a:extLst>
                <a:ext uri="{FF2B5EF4-FFF2-40B4-BE49-F238E27FC236}">
                  <a16:creationId xmlns:a16="http://schemas.microsoft.com/office/drawing/2014/main" id="{554D217D-EF90-E667-052B-952037F2FEE2}"/>
                </a:ext>
              </a:extLst>
            </p:cNvPr>
            <p:cNvSpPr/>
            <p:nvPr/>
          </p:nvSpPr>
          <p:spPr>
            <a:xfrm>
              <a:off x="1219574" y="3525921"/>
              <a:ext cx="704592" cy="612407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CSV</a:t>
              </a:r>
            </a:p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29" name="Picture 10" descr="CSV vs Excel - What are They? Comparison, Differences, Template">
              <a:extLst>
                <a:ext uri="{FF2B5EF4-FFF2-40B4-BE49-F238E27FC236}">
                  <a16:creationId xmlns:a16="http://schemas.microsoft.com/office/drawing/2014/main" id="{D021D540-432B-CECC-37E1-0C771E5540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18295" r="65097" b="33978"/>
            <a:stretch/>
          </p:blipFill>
          <p:spPr bwMode="auto">
            <a:xfrm>
              <a:off x="1463925" y="3771269"/>
              <a:ext cx="215890" cy="23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57E3769A-2ED1-5DCE-D277-BD635CBE5F26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>
            <a:off x="1132837" y="3475202"/>
            <a:ext cx="0" cy="8011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E76D65B2-A9FB-5762-E6B3-F63606CFA5BA}"/>
              </a:ext>
            </a:extLst>
          </p:cNvPr>
          <p:cNvSpPr/>
          <p:nvPr/>
        </p:nvSpPr>
        <p:spPr>
          <a:xfrm>
            <a:off x="528317" y="42763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Verify receive container plan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&amp; issue documents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AA9E575-E6A3-0208-462A-2834AA3316DB}"/>
              </a:ext>
            </a:extLst>
          </p:cNvPr>
          <p:cNvCxnSpPr>
            <a:cxnSpLocks/>
            <a:stCxn id="32" idx="3"/>
            <a:endCxn id="11" idx="1"/>
          </p:cNvCxnSpPr>
          <p:nvPr/>
        </p:nvCxnSpPr>
        <p:spPr>
          <a:xfrm flipV="1">
            <a:off x="1737357" y="3705050"/>
            <a:ext cx="462554" cy="89088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10">
            <a:extLst>
              <a:ext uri="{FF2B5EF4-FFF2-40B4-BE49-F238E27FC236}">
                <a16:creationId xmlns:a16="http://schemas.microsoft.com/office/drawing/2014/main" id="{FDAEC835-8A13-78CC-E09F-4F5697438807}"/>
              </a:ext>
            </a:extLst>
          </p:cNvPr>
          <p:cNvCxnSpPr>
            <a:cxnSpLocks/>
            <a:stCxn id="15" idx="2"/>
            <a:endCxn id="36" idx="0"/>
          </p:cNvCxnSpPr>
          <p:nvPr/>
        </p:nvCxnSpPr>
        <p:spPr>
          <a:xfrm>
            <a:off x="1127228" y="8181734"/>
            <a:ext cx="0" cy="5195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7A97135-7DD2-2ED5-E99C-3B842CF2F06C}"/>
              </a:ext>
            </a:extLst>
          </p:cNvPr>
          <p:cNvSpPr/>
          <p:nvPr/>
        </p:nvSpPr>
        <p:spPr>
          <a:xfrm>
            <a:off x="709352" y="870129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sp>
        <p:nvSpPr>
          <p:cNvPr id="15" name="正方形/長方形 34">
            <a:extLst>
              <a:ext uri="{FF2B5EF4-FFF2-40B4-BE49-F238E27FC236}">
                <a16:creationId xmlns:a16="http://schemas.microsoft.com/office/drawing/2014/main" id="{05F44F06-EF17-2D23-C922-4881E9E45BC4}"/>
              </a:ext>
            </a:extLst>
          </p:cNvPr>
          <p:cNvSpPr/>
          <p:nvPr/>
        </p:nvSpPr>
        <p:spPr>
          <a:xfrm>
            <a:off x="522708" y="7542599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Trouble report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89A246DC-D402-1DE5-AFA8-78F971A016A5}"/>
              </a:ext>
            </a:extLst>
          </p:cNvPr>
          <p:cNvCxnSpPr>
            <a:cxnSpLocks/>
            <a:stCxn id="9" idx="3"/>
            <a:endCxn id="173" idx="1"/>
          </p:cNvCxnSpPr>
          <p:nvPr/>
        </p:nvCxnSpPr>
        <p:spPr>
          <a:xfrm>
            <a:off x="3445195" y="5208116"/>
            <a:ext cx="255184" cy="1734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936BDEE-ADBF-F9A0-8E18-04116A0E3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94" y="1898228"/>
            <a:ext cx="4251906" cy="1241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7C7A7D-AC72-A04A-5ADB-A618BACB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3210986"/>
            <a:ext cx="4254002" cy="98812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C3B6570-50FF-4905-140B-48E42D070948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A9A8168A-59F9-F255-F632-0CE0079AD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7222719"/>
            <a:ext cx="4254002" cy="988127"/>
          </a:xfrm>
          <a:prstGeom prst="rect">
            <a:avLst/>
          </a:prstGeom>
        </p:spPr>
      </p:pic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A501050C-DAEC-6579-F77D-845FCBD1E576}"/>
              </a:ext>
            </a:extLst>
          </p:cNvPr>
          <p:cNvCxnSpPr>
            <a:cxnSpLocks/>
            <a:stCxn id="15" idx="3"/>
            <a:endCxn id="107" idx="1"/>
          </p:cNvCxnSpPr>
          <p:nvPr/>
        </p:nvCxnSpPr>
        <p:spPr>
          <a:xfrm flipV="1">
            <a:off x="1731748" y="7716783"/>
            <a:ext cx="468163" cy="1453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フローチャート: 書類 74">
            <a:extLst>
              <a:ext uri="{FF2B5EF4-FFF2-40B4-BE49-F238E27FC236}">
                <a16:creationId xmlns:a16="http://schemas.microsoft.com/office/drawing/2014/main" id="{81EEE811-51CD-59B0-D9D6-D70BB5A21F9B}"/>
              </a:ext>
            </a:extLst>
          </p:cNvPr>
          <p:cNvSpPr/>
          <p:nvPr/>
        </p:nvSpPr>
        <p:spPr>
          <a:xfrm>
            <a:off x="1196203" y="8088883"/>
            <a:ext cx="704592" cy="612407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Pdf</a:t>
            </a:r>
          </a:p>
          <a:p>
            <a:pPr algn="ctr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125" name="直線矢印コネクタ 10">
            <a:extLst>
              <a:ext uri="{FF2B5EF4-FFF2-40B4-BE49-F238E27FC236}">
                <a16:creationId xmlns:a16="http://schemas.microsoft.com/office/drawing/2014/main" id="{5359A26B-8A95-0DE9-A77E-A42749DAA297}"/>
              </a:ext>
            </a:extLst>
          </p:cNvPr>
          <p:cNvCxnSpPr>
            <a:cxnSpLocks/>
            <a:stCxn id="9" idx="2"/>
            <a:endCxn id="109" idx="0"/>
          </p:cNvCxnSpPr>
          <p:nvPr/>
        </p:nvCxnSpPr>
        <p:spPr>
          <a:xfrm flipH="1">
            <a:off x="2839720" y="5429250"/>
            <a:ext cx="955" cy="36121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9A4D3682-77FD-56F7-B132-E98D962E0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313" y="3731843"/>
            <a:ext cx="4138115" cy="40950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1F37C8C-E5CE-B893-15A1-BA0FEBED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791" y="7565748"/>
            <a:ext cx="4124323" cy="4157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F411F9-1413-CB64-5085-5B16737DB10D}"/>
              </a:ext>
            </a:extLst>
          </p:cNvPr>
          <p:cNvGrpSpPr/>
          <p:nvPr/>
        </p:nvGrpSpPr>
        <p:grpSpPr>
          <a:xfrm>
            <a:off x="2236155" y="4986981"/>
            <a:ext cx="1209040" cy="442269"/>
            <a:chOff x="528317" y="5378512"/>
            <a:chExt cx="1209040" cy="639135"/>
          </a:xfrm>
        </p:grpSpPr>
        <p:sp>
          <p:nvSpPr>
            <p:cNvPr id="9" name="正方形/長方形 34">
              <a:extLst>
                <a:ext uri="{FF2B5EF4-FFF2-40B4-BE49-F238E27FC236}">
                  <a16:creationId xmlns:a16="http://schemas.microsoft.com/office/drawing/2014/main" id="{BAA955E1-8E25-8331-858B-35E78455F4B7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Receive container by handy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E8B46B-4CFE-B247-7A60-E5BAEB9637FA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20C6FF-9B57-EAE6-7FD8-ADB325E980E5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FDC47B7-226E-5D57-B1D1-2D77D57B2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176" y="3876539"/>
            <a:ext cx="1448617" cy="835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1EE98-166C-EF7C-5650-058E51CF4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994" y="3843191"/>
            <a:ext cx="806604" cy="844330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B2309AE-833E-FF5A-D3A2-0C35DFCF7AF9}"/>
              </a:ext>
            </a:extLst>
          </p:cNvPr>
          <p:cNvCxnSpPr>
            <a:cxnSpLocks/>
            <a:stCxn id="129" idx="3"/>
            <a:endCxn id="8" idx="3"/>
          </p:cNvCxnSpPr>
          <p:nvPr/>
        </p:nvCxnSpPr>
        <p:spPr>
          <a:xfrm flipH="1">
            <a:off x="6115598" y="3936594"/>
            <a:ext cx="280830" cy="328762"/>
          </a:xfrm>
          <a:prstGeom prst="bentConnector3">
            <a:avLst>
              <a:gd name="adj1" fmla="val -814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PDF Download SVG, PNG Icon, Symbol. Download Image.">
            <a:extLst>
              <a:ext uri="{FF2B5EF4-FFF2-40B4-BE49-F238E27FC236}">
                <a16:creationId xmlns:a16="http://schemas.microsoft.com/office/drawing/2014/main" id="{376035F5-CDBA-ADDD-94F5-2CE163D6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72" y="8352400"/>
            <a:ext cx="199062" cy="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8B6EA7D8-FE9C-940B-5657-3624817F26A9}"/>
              </a:ext>
            </a:extLst>
          </p:cNvPr>
          <p:cNvGrpSpPr/>
          <p:nvPr/>
        </p:nvGrpSpPr>
        <p:grpSpPr>
          <a:xfrm>
            <a:off x="5069149" y="5122549"/>
            <a:ext cx="1382451" cy="2019144"/>
            <a:chOff x="2241334" y="5579053"/>
            <a:chExt cx="1382451" cy="2019144"/>
          </a:xfrm>
        </p:grpSpPr>
        <p:pic>
          <p:nvPicPr>
            <p:cNvPr id="66" name="図 290">
              <a:extLst>
                <a:ext uri="{FF2B5EF4-FFF2-40B4-BE49-F238E27FC236}">
                  <a16:creationId xmlns:a16="http://schemas.microsoft.com/office/drawing/2014/main" id="{F3EED419-2373-BBC3-ACDE-2901C4D7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67" name="図 292">
              <a:extLst>
                <a:ext uri="{FF2B5EF4-FFF2-40B4-BE49-F238E27FC236}">
                  <a16:creationId xmlns:a16="http://schemas.microsoft.com/office/drawing/2014/main" id="{EAD1A4F0-8E8A-D3CC-D97F-1A49E3601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68" name="テキスト ボックス 294">
              <a:extLst>
                <a:ext uri="{FF2B5EF4-FFF2-40B4-BE49-F238E27FC236}">
                  <a16:creationId xmlns:a16="http://schemas.microsoft.com/office/drawing/2014/main" id="{36DB6555-2F6F-8CBF-B1CE-5800DE238575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Trouble Report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69" name="図 302">
              <a:extLst>
                <a:ext uri="{FF2B5EF4-FFF2-40B4-BE49-F238E27FC236}">
                  <a16:creationId xmlns:a16="http://schemas.microsoft.com/office/drawing/2014/main" id="{A7781D3A-B97E-FCF6-6646-EC43CE2E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70" name="図 303">
              <a:extLst>
                <a:ext uri="{FF2B5EF4-FFF2-40B4-BE49-F238E27FC236}">
                  <a16:creationId xmlns:a16="http://schemas.microsoft.com/office/drawing/2014/main" id="{3EF4B351-F20F-2EB5-4862-C5F72E62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71" name="図 304">
              <a:extLst>
                <a:ext uri="{FF2B5EF4-FFF2-40B4-BE49-F238E27FC236}">
                  <a16:creationId xmlns:a16="http://schemas.microsoft.com/office/drawing/2014/main" id="{279484BB-79A2-9D01-02F6-70F168524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72" name="図 305">
              <a:extLst>
                <a:ext uri="{FF2B5EF4-FFF2-40B4-BE49-F238E27FC236}">
                  <a16:creationId xmlns:a16="http://schemas.microsoft.com/office/drawing/2014/main" id="{ED3B5DF6-1A89-735E-3033-5041EC85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73" name="四角形: 角を丸くする 306">
              <a:extLst>
                <a:ext uri="{FF2B5EF4-FFF2-40B4-BE49-F238E27FC236}">
                  <a16:creationId xmlns:a16="http://schemas.microsoft.com/office/drawing/2014/main" id="{F3D8A108-4E7E-5928-A436-9CE1B4A70AD4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4" name="四角形: 角を丸くする 307">
              <a:extLst>
                <a:ext uri="{FF2B5EF4-FFF2-40B4-BE49-F238E27FC236}">
                  <a16:creationId xmlns:a16="http://schemas.microsoft.com/office/drawing/2014/main" id="{521319A0-CF1B-432B-85DF-F613E89DDD72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5" name="テキスト ボックス 316">
              <a:extLst>
                <a:ext uri="{FF2B5EF4-FFF2-40B4-BE49-F238E27FC236}">
                  <a16:creationId xmlns:a16="http://schemas.microsoft.com/office/drawing/2014/main" id="{D4F0583D-386D-51E0-F18C-789390A9768E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76" name="グラフィックス 318" descr="日毎カレンダー">
              <a:extLst>
                <a:ext uri="{FF2B5EF4-FFF2-40B4-BE49-F238E27FC236}">
                  <a16:creationId xmlns:a16="http://schemas.microsoft.com/office/drawing/2014/main" id="{681E8F2D-D762-CEA5-9303-96283917F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77" name="グラフィックス 319" descr="日毎カレンダー">
              <a:extLst>
                <a:ext uri="{FF2B5EF4-FFF2-40B4-BE49-F238E27FC236}">
                  <a16:creationId xmlns:a16="http://schemas.microsoft.com/office/drawing/2014/main" id="{50BD3E96-3505-F4A2-EC13-30797C94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78" name="テキスト ボックス 322">
              <a:extLst>
                <a:ext uri="{FF2B5EF4-FFF2-40B4-BE49-F238E27FC236}">
                  <a16:creationId xmlns:a16="http://schemas.microsoft.com/office/drawing/2014/main" id="{CBF7B27F-8B32-5C4B-FAF1-B8F9D90392EB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79" name="正方形/長方形 323">
              <a:extLst>
                <a:ext uri="{FF2B5EF4-FFF2-40B4-BE49-F238E27FC236}">
                  <a16:creationId xmlns:a16="http://schemas.microsoft.com/office/drawing/2014/main" id="{4F88C348-03C1-E971-7AEF-64189A71433B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80" name="テキスト ボックス 324">
              <a:extLst>
                <a:ext uri="{FF2B5EF4-FFF2-40B4-BE49-F238E27FC236}">
                  <a16:creationId xmlns:a16="http://schemas.microsoft.com/office/drawing/2014/main" id="{096CBE5B-0E88-2518-9D26-BA62F463BFE7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81" name="テキスト ボックス 325">
              <a:extLst>
                <a:ext uri="{FF2B5EF4-FFF2-40B4-BE49-F238E27FC236}">
                  <a16:creationId xmlns:a16="http://schemas.microsoft.com/office/drawing/2014/main" id="{19D30291-5875-B165-B4D7-3EEE5F247507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82" name="図 327">
              <a:extLst>
                <a:ext uri="{FF2B5EF4-FFF2-40B4-BE49-F238E27FC236}">
                  <a16:creationId xmlns:a16="http://schemas.microsoft.com/office/drawing/2014/main" id="{562DF781-CB43-B9B1-E859-9816D4DA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83" name="図 328">
              <a:extLst>
                <a:ext uri="{FF2B5EF4-FFF2-40B4-BE49-F238E27FC236}">
                  <a16:creationId xmlns:a16="http://schemas.microsoft.com/office/drawing/2014/main" id="{9EDA1149-2059-1B03-C2AA-A93E1AE0B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84" name="テキスト ボックス 329">
              <a:extLst>
                <a:ext uri="{FF2B5EF4-FFF2-40B4-BE49-F238E27FC236}">
                  <a16:creationId xmlns:a16="http://schemas.microsoft.com/office/drawing/2014/main" id="{E59BD6B7-D5D5-9D0F-2743-0179E57E8D4D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Container No : Y0279947</a:t>
              </a:r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20/20 Cases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85" name="テキスト ボックス 330">
              <a:extLst>
                <a:ext uri="{FF2B5EF4-FFF2-40B4-BE49-F238E27FC236}">
                  <a16:creationId xmlns:a16="http://schemas.microsoft.com/office/drawing/2014/main" id="{1AB99851-2B08-0509-B981-B27DD6FC0A94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Container No : Y0279947</a:t>
              </a:r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  0/30 Cases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86" name="テキスト ボックス 315">
              <a:extLst>
                <a:ext uri="{FF2B5EF4-FFF2-40B4-BE49-F238E27FC236}">
                  <a16:creationId xmlns:a16="http://schemas.microsoft.com/office/drawing/2014/main" id="{976F4632-EE08-6EF2-2600-B21F03C1E151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0382C982-57FB-6180-793E-5DFCC11FE7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9306" y="8233540"/>
            <a:ext cx="949358" cy="73376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6FE3311-646C-E624-8C80-6E13D4BDDC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10413" y="8232368"/>
            <a:ext cx="659478" cy="83465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BD3390B-E620-8F64-500B-952D3C5B79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37494" y="8233540"/>
            <a:ext cx="877494" cy="684597"/>
          </a:xfrm>
          <a:prstGeom prst="rect">
            <a:avLst/>
          </a:prstGeom>
        </p:spPr>
      </p:pic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8B0AC444-DAB6-4C42-0322-9205EB93FC4B}"/>
              </a:ext>
            </a:extLst>
          </p:cNvPr>
          <p:cNvCxnSpPr>
            <a:cxnSpLocks/>
            <a:stCxn id="71" idx="2"/>
            <a:endCxn id="107" idx="0"/>
          </p:cNvCxnSpPr>
          <p:nvPr/>
        </p:nvCxnSpPr>
        <p:spPr>
          <a:xfrm rot="5400000">
            <a:off x="4801832" y="6260881"/>
            <a:ext cx="486919" cy="143675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9EF29E56-623C-C573-4B80-FBE8EF8F46FF}"/>
              </a:ext>
            </a:extLst>
          </p:cNvPr>
          <p:cNvCxnSpPr>
            <a:cxnSpLocks/>
            <a:stCxn id="131" idx="3"/>
            <a:endCxn id="88" idx="0"/>
          </p:cNvCxnSpPr>
          <p:nvPr/>
        </p:nvCxnSpPr>
        <p:spPr>
          <a:xfrm flipH="1">
            <a:off x="3340152" y="7773605"/>
            <a:ext cx="3053962" cy="458763"/>
          </a:xfrm>
          <a:prstGeom prst="bentConnector4">
            <a:avLst>
              <a:gd name="adj1" fmla="val -3493"/>
              <a:gd name="adj2" fmla="val 55214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99C71CA-DB72-E6F5-FB61-1A90D170A150}"/>
              </a:ext>
            </a:extLst>
          </p:cNvPr>
          <p:cNvGrpSpPr/>
          <p:nvPr/>
        </p:nvGrpSpPr>
        <p:grpSpPr>
          <a:xfrm>
            <a:off x="2235200" y="5790461"/>
            <a:ext cx="1209040" cy="470829"/>
            <a:chOff x="528317" y="5378512"/>
            <a:chExt cx="1209040" cy="639135"/>
          </a:xfrm>
        </p:grpSpPr>
        <p:sp>
          <p:nvSpPr>
            <p:cNvPr id="109" name="正方形/長方形 34">
              <a:extLst>
                <a:ext uri="{FF2B5EF4-FFF2-40B4-BE49-F238E27FC236}">
                  <a16:creationId xmlns:a16="http://schemas.microsoft.com/office/drawing/2014/main" id="{50779489-242B-71DE-7278-6ABFEEFB53AA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Trouble report collect function by handy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8C16F9E-C48A-0AF9-6DA8-75C0BD56862C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F0B2207-14C6-9F0F-F5DB-3D410FF18CDA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D410AC2-24E6-CA5D-E8C3-DE7382C61D5F}"/>
              </a:ext>
            </a:extLst>
          </p:cNvPr>
          <p:cNvGrpSpPr/>
          <p:nvPr/>
        </p:nvGrpSpPr>
        <p:grpSpPr>
          <a:xfrm>
            <a:off x="3695639" y="4455136"/>
            <a:ext cx="1382451" cy="2019144"/>
            <a:chOff x="2241334" y="5579053"/>
            <a:chExt cx="1382451" cy="2019144"/>
          </a:xfrm>
        </p:grpSpPr>
        <p:pic>
          <p:nvPicPr>
            <p:cNvPr id="126" name="図 290">
              <a:extLst>
                <a:ext uri="{FF2B5EF4-FFF2-40B4-BE49-F238E27FC236}">
                  <a16:creationId xmlns:a16="http://schemas.microsoft.com/office/drawing/2014/main" id="{660F81E6-486B-3F29-BCFD-11EF23235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127" name="図 292">
              <a:extLst>
                <a:ext uri="{FF2B5EF4-FFF2-40B4-BE49-F238E27FC236}">
                  <a16:creationId xmlns:a16="http://schemas.microsoft.com/office/drawing/2014/main" id="{52FA31DB-B60A-CBD5-84E0-8735B01A9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128" name="テキスト ボックス 294">
              <a:extLst>
                <a:ext uri="{FF2B5EF4-FFF2-40B4-BE49-F238E27FC236}">
                  <a16:creationId xmlns:a16="http://schemas.microsoft.com/office/drawing/2014/main" id="{E4DE607D-9229-983B-A9FA-211901471497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Receive Container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30" name="図 302">
              <a:extLst>
                <a:ext uri="{FF2B5EF4-FFF2-40B4-BE49-F238E27FC236}">
                  <a16:creationId xmlns:a16="http://schemas.microsoft.com/office/drawing/2014/main" id="{FE838F95-3D60-60E3-997B-793387765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132" name="図 303">
              <a:extLst>
                <a:ext uri="{FF2B5EF4-FFF2-40B4-BE49-F238E27FC236}">
                  <a16:creationId xmlns:a16="http://schemas.microsoft.com/office/drawing/2014/main" id="{44DDAA60-128B-666A-0215-37A809579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137" name="図 304">
              <a:extLst>
                <a:ext uri="{FF2B5EF4-FFF2-40B4-BE49-F238E27FC236}">
                  <a16:creationId xmlns:a16="http://schemas.microsoft.com/office/drawing/2014/main" id="{CB5F4F5D-62C5-34E5-AA86-3676B1C4A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138" name="図 305">
              <a:extLst>
                <a:ext uri="{FF2B5EF4-FFF2-40B4-BE49-F238E27FC236}">
                  <a16:creationId xmlns:a16="http://schemas.microsoft.com/office/drawing/2014/main" id="{302DBA17-AEDF-96DE-77FD-DB8F401E3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161" name="四角形: 角を丸くする 306">
              <a:extLst>
                <a:ext uri="{FF2B5EF4-FFF2-40B4-BE49-F238E27FC236}">
                  <a16:creationId xmlns:a16="http://schemas.microsoft.com/office/drawing/2014/main" id="{B26978EB-6B66-FD02-1027-FA14C09B5852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63" name="四角形: 角を丸くする 307">
              <a:extLst>
                <a:ext uri="{FF2B5EF4-FFF2-40B4-BE49-F238E27FC236}">
                  <a16:creationId xmlns:a16="http://schemas.microsoft.com/office/drawing/2014/main" id="{4C482B54-4456-BA69-AECA-B6424F6E2064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64" name="テキスト ボックス 316">
              <a:extLst>
                <a:ext uri="{FF2B5EF4-FFF2-40B4-BE49-F238E27FC236}">
                  <a16:creationId xmlns:a16="http://schemas.microsoft.com/office/drawing/2014/main" id="{50C2F16A-F851-36CD-15A8-D81E1D6ED8B2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165" name="グラフィックス 318" descr="日毎カレンダー">
              <a:extLst>
                <a:ext uri="{FF2B5EF4-FFF2-40B4-BE49-F238E27FC236}">
                  <a16:creationId xmlns:a16="http://schemas.microsoft.com/office/drawing/2014/main" id="{0F697733-55B8-7B26-3610-13656E1A8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166" name="グラフィックス 319" descr="日毎カレンダー">
              <a:extLst>
                <a:ext uri="{FF2B5EF4-FFF2-40B4-BE49-F238E27FC236}">
                  <a16:creationId xmlns:a16="http://schemas.microsoft.com/office/drawing/2014/main" id="{1A6E6D23-CF67-9CFE-09DD-A9C36734A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167" name="テキスト ボックス 322">
              <a:extLst>
                <a:ext uri="{FF2B5EF4-FFF2-40B4-BE49-F238E27FC236}">
                  <a16:creationId xmlns:a16="http://schemas.microsoft.com/office/drawing/2014/main" id="{1AB79C50-DFA9-B247-F589-3B4CD0764AC9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168" name="正方形/長方形 323">
              <a:extLst>
                <a:ext uri="{FF2B5EF4-FFF2-40B4-BE49-F238E27FC236}">
                  <a16:creationId xmlns:a16="http://schemas.microsoft.com/office/drawing/2014/main" id="{A9A86540-E068-6A13-C30C-75A483DC9363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69" name="テキスト ボックス 324">
              <a:extLst>
                <a:ext uri="{FF2B5EF4-FFF2-40B4-BE49-F238E27FC236}">
                  <a16:creationId xmlns:a16="http://schemas.microsoft.com/office/drawing/2014/main" id="{FF329017-C710-713F-9F7D-4D0C454218E1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170" name="テキスト ボックス 325">
              <a:extLst>
                <a:ext uri="{FF2B5EF4-FFF2-40B4-BE49-F238E27FC236}">
                  <a16:creationId xmlns:a16="http://schemas.microsoft.com/office/drawing/2014/main" id="{0824E5F0-285F-35ED-D587-09B058B2E752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171" name="図 327">
              <a:extLst>
                <a:ext uri="{FF2B5EF4-FFF2-40B4-BE49-F238E27FC236}">
                  <a16:creationId xmlns:a16="http://schemas.microsoft.com/office/drawing/2014/main" id="{7D07F84A-6C04-695C-30C7-1C00465FC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172" name="図 328">
              <a:extLst>
                <a:ext uri="{FF2B5EF4-FFF2-40B4-BE49-F238E27FC236}">
                  <a16:creationId xmlns:a16="http://schemas.microsoft.com/office/drawing/2014/main" id="{87E9EB06-B1A0-6E34-8369-8351E2AB8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173" name="テキスト ボックス 329">
              <a:extLst>
                <a:ext uri="{FF2B5EF4-FFF2-40B4-BE49-F238E27FC236}">
                  <a16:creationId xmlns:a16="http://schemas.microsoft.com/office/drawing/2014/main" id="{D5B2146D-A84C-E880-A524-53BC3E6A58BF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Container No : Y0279947</a:t>
              </a:r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20/20 Cases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174" name="テキスト ボックス 330">
              <a:extLst>
                <a:ext uri="{FF2B5EF4-FFF2-40B4-BE49-F238E27FC236}">
                  <a16:creationId xmlns:a16="http://schemas.microsoft.com/office/drawing/2014/main" id="{2CD83D57-9303-2431-4061-09DE8B08D641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Container No : Y0279947</a:t>
              </a: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  0/30 Cases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175" name="テキスト ボックス 315">
              <a:extLst>
                <a:ext uri="{FF2B5EF4-FFF2-40B4-BE49-F238E27FC236}">
                  <a16:creationId xmlns:a16="http://schemas.microsoft.com/office/drawing/2014/main" id="{FB045B49-37B7-0250-3003-05C483BBF706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3D4ACB4-4134-8342-FA12-29CEDB553866}"/>
              </a:ext>
            </a:extLst>
          </p:cNvPr>
          <p:cNvGrpSpPr/>
          <p:nvPr/>
        </p:nvGrpSpPr>
        <p:grpSpPr>
          <a:xfrm>
            <a:off x="2236155" y="6574553"/>
            <a:ext cx="1209040" cy="442269"/>
            <a:chOff x="528317" y="5378512"/>
            <a:chExt cx="1209040" cy="639135"/>
          </a:xfrm>
        </p:grpSpPr>
        <p:sp>
          <p:nvSpPr>
            <p:cNvPr id="178" name="正方形/長方形 34">
              <a:extLst>
                <a:ext uri="{FF2B5EF4-FFF2-40B4-BE49-F238E27FC236}">
                  <a16:creationId xmlns:a16="http://schemas.microsoft.com/office/drawing/2014/main" id="{331EB891-5648-1B21-DEAA-53D9A7C07928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Forklift move contents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A837FC-D8FA-B66A-519C-10AF39B7B1F1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C09B7B0-D878-F546-0A64-EF9E968C28B6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1" name="Connector: Elbow 180">
            <a:extLst>
              <a:ext uri="{FF2B5EF4-FFF2-40B4-BE49-F238E27FC236}">
                <a16:creationId xmlns:a16="http://schemas.microsoft.com/office/drawing/2014/main" id="{60406484-213F-ED0C-85BB-1FBA53C0F10E}"/>
              </a:ext>
            </a:extLst>
          </p:cNvPr>
          <p:cNvCxnSpPr>
            <a:cxnSpLocks/>
            <a:stCxn id="109" idx="3"/>
            <a:endCxn id="85" idx="1"/>
          </p:cNvCxnSpPr>
          <p:nvPr/>
        </p:nvCxnSpPr>
        <p:spPr>
          <a:xfrm>
            <a:off x="3444240" y="6025876"/>
            <a:ext cx="1629649" cy="43800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矢印コネクタ 10">
            <a:extLst>
              <a:ext uri="{FF2B5EF4-FFF2-40B4-BE49-F238E27FC236}">
                <a16:creationId xmlns:a16="http://schemas.microsoft.com/office/drawing/2014/main" id="{26DB1EDD-392A-78E2-7FB8-149699BEB945}"/>
              </a:ext>
            </a:extLst>
          </p:cNvPr>
          <p:cNvCxnSpPr>
            <a:cxnSpLocks/>
            <a:stCxn id="109" idx="2"/>
            <a:endCxn id="178" idx="0"/>
          </p:cNvCxnSpPr>
          <p:nvPr/>
        </p:nvCxnSpPr>
        <p:spPr>
          <a:xfrm>
            <a:off x="2839720" y="6261290"/>
            <a:ext cx="955" cy="3132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8B4A79AB-3E30-80F7-8A43-ACA01B31AE47}"/>
              </a:ext>
            </a:extLst>
          </p:cNvPr>
          <p:cNvCxnSpPr>
            <a:cxnSpLocks/>
            <a:stCxn id="178" idx="2"/>
            <a:endCxn id="15" idx="0"/>
          </p:cNvCxnSpPr>
          <p:nvPr/>
        </p:nvCxnSpPr>
        <p:spPr>
          <a:xfrm rot="5400000">
            <a:off x="1721064" y="6422987"/>
            <a:ext cx="525777" cy="171344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2EE104F9-7279-11E8-3E9D-2A666AA5C832}"/>
              </a:ext>
            </a:extLst>
          </p:cNvPr>
          <p:cNvCxnSpPr>
            <a:cxnSpLocks/>
            <a:stCxn id="32" idx="2"/>
            <a:endCxn id="9" idx="1"/>
          </p:cNvCxnSpPr>
          <p:nvPr/>
        </p:nvCxnSpPr>
        <p:spPr>
          <a:xfrm rot="16200000" flipH="1">
            <a:off x="1538188" y="4510149"/>
            <a:ext cx="292616" cy="1103318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96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035ED-E142-BDC8-BEC7-7B7C4CF5D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C27371-F9F0-8775-EE12-A9EFC019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C8C4C17-AB59-737D-DB9E-D1847DEA3D67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7309844-78CC-0499-B1C2-E95EE02D02E8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417A5D1-006C-305F-F905-56073A51E83A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B2088B-8C57-3BAE-F1ED-3090BECECEE6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CEA5B12-AA30-B2C5-8272-D67C6E15D965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DC7BBFE-821B-6AA6-ABCA-E35E5525C366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4-2-2. Receive process – Receive Container By Handy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479E71C4-C06F-C9A7-FBB8-416056176EA4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1D76171-5A10-44B5-B82E-77811AF54330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0763A-835C-C666-45DF-7F6C823D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44" y="2896610"/>
            <a:ext cx="1337657" cy="14002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1DA0ED-793E-641E-1A73-C2F003A26701}"/>
              </a:ext>
            </a:extLst>
          </p:cNvPr>
          <p:cNvGrpSpPr/>
          <p:nvPr/>
        </p:nvGrpSpPr>
        <p:grpSpPr>
          <a:xfrm>
            <a:off x="2109478" y="1797430"/>
            <a:ext cx="1209040" cy="639135"/>
            <a:chOff x="528317" y="5378512"/>
            <a:chExt cx="1209040" cy="639135"/>
          </a:xfrm>
        </p:grpSpPr>
        <p:sp>
          <p:nvSpPr>
            <p:cNvPr id="16" name="正方形/長方形 34">
              <a:extLst>
                <a:ext uri="{FF2B5EF4-FFF2-40B4-BE49-F238E27FC236}">
                  <a16:creationId xmlns:a16="http://schemas.microsoft.com/office/drawing/2014/main" id="{6AD31EC4-466C-ACAB-4407-7C4034A85598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Receive container by handy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DB43C7F-B0E5-FDC2-5AAF-1400FC0287A3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049355-DE4F-0DB4-F69B-F249DFEF9845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AA5003F-15A3-50AE-94DE-143D5F6051A7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51DCC0-EC23-34D6-58F0-EE6FF5BBF6A3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6941637-1018-9C21-7FCA-796ACD3C01B9}"/>
              </a:ext>
            </a:extLst>
          </p:cNvPr>
          <p:cNvCxnSpPr>
            <a:cxnSpLocks/>
            <a:stCxn id="35" idx="4"/>
            <a:endCxn id="37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9EB4B36-E5FA-4639-3827-BDF01DB3BE5E}"/>
              </a:ext>
            </a:extLst>
          </p:cNvPr>
          <p:cNvSpPr/>
          <p:nvPr/>
        </p:nvSpPr>
        <p:spPr>
          <a:xfrm>
            <a:off x="3696072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BARCODE case list plan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F8DB05-AD50-5FD1-81AD-44342B768C9B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4299956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9D9BDAA-C7B8-ED4F-C500-C1E054094268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flipH="1">
            <a:off x="4299955" y="3708368"/>
            <a:ext cx="1" cy="29645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B356B44E-BCBD-CE54-72AF-1242E00889C8}"/>
              </a:ext>
            </a:extLst>
          </p:cNvPr>
          <p:cNvSpPr/>
          <p:nvPr/>
        </p:nvSpPr>
        <p:spPr>
          <a:xfrm>
            <a:off x="4238041" y="400482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8769D26-7EBA-E5AA-2E12-4BE011C0F07F}"/>
              </a:ext>
            </a:extLst>
          </p:cNvPr>
          <p:cNvCxnSpPr>
            <a:cxnSpLocks/>
            <a:stCxn id="43" idx="4"/>
            <a:endCxn id="101" idx="0"/>
          </p:cNvCxnSpPr>
          <p:nvPr/>
        </p:nvCxnSpPr>
        <p:spPr>
          <a:xfrm>
            <a:off x="4299955" y="4122937"/>
            <a:ext cx="1" cy="2771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5D6407-17F3-05A1-8D80-9418FCAA1023}"/>
              </a:ext>
            </a:extLst>
          </p:cNvPr>
          <p:cNvGrpSpPr/>
          <p:nvPr/>
        </p:nvGrpSpPr>
        <p:grpSpPr>
          <a:xfrm>
            <a:off x="5017665" y="1936652"/>
            <a:ext cx="1382451" cy="2019144"/>
            <a:chOff x="2241334" y="5579053"/>
            <a:chExt cx="1382451" cy="2019144"/>
          </a:xfrm>
        </p:grpSpPr>
        <p:pic>
          <p:nvPicPr>
            <p:cNvPr id="47" name="図 290">
              <a:extLst>
                <a:ext uri="{FF2B5EF4-FFF2-40B4-BE49-F238E27FC236}">
                  <a16:creationId xmlns:a16="http://schemas.microsoft.com/office/drawing/2014/main" id="{18E2BDDA-2CE7-90EF-397D-E785F276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48" name="図 292">
              <a:extLst>
                <a:ext uri="{FF2B5EF4-FFF2-40B4-BE49-F238E27FC236}">
                  <a16:creationId xmlns:a16="http://schemas.microsoft.com/office/drawing/2014/main" id="{FC4CA68F-6214-51C6-6E9F-9D336DC4C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49" name="テキスト ボックス 294">
              <a:extLst>
                <a:ext uri="{FF2B5EF4-FFF2-40B4-BE49-F238E27FC236}">
                  <a16:creationId xmlns:a16="http://schemas.microsoft.com/office/drawing/2014/main" id="{979BB3F0-3B6C-8AE6-6300-04EFF8A883C5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Receive Container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50" name="図 302">
              <a:extLst>
                <a:ext uri="{FF2B5EF4-FFF2-40B4-BE49-F238E27FC236}">
                  <a16:creationId xmlns:a16="http://schemas.microsoft.com/office/drawing/2014/main" id="{D44ADE62-2FA5-D56F-B813-657C562E9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52" name="図 303">
              <a:extLst>
                <a:ext uri="{FF2B5EF4-FFF2-40B4-BE49-F238E27FC236}">
                  <a16:creationId xmlns:a16="http://schemas.microsoft.com/office/drawing/2014/main" id="{0B9C697D-87FD-EDDB-A0BC-3352FDAB7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53" name="図 304">
              <a:extLst>
                <a:ext uri="{FF2B5EF4-FFF2-40B4-BE49-F238E27FC236}">
                  <a16:creationId xmlns:a16="http://schemas.microsoft.com/office/drawing/2014/main" id="{D22454D9-9ED8-3D0E-F09A-B20739A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54" name="図 305">
              <a:extLst>
                <a:ext uri="{FF2B5EF4-FFF2-40B4-BE49-F238E27FC236}">
                  <a16:creationId xmlns:a16="http://schemas.microsoft.com/office/drawing/2014/main" id="{72DDE380-02AD-8CB2-6832-4336E434E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55" name="四角形: 角を丸くする 306">
              <a:extLst>
                <a:ext uri="{FF2B5EF4-FFF2-40B4-BE49-F238E27FC236}">
                  <a16:creationId xmlns:a16="http://schemas.microsoft.com/office/drawing/2014/main" id="{3F2C8987-FEA8-D3B4-BB7A-DC54BC2ACD42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6" name="四角形: 角を丸くする 307">
              <a:extLst>
                <a:ext uri="{FF2B5EF4-FFF2-40B4-BE49-F238E27FC236}">
                  <a16:creationId xmlns:a16="http://schemas.microsoft.com/office/drawing/2014/main" id="{EE9BE76E-A6AC-C8C6-C15B-41159FE63A18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7" name="テキスト ボックス 316">
              <a:extLst>
                <a:ext uri="{FF2B5EF4-FFF2-40B4-BE49-F238E27FC236}">
                  <a16:creationId xmlns:a16="http://schemas.microsoft.com/office/drawing/2014/main" id="{2ECBFBCC-1B2E-F8C6-F287-8D0FD8C9C724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58" name="グラフィックス 318" descr="日毎カレンダー">
              <a:extLst>
                <a:ext uri="{FF2B5EF4-FFF2-40B4-BE49-F238E27FC236}">
                  <a16:creationId xmlns:a16="http://schemas.microsoft.com/office/drawing/2014/main" id="{6D2FAE17-FC9C-C67E-59EC-916FB285F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59" name="グラフィックス 319" descr="日毎カレンダー">
              <a:extLst>
                <a:ext uri="{FF2B5EF4-FFF2-40B4-BE49-F238E27FC236}">
                  <a16:creationId xmlns:a16="http://schemas.microsoft.com/office/drawing/2014/main" id="{B6B47E56-4341-5888-8A7A-B31E5AA0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60" name="テキスト ボックス 322">
              <a:extLst>
                <a:ext uri="{FF2B5EF4-FFF2-40B4-BE49-F238E27FC236}">
                  <a16:creationId xmlns:a16="http://schemas.microsoft.com/office/drawing/2014/main" id="{B0DFC43E-9D4A-2FF6-295D-0D8B2B86BABF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61" name="正方形/長方形 323">
              <a:extLst>
                <a:ext uri="{FF2B5EF4-FFF2-40B4-BE49-F238E27FC236}">
                  <a16:creationId xmlns:a16="http://schemas.microsoft.com/office/drawing/2014/main" id="{8E091B49-B22A-E396-BA29-9650DAED67D7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" name="テキスト ボックス 324">
              <a:extLst>
                <a:ext uri="{FF2B5EF4-FFF2-40B4-BE49-F238E27FC236}">
                  <a16:creationId xmlns:a16="http://schemas.microsoft.com/office/drawing/2014/main" id="{88DEC990-AB31-5B43-A91B-DCF4BB935067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63" name="テキスト ボックス 325">
              <a:extLst>
                <a:ext uri="{FF2B5EF4-FFF2-40B4-BE49-F238E27FC236}">
                  <a16:creationId xmlns:a16="http://schemas.microsoft.com/office/drawing/2014/main" id="{12A3AC83-A605-4A79-2005-8F1F6FFC82C7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91" name="図 327">
              <a:extLst>
                <a:ext uri="{FF2B5EF4-FFF2-40B4-BE49-F238E27FC236}">
                  <a16:creationId xmlns:a16="http://schemas.microsoft.com/office/drawing/2014/main" id="{5241CCC1-6AF8-6E9E-D9F9-EB6A0925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92" name="図 328">
              <a:extLst>
                <a:ext uri="{FF2B5EF4-FFF2-40B4-BE49-F238E27FC236}">
                  <a16:creationId xmlns:a16="http://schemas.microsoft.com/office/drawing/2014/main" id="{C9D5F19C-B486-8D5E-4401-4910FEDB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94" name="テキスト ボックス 329">
              <a:extLst>
                <a:ext uri="{FF2B5EF4-FFF2-40B4-BE49-F238E27FC236}">
                  <a16:creationId xmlns:a16="http://schemas.microsoft.com/office/drawing/2014/main" id="{6CBC9906-EF75-29B0-856B-4FEDBEB478E0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800" b="1" dirty="0">
                  <a:latin typeface="+mj-lt"/>
                </a:rPr>
                <a:t>33B2T3551135              </a:t>
              </a:r>
              <a:r>
                <a:rPr kumimoji="1" lang="en-US" altLang="ja-JP" sz="700" dirty="0">
                  <a:latin typeface="+mj-lt"/>
                </a:rPr>
                <a:t>OK</a:t>
              </a:r>
              <a:r>
                <a:rPr kumimoji="1" lang="en-US" altLang="ja-JP" sz="600" dirty="0">
                  <a:latin typeface="+mj-lt"/>
                </a:rPr>
                <a:t>       </a:t>
              </a:r>
            </a:p>
            <a:p>
              <a:r>
                <a:rPr kumimoji="1" lang="en-US" altLang="ja-JP" sz="700" dirty="0">
                  <a:latin typeface="+mj-lt"/>
                </a:rPr>
                <a:t>12345678901          </a:t>
              </a:r>
            </a:p>
            <a:p>
              <a:r>
                <a:rPr kumimoji="1" lang="en-US" altLang="ja-JP" sz="700" dirty="0">
                  <a:latin typeface="+mj-lt"/>
                </a:rPr>
                <a:t>                               2</a:t>
              </a:r>
              <a:r>
                <a:rPr kumimoji="1" lang="en-US" altLang="ja-JP" sz="600" dirty="0">
                  <a:latin typeface="+mj-lt"/>
                </a:rPr>
                <a:t>0/20 Cases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95" name="テキスト ボックス 330">
              <a:extLst>
                <a:ext uri="{FF2B5EF4-FFF2-40B4-BE49-F238E27FC236}">
                  <a16:creationId xmlns:a16="http://schemas.microsoft.com/office/drawing/2014/main" id="{6DF885ED-B395-590E-4F9B-1F9B6A778698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800" b="1" dirty="0">
                  <a:latin typeface="+mj-lt"/>
                </a:rPr>
                <a:t>33B2T3551135</a:t>
              </a:r>
            </a:p>
            <a:p>
              <a:r>
                <a:rPr kumimoji="1" lang="en-US" altLang="ja-JP" sz="700" dirty="0">
                  <a:latin typeface="+mj-lt"/>
                </a:rPr>
                <a:t>12345678901</a:t>
              </a:r>
              <a:endParaRPr kumimoji="1" lang="en-US" altLang="ja-JP" sz="600" dirty="0">
                <a:latin typeface="+mj-lt"/>
              </a:endParaRPr>
            </a:p>
            <a:p>
              <a:r>
                <a:rPr kumimoji="1" lang="en-US" altLang="ja-JP" sz="900" b="1" dirty="0">
                  <a:latin typeface="+mj-lt"/>
                </a:rPr>
                <a:t>                         </a:t>
              </a:r>
              <a:r>
                <a:rPr kumimoji="1" lang="en-US" altLang="ja-JP" sz="600" dirty="0">
                  <a:latin typeface="+mj-lt"/>
                </a:rPr>
                <a:t>10/20 Cases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96" name="テキスト ボックス 315">
              <a:extLst>
                <a:ext uri="{FF2B5EF4-FFF2-40B4-BE49-F238E27FC236}">
                  <a16:creationId xmlns:a16="http://schemas.microsoft.com/office/drawing/2014/main" id="{EFF1A783-E035-F1F3-7BC7-2CB851B2A495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3DF063B-271B-7437-3B70-9005668D1DF8}"/>
              </a:ext>
            </a:extLst>
          </p:cNvPr>
          <p:cNvGrpSpPr/>
          <p:nvPr/>
        </p:nvGrpSpPr>
        <p:grpSpPr>
          <a:xfrm>
            <a:off x="3243266" y="2930977"/>
            <a:ext cx="322842" cy="581402"/>
            <a:chOff x="2281970" y="4924190"/>
            <a:chExt cx="322842" cy="581402"/>
          </a:xfrm>
        </p:grpSpPr>
        <p:pic>
          <p:nvPicPr>
            <p:cNvPr id="98" name="図 116">
              <a:extLst>
                <a:ext uri="{FF2B5EF4-FFF2-40B4-BE49-F238E27FC236}">
                  <a16:creationId xmlns:a16="http://schemas.microsoft.com/office/drawing/2014/main" id="{D1D12475-0978-0887-7DB8-10D52F93A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99" name="台形 76">
              <a:extLst>
                <a:ext uri="{FF2B5EF4-FFF2-40B4-BE49-F238E27FC236}">
                  <a16:creationId xmlns:a16="http://schemas.microsoft.com/office/drawing/2014/main" id="{FF63ABB3-18D0-ABC6-E70C-34960C342A13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7B7863AD-4897-6142-EE90-3F5F5E4B8E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8842" y="4445061"/>
            <a:ext cx="848698" cy="948173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5AF4215A-E049-7DB5-04EA-BCD57EF96741}"/>
              </a:ext>
            </a:extLst>
          </p:cNvPr>
          <p:cNvSpPr/>
          <p:nvPr/>
        </p:nvSpPr>
        <p:spPr>
          <a:xfrm>
            <a:off x="3696072" y="44000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case mark for verify Pc no., Case no.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478B4B28-13F9-B880-DDC6-4494F32AC371}"/>
              </a:ext>
            </a:extLst>
          </p:cNvPr>
          <p:cNvSpPr/>
          <p:nvPr/>
        </p:nvSpPr>
        <p:spPr>
          <a:xfrm>
            <a:off x="3942293" y="68907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8FFB577-2C49-2972-9ECD-729E102BAAEF}"/>
              </a:ext>
            </a:extLst>
          </p:cNvPr>
          <p:cNvSpPr txBox="1"/>
          <p:nvPr/>
        </p:nvSpPr>
        <p:spPr>
          <a:xfrm>
            <a:off x="3526794" y="69439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FA67082-DF94-10CF-7F52-59817FF95F68}"/>
              </a:ext>
            </a:extLst>
          </p:cNvPr>
          <p:cNvSpPr txBox="1"/>
          <p:nvPr/>
        </p:nvSpPr>
        <p:spPr>
          <a:xfrm>
            <a:off x="4248967" y="75110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554744F-EB44-8881-3F57-4815E88B89D1}"/>
              </a:ext>
            </a:extLst>
          </p:cNvPr>
          <p:cNvCxnSpPr>
            <a:cxnSpLocks/>
            <a:stCxn id="114" idx="2"/>
            <a:endCxn id="179" idx="0"/>
          </p:cNvCxnSpPr>
          <p:nvPr/>
        </p:nvCxnSpPr>
        <p:spPr>
          <a:xfrm>
            <a:off x="4296622" y="7553669"/>
            <a:ext cx="2951" cy="110279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lowchart: Decision 117">
            <a:extLst>
              <a:ext uri="{FF2B5EF4-FFF2-40B4-BE49-F238E27FC236}">
                <a16:creationId xmlns:a16="http://schemas.microsoft.com/office/drawing/2014/main" id="{73FE6785-481B-B2D5-9B80-CDDA4BDB8FE8}"/>
              </a:ext>
            </a:extLst>
          </p:cNvPr>
          <p:cNvSpPr/>
          <p:nvPr/>
        </p:nvSpPr>
        <p:spPr>
          <a:xfrm>
            <a:off x="3945626" y="5175480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Is correct?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40F874C-D773-6990-BDBB-82D94C2CB904}"/>
              </a:ext>
            </a:extLst>
          </p:cNvPr>
          <p:cNvSpPr txBox="1"/>
          <p:nvPr/>
        </p:nvSpPr>
        <p:spPr>
          <a:xfrm>
            <a:off x="4602167" y="518073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317E192-1D7A-DCC1-0409-9DEE965B10C7}"/>
              </a:ext>
            </a:extLst>
          </p:cNvPr>
          <p:cNvSpPr txBox="1"/>
          <p:nvPr/>
        </p:nvSpPr>
        <p:spPr>
          <a:xfrm>
            <a:off x="3710406" y="575290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767BF87-2B8A-CEF5-081C-418BA81BF57E}"/>
              </a:ext>
            </a:extLst>
          </p:cNvPr>
          <p:cNvCxnSpPr>
            <a:cxnSpLocks/>
            <a:stCxn id="118" idx="2"/>
          </p:cNvCxnSpPr>
          <p:nvPr/>
        </p:nvCxnSpPr>
        <p:spPr>
          <a:xfrm>
            <a:off x="4299955" y="5838420"/>
            <a:ext cx="0" cy="2836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DDC922D-7856-47E9-0AD7-A4999660F285}"/>
              </a:ext>
            </a:extLst>
          </p:cNvPr>
          <p:cNvCxnSpPr>
            <a:cxnSpLocks/>
            <a:stCxn id="101" idx="2"/>
            <a:endCxn id="118" idx="0"/>
          </p:cNvCxnSpPr>
          <p:nvPr/>
        </p:nvCxnSpPr>
        <p:spPr>
          <a:xfrm flipH="1">
            <a:off x="4299955" y="4830940"/>
            <a:ext cx="1" cy="3445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コネクタ: カギ線 28">
            <a:extLst>
              <a:ext uri="{FF2B5EF4-FFF2-40B4-BE49-F238E27FC236}">
                <a16:creationId xmlns:a16="http://schemas.microsoft.com/office/drawing/2014/main" id="{E32F4619-1EC7-7301-5086-FDA0241A964A}"/>
              </a:ext>
            </a:extLst>
          </p:cNvPr>
          <p:cNvCxnSpPr>
            <a:cxnSpLocks/>
            <a:stCxn id="118" idx="3"/>
            <a:endCxn id="138" idx="2"/>
          </p:cNvCxnSpPr>
          <p:nvPr/>
        </p:nvCxnSpPr>
        <p:spPr>
          <a:xfrm flipV="1">
            <a:off x="4654283" y="4831245"/>
            <a:ext cx="1045283" cy="67570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5ED0193-6B6C-F478-8EBE-FE73DF089F11}"/>
              </a:ext>
            </a:extLst>
          </p:cNvPr>
          <p:cNvSpPr/>
          <p:nvPr/>
        </p:nvSpPr>
        <p:spPr>
          <a:xfrm>
            <a:off x="3696070" y="6132489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Choose store location on handy and confirm then write it to tag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B34512F-DC43-AD65-1BC2-22A61C61A2AA}"/>
              </a:ext>
            </a:extLst>
          </p:cNvPr>
          <p:cNvSpPr/>
          <p:nvPr/>
        </p:nvSpPr>
        <p:spPr>
          <a:xfrm>
            <a:off x="5095682" y="4400357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Report problem and fix</a:t>
            </a:r>
          </a:p>
        </p:txBody>
      </p:sp>
      <p:cxnSp>
        <p:nvCxnSpPr>
          <p:cNvPr id="162" name="コネクタ: カギ線 28">
            <a:extLst>
              <a:ext uri="{FF2B5EF4-FFF2-40B4-BE49-F238E27FC236}">
                <a16:creationId xmlns:a16="http://schemas.microsoft.com/office/drawing/2014/main" id="{2A4723B5-47EC-D93E-DF02-C64D8757559D}"/>
              </a:ext>
            </a:extLst>
          </p:cNvPr>
          <p:cNvCxnSpPr>
            <a:cxnSpLocks/>
            <a:stCxn id="138" idx="0"/>
            <a:endCxn id="43" idx="6"/>
          </p:cNvCxnSpPr>
          <p:nvPr/>
        </p:nvCxnSpPr>
        <p:spPr>
          <a:xfrm rot="16200000" flipV="1">
            <a:off x="4862481" y="3563271"/>
            <a:ext cx="336475" cy="133769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コネクタ: カギ線 28">
            <a:extLst>
              <a:ext uri="{FF2B5EF4-FFF2-40B4-BE49-F238E27FC236}">
                <a16:creationId xmlns:a16="http://schemas.microsoft.com/office/drawing/2014/main" id="{5E8AC3A7-E521-188F-3DC6-8CADE3D6D270}"/>
              </a:ext>
            </a:extLst>
          </p:cNvPr>
          <p:cNvCxnSpPr>
            <a:cxnSpLocks/>
            <a:stCxn id="114" idx="1"/>
            <a:endCxn id="43" idx="2"/>
          </p:cNvCxnSpPr>
          <p:nvPr/>
        </p:nvCxnSpPr>
        <p:spPr>
          <a:xfrm rot="10800000" flipH="1">
            <a:off x="3942293" y="4063883"/>
            <a:ext cx="295748" cy="3158317"/>
          </a:xfrm>
          <a:prstGeom prst="bentConnector3">
            <a:avLst>
              <a:gd name="adj1" fmla="val -16489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8ADB6F3-1BA3-87E0-AEFD-B3C32A9DD884}"/>
              </a:ext>
            </a:extLst>
          </p:cNvPr>
          <p:cNvGrpSpPr/>
          <p:nvPr/>
        </p:nvGrpSpPr>
        <p:grpSpPr>
          <a:xfrm>
            <a:off x="2716352" y="5250763"/>
            <a:ext cx="322842" cy="581402"/>
            <a:chOff x="2281970" y="4924190"/>
            <a:chExt cx="322842" cy="581402"/>
          </a:xfrm>
        </p:grpSpPr>
        <p:pic>
          <p:nvPicPr>
            <p:cNvPr id="172" name="図 116">
              <a:extLst>
                <a:ext uri="{FF2B5EF4-FFF2-40B4-BE49-F238E27FC236}">
                  <a16:creationId xmlns:a16="http://schemas.microsoft.com/office/drawing/2014/main" id="{13A5015C-B70A-2F9A-B27C-4250FFE5A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73" name="台形 76">
              <a:extLst>
                <a:ext uri="{FF2B5EF4-FFF2-40B4-BE49-F238E27FC236}">
                  <a16:creationId xmlns:a16="http://schemas.microsoft.com/office/drawing/2014/main" id="{5EBB7600-3552-D75C-0CEE-7AE6E2BA6982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90280B9A-F3AE-5A56-158D-A26160B08FE6}"/>
              </a:ext>
            </a:extLst>
          </p:cNvPr>
          <p:cNvCxnSpPr>
            <a:cxnSpLocks/>
            <a:stCxn id="137" idx="2"/>
            <a:endCxn id="114" idx="0"/>
          </p:cNvCxnSpPr>
          <p:nvPr/>
        </p:nvCxnSpPr>
        <p:spPr>
          <a:xfrm flipH="1">
            <a:off x="4296622" y="6563377"/>
            <a:ext cx="3332" cy="3273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DE298346-5789-0AEC-3CFC-2A57C6CCDEFA}"/>
              </a:ext>
            </a:extLst>
          </p:cNvPr>
          <p:cNvSpPr/>
          <p:nvPr/>
        </p:nvSpPr>
        <p:spPr>
          <a:xfrm>
            <a:off x="3881697" y="865646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sp>
        <p:nvSpPr>
          <p:cNvPr id="185" name="Callout: Line 184">
            <a:extLst>
              <a:ext uri="{FF2B5EF4-FFF2-40B4-BE49-F238E27FC236}">
                <a16:creationId xmlns:a16="http://schemas.microsoft.com/office/drawing/2014/main" id="{4799A4B5-0A54-91FF-A8D1-C1E36A84D4A9}"/>
              </a:ext>
            </a:extLst>
          </p:cNvPr>
          <p:cNvSpPr/>
          <p:nvPr/>
        </p:nvSpPr>
        <p:spPr>
          <a:xfrm>
            <a:off x="5218807" y="5678437"/>
            <a:ext cx="878730" cy="430888"/>
          </a:xfrm>
          <a:prstGeom prst="borderCallout1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System will create moving job for forklift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55DB4-EE3A-80AD-52B5-B7DCEA9C0823}"/>
              </a:ext>
            </a:extLst>
          </p:cNvPr>
          <p:cNvSpPr txBox="1"/>
          <p:nvPr/>
        </p:nvSpPr>
        <p:spPr>
          <a:xfrm>
            <a:off x="1684286" y="2840098"/>
            <a:ext cx="1271922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Use new case list plan document</a:t>
            </a:r>
          </a:p>
          <a:p>
            <a:r>
              <a:rPr lang="en-US" sz="700" dirty="0"/>
              <a:t>Show only cont. 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DA1A2-5BA1-1866-0036-510710989FEC}"/>
              </a:ext>
            </a:extLst>
          </p:cNvPr>
          <p:cNvSpPr txBox="1"/>
          <p:nvPr/>
        </p:nvSpPr>
        <p:spPr>
          <a:xfrm>
            <a:off x="528807" y="3678797"/>
            <a:ext cx="139073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" dirty="0"/>
              <a:t>Special receive case</a:t>
            </a:r>
          </a:p>
          <a:p>
            <a:pPr marL="228600" indent="-228600">
              <a:buAutoNum type="arabicPeriod"/>
            </a:pPr>
            <a:r>
              <a:rPr lang="en-US" sz="600" dirty="0"/>
              <a:t>Manual create plan</a:t>
            </a:r>
          </a:p>
          <a:p>
            <a:pPr marL="228600" indent="-228600">
              <a:buAutoNum type="arabicPeriod"/>
            </a:pPr>
            <a:r>
              <a:rPr lang="en-US" sz="600" dirty="0"/>
              <a:t>Details</a:t>
            </a:r>
          </a:p>
          <a:p>
            <a:r>
              <a:rPr lang="en-US" sz="600" dirty="0"/>
              <a:t>	- Case no</a:t>
            </a:r>
          </a:p>
          <a:p>
            <a:r>
              <a:rPr lang="en-US" sz="600" dirty="0"/>
              <a:t>	- Case name</a:t>
            </a:r>
          </a:p>
          <a:p>
            <a:r>
              <a:rPr lang="en-US" sz="600" dirty="0"/>
              <a:t>	- Receive plan date</a:t>
            </a:r>
          </a:p>
          <a:p>
            <a:r>
              <a:rPr lang="en-US" sz="600" dirty="0"/>
              <a:t>	- pc no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1DA43-4C17-4B6A-268B-B34AF062F7DC}"/>
              </a:ext>
            </a:extLst>
          </p:cNvPr>
          <p:cNvSpPr txBox="1"/>
          <p:nvPr/>
        </p:nvSpPr>
        <p:spPr>
          <a:xfrm>
            <a:off x="863721" y="4717480"/>
            <a:ext cx="1460737" cy="1708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Enter/Choose</a:t>
            </a:r>
          </a:p>
          <a:p>
            <a:r>
              <a:rPr lang="en-US" sz="700" dirty="0"/>
              <a:t>- Case name (scan first 5 digits)</a:t>
            </a:r>
          </a:p>
          <a:p>
            <a:r>
              <a:rPr lang="en-US" sz="700" dirty="0"/>
              <a:t>- *Case type (scan)</a:t>
            </a:r>
          </a:p>
          <a:p>
            <a:r>
              <a:rPr lang="en-US" sz="700" dirty="0"/>
              <a:t>- **Location ID (move in)</a:t>
            </a:r>
          </a:p>
          <a:p>
            <a:endParaRPr lang="en-US" sz="700" dirty="0"/>
          </a:p>
          <a:p>
            <a:endParaRPr lang="en-US" sz="700" dirty="0"/>
          </a:p>
          <a:p>
            <a:r>
              <a:rPr lang="en-US" sz="700" dirty="0"/>
              <a:t>* Alert in case of CASE not found will report to admin to create the new one to CASE Master</a:t>
            </a:r>
          </a:p>
          <a:p>
            <a:r>
              <a:rPr lang="en-US" sz="700" dirty="0"/>
              <a:t>** Use PC/Tablet to show the WH map and check the available store and touch the store. It will shows the QR Code which used to scan by Handy.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2107EF3-7ACF-5F7E-179F-10979C95031E}"/>
              </a:ext>
            </a:extLst>
          </p:cNvPr>
          <p:cNvGrpSpPr/>
          <p:nvPr/>
        </p:nvGrpSpPr>
        <p:grpSpPr>
          <a:xfrm>
            <a:off x="2223159" y="5891405"/>
            <a:ext cx="1382451" cy="2019144"/>
            <a:chOff x="6854429" y="3029301"/>
            <a:chExt cx="1382451" cy="2019144"/>
          </a:xfrm>
        </p:grpSpPr>
        <p:pic>
          <p:nvPicPr>
            <p:cNvPr id="15" name="図 290">
              <a:extLst>
                <a:ext uri="{FF2B5EF4-FFF2-40B4-BE49-F238E27FC236}">
                  <a16:creationId xmlns:a16="http://schemas.microsoft.com/office/drawing/2014/main" id="{AB5F33AD-0168-5A92-D68B-8F769BCCC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1110" y="3029301"/>
              <a:ext cx="1355770" cy="2019144"/>
            </a:xfrm>
            <a:prstGeom prst="rect">
              <a:avLst/>
            </a:prstGeom>
          </p:spPr>
        </p:pic>
        <p:pic>
          <p:nvPicPr>
            <p:cNvPr id="18" name="図 292">
              <a:extLst>
                <a:ext uri="{FF2B5EF4-FFF2-40B4-BE49-F238E27FC236}">
                  <a16:creationId xmlns:a16="http://schemas.microsoft.com/office/drawing/2014/main" id="{74741B49-96DD-1943-A91E-F51255B4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6648" y="3158446"/>
              <a:ext cx="805148" cy="123622"/>
            </a:xfrm>
            <a:prstGeom prst="rect">
              <a:avLst/>
            </a:prstGeom>
          </p:spPr>
        </p:pic>
        <p:sp>
          <p:nvSpPr>
            <p:cNvPr id="19" name="テキスト ボックス 294">
              <a:extLst>
                <a:ext uri="{FF2B5EF4-FFF2-40B4-BE49-F238E27FC236}">
                  <a16:creationId xmlns:a16="http://schemas.microsoft.com/office/drawing/2014/main" id="{60F3A593-4FD2-EA8E-1BDF-81E4DF080A2B}"/>
                </a:ext>
              </a:extLst>
            </p:cNvPr>
            <p:cNvSpPr txBox="1"/>
            <p:nvPr/>
          </p:nvSpPr>
          <p:spPr>
            <a:xfrm>
              <a:off x="7271928" y="3145023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Receive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0" name="図 302">
              <a:extLst>
                <a:ext uri="{FF2B5EF4-FFF2-40B4-BE49-F238E27FC236}">
                  <a16:creationId xmlns:a16="http://schemas.microsoft.com/office/drawing/2014/main" id="{F215CBD4-0AD0-5A0A-3755-8260EB64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8085" y="3653064"/>
              <a:ext cx="1289035" cy="212113"/>
            </a:xfrm>
            <a:prstGeom prst="rect">
              <a:avLst/>
            </a:prstGeom>
          </p:spPr>
        </p:pic>
        <p:pic>
          <p:nvPicPr>
            <p:cNvPr id="26" name="図 305">
              <a:extLst>
                <a:ext uri="{FF2B5EF4-FFF2-40B4-BE49-F238E27FC236}">
                  <a16:creationId xmlns:a16="http://schemas.microsoft.com/office/drawing/2014/main" id="{9D4ABB7F-277E-5C8A-94B7-672DBD72E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01272" y="3328623"/>
              <a:ext cx="1313642" cy="434647"/>
            </a:xfrm>
            <a:prstGeom prst="rect">
              <a:avLst/>
            </a:prstGeom>
          </p:spPr>
        </p:pic>
        <p:sp>
          <p:nvSpPr>
            <p:cNvPr id="27" name="四角形: 角を丸くする 306">
              <a:extLst>
                <a:ext uri="{FF2B5EF4-FFF2-40B4-BE49-F238E27FC236}">
                  <a16:creationId xmlns:a16="http://schemas.microsoft.com/office/drawing/2014/main" id="{4523C5C9-E22D-8251-B181-C95A32C724CD}"/>
                </a:ext>
              </a:extLst>
            </p:cNvPr>
            <p:cNvSpPr/>
            <p:nvPr/>
          </p:nvSpPr>
          <p:spPr>
            <a:xfrm>
              <a:off x="7103571" y="335522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8" name="四角形: 角を丸くする 307">
              <a:extLst>
                <a:ext uri="{FF2B5EF4-FFF2-40B4-BE49-F238E27FC236}">
                  <a16:creationId xmlns:a16="http://schemas.microsoft.com/office/drawing/2014/main" id="{E78D9ACB-B344-49D0-9ADA-CFFB0DC5206D}"/>
                </a:ext>
              </a:extLst>
            </p:cNvPr>
            <p:cNvSpPr/>
            <p:nvPr/>
          </p:nvSpPr>
          <p:spPr>
            <a:xfrm>
              <a:off x="7737576" y="335141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9" name="テキスト ボックス 316">
              <a:extLst>
                <a:ext uri="{FF2B5EF4-FFF2-40B4-BE49-F238E27FC236}">
                  <a16:creationId xmlns:a16="http://schemas.microsoft.com/office/drawing/2014/main" id="{DC881288-B6AA-FA58-344E-276F34D8663A}"/>
                </a:ext>
              </a:extLst>
            </p:cNvPr>
            <p:cNvSpPr txBox="1"/>
            <p:nvPr/>
          </p:nvSpPr>
          <p:spPr>
            <a:xfrm>
              <a:off x="7504753" y="3327115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30" name="グラフィックス 318" descr="日毎カレンダー">
              <a:extLst>
                <a:ext uri="{FF2B5EF4-FFF2-40B4-BE49-F238E27FC236}">
                  <a16:creationId xmlns:a16="http://schemas.microsoft.com/office/drawing/2014/main" id="{377C55BD-60D5-D733-666A-13B9FD9DF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36173" y="3364597"/>
              <a:ext cx="137160" cy="137160"/>
            </a:xfrm>
            <a:prstGeom prst="rect">
              <a:avLst/>
            </a:prstGeom>
          </p:spPr>
        </p:pic>
        <p:pic>
          <p:nvPicPr>
            <p:cNvPr id="31" name="グラフィックス 319" descr="日毎カレンダー">
              <a:extLst>
                <a:ext uri="{FF2B5EF4-FFF2-40B4-BE49-F238E27FC236}">
                  <a16:creationId xmlns:a16="http://schemas.microsoft.com/office/drawing/2014/main" id="{F2D44663-7C5A-5ECB-E187-1EFCC7C0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76181" y="3355524"/>
              <a:ext cx="137160" cy="137160"/>
            </a:xfrm>
            <a:prstGeom prst="rect">
              <a:avLst/>
            </a:prstGeom>
          </p:spPr>
        </p:pic>
        <p:sp>
          <p:nvSpPr>
            <p:cNvPr id="32" name="テキスト ボックス 322">
              <a:extLst>
                <a:ext uri="{FF2B5EF4-FFF2-40B4-BE49-F238E27FC236}">
                  <a16:creationId xmlns:a16="http://schemas.microsoft.com/office/drawing/2014/main" id="{91DF737D-248F-786A-A64A-F703926B5904}"/>
                </a:ext>
              </a:extLst>
            </p:cNvPr>
            <p:cNvSpPr txBox="1"/>
            <p:nvPr/>
          </p:nvSpPr>
          <p:spPr>
            <a:xfrm>
              <a:off x="6991567" y="3536980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33" name="正方形/長方形 323">
              <a:extLst>
                <a:ext uri="{FF2B5EF4-FFF2-40B4-BE49-F238E27FC236}">
                  <a16:creationId xmlns:a16="http://schemas.microsoft.com/office/drawing/2014/main" id="{1A1892F8-DF59-242F-3D8D-31175E212A75}"/>
                </a:ext>
              </a:extLst>
            </p:cNvPr>
            <p:cNvSpPr/>
            <p:nvPr/>
          </p:nvSpPr>
          <p:spPr>
            <a:xfrm>
              <a:off x="6934560" y="3550814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4" name="テキスト ボックス 324">
              <a:extLst>
                <a:ext uri="{FF2B5EF4-FFF2-40B4-BE49-F238E27FC236}">
                  <a16:creationId xmlns:a16="http://schemas.microsoft.com/office/drawing/2014/main" id="{F41C6DF2-DF32-561E-5239-1B1046A399A9}"/>
                </a:ext>
              </a:extLst>
            </p:cNvPr>
            <p:cNvSpPr txBox="1"/>
            <p:nvPr/>
          </p:nvSpPr>
          <p:spPr>
            <a:xfrm>
              <a:off x="7054371" y="3358218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36" name="テキスト ボックス 325">
              <a:extLst>
                <a:ext uri="{FF2B5EF4-FFF2-40B4-BE49-F238E27FC236}">
                  <a16:creationId xmlns:a16="http://schemas.microsoft.com/office/drawing/2014/main" id="{35DB9F71-E517-7550-81DB-A7EE9E5B9DF8}"/>
                </a:ext>
              </a:extLst>
            </p:cNvPr>
            <p:cNvSpPr txBox="1"/>
            <p:nvPr/>
          </p:nvSpPr>
          <p:spPr>
            <a:xfrm>
              <a:off x="7693166" y="3351657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64" name="図 327">
              <a:extLst>
                <a:ext uri="{FF2B5EF4-FFF2-40B4-BE49-F238E27FC236}">
                  <a16:creationId xmlns:a16="http://schemas.microsoft.com/office/drawing/2014/main" id="{53FF1894-8D1E-CE59-600B-4568AF3AA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5760" y="3772609"/>
              <a:ext cx="1289035" cy="394334"/>
            </a:xfrm>
            <a:prstGeom prst="rect">
              <a:avLst/>
            </a:prstGeom>
            <a:solidFill>
              <a:srgbClr val="E5E6FA"/>
            </a:solidFill>
          </p:spPr>
        </p:pic>
        <p:sp>
          <p:nvSpPr>
            <p:cNvPr id="69" name="テキスト ボックス 315">
              <a:extLst>
                <a:ext uri="{FF2B5EF4-FFF2-40B4-BE49-F238E27FC236}">
                  <a16:creationId xmlns:a16="http://schemas.microsoft.com/office/drawing/2014/main" id="{556B05D3-A22B-F35E-3D6C-494270655E7B}"/>
                </a:ext>
              </a:extLst>
            </p:cNvPr>
            <p:cNvSpPr txBox="1"/>
            <p:nvPr/>
          </p:nvSpPr>
          <p:spPr>
            <a:xfrm>
              <a:off x="6854429" y="3333581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9F334A7-7900-AAC8-ECF1-941EE8D2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98778" y="3339534"/>
              <a:ext cx="1316135" cy="396426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270980AD-4E55-A8D5-D19D-9C733A024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98779" y="3705319"/>
              <a:ext cx="1331380" cy="1084981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7BBA587-3C9E-EDA9-E5F3-8A7D025C2B75}"/>
                </a:ext>
              </a:extLst>
            </p:cNvPr>
            <p:cNvSpPr/>
            <p:nvPr/>
          </p:nvSpPr>
          <p:spPr>
            <a:xfrm>
              <a:off x="6969880" y="4475531"/>
              <a:ext cx="1206906" cy="517217"/>
            </a:xfrm>
            <a:prstGeom prst="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18288" tIns="18288" rIns="18288" bIns="18288" rtlCol="0" anchor="t"/>
            <a:lstStyle/>
            <a:p>
              <a:pPr defTabSz="914400"/>
              <a:r>
                <a:rPr kumimoji="1" lang="en-US" sz="600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Case name : [            V ]</a:t>
              </a:r>
            </a:p>
            <a:p>
              <a:pPr defTabSz="914400"/>
              <a:r>
                <a:rPr kumimoji="1" lang="en-US" sz="600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Case type : [    AUTO      ]</a:t>
              </a:r>
            </a:p>
            <a:p>
              <a:pPr defTabSz="914400"/>
              <a:r>
                <a:rPr kumimoji="1" lang="en-US" sz="600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Location  : [            V ]</a:t>
              </a:r>
            </a:p>
            <a:p>
              <a:pPr defTabSz="914400"/>
              <a:endParaRPr kumimoji="1" lang="en-US" sz="600" kern="0" dirty="0">
                <a:solidFill>
                  <a:prstClr val="black"/>
                </a:solidFill>
                <a:latin typeface="Consolas" panose="020B0609020204030204" pitchFamily="49" charset="0"/>
              </a:endParaRPr>
            </a:p>
            <a:p>
              <a:pPr algn="ctr" defTabSz="914400"/>
              <a:r>
                <a:rPr kumimoji="1" lang="en-US" sz="600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[ OK ] [ Cancel 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69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F9F03-A895-349F-E186-DA924B5B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397F03-6C1A-06F0-1A97-7C5C3754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DD83B8-8D27-FD3C-5E2C-3A0FB84F1181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959B0E5-42B8-8110-09BE-CF766D7283C2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D3D230D-8357-C158-EAD1-8C937411590D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AA1A9A4-E368-69AE-DBC1-5F271FCA7CA6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E54BF6D-B3FF-A9B0-E15C-BBF11F7113C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70F63FA-77BC-4CF9-FAB1-E31E2C406092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4-2-2. Receive process – Trouble Report Collection By Handy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A24335A1-4EC0-2AC8-EEC6-22CB7D6E2975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E65781-A458-696C-4A3A-4E99F14B9432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DCE07-5747-127F-DAB4-04C07644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91" y="2772528"/>
            <a:ext cx="1337657" cy="140022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AE1B67E-1163-8834-9EC1-EC83918934A1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BA6EDB-DE49-AD23-E854-91052364085E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F29E339-C5EB-6F12-8A3A-4C4F06090328}"/>
              </a:ext>
            </a:extLst>
          </p:cNvPr>
          <p:cNvCxnSpPr>
            <a:cxnSpLocks/>
            <a:stCxn id="35" idx="4"/>
            <a:endCxn id="37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C8D7E49-FF4C-C058-ED71-59A033090DFE}"/>
              </a:ext>
            </a:extLst>
          </p:cNvPr>
          <p:cNvSpPr/>
          <p:nvPr/>
        </p:nvSpPr>
        <p:spPr>
          <a:xfrm>
            <a:off x="3696072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BARCODE case list plan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61395CF-C0B2-932D-44B8-E6895F4D6EC8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4299956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A6CA14B-E38A-A8AD-3ED2-33DA70D7B1E4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flipH="1">
            <a:off x="4299955" y="3708368"/>
            <a:ext cx="1" cy="29645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42740007-77E4-C2ED-DF7D-9FFCF9E49242}"/>
              </a:ext>
            </a:extLst>
          </p:cNvPr>
          <p:cNvSpPr/>
          <p:nvPr/>
        </p:nvSpPr>
        <p:spPr>
          <a:xfrm>
            <a:off x="4238041" y="400482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725317A-A57A-0624-7812-F6AF98F3F5CC}"/>
              </a:ext>
            </a:extLst>
          </p:cNvPr>
          <p:cNvCxnSpPr>
            <a:cxnSpLocks/>
            <a:stCxn id="43" idx="4"/>
            <a:endCxn id="101" idx="0"/>
          </p:cNvCxnSpPr>
          <p:nvPr/>
        </p:nvCxnSpPr>
        <p:spPr>
          <a:xfrm>
            <a:off x="4299955" y="4122937"/>
            <a:ext cx="1" cy="2771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C26E3A-CC8E-2384-FA6C-06D6405E326B}"/>
              </a:ext>
            </a:extLst>
          </p:cNvPr>
          <p:cNvGrpSpPr/>
          <p:nvPr/>
        </p:nvGrpSpPr>
        <p:grpSpPr>
          <a:xfrm>
            <a:off x="5017665" y="1936652"/>
            <a:ext cx="1382451" cy="2019144"/>
            <a:chOff x="2241334" y="5579053"/>
            <a:chExt cx="1382451" cy="2019144"/>
          </a:xfrm>
        </p:grpSpPr>
        <p:pic>
          <p:nvPicPr>
            <p:cNvPr id="47" name="図 290">
              <a:extLst>
                <a:ext uri="{FF2B5EF4-FFF2-40B4-BE49-F238E27FC236}">
                  <a16:creationId xmlns:a16="http://schemas.microsoft.com/office/drawing/2014/main" id="{A7AAC8B1-DF42-376B-2541-75252DB4F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48" name="図 292">
              <a:extLst>
                <a:ext uri="{FF2B5EF4-FFF2-40B4-BE49-F238E27FC236}">
                  <a16:creationId xmlns:a16="http://schemas.microsoft.com/office/drawing/2014/main" id="{CD8E1878-55CE-86F9-D96F-1EB87329A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49" name="テキスト ボックス 294">
              <a:extLst>
                <a:ext uri="{FF2B5EF4-FFF2-40B4-BE49-F238E27FC236}">
                  <a16:creationId xmlns:a16="http://schemas.microsoft.com/office/drawing/2014/main" id="{7A97F748-B15A-1A14-54AC-0CB4008AC0A7}"/>
                </a:ext>
              </a:extLst>
            </p:cNvPr>
            <p:cNvSpPr txBox="1"/>
            <p:nvPr/>
          </p:nvSpPr>
          <p:spPr>
            <a:xfrm>
              <a:off x="2643593" y="5694775"/>
              <a:ext cx="95893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Trouble Report - </a:t>
              </a:r>
              <a:r>
                <a:rPr kumimoji="1" lang="en-US" altLang="ja-JP" sz="700" dirty="0" err="1">
                  <a:solidFill>
                    <a:schemeClr val="bg1"/>
                  </a:solidFill>
                </a:rPr>
                <a:t>Cont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50" name="図 302">
              <a:extLst>
                <a:ext uri="{FF2B5EF4-FFF2-40B4-BE49-F238E27FC236}">
                  <a16:creationId xmlns:a16="http://schemas.microsoft.com/office/drawing/2014/main" id="{25EFBCF7-27E9-7E2B-2AFC-E7D2D2F5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52" name="図 303">
              <a:extLst>
                <a:ext uri="{FF2B5EF4-FFF2-40B4-BE49-F238E27FC236}">
                  <a16:creationId xmlns:a16="http://schemas.microsoft.com/office/drawing/2014/main" id="{2E3874F1-E089-09B0-D285-18679AAE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53" name="図 304">
              <a:extLst>
                <a:ext uri="{FF2B5EF4-FFF2-40B4-BE49-F238E27FC236}">
                  <a16:creationId xmlns:a16="http://schemas.microsoft.com/office/drawing/2014/main" id="{75FC748A-32C7-E337-3102-6645D7D5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54" name="図 305">
              <a:extLst>
                <a:ext uri="{FF2B5EF4-FFF2-40B4-BE49-F238E27FC236}">
                  <a16:creationId xmlns:a16="http://schemas.microsoft.com/office/drawing/2014/main" id="{58E8430A-501C-27B4-879D-7E9D847C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55" name="四角形: 角を丸くする 306">
              <a:extLst>
                <a:ext uri="{FF2B5EF4-FFF2-40B4-BE49-F238E27FC236}">
                  <a16:creationId xmlns:a16="http://schemas.microsoft.com/office/drawing/2014/main" id="{F827CE54-55D4-6BB3-AB61-645321B7F790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6" name="四角形: 角を丸くする 307">
              <a:extLst>
                <a:ext uri="{FF2B5EF4-FFF2-40B4-BE49-F238E27FC236}">
                  <a16:creationId xmlns:a16="http://schemas.microsoft.com/office/drawing/2014/main" id="{C15E15B7-4842-8411-0501-E65BC25C4A7D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7" name="テキスト ボックス 316">
              <a:extLst>
                <a:ext uri="{FF2B5EF4-FFF2-40B4-BE49-F238E27FC236}">
                  <a16:creationId xmlns:a16="http://schemas.microsoft.com/office/drawing/2014/main" id="{19D0DA46-4D08-E33A-22F8-13D1639E7604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58" name="グラフィックス 318" descr="日毎カレンダー">
              <a:extLst>
                <a:ext uri="{FF2B5EF4-FFF2-40B4-BE49-F238E27FC236}">
                  <a16:creationId xmlns:a16="http://schemas.microsoft.com/office/drawing/2014/main" id="{F2A4D6B5-D23A-D2FA-A7B3-6CE61F217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59" name="グラフィックス 319" descr="日毎カレンダー">
              <a:extLst>
                <a:ext uri="{FF2B5EF4-FFF2-40B4-BE49-F238E27FC236}">
                  <a16:creationId xmlns:a16="http://schemas.microsoft.com/office/drawing/2014/main" id="{04E26853-F52C-564E-4B24-574D2453A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60" name="テキスト ボックス 322">
              <a:extLst>
                <a:ext uri="{FF2B5EF4-FFF2-40B4-BE49-F238E27FC236}">
                  <a16:creationId xmlns:a16="http://schemas.microsoft.com/office/drawing/2014/main" id="{7FF5235D-00B1-48A5-16C3-6F4CB8814F49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61" name="正方形/長方形 323">
              <a:extLst>
                <a:ext uri="{FF2B5EF4-FFF2-40B4-BE49-F238E27FC236}">
                  <a16:creationId xmlns:a16="http://schemas.microsoft.com/office/drawing/2014/main" id="{99FE524C-927B-DDB1-E040-70AEDBE5FEC8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" name="テキスト ボックス 324">
              <a:extLst>
                <a:ext uri="{FF2B5EF4-FFF2-40B4-BE49-F238E27FC236}">
                  <a16:creationId xmlns:a16="http://schemas.microsoft.com/office/drawing/2014/main" id="{868BBEC8-0326-45B1-1F55-C4D9A449FB33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63" name="テキスト ボックス 325">
              <a:extLst>
                <a:ext uri="{FF2B5EF4-FFF2-40B4-BE49-F238E27FC236}">
                  <a16:creationId xmlns:a16="http://schemas.microsoft.com/office/drawing/2014/main" id="{832D3E09-7090-F115-588B-60B1AC600DEE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91" name="図 327">
              <a:extLst>
                <a:ext uri="{FF2B5EF4-FFF2-40B4-BE49-F238E27FC236}">
                  <a16:creationId xmlns:a16="http://schemas.microsoft.com/office/drawing/2014/main" id="{51C75820-8176-97A4-800E-F8FFB3795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92" name="図 328">
              <a:extLst>
                <a:ext uri="{FF2B5EF4-FFF2-40B4-BE49-F238E27FC236}">
                  <a16:creationId xmlns:a16="http://schemas.microsoft.com/office/drawing/2014/main" id="{7440A5BD-7485-F4AC-F4D8-0B71F2AA8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94" name="テキスト ボックス 329">
              <a:extLst>
                <a:ext uri="{FF2B5EF4-FFF2-40B4-BE49-F238E27FC236}">
                  <a16:creationId xmlns:a16="http://schemas.microsoft.com/office/drawing/2014/main" id="{E7C811F6-1018-9C37-B75F-8CCF34359A4D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Plan No : Y0279947</a:t>
              </a:r>
            </a:p>
            <a:p>
              <a:r>
                <a:rPr kumimoji="1" lang="en-US" altLang="ja-JP" sz="600" b="1" dirty="0">
                  <a:latin typeface="+mj-lt"/>
                </a:rPr>
                <a:t>STATUS: OK</a:t>
              </a:r>
            </a:p>
            <a:p>
              <a:r>
                <a:rPr kumimoji="1" lang="en-US" altLang="ja-JP" sz="600" dirty="0">
                  <a:latin typeface="+mj-lt"/>
                </a:rPr>
                <a:t>	                  20/20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95" name="テキスト ボックス 330">
              <a:extLst>
                <a:ext uri="{FF2B5EF4-FFF2-40B4-BE49-F238E27FC236}">
                  <a16:creationId xmlns:a16="http://schemas.microsoft.com/office/drawing/2014/main" id="{8E80DEA7-BCCE-968A-A7C6-81D6EAE2674A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400" dirty="0">
                  <a:latin typeface="+mj-lt"/>
                </a:rPr>
                <a:t>Plan No : Y0279947</a:t>
              </a:r>
            </a:p>
            <a:p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  0/30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96" name="テキスト ボックス 315">
              <a:extLst>
                <a:ext uri="{FF2B5EF4-FFF2-40B4-BE49-F238E27FC236}">
                  <a16:creationId xmlns:a16="http://schemas.microsoft.com/office/drawing/2014/main" id="{955B2FC5-8C6B-2640-51B7-0F5D5EF061E0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B31BDA4-5E8A-6936-1E47-F91E1795C4DA}"/>
              </a:ext>
            </a:extLst>
          </p:cNvPr>
          <p:cNvGrpSpPr/>
          <p:nvPr/>
        </p:nvGrpSpPr>
        <p:grpSpPr>
          <a:xfrm>
            <a:off x="3226613" y="2806895"/>
            <a:ext cx="322842" cy="581402"/>
            <a:chOff x="2281970" y="4924190"/>
            <a:chExt cx="322842" cy="581402"/>
          </a:xfrm>
        </p:grpSpPr>
        <p:pic>
          <p:nvPicPr>
            <p:cNvPr id="98" name="図 116">
              <a:extLst>
                <a:ext uri="{FF2B5EF4-FFF2-40B4-BE49-F238E27FC236}">
                  <a16:creationId xmlns:a16="http://schemas.microsoft.com/office/drawing/2014/main" id="{158B2BE7-A737-AAE9-5D69-F17A2140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99" name="台形 76">
              <a:extLst>
                <a:ext uri="{FF2B5EF4-FFF2-40B4-BE49-F238E27FC236}">
                  <a16:creationId xmlns:a16="http://schemas.microsoft.com/office/drawing/2014/main" id="{D0C9BE5D-FFB5-DCAF-4B21-8D0382D9A1E9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762CCBF-ADF8-7200-AE96-76D7CD463A99}"/>
              </a:ext>
            </a:extLst>
          </p:cNvPr>
          <p:cNvSpPr/>
          <p:nvPr/>
        </p:nvSpPr>
        <p:spPr>
          <a:xfrm>
            <a:off x="3696072" y="44000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strike="sngStrike" kern="0" dirty="0">
                <a:solidFill>
                  <a:prstClr val="black"/>
                </a:solidFill>
              </a:rPr>
              <a:t>Scan case mark for data collect e.g. Pc no., Case no.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79A049E7-111B-F318-2CB0-77A94FC4C3A1}"/>
              </a:ext>
            </a:extLst>
          </p:cNvPr>
          <p:cNvSpPr/>
          <p:nvPr/>
        </p:nvSpPr>
        <p:spPr>
          <a:xfrm>
            <a:off x="3942293" y="68907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01A6CA4-D4C4-E0AC-200F-599F9B202FE1}"/>
              </a:ext>
            </a:extLst>
          </p:cNvPr>
          <p:cNvSpPr txBox="1"/>
          <p:nvPr/>
        </p:nvSpPr>
        <p:spPr>
          <a:xfrm>
            <a:off x="3526794" y="69439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AD2A63A-EA88-391A-A4E3-926679EC23E7}"/>
              </a:ext>
            </a:extLst>
          </p:cNvPr>
          <p:cNvSpPr txBox="1"/>
          <p:nvPr/>
        </p:nvSpPr>
        <p:spPr>
          <a:xfrm>
            <a:off x="4248967" y="75110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54DC7D3-7540-4B97-573F-7BD6DDFA2A0C}"/>
              </a:ext>
            </a:extLst>
          </p:cNvPr>
          <p:cNvCxnSpPr>
            <a:cxnSpLocks/>
            <a:stCxn id="101" idx="2"/>
            <a:endCxn id="137" idx="0"/>
          </p:cNvCxnSpPr>
          <p:nvPr/>
        </p:nvCxnSpPr>
        <p:spPr>
          <a:xfrm flipH="1">
            <a:off x="4299954" y="4830940"/>
            <a:ext cx="2" cy="3769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EBD431F-7C80-0048-59C6-CEBB148A7FC7}"/>
              </a:ext>
            </a:extLst>
          </p:cNvPr>
          <p:cNvSpPr/>
          <p:nvPr/>
        </p:nvSpPr>
        <p:spPr>
          <a:xfrm>
            <a:off x="3696070" y="5207929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Enter NG Reason and take pictures of outside/inside the container</a:t>
            </a:r>
          </a:p>
        </p:txBody>
      </p:sp>
      <p:cxnSp>
        <p:nvCxnSpPr>
          <p:cNvPr id="167" name="コネクタ: カギ線 28">
            <a:extLst>
              <a:ext uri="{FF2B5EF4-FFF2-40B4-BE49-F238E27FC236}">
                <a16:creationId xmlns:a16="http://schemas.microsoft.com/office/drawing/2014/main" id="{64917335-FC49-29EC-9FE9-570D7C1B1DA4}"/>
              </a:ext>
            </a:extLst>
          </p:cNvPr>
          <p:cNvCxnSpPr>
            <a:cxnSpLocks/>
            <a:stCxn id="114" idx="1"/>
            <a:endCxn id="43" idx="2"/>
          </p:cNvCxnSpPr>
          <p:nvPr/>
        </p:nvCxnSpPr>
        <p:spPr>
          <a:xfrm rot="10800000" flipH="1">
            <a:off x="3942293" y="4063883"/>
            <a:ext cx="295748" cy="3158317"/>
          </a:xfrm>
          <a:prstGeom prst="bentConnector3">
            <a:avLst>
              <a:gd name="adj1" fmla="val -16489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3B1C3273-C599-3C00-E0B9-E728951E01F1}"/>
              </a:ext>
            </a:extLst>
          </p:cNvPr>
          <p:cNvCxnSpPr>
            <a:cxnSpLocks/>
            <a:stCxn id="137" idx="2"/>
            <a:endCxn id="114" idx="0"/>
          </p:cNvCxnSpPr>
          <p:nvPr/>
        </p:nvCxnSpPr>
        <p:spPr>
          <a:xfrm flipH="1">
            <a:off x="4296622" y="5638817"/>
            <a:ext cx="3332" cy="12519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48D9FE74-3F5B-8641-D841-C9CD5E74F579}"/>
              </a:ext>
            </a:extLst>
          </p:cNvPr>
          <p:cNvSpPr/>
          <p:nvPr/>
        </p:nvSpPr>
        <p:spPr>
          <a:xfrm>
            <a:off x="3878745" y="816424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98C8DF13-C6E8-240D-8197-BE4A39DAA545}"/>
              </a:ext>
            </a:extLst>
          </p:cNvPr>
          <p:cNvCxnSpPr>
            <a:cxnSpLocks/>
            <a:stCxn id="114" idx="2"/>
            <a:endCxn id="179" idx="0"/>
          </p:cNvCxnSpPr>
          <p:nvPr/>
        </p:nvCxnSpPr>
        <p:spPr>
          <a:xfrm flipH="1">
            <a:off x="4296621" y="7553669"/>
            <a:ext cx="1" cy="61057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B3EED24-1636-A81F-FACF-1BDA8B4A8829}"/>
              </a:ext>
            </a:extLst>
          </p:cNvPr>
          <p:cNvGrpSpPr/>
          <p:nvPr/>
        </p:nvGrpSpPr>
        <p:grpSpPr>
          <a:xfrm>
            <a:off x="2103592" y="1786820"/>
            <a:ext cx="1209040" cy="639135"/>
            <a:chOff x="528317" y="5378512"/>
            <a:chExt cx="1209040" cy="639135"/>
          </a:xfrm>
        </p:grpSpPr>
        <p:sp>
          <p:nvSpPr>
            <p:cNvPr id="9" name="正方形/長方形 34">
              <a:extLst>
                <a:ext uri="{FF2B5EF4-FFF2-40B4-BE49-F238E27FC236}">
                  <a16:creationId xmlns:a16="http://schemas.microsoft.com/office/drawing/2014/main" id="{DE655839-822C-6A6D-A33B-D0B4006846AC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Trouble report collect function by handy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0525FA-27B9-3215-E734-C8EA9CF2AB1D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770CF4-2494-F2CA-D5F0-15FF7BD21E81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55E90C4-61C2-FFDD-4C53-16F2E664CA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6108" y="5180707"/>
            <a:ext cx="1301889" cy="1015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D1795-E54E-F52B-F5E2-80E7A86EC5F6}"/>
              </a:ext>
            </a:extLst>
          </p:cNvPr>
          <p:cNvSpPr txBox="1"/>
          <p:nvPr/>
        </p:nvSpPr>
        <p:spPr>
          <a:xfrm>
            <a:off x="5321794" y="3685212"/>
            <a:ext cx="127192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Only received containers are able to make trouble report.</a:t>
            </a:r>
          </a:p>
          <a:p>
            <a:r>
              <a:rPr lang="en-US" sz="700" dirty="0"/>
              <a:t>For NG container will change background to Yellow.</a:t>
            </a:r>
          </a:p>
        </p:txBody>
      </p:sp>
      <p:sp>
        <p:nvSpPr>
          <p:cNvPr id="6" name="テキスト ボックス 329">
            <a:extLst>
              <a:ext uri="{FF2B5EF4-FFF2-40B4-BE49-F238E27FC236}">
                <a16:creationId xmlns:a16="http://schemas.microsoft.com/office/drawing/2014/main" id="{7755A26C-2BA7-EA9E-27EA-E65B44DA9E2C}"/>
              </a:ext>
            </a:extLst>
          </p:cNvPr>
          <p:cNvSpPr txBox="1"/>
          <p:nvPr/>
        </p:nvSpPr>
        <p:spPr>
          <a:xfrm>
            <a:off x="5089877" y="3115996"/>
            <a:ext cx="1277329" cy="498598"/>
          </a:xfrm>
          <a:prstGeom prst="rect">
            <a:avLst/>
          </a:prstGeom>
          <a:solidFill>
            <a:srgbClr val="FFFF00"/>
          </a:solidFill>
        </p:spPr>
        <p:txBody>
          <a:bodyPr wrap="square" lIns="18288" tIns="18288" rIns="18288" bIns="18288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PC No : 33B2T3551135</a:t>
            </a:r>
          </a:p>
          <a:p>
            <a:r>
              <a:rPr kumimoji="1" lang="en-US" altLang="ja-JP" sz="800" dirty="0">
                <a:latin typeface="+mj-lt"/>
              </a:rPr>
              <a:t>Plan No : Y0279947</a:t>
            </a:r>
          </a:p>
          <a:p>
            <a:r>
              <a:rPr kumimoji="1" lang="en-US" altLang="ja-JP" sz="800" dirty="0">
                <a:latin typeface="+mj-lt"/>
              </a:rPr>
              <a:t>STATUS: </a:t>
            </a:r>
            <a:r>
              <a:rPr kumimoji="1" lang="en-US" altLang="ja-JP" sz="800" b="1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NG</a:t>
            </a:r>
          </a:p>
          <a:p>
            <a:r>
              <a:rPr kumimoji="1" lang="en-US" altLang="ja-JP" sz="600" dirty="0">
                <a:latin typeface="+mj-lt"/>
              </a:rPr>
              <a:t>	                20/20 Items</a:t>
            </a:r>
            <a:endParaRPr kumimoji="1" lang="ja-JP" altLang="en-US" sz="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6723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44036-6F88-1201-89F4-3AF918CB9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2FC5C7-0728-CC08-EFD6-6B2B4AA2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9AFFA40-A183-39C3-03FD-89C8580DCF6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C3811C1-2432-F584-9FDC-9B98EE109796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F2CBD00-0181-DD8E-CF81-4E4A52C96B66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31A650-F48F-1A47-544B-57D5DF6D1CBE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84EECDB-9568-C986-0412-4C90FAB14503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E324094-7891-0B41-7E77-989D15E8ECC0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4-2-2. Receive process – Trouble Report Collection By Handy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7F7A5C46-D8AD-DF17-5FE5-18F6EA76D0D8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CA8C0F-AE0D-60A3-187D-7950BC6CE7DB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CE1F-B357-D0D6-2DA6-C4042AB2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91" y="2772528"/>
            <a:ext cx="1337657" cy="140022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717D72D-25D1-050E-87AA-A4E8FF00F698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76BDB4-0F61-2D4D-ED51-0D1628E714CC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BAFFA6F-BA63-6F7F-B862-D051C4FE2E20}"/>
              </a:ext>
            </a:extLst>
          </p:cNvPr>
          <p:cNvCxnSpPr>
            <a:cxnSpLocks/>
            <a:stCxn id="35" idx="4"/>
            <a:endCxn id="37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2DE9003-2EF9-EC31-1836-84180976AAA1}"/>
              </a:ext>
            </a:extLst>
          </p:cNvPr>
          <p:cNvSpPr/>
          <p:nvPr/>
        </p:nvSpPr>
        <p:spPr>
          <a:xfrm>
            <a:off x="3696072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BARCODE case list plan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37B829-F8DA-CAB7-1986-932470E760AF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4299956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654F63-F97E-6BEA-DEE9-03EF4487C45D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flipH="1">
            <a:off x="4299955" y="3708368"/>
            <a:ext cx="1" cy="29645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6ED73DA-2F79-D65F-0CF1-65F1C1F7BA6B}"/>
              </a:ext>
            </a:extLst>
          </p:cNvPr>
          <p:cNvSpPr/>
          <p:nvPr/>
        </p:nvSpPr>
        <p:spPr>
          <a:xfrm>
            <a:off x="4238041" y="400482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0D7438F-1042-F119-37CE-83047593D395}"/>
              </a:ext>
            </a:extLst>
          </p:cNvPr>
          <p:cNvCxnSpPr>
            <a:cxnSpLocks/>
            <a:stCxn id="43" idx="4"/>
            <a:endCxn id="101" idx="0"/>
          </p:cNvCxnSpPr>
          <p:nvPr/>
        </p:nvCxnSpPr>
        <p:spPr>
          <a:xfrm>
            <a:off x="4299955" y="4122937"/>
            <a:ext cx="1" cy="2771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97272F-6947-94EA-2DE1-9524A5AE2750}"/>
              </a:ext>
            </a:extLst>
          </p:cNvPr>
          <p:cNvGrpSpPr/>
          <p:nvPr/>
        </p:nvGrpSpPr>
        <p:grpSpPr>
          <a:xfrm>
            <a:off x="5017665" y="1936652"/>
            <a:ext cx="1382451" cy="2019144"/>
            <a:chOff x="2241334" y="5579053"/>
            <a:chExt cx="1382451" cy="2019144"/>
          </a:xfrm>
        </p:grpSpPr>
        <p:pic>
          <p:nvPicPr>
            <p:cNvPr id="47" name="図 290">
              <a:extLst>
                <a:ext uri="{FF2B5EF4-FFF2-40B4-BE49-F238E27FC236}">
                  <a16:creationId xmlns:a16="http://schemas.microsoft.com/office/drawing/2014/main" id="{DD35E692-A681-F1CF-A6E0-99270806B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48" name="図 292">
              <a:extLst>
                <a:ext uri="{FF2B5EF4-FFF2-40B4-BE49-F238E27FC236}">
                  <a16:creationId xmlns:a16="http://schemas.microsoft.com/office/drawing/2014/main" id="{A44B54EE-A26B-75B6-0423-E9D14E7D4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49" name="テキスト ボックス 294">
              <a:extLst>
                <a:ext uri="{FF2B5EF4-FFF2-40B4-BE49-F238E27FC236}">
                  <a16:creationId xmlns:a16="http://schemas.microsoft.com/office/drawing/2014/main" id="{689C40A3-E3A3-8AAF-D5F1-58365FFB4D7C}"/>
                </a:ext>
              </a:extLst>
            </p:cNvPr>
            <p:cNvSpPr txBox="1"/>
            <p:nvPr/>
          </p:nvSpPr>
          <p:spPr>
            <a:xfrm>
              <a:off x="2643593" y="5694775"/>
              <a:ext cx="95893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Trouble Report -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50" name="図 302">
              <a:extLst>
                <a:ext uri="{FF2B5EF4-FFF2-40B4-BE49-F238E27FC236}">
                  <a16:creationId xmlns:a16="http://schemas.microsoft.com/office/drawing/2014/main" id="{E4636392-5AEE-382E-EC9B-070BE6909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52" name="図 303">
              <a:extLst>
                <a:ext uri="{FF2B5EF4-FFF2-40B4-BE49-F238E27FC236}">
                  <a16:creationId xmlns:a16="http://schemas.microsoft.com/office/drawing/2014/main" id="{B58E931D-9248-271F-AD4E-855FD64BB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53" name="図 304">
              <a:extLst>
                <a:ext uri="{FF2B5EF4-FFF2-40B4-BE49-F238E27FC236}">
                  <a16:creationId xmlns:a16="http://schemas.microsoft.com/office/drawing/2014/main" id="{A104D246-BF50-7151-C15A-47DCA7746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54" name="図 305">
              <a:extLst>
                <a:ext uri="{FF2B5EF4-FFF2-40B4-BE49-F238E27FC236}">
                  <a16:creationId xmlns:a16="http://schemas.microsoft.com/office/drawing/2014/main" id="{F57E24B5-2DE7-A055-0F58-EE4394DF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55" name="四角形: 角を丸くする 306">
              <a:extLst>
                <a:ext uri="{FF2B5EF4-FFF2-40B4-BE49-F238E27FC236}">
                  <a16:creationId xmlns:a16="http://schemas.microsoft.com/office/drawing/2014/main" id="{32E369AA-C4FA-F854-2E65-64C6250654C2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6" name="四角形: 角を丸くする 307">
              <a:extLst>
                <a:ext uri="{FF2B5EF4-FFF2-40B4-BE49-F238E27FC236}">
                  <a16:creationId xmlns:a16="http://schemas.microsoft.com/office/drawing/2014/main" id="{4E2A2E79-F2AE-F783-20AE-4978E264B223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7" name="テキスト ボックス 316">
              <a:extLst>
                <a:ext uri="{FF2B5EF4-FFF2-40B4-BE49-F238E27FC236}">
                  <a16:creationId xmlns:a16="http://schemas.microsoft.com/office/drawing/2014/main" id="{244A48FE-5D98-4A84-B477-FD38C9CF7481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58" name="グラフィックス 318" descr="日毎カレンダー">
              <a:extLst>
                <a:ext uri="{FF2B5EF4-FFF2-40B4-BE49-F238E27FC236}">
                  <a16:creationId xmlns:a16="http://schemas.microsoft.com/office/drawing/2014/main" id="{CFECD4EF-F708-7592-2810-9408A7634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59" name="グラフィックス 319" descr="日毎カレンダー">
              <a:extLst>
                <a:ext uri="{FF2B5EF4-FFF2-40B4-BE49-F238E27FC236}">
                  <a16:creationId xmlns:a16="http://schemas.microsoft.com/office/drawing/2014/main" id="{7A0011A0-89B9-E2FE-6F79-EF311D859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60" name="テキスト ボックス 322">
              <a:extLst>
                <a:ext uri="{FF2B5EF4-FFF2-40B4-BE49-F238E27FC236}">
                  <a16:creationId xmlns:a16="http://schemas.microsoft.com/office/drawing/2014/main" id="{870C5F92-A3ED-305C-675A-10347465E706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61" name="正方形/長方形 323">
              <a:extLst>
                <a:ext uri="{FF2B5EF4-FFF2-40B4-BE49-F238E27FC236}">
                  <a16:creationId xmlns:a16="http://schemas.microsoft.com/office/drawing/2014/main" id="{3273EA72-4019-D48C-249B-EB9C109E42C2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" name="テキスト ボックス 324">
              <a:extLst>
                <a:ext uri="{FF2B5EF4-FFF2-40B4-BE49-F238E27FC236}">
                  <a16:creationId xmlns:a16="http://schemas.microsoft.com/office/drawing/2014/main" id="{1D90F241-5529-98B2-F903-52262B57EE54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63" name="テキスト ボックス 325">
              <a:extLst>
                <a:ext uri="{FF2B5EF4-FFF2-40B4-BE49-F238E27FC236}">
                  <a16:creationId xmlns:a16="http://schemas.microsoft.com/office/drawing/2014/main" id="{E65D4FF6-BF46-EBC5-534A-738D9930E291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91" name="図 327">
              <a:extLst>
                <a:ext uri="{FF2B5EF4-FFF2-40B4-BE49-F238E27FC236}">
                  <a16:creationId xmlns:a16="http://schemas.microsoft.com/office/drawing/2014/main" id="{E1353F86-DAC6-6625-955B-0613C385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92" name="図 328">
              <a:extLst>
                <a:ext uri="{FF2B5EF4-FFF2-40B4-BE49-F238E27FC236}">
                  <a16:creationId xmlns:a16="http://schemas.microsoft.com/office/drawing/2014/main" id="{76372156-85E1-B250-3DB4-6535E9521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94" name="テキスト ボックス 329">
              <a:extLst>
                <a:ext uri="{FF2B5EF4-FFF2-40B4-BE49-F238E27FC236}">
                  <a16:creationId xmlns:a16="http://schemas.microsoft.com/office/drawing/2014/main" id="{9EAFAEE9-5251-F8A1-AF8D-FD3171930725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Plan No : Y0279947</a:t>
              </a:r>
            </a:p>
            <a:p>
              <a:r>
                <a:rPr kumimoji="1" lang="en-US" altLang="ja-JP" sz="600" b="1" dirty="0">
                  <a:latin typeface="+mj-lt"/>
                </a:rPr>
                <a:t>STATUS: OK</a:t>
              </a:r>
            </a:p>
            <a:p>
              <a:r>
                <a:rPr kumimoji="1" lang="en-US" altLang="ja-JP" sz="600" dirty="0">
                  <a:latin typeface="+mj-lt"/>
                </a:rPr>
                <a:t>	                  20/20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95" name="テキスト ボックス 330">
              <a:extLst>
                <a:ext uri="{FF2B5EF4-FFF2-40B4-BE49-F238E27FC236}">
                  <a16:creationId xmlns:a16="http://schemas.microsoft.com/office/drawing/2014/main" id="{9E10B6CB-4204-EDCA-D087-CE5037817667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400" dirty="0">
                  <a:latin typeface="+mj-lt"/>
                </a:rPr>
                <a:t>Plan No : Y0279947</a:t>
              </a:r>
            </a:p>
            <a:p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  0/30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96" name="テキスト ボックス 315">
              <a:extLst>
                <a:ext uri="{FF2B5EF4-FFF2-40B4-BE49-F238E27FC236}">
                  <a16:creationId xmlns:a16="http://schemas.microsoft.com/office/drawing/2014/main" id="{6AA18CFE-A28D-191D-65DE-86701B81F2DF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4A2C2F4-02B9-C676-2E79-FFDD9EF2FE03}"/>
              </a:ext>
            </a:extLst>
          </p:cNvPr>
          <p:cNvGrpSpPr/>
          <p:nvPr/>
        </p:nvGrpSpPr>
        <p:grpSpPr>
          <a:xfrm>
            <a:off x="3226613" y="2806895"/>
            <a:ext cx="322842" cy="581402"/>
            <a:chOff x="2281970" y="4924190"/>
            <a:chExt cx="322842" cy="581402"/>
          </a:xfrm>
        </p:grpSpPr>
        <p:pic>
          <p:nvPicPr>
            <p:cNvPr id="98" name="図 116">
              <a:extLst>
                <a:ext uri="{FF2B5EF4-FFF2-40B4-BE49-F238E27FC236}">
                  <a16:creationId xmlns:a16="http://schemas.microsoft.com/office/drawing/2014/main" id="{F2480EFF-5171-CCDD-8500-6F36DC19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99" name="台形 76">
              <a:extLst>
                <a:ext uri="{FF2B5EF4-FFF2-40B4-BE49-F238E27FC236}">
                  <a16:creationId xmlns:a16="http://schemas.microsoft.com/office/drawing/2014/main" id="{60F30306-B7CB-CDF0-EB46-92EB13916809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CD441F3B-996E-5621-165A-712CBC3BD1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5567" y="4356853"/>
            <a:ext cx="848698" cy="948173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6FB8AA76-9807-C494-9A20-F2D31230A692}"/>
              </a:ext>
            </a:extLst>
          </p:cNvPr>
          <p:cNvSpPr/>
          <p:nvPr/>
        </p:nvSpPr>
        <p:spPr>
          <a:xfrm>
            <a:off x="3696072" y="44000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case mark for data collect e.g. Pc no., Case no.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26D588C0-725C-ADD2-E3E9-7C7CF3479AF1}"/>
              </a:ext>
            </a:extLst>
          </p:cNvPr>
          <p:cNvSpPr/>
          <p:nvPr/>
        </p:nvSpPr>
        <p:spPr>
          <a:xfrm>
            <a:off x="3942293" y="68907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2BF1DBC-DD84-85EB-6EC2-60085BC58DBA}"/>
              </a:ext>
            </a:extLst>
          </p:cNvPr>
          <p:cNvSpPr txBox="1"/>
          <p:nvPr/>
        </p:nvSpPr>
        <p:spPr>
          <a:xfrm>
            <a:off x="3526794" y="69439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E0B647-856C-42A9-9625-66EE4C0E02A9}"/>
              </a:ext>
            </a:extLst>
          </p:cNvPr>
          <p:cNvSpPr txBox="1"/>
          <p:nvPr/>
        </p:nvSpPr>
        <p:spPr>
          <a:xfrm>
            <a:off x="4248967" y="75110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ABD1DAF-F097-3A4B-3C1A-A6E87AFC97D9}"/>
              </a:ext>
            </a:extLst>
          </p:cNvPr>
          <p:cNvCxnSpPr>
            <a:cxnSpLocks/>
            <a:stCxn id="101" idx="2"/>
            <a:endCxn id="137" idx="0"/>
          </p:cNvCxnSpPr>
          <p:nvPr/>
        </p:nvCxnSpPr>
        <p:spPr>
          <a:xfrm flipH="1">
            <a:off x="4299954" y="4830940"/>
            <a:ext cx="2" cy="3769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0DFF92-61E4-1224-7E20-268EA9584328}"/>
              </a:ext>
            </a:extLst>
          </p:cNvPr>
          <p:cNvSpPr/>
          <p:nvPr/>
        </p:nvSpPr>
        <p:spPr>
          <a:xfrm>
            <a:off x="3696070" y="5207929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Enter NG Reason and take pictures</a:t>
            </a:r>
          </a:p>
        </p:txBody>
      </p:sp>
      <p:cxnSp>
        <p:nvCxnSpPr>
          <p:cNvPr id="167" name="コネクタ: カギ線 28">
            <a:extLst>
              <a:ext uri="{FF2B5EF4-FFF2-40B4-BE49-F238E27FC236}">
                <a16:creationId xmlns:a16="http://schemas.microsoft.com/office/drawing/2014/main" id="{78E3911C-C84E-140B-3C97-7C011581D264}"/>
              </a:ext>
            </a:extLst>
          </p:cNvPr>
          <p:cNvCxnSpPr>
            <a:cxnSpLocks/>
            <a:stCxn id="114" idx="1"/>
            <a:endCxn id="43" idx="2"/>
          </p:cNvCxnSpPr>
          <p:nvPr/>
        </p:nvCxnSpPr>
        <p:spPr>
          <a:xfrm rot="10800000" flipH="1">
            <a:off x="3942293" y="4063883"/>
            <a:ext cx="295748" cy="3158317"/>
          </a:xfrm>
          <a:prstGeom prst="bentConnector3">
            <a:avLst>
              <a:gd name="adj1" fmla="val -16489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AC98B87-4041-9A51-91EE-A29228CF6244}"/>
              </a:ext>
            </a:extLst>
          </p:cNvPr>
          <p:cNvGrpSpPr/>
          <p:nvPr/>
        </p:nvGrpSpPr>
        <p:grpSpPr>
          <a:xfrm>
            <a:off x="2813077" y="5162555"/>
            <a:ext cx="322842" cy="581402"/>
            <a:chOff x="2281970" y="4924190"/>
            <a:chExt cx="322842" cy="581402"/>
          </a:xfrm>
        </p:grpSpPr>
        <p:pic>
          <p:nvPicPr>
            <p:cNvPr id="172" name="図 116">
              <a:extLst>
                <a:ext uri="{FF2B5EF4-FFF2-40B4-BE49-F238E27FC236}">
                  <a16:creationId xmlns:a16="http://schemas.microsoft.com/office/drawing/2014/main" id="{D145F289-DD78-E801-0C05-26762938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73" name="台形 76">
              <a:extLst>
                <a:ext uri="{FF2B5EF4-FFF2-40B4-BE49-F238E27FC236}">
                  <a16:creationId xmlns:a16="http://schemas.microsoft.com/office/drawing/2014/main" id="{144D5A49-FF70-A187-F6F5-B2586ACAC2BA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F8D86A8A-BD7E-322F-1BB4-704B77335EFB}"/>
              </a:ext>
            </a:extLst>
          </p:cNvPr>
          <p:cNvCxnSpPr>
            <a:cxnSpLocks/>
            <a:stCxn id="137" idx="2"/>
            <a:endCxn id="114" idx="0"/>
          </p:cNvCxnSpPr>
          <p:nvPr/>
        </p:nvCxnSpPr>
        <p:spPr>
          <a:xfrm flipH="1">
            <a:off x="4296622" y="5638817"/>
            <a:ext cx="3332" cy="12519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85BA8DCB-CDBB-CD22-022C-E31AE309192C}"/>
              </a:ext>
            </a:extLst>
          </p:cNvPr>
          <p:cNvSpPr/>
          <p:nvPr/>
        </p:nvSpPr>
        <p:spPr>
          <a:xfrm>
            <a:off x="3878745" y="816424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28AC782F-6302-52AE-9BBC-B3FCDE0612C6}"/>
              </a:ext>
            </a:extLst>
          </p:cNvPr>
          <p:cNvCxnSpPr>
            <a:cxnSpLocks/>
            <a:stCxn id="114" idx="2"/>
            <a:endCxn id="179" idx="0"/>
          </p:cNvCxnSpPr>
          <p:nvPr/>
        </p:nvCxnSpPr>
        <p:spPr>
          <a:xfrm flipH="1">
            <a:off x="4296621" y="7553669"/>
            <a:ext cx="1" cy="61057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17ECD8F-DC45-7FE8-FD17-7C60702FB92C}"/>
              </a:ext>
            </a:extLst>
          </p:cNvPr>
          <p:cNvGrpSpPr/>
          <p:nvPr/>
        </p:nvGrpSpPr>
        <p:grpSpPr>
          <a:xfrm>
            <a:off x="2103592" y="1786820"/>
            <a:ext cx="1209040" cy="639135"/>
            <a:chOff x="528317" y="5378512"/>
            <a:chExt cx="1209040" cy="639135"/>
          </a:xfrm>
        </p:grpSpPr>
        <p:sp>
          <p:nvSpPr>
            <p:cNvPr id="9" name="正方形/長方形 34">
              <a:extLst>
                <a:ext uri="{FF2B5EF4-FFF2-40B4-BE49-F238E27FC236}">
                  <a16:creationId xmlns:a16="http://schemas.microsoft.com/office/drawing/2014/main" id="{1CD0D066-BE8F-AE30-1890-DEC18A34496E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Trouble report collect function by handy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289A43-1F78-3161-FC3F-BA1216980F59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D866CA4-10B2-2A9A-8E71-EABD5F6889C4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DFFDC31-B0BB-1A45-70AE-C697960442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6108" y="5180707"/>
            <a:ext cx="1301889" cy="1015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48294-06E5-1519-C3A4-0B809C0C773F}"/>
              </a:ext>
            </a:extLst>
          </p:cNvPr>
          <p:cNvSpPr txBox="1"/>
          <p:nvPr/>
        </p:nvSpPr>
        <p:spPr>
          <a:xfrm>
            <a:off x="5321794" y="3685212"/>
            <a:ext cx="127192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Only received containers are able to make case trouble report.</a:t>
            </a:r>
          </a:p>
          <a:p>
            <a:r>
              <a:rPr lang="en-US" sz="700" dirty="0"/>
              <a:t>For NG container will change background to Yellow.</a:t>
            </a:r>
          </a:p>
        </p:txBody>
      </p:sp>
      <p:sp>
        <p:nvSpPr>
          <p:cNvPr id="6" name="テキスト ボックス 329">
            <a:extLst>
              <a:ext uri="{FF2B5EF4-FFF2-40B4-BE49-F238E27FC236}">
                <a16:creationId xmlns:a16="http://schemas.microsoft.com/office/drawing/2014/main" id="{FB966DF6-AB75-AE3F-DA71-FBC8D85E31FC}"/>
              </a:ext>
            </a:extLst>
          </p:cNvPr>
          <p:cNvSpPr txBox="1"/>
          <p:nvPr/>
        </p:nvSpPr>
        <p:spPr>
          <a:xfrm>
            <a:off x="5089877" y="3115996"/>
            <a:ext cx="1277329" cy="498598"/>
          </a:xfrm>
          <a:prstGeom prst="rect">
            <a:avLst/>
          </a:prstGeom>
          <a:solidFill>
            <a:srgbClr val="FFFF00"/>
          </a:solidFill>
        </p:spPr>
        <p:txBody>
          <a:bodyPr wrap="square" lIns="18288" tIns="18288" rIns="18288" bIns="18288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PC No : 33B2T3551135</a:t>
            </a:r>
          </a:p>
          <a:p>
            <a:r>
              <a:rPr kumimoji="1" lang="en-US" altLang="ja-JP" sz="800" dirty="0" err="1">
                <a:latin typeface="+mj-lt"/>
              </a:rPr>
              <a:t>Cont</a:t>
            </a:r>
            <a:r>
              <a:rPr kumimoji="1" lang="en-US" altLang="ja-JP" sz="800" dirty="0">
                <a:latin typeface="+mj-lt"/>
              </a:rPr>
              <a:t> No : Y0279947</a:t>
            </a:r>
          </a:p>
          <a:p>
            <a:r>
              <a:rPr kumimoji="1" lang="en-US" altLang="ja-JP" sz="800" dirty="0">
                <a:latin typeface="+mj-lt"/>
              </a:rPr>
              <a:t>STATUS: </a:t>
            </a:r>
            <a:r>
              <a:rPr kumimoji="1" lang="en-US" altLang="ja-JP" sz="800" b="1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NG</a:t>
            </a:r>
          </a:p>
          <a:p>
            <a:r>
              <a:rPr kumimoji="1" lang="en-US" altLang="ja-JP" sz="600" dirty="0">
                <a:latin typeface="+mj-lt"/>
              </a:rPr>
              <a:t>	                20/20 Items</a:t>
            </a:r>
            <a:endParaRPr kumimoji="1" lang="ja-JP" altLang="en-US" sz="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6F76E-971F-1352-9BB7-7FFDB583C26E}"/>
              </a:ext>
            </a:extLst>
          </p:cNvPr>
          <p:cNvSpPr txBox="1"/>
          <p:nvPr/>
        </p:nvSpPr>
        <p:spPr>
          <a:xfrm>
            <a:off x="5310612" y="4444771"/>
            <a:ext cx="1207767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00" dirty="0" err="1">
                <a:highlight>
                  <a:srgbClr val="FAFAFA"/>
                </a:highlight>
              </a:rPr>
              <a:t>Cont</a:t>
            </a:r>
            <a:r>
              <a:rPr lang="en-US" sz="700" dirty="0">
                <a:highlight>
                  <a:srgbClr val="FAFAFA"/>
                </a:highlight>
              </a:rPr>
              <a:t> No/Receive date/Case no/NG reason</a:t>
            </a:r>
            <a:r>
              <a:rPr lang="en-US" sz="700" dirty="0"/>
              <a:t>/Pictures</a:t>
            </a:r>
          </a:p>
        </p:txBody>
      </p:sp>
    </p:spTree>
    <p:extLst>
      <p:ext uri="{BB962C8B-B14F-4D97-AF65-F5344CB8AC3E}">
        <p14:creationId xmlns:p14="http://schemas.microsoft.com/office/powerpoint/2010/main" val="1024086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463E-17D6-02EF-4286-52C223491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DBAE513-A24F-4D3E-4B7D-D4E5AB5C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7CA19F7-B729-FBF9-41B5-09440A3B7AA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34D0D51-C75D-70AC-834B-EA5DC201786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FA8E2F1-D3E0-D396-84F6-4AEA22D3D5A2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845212-C9A3-984A-9057-4CBF70250700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C59235D-D1F4-F0DF-75A9-26A0CD4F1E56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B9971E-4004-A4CC-BA1B-CE7E2D3F6C0F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4-2-2. Receive process – Forklift Moving Contents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ABFE17C2-442A-1385-DF08-E1EF727BBD41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37DFF9-01C6-D496-F006-A523951833AB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07F235F-3412-ACD1-9517-6DD1E0213060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D81A8E-82B4-60C4-757F-A73EC8921EC2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C684CE-E79B-477F-E13D-307DD16B9C61}"/>
              </a:ext>
            </a:extLst>
          </p:cNvPr>
          <p:cNvCxnSpPr>
            <a:cxnSpLocks/>
            <a:stCxn id="35" idx="4"/>
            <a:endCxn id="37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BD44FC4-4ED0-968E-44E3-B873BB33E963}"/>
              </a:ext>
            </a:extLst>
          </p:cNvPr>
          <p:cNvCxnSpPr>
            <a:cxnSpLocks/>
            <a:stCxn id="37" idx="2"/>
            <a:endCxn id="43" idx="0"/>
          </p:cNvCxnSpPr>
          <p:nvPr/>
        </p:nvCxnSpPr>
        <p:spPr>
          <a:xfrm flipH="1">
            <a:off x="4299955" y="2962030"/>
            <a:ext cx="1" cy="21983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489B6CCA-442C-0A61-3621-0CF32EB7844A}"/>
              </a:ext>
            </a:extLst>
          </p:cNvPr>
          <p:cNvSpPr/>
          <p:nvPr/>
        </p:nvSpPr>
        <p:spPr>
          <a:xfrm>
            <a:off x="4238041" y="318186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2D959F-310D-F882-94BE-204D02E06CF1}"/>
              </a:ext>
            </a:extLst>
          </p:cNvPr>
          <p:cNvCxnSpPr>
            <a:cxnSpLocks/>
            <a:stCxn id="43" idx="4"/>
            <a:endCxn id="23" idx="0"/>
          </p:cNvCxnSpPr>
          <p:nvPr/>
        </p:nvCxnSpPr>
        <p:spPr>
          <a:xfrm>
            <a:off x="4299955" y="3299977"/>
            <a:ext cx="1" cy="3686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75B382-17BF-8E3A-8D3E-0E250A976603}"/>
              </a:ext>
            </a:extLst>
          </p:cNvPr>
          <p:cNvGrpSpPr/>
          <p:nvPr/>
        </p:nvGrpSpPr>
        <p:grpSpPr>
          <a:xfrm>
            <a:off x="5017665" y="1936652"/>
            <a:ext cx="1382451" cy="2019144"/>
            <a:chOff x="2241334" y="5579053"/>
            <a:chExt cx="1382451" cy="2019144"/>
          </a:xfrm>
        </p:grpSpPr>
        <p:pic>
          <p:nvPicPr>
            <p:cNvPr id="47" name="図 290">
              <a:extLst>
                <a:ext uri="{FF2B5EF4-FFF2-40B4-BE49-F238E27FC236}">
                  <a16:creationId xmlns:a16="http://schemas.microsoft.com/office/drawing/2014/main" id="{2B27198F-88E0-FEA2-A4B4-99D3C95B0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48" name="図 292">
              <a:extLst>
                <a:ext uri="{FF2B5EF4-FFF2-40B4-BE49-F238E27FC236}">
                  <a16:creationId xmlns:a16="http://schemas.microsoft.com/office/drawing/2014/main" id="{3C1E4B11-8285-6666-1C60-C80A575BC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49" name="テキスト ボックス 294">
              <a:extLst>
                <a:ext uri="{FF2B5EF4-FFF2-40B4-BE49-F238E27FC236}">
                  <a16:creationId xmlns:a16="http://schemas.microsoft.com/office/drawing/2014/main" id="{85B291D9-4199-B18F-8223-B8CE59664AD3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Move Case In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50" name="図 302">
              <a:extLst>
                <a:ext uri="{FF2B5EF4-FFF2-40B4-BE49-F238E27FC236}">
                  <a16:creationId xmlns:a16="http://schemas.microsoft.com/office/drawing/2014/main" id="{2BD03774-41EC-B066-3E4B-9D317E1B5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52" name="図 303">
              <a:extLst>
                <a:ext uri="{FF2B5EF4-FFF2-40B4-BE49-F238E27FC236}">
                  <a16:creationId xmlns:a16="http://schemas.microsoft.com/office/drawing/2014/main" id="{ED6F4332-E134-DE28-8E2E-D4C0342ED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53" name="図 304">
              <a:extLst>
                <a:ext uri="{FF2B5EF4-FFF2-40B4-BE49-F238E27FC236}">
                  <a16:creationId xmlns:a16="http://schemas.microsoft.com/office/drawing/2014/main" id="{EA3E059D-929F-A9DB-256C-00D1D218D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54" name="図 305">
              <a:extLst>
                <a:ext uri="{FF2B5EF4-FFF2-40B4-BE49-F238E27FC236}">
                  <a16:creationId xmlns:a16="http://schemas.microsoft.com/office/drawing/2014/main" id="{6F3B9BD8-9F8C-9C07-0B62-487EEF5D9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55" name="四角形: 角を丸くする 306">
              <a:extLst>
                <a:ext uri="{FF2B5EF4-FFF2-40B4-BE49-F238E27FC236}">
                  <a16:creationId xmlns:a16="http://schemas.microsoft.com/office/drawing/2014/main" id="{8E143988-D7FA-A2AE-1EED-DE54357B6476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6" name="四角形: 角を丸くする 307">
              <a:extLst>
                <a:ext uri="{FF2B5EF4-FFF2-40B4-BE49-F238E27FC236}">
                  <a16:creationId xmlns:a16="http://schemas.microsoft.com/office/drawing/2014/main" id="{0E1CA0BC-CC77-D12E-019C-059467F15746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7" name="テキスト ボックス 316">
              <a:extLst>
                <a:ext uri="{FF2B5EF4-FFF2-40B4-BE49-F238E27FC236}">
                  <a16:creationId xmlns:a16="http://schemas.microsoft.com/office/drawing/2014/main" id="{DD5B87ED-2207-B616-CBAB-624FFC104B67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58" name="グラフィックス 318" descr="日毎カレンダー">
              <a:extLst>
                <a:ext uri="{FF2B5EF4-FFF2-40B4-BE49-F238E27FC236}">
                  <a16:creationId xmlns:a16="http://schemas.microsoft.com/office/drawing/2014/main" id="{C88BA612-6640-8E6D-831C-57F05366B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59" name="グラフィックス 319" descr="日毎カレンダー">
              <a:extLst>
                <a:ext uri="{FF2B5EF4-FFF2-40B4-BE49-F238E27FC236}">
                  <a16:creationId xmlns:a16="http://schemas.microsoft.com/office/drawing/2014/main" id="{A78EFD89-5F57-E36E-98B8-71710BF7C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60" name="テキスト ボックス 322">
              <a:extLst>
                <a:ext uri="{FF2B5EF4-FFF2-40B4-BE49-F238E27FC236}">
                  <a16:creationId xmlns:a16="http://schemas.microsoft.com/office/drawing/2014/main" id="{19E5D876-AEEA-84D1-9114-DA0CC08893BE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61" name="正方形/長方形 323">
              <a:extLst>
                <a:ext uri="{FF2B5EF4-FFF2-40B4-BE49-F238E27FC236}">
                  <a16:creationId xmlns:a16="http://schemas.microsoft.com/office/drawing/2014/main" id="{0187F886-2A83-1208-535F-3D266E99470D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" name="テキスト ボックス 324">
              <a:extLst>
                <a:ext uri="{FF2B5EF4-FFF2-40B4-BE49-F238E27FC236}">
                  <a16:creationId xmlns:a16="http://schemas.microsoft.com/office/drawing/2014/main" id="{AFC45130-E8F9-21B4-75EB-B47AFECC3DEE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63" name="テキスト ボックス 325">
              <a:extLst>
                <a:ext uri="{FF2B5EF4-FFF2-40B4-BE49-F238E27FC236}">
                  <a16:creationId xmlns:a16="http://schemas.microsoft.com/office/drawing/2014/main" id="{52CD1A35-2480-C579-E554-BFBFA33D30F1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91" name="図 327">
              <a:extLst>
                <a:ext uri="{FF2B5EF4-FFF2-40B4-BE49-F238E27FC236}">
                  <a16:creationId xmlns:a16="http://schemas.microsoft.com/office/drawing/2014/main" id="{B078E234-439B-F0BE-3D7B-B7C7170BF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92" name="図 328">
              <a:extLst>
                <a:ext uri="{FF2B5EF4-FFF2-40B4-BE49-F238E27FC236}">
                  <a16:creationId xmlns:a16="http://schemas.microsoft.com/office/drawing/2014/main" id="{3EEF64DF-AA6F-7CCC-324B-4CA611B57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94" name="テキスト ボックス 329">
              <a:extLst>
                <a:ext uri="{FF2B5EF4-FFF2-40B4-BE49-F238E27FC236}">
                  <a16:creationId xmlns:a16="http://schemas.microsoft.com/office/drawing/2014/main" id="{6F05C4BF-50AC-FE50-9D5F-694249658C23}"/>
                </a:ext>
              </a:extLst>
            </p:cNvPr>
            <p:cNvSpPr txBox="1"/>
            <p:nvPr/>
          </p:nvSpPr>
          <p:spPr>
            <a:xfrm>
              <a:off x="2246074" y="6325573"/>
              <a:ext cx="1366145" cy="415498"/>
            </a:xfrm>
            <a:prstGeom prst="rect">
              <a:avLst/>
            </a:prstGeom>
            <a:noFill/>
          </p:spPr>
          <p:txBody>
            <a:bodyPr wrap="square" rIns="18288" bIns="0" rtlCol="0">
              <a:spAutoFit/>
            </a:bodyPr>
            <a:lstStyle/>
            <a:p>
              <a:r>
                <a:rPr kumimoji="1" lang="en-US" altLang="ja-JP" sz="500" b="1" dirty="0">
                  <a:latin typeface="+mj-lt"/>
                </a:rPr>
                <a:t>33B2T3551135</a:t>
              </a:r>
              <a:endParaRPr kumimoji="1" lang="en-US" altLang="ja-JP" sz="7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  <a:endParaRPr kumimoji="1" lang="en-US" altLang="ja-JP" sz="700" b="1" dirty="0">
                <a:latin typeface="+mj-lt"/>
              </a:endParaRP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400" dirty="0">
                  <a:latin typeface="+mj-lt"/>
                </a:rPr>
                <a:t> : </a:t>
              </a:r>
              <a:r>
                <a:rPr kumimoji="1" lang="en-US" altLang="ja-JP" sz="1100" b="1" dirty="0">
                  <a:latin typeface="+mj-lt"/>
                </a:rPr>
                <a:t>218</a:t>
              </a:r>
              <a:endParaRPr kumimoji="1" lang="ja-JP" altLang="en-US" sz="300" dirty="0">
                <a:latin typeface="+mj-lt"/>
              </a:endParaRPr>
            </a:p>
          </p:txBody>
        </p:sp>
        <p:sp>
          <p:nvSpPr>
            <p:cNvPr id="95" name="テキスト ボックス 330">
              <a:extLst>
                <a:ext uri="{FF2B5EF4-FFF2-40B4-BE49-F238E27FC236}">
                  <a16:creationId xmlns:a16="http://schemas.microsoft.com/office/drawing/2014/main" id="{8389BE09-E519-BE2A-742B-752D1E4D59C0}"/>
                </a:ext>
              </a:extLst>
            </p:cNvPr>
            <p:cNvSpPr txBox="1"/>
            <p:nvPr/>
          </p:nvSpPr>
          <p:spPr>
            <a:xfrm>
              <a:off x="2246074" y="6755744"/>
              <a:ext cx="1354323" cy="418576"/>
            </a:xfrm>
            <a:prstGeom prst="rect">
              <a:avLst/>
            </a:prstGeom>
            <a:noFill/>
          </p:spPr>
          <p:txBody>
            <a:bodyPr wrap="square" tIns="18288" rIns="18288" bIns="0" rtlCol="0">
              <a:spAutoFit/>
            </a:bodyPr>
            <a:lstStyle/>
            <a:p>
              <a:r>
                <a:rPr kumimoji="1" lang="en-US" altLang="ja-JP" sz="600" b="1" dirty="0">
                  <a:latin typeface="+mj-lt"/>
                </a:rPr>
                <a:t>33B2T3551135</a:t>
              </a:r>
              <a:endParaRPr kumimoji="1" lang="en-US" altLang="ja-JP" sz="8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500" dirty="0">
                  <a:latin typeface="+mj-lt"/>
                </a:rPr>
                <a:t> : </a:t>
              </a:r>
              <a:r>
                <a:rPr kumimoji="1" lang="en-US" altLang="ja-JP" sz="1200" b="1" dirty="0">
                  <a:latin typeface="+mj-lt"/>
                </a:rPr>
                <a:t>219</a:t>
              </a:r>
              <a:r>
                <a:rPr kumimoji="1" lang="en-US" altLang="ja-JP" sz="500" dirty="0">
                  <a:latin typeface="+mj-lt"/>
                </a:rPr>
                <a:t> 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96" name="テキスト ボックス 315">
              <a:extLst>
                <a:ext uri="{FF2B5EF4-FFF2-40B4-BE49-F238E27FC236}">
                  <a16:creationId xmlns:a16="http://schemas.microsoft.com/office/drawing/2014/main" id="{D1E42D71-F397-FE02-E186-42201AAF00A8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7423BF30-44E9-6D8C-F7F6-DD1208CD44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7796" y="3366610"/>
            <a:ext cx="848698" cy="948173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A21FD2B4-C2B5-8213-3149-FC8ABA1409EE}"/>
              </a:ext>
            </a:extLst>
          </p:cNvPr>
          <p:cNvSpPr/>
          <p:nvPr/>
        </p:nvSpPr>
        <p:spPr>
          <a:xfrm>
            <a:off x="3696072" y="44000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the location to confirm move in case.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948C61B4-59BB-E2E3-D3AA-77DEDD64FF88}"/>
              </a:ext>
            </a:extLst>
          </p:cNvPr>
          <p:cNvSpPr/>
          <p:nvPr/>
        </p:nvSpPr>
        <p:spPr>
          <a:xfrm>
            <a:off x="3942293" y="68907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BD3CA90-3B84-7BCA-17E1-813B27C2564E}"/>
              </a:ext>
            </a:extLst>
          </p:cNvPr>
          <p:cNvSpPr txBox="1"/>
          <p:nvPr/>
        </p:nvSpPr>
        <p:spPr>
          <a:xfrm>
            <a:off x="3526794" y="69439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32FB826-D21F-BE7F-124B-1C3EEC9D5D79}"/>
              </a:ext>
            </a:extLst>
          </p:cNvPr>
          <p:cNvSpPr txBox="1"/>
          <p:nvPr/>
        </p:nvSpPr>
        <p:spPr>
          <a:xfrm>
            <a:off x="4248967" y="75110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2FC7E20-6204-4536-149E-5C497F577932}"/>
              </a:ext>
            </a:extLst>
          </p:cNvPr>
          <p:cNvCxnSpPr>
            <a:cxnSpLocks/>
            <a:stCxn id="114" idx="2"/>
            <a:endCxn id="179" idx="0"/>
          </p:cNvCxnSpPr>
          <p:nvPr/>
        </p:nvCxnSpPr>
        <p:spPr>
          <a:xfrm flipH="1">
            <a:off x="4296621" y="7553669"/>
            <a:ext cx="1" cy="4977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コネクタ: カギ線 28">
            <a:extLst>
              <a:ext uri="{FF2B5EF4-FFF2-40B4-BE49-F238E27FC236}">
                <a16:creationId xmlns:a16="http://schemas.microsoft.com/office/drawing/2014/main" id="{2720C292-2CAC-C9AB-F981-5B2A0003BCAD}"/>
              </a:ext>
            </a:extLst>
          </p:cNvPr>
          <p:cNvCxnSpPr>
            <a:cxnSpLocks/>
            <a:stCxn id="114" idx="1"/>
            <a:endCxn id="43" idx="2"/>
          </p:cNvCxnSpPr>
          <p:nvPr/>
        </p:nvCxnSpPr>
        <p:spPr>
          <a:xfrm rot="10800000" flipH="1">
            <a:off x="3942293" y="3240923"/>
            <a:ext cx="295748" cy="3981277"/>
          </a:xfrm>
          <a:prstGeom prst="bentConnector3">
            <a:avLst>
              <a:gd name="adj1" fmla="val -176921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E7D268F-F7B8-AC02-F911-F81CE1608ABE}"/>
              </a:ext>
            </a:extLst>
          </p:cNvPr>
          <p:cNvCxnSpPr>
            <a:cxnSpLocks/>
            <a:stCxn id="101" idx="2"/>
            <a:endCxn id="114" idx="0"/>
          </p:cNvCxnSpPr>
          <p:nvPr/>
        </p:nvCxnSpPr>
        <p:spPr>
          <a:xfrm flipH="1">
            <a:off x="4296622" y="4830940"/>
            <a:ext cx="3334" cy="20597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2AA78BAA-E997-7034-261C-99CD033FD3DB}"/>
              </a:ext>
            </a:extLst>
          </p:cNvPr>
          <p:cNvSpPr/>
          <p:nvPr/>
        </p:nvSpPr>
        <p:spPr>
          <a:xfrm>
            <a:off x="3878745" y="8051464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266DD-F73C-2296-059A-379C2F366F96}"/>
              </a:ext>
            </a:extLst>
          </p:cNvPr>
          <p:cNvGrpSpPr/>
          <p:nvPr/>
        </p:nvGrpSpPr>
        <p:grpSpPr>
          <a:xfrm>
            <a:off x="2105079" y="1801312"/>
            <a:ext cx="1209040" cy="639135"/>
            <a:chOff x="528317" y="5378512"/>
            <a:chExt cx="1209040" cy="639135"/>
          </a:xfrm>
        </p:grpSpPr>
        <p:sp>
          <p:nvSpPr>
            <p:cNvPr id="9" name="正方形/長方形 34">
              <a:extLst>
                <a:ext uri="{FF2B5EF4-FFF2-40B4-BE49-F238E27FC236}">
                  <a16:creationId xmlns:a16="http://schemas.microsoft.com/office/drawing/2014/main" id="{75AB6D94-8FC8-3803-338E-774CAB5B94E2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Forklift move contents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DF8C299-BC8B-7A25-8396-7B5942BC5A3A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DB532B-7FBC-EF75-7027-E406403E9D9A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81390EC-D721-2679-FB8C-7D0D872F6F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180" y="5424538"/>
            <a:ext cx="1351602" cy="11609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D85B0A-A7AE-DB57-4770-9668E770A35A}"/>
              </a:ext>
            </a:extLst>
          </p:cNvPr>
          <p:cNvGrpSpPr/>
          <p:nvPr/>
        </p:nvGrpSpPr>
        <p:grpSpPr>
          <a:xfrm>
            <a:off x="2697137" y="4150786"/>
            <a:ext cx="322842" cy="581402"/>
            <a:chOff x="2281970" y="4924190"/>
            <a:chExt cx="322842" cy="581402"/>
          </a:xfrm>
        </p:grpSpPr>
        <p:pic>
          <p:nvPicPr>
            <p:cNvPr id="12" name="図 116">
              <a:extLst>
                <a:ext uri="{FF2B5EF4-FFF2-40B4-BE49-F238E27FC236}">
                  <a16:creationId xmlns:a16="http://schemas.microsoft.com/office/drawing/2014/main" id="{A9D23904-2B95-F7EF-EB5C-E96E589A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3" name="台形 76">
              <a:extLst>
                <a:ext uri="{FF2B5EF4-FFF2-40B4-BE49-F238E27FC236}">
                  <a16:creationId xmlns:a16="http://schemas.microsoft.com/office/drawing/2014/main" id="{628794C9-FD0A-825F-A88F-394617161323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B4451E4-9DC1-74A9-284F-84BEBA1E8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4346" y="4339252"/>
            <a:ext cx="527556" cy="5619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A1A772-9D70-F93E-187B-C6F7C558B399}"/>
              </a:ext>
            </a:extLst>
          </p:cNvPr>
          <p:cNvGrpSpPr/>
          <p:nvPr/>
        </p:nvGrpSpPr>
        <p:grpSpPr>
          <a:xfrm>
            <a:off x="5159039" y="4749027"/>
            <a:ext cx="322842" cy="581402"/>
            <a:chOff x="2281970" y="4924190"/>
            <a:chExt cx="322842" cy="581402"/>
          </a:xfrm>
        </p:grpSpPr>
        <p:pic>
          <p:nvPicPr>
            <p:cNvPr id="16" name="図 116">
              <a:extLst>
                <a:ext uri="{FF2B5EF4-FFF2-40B4-BE49-F238E27FC236}">
                  <a16:creationId xmlns:a16="http://schemas.microsoft.com/office/drawing/2014/main" id="{CBBD5C01-AFF4-FE0F-593B-9228B007F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8" name="台形 76">
              <a:extLst>
                <a:ext uri="{FF2B5EF4-FFF2-40B4-BE49-F238E27FC236}">
                  <a16:creationId xmlns:a16="http://schemas.microsoft.com/office/drawing/2014/main" id="{BC973B81-E4F4-B2CB-12E2-8C81590CE71E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73B0E-63C6-37E1-D623-FF0983604F05}"/>
              </a:ext>
            </a:extLst>
          </p:cNvPr>
          <p:cNvSpPr/>
          <p:nvPr/>
        </p:nvSpPr>
        <p:spPr>
          <a:xfrm>
            <a:off x="3696072" y="366864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case mark for choose the moving job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2ACFEAD-F96D-49A9-351C-B1B9B5129882}"/>
              </a:ext>
            </a:extLst>
          </p:cNvPr>
          <p:cNvCxnSpPr>
            <a:cxnSpLocks/>
            <a:stCxn id="23" idx="2"/>
            <a:endCxn id="101" idx="0"/>
          </p:cNvCxnSpPr>
          <p:nvPr/>
        </p:nvCxnSpPr>
        <p:spPr>
          <a:xfrm>
            <a:off x="4299956" y="4099528"/>
            <a:ext cx="0" cy="3005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FD2FAA6-95BC-C7E5-F61F-DA2DA8654193}"/>
              </a:ext>
            </a:extLst>
          </p:cNvPr>
          <p:cNvSpPr/>
          <p:nvPr/>
        </p:nvSpPr>
        <p:spPr>
          <a:xfrm>
            <a:off x="768096" y="1481328"/>
            <a:ext cx="5683503" cy="6936501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Cancel 2025-01-10</a:t>
            </a:r>
          </a:p>
        </p:txBody>
      </p:sp>
    </p:spTree>
    <p:extLst>
      <p:ext uri="{BB962C8B-B14F-4D97-AF65-F5344CB8AC3E}">
        <p14:creationId xmlns:p14="http://schemas.microsoft.com/office/powerpoint/2010/main" val="404749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BC97E-7D9A-549C-7108-18390BAB6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2CBACD-4F84-EAAF-239F-286A1FFF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5BDA767-BDE7-AB29-B758-53B2E1C5E73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638E70F-DA63-C893-E980-DF27D88D6F8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3967AC8-B29F-7D09-3E09-83B1BF4738F4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F427AB4-D504-E15A-1E08-D85BA51A0FDC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87B6C92-DE81-1CF9-E576-793687A98192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7E19FDA-E544-DCF5-2CDD-AD87108B1351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4-2-3. Case Transfer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13052898-8DD5-34F1-1770-4426264DFE0E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C06AA334-3E44-B2C4-975B-F0C2EF9CAF4F}"/>
              </a:ext>
            </a:extLst>
          </p:cNvPr>
          <p:cNvSpPr/>
          <p:nvPr/>
        </p:nvSpPr>
        <p:spPr>
          <a:xfrm>
            <a:off x="528317" y="1900865"/>
            <a:ext cx="1209040" cy="9675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System will automatically create Case Transfer plan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* After import manifest and delivery plan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8629CF8B-B7F3-BEF2-A990-D52AD1D44448}"/>
              </a:ext>
            </a:extLst>
          </p:cNvPr>
          <p:cNvCxnSpPr>
            <a:cxnSpLocks/>
            <a:stCxn id="20" idx="2"/>
            <a:endCxn id="32" idx="0"/>
          </p:cNvCxnSpPr>
          <p:nvPr/>
        </p:nvCxnSpPr>
        <p:spPr>
          <a:xfrm>
            <a:off x="1132837" y="2868378"/>
            <a:ext cx="0" cy="140798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3ED28F3A-22FC-804F-D822-8CD8E58C811F}"/>
              </a:ext>
            </a:extLst>
          </p:cNvPr>
          <p:cNvSpPr/>
          <p:nvPr/>
        </p:nvSpPr>
        <p:spPr>
          <a:xfrm>
            <a:off x="528317" y="42763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User approves plan</a:t>
            </a:r>
            <a:endParaRPr kumimoji="1" lang="ja-JP" altLang="en-US" sz="9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and issues document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6B4E355-5A21-2C0C-1E21-2D82AA4D2AA5}"/>
              </a:ext>
            </a:extLst>
          </p:cNvPr>
          <p:cNvCxnSpPr>
            <a:cxnSpLocks/>
            <a:stCxn id="32" idx="3"/>
            <a:endCxn id="11" idx="1"/>
          </p:cNvCxnSpPr>
          <p:nvPr/>
        </p:nvCxnSpPr>
        <p:spPr>
          <a:xfrm flipV="1">
            <a:off x="1737357" y="2571194"/>
            <a:ext cx="462554" cy="202473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A1DB6BF0-A125-7503-CDBB-89879B0C8745}"/>
              </a:ext>
            </a:extLst>
          </p:cNvPr>
          <p:cNvSpPr/>
          <p:nvPr/>
        </p:nvSpPr>
        <p:spPr>
          <a:xfrm>
            <a:off x="709352" y="870129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FC9BFA-58E7-962B-A7AD-BD0CAFBD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11" y="2077130"/>
            <a:ext cx="4254002" cy="98812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067313D-5616-4C88-B3C8-93935F826952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13438BE9-6E2C-229A-84F4-A116F4A6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313" y="2597987"/>
            <a:ext cx="4138115" cy="409501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179AB94-6A57-DD0B-0496-3AE130D7D471}"/>
              </a:ext>
            </a:extLst>
          </p:cNvPr>
          <p:cNvCxnSpPr>
            <a:cxnSpLocks/>
            <a:stCxn id="129" idx="3"/>
            <a:endCxn id="10" idx="3"/>
          </p:cNvCxnSpPr>
          <p:nvPr/>
        </p:nvCxnSpPr>
        <p:spPr>
          <a:xfrm flipH="1">
            <a:off x="5952186" y="2802738"/>
            <a:ext cx="444242" cy="1908031"/>
          </a:xfrm>
          <a:prstGeom prst="bentConnector3">
            <a:avLst>
              <a:gd name="adj1" fmla="val -5145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371D30C-FB82-7E53-B78A-343E4E83C6B2}"/>
              </a:ext>
            </a:extLst>
          </p:cNvPr>
          <p:cNvGrpSpPr/>
          <p:nvPr/>
        </p:nvGrpSpPr>
        <p:grpSpPr>
          <a:xfrm>
            <a:off x="2258313" y="6191066"/>
            <a:ext cx="1209040" cy="442269"/>
            <a:chOff x="528317" y="5378512"/>
            <a:chExt cx="1209040" cy="639135"/>
          </a:xfrm>
        </p:grpSpPr>
        <p:sp>
          <p:nvSpPr>
            <p:cNvPr id="178" name="正方形/長方形 34">
              <a:extLst>
                <a:ext uri="{FF2B5EF4-FFF2-40B4-BE49-F238E27FC236}">
                  <a16:creationId xmlns:a16="http://schemas.microsoft.com/office/drawing/2014/main" id="{42A866C2-E52C-7B20-9330-7F07B051EFFF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Loading case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41A4C92-F802-7DB7-D915-6217E6EF9C54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69974B23-E1F1-3386-FC3E-DA62843D97DE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1" name="Connector: Elbow 180">
            <a:extLst>
              <a:ext uri="{FF2B5EF4-FFF2-40B4-BE49-F238E27FC236}">
                <a16:creationId xmlns:a16="http://schemas.microsoft.com/office/drawing/2014/main" id="{1CF41747-DB18-D9F4-AA5F-7B0AD3B67DC7}"/>
              </a:ext>
            </a:extLst>
          </p:cNvPr>
          <p:cNvCxnSpPr>
            <a:cxnSpLocks/>
            <a:stCxn id="178" idx="3"/>
            <a:endCxn id="58" idx="1"/>
          </p:cNvCxnSpPr>
          <p:nvPr/>
        </p:nvCxnSpPr>
        <p:spPr>
          <a:xfrm flipV="1">
            <a:off x="3467353" y="5963868"/>
            <a:ext cx="926788" cy="44833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6B0C15C3-4EA1-33F7-E3B5-890675038951}"/>
              </a:ext>
            </a:extLst>
          </p:cNvPr>
          <p:cNvCxnSpPr>
            <a:cxnSpLocks/>
            <a:stCxn id="178" idx="2"/>
            <a:endCxn id="92" idx="0"/>
          </p:cNvCxnSpPr>
          <p:nvPr/>
        </p:nvCxnSpPr>
        <p:spPr>
          <a:xfrm rot="5400000">
            <a:off x="1540399" y="6220165"/>
            <a:ext cx="909264" cy="173560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1EAA1BAF-6A9A-BEFB-A6A5-7FF019EFF134}"/>
              </a:ext>
            </a:extLst>
          </p:cNvPr>
          <p:cNvCxnSpPr>
            <a:cxnSpLocks/>
            <a:stCxn id="32" idx="2"/>
            <a:endCxn id="101" idx="1"/>
          </p:cNvCxnSpPr>
          <p:nvPr/>
        </p:nvCxnSpPr>
        <p:spPr>
          <a:xfrm rot="16200000" flipH="1">
            <a:off x="1540047" y="4508290"/>
            <a:ext cx="309848" cy="1124268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64F7927-CB5A-7186-D257-0987AACD8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172" y="4148012"/>
            <a:ext cx="812014" cy="112551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EDB9238-E96A-E57A-3B51-4F4B775DE26A}"/>
              </a:ext>
            </a:extLst>
          </p:cNvPr>
          <p:cNvGrpSpPr/>
          <p:nvPr/>
        </p:nvGrpSpPr>
        <p:grpSpPr>
          <a:xfrm>
            <a:off x="4389401" y="5009599"/>
            <a:ext cx="1382451" cy="2019144"/>
            <a:chOff x="2241334" y="5579053"/>
            <a:chExt cx="1382451" cy="2019144"/>
          </a:xfrm>
        </p:grpSpPr>
        <p:pic>
          <p:nvPicPr>
            <p:cNvPr id="37" name="図 290">
              <a:extLst>
                <a:ext uri="{FF2B5EF4-FFF2-40B4-BE49-F238E27FC236}">
                  <a16:creationId xmlns:a16="http://schemas.microsoft.com/office/drawing/2014/main" id="{11420FA6-7F71-CBA3-0032-92942147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38" name="図 292">
              <a:extLst>
                <a:ext uri="{FF2B5EF4-FFF2-40B4-BE49-F238E27FC236}">
                  <a16:creationId xmlns:a16="http://schemas.microsoft.com/office/drawing/2014/main" id="{25148372-1C0E-9452-ECD9-56D35E80B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39" name="テキスト ボックス 294">
              <a:extLst>
                <a:ext uri="{FF2B5EF4-FFF2-40B4-BE49-F238E27FC236}">
                  <a16:creationId xmlns:a16="http://schemas.microsoft.com/office/drawing/2014/main" id="{79BA4949-22B8-B948-3B82-289542AA0557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Loading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41" name="図 302">
              <a:extLst>
                <a:ext uri="{FF2B5EF4-FFF2-40B4-BE49-F238E27FC236}">
                  <a16:creationId xmlns:a16="http://schemas.microsoft.com/office/drawing/2014/main" id="{7275624B-36C1-1EC7-7359-42293E62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42" name="図 303">
              <a:extLst>
                <a:ext uri="{FF2B5EF4-FFF2-40B4-BE49-F238E27FC236}">
                  <a16:creationId xmlns:a16="http://schemas.microsoft.com/office/drawing/2014/main" id="{76FA8EE0-524D-786F-573E-FE9A9DAC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43" name="図 304">
              <a:extLst>
                <a:ext uri="{FF2B5EF4-FFF2-40B4-BE49-F238E27FC236}">
                  <a16:creationId xmlns:a16="http://schemas.microsoft.com/office/drawing/2014/main" id="{4DCEA941-869D-B1D5-3B2F-2C2C9417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44" name="図 305">
              <a:extLst>
                <a:ext uri="{FF2B5EF4-FFF2-40B4-BE49-F238E27FC236}">
                  <a16:creationId xmlns:a16="http://schemas.microsoft.com/office/drawing/2014/main" id="{A00C7672-AA9D-3896-C4BA-DE17087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46" name="四角形: 角を丸くする 306">
              <a:extLst>
                <a:ext uri="{FF2B5EF4-FFF2-40B4-BE49-F238E27FC236}">
                  <a16:creationId xmlns:a16="http://schemas.microsoft.com/office/drawing/2014/main" id="{05300564-2815-3F4F-0438-84729EED18A1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7" name="四角形: 角を丸くする 307">
              <a:extLst>
                <a:ext uri="{FF2B5EF4-FFF2-40B4-BE49-F238E27FC236}">
                  <a16:creationId xmlns:a16="http://schemas.microsoft.com/office/drawing/2014/main" id="{A921C625-615D-5A84-FD84-13A403593963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8" name="テキスト ボックス 316">
              <a:extLst>
                <a:ext uri="{FF2B5EF4-FFF2-40B4-BE49-F238E27FC236}">
                  <a16:creationId xmlns:a16="http://schemas.microsoft.com/office/drawing/2014/main" id="{E4D75531-FB85-A2F0-0191-DAC687302B6E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49" name="グラフィックス 318" descr="日毎カレンダー">
              <a:extLst>
                <a:ext uri="{FF2B5EF4-FFF2-40B4-BE49-F238E27FC236}">
                  <a16:creationId xmlns:a16="http://schemas.microsoft.com/office/drawing/2014/main" id="{906B179F-E50B-0356-DB7F-FB13DA71F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50" name="グラフィックス 319" descr="日毎カレンダー">
              <a:extLst>
                <a:ext uri="{FF2B5EF4-FFF2-40B4-BE49-F238E27FC236}">
                  <a16:creationId xmlns:a16="http://schemas.microsoft.com/office/drawing/2014/main" id="{8CCB9444-9EB7-81FB-F00D-E111AB5BE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52" name="テキスト ボックス 322">
              <a:extLst>
                <a:ext uri="{FF2B5EF4-FFF2-40B4-BE49-F238E27FC236}">
                  <a16:creationId xmlns:a16="http://schemas.microsoft.com/office/drawing/2014/main" id="{9BCC6DB2-CB04-66BA-87F2-FC791B868861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53" name="正方形/長方形 323">
              <a:extLst>
                <a:ext uri="{FF2B5EF4-FFF2-40B4-BE49-F238E27FC236}">
                  <a16:creationId xmlns:a16="http://schemas.microsoft.com/office/drawing/2014/main" id="{CE37ACDE-9BDB-5C84-E756-B8483D421636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4" name="テキスト ボックス 324">
              <a:extLst>
                <a:ext uri="{FF2B5EF4-FFF2-40B4-BE49-F238E27FC236}">
                  <a16:creationId xmlns:a16="http://schemas.microsoft.com/office/drawing/2014/main" id="{CA929D8D-6D83-04E9-5833-F58258092C54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55" name="テキスト ボックス 325">
              <a:extLst>
                <a:ext uri="{FF2B5EF4-FFF2-40B4-BE49-F238E27FC236}">
                  <a16:creationId xmlns:a16="http://schemas.microsoft.com/office/drawing/2014/main" id="{E6150B89-6D66-2349-E19E-486ADA9AD14D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56" name="図 327">
              <a:extLst>
                <a:ext uri="{FF2B5EF4-FFF2-40B4-BE49-F238E27FC236}">
                  <a16:creationId xmlns:a16="http://schemas.microsoft.com/office/drawing/2014/main" id="{33656797-2EAF-EB98-DF99-034EEF1D1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57" name="図 328">
              <a:extLst>
                <a:ext uri="{FF2B5EF4-FFF2-40B4-BE49-F238E27FC236}">
                  <a16:creationId xmlns:a16="http://schemas.microsoft.com/office/drawing/2014/main" id="{6709195B-458C-BBF4-BE02-DF688BC9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58" name="テキスト ボックス 329">
              <a:extLst>
                <a:ext uri="{FF2B5EF4-FFF2-40B4-BE49-F238E27FC236}">
                  <a16:creationId xmlns:a16="http://schemas.microsoft.com/office/drawing/2014/main" id="{F0D74C72-65E4-432A-DBD3-4B050E675B32}"/>
                </a:ext>
              </a:extLst>
            </p:cNvPr>
            <p:cNvSpPr txBox="1"/>
            <p:nvPr/>
          </p:nvSpPr>
          <p:spPr>
            <a:xfrm>
              <a:off x="2246074" y="6325573"/>
              <a:ext cx="1366145" cy="415498"/>
            </a:xfrm>
            <a:prstGeom prst="rect">
              <a:avLst/>
            </a:prstGeom>
            <a:noFill/>
          </p:spPr>
          <p:txBody>
            <a:bodyPr wrap="square" rIns="18288" bIns="0" rtlCol="0">
              <a:spAutoFit/>
            </a:bodyPr>
            <a:lstStyle/>
            <a:p>
              <a:r>
                <a:rPr kumimoji="1" lang="en-US" altLang="ja-JP" sz="500" b="1" dirty="0">
                  <a:latin typeface="+mj-lt"/>
                </a:rPr>
                <a:t>33B2T3551135</a:t>
              </a:r>
              <a:endParaRPr kumimoji="1" lang="en-US" altLang="ja-JP" sz="7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  <a:endParaRPr kumimoji="1" lang="en-US" altLang="ja-JP" sz="700" b="1" dirty="0">
                <a:latin typeface="+mj-lt"/>
              </a:endParaRP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400" dirty="0">
                  <a:latin typeface="+mj-lt"/>
                </a:rPr>
                <a:t> : </a:t>
              </a:r>
              <a:r>
                <a:rPr kumimoji="1" lang="en-US" altLang="ja-JP" sz="1100" b="1" dirty="0">
                  <a:latin typeface="+mj-lt"/>
                </a:rPr>
                <a:t>218</a:t>
              </a:r>
              <a:endParaRPr kumimoji="1" lang="ja-JP" altLang="en-US" sz="300" dirty="0">
                <a:latin typeface="+mj-lt"/>
              </a:endParaRPr>
            </a:p>
          </p:txBody>
        </p:sp>
        <p:sp>
          <p:nvSpPr>
            <p:cNvPr id="59" name="テキスト ボックス 330">
              <a:extLst>
                <a:ext uri="{FF2B5EF4-FFF2-40B4-BE49-F238E27FC236}">
                  <a16:creationId xmlns:a16="http://schemas.microsoft.com/office/drawing/2014/main" id="{1AAF6530-BA9A-ACAB-6E5F-DD9C8621452A}"/>
                </a:ext>
              </a:extLst>
            </p:cNvPr>
            <p:cNvSpPr txBox="1"/>
            <p:nvPr/>
          </p:nvSpPr>
          <p:spPr>
            <a:xfrm>
              <a:off x="2246074" y="6755744"/>
              <a:ext cx="1354323" cy="418576"/>
            </a:xfrm>
            <a:prstGeom prst="rect">
              <a:avLst/>
            </a:prstGeom>
            <a:noFill/>
          </p:spPr>
          <p:txBody>
            <a:bodyPr wrap="square" tIns="18288" rIns="18288" bIns="0" rtlCol="0">
              <a:spAutoFit/>
            </a:bodyPr>
            <a:lstStyle/>
            <a:p>
              <a:r>
                <a:rPr kumimoji="1" lang="en-US" altLang="ja-JP" sz="600" b="1" dirty="0">
                  <a:latin typeface="+mj-lt"/>
                </a:rPr>
                <a:t>33B2T3551135</a:t>
              </a:r>
              <a:endParaRPr kumimoji="1" lang="en-US" altLang="ja-JP" sz="8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500" dirty="0">
                  <a:latin typeface="+mj-lt"/>
                </a:rPr>
                <a:t> : </a:t>
              </a:r>
              <a:r>
                <a:rPr kumimoji="1" lang="en-US" altLang="ja-JP" sz="1200" b="1" dirty="0">
                  <a:latin typeface="+mj-lt"/>
                </a:rPr>
                <a:t>219</a:t>
              </a:r>
              <a:r>
                <a:rPr kumimoji="1" lang="en-US" altLang="ja-JP" sz="500" dirty="0">
                  <a:latin typeface="+mj-lt"/>
                </a:rPr>
                <a:t> 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60" name="テキスト ボックス 315">
              <a:extLst>
                <a:ext uri="{FF2B5EF4-FFF2-40B4-BE49-F238E27FC236}">
                  <a16:creationId xmlns:a16="http://schemas.microsoft.com/office/drawing/2014/main" id="{77CB1C9C-25EB-C8E1-1E22-F6A1C6E6ADAD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cxnSp>
        <p:nvCxnSpPr>
          <p:cNvPr id="91" name="直線矢印コネクタ 10">
            <a:extLst>
              <a:ext uri="{FF2B5EF4-FFF2-40B4-BE49-F238E27FC236}">
                <a16:creationId xmlns:a16="http://schemas.microsoft.com/office/drawing/2014/main" id="{5598D348-9981-9CB9-187D-0EA05BEFBE95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1127228" y="8181734"/>
            <a:ext cx="0" cy="5195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34">
            <a:extLst>
              <a:ext uri="{FF2B5EF4-FFF2-40B4-BE49-F238E27FC236}">
                <a16:creationId xmlns:a16="http://schemas.microsoft.com/office/drawing/2014/main" id="{141DAD62-C79B-F808-2D36-1137BFE65762}"/>
              </a:ext>
            </a:extLst>
          </p:cNvPr>
          <p:cNvSpPr/>
          <p:nvPr/>
        </p:nvSpPr>
        <p:spPr>
          <a:xfrm>
            <a:off x="522708" y="7542599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Issue Delivery Bill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D7473AF1-00E2-E3DD-C1D0-36BE3332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11" y="7222719"/>
            <a:ext cx="4254002" cy="988127"/>
          </a:xfrm>
          <a:prstGeom prst="rect">
            <a:avLst/>
          </a:prstGeom>
        </p:spPr>
      </p:pic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150B981F-DCF0-4365-5924-691906B2F8F1}"/>
              </a:ext>
            </a:extLst>
          </p:cNvPr>
          <p:cNvCxnSpPr>
            <a:cxnSpLocks/>
            <a:stCxn id="92" idx="3"/>
            <a:endCxn id="94" idx="1"/>
          </p:cNvCxnSpPr>
          <p:nvPr/>
        </p:nvCxnSpPr>
        <p:spPr>
          <a:xfrm flipV="1">
            <a:off x="1731748" y="7716783"/>
            <a:ext cx="468163" cy="1453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フローチャート: 書類 74">
            <a:extLst>
              <a:ext uri="{FF2B5EF4-FFF2-40B4-BE49-F238E27FC236}">
                <a16:creationId xmlns:a16="http://schemas.microsoft.com/office/drawing/2014/main" id="{201CEBDC-49C6-85F6-6F11-641A82FDAE32}"/>
              </a:ext>
            </a:extLst>
          </p:cNvPr>
          <p:cNvSpPr/>
          <p:nvPr/>
        </p:nvSpPr>
        <p:spPr>
          <a:xfrm>
            <a:off x="1196203" y="8088883"/>
            <a:ext cx="704592" cy="612407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Pdf</a:t>
            </a:r>
          </a:p>
          <a:p>
            <a:pPr algn="ctr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163CCCB0-8846-E389-E910-05FCB39A12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9791" y="7565748"/>
            <a:ext cx="4124323" cy="415713"/>
          </a:xfrm>
          <a:prstGeom prst="rect">
            <a:avLst/>
          </a:prstGeom>
        </p:spPr>
      </p:pic>
      <p:pic>
        <p:nvPicPr>
          <p:cNvPr id="98" name="Picture 2" descr="Free PDF Download SVG, PNG Icon, Symbol. Download Image.">
            <a:extLst>
              <a:ext uri="{FF2B5EF4-FFF2-40B4-BE49-F238E27FC236}">
                <a16:creationId xmlns:a16="http://schemas.microsoft.com/office/drawing/2014/main" id="{808C36AB-3612-B589-FFD1-36A04FA5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72" y="8352400"/>
            <a:ext cx="199062" cy="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079CAE87-543F-7A4F-7137-FD3C4350E1B3}"/>
              </a:ext>
            </a:extLst>
          </p:cNvPr>
          <p:cNvCxnSpPr>
            <a:cxnSpLocks/>
            <a:stCxn id="97" idx="3"/>
            <a:endCxn id="116" idx="3"/>
          </p:cNvCxnSpPr>
          <p:nvPr/>
        </p:nvCxnSpPr>
        <p:spPr>
          <a:xfrm flipH="1">
            <a:off x="4046952" y="7773605"/>
            <a:ext cx="2347162" cy="860722"/>
          </a:xfrm>
          <a:prstGeom prst="bentConnector3">
            <a:avLst>
              <a:gd name="adj1" fmla="val -97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0CA71BB-6BFF-D677-1C67-273614A6F500}"/>
              </a:ext>
            </a:extLst>
          </p:cNvPr>
          <p:cNvGrpSpPr/>
          <p:nvPr/>
        </p:nvGrpSpPr>
        <p:grpSpPr>
          <a:xfrm>
            <a:off x="2257105" y="5004213"/>
            <a:ext cx="1209040" cy="442269"/>
            <a:chOff x="528317" y="5378512"/>
            <a:chExt cx="1209040" cy="639135"/>
          </a:xfrm>
        </p:grpSpPr>
        <p:sp>
          <p:nvSpPr>
            <p:cNvPr id="101" name="正方形/長方形 34">
              <a:extLst>
                <a:ext uri="{FF2B5EF4-FFF2-40B4-BE49-F238E27FC236}">
                  <a16:creationId xmlns:a16="http://schemas.microsoft.com/office/drawing/2014/main" id="{E2969A88-AB92-6A6E-3685-81151F9CE77C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Moving Case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295285C-E381-EE9B-9B97-480677EF825A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F3C4270-F63A-2BDF-7A10-103A5342F7E1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直線矢印コネクタ 10">
            <a:extLst>
              <a:ext uri="{FF2B5EF4-FFF2-40B4-BE49-F238E27FC236}">
                <a16:creationId xmlns:a16="http://schemas.microsoft.com/office/drawing/2014/main" id="{7B9F308D-02AF-3305-41F2-B1D66169D555}"/>
              </a:ext>
            </a:extLst>
          </p:cNvPr>
          <p:cNvCxnSpPr>
            <a:cxnSpLocks/>
            <a:stCxn id="101" idx="2"/>
            <a:endCxn id="178" idx="0"/>
          </p:cNvCxnSpPr>
          <p:nvPr/>
        </p:nvCxnSpPr>
        <p:spPr>
          <a:xfrm>
            <a:off x="2861625" y="5446482"/>
            <a:ext cx="1208" cy="74458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E6A973E3-3FE4-EAAD-9E0D-DF93E8090B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2206" y="8154087"/>
            <a:ext cx="1334746" cy="960480"/>
          </a:xfrm>
          <a:prstGeom prst="rect">
            <a:avLst/>
          </a:prstGeom>
        </p:spPr>
      </p:pic>
      <p:sp>
        <p:nvSpPr>
          <p:cNvPr id="4" name="正方形/長方形 34">
            <a:extLst>
              <a:ext uri="{FF2B5EF4-FFF2-40B4-BE49-F238E27FC236}">
                <a16:creationId xmlns:a16="http://schemas.microsoft.com/office/drawing/2014/main" id="{3B1F6C1F-3B8E-B3CD-5694-653ADBA7D903}"/>
              </a:ext>
            </a:extLst>
          </p:cNvPr>
          <p:cNvSpPr/>
          <p:nvPr/>
        </p:nvSpPr>
        <p:spPr>
          <a:xfrm>
            <a:off x="2381912" y="3267783"/>
            <a:ext cx="2207431" cy="15070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900" dirty="0">
                <a:solidFill>
                  <a:schemeClr val="tx1"/>
                </a:solidFill>
              </a:rPr>
              <a:t>1. Automatic check part need and located at branch WH and will create case transfer plan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2. User approves the plan.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3. Operate case transfer</a:t>
            </a:r>
          </a:p>
          <a:p>
            <a:endParaRPr kumimoji="1" lang="en-US" altLang="ja-JP" sz="900" dirty="0">
              <a:solidFill>
                <a:schemeClr val="tx1"/>
              </a:solidFill>
            </a:endParaRP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WH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PC NO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Case No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Location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5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11AC5-7C94-E089-D10B-A888FB3FE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28155E0-F9AF-966A-6186-1AB3FF92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305091-70F1-450E-694A-6BCD33848CB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4C11B3D-36C6-9915-5325-AC20C53451F6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B6EB7F-C8C2-72E8-B2B2-0D83D751D8D9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A2A092-D79C-7B19-057A-717526EFA6A6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BC6CBA0-AC60-E72B-3F7C-BE4765B37FFF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80C2FA1-2DA9-ABBD-21FE-D48C11979211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4-2-3. Urgent Case Transfer process (Auto/Manual)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0FAEEB15-5BCF-5514-9404-E17740EE99A6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86422036-1882-1E9A-1BF2-CD1E01B15050}"/>
              </a:ext>
            </a:extLst>
          </p:cNvPr>
          <p:cNvSpPr/>
          <p:nvPr/>
        </p:nvSpPr>
        <p:spPr>
          <a:xfrm>
            <a:off x="528317" y="1900865"/>
            <a:ext cx="1203431" cy="19946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System will automatically create urgent Case Transfer plan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while it hasn’t been received to *fixed WH/Manual import urgent plan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*</a:t>
            </a:r>
            <a:r>
              <a:rPr kumimoji="1" lang="en-US" altLang="ja-JP" sz="900" dirty="0" err="1">
                <a:solidFill>
                  <a:schemeClr val="tx1"/>
                </a:solidFill>
              </a:rPr>
              <a:t>Fixed_WH</a:t>
            </a:r>
            <a:r>
              <a:rPr kumimoji="1" lang="en-US" altLang="ja-JP" sz="900" dirty="0">
                <a:solidFill>
                  <a:schemeClr val="tx1"/>
                </a:solidFill>
              </a:rPr>
              <a:t> Check to item master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**Manual import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2ABBB96D-7D66-209E-C0F3-61E255AB5A79}"/>
              </a:ext>
            </a:extLst>
          </p:cNvPr>
          <p:cNvCxnSpPr>
            <a:cxnSpLocks/>
            <a:stCxn id="20" idx="2"/>
            <a:endCxn id="32" idx="0"/>
          </p:cNvCxnSpPr>
          <p:nvPr/>
        </p:nvCxnSpPr>
        <p:spPr>
          <a:xfrm>
            <a:off x="1130033" y="3895563"/>
            <a:ext cx="2804" cy="38080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4E9DBDB9-370A-EBA5-3E65-D12691067E97}"/>
              </a:ext>
            </a:extLst>
          </p:cNvPr>
          <p:cNvSpPr/>
          <p:nvPr/>
        </p:nvSpPr>
        <p:spPr>
          <a:xfrm>
            <a:off x="528317" y="42763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User approves plan</a:t>
            </a:r>
            <a:endParaRPr kumimoji="1" lang="ja-JP" altLang="en-US" sz="9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and issues document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3BCA46BE-17B0-F993-2DD8-36B9C0BF02A9}"/>
              </a:ext>
            </a:extLst>
          </p:cNvPr>
          <p:cNvCxnSpPr>
            <a:cxnSpLocks/>
            <a:stCxn id="32" idx="3"/>
            <a:endCxn id="11" idx="1"/>
          </p:cNvCxnSpPr>
          <p:nvPr/>
        </p:nvCxnSpPr>
        <p:spPr>
          <a:xfrm flipV="1">
            <a:off x="1737357" y="2571194"/>
            <a:ext cx="462554" cy="202473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B5FD8BD-ECAB-B814-1D4B-A964FE41D58E}"/>
              </a:ext>
            </a:extLst>
          </p:cNvPr>
          <p:cNvSpPr/>
          <p:nvPr/>
        </p:nvSpPr>
        <p:spPr>
          <a:xfrm>
            <a:off x="709352" y="870129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31E4B6-E203-CE25-53B1-68711FC9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11" y="2077130"/>
            <a:ext cx="4254002" cy="98812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826661D-FE96-6D9D-A8F6-073328485931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EB6044B-5A20-EE7E-98DA-CB4F5094D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313" y="2597987"/>
            <a:ext cx="4138115" cy="409501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2BCBCC0-5398-41B7-BBEB-EE4ED1641A9D}"/>
              </a:ext>
            </a:extLst>
          </p:cNvPr>
          <p:cNvCxnSpPr>
            <a:cxnSpLocks/>
            <a:stCxn id="129" idx="3"/>
            <a:endCxn id="10" idx="3"/>
          </p:cNvCxnSpPr>
          <p:nvPr/>
        </p:nvCxnSpPr>
        <p:spPr>
          <a:xfrm flipH="1">
            <a:off x="5952186" y="2802738"/>
            <a:ext cx="444242" cy="1908031"/>
          </a:xfrm>
          <a:prstGeom prst="bentConnector3">
            <a:avLst>
              <a:gd name="adj1" fmla="val -5145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5F46F55-A50B-7606-94BD-3307DA63D142}"/>
              </a:ext>
            </a:extLst>
          </p:cNvPr>
          <p:cNvGrpSpPr/>
          <p:nvPr/>
        </p:nvGrpSpPr>
        <p:grpSpPr>
          <a:xfrm>
            <a:off x="2258313" y="6191066"/>
            <a:ext cx="1209040" cy="442269"/>
            <a:chOff x="528317" y="5378512"/>
            <a:chExt cx="1209040" cy="639135"/>
          </a:xfrm>
        </p:grpSpPr>
        <p:sp>
          <p:nvSpPr>
            <p:cNvPr id="178" name="正方形/長方形 34">
              <a:extLst>
                <a:ext uri="{FF2B5EF4-FFF2-40B4-BE49-F238E27FC236}">
                  <a16:creationId xmlns:a16="http://schemas.microsoft.com/office/drawing/2014/main" id="{985643DD-C0D4-0C30-8238-1DDD013CCEB7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Loading case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8E7E9258-63E3-28F2-61E9-01355FA5EA8E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6CFE55D-9124-B7A2-9B2C-4E712BC9FA13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1" name="Connector: Elbow 180">
            <a:extLst>
              <a:ext uri="{FF2B5EF4-FFF2-40B4-BE49-F238E27FC236}">
                <a16:creationId xmlns:a16="http://schemas.microsoft.com/office/drawing/2014/main" id="{8F7DD438-7FC7-3B13-B82A-5A55BF3826E9}"/>
              </a:ext>
            </a:extLst>
          </p:cNvPr>
          <p:cNvCxnSpPr>
            <a:cxnSpLocks/>
            <a:stCxn id="178" idx="3"/>
            <a:endCxn id="58" idx="1"/>
          </p:cNvCxnSpPr>
          <p:nvPr/>
        </p:nvCxnSpPr>
        <p:spPr>
          <a:xfrm flipV="1">
            <a:off x="3467353" y="5963868"/>
            <a:ext cx="926788" cy="44833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E14B0E1C-0FED-81FF-9CA1-18ACA6740A07}"/>
              </a:ext>
            </a:extLst>
          </p:cNvPr>
          <p:cNvCxnSpPr>
            <a:cxnSpLocks/>
            <a:stCxn id="178" idx="2"/>
            <a:endCxn id="92" idx="0"/>
          </p:cNvCxnSpPr>
          <p:nvPr/>
        </p:nvCxnSpPr>
        <p:spPr>
          <a:xfrm rot="5400000">
            <a:off x="1540399" y="6220165"/>
            <a:ext cx="909264" cy="173560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B45CBADD-6155-E0D1-B176-5268B50E652F}"/>
              </a:ext>
            </a:extLst>
          </p:cNvPr>
          <p:cNvCxnSpPr>
            <a:cxnSpLocks/>
            <a:stCxn id="32" idx="2"/>
            <a:endCxn id="101" idx="1"/>
          </p:cNvCxnSpPr>
          <p:nvPr/>
        </p:nvCxnSpPr>
        <p:spPr>
          <a:xfrm rot="16200000" flipH="1">
            <a:off x="1540047" y="4508290"/>
            <a:ext cx="309848" cy="1124268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44FE648-88B5-D457-050C-F079D5069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172" y="4148012"/>
            <a:ext cx="812014" cy="112551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EA12CD7-10D8-3D6C-5033-0CFC7F963B92}"/>
              </a:ext>
            </a:extLst>
          </p:cNvPr>
          <p:cNvGrpSpPr/>
          <p:nvPr/>
        </p:nvGrpSpPr>
        <p:grpSpPr>
          <a:xfrm>
            <a:off x="4389401" y="5009599"/>
            <a:ext cx="1382451" cy="2019144"/>
            <a:chOff x="2241334" y="5579053"/>
            <a:chExt cx="1382451" cy="2019144"/>
          </a:xfrm>
        </p:grpSpPr>
        <p:pic>
          <p:nvPicPr>
            <p:cNvPr id="37" name="図 290">
              <a:extLst>
                <a:ext uri="{FF2B5EF4-FFF2-40B4-BE49-F238E27FC236}">
                  <a16:creationId xmlns:a16="http://schemas.microsoft.com/office/drawing/2014/main" id="{7CE2A733-4570-6A3A-9FE3-BE79369B9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38" name="図 292">
              <a:extLst>
                <a:ext uri="{FF2B5EF4-FFF2-40B4-BE49-F238E27FC236}">
                  <a16:creationId xmlns:a16="http://schemas.microsoft.com/office/drawing/2014/main" id="{F1A81AC1-46E1-05D8-C377-D8818B44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39" name="テキスト ボックス 294">
              <a:extLst>
                <a:ext uri="{FF2B5EF4-FFF2-40B4-BE49-F238E27FC236}">
                  <a16:creationId xmlns:a16="http://schemas.microsoft.com/office/drawing/2014/main" id="{6D366CA3-5867-EC10-4176-F3B752CCFAE1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Loading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41" name="図 302">
              <a:extLst>
                <a:ext uri="{FF2B5EF4-FFF2-40B4-BE49-F238E27FC236}">
                  <a16:creationId xmlns:a16="http://schemas.microsoft.com/office/drawing/2014/main" id="{8CA51258-9BB3-AFC8-2E00-B8CD85615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42" name="図 303">
              <a:extLst>
                <a:ext uri="{FF2B5EF4-FFF2-40B4-BE49-F238E27FC236}">
                  <a16:creationId xmlns:a16="http://schemas.microsoft.com/office/drawing/2014/main" id="{8B747655-520E-5E4C-96B0-8B7309BA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43" name="図 304">
              <a:extLst>
                <a:ext uri="{FF2B5EF4-FFF2-40B4-BE49-F238E27FC236}">
                  <a16:creationId xmlns:a16="http://schemas.microsoft.com/office/drawing/2014/main" id="{E1A02735-FE76-CC96-9C86-13495FC22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44" name="図 305">
              <a:extLst>
                <a:ext uri="{FF2B5EF4-FFF2-40B4-BE49-F238E27FC236}">
                  <a16:creationId xmlns:a16="http://schemas.microsoft.com/office/drawing/2014/main" id="{4D3E0F80-1C1E-5F0C-6604-2E903023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46" name="四角形: 角を丸くする 306">
              <a:extLst>
                <a:ext uri="{FF2B5EF4-FFF2-40B4-BE49-F238E27FC236}">
                  <a16:creationId xmlns:a16="http://schemas.microsoft.com/office/drawing/2014/main" id="{0EA4E8DA-19D6-7862-B096-DAED96D49D85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7" name="四角形: 角を丸くする 307">
              <a:extLst>
                <a:ext uri="{FF2B5EF4-FFF2-40B4-BE49-F238E27FC236}">
                  <a16:creationId xmlns:a16="http://schemas.microsoft.com/office/drawing/2014/main" id="{247B82DA-754F-4B52-7789-A189B34AFE24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8" name="テキスト ボックス 316">
              <a:extLst>
                <a:ext uri="{FF2B5EF4-FFF2-40B4-BE49-F238E27FC236}">
                  <a16:creationId xmlns:a16="http://schemas.microsoft.com/office/drawing/2014/main" id="{8BAE5F3F-7630-A0C2-DF5B-D9B5B8C35F6F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49" name="グラフィックス 318" descr="日毎カレンダー">
              <a:extLst>
                <a:ext uri="{FF2B5EF4-FFF2-40B4-BE49-F238E27FC236}">
                  <a16:creationId xmlns:a16="http://schemas.microsoft.com/office/drawing/2014/main" id="{DD572DBC-631A-F14C-07DF-F9391DFEF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50" name="グラフィックス 319" descr="日毎カレンダー">
              <a:extLst>
                <a:ext uri="{FF2B5EF4-FFF2-40B4-BE49-F238E27FC236}">
                  <a16:creationId xmlns:a16="http://schemas.microsoft.com/office/drawing/2014/main" id="{C412C5BD-4815-D342-6747-49128F706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52" name="テキスト ボックス 322">
              <a:extLst>
                <a:ext uri="{FF2B5EF4-FFF2-40B4-BE49-F238E27FC236}">
                  <a16:creationId xmlns:a16="http://schemas.microsoft.com/office/drawing/2014/main" id="{6DD632C2-2EF8-E66B-B106-5AF0EBE0D06E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53" name="正方形/長方形 323">
              <a:extLst>
                <a:ext uri="{FF2B5EF4-FFF2-40B4-BE49-F238E27FC236}">
                  <a16:creationId xmlns:a16="http://schemas.microsoft.com/office/drawing/2014/main" id="{60760F1E-1A6D-940B-3977-ED9850B900A5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4" name="テキスト ボックス 324">
              <a:extLst>
                <a:ext uri="{FF2B5EF4-FFF2-40B4-BE49-F238E27FC236}">
                  <a16:creationId xmlns:a16="http://schemas.microsoft.com/office/drawing/2014/main" id="{F00CD367-ABBB-FF50-06A8-0F39D04CBC56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55" name="テキスト ボックス 325">
              <a:extLst>
                <a:ext uri="{FF2B5EF4-FFF2-40B4-BE49-F238E27FC236}">
                  <a16:creationId xmlns:a16="http://schemas.microsoft.com/office/drawing/2014/main" id="{617539C4-401A-6FAA-595C-904AB0668379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56" name="図 327">
              <a:extLst>
                <a:ext uri="{FF2B5EF4-FFF2-40B4-BE49-F238E27FC236}">
                  <a16:creationId xmlns:a16="http://schemas.microsoft.com/office/drawing/2014/main" id="{A1EE2A6D-BD7A-F313-82BA-7BE5494ED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57" name="図 328">
              <a:extLst>
                <a:ext uri="{FF2B5EF4-FFF2-40B4-BE49-F238E27FC236}">
                  <a16:creationId xmlns:a16="http://schemas.microsoft.com/office/drawing/2014/main" id="{0D24027A-B2C6-9ED5-C12C-8DB4990D4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58" name="テキスト ボックス 329">
              <a:extLst>
                <a:ext uri="{FF2B5EF4-FFF2-40B4-BE49-F238E27FC236}">
                  <a16:creationId xmlns:a16="http://schemas.microsoft.com/office/drawing/2014/main" id="{645C5FD0-E552-0871-F287-07625D29EF50}"/>
                </a:ext>
              </a:extLst>
            </p:cNvPr>
            <p:cNvSpPr txBox="1"/>
            <p:nvPr/>
          </p:nvSpPr>
          <p:spPr>
            <a:xfrm>
              <a:off x="2246074" y="6325573"/>
              <a:ext cx="1366145" cy="415498"/>
            </a:xfrm>
            <a:prstGeom prst="rect">
              <a:avLst/>
            </a:prstGeom>
            <a:noFill/>
          </p:spPr>
          <p:txBody>
            <a:bodyPr wrap="square" rIns="18288" bIns="0" rtlCol="0">
              <a:spAutoFit/>
            </a:bodyPr>
            <a:lstStyle/>
            <a:p>
              <a:r>
                <a:rPr kumimoji="1" lang="en-US" altLang="ja-JP" sz="500" b="1" dirty="0">
                  <a:latin typeface="+mj-lt"/>
                </a:rPr>
                <a:t>33B2T3551135</a:t>
              </a:r>
              <a:endParaRPr kumimoji="1" lang="en-US" altLang="ja-JP" sz="7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  <a:endParaRPr kumimoji="1" lang="en-US" altLang="ja-JP" sz="700" b="1" dirty="0">
                <a:latin typeface="+mj-lt"/>
              </a:endParaRP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400" dirty="0">
                  <a:latin typeface="+mj-lt"/>
                </a:rPr>
                <a:t> : </a:t>
              </a:r>
              <a:r>
                <a:rPr kumimoji="1" lang="en-US" altLang="ja-JP" sz="1100" b="1" dirty="0">
                  <a:latin typeface="+mj-lt"/>
                </a:rPr>
                <a:t>218</a:t>
              </a:r>
              <a:endParaRPr kumimoji="1" lang="ja-JP" altLang="en-US" sz="300" dirty="0">
                <a:latin typeface="+mj-lt"/>
              </a:endParaRPr>
            </a:p>
          </p:txBody>
        </p:sp>
        <p:sp>
          <p:nvSpPr>
            <p:cNvPr id="59" name="テキスト ボックス 330">
              <a:extLst>
                <a:ext uri="{FF2B5EF4-FFF2-40B4-BE49-F238E27FC236}">
                  <a16:creationId xmlns:a16="http://schemas.microsoft.com/office/drawing/2014/main" id="{F443D3FF-0DF9-EAE1-714F-E8A5DA23C108}"/>
                </a:ext>
              </a:extLst>
            </p:cNvPr>
            <p:cNvSpPr txBox="1"/>
            <p:nvPr/>
          </p:nvSpPr>
          <p:spPr>
            <a:xfrm>
              <a:off x="2246074" y="6755744"/>
              <a:ext cx="1354323" cy="418576"/>
            </a:xfrm>
            <a:prstGeom prst="rect">
              <a:avLst/>
            </a:prstGeom>
            <a:noFill/>
          </p:spPr>
          <p:txBody>
            <a:bodyPr wrap="square" tIns="18288" rIns="18288" bIns="0" rtlCol="0">
              <a:spAutoFit/>
            </a:bodyPr>
            <a:lstStyle/>
            <a:p>
              <a:r>
                <a:rPr kumimoji="1" lang="en-US" altLang="ja-JP" sz="600" b="1" dirty="0">
                  <a:latin typeface="+mj-lt"/>
                </a:rPr>
                <a:t>33B2T3551135</a:t>
              </a:r>
              <a:endParaRPr kumimoji="1" lang="en-US" altLang="ja-JP" sz="8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500" dirty="0">
                  <a:latin typeface="+mj-lt"/>
                </a:rPr>
                <a:t> : </a:t>
              </a:r>
              <a:r>
                <a:rPr kumimoji="1" lang="en-US" altLang="ja-JP" sz="1200" b="1" dirty="0">
                  <a:latin typeface="+mj-lt"/>
                </a:rPr>
                <a:t>219</a:t>
              </a:r>
              <a:r>
                <a:rPr kumimoji="1" lang="en-US" altLang="ja-JP" sz="500" dirty="0">
                  <a:latin typeface="+mj-lt"/>
                </a:rPr>
                <a:t> 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60" name="テキスト ボックス 315">
              <a:extLst>
                <a:ext uri="{FF2B5EF4-FFF2-40B4-BE49-F238E27FC236}">
                  <a16:creationId xmlns:a16="http://schemas.microsoft.com/office/drawing/2014/main" id="{425E63B8-C754-A11B-5721-C4B9B3354ECA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cxnSp>
        <p:nvCxnSpPr>
          <p:cNvPr id="91" name="直線矢印コネクタ 10">
            <a:extLst>
              <a:ext uri="{FF2B5EF4-FFF2-40B4-BE49-F238E27FC236}">
                <a16:creationId xmlns:a16="http://schemas.microsoft.com/office/drawing/2014/main" id="{E5F8262C-2E42-C958-BB70-8BFCFB3D1402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1127228" y="8181734"/>
            <a:ext cx="0" cy="5195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34">
            <a:extLst>
              <a:ext uri="{FF2B5EF4-FFF2-40B4-BE49-F238E27FC236}">
                <a16:creationId xmlns:a16="http://schemas.microsoft.com/office/drawing/2014/main" id="{D713833C-E1AB-3A29-C346-7726791446A9}"/>
              </a:ext>
            </a:extLst>
          </p:cNvPr>
          <p:cNvSpPr/>
          <p:nvPr/>
        </p:nvSpPr>
        <p:spPr>
          <a:xfrm>
            <a:off x="522708" y="7542599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Issue Delivery Bill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C8D5E03-5A9A-6E50-12C2-A3A30D4F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11" y="7222719"/>
            <a:ext cx="4254002" cy="988127"/>
          </a:xfrm>
          <a:prstGeom prst="rect">
            <a:avLst/>
          </a:prstGeom>
        </p:spPr>
      </p:pic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CBC4FAFB-1D93-0DC3-D706-A8872FD0007D}"/>
              </a:ext>
            </a:extLst>
          </p:cNvPr>
          <p:cNvCxnSpPr>
            <a:cxnSpLocks/>
            <a:stCxn id="92" idx="3"/>
            <a:endCxn id="94" idx="1"/>
          </p:cNvCxnSpPr>
          <p:nvPr/>
        </p:nvCxnSpPr>
        <p:spPr>
          <a:xfrm flipV="1">
            <a:off x="1731748" y="7716783"/>
            <a:ext cx="468163" cy="1453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フローチャート: 書類 74">
            <a:extLst>
              <a:ext uri="{FF2B5EF4-FFF2-40B4-BE49-F238E27FC236}">
                <a16:creationId xmlns:a16="http://schemas.microsoft.com/office/drawing/2014/main" id="{A5099DF4-F524-CF2A-2133-E6E16BF8C18F}"/>
              </a:ext>
            </a:extLst>
          </p:cNvPr>
          <p:cNvSpPr/>
          <p:nvPr/>
        </p:nvSpPr>
        <p:spPr>
          <a:xfrm>
            <a:off x="1196203" y="8088883"/>
            <a:ext cx="704592" cy="612407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Pdf</a:t>
            </a:r>
          </a:p>
          <a:p>
            <a:pPr algn="ctr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34A89CC1-68E2-0CD0-A7C6-D343C00A8F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9791" y="7565748"/>
            <a:ext cx="4124323" cy="415713"/>
          </a:xfrm>
          <a:prstGeom prst="rect">
            <a:avLst/>
          </a:prstGeom>
        </p:spPr>
      </p:pic>
      <p:pic>
        <p:nvPicPr>
          <p:cNvPr id="98" name="Picture 2" descr="Free PDF Download SVG, PNG Icon, Symbol. Download Image.">
            <a:extLst>
              <a:ext uri="{FF2B5EF4-FFF2-40B4-BE49-F238E27FC236}">
                <a16:creationId xmlns:a16="http://schemas.microsoft.com/office/drawing/2014/main" id="{81477708-D825-3AAE-4764-2965DE940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72" y="8352400"/>
            <a:ext cx="199062" cy="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A19ACC38-D3A2-368B-0D22-AE44F39FDACB}"/>
              </a:ext>
            </a:extLst>
          </p:cNvPr>
          <p:cNvCxnSpPr>
            <a:cxnSpLocks/>
            <a:stCxn id="97" idx="3"/>
            <a:endCxn id="116" idx="3"/>
          </p:cNvCxnSpPr>
          <p:nvPr/>
        </p:nvCxnSpPr>
        <p:spPr>
          <a:xfrm flipH="1">
            <a:off x="4046952" y="7773605"/>
            <a:ext cx="2347162" cy="860722"/>
          </a:xfrm>
          <a:prstGeom prst="bentConnector3">
            <a:avLst>
              <a:gd name="adj1" fmla="val -97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EFFFFF8-D225-3522-B028-6BBC84646A3B}"/>
              </a:ext>
            </a:extLst>
          </p:cNvPr>
          <p:cNvGrpSpPr/>
          <p:nvPr/>
        </p:nvGrpSpPr>
        <p:grpSpPr>
          <a:xfrm>
            <a:off x="2257105" y="5004213"/>
            <a:ext cx="1209040" cy="442269"/>
            <a:chOff x="528317" y="5378512"/>
            <a:chExt cx="1209040" cy="639135"/>
          </a:xfrm>
        </p:grpSpPr>
        <p:sp>
          <p:nvSpPr>
            <p:cNvPr id="101" name="正方形/長方形 34">
              <a:extLst>
                <a:ext uri="{FF2B5EF4-FFF2-40B4-BE49-F238E27FC236}">
                  <a16:creationId xmlns:a16="http://schemas.microsoft.com/office/drawing/2014/main" id="{D1D6E188-D4B1-D128-A78D-F8AEB733BAD7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Moving Case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B717F7-E322-6B80-D27A-8FA645BE8645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4E66A00-2013-470B-0A79-D7CE4999C840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直線矢印コネクタ 10">
            <a:extLst>
              <a:ext uri="{FF2B5EF4-FFF2-40B4-BE49-F238E27FC236}">
                <a16:creationId xmlns:a16="http://schemas.microsoft.com/office/drawing/2014/main" id="{5A819332-8E2A-15D8-2F67-0CEF9B09F5E6}"/>
              </a:ext>
            </a:extLst>
          </p:cNvPr>
          <p:cNvCxnSpPr>
            <a:cxnSpLocks/>
            <a:stCxn id="101" idx="2"/>
            <a:endCxn id="178" idx="0"/>
          </p:cNvCxnSpPr>
          <p:nvPr/>
        </p:nvCxnSpPr>
        <p:spPr>
          <a:xfrm>
            <a:off x="2861625" y="5446482"/>
            <a:ext cx="1208" cy="74458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9E84185-E02C-C53D-F8F6-B3AC4D29CD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2206" y="8154087"/>
            <a:ext cx="1334746" cy="960480"/>
          </a:xfrm>
          <a:prstGeom prst="rect">
            <a:avLst/>
          </a:prstGeom>
        </p:spPr>
      </p:pic>
      <p:sp>
        <p:nvSpPr>
          <p:cNvPr id="4" name="正方形/長方形 34">
            <a:extLst>
              <a:ext uri="{FF2B5EF4-FFF2-40B4-BE49-F238E27FC236}">
                <a16:creationId xmlns:a16="http://schemas.microsoft.com/office/drawing/2014/main" id="{00490611-27A2-C29A-D5C5-A4F45BA0B9FB}"/>
              </a:ext>
            </a:extLst>
          </p:cNvPr>
          <p:cNvSpPr/>
          <p:nvPr/>
        </p:nvSpPr>
        <p:spPr>
          <a:xfrm>
            <a:off x="2381912" y="3267783"/>
            <a:ext cx="2207431" cy="15070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900" dirty="0">
                <a:solidFill>
                  <a:schemeClr val="tx1"/>
                </a:solidFill>
              </a:rPr>
              <a:t>1. Automatic check part need and located at branch WH and will create case transfer plan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2. User approves the plan.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3. Operate case transfer</a:t>
            </a:r>
          </a:p>
          <a:p>
            <a:endParaRPr kumimoji="1" lang="en-US" altLang="ja-JP" sz="900" dirty="0">
              <a:solidFill>
                <a:schemeClr val="tx1"/>
              </a:solidFill>
            </a:endParaRPr>
          </a:p>
          <a:p>
            <a:r>
              <a:rPr kumimoji="1" lang="en-US" altLang="ja-JP" sz="900" dirty="0" err="1">
                <a:solidFill>
                  <a:schemeClr val="tx1"/>
                </a:solidFill>
              </a:rPr>
              <a:t>WH_From</a:t>
            </a:r>
            <a:r>
              <a:rPr kumimoji="1" lang="en-US" altLang="ja-JP" sz="900" dirty="0">
                <a:solidFill>
                  <a:schemeClr val="tx1"/>
                </a:solidFill>
              </a:rPr>
              <a:t>/</a:t>
            </a:r>
            <a:r>
              <a:rPr kumimoji="1" lang="en-US" altLang="ja-JP" sz="900" dirty="0" err="1">
                <a:solidFill>
                  <a:schemeClr val="tx1"/>
                </a:solidFill>
              </a:rPr>
              <a:t>WH_To</a:t>
            </a:r>
            <a:endParaRPr kumimoji="1" lang="en-US" altLang="ja-JP" sz="900" dirty="0">
              <a:solidFill>
                <a:schemeClr val="tx1"/>
              </a:solidFill>
            </a:endParaRP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PC NO</a:t>
            </a:r>
          </a:p>
          <a:p>
            <a:r>
              <a:rPr kumimoji="1" lang="en-US" altLang="ja-JP" sz="900" dirty="0">
                <a:solidFill>
                  <a:schemeClr val="tx1"/>
                </a:solidFill>
              </a:rPr>
              <a:t>Case No</a:t>
            </a:r>
          </a:p>
          <a:p>
            <a:r>
              <a:rPr kumimoji="1" lang="en-US" altLang="ja-JP" sz="900" dirty="0" err="1">
                <a:solidFill>
                  <a:schemeClr val="tx1"/>
                </a:solidFill>
              </a:rPr>
              <a:t>Location_From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62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1D626-8EFA-B3B8-0D69-F597AA9FF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BD8A341-0E91-0B1D-B971-5ECCD373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5C30324-40A1-0C46-CCD2-FEB85516671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40F2469-53A4-F35B-B598-9E8330CE06B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B4C9700-EC54-D782-C036-A0831BD300FA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D3D266C-E539-2851-9EC5-D48191CE8A0A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320E9487-6A60-EACC-8EAA-55EDE0D84800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BDBB197-0233-B0C2-AB0D-18700D85D71E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4-2-3. Case Transfer process – Moving Case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8F59D3D8-A15B-EF9C-6617-D3FF44D5396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E7B71-DD51-8DD2-43A2-DCD237FF1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84" y="2777997"/>
            <a:ext cx="1058924" cy="14677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A440FC-7B53-7496-2379-FE76244F1964}"/>
              </a:ext>
            </a:extLst>
          </p:cNvPr>
          <p:cNvGrpSpPr/>
          <p:nvPr/>
        </p:nvGrpSpPr>
        <p:grpSpPr>
          <a:xfrm>
            <a:off x="2092956" y="1793430"/>
            <a:ext cx="1209040" cy="442269"/>
            <a:chOff x="528317" y="5378512"/>
            <a:chExt cx="1209040" cy="639135"/>
          </a:xfrm>
        </p:grpSpPr>
        <p:sp>
          <p:nvSpPr>
            <p:cNvPr id="6" name="正方形/長方形 34">
              <a:extLst>
                <a:ext uri="{FF2B5EF4-FFF2-40B4-BE49-F238E27FC236}">
                  <a16:creationId xmlns:a16="http://schemas.microsoft.com/office/drawing/2014/main" id="{1BA63D32-F511-B639-C71B-1BEE77E04E8B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Moving Case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BAB4B0-4A7B-EBDF-5F67-54F45F9ECD5B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685F18-244A-9AA6-3C02-BC3B05E7911B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885048-6B04-0CA2-988B-92487EEDF593}"/>
              </a:ext>
            </a:extLst>
          </p:cNvPr>
          <p:cNvGrpSpPr/>
          <p:nvPr/>
        </p:nvGrpSpPr>
        <p:grpSpPr>
          <a:xfrm>
            <a:off x="3314081" y="2833858"/>
            <a:ext cx="322842" cy="581402"/>
            <a:chOff x="2281970" y="4924190"/>
            <a:chExt cx="322842" cy="581402"/>
          </a:xfrm>
        </p:grpSpPr>
        <p:pic>
          <p:nvPicPr>
            <p:cNvPr id="14" name="図 116">
              <a:extLst>
                <a:ext uri="{FF2B5EF4-FFF2-40B4-BE49-F238E27FC236}">
                  <a16:creationId xmlns:a16="http://schemas.microsoft.com/office/drawing/2014/main" id="{94BEB1E2-2C9A-3FE9-A7C1-DDD66CCA9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5" name="台形 76">
              <a:extLst>
                <a:ext uri="{FF2B5EF4-FFF2-40B4-BE49-F238E27FC236}">
                  <a16:creationId xmlns:a16="http://schemas.microsoft.com/office/drawing/2014/main" id="{EE53B43A-18EA-8BA9-8962-1BC9BF98E219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21CA8AAF-90CC-43A4-66FC-2F76E700DD79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5924AC-7A62-FBA2-3891-DD329122EC79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F31678-CAC0-E395-B5ED-C66321FC2B9F}"/>
              </a:ext>
            </a:extLst>
          </p:cNvPr>
          <p:cNvCxnSpPr>
            <a:cxnSpLocks/>
            <a:stCxn id="19" idx="4"/>
            <a:endCxn id="23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B058A00-32B4-2273-8515-0E6A03814734}"/>
              </a:ext>
            </a:extLst>
          </p:cNvPr>
          <p:cNvSpPr/>
          <p:nvPr/>
        </p:nvSpPr>
        <p:spPr>
          <a:xfrm>
            <a:off x="3696072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QRCODE case transfer plan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A3FED4-6DC4-B98D-7A45-22431AE51A0B}"/>
              </a:ext>
            </a:extLst>
          </p:cNvPr>
          <p:cNvCxnSpPr>
            <a:cxnSpLocks/>
            <a:stCxn id="23" idx="2"/>
            <a:endCxn id="30" idx="0"/>
          </p:cNvCxnSpPr>
          <p:nvPr/>
        </p:nvCxnSpPr>
        <p:spPr>
          <a:xfrm>
            <a:off x="4299956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92E7DFB-AB9D-864F-BB61-8675808208D5}"/>
              </a:ext>
            </a:extLst>
          </p:cNvPr>
          <p:cNvCxnSpPr>
            <a:cxnSpLocks/>
            <a:stCxn id="30" idx="2"/>
            <a:endCxn id="62" idx="0"/>
          </p:cNvCxnSpPr>
          <p:nvPr/>
        </p:nvCxnSpPr>
        <p:spPr>
          <a:xfrm flipH="1">
            <a:off x="4299955" y="3708368"/>
            <a:ext cx="1" cy="29645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07145D01-D771-B469-3FE1-15970D71B6FE}"/>
              </a:ext>
            </a:extLst>
          </p:cNvPr>
          <p:cNvSpPr/>
          <p:nvPr/>
        </p:nvSpPr>
        <p:spPr>
          <a:xfrm>
            <a:off x="4238041" y="400482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9E249C-5BB2-9BE6-DBA9-4C2521B2A941}"/>
              </a:ext>
            </a:extLst>
          </p:cNvPr>
          <p:cNvCxnSpPr>
            <a:cxnSpLocks/>
            <a:stCxn id="62" idx="4"/>
            <a:endCxn id="93" idx="0"/>
          </p:cNvCxnSpPr>
          <p:nvPr/>
        </p:nvCxnSpPr>
        <p:spPr>
          <a:xfrm>
            <a:off x="4299955" y="4122937"/>
            <a:ext cx="1" cy="2771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6696DF-B325-ADED-6CC9-28D1814869B3}"/>
              </a:ext>
            </a:extLst>
          </p:cNvPr>
          <p:cNvGrpSpPr/>
          <p:nvPr/>
        </p:nvGrpSpPr>
        <p:grpSpPr>
          <a:xfrm>
            <a:off x="5017665" y="1936652"/>
            <a:ext cx="1382451" cy="2019144"/>
            <a:chOff x="2241334" y="5579053"/>
            <a:chExt cx="1382451" cy="2019144"/>
          </a:xfrm>
        </p:grpSpPr>
        <p:pic>
          <p:nvPicPr>
            <p:cNvPr id="66" name="図 290">
              <a:extLst>
                <a:ext uri="{FF2B5EF4-FFF2-40B4-BE49-F238E27FC236}">
                  <a16:creationId xmlns:a16="http://schemas.microsoft.com/office/drawing/2014/main" id="{F8F9DF39-4DEC-B3F8-B962-75DC9F890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67" name="図 292">
              <a:extLst>
                <a:ext uri="{FF2B5EF4-FFF2-40B4-BE49-F238E27FC236}">
                  <a16:creationId xmlns:a16="http://schemas.microsoft.com/office/drawing/2014/main" id="{FC545DD8-6084-104A-0916-E28706E89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68" name="テキスト ボックス 294">
              <a:extLst>
                <a:ext uri="{FF2B5EF4-FFF2-40B4-BE49-F238E27FC236}">
                  <a16:creationId xmlns:a16="http://schemas.microsoft.com/office/drawing/2014/main" id="{4B67BDBF-9838-180B-E917-B69A5C5F5569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Moving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69" name="図 302">
              <a:extLst>
                <a:ext uri="{FF2B5EF4-FFF2-40B4-BE49-F238E27FC236}">
                  <a16:creationId xmlns:a16="http://schemas.microsoft.com/office/drawing/2014/main" id="{3C8DFF0D-1BA3-41FB-B0AC-1FB300338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70" name="図 303">
              <a:extLst>
                <a:ext uri="{FF2B5EF4-FFF2-40B4-BE49-F238E27FC236}">
                  <a16:creationId xmlns:a16="http://schemas.microsoft.com/office/drawing/2014/main" id="{D50CBC46-8189-7657-6045-20DE298E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71" name="図 304">
              <a:extLst>
                <a:ext uri="{FF2B5EF4-FFF2-40B4-BE49-F238E27FC236}">
                  <a16:creationId xmlns:a16="http://schemas.microsoft.com/office/drawing/2014/main" id="{C0B7CE87-B55B-442D-F061-E8CE81D6B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72" name="図 305">
              <a:extLst>
                <a:ext uri="{FF2B5EF4-FFF2-40B4-BE49-F238E27FC236}">
                  <a16:creationId xmlns:a16="http://schemas.microsoft.com/office/drawing/2014/main" id="{03ECE507-1145-CF6C-54B2-9E3C03B0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73" name="四角形: 角を丸くする 306">
              <a:extLst>
                <a:ext uri="{FF2B5EF4-FFF2-40B4-BE49-F238E27FC236}">
                  <a16:creationId xmlns:a16="http://schemas.microsoft.com/office/drawing/2014/main" id="{6DC009B0-6D28-13E0-DE81-4ACDDAC7E484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4" name="四角形: 角を丸くする 307">
              <a:extLst>
                <a:ext uri="{FF2B5EF4-FFF2-40B4-BE49-F238E27FC236}">
                  <a16:creationId xmlns:a16="http://schemas.microsoft.com/office/drawing/2014/main" id="{AED8E55A-DE70-826C-8931-BD7EF5EAD497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5" name="テキスト ボックス 316">
              <a:extLst>
                <a:ext uri="{FF2B5EF4-FFF2-40B4-BE49-F238E27FC236}">
                  <a16:creationId xmlns:a16="http://schemas.microsoft.com/office/drawing/2014/main" id="{B039DFEF-1BC0-2068-B69F-8562D2D06C55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76" name="グラフィックス 318" descr="日毎カレンダー">
              <a:extLst>
                <a:ext uri="{FF2B5EF4-FFF2-40B4-BE49-F238E27FC236}">
                  <a16:creationId xmlns:a16="http://schemas.microsoft.com/office/drawing/2014/main" id="{D3487457-A285-E2C5-6D12-B8D2E8639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77" name="グラフィックス 319" descr="日毎カレンダー">
              <a:extLst>
                <a:ext uri="{FF2B5EF4-FFF2-40B4-BE49-F238E27FC236}">
                  <a16:creationId xmlns:a16="http://schemas.microsoft.com/office/drawing/2014/main" id="{D3DA182F-2660-ECB7-B6E6-D590626B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78" name="テキスト ボックス 322">
              <a:extLst>
                <a:ext uri="{FF2B5EF4-FFF2-40B4-BE49-F238E27FC236}">
                  <a16:creationId xmlns:a16="http://schemas.microsoft.com/office/drawing/2014/main" id="{BAE865A0-2C39-BB5A-2D5E-793824BB0CF8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79" name="正方形/長方形 323">
              <a:extLst>
                <a:ext uri="{FF2B5EF4-FFF2-40B4-BE49-F238E27FC236}">
                  <a16:creationId xmlns:a16="http://schemas.microsoft.com/office/drawing/2014/main" id="{878A1250-B56A-1EF1-0F53-DDA59A280F20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80" name="テキスト ボックス 324">
              <a:extLst>
                <a:ext uri="{FF2B5EF4-FFF2-40B4-BE49-F238E27FC236}">
                  <a16:creationId xmlns:a16="http://schemas.microsoft.com/office/drawing/2014/main" id="{6F12BE96-E8CA-6B96-4E1F-C3B70C15920F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81" name="テキスト ボックス 325">
              <a:extLst>
                <a:ext uri="{FF2B5EF4-FFF2-40B4-BE49-F238E27FC236}">
                  <a16:creationId xmlns:a16="http://schemas.microsoft.com/office/drawing/2014/main" id="{AD62F8B5-3841-B721-AE7E-7BBAD5562446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82" name="図 327">
              <a:extLst>
                <a:ext uri="{FF2B5EF4-FFF2-40B4-BE49-F238E27FC236}">
                  <a16:creationId xmlns:a16="http://schemas.microsoft.com/office/drawing/2014/main" id="{626F9A57-8A75-E514-51FE-67C01B10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83" name="図 328">
              <a:extLst>
                <a:ext uri="{FF2B5EF4-FFF2-40B4-BE49-F238E27FC236}">
                  <a16:creationId xmlns:a16="http://schemas.microsoft.com/office/drawing/2014/main" id="{43112348-66E9-C608-43E1-E54BC2EEA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84" name="テキスト ボックス 329">
              <a:extLst>
                <a:ext uri="{FF2B5EF4-FFF2-40B4-BE49-F238E27FC236}">
                  <a16:creationId xmlns:a16="http://schemas.microsoft.com/office/drawing/2014/main" id="{EE06299A-8211-62B5-AC07-2A081AB84822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507831"/>
            </a:xfrm>
            <a:prstGeom prst="rect">
              <a:avLst/>
            </a:prstGeom>
            <a:noFill/>
          </p:spPr>
          <p:txBody>
            <a:bodyPr wrap="square" rIns="18288" rtlCol="0">
              <a:spAutoFit/>
            </a:bodyPr>
            <a:lstStyle/>
            <a:p>
              <a:r>
                <a:rPr kumimoji="1" lang="en-US" altLang="ja-JP" sz="7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Plant : ANI2 &gt; ANI1</a:t>
              </a:r>
            </a:p>
            <a:p>
              <a:pPr algn="r"/>
              <a:r>
                <a:rPr kumimoji="1" lang="en-US" altLang="ja-JP" sz="1200" b="1" dirty="0">
                  <a:latin typeface="+mj-lt"/>
                </a:rPr>
                <a:t>69/69</a:t>
              </a:r>
              <a:r>
                <a:rPr kumimoji="1" lang="en-US" altLang="ja-JP" sz="900" b="1" dirty="0">
                  <a:latin typeface="+mj-lt"/>
                </a:rPr>
                <a:t> </a:t>
              </a:r>
              <a:r>
                <a:rPr kumimoji="1" lang="en-US" altLang="ja-JP" sz="800" dirty="0">
                  <a:latin typeface="+mj-lt"/>
                </a:rPr>
                <a:t>cases</a:t>
              </a:r>
              <a:r>
                <a:rPr kumimoji="1" lang="en-US" altLang="ja-JP" sz="9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85" name="テキスト ボックス 330">
              <a:extLst>
                <a:ext uri="{FF2B5EF4-FFF2-40B4-BE49-F238E27FC236}">
                  <a16:creationId xmlns:a16="http://schemas.microsoft.com/office/drawing/2014/main" id="{44D78C99-C13F-B057-D014-81D5DE6A0FCE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5232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8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Plant : ANI2 &gt; ANI1</a:t>
              </a:r>
            </a:p>
            <a:p>
              <a:pPr algn="r"/>
              <a:r>
                <a:rPr kumimoji="1" lang="en-US" altLang="ja-JP" sz="1200" b="1" dirty="0">
                  <a:latin typeface="+mj-lt"/>
                </a:rPr>
                <a:t>0/69 </a:t>
              </a:r>
              <a:r>
                <a:rPr kumimoji="1" lang="en-US" altLang="ja-JP" sz="800" dirty="0">
                  <a:latin typeface="+mj-lt"/>
                </a:rPr>
                <a:t>cases</a:t>
              </a:r>
              <a:r>
                <a:rPr kumimoji="1" lang="en-US" altLang="ja-JP" sz="12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86" name="テキスト ボックス 315">
              <a:extLst>
                <a:ext uri="{FF2B5EF4-FFF2-40B4-BE49-F238E27FC236}">
                  <a16:creationId xmlns:a16="http://schemas.microsoft.com/office/drawing/2014/main" id="{6F7EB1DC-E426-B09E-1A1E-D3F556AD6485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85F1564-962A-E51F-F180-A0745C7C0D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5558" y="4004827"/>
            <a:ext cx="848698" cy="94817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57B84A3F-11E6-078D-3CAB-8F783BA521DC}"/>
              </a:ext>
            </a:extLst>
          </p:cNvPr>
          <p:cNvSpPr/>
          <p:nvPr/>
        </p:nvSpPr>
        <p:spPr>
          <a:xfrm>
            <a:off x="3696072" y="44000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W/H barcode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67C1BAA7-2D8A-BF41-65D2-DAE9049135AB}"/>
              </a:ext>
            </a:extLst>
          </p:cNvPr>
          <p:cNvSpPr/>
          <p:nvPr/>
        </p:nvSpPr>
        <p:spPr>
          <a:xfrm>
            <a:off x="3942293" y="68907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336B8F1-3106-3F53-E738-31A56EDDF3B3}"/>
              </a:ext>
            </a:extLst>
          </p:cNvPr>
          <p:cNvSpPr txBox="1"/>
          <p:nvPr/>
        </p:nvSpPr>
        <p:spPr>
          <a:xfrm>
            <a:off x="3526794" y="69439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AFD8CA9-FD5A-D285-1A70-BA592D9AC094}"/>
              </a:ext>
            </a:extLst>
          </p:cNvPr>
          <p:cNvSpPr txBox="1"/>
          <p:nvPr/>
        </p:nvSpPr>
        <p:spPr>
          <a:xfrm>
            <a:off x="4248967" y="75110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2E4C7EF-09BB-0D14-1F22-C75F306217C8}"/>
              </a:ext>
            </a:extLst>
          </p:cNvPr>
          <p:cNvCxnSpPr>
            <a:cxnSpLocks/>
            <a:stCxn id="93" idx="2"/>
            <a:endCxn id="109" idx="0"/>
          </p:cNvCxnSpPr>
          <p:nvPr/>
        </p:nvCxnSpPr>
        <p:spPr>
          <a:xfrm flipH="1">
            <a:off x="4299954" y="4830940"/>
            <a:ext cx="2" cy="3769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79E15C1-C805-D5C2-8D7B-47C5FA4E97BB}"/>
              </a:ext>
            </a:extLst>
          </p:cNvPr>
          <p:cNvSpPr/>
          <p:nvPr/>
        </p:nvSpPr>
        <p:spPr>
          <a:xfrm>
            <a:off x="3696070" y="5207929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Scan case mark for data collect e.g. Pc no., Case no.</a:t>
            </a:r>
          </a:p>
        </p:txBody>
      </p:sp>
      <p:cxnSp>
        <p:nvCxnSpPr>
          <p:cNvPr id="110" name="コネクタ: カギ線 28">
            <a:extLst>
              <a:ext uri="{FF2B5EF4-FFF2-40B4-BE49-F238E27FC236}">
                <a16:creationId xmlns:a16="http://schemas.microsoft.com/office/drawing/2014/main" id="{BAA2A7DC-487E-1DBB-6F5C-4A41C1E23CD4}"/>
              </a:ext>
            </a:extLst>
          </p:cNvPr>
          <p:cNvCxnSpPr>
            <a:cxnSpLocks/>
            <a:stCxn id="104" idx="1"/>
            <a:endCxn id="62" idx="2"/>
          </p:cNvCxnSpPr>
          <p:nvPr/>
        </p:nvCxnSpPr>
        <p:spPr>
          <a:xfrm rot="10800000" flipH="1">
            <a:off x="3942293" y="4063883"/>
            <a:ext cx="295748" cy="3158317"/>
          </a:xfrm>
          <a:prstGeom prst="bentConnector3">
            <a:avLst>
              <a:gd name="adj1" fmla="val -16489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773B29E-D976-9904-2161-6C27C3EB8724}"/>
              </a:ext>
            </a:extLst>
          </p:cNvPr>
          <p:cNvGrpSpPr/>
          <p:nvPr/>
        </p:nvGrpSpPr>
        <p:grpSpPr>
          <a:xfrm>
            <a:off x="2513068" y="4810529"/>
            <a:ext cx="322842" cy="581402"/>
            <a:chOff x="2281970" y="4924190"/>
            <a:chExt cx="322842" cy="581402"/>
          </a:xfrm>
        </p:grpSpPr>
        <p:pic>
          <p:nvPicPr>
            <p:cNvPr id="112" name="図 116">
              <a:extLst>
                <a:ext uri="{FF2B5EF4-FFF2-40B4-BE49-F238E27FC236}">
                  <a16:creationId xmlns:a16="http://schemas.microsoft.com/office/drawing/2014/main" id="{CF490002-F24C-14D5-C1BC-38CAB748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14" name="台形 76">
              <a:extLst>
                <a:ext uri="{FF2B5EF4-FFF2-40B4-BE49-F238E27FC236}">
                  <a16:creationId xmlns:a16="http://schemas.microsoft.com/office/drawing/2014/main" id="{4D807B9D-F0D4-C48B-37F3-4897DA85C8E6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233CD23-93C1-3728-EF77-EA6F6A798A70}"/>
              </a:ext>
            </a:extLst>
          </p:cNvPr>
          <p:cNvCxnSpPr>
            <a:cxnSpLocks/>
            <a:stCxn id="175" idx="2"/>
            <a:endCxn id="104" idx="0"/>
          </p:cNvCxnSpPr>
          <p:nvPr/>
        </p:nvCxnSpPr>
        <p:spPr>
          <a:xfrm flipH="1">
            <a:off x="4296622" y="6431589"/>
            <a:ext cx="2951" cy="4591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E75A8D0A-0C7B-055B-265D-FBF9F3DA065C}"/>
              </a:ext>
            </a:extLst>
          </p:cNvPr>
          <p:cNvSpPr/>
          <p:nvPr/>
        </p:nvSpPr>
        <p:spPr>
          <a:xfrm>
            <a:off x="3878745" y="816424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FCE3409D-B646-F5BA-2663-5C2A1C6F1360}"/>
              </a:ext>
            </a:extLst>
          </p:cNvPr>
          <p:cNvCxnSpPr>
            <a:cxnSpLocks/>
            <a:stCxn id="104" idx="2"/>
            <a:endCxn id="117" idx="0"/>
          </p:cNvCxnSpPr>
          <p:nvPr/>
        </p:nvCxnSpPr>
        <p:spPr>
          <a:xfrm flipH="1">
            <a:off x="4296621" y="7553669"/>
            <a:ext cx="1" cy="61057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allout: Line 173">
            <a:extLst>
              <a:ext uri="{FF2B5EF4-FFF2-40B4-BE49-F238E27FC236}">
                <a16:creationId xmlns:a16="http://schemas.microsoft.com/office/drawing/2014/main" id="{65D62454-F473-5570-375E-58A5252A55C3}"/>
              </a:ext>
            </a:extLst>
          </p:cNvPr>
          <p:cNvSpPr/>
          <p:nvPr/>
        </p:nvSpPr>
        <p:spPr>
          <a:xfrm>
            <a:off x="5175623" y="4122937"/>
            <a:ext cx="878730" cy="430888"/>
          </a:xfrm>
          <a:prstGeom prst="borderCallout1">
            <a:avLst/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prstClr val="black"/>
                </a:solidFill>
              </a:rPr>
              <a:t>W/H barcode list Master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BEDABBEB-7725-C0C3-EC74-C596AD554E96}"/>
              </a:ext>
            </a:extLst>
          </p:cNvPr>
          <p:cNvSpPr/>
          <p:nvPr/>
        </p:nvSpPr>
        <p:spPr>
          <a:xfrm>
            <a:off x="3695689" y="6000701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Move case to loading area</a:t>
            </a:r>
          </a:p>
        </p:txBody>
      </p: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565AD4C6-6968-D67A-B80D-1D90AD5E494C}"/>
              </a:ext>
            </a:extLst>
          </p:cNvPr>
          <p:cNvCxnSpPr>
            <a:cxnSpLocks/>
            <a:stCxn id="109" idx="2"/>
            <a:endCxn id="175" idx="0"/>
          </p:cNvCxnSpPr>
          <p:nvPr/>
        </p:nvCxnSpPr>
        <p:spPr>
          <a:xfrm flipH="1">
            <a:off x="4299573" y="5638817"/>
            <a:ext cx="381" cy="36188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Picture 2" descr="Forklift - ดาวน์โหลด ไอคอนฟรี">
            <a:extLst>
              <a:ext uri="{FF2B5EF4-FFF2-40B4-BE49-F238E27FC236}">
                <a16:creationId xmlns:a16="http://schemas.microsoft.com/office/drawing/2014/main" id="{34D7D8A1-51EE-65B9-1CA9-D5473C473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6" y="5859859"/>
            <a:ext cx="643570" cy="6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087F93-BC82-E8F8-8F97-02EAD38950AB}"/>
              </a:ext>
            </a:extLst>
          </p:cNvPr>
          <p:cNvGrpSpPr/>
          <p:nvPr/>
        </p:nvGrpSpPr>
        <p:grpSpPr>
          <a:xfrm>
            <a:off x="1868615" y="5472576"/>
            <a:ext cx="1382451" cy="2019144"/>
            <a:chOff x="6854429" y="3029301"/>
            <a:chExt cx="1382451" cy="2019144"/>
          </a:xfrm>
        </p:grpSpPr>
        <p:pic>
          <p:nvPicPr>
            <p:cNvPr id="11" name="図 290">
              <a:extLst>
                <a:ext uri="{FF2B5EF4-FFF2-40B4-BE49-F238E27FC236}">
                  <a16:creationId xmlns:a16="http://schemas.microsoft.com/office/drawing/2014/main" id="{33DE302A-D9E3-659A-B1D8-0FF30EC56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110" y="3029301"/>
              <a:ext cx="1355770" cy="2019144"/>
            </a:xfrm>
            <a:prstGeom prst="rect">
              <a:avLst/>
            </a:prstGeom>
          </p:spPr>
        </p:pic>
        <p:pic>
          <p:nvPicPr>
            <p:cNvPr id="13" name="図 292">
              <a:extLst>
                <a:ext uri="{FF2B5EF4-FFF2-40B4-BE49-F238E27FC236}">
                  <a16:creationId xmlns:a16="http://schemas.microsoft.com/office/drawing/2014/main" id="{F1C849EB-B517-9C68-B2D2-DDACE08B5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6648" y="3158446"/>
              <a:ext cx="805148" cy="123622"/>
            </a:xfrm>
            <a:prstGeom prst="rect">
              <a:avLst/>
            </a:prstGeom>
          </p:spPr>
        </p:pic>
        <p:sp>
          <p:nvSpPr>
            <p:cNvPr id="16" name="テキスト ボックス 294">
              <a:extLst>
                <a:ext uri="{FF2B5EF4-FFF2-40B4-BE49-F238E27FC236}">
                  <a16:creationId xmlns:a16="http://schemas.microsoft.com/office/drawing/2014/main" id="{5A81080D-213C-22A6-DE61-561B50E953BC}"/>
                </a:ext>
              </a:extLst>
            </p:cNvPr>
            <p:cNvSpPr txBox="1"/>
            <p:nvPr/>
          </p:nvSpPr>
          <p:spPr>
            <a:xfrm>
              <a:off x="7271928" y="3145023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Move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8" name="図 302">
              <a:extLst>
                <a:ext uri="{FF2B5EF4-FFF2-40B4-BE49-F238E27FC236}">
                  <a16:creationId xmlns:a16="http://schemas.microsoft.com/office/drawing/2014/main" id="{46814D7B-3A38-377C-7A80-603C1346B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8085" y="3653064"/>
              <a:ext cx="1289035" cy="212113"/>
            </a:xfrm>
            <a:prstGeom prst="rect">
              <a:avLst/>
            </a:prstGeom>
          </p:spPr>
        </p:pic>
        <p:pic>
          <p:nvPicPr>
            <p:cNvPr id="20" name="図 305">
              <a:extLst>
                <a:ext uri="{FF2B5EF4-FFF2-40B4-BE49-F238E27FC236}">
                  <a16:creationId xmlns:a16="http://schemas.microsoft.com/office/drawing/2014/main" id="{728047A8-5120-A532-305C-7E94E4563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01272" y="3328623"/>
              <a:ext cx="1313642" cy="434647"/>
            </a:xfrm>
            <a:prstGeom prst="rect">
              <a:avLst/>
            </a:prstGeom>
          </p:spPr>
        </p:pic>
        <p:sp>
          <p:nvSpPr>
            <p:cNvPr id="22" name="四角形: 角を丸くする 306">
              <a:extLst>
                <a:ext uri="{FF2B5EF4-FFF2-40B4-BE49-F238E27FC236}">
                  <a16:creationId xmlns:a16="http://schemas.microsoft.com/office/drawing/2014/main" id="{B20A9BE3-3B2D-8342-4A81-0FCFE670C116}"/>
                </a:ext>
              </a:extLst>
            </p:cNvPr>
            <p:cNvSpPr/>
            <p:nvPr/>
          </p:nvSpPr>
          <p:spPr>
            <a:xfrm>
              <a:off x="7103571" y="335522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4" name="四角形: 角を丸くする 307">
              <a:extLst>
                <a:ext uri="{FF2B5EF4-FFF2-40B4-BE49-F238E27FC236}">
                  <a16:creationId xmlns:a16="http://schemas.microsoft.com/office/drawing/2014/main" id="{11FF59B6-725C-AF35-425F-23260D07E143}"/>
                </a:ext>
              </a:extLst>
            </p:cNvPr>
            <p:cNvSpPr/>
            <p:nvPr/>
          </p:nvSpPr>
          <p:spPr>
            <a:xfrm>
              <a:off x="7737576" y="335141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6" name="テキスト ボックス 316">
              <a:extLst>
                <a:ext uri="{FF2B5EF4-FFF2-40B4-BE49-F238E27FC236}">
                  <a16:creationId xmlns:a16="http://schemas.microsoft.com/office/drawing/2014/main" id="{20875CDE-A831-C517-31E7-D655017675D0}"/>
                </a:ext>
              </a:extLst>
            </p:cNvPr>
            <p:cNvSpPr txBox="1"/>
            <p:nvPr/>
          </p:nvSpPr>
          <p:spPr>
            <a:xfrm>
              <a:off x="7504753" y="3327115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27" name="グラフィックス 318" descr="日毎カレンダー">
              <a:extLst>
                <a:ext uri="{FF2B5EF4-FFF2-40B4-BE49-F238E27FC236}">
                  <a16:creationId xmlns:a16="http://schemas.microsoft.com/office/drawing/2014/main" id="{14AE3342-E0F2-92B8-D20B-96AD299B9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36173" y="3364597"/>
              <a:ext cx="137160" cy="137160"/>
            </a:xfrm>
            <a:prstGeom prst="rect">
              <a:avLst/>
            </a:prstGeom>
          </p:spPr>
        </p:pic>
        <p:pic>
          <p:nvPicPr>
            <p:cNvPr id="28" name="グラフィックス 319" descr="日毎カレンダー">
              <a:extLst>
                <a:ext uri="{FF2B5EF4-FFF2-40B4-BE49-F238E27FC236}">
                  <a16:creationId xmlns:a16="http://schemas.microsoft.com/office/drawing/2014/main" id="{A545CF16-0A7E-0D86-8D2D-BF8E7A516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76181" y="3355524"/>
              <a:ext cx="137160" cy="137160"/>
            </a:xfrm>
            <a:prstGeom prst="rect">
              <a:avLst/>
            </a:prstGeom>
          </p:spPr>
        </p:pic>
        <p:sp>
          <p:nvSpPr>
            <p:cNvPr id="29" name="テキスト ボックス 322">
              <a:extLst>
                <a:ext uri="{FF2B5EF4-FFF2-40B4-BE49-F238E27FC236}">
                  <a16:creationId xmlns:a16="http://schemas.microsoft.com/office/drawing/2014/main" id="{F64B6530-158E-9F82-2659-5767C60C39E1}"/>
                </a:ext>
              </a:extLst>
            </p:cNvPr>
            <p:cNvSpPr txBox="1"/>
            <p:nvPr/>
          </p:nvSpPr>
          <p:spPr>
            <a:xfrm>
              <a:off x="6991567" y="3536980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31" name="正方形/長方形 323">
              <a:extLst>
                <a:ext uri="{FF2B5EF4-FFF2-40B4-BE49-F238E27FC236}">
                  <a16:creationId xmlns:a16="http://schemas.microsoft.com/office/drawing/2014/main" id="{9BED4F8C-DDC2-19DA-207E-1F37D093E299}"/>
                </a:ext>
              </a:extLst>
            </p:cNvPr>
            <p:cNvSpPr/>
            <p:nvPr/>
          </p:nvSpPr>
          <p:spPr>
            <a:xfrm>
              <a:off x="6934560" y="3550814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2" name="テキスト ボックス 324">
              <a:extLst>
                <a:ext uri="{FF2B5EF4-FFF2-40B4-BE49-F238E27FC236}">
                  <a16:creationId xmlns:a16="http://schemas.microsoft.com/office/drawing/2014/main" id="{77FA69FB-540B-EF4E-EE09-E4F09D325D6B}"/>
                </a:ext>
              </a:extLst>
            </p:cNvPr>
            <p:cNvSpPr txBox="1"/>
            <p:nvPr/>
          </p:nvSpPr>
          <p:spPr>
            <a:xfrm>
              <a:off x="7054371" y="3358218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33" name="テキスト ボックス 325">
              <a:extLst>
                <a:ext uri="{FF2B5EF4-FFF2-40B4-BE49-F238E27FC236}">
                  <a16:creationId xmlns:a16="http://schemas.microsoft.com/office/drawing/2014/main" id="{2DC7FCF3-4DAA-F1C3-1F30-845084F6A142}"/>
                </a:ext>
              </a:extLst>
            </p:cNvPr>
            <p:cNvSpPr txBox="1"/>
            <p:nvPr/>
          </p:nvSpPr>
          <p:spPr>
            <a:xfrm>
              <a:off x="7693166" y="3351657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35" name="図 327">
              <a:extLst>
                <a:ext uri="{FF2B5EF4-FFF2-40B4-BE49-F238E27FC236}">
                  <a16:creationId xmlns:a16="http://schemas.microsoft.com/office/drawing/2014/main" id="{257D0DF9-8642-8F91-9328-1CD2DA4E5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5760" y="3772609"/>
              <a:ext cx="1289035" cy="394334"/>
            </a:xfrm>
            <a:prstGeom prst="rect">
              <a:avLst/>
            </a:prstGeom>
            <a:solidFill>
              <a:srgbClr val="E5E6FA"/>
            </a:solidFill>
          </p:spPr>
        </p:pic>
        <p:sp>
          <p:nvSpPr>
            <p:cNvPr id="36" name="テキスト ボックス 315">
              <a:extLst>
                <a:ext uri="{FF2B5EF4-FFF2-40B4-BE49-F238E27FC236}">
                  <a16:creationId xmlns:a16="http://schemas.microsoft.com/office/drawing/2014/main" id="{E437C098-4AB1-E526-AE40-D9092BF8C54D}"/>
                </a:ext>
              </a:extLst>
            </p:cNvPr>
            <p:cNvSpPr txBox="1"/>
            <p:nvPr/>
          </p:nvSpPr>
          <p:spPr>
            <a:xfrm>
              <a:off x="6854429" y="3333581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2A859820-D597-22BE-319C-F429439A54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6845" y="5768277"/>
            <a:ext cx="1314036" cy="4159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3CBB34A-3A61-7E37-04AA-0ABDB825B0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1851" y="6202395"/>
            <a:ext cx="1320885" cy="10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01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32922-10AA-CA2B-D4AD-C1688E7C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F6511CA-02DA-70FD-AD43-1CE3ACFF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5298BB5-CE2C-990D-C795-5198986D947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6225496-FED0-1F47-C064-3B88DF78390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BE478F6-7A61-DD97-FF5F-E54B66815273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0FE5167-219E-DAFD-491A-D7B04D19D068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3DEA8233-9008-92F1-EE55-05F06AC22A23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C928658-4457-D92C-C6B7-FA1859BDDE89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4-2-3. Case Transfer process – Loading Case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A1BF72C0-DAF6-9AE6-F78E-E785C9F64743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AFDC6-05A3-7211-A8CE-92DB4372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573" y="2327096"/>
            <a:ext cx="800586" cy="11096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176FB3-03B0-6CA2-769E-D758379A1751}"/>
              </a:ext>
            </a:extLst>
          </p:cNvPr>
          <p:cNvGrpSpPr/>
          <p:nvPr/>
        </p:nvGrpSpPr>
        <p:grpSpPr>
          <a:xfrm>
            <a:off x="2092958" y="1793430"/>
            <a:ext cx="1209040" cy="442269"/>
            <a:chOff x="528317" y="5378512"/>
            <a:chExt cx="1209040" cy="639135"/>
          </a:xfrm>
        </p:grpSpPr>
        <p:sp>
          <p:nvSpPr>
            <p:cNvPr id="6" name="正方形/長方形 34">
              <a:extLst>
                <a:ext uri="{FF2B5EF4-FFF2-40B4-BE49-F238E27FC236}">
                  <a16:creationId xmlns:a16="http://schemas.microsoft.com/office/drawing/2014/main" id="{62C97060-0047-9797-DF6C-0866866E9880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Loading Case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79CD52-0B06-0A63-BCFC-E2FD09BD4A3D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B8C921-4348-1997-6A66-CC38D5631498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EECF69-C0A1-6AD3-22E5-4DE94D6CB388}"/>
              </a:ext>
            </a:extLst>
          </p:cNvPr>
          <p:cNvGrpSpPr/>
          <p:nvPr/>
        </p:nvGrpSpPr>
        <p:grpSpPr>
          <a:xfrm>
            <a:off x="3232132" y="2382957"/>
            <a:ext cx="322842" cy="581402"/>
            <a:chOff x="2281970" y="4924190"/>
            <a:chExt cx="322842" cy="581402"/>
          </a:xfrm>
        </p:grpSpPr>
        <p:pic>
          <p:nvPicPr>
            <p:cNvPr id="14" name="図 116">
              <a:extLst>
                <a:ext uri="{FF2B5EF4-FFF2-40B4-BE49-F238E27FC236}">
                  <a16:creationId xmlns:a16="http://schemas.microsoft.com/office/drawing/2014/main" id="{EBBEAE97-5123-6AEB-DDF3-70AA9EE10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5" name="台形 76">
              <a:extLst>
                <a:ext uri="{FF2B5EF4-FFF2-40B4-BE49-F238E27FC236}">
                  <a16:creationId xmlns:a16="http://schemas.microsoft.com/office/drawing/2014/main" id="{15A68757-7416-4C2A-D7C7-2FF0D629513B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20547-54BD-6C34-91AF-10D100B1AEB3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3028B-0607-F9F6-AF22-4F90F8822031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708DFE-6473-C6CB-F7A3-DCFD05AE31C6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BCDA43-CECE-526A-E041-C428268DC5F9}"/>
              </a:ext>
            </a:extLst>
          </p:cNvPr>
          <p:cNvCxnSpPr>
            <a:cxnSpLocks/>
            <a:stCxn id="19" idx="4"/>
            <a:endCxn id="23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F14497-9FAE-7466-3505-ED3C407625D2}"/>
              </a:ext>
            </a:extLst>
          </p:cNvPr>
          <p:cNvSpPr/>
          <p:nvPr/>
        </p:nvSpPr>
        <p:spPr>
          <a:xfrm>
            <a:off x="3696072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QRCODE case transfer plan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C2CC671-9366-F80B-051C-58B049E09AE4}"/>
              </a:ext>
            </a:extLst>
          </p:cNvPr>
          <p:cNvCxnSpPr>
            <a:cxnSpLocks/>
            <a:stCxn id="23" idx="2"/>
            <a:endCxn id="30" idx="0"/>
          </p:cNvCxnSpPr>
          <p:nvPr/>
        </p:nvCxnSpPr>
        <p:spPr>
          <a:xfrm>
            <a:off x="4299956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A477DC7-931A-7D82-B7AA-A554E3CE6C46}"/>
              </a:ext>
            </a:extLst>
          </p:cNvPr>
          <p:cNvCxnSpPr>
            <a:cxnSpLocks/>
            <a:stCxn id="30" idx="2"/>
            <a:endCxn id="103" idx="0"/>
          </p:cNvCxnSpPr>
          <p:nvPr/>
        </p:nvCxnSpPr>
        <p:spPr>
          <a:xfrm flipH="1">
            <a:off x="4298049" y="3708368"/>
            <a:ext cx="1907" cy="27160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249BE83-B3D5-E075-307F-CF158A6F6B0A}"/>
              </a:ext>
            </a:extLst>
          </p:cNvPr>
          <p:cNvSpPr/>
          <p:nvPr/>
        </p:nvSpPr>
        <p:spPr>
          <a:xfrm>
            <a:off x="4238041" y="460299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2678C34-FA50-1E6D-EB7F-AFC6A4E628DD}"/>
              </a:ext>
            </a:extLst>
          </p:cNvPr>
          <p:cNvCxnSpPr>
            <a:cxnSpLocks/>
            <a:stCxn id="62" idx="4"/>
            <a:endCxn id="93" idx="0"/>
          </p:cNvCxnSpPr>
          <p:nvPr/>
        </p:nvCxnSpPr>
        <p:spPr>
          <a:xfrm>
            <a:off x="4299955" y="4721107"/>
            <a:ext cx="1" cy="2009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F4D2D6B6-AA67-AD4C-DD00-749BFD1DA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115" y="4368785"/>
            <a:ext cx="848698" cy="94817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0954A224-95C3-0057-0780-FCA33181EBB0}"/>
              </a:ext>
            </a:extLst>
          </p:cNvPr>
          <p:cNvSpPr/>
          <p:nvPr/>
        </p:nvSpPr>
        <p:spPr>
          <a:xfrm>
            <a:off x="3696072" y="492202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Move case to truck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FB91F200-F79B-7A89-C9AF-C2C8847E6F65}"/>
              </a:ext>
            </a:extLst>
          </p:cNvPr>
          <p:cNvSpPr/>
          <p:nvPr/>
        </p:nvSpPr>
        <p:spPr>
          <a:xfrm>
            <a:off x="3942293" y="70050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E90ED57-8494-4776-9C12-2EAF1AB0E7EE}"/>
              </a:ext>
            </a:extLst>
          </p:cNvPr>
          <p:cNvSpPr txBox="1"/>
          <p:nvPr/>
        </p:nvSpPr>
        <p:spPr>
          <a:xfrm>
            <a:off x="3611242" y="708416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2A06E1B-3469-6196-6163-3A57C4D47855}"/>
              </a:ext>
            </a:extLst>
          </p:cNvPr>
          <p:cNvSpPr txBox="1"/>
          <p:nvPr/>
        </p:nvSpPr>
        <p:spPr>
          <a:xfrm>
            <a:off x="4282762" y="764507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1EA0F90-C5D7-A846-365E-4F818560BA7B}"/>
              </a:ext>
            </a:extLst>
          </p:cNvPr>
          <p:cNvCxnSpPr>
            <a:cxnSpLocks/>
            <a:stCxn id="93" idx="2"/>
            <a:endCxn id="109" idx="0"/>
          </p:cNvCxnSpPr>
          <p:nvPr/>
        </p:nvCxnSpPr>
        <p:spPr>
          <a:xfrm flipH="1">
            <a:off x="4299954" y="5352910"/>
            <a:ext cx="2" cy="2550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9CDBCA9-F468-5992-82F3-D1086FBB4D33}"/>
              </a:ext>
            </a:extLst>
          </p:cNvPr>
          <p:cNvSpPr/>
          <p:nvPr/>
        </p:nvSpPr>
        <p:spPr>
          <a:xfrm>
            <a:off x="3696070" y="5607979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Scan case mark for data collect e.g. Pc no., Case no.</a:t>
            </a:r>
          </a:p>
        </p:txBody>
      </p:sp>
      <p:cxnSp>
        <p:nvCxnSpPr>
          <p:cNvPr id="110" name="コネクタ: カギ線 28">
            <a:extLst>
              <a:ext uri="{FF2B5EF4-FFF2-40B4-BE49-F238E27FC236}">
                <a16:creationId xmlns:a16="http://schemas.microsoft.com/office/drawing/2014/main" id="{92902112-B67A-E33E-B1B6-4C312373528E}"/>
              </a:ext>
            </a:extLst>
          </p:cNvPr>
          <p:cNvCxnSpPr>
            <a:cxnSpLocks/>
            <a:stCxn id="104" idx="1"/>
            <a:endCxn id="62" idx="2"/>
          </p:cNvCxnSpPr>
          <p:nvPr/>
        </p:nvCxnSpPr>
        <p:spPr>
          <a:xfrm rot="10800000" flipH="1">
            <a:off x="3942293" y="4662053"/>
            <a:ext cx="295748" cy="2674447"/>
          </a:xfrm>
          <a:prstGeom prst="bentConnector3">
            <a:avLst>
              <a:gd name="adj1" fmla="val -15330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92EE2B7-7F8C-663A-262C-A6A31B58E23F}"/>
              </a:ext>
            </a:extLst>
          </p:cNvPr>
          <p:cNvGrpSpPr/>
          <p:nvPr/>
        </p:nvGrpSpPr>
        <p:grpSpPr>
          <a:xfrm>
            <a:off x="2686164" y="5852132"/>
            <a:ext cx="322842" cy="581402"/>
            <a:chOff x="2281970" y="4924190"/>
            <a:chExt cx="322842" cy="581402"/>
          </a:xfrm>
        </p:grpSpPr>
        <p:pic>
          <p:nvPicPr>
            <p:cNvPr id="112" name="図 116">
              <a:extLst>
                <a:ext uri="{FF2B5EF4-FFF2-40B4-BE49-F238E27FC236}">
                  <a16:creationId xmlns:a16="http://schemas.microsoft.com/office/drawing/2014/main" id="{6F137A2D-0373-FA70-64B1-654135F8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14" name="台形 76">
              <a:extLst>
                <a:ext uri="{FF2B5EF4-FFF2-40B4-BE49-F238E27FC236}">
                  <a16:creationId xmlns:a16="http://schemas.microsoft.com/office/drawing/2014/main" id="{6E1BD9D2-BF9B-A2B6-4451-A53E7048A9DA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EC8CE8DE-F178-F2A1-E005-6403B71B5025}"/>
              </a:ext>
            </a:extLst>
          </p:cNvPr>
          <p:cNvCxnSpPr>
            <a:cxnSpLocks/>
            <a:stCxn id="109" idx="2"/>
            <a:endCxn id="11" idx="0"/>
          </p:cNvCxnSpPr>
          <p:nvPr/>
        </p:nvCxnSpPr>
        <p:spPr>
          <a:xfrm flipH="1">
            <a:off x="4299573" y="6038867"/>
            <a:ext cx="381" cy="25520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2C7DFC83-8065-2CB5-1967-2595DE2E374D}"/>
              </a:ext>
            </a:extLst>
          </p:cNvPr>
          <p:cNvSpPr/>
          <p:nvPr/>
        </p:nvSpPr>
        <p:spPr>
          <a:xfrm>
            <a:off x="3878745" y="867097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296C342-ED04-E7CC-AE36-F81AD8AB52DE}"/>
              </a:ext>
            </a:extLst>
          </p:cNvPr>
          <p:cNvCxnSpPr>
            <a:cxnSpLocks/>
            <a:stCxn id="104" idx="2"/>
            <a:endCxn id="101" idx="0"/>
          </p:cNvCxnSpPr>
          <p:nvPr/>
        </p:nvCxnSpPr>
        <p:spPr>
          <a:xfrm>
            <a:off x="4296622" y="7667969"/>
            <a:ext cx="1427" cy="2773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640D4A5-8322-9965-E71B-629EAC0FD060}"/>
              </a:ext>
            </a:extLst>
          </p:cNvPr>
          <p:cNvSpPr/>
          <p:nvPr/>
        </p:nvSpPr>
        <p:spPr>
          <a:xfrm>
            <a:off x="3695689" y="6294071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Move case to truck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D32731-3F77-2C7B-ADA6-5DCC1C98E500}"/>
              </a:ext>
            </a:extLst>
          </p:cNvPr>
          <p:cNvCxnSpPr>
            <a:cxnSpLocks/>
            <a:stCxn id="11" idx="2"/>
            <a:endCxn id="104" idx="0"/>
          </p:cNvCxnSpPr>
          <p:nvPr/>
        </p:nvCxnSpPr>
        <p:spPr>
          <a:xfrm flipH="1">
            <a:off x="4296622" y="6724959"/>
            <a:ext cx="2951" cy="28007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orklift - ดาวน์โหลด ไอคอนฟรี">
            <a:extLst>
              <a:ext uri="{FF2B5EF4-FFF2-40B4-BE49-F238E27FC236}">
                <a16:creationId xmlns:a16="http://schemas.microsoft.com/office/drawing/2014/main" id="{F3C46FF6-F5D5-1485-7D94-19C4FAA8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6" y="6458029"/>
            <a:ext cx="643570" cy="6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6A0710-402F-C740-AFD8-9D0BDA9251A5}"/>
              </a:ext>
            </a:extLst>
          </p:cNvPr>
          <p:cNvGrpSpPr/>
          <p:nvPr/>
        </p:nvGrpSpPr>
        <p:grpSpPr>
          <a:xfrm>
            <a:off x="5017665" y="1936652"/>
            <a:ext cx="1382451" cy="2019144"/>
            <a:chOff x="2241334" y="5579053"/>
            <a:chExt cx="1382451" cy="2019144"/>
          </a:xfrm>
        </p:grpSpPr>
        <p:pic>
          <p:nvPicPr>
            <p:cNvPr id="20" name="図 290">
              <a:extLst>
                <a:ext uri="{FF2B5EF4-FFF2-40B4-BE49-F238E27FC236}">
                  <a16:creationId xmlns:a16="http://schemas.microsoft.com/office/drawing/2014/main" id="{36CC6EA5-B0A1-053C-40EE-C991031F1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22" name="図 292">
              <a:extLst>
                <a:ext uri="{FF2B5EF4-FFF2-40B4-BE49-F238E27FC236}">
                  <a16:creationId xmlns:a16="http://schemas.microsoft.com/office/drawing/2014/main" id="{B4C1274A-C656-A0B8-7A88-8BD11D34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24" name="テキスト ボックス 294">
              <a:extLst>
                <a:ext uri="{FF2B5EF4-FFF2-40B4-BE49-F238E27FC236}">
                  <a16:creationId xmlns:a16="http://schemas.microsoft.com/office/drawing/2014/main" id="{90AADB9E-5E00-B4D6-2929-4B8C4BAF0317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Loading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6" name="図 302">
              <a:extLst>
                <a:ext uri="{FF2B5EF4-FFF2-40B4-BE49-F238E27FC236}">
                  <a16:creationId xmlns:a16="http://schemas.microsoft.com/office/drawing/2014/main" id="{4DD4F9A7-9A87-8924-12BE-D469F4DDB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27" name="図 303">
              <a:extLst>
                <a:ext uri="{FF2B5EF4-FFF2-40B4-BE49-F238E27FC236}">
                  <a16:creationId xmlns:a16="http://schemas.microsoft.com/office/drawing/2014/main" id="{8054F96F-7511-04D7-BAB8-E5B5DCC7B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28" name="図 304">
              <a:extLst>
                <a:ext uri="{FF2B5EF4-FFF2-40B4-BE49-F238E27FC236}">
                  <a16:creationId xmlns:a16="http://schemas.microsoft.com/office/drawing/2014/main" id="{0A4A107A-BA42-9105-2F30-325D71B92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29" name="図 305">
              <a:extLst>
                <a:ext uri="{FF2B5EF4-FFF2-40B4-BE49-F238E27FC236}">
                  <a16:creationId xmlns:a16="http://schemas.microsoft.com/office/drawing/2014/main" id="{516CACE6-FCD8-C08A-2153-D824C9B60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31" name="四角形: 角を丸くする 306">
              <a:extLst>
                <a:ext uri="{FF2B5EF4-FFF2-40B4-BE49-F238E27FC236}">
                  <a16:creationId xmlns:a16="http://schemas.microsoft.com/office/drawing/2014/main" id="{C0AC2975-F962-6B75-1575-24512A3A93E3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2" name="四角形: 角を丸くする 307">
              <a:extLst>
                <a:ext uri="{FF2B5EF4-FFF2-40B4-BE49-F238E27FC236}">
                  <a16:creationId xmlns:a16="http://schemas.microsoft.com/office/drawing/2014/main" id="{B3C459CD-254A-D8B9-CD4E-0918FC0F4CDE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3" name="テキスト ボックス 316">
              <a:extLst>
                <a:ext uri="{FF2B5EF4-FFF2-40B4-BE49-F238E27FC236}">
                  <a16:creationId xmlns:a16="http://schemas.microsoft.com/office/drawing/2014/main" id="{920D88D2-A6FB-7783-60E7-52312F964AC0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35" name="グラフィックス 318" descr="日毎カレンダー">
              <a:extLst>
                <a:ext uri="{FF2B5EF4-FFF2-40B4-BE49-F238E27FC236}">
                  <a16:creationId xmlns:a16="http://schemas.microsoft.com/office/drawing/2014/main" id="{9758BBF4-7566-85D2-2BFB-0F94DA24B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36" name="グラフィックス 319" descr="日毎カレンダー">
              <a:extLst>
                <a:ext uri="{FF2B5EF4-FFF2-40B4-BE49-F238E27FC236}">
                  <a16:creationId xmlns:a16="http://schemas.microsoft.com/office/drawing/2014/main" id="{FC6A2C4F-67A0-6E73-551F-9D36EF6E8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37" name="テキスト ボックス 322">
              <a:extLst>
                <a:ext uri="{FF2B5EF4-FFF2-40B4-BE49-F238E27FC236}">
                  <a16:creationId xmlns:a16="http://schemas.microsoft.com/office/drawing/2014/main" id="{4D721BC8-9373-B397-D678-CE981B182BEF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38" name="正方形/長方形 323">
              <a:extLst>
                <a:ext uri="{FF2B5EF4-FFF2-40B4-BE49-F238E27FC236}">
                  <a16:creationId xmlns:a16="http://schemas.microsoft.com/office/drawing/2014/main" id="{9D4BFF93-D94F-BBEC-2E6A-667AADD3E672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9" name="テキスト ボックス 324">
              <a:extLst>
                <a:ext uri="{FF2B5EF4-FFF2-40B4-BE49-F238E27FC236}">
                  <a16:creationId xmlns:a16="http://schemas.microsoft.com/office/drawing/2014/main" id="{8DC32F43-2393-01D4-8777-4F944B796E40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41" name="テキスト ボックス 325">
              <a:extLst>
                <a:ext uri="{FF2B5EF4-FFF2-40B4-BE49-F238E27FC236}">
                  <a16:creationId xmlns:a16="http://schemas.microsoft.com/office/drawing/2014/main" id="{C3A4CAF0-AFF7-D89C-1834-290D81FCBF57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42" name="図 327">
              <a:extLst>
                <a:ext uri="{FF2B5EF4-FFF2-40B4-BE49-F238E27FC236}">
                  <a16:creationId xmlns:a16="http://schemas.microsoft.com/office/drawing/2014/main" id="{F8414B17-9E20-41B2-8DCF-95CFB443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43" name="図 328">
              <a:extLst>
                <a:ext uri="{FF2B5EF4-FFF2-40B4-BE49-F238E27FC236}">
                  <a16:creationId xmlns:a16="http://schemas.microsoft.com/office/drawing/2014/main" id="{7EEFA2CB-6F46-4271-1034-FC68086BF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44" name="テキスト ボックス 329">
              <a:extLst>
                <a:ext uri="{FF2B5EF4-FFF2-40B4-BE49-F238E27FC236}">
                  <a16:creationId xmlns:a16="http://schemas.microsoft.com/office/drawing/2014/main" id="{978B7143-6B5D-47B3-D1E9-30F20952FA92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507831"/>
            </a:xfrm>
            <a:prstGeom prst="rect">
              <a:avLst/>
            </a:prstGeom>
            <a:noFill/>
          </p:spPr>
          <p:txBody>
            <a:bodyPr wrap="square" rIns="18288" rtlCol="0">
              <a:spAutoFit/>
            </a:bodyPr>
            <a:lstStyle/>
            <a:p>
              <a:r>
                <a:rPr kumimoji="1" lang="en-US" altLang="ja-JP" sz="7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Plant : ANI2 &gt; ANI1</a:t>
              </a:r>
            </a:p>
            <a:p>
              <a:pPr algn="r"/>
              <a:r>
                <a:rPr kumimoji="1" lang="en-US" altLang="ja-JP" sz="900" b="1" dirty="0">
                  <a:highlight>
                    <a:srgbClr val="48ABEE"/>
                  </a:highlight>
                  <a:latin typeface="+mj-lt"/>
                </a:rPr>
                <a:t> 70-2438 </a:t>
              </a:r>
              <a:r>
                <a:rPr kumimoji="1" lang="en-US" altLang="ja-JP" sz="900" b="1" dirty="0">
                  <a:latin typeface="+mj-lt"/>
                </a:rPr>
                <a:t>   </a:t>
              </a:r>
              <a:r>
                <a:rPr kumimoji="1" lang="en-US" altLang="ja-JP" sz="1200" b="1" dirty="0">
                  <a:latin typeface="+mj-lt"/>
                </a:rPr>
                <a:t>69/69</a:t>
              </a:r>
              <a:r>
                <a:rPr kumimoji="1" lang="en-US" altLang="ja-JP" sz="900" b="1" dirty="0">
                  <a:latin typeface="+mj-lt"/>
                </a:rPr>
                <a:t> </a:t>
              </a:r>
              <a:r>
                <a:rPr kumimoji="1" lang="en-US" altLang="ja-JP" sz="800" dirty="0">
                  <a:latin typeface="+mj-lt"/>
                </a:rPr>
                <a:t>cases</a:t>
              </a:r>
              <a:r>
                <a:rPr kumimoji="1" lang="en-US" altLang="ja-JP" sz="9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46" name="テキスト ボックス 330">
              <a:extLst>
                <a:ext uri="{FF2B5EF4-FFF2-40B4-BE49-F238E27FC236}">
                  <a16:creationId xmlns:a16="http://schemas.microsoft.com/office/drawing/2014/main" id="{BF1345BA-57C3-545F-0BCF-6508BF9E8647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5232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8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Plant : ANI2 &gt; ANI1</a:t>
              </a:r>
            </a:p>
            <a:p>
              <a:pPr algn="r"/>
              <a:r>
                <a:rPr kumimoji="1" lang="en-US" altLang="ja-JP" sz="1200" b="1" dirty="0">
                  <a:latin typeface="+mj-lt"/>
                </a:rPr>
                <a:t>0/69 </a:t>
              </a:r>
              <a:r>
                <a:rPr kumimoji="1" lang="en-US" altLang="ja-JP" sz="800" dirty="0">
                  <a:latin typeface="+mj-lt"/>
                </a:rPr>
                <a:t>cases</a:t>
              </a:r>
              <a:r>
                <a:rPr kumimoji="1" lang="en-US" altLang="ja-JP" sz="12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47" name="テキスト ボックス 315">
              <a:extLst>
                <a:ext uri="{FF2B5EF4-FFF2-40B4-BE49-F238E27FC236}">
                  <a16:creationId xmlns:a16="http://schemas.microsoft.com/office/drawing/2014/main" id="{14749DC0-4A65-A526-4707-A89B263A2E84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F61E5B3-F675-B808-569F-161E6952D613}"/>
              </a:ext>
            </a:extLst>
          </p:cNvPr>
          <p:cNvGrpSpPr/>
          <p:nvPr/>
        </p:nvGrpSpPr>
        <p:grpSpPr>
          <a:xfrm>
            <a:off x="1868615" y="5472576"/>
            <a:ext cx="1382451" cy="2019144"/>
            <a:chOff x="6854429" y="3029301"/>
            <a:chExt cx="1382451" cy="2019144"/>
          </a:xfrm>
        </p:grpSpPr>
        <p:pic>
          <p:nvPicPr>
            <p:cNvPr id="49" name="図 290">
              <a:extLst>
                <a:ext uri="{FF2B5EF4-FFF2-40B4-BE49-F238E27FC236}">
                  <a16:creationId xmlns:a16="http://schemas.microsoft.com/office/drawing/2014/main" id="{857C0354-05FE-E007-85F1-F7091C29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1110" y="3029301"/>
              <a:ext cx="1355770" cy="2019144"/>
            </a:xfrm>
            <a:prstGeom prst="rect">
              <a:avLst/>
            </a:prstGeom>
          </p:spPr>
        </p:pic>
        <p:pic>
          <p:nvPicPr>
            <p:cNvPr id="50" name="図 292">
              <a:extLst>
                <a:ext uri="{FF2B5EF4-FFF2-40B4-BE49-F238E27FC236}">
                  <a16:creationId xmlns:a16="http://schemas.microsoft.com/office/drawing/2014/main" id="{2331103A-645F-CD4D-0C7E-87C003CCA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648" y="3158446"/>
              <a:ext cx="805148" cy="123622"/>
            </a:xfrm>
            <a:prstGeom prst="rect">
              <a:avLst/>
            </a:prstGeom>
          </p:spPr>
        </p:pic>
        <p:sp>
          <p:nvSpPr>
            <p:cNvPr id="51" name="テキスト ボックス 294">
              <a:extLst>
                <a:ext uri="{FF2B5EF4-FFF2-40B4-BE49-F238E27FC236}">
                  <a16:creationId xmlns:a16="http://schemas.microsoft.com/office/drawing/2014/main" id="{BAB6575D-15AC-2673-2F73-44C695023577}"/>
                </a:ext>
              </a:extLst>
            </p:cNvPr>
            <p:cNvSpPr txBox="1"/>
            <p:nvPr/>
          </p:nvSpPr>
          <p:spPr>
            <a:xfrm>
              <a:off x="7271928" y="3145023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Loading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52" name="図 302">
              <a:extLst>
                <a:ext uri="{FF2B5EF4-FFF2-40B4-BE49-F238E27FC236}">
                  <a16:creationId xmlns:a16="http://schemas.microsoft.com/office/drawing/2014/main" id="{0C8A27E4-567F-EF96-05A3-A25F8D69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18085" y="3653064"/>
              <a:ext cx="1289035" cy="212113"/>
            </a:xfrm>
            <a:prstGeom prst="rect">
              <a:avLst/>
            </a:prstGeom>
          </p:spPr>
        </p:pic>
        <p:pic>
          <p:nvPicPr>
            <p:cNvPr id="53" name="図 305">
              <a:extLst>
                <a:ext uri="{FF2B5EF4-FFF2-40B4-BE49-F238E27FC236}">
                  <a16:creationId xmlns:a16="http://schemas.microsoft.com/office/drawing/2014/main" id="{DF906100-433C-AA4B-7881-2A867B667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01272" y="3328623"/>
              <a:ext cx="1313642" cy="434647"/>
            </a:xfrm>
            <a:prstGeom prst="rect">
              <a:avLst/>
            </a:prstGeom>
          </p:spPr>
        </p:pic>
        <p:sp>
          <p:nvSpPr>
            <p:cNvPr id="54" name="四角形: 角を丸くする 306">
              <a:extLst>
                <a:ext uri="{FF2B5EF4-FFF2-40B4-BE49-F238E27FC236}">
                  <a16:creationId xmlns:a16="http://schemas.microsoft.com/office/drawing/2014/main" id="{D1257834-C667-9DB9-6B7A-27897FD225B3}"/>
                </a:ext>
              </a:extLst>
            </p:cNvPr>
            <p:cNvSpPr/>
            <p:nvPr/>
          </p:nvSpPr>
          <p:spPr>
            <a:xfrm>
              <a:off x="7103571" y="335522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5" name="四角形: 角を丸くする 307">
              <a:extLst>
                <a:ext uri="{FF2B5EF4-FFF2-40B4-BE49-F238E27FC236}">
                  <a16:creationId xmlns:a16="http://schemas.microsoft.com/office/drawing/2014/main" id="{D552537C-3388-BC33-8C9A-570F76F47523}"/>
                </a:ext>
              </a:extLst>
            </p:cNvPr>
            <p:cNvSpPr/>
            <p:nvPr/>
          </p:nvSpPr>
          <p:spPr>
            <a:xfrm>
              <a:off x="7737576" y="335141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6" name="テキスト ボックス 316">
              <a:extLst>
                <a:ext uri="{FF2B5EF4-FFF2-40B4-BE49-F238E27FC236}">
                  <a16:creationId xmlns:a16="http://schemas.microsoft.com/office/drawing/2014/main" id="{04AA9D06-DCC6-2703-A4A7-9EC18AAD7555}"/>
                </a:ext>
              </a:extLst>
            </p:cNvPr>
            <p:cNvSpPr txBox="1"/>
            <p:nvPr/>
          </p:nvSpPr>
          <p:spPr>
            <a:xfrm>
              <a:off x="7504753" y="3327115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57" name="グラフィックス 318" descr="日毎カレンダー">
              <a:extLst>
                <a:ext uri="{FF2B5EF4-FFF2-40B4-BE49-F238E27FC236}">
                  <a16:creationId xmlns:a16="http://schemas.microsoft.com/office/drawing/2014/main" id="{401294BD-A735-7581-DC36-625AF82C9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436173" y="3364597"/>
              <a:ext cx="137160" cy="137160"/>
            </a:xfrm>
            <a:prstGeom prst="rect">
              <a:avLst/>
            </a:prstGeom>
          </p:spPr>
        </p:pic>
        <p:pic>
          <p:nvPicPr>
            <p:cNvPr id="58" name="グラフィックス 319" descr="日毎カレンダー">
              <a:extLst>
                <a:ext uri="{FF2B5EF4-FFF2-40B4-BE49-F238E27FC236}">
                  <a16:creationId xmlns:a16="http://schemas.microsoft.com/office/drawing/2014/main" id="{9E50BDD9-E7D7-BE6D-70E4-A417233D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076181" y="3355524"/>
              <a:ext cx="137160" cy="137160"/>
            </a:xfrm>
            <a:prstGeom prst="rect">
              <a:avLst/>
            </a:prstGeom>
          </p:spPr>
        </p:pic>
        <p:sp>
          <p:nvSpPr>
            <p:cNvPr id="59" name="テキスト ボックス 322">
              <a:extLst>
                <a:ext uri="{FF2B5EF4-FFF2-40B4-BE49-F238E27FC236}">
                  <a16:creationId xmlns:a16="http://schemas.microsoft.com/office/drawing/2014/main" id="{62D56CB8-1A2A-35A7-581D-08D96E46B24E}"/>
                </a:ext>
              </a:extLst>
            </p:cNvPr>
            <p:cNvSpPr txBox="1"/>
            <p:nvPr/>
          </p:nvSpPr>
          <p:spPr>
            <a:xfrm>
              <a:off x="6991567" y="3536980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60" name="正方形/長方形 323">
              <a:extLst>
                <a:ext uri="{FF2B5EF4-FFF2-40B4-BE49-F238E27FC236}">
                  <a16:creationId xmlns:a16="http://schemas.microsoft.com/office/drawing/2014/main" id="{6FE6D272-64AC-908C-A856-5A03CFC64DA7}"/>
                </a:ext>
              </a:extLst>
            </p:cNvPr>
            <p:cNvSpPr/>
            <p:nvPr/>
          </p:nvSpPr>
          <p:spPr>
            <a:xfrm>
              <a:off x="6934560" y="3550814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87" name="テキスト ボックス 324">
              <a:extLst>
                <a:ext uri="{FF2B5EF4-FFF2-40B4-BE49-F238E27FC236}">
                  <a16:creationId xmlns:a16="http://schemas.microsoft.com/office/drawing/2014/main" id="{DB00DE2D-40A1-97B5-9A60-E8AA5D9DAF83}"/>
                </a:ext>
              </a:extLst>
            </p:cNvPr>
            <p:cNvSpPr txBox="1"/>
            <p:nvPr/>
          </p:nvSpPr>
          <p:spPr>
            <a:xfrm>
              <a:off x="7054371" y="3358218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88" name="テキスト ボックス 325">
              <a:extLst>
                <a:ext uri="{FF2B5EF4-FFF2-40B4-BE49-F238E27FC236}">
                  <a16:creationId xmlns:a16="http://schemas.microsoft.com/office/drawing/2014/main" id="{23102E1B-7849-70D3-634A-1E254F3EDE3D}"/>
                </a:ext>
              </a:extLst>
            </p:cNvPr>
            <p:cNvSpPr txBox="1"/>
            <p:nvPr/>
          </p:nvSpPr>
          <p:spPr>
            <a:xfrm>
              <a:off x="7693166" y="3351657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89" name="図 327">
              <a:extLst>
                <a:ext uri="{FF2B5EF4-FFF2-40B4-BE49-F238E27FC236}">
                  <a16:creationId xmlns:a16="http://schemas.microsoft.com/office/drawing/2014/main" id="{9EBA7CFC-BFE6-4450-06A3-6CCDC7C67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05760" y="3772609"/>
              <a:ext cx="1289035" cy="394334"/>
            </a:xfrm>
            <a:prstGeom prst="rect">
              <a:avLst/>
            </a:prstGeom>
            <a:solidFill>
              <a:srgbClr val="E5E6FA"/>
            </a:solidFill>
          </p:spPr>
        </p:pic>
        <p:sp>
          <p:nvSpPr>
            <p:cNvPr id="91" name="テキスト ボックス 315">
              <a:extLst>
                <a:ext uri="{FF2B5EF4-FFF2-40B4-BE49-F238E27FC236}">
                  <a16:creationId xmlns:a16="http://schemas.microsoft.com/office/drawing/2014/main" id="{6B96C9B7-EA75-B32E-2A3D-A5403B451765}"/>
                </a:ext>
              </a:extLst>
            </p:cNvPr>
            <p:cNvSpPr txBox="1"/>
            <p:nvPr/>
          </p:nvSpPr>
          <p:spPr>
            <a:xfrm>
              <a:off x="6854429" y="3333581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sp>
        <p:nvSpPr>
          <p:cNvPr id="98" name="テキスト ボックス 330">
            <a:extLst>
              <a:ext uri="{FF2B5EF4-FFF2-40B4-BE49-F238E27FC236}">
                <a16:creationId xmlns:a16="http://schemas.microsoft.com/office/drawing/2014/main" id="{D3037C30-09BF-0F19-6F7A-7A3B72AE8848}"/>
              </a:ext>
            </a:extLst>
          </p:cNvPr>
          <p:cNvSpPr txBox="1"/>
          <p:nvPr/>
        </p:nvSpPr>
        <p:spPr>
          <a:xfrm>
            <a:off x="1903188" y="5760871"/>
            <a:ext cx="1354323" cy="467820"/>
          </a:xfrm>
          <a:prstGeom prst="rect">
            <a:avLst/>
          </a:prstGeom>
          <a:solidFill>
            <a:srgbClr val="D1E9F5"/>
          </a:solidFill>
        </p:spPr>
        <p:txBody>
          <a:bodyPr wrap="square" lIns="18288" tIns="18288" rIns="18288" bIns="18288" rtlCol="0">
            <a:spAutoFit/>
          </a:bodyPr>
          <a:lstStyle/>
          <a:p>
            <a:r>
              <a:rPr kumimoji="1" lang="en-US" altLang="ja-JP" sz="800" b="1" dirty="0">
                <a:latin typeface="+mj-lt"/>
              </a:rPr>
              <a:t>Plan no : ABCD1234</a:t>
            </a:r>
          </a:p>
          <a:p>
            <a:r>
              <a:rPr kumimoji="1" lang="en-US" altLang="ja-JP" sz="800" b="1" dirty="0">
                <a:latin typeface="+mj-lt"/>
              </a:rPr>
              <a:t>Plant : ANI2 &gt; ANI1</a:t>
            </a:r>
          </a:p>
          <a:p>
            <a:r>
              <a:rPr kumimoji="1" lang="en-US" altLang="ja-JP" sz="800" b="1" dirty="0">
                <a:highlight>
                  <a:srgbClr val="48ABEE"/>
                </a:highlight>
                <a:latin typeface="+mj-lt"/>
              </a:rPr>
              <a:t> 70-2439 </a:t>
            </a:r>
            <a:r>
              <a:rPr kumimoji="1" lang="en-US" altLang="ja-JP" sz="800" b="1" dirty="0">
                <a:latin typeface="+mj-lt"/>
              </a:rPr>
              <a:t>         </a:t>
            </a:r>
            <a:r>
              <a:rPr kumimoji="1" lang="en-US" altLang="ja-JP" sz="1200" b="1" dirty="0">
                <a:latin typeface="+mj-lt"/>
              </a:rPr>
              <a:t>2/69 </a:t>
            </a:r>
            <a:r>
              <a:rPr kumimoji="1" lang="en-US" altLang="ja-JP" sz="800" dirty="0">
                <a:latin typeface="+mj-lt"/>
              </a:rPr>
              <a:t>cases</a:t>
            </a:r>
            <a:r>
              <a:rPr kumimoji="1" lang="en-US" altLang="ja-JP" sz="1200" b="1" dirty="0">
                <a:latin typeface="+mj-lt"/>
              </a:rPr>
              <a:t> </a:t>
            </a:r>
            <a:endParaRPr kumimoji="1" lang="en-US" altLang="ja-JP" sz="800" b="1" dirty="0">
              <a:latin typeface="+mj-lt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DC19B976-12F3-A762-7F73-35BE4C84CF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2726" y="6223554"/>
            <a:ext cx="1319972" cy="1103075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DC3F1C7F-ACFF-A343-B8AA-D2A38A817265}"/>
              </a:ext>
            </a:extLst>
          </p:cNvPr>
          <p:cNvSpPr/>
          <p:nvPr/>
        </p:nvSpPr>
        <p:spPr>
          <a:xfrm>
            <a:off x="1954530" y="7288529"/>
            <a:ext cx="533040" cy="16037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Print Bill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70B9270-1A4B-DF92-4891-BBE35A174673}"/>
              </a:ext>
            </a:extLst>
          </p:cNvPr>
          <p:cNvSpPr/>
          <p:nvPr/>
        </p:nvSpPr>
        <p:spPr>
          <a:xfrm>
            <a:off x="3694165" y="7945337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Print Delivery Bill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277716E-0D23-A569-50C9-2A86AB35B4A6}"/>
              </a:ext>
            </a:extLst>
          </p:cNvPr>
          <p:cNvCxnSpPr>
            <a:cxnSpLocks/>
            <a:stCxn id="101" idx="2"/>
            <a:endCxn id="117" idx="0"/>
          </p:cNvCxnSpPr>
          <p:nvPr/>
        </p:nvCxnSpPr>
        <p:spPr>
          <a:xfrm flipH="1">
            <a:off x="4296621" y="8376225"/>
            <a:ext cx="1428" cy="2947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F99EC7E-7DC4-34AC-D160-00DE6ABE4C80}"/>
              </a:ext>
            </a:extLst>
          </p:cNvPr>
          <p:cNvSpPr/>
          <p:nvPr/>
        </p:nvSpPr>
        <p:spPr>
          <a:xfrm>
            <a:off x="3694165" y="3979975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Scan Truck no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D36E932-92CD-E224-1F5D-88220FE66A5D}"/>
              </a:ext>
            </a:extLst>
          </p:cNvPr>
          <p:cNvCxnSpPr>
            <a:cxnSpLocks/>
            <a:stCxn id="103" idx="2"/>
            <a:endCxn id="62" idx="0"/>
          </p:cNvCxnSpPr>
          <p:nvPr/>
        </p:nvCxnSpPr>
        <p:spPr>
          <a:xfrm>
            <a:off x="4298049" y="4410863"/>
            <a:ext cx="1906" cy="19213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llout: Line 119">
            <a:extLst>
              <a:ext uri="{FF2B5EF4-FFF2-40B4-BE49-F238E27FC236}">
                <a16:creationId xmlns:a16="http://schemas.microsoft.com/office/drawing/2014/main" id="{48AE482D-E3D2-527E-79C6-D3BAA3B26635}"/>
              </a:ext>
            </a:extLst>
          </p:cNvPr>
          <p:cNvSpPr/>
          <p:nvPr/>
        </p:nvSpPr>
        <p:spPr>
          <a:xfrm>
            <a:off x="5485107" y="4368785"/>
            <a:ext cx="878730" cy="430888"/>
          </a:xfrm>
          <a:prstGeom prst="borderCallout1">
            <a:avLst>
              <a:gd name="adj1" fmla="val 18750"/>
              <a:gd name="adj2" fmla="val -8333"/>
              <a:gd name="adj3" fmla="val -45775"/>
              <a:gd name="adj4" fmla="val -81257"/>
            </a:avLst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prstClr val="black"/>
                </a:solidFill>
              </a:rPr>
              <a:t>Truck no tag label</a:t>
            </a:r>
          </a:p>
        </p:txBody>
      </p:sp>
    </p:spTree>
    <p:extLst>
      <p:ext uri="{BB962C8B-B14F-4D97-AF65-F5344CB8AC3E}">
        <p14:creationId xmlns:p14="http://schemas.microsoft.com/office/powerpoint/2010/main" val="372921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</a:rPr>
              <a:t>■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Overview</a:t>
            </a:r>
          </a:p>
          <a:p>
            <a:r>
              <a:rPr kumimoji="1" lang="en-US" altLang="ja-JP" sz="1100" dirty="0"/>
              <a:t>2. Overall configuration diagram</a:t>
            </a:r>
          </a:p>
          <a:p>
            <a:r>
              <a:rPr kumimoji="1" lang="en-US" altLang="ja-JP" sz="1100" dirty="0"/>
              <a:t>3. Document information</a:t>
            </a:r>
          </a:p>
          <a:p>
            <a:r>
              <a:rPr kumimoji="1" lang="en-US" altLang="ja-JP" sz="1100" dirty="0"/>
              <a:t>4. Operation flow</a:t>
            </a:r>
          </a:p>
          <a:p>
            <a:r>
              <a:rPr kumimoji="1" lang="en-US" altLang="ja-JP" sz="1100" dirty="0"/>
              <a:t>5. System functional specifications</a:t>
            </a:r>
          </a:p>
          <a:p>
            <a:r>
              <a:rPr kumimoji="1" lang="en-US" altLang="ja-JP" sz="1100" dirty="0"/>
              <a:t>6. Q&amp;A</a:t>
            </a:r>
          </a:p>
          <a:p>
            <a:r>
              <a:rPr kumimoji="1" lang="en-US" altLang="ja-JP" sz="1100" dirty="0"/>
              <a:t>7. Sign off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CAA9A5-8087-4AD4-B09F-ABE2347E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43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A642A-4410-5D18-1163-ACB07104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E248B9-4289-DCB5-5CBB-BF8E982D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8CED1B5-29E2-B1E2-818F-8CD9629B0435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55A40F8-D99A-E46D-3658-A8C51BF9DB3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1F1A8C4-85B6-5C3C-31DB-6EF120D70B38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73908C-D573-8EDF-31F2-03C0D4A16739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15A699C-1F44-0056-78FE-316B39B32F72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D38E582-21D4-C627-119C-86A80DF9A19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4-2-4. Case Transfer Receive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2C2D43D-2FF0-C5F1-DF89-C99002EBAAA6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8F0BD-E472-7D9B-55BB-88A0981A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14" y="2378259"/>
            <a:ext cx="1334746" cy="9604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2BD564-E5BE-203B-C44B-1DD831092986}"/>
              </a:ext>
            </a:extLst>
          </p:cNvPr>
          <p:cNvGrpSpPr/>
          <p:nvPr/>
        </p:nvGrpSpPr>
        <p:grpSpPr>
          <a:xfrm>
            <a:off x="3008404" y="3240017"/>
            <a:ext cx="322842" cy="581402"/>
            <a:chOff x="2281970" y="4924190"/>
            <a:chExt cx="322842" cy="581402"/>
          </a:xfrm>
        </p:grpSpPr>
        <p:pic>
          <p:nvPicPr>
            <p:cNvPr id="9" name="図 116">
              <a:extLst>
                <a:ext uri="{FF2B5EF4-FFF2-40B4-BE49-F238E27FC236}">
                  <a16:creationId xmlns:a16="http://schemas.microsoft.com/office/drawing/2014/main" id="{BB470F7B-CB6E-E67A-E20E-4A7ABB033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2" name="台形 76">
              <a:extLst>
                <a:ext uri="{FF2B5EF4-FFF2-40B4-BE49-F238E27FC236}">
                  <a16:creationId xmlns:a16="http://schemas.microsoft.com/office/drawing/2014/main" id="{474BCCC1-915D-FEA0-6FFF-3BF42D9A2B9E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724369F-0BBF-3980-93D1-DE62CDA2F24F}"/>
              </a:ext>
            </a:extLst>
          </p:cNvPr>
          <p:cNvGrpSpPr/>
          <p:nvPr/>
        </p:nvGrpSpPr>
        <p:grpSpPr>
          <a:xfrm>
            <a:off x="5017665" y="1936652"/>
            <a:ext cx="1382451" cy="2019144"/>
            <a:chOff x="2241334" y="5579053"/>
            <a:chExt cx="1382451" cy="2019144"/>
          </a:xfrm>
        </p:grpSpPr>
        <p:pic>
          <p:nvPicPr>
            <p:cNvPr id="62" name="図 290">
              <a:extLst>
                <a:ext uri="{FF2B5EF4-FFF2-40B4-BE49-F238E27FC236}">
                  <a16:creationId xmlns:a16="http://schemas.microsoft.com/office/drawing/2014/main" id="{E9FC43D6-8D50-06A2-BE26-35BD0E6D9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63" name="図 292">
              <a:extLst>
                <a:ext uri="{FF2B5EF4-FFF2-40B4-BE49-F238E27FC236}">
                  <a16:creationId xmlns:a16="http://schemas.microsoft.com/office/drawing/2014/main" id="{D0F4C572-13E2-1594-587E-B672463D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64" name="テキスト ボックス 294">
              <a:extLst>
                <a:ext uri="{FF2B5EF4-FFF2-40B4-BE49-F238E27FC236}">
                  <a16:creationId xmlns:a16="http://schemas.microsoft.com/office/drawing/2014/main" id="{B44E825A-3C70-6222-342B-2C46FB74134B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Case Transfer Receive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66" name="図 302">
              <a:extLst>
                <a:ext uri="{FF2B5EF4-FFF2-40B4-BE49-F238E27FC236}">
                  <a16:creationId xmlns:a16="http://schemas.microsoft.com/office/drawing/2014/main" id="{76EA6EC1-DBCF-DF28-1F5D-11CBEA2AB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67" name="図 303">
              <a:extLst>
                <a:ext uri="{FF2B5EF4-FFF2-40B4-BE49-F238E27FC236}">
                  <a16:creationId xmlns:a16="http://schemas.microsoft.com/office/drawing/2014/main" id="{743B509B-ED23-F8EE-31D0-EC43A274E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68" name="図 304">
              <a:extLst>
                <a:ext uri="{FF2B5EF4-FFF2-40B4-BE49-F238E27FC236}">
                  <a16:creationId xmlns:a16="http://schemas.microsoft.com/office/drawing/2014/main" id="{147D9FE4-8E85-B354-E9CF-E80A7C72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69" name="図 305">
              <a:extLst>
                <a:ext uri="{FF2B5EF4-FFF2-40B4-BE49-F238E27FC236}">
                  <a16:creationId xmlns:a16="http://schemas.microsoft.com/office/drawing/2014/main" id="{78EBCB90-ACAD-A69D-DEFC-C1E3649A8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70" name="四角形: 角を丸くする 306">
              <a:extLst>
                <a:ext uri="{FF2B5EF4-FFF2-40B4-BE49-F238E27FC236}">
                  <a16:creationId xmlns:a16="http://schemas.microsoft.com/office/drawing/2014/main" id="{C6BA184B-47D2-360C-283C-44D634E52C2F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1" name="四角形: 角を丸くする 307">
              <a:extLst>
                <a:ext uri="{FF2B5EF4-FFF2-40B4-BE49-F238E27FC236}">
                  <a16:creationId xmlns:a16="http://schemas.microsoft.com/office/drawing/2014/main" id="{2C5A6AD0-4808-9862-DAB9-BB318281940E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2" name="テキスト ボックス 316">
              <a:extLst>
                <a:ext uri="{FF2B5EF4-FFF2-40B4-BE49-F238E27FC236}">
                  <a16:creationId xmlns:a16="http://schemas.microsoft.com/office/drawing/2014/main" id="{56B62B57-BDDE-1AE9-623F-339594F25EF1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73" name="グラフィックス 318" descr="日毎カレンダー">
              <a:extLst>
                <a:ext uri="{FF2B5EF4-FFF2-40B4-BE49-F238E27FC236}">
                  <a16:creationId xmlns:a16="http://schemas.microsoft.com/office/drawing/2014/main" id="{BDDFFF55-1CC0-5EFF-4B80-912C7063D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74" name="グラフィックス 319" descr="日毎カレンダー">
              <a:extLst>
                <a:ext uri="{FF2B5EF4-FFF2-40B4-BE49-F238E27FC236}">
                  <a16:creationId xmlns:a16="http://schemas.microsoft.com/office/drawing/2014/main" id="{6A978EF2-3BF3-C690-2D5B-152588E6F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75" name="テキスト ボックス 322">
              <a:extLst>
                <a:ext uri="{FF2B5EF4-FFF2-40B4-BE49-F238E27FC236}">
                  <a16:creationId xmlns:a16="http://schemas.microsoft.com/office/drawing/2014/main" id="{F661DA28-D8E6-596F-8544-597BD0A1A46A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76" name="正方形/長方形 323">
              <a:extLst>
                <a:ext uri="{FF2B5EF4-FFF2-40B4-BE49-F238E27FC236}">
                  <a16:creationId xmlns:a16="http://schemas.microsoft.com/office/drawing/2014/main" id="{518E7B89-41D8-96A2-52B8-B041A785716A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7" name="テキスト ボックス 324">
              <a:extLst>
                <a:ext uri="{FF2B5EF4-FFF2-40B4-BE49-F238E27FC236}">
                  <a16:creationId xmlns:a16="http://schemas.microsoft.com/office/drawing/2014/main" id="{5B93C2B9-3569-1ABB-D49F-06026DCABEF2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78" name="テキスト ボックス 325">
              <a:extLst>
                <a:ext uri="{FF2B5EF4-FFF2-40B4-BE49-F238E27FC236}">
                  <a16:creationId xmlns:a16="http://schemas.microsoft.com/office/drawing/2014/main" id="{812E35E4-7CD0-2272-766E-4AA18336C81F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79" name="図 327">
              <a:extLst>
                <a:ext uri="{FF2B5EF4-FFF2-40B4-BE49-F238E27FC236}">
                  <a16:creationId xmlns:a16="http://schemas.microsoft.com/office/drawing/2014/main" id="{0A7F99CD-D0A2-7DC7-09C8-A1C4DC14A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80" name="図 328">
              <a:extLst>
                <a:ext uri="{FF2B5EF4-FFF2-40B4-BE49-F238E27FC236}">
                  <a16:creationId xmlns:a16="http://schemas.microsoft.com/office/drawing/2014/main" id="{AAD2FBE4-AA6D-161E-CF4A-D56F8B16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81" name="テキスト ボックス 329">
              <a:extLst>
                <a:ext uri="{FF2B5EF4-FFF2-40B4-BE49-F238E27FC236}">
                  <a16:creationId xmlns:a16="http://schemas.microsoft.com/office/drawing/2014/main" id="{DC87E575-914B-97C4-1E88-890F8CDF1B38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92443"/>
            </a:xfrm>
            <a:prstGeom prst="rect">
              <a:avLst/>
            </a:prstGeom>
            <a:noFill/>
          </p:spPr>
          <p:txBody>
            <a:bodyPr wrap="square" rIns="18288" rtlCol="0">
              <a:spAutoFit/>
            </a:bodyPr>
            <a:lstStyle/>
            <a:p>
              <a:r>
                <a:rPr kumimoji="1" lang="en-US" altLang="ja-JP" sz="7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700" b="1" dirty="0">
                  <a:latin typeface="+mj-lt"/>
                </a:rPr>
                <a:t>From : ANI2 </a:t>
              </a:r>
            </a:p>
            <a:p>
              <a:r>
                <a:rPr kumimoji="1" lang="en-US" altLang="ja-JP" sz="800" b="1" dirty="0">
                  <a:highlight>
                    <a:srgbClr val="48ABEE"/>
                  </a:highlight>
                  <a:latin typeface="+mj-lt"/>
                </a:rPr>
                <a:t> 70-2438 </a:t>
              </a:r>
              <a:r>
                <a:rPr kumimoji="1" lang="en-US" altLang="ja-JP" sz="700" b="1" dirty="0">
                  <a:latin typeface="+mj-lt"/>
                </a:rPr>
                <a:t>     </a:t>
              </a:r>
              <a:r>
                <a:rPr kumimoji="1" lang="en-US" altLang="ja-JP" sz="1200" b="1" dirty="0">
                  <a:latin typeface="+mj-lt"/>
                </a:rPr>
                <a:t>69/69</a:t>
              </a:r>
              <a:r>
                <a:rPr kumimoji="1" lang="en-US" altLang="ja-JP" sz="900" b="1" dirty="0">
                  <a:latin typeface="+mj-lt"/>
                </a:rPr>
                <a:t> </a:t>
              </a:r>
              <a:r>
                <a:rPr kumimoji="1" lang="en-US" altLang="ja-JP" sz="800" dirty="0">
                  <a:latin typeface="+mj-lt"/>
                </a:rPr>
                <a:t>cases</a:t>
              </a:r>
              <a:r>
                <a:rPr kumimoji="1" lang="en-US" altLang="ja-JP" sz="9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82" name="テキスト ボックス 330">
              <a:extLst>
                <a:ext uri="{FF2B5EF4-FFF2-40B4-BE49-F238E27FC236}">
                  <a16:creationId xmlns:a16="http://schemas.microsoft.com/office/drawing/2014/main" id="{D3A4184B-1794-0685-03C6-90BDAFAA8B81}"/>
                </a:ext>
              </a:extLst>
            </p:cNvPr>
            <p:cNvSpPr txBox="1"/>
            <p:nvPr/>
          </p:nvSpPr>
          <p:spPr>
            <a:xfrm>
              <a:off x="2246074" y="6692752"/>
              <a:ext cx="1354323" cy="492443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7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700" b="1" dirty="0">
                  <a:latin typeface="+mj-lt"/>
                </a:rPr>
                <a:t>From : ANI2</a:t>
              </a:r>
            </a:p>
            <a:p>
              <a:r>
                <a:rPr kumimoji="1" lang="en-US" altLang="ja-JP" sz="800" b="1" dirty="0">
                  <a:highlight>
                    <a:srgbClr val="48ABEE"/>
                  </a:highlight>
                  <a:latin typeface="+mj-lt"/>
                </a:rPr>
                <a:t> 70-2439 </a:t>
              </a:r>
              <a:r>
                <a:rPr kumimoji="1" lang="en-US" altLang="ja-JP" sz="600" b="1" dirty="0">
                  <a:latin typeface="+mj-lt"/>
                </a:rPr>
                <a:t>          </a:t>
              </a:r>
              <a:r>
                <a:rPr kumimoji="1" lang="en-US" altLang="ja-JP" sz="1200" b="1" dirty="0">
                  <a:latin typeface="+mj-lt"/>
                </a:rPr>
                <a:t>0/69 </a:t>
              </a:r>
              <a:r>
                <a:rPr kumimoji="1" lang="en-US" altLang="ja-JP" sz="800" dirty="0">
                  <a:latin typeface="+mj-lt"/>
                </a:rPr>
                <a:t>cases</a:t>
              </a:r>
              <a:r>
                <a:rPr kumimoji="1" lang="en-US" altLang="ja-JP" sz="12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83" name="テキスト ボックス 315">
              <a:extLst>
                <a:ext uri="{FF2B5EF4-FFF2-40B4-BE49-F238E27FC236}">
                  <a16:creationId xmlns:a16="http://schemas.microsoft.com/office/drawing/2014/main" id="{997421FB-FE3A-FF1E-F98C-3EBC37B6141F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A862EEB-845F-921B-C772-0F950FC92236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4E87DB4-D453-69AE-31DC-7C9D22A3F455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F1F1DA7-AEE0-0610-B956-DB3208BA3AB9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38FFDCA-4F96-3745-0071-718730944FE3}"/>
              </a:ext>
            </a:extLst>
          </p:cNvPr>
          <p:cNvCxnSpPr>
            <a:cxnSpLocks/>
            <a:stCxn id="119" idx="4"/>
            <a:endCxn id="120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5A65AC2-DAFF-7269-E8C0-76325701975A}"/>
              </a:ext>
            </a:extLst>
          </p:cNvPr>
          <p:cNvSpPr/>
          <p:nvPr/>
        </p:nvSpPr>
        <p:spPr>
          <a:xfrm>
            <a:off x="3696072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BARCODE case list plan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62A0DF41-EEED-6836-9C8F-0672E5311C6D}"/>
              </a:ext>
            </a:extLst>
          </p:cNvPr>
          <p:cNvCxnSpPr>
            <a:cxnSpLocks/>
            <a:stCxn id="120" idx="2"/>
            <a:endCxn id="122" idx="0"/>
          </p:cNvCxnSpPr>
          <p:nvPr/>
        </p:nvCxnSpPr>
        <p:spPr>
          <a:xfrm>
            <a:off x="4299956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49B0F7B-5A01-D050-706C-4FD65E117F32}"/>
              </a:ext>
            </a:extLst>
          </p:cNvPr>
          <p:cNvCxnSpPr>
            <a:cxnSpLocks/>
            <a:stCxn id="122" idx="2"/>
            <a:endCxn id="125" idx="0"/>
          </p:cNvCxnSpPr>
          <p:nvPr/>
        </p:nvCxnSpPr>
        <p:spPr>
          <a:xfrm flipH="1">
            <a:off x="4299955" y="3708368"/>
            <a:ext cx="1" cy="29645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7206F26F-19B2-FAD0-C080-D9A6EC4BEDFC}"/>
              </a:ext>
            </a:extLst>
          </p:cNvPr>
          <p:cNvSpPr/>
          <p:nvPr/>
        </p:nvSpPr>
        <p:spPr>
          <a:xfrm>
            <a:off x="4238041" y="400482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491FD4B3-4A56-CAC8-A843-83EB1B52617F}"/>
              </a:ext>
            </a:extLst>
          </p:cNvPr>
          <p:cNvCxnSpPr>
            <a:cxnSpLocks/>
            <a:stCxn id="125" idx="4"/>
            <a:endCxn id="132" idx="0"/>
          </p:cNvCxnSpPr>
          <p:nvPr/>
        </p:nvCxnSpPr>
        <p:spPr>
          <a:xfrm>
            <a:off x="4299955" y="4122937"/>
            <a:ext cx="1" cy="2771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130">
            <a:extLst>
              <a:ext uri="{FF2B5EF4-FFF2-40B4-BE49-F238E27FC236}">
                <a16:creationId xmlns:a16="http://schemas.microsoft.com/office/drawing/2014/main" id="{8766E3D8-C607-6289-D339-90DC760C9E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5558" y="4004827"/>
            <a:ext cx="848698" cy="948173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D29AB378-EA45-64B4-04D2-0AA46FF1FE47}"/>
              </a:ext>
            </a:extLst>
          </p:cNvPr>
          <p:cNvSpPr/>
          <p:nvPr/>
        </p:nvSpPr>
        <p:spPr>
          <a:xfrm>
            <a:off x="3696072" y="44000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case mark for verify Pc no., Case no.</a:t>
            </a:r>
          </a:p>
        </p:txBody>
      </p:sp>
      <p:sp>
        <p:nvSpPr>
          <p:cNvPr id="133" name="Flowchart: Decision 132">
            <a:extLst>
              <a:ext uri="{FF2B5EF4-FFF2-40B4-BE49-F238E27FC236}">
                <a16:creationId xmlns:a16="http://schemas.microsoft.com/office/drawing/2014/main" id="{0070C7B9-5ECE-C724-05D9-770AEFC944D5}"/>
              </a:ext>
            </a:extLst>
          </p:cNvPr>
          <p:cNvSpPr/>
          <p:nvPr/>
        </p:nvSpPr>
        <p:spPr>
          <a:xfrm>
            <a:off x="3942293" y="68907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4895BF2-95F2-00F5-FB20-DD3A3A270ED8}"/>
              </a:ext>
            </a:extLst>
          </p:cNvPr>
          <p:cNvSpPr txBox="1"/>
          <p:nvPr/>
        </p:nvSpPr>
        <p:spPr>
          <a:xfrm>
            <a:off x="3526794" y="69439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31DFC89-B06E-FF15-3030-ADE28CEDCF3D}"/>
              </a:ext>
            </a:extLst>
          </p:cNvPr>
          <p:cNvSpPr txBox="1"/>
          <p:nvPr/>
        </p:nvSpPr>
        <p:spPr>
          <a:xfrm>
            <a:off x="4248967" y="75110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E254B62-4FD7-5512-7797-AA76D1FDEFBD}"/>
              </a:ext>
            </a:extLst>
          </p:cNvPr>
          <p:cNvCxnSpPr>
            <a:cxnSpLocks/>
            <a:stCxn id="133" idx="2"/>
            <a:endCxn id="162" idx="0"/>
          </p:cNvCxnSpPr>
          <p:nvPr/>
        </p:nvCxnSpPr>
        <p:spPr>
          <a:xfrm flipH="1">
            <a:off x="4296621" y="7553669"/>
            <a:ext cx="1" cy="30508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lowchart: Decision 139">
            <a:extLst>
              <a:ext uri="{FF2B5EF4-FFF2-40B4-BE49-F238E27FC236}">
                <a16:creationId xmlns:a16="http://schemas.microsoft.com/office/drawing/2014/main" id="{C82CE5B6-379E-9980-5DDC-38C67F17CC85}"/>
              </a:ext>
            </a:extLst>
          </p:cNvPr>
          <p:cNvSpPr/>
          <p:nvPr/>
        </p:nvSpPr>
        <p:spPr>
          <a:xfrm>
            <a:off x="3945626" y="5175480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Is correct?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1573EBA-6B7D-EC22-0871-B412D30C3E01}"/>
              </a:ext>
            </a:extLst>
          </p:cNvPr>
          <p:cNvSpPr txBox="1"/>
          <p:nvPr/>
        </p:nvSpPr>
        <p:spPr>
          <a:xfrm>
            <a:off x="4602167" y="518073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63AFA2-8A05-AFED-BA11-8F5FAA4E4931}"/>
              </a:ext>
            </a:extLst>
          </p:cNvPr>
          <p:cNvSpPr txBox="1"/>
          <p:nvPr/>
        </p:nvSpPr>
        <p:spPr>
          <a:xfrm>
            <a:off x="3710406" y="575290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C9EB3E39-34CB-9587-205E-876DE10D7BD1}"/>
              </a:ext>
            </a:extLst>
          </p:cNvPr>
          <p:cNvCxnSpPr>
            <a:cxnSpLocks/>
            <a:stCxn id="140" idx="2"/>
          </p:cNvCxnSpPr>
          <p:nvPr/>
        </p:nvCxnSpPr>
        <p:spPr>
          <a:xfrm>
            <a:off x="4299955" y="5838420"/>
            <a:ext cx="0" cy="2836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C9C56224-A49B-1CED-8AC9-7AA1D617CF1D}"/>
              </a:ext>
            </a:extLst>
          </p:cNvPr>
          <p:cNvCxnSpPr>
            <a:cxnSpLocks/>
            <a:stCxn id="132" idx="2"/>
            <a:endCxn id="140" idx="0"/>
          </p:cNvCxnSpPr>
          <p:nvPr/>
        </p:nvCxnSpPr>
        <p:spPr>
          <a:xfrm flipH="1">
            <a:off x="4299955" y="4830940"/>
            <a:ext cx="1" cy="3445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コネクタ: カギ線 28">
            <a:extLst>
              <a:ext uri="{FF2B5EF4-FFF2-40B4-BE49-F238E27FC236}">
                <a16:creationId xmlns:a16="http://schemas.microsoft.com/office/drawing/2014/main" id="{FB78F83D-A0BD-EC1B-1C2C-B8C5F1EC8B0E}"/>
              </a:ext>
            </a:extLst>
          </p:cNvPr>
          <p:cNvCxnSpPr>
            <a:cxnSpLocks/>
            <a:stCxn id="140" idx="3"/>
            <a:endCxn id="157" idx="2"/>
          </p:cNvCxnSpPr>
          <p:nvPr/>
        </p:nvCxnSpPr>
        <p:spPr>
          <a:xfrm flipV="1">
            <a:off x="4654283" y="4831245"/>
            <a:ext cx="1045283" cy="67570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928F203-B372-E365-67BB-C4508F7684A5}"/>
              </a:ext>
            </a:extLst>
          </p:cNvPr>
          <p:cNvSpPr/>
          <p:nvPr/>
        </p:nvSpPr>
        <p:spPr>
          <a:xfrm>
            <a:off x="3696070" y="6132489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Choose store location on handy and confirm then write it to tag</a:t>
            </a:r>
          </a:p>
        </p:txBody>
      </p:sp>
      <p:cxnSp>
        <p:nvCxnSpPr>
          <p:cNvPr id="147" name="コネクタ: カギ線 28">
            <a:extLst>
              <a:ext uri="{FF2B5EF4-FFF2-40B4-BE49-F238E27FC236}">
                <a16:creationId xmlns:a16="http://schemas.microsoft.com/office/drawing/2014/main" id="{DF87B600-13E1-D5DF-43FA-2647E7C9E960}"/>
              </a:ext>
            </a:extLst>
          </p:cNvPr>
          <p:cNvCxnSpPr>
            <a:cxnSpLocks/>
            <a:stCxn id="157" idx="0"/>
            <a:endCxn id="125" idx="6"/>
          </p:cNvCxnSpPr>
          <p:nvPr/>
        </p:nvCxnSpPr>
        <p:spPr>
          <a:xfrm rot="16200000" flipV="1">
            <a:off x="4862481" y="3563271"/>
            <a:ext cx="336475" cy="133769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コネクタ: カギ線 28">
            <a:extLst>
              <a:ext uri="{FF2B5EF4-FFF2-40B4-BE49-F238E27FC236}">
                <a16:creationId xmlns:a16="http://schemas.microsoft.com/office/drawing/2014/main" id="{EE89E40B-421C-45BE-27BE-1313D704BF92}"/>
              </a:ext>
            </a:extLst>
          </p:cNvPr>
          <p:cNvCxnSpPr>
            <a:cxnSpLocks/>
            <a:stCxn id="133" idx="1"/>
            <a:endCxn id="125" idx="2"/>
          </p:cNvCxnSpPr>
          <p:nvPr/>
        </p:nvCxnSpPr>
        <p:spPr>
          <a:xfrm rot="10800000" flipH="1">
            <a:off x="3942293" y="4063883"/>
            <a:ext cx="295748" cy="3158317"/>
          </a:xfrm>
          <a:prstGeom prst="bentConnector3">
            <a:avLst>
              <a:gd name="adj1" fmla="val -16489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9AFBD40-4189-17D3-3B28-15594ADDE910}"/>
              </a:ext>
            </a:extLst>
          </p:cNvPr>
          <p:cNvGrpSpPr/>
          <p:nvPr/>
        </p:nvGrpSpPr>
        <p:grpSpPr>
          <a:xfrm>
            <a:off x="2513068" y="4810529"/>
            <a:ext cx="322842" cy="581402"/>
            <a:chOff x="2281970" y="4924190"/>
            <a:chExt cx="322842" cy="581402"/>
          </a:xfrm>
        </p:grpSpPr>
        <p:pic>
          <p:nvPicPr>
            <p:cNvPr id="150" name="図 116">
              <a:extLst>
                <a:ext uri="{FF2B5EF4-FFF2-40B4-BE49-F238E27FC236}">
                  <a16:creationId xmlns:a16="http://schemas.microsoft.com/office/drawing/2014/main" id="{15C68FFE-896C-2DD8-C15D-1F083CC82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51" name="台形 76">
              <a:extLst>
                <a:ext uri="{FF2B5EF4-FFF2-40B4-BE49-F238E27FC236}">
                  <a16:creationId xmlns:a16="http://schemas.microsoft.com/office/drawing/2014/main" id="{547259AC-8833-1478-AC94-8976D3BBE1FC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6C86A4E-3C62-ED13-B6F1-0629EE916FC4}"/>
              </a:ext>
            </a:extLst>
          </p:cNvPr>
          <p:cNvCxnSpPr>
            <a:cxnSpLocks/>
            <a:stCxn id="146" idx="2"/>
            <a:endCxn id="133" idx="0"/>
          </p:cNvCxnSpPr>
          <p:nvPr/>
        </p:nvCxnSpPr>
        <p:spPr>
          <a:xfrm flipH="1">
            <a:off x="4296622" y="6563377"/>
            <a:ext cx="3332" cy="3273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153">
            <a:extLst>
              <a:ext uri="{FF2B5EF4-FFF2-40B4-BE49-F238E27FC236}">
                <a16:creationId xmlns:a16="http://schemas.microsoft.com/office/drawing/2014/main" id="{7A937A3E-DC22-6E40-CDD8-9CFFE27BA648}"/>
              </a:ext>
            </a:extLst>
          </p:cNvPr>
          <p:cNvSpPr/>
          <p:nvPr/>
        </p:nvSpPr>
        <p:spPr>
          <a:xfrm>
            <a:off x="3881697" y="865646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sp>
        <p:nvSpPr>
          <p:cNvPr id="156" name="Callout: Line 155">
            <a:extLst>
              <a:ext uri="{FF2B5EF4-FFF2-40B4-BE49-F238E27FC236}">
                <a16:creationId xmlns:a16="http://schemas.microsoft.com/office/drawing/2014/main" id="{41312FFE-6E5F-7DFD-304F-50139C5236AC}"/>
              </a:ext>
            </a:extLst>
          </p:cNvPr>
          <p:cNvSpPr/>
          <p:nvPr/>
        </p:nvSpPr>
        <p:spPr>
          <a:xfrm>
            <a:off x="5218807" y="5678437"/>
            <a:ext cx="878730" cy="430888"/>
          </a:xfrm>
          <a:prstGeom prst="borderCallout1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System will create moving job for forklift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3D963B9-42EC-0B8C-3675-30182317DE1D}"/>
              </a:ext>
            </a:extLst>
          </p:cNvPr>
          <p:cNvSpPr/>
          <p:nvPr/>
        </p:nvSpPr>
        <p:spPr>
          <a:xfrm>
            <a:off x="5095682" y="4400357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Report problem and fix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53D3999-7252-7FF5-492B-390A55132C99}"/>
              </a:ext>
            </a:extLst>
          </p:cNvPr>
          <p:cNvGrpSpPr/>
          <p:nvPr/>
        </p:nvGrpSpPr>
        <p:grpSpPr>
          <a:xfrm>
            <a:off x="3692101" y="7858752"/>
            <a:ext cx="1209040" cy="523241"/>
            <a:chOff x="528317" y="5378512"/>
            <a:chExt cx="1209040" cy="639135"/>
          </a:xfrm>
        </p:grpSpPr>
        <p:sp>
          <p:nvSpPr>
            <p:cNvPr id="162" name="正方形/長方形 34">
              <a:extLst>
                <a:ext uri="{FF2B5EF4-FFF2-40B4-BE49-F238E27FC236}">
                  <a16:creationId xmlns:a16="http://schemas.microsoft.com/office/drawing/2014/main" id="{E96D4484-E93F-C20E-D423-CE193AEE4221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4-2-2. Forklift move contents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EB9E386-01EF-E3F0-FC90-A6314560318E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65EB778-2460-BC39-7D49-64310C2EF88C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90835D86-BE70-9EEE-210B-EBE57F5044E0}"/>
              </a:ext>
            </a:extLst>
          </p:cNvPr>
          <p:cNvCxnSpPr>
            <a:cxnSpLocks/>
            <a:stCxn id="162" idx="2"/>
            <a:endCxn id="154" idx="0"/>
          </p:cNvCxnSpPr>
          <p:nvPr/>
        </p:nvCxnSpPr>
        <p:spPr>
          <a:xfrm>
            <a:off x="4296621" y="8381993"/>
            <a:ext cx="2952" cy="2744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182049A-E2D2-AF75-32F2-5A4D4D2CE84F}"/>
              </a:ext>
            </a:extLst>
          </p:cNvPr>
          <p:cNvGrpSpPr/>
          <p:nvPr/>
        </p:nvGrpSpPr>
        <p:grpSpPr>
          <a:xfrm>
            <a:off x="1768152" y="5943702"/>
            <a:ext cx="1382451" cy="2019144"/>
            <a:chOff x="6854429" y="3029301"/>
            <a:chExt cx="1382451" cy="2019144"/>
          </a:xfrm>
        </p:grpSpPr>
        <p:pic>
          <p:nvPicPr>
            <p:cNvPr id="6" name="図 290">
              <a:extLst>
                <a:ext uri="{FF2B5EF4-FFF2-40B4-BE49-F238E27FC236}">
                  <a16:creationId xmlns:a16="http://schemas.microsoft.com/office/drawing/2014/main" id="{EFC3A12B-89AA-B48D-C219-89185F5B8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110" y="3029301"/>
              <a:ext cx="1355770" cy="2019144"/>
            </a:xfrm>
            <a:prstGeom prst="rect">
              <a:avLst/>
            </a:prstGeom>
          </p:spPr>
        </p:pic>
        <p:pic>
          <p:nvPicPr>
            <p:cNvPr id="10" name="図 292">
              <a:extLst>
                <a:ext uri="{FF2B5EF4-FFF2-40B4-BE49-F238E27FC236}">
                  <a16:creationId xmlns:a16="http://schemas.microsoft.com/office/drawing/2014/main" id="{B95CD1F5-2640-7CE3-B19D-99932C76C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6648" y="3158446"/>
              <a:ext cx="805148" cy="123622"/>
            </a:xfrm>
            <a:prstGeom prst="rect">
              <a:avLst/>
            </a:prstGeom>
          </p:spPr>
        </p:pic>
        <p:sp>
          <p:nvSpPr>
            <p:cNvPr id="11" name="テキスト ボックス 294">
              <a:extLst>
                <a:ext uri="{FF2B5EF4-FFF2-40B4-BE49-F238E27FC236}">
                  <a16:creationId xmlns:a16="http://schemas.microsoft.com/office/drawing/2014/main" id="{F3B451D5-BDE6-5861-F583-A30948207BD4}"/>
                </a:ext>
              </a:extLst>
            </p:cNvPr>
            <p:cNvSpPr txBox="1"/>
            <p:nvPr/>
          </p:nvSpPr>
          <p:spPr>
            <a:xfrm>
              <a:off x="7271928" y="3145023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Receive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3" name="図 302">
              <a:extLst>
                <a:ext uri="{FF2B5EF4-FFF2-40B4-BE49-F238E27FC236}">
                  <a16:creationId xmlns:a16="http://schemas.microsoft.com/office/drawing/2014/main" id="{90CAA268-16AD-2C27-0F6A-764B25B5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8085" y="3653064"/>
              <a:ext cx="1289035" cy="212113"/>
            </a:xfrm>
            <a:prstGeom prst="rect">
              <a:avLst/>
            </a:prstGeom>
          </p:spPr>
        </p:pic>
        <p:pic>
          <p:nvPicPr>
            <p:cNvPr id="14" name="図 305">
              <a:extLst>
                <a:ext uri="{FF2B5EF4-FFF2-40B4-BE49-F238E27FC236}">
                  <a16:creationId xmlns:a16="http://schemas.microsoft.com/office/drawing/2014/main" id="{61EB8358-CA18-881D-B967-04984AE5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01272" y="3328623"/>
              <a:ext cx="1313642" cy="434647"/>
            </a:xfrm>
            <a:prstGeom prst="rect">
              <a:avLst/>
            </a:prstGeom>
          </p:spPr>
        </p:pic>
        <p:sp>
          <p:nvSpPr>
            <p:cNvPr id="15" name="四角形: 角を丸くする 306">
              <a:extLst>
                <a:ext uri="{FF2B5EF4-FFF2-40B4-BE49-F238E27FC236}">
                  <a16:creationId xmlns:a16="http://schemas.microsoft.com/office/drawing/2014/main" id="{C0EDEE01-D395-5E76-8971-AEEE135A68FA}"/>
                </a:ext>
              </a:extLst>
            </p:cNvPr>
            <p:cNvSpPr/>
            <p:nvPr/>
          </p:nvSpPr>
          <p:spPr>
            <a:xfrm>
              <a:off x="7103571" y="335522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6" name="四角形: 角を丸くする 307">
              <a:extLst>
                <a:ext uri="{FF2B5EF4-FFF2-40B4-BE49-F238E27FC236}">
                  <a16:creationId xmlns:a16="http://schemas.microsoft.com/office/drawing/2014/main" id="{C250DC42-AE0A-9D34-D42E-C4CC41D83EF2}"/>
                </a:ext>
              </a:extLst>
            </p:cNvPr>
            <p:cNvSpPr/>
            <p:nvPr/>
          </p:nvSpPr>
          <p:spPr>
            <a:xfrm>
              <a:off x="7737576" y="3351412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8" name="テキスト ボックス 316">
              <a:extLst>
                <a:ext uri="{FF2B5EF4-FFF2-40B4-BE49-F238E27FC236}">
                  <a16:creationId xmlns:a16="http://schemas.microsoft.com/office/drawing/2014/main" id="{5EC00BAF-0B70-5D08-E35A-7DB614EB144F}"/>
                </a:ext>
              </a:extLst>
            </p:cNvPr>
            <p:cNvSpPr txBox="1"/>
            <p:nvPr/>
          </p:nvSpPr>
          <p:spPr>
            <a:xfrm>
              <a:off x="7504753" y="3327115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19" name="グラフィックス 318" descr="日毎カレンダー">
              <a:extLst>
                <a:ext uri="{FF2B5EF4-FFF2-40B4-BE49-F238E27FC236}">
                  <a16:creationId xmlns:a16="http://schemas.microsoft.com/office/drawing/2014/main" id="{08D078AF-5881-7E67-2512-81E5BADC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36173" y="3364597"/>
              <a:ext cx="137160" cy="137160"/>
            </a:xfrm>
            <a:prstGeom prst="rect">
              <a:avLst/>
            </a:prstGeom>
          </p:spPr>
        </p:pic>
        <p:pic>
          <p:nvPicPr>
            <p:cNvPr id="20" name="グラフィックス 319" descr="日毎カレンダー">
              <a:extLst>
                <a:ext uri="{FF2B5EF4-FFF2-40B4-BE49-F238E27FC236}">
                  <a16:creationId xmlns:a16="http://schemas.microsoft.com/office/drawing/2014/main" id="{CA0E1BCD-5D3D-958B-2598-3F080A8A4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76181" y="3355524"/>
              <a:ext cx="137160" cy="137160"/>
            </a:xfrm>
            <a:prstGeom prst="rect">
              <a:avLst/>
            </a:prstGeom>
          </p:spPr>
        </p:pic>
        <p:sp>
          <p:nvSpPr>
            <p:cNvPr id="22" name="テキスト ボックス 322">
              <a:extLst>
                <a:ext uri="{FF2B5EF4-FFF2-40B4-BE49-F238E27FC236}">
                  <a16:creationId xmlns:a16="http://schemas.microsoft.com/office/drawing/2014/main" id="{CA159ADA-5AB7-3DEA-B197-973D00F8510C}"/>
                </a:ext>
              </a:extLst>
            </p:cNvPr>
            <p:cNvSpPr txBox="1"/>
            <p:nvPr/>
          </p:nvSpPr>
          <p:spPr>
            <a:xfrm>
              <a:off x="6991567" y="3536980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23" name="正方形/長方形 323">
              <a:extLst>
                <a:ext uri="{FF2B5EF4-FFF2-40B4-BE49-F238E27FC236}">
                  <a16:creationId xmlns:a16="http://schemas.microsoft.com/office/drawing/2014/main" id="{A9C8D3B7-495D-B199-3B72-D02CF3F91076}"/>
                </a:ext>
              </a:extLst>
            </p:cNvPr>
            <p:cNvSpPr/>
            <p:nvPr/>
          </p:nvSpPr>
          <p:spPr>
            <a:xfrm>
              <a:off x="6934560" y="3550814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4" name="テキスト ボックス 324">
              <a:extLst>
                <a:ext uri="{FF2B5EF4-FFF2-40B4-BE49-F238E27FC236}">
                  <a16:creationId xmlns:a16="http://schemas.microsoft.com/office/drawing/2014/main" id="{73770598-A97E-0C82-0B2A-E43D7FE865FD}"/>
                </a:ext>
              </a:extLst>
            </p:cNvPr>
            <p:cNvSpPr txBox="1"/>
            <p:nvPr/>
          </p:nvSpPr>
          <p:spPr>
            <a:xfrm>
              <a:off x="7054371" y="3358218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25" name="テキスト ボックス 325">
              <a:extLst>
                <a:ext uri="{FF2B5EF4-FFF2-40B4-BE49-F238E27FC236}">
                  <a16:creationId xmlns:a16="http://schemas.microsoft.com/office/drawing/2014/main" id="{EE30B50B-1A61-44A8-DA49-1C8695FBB541}"/>
                </a:ext>
              </a:extLst>
            </p:cNvPr>
            <p:cNvSpPr txBox="1"/>
            <p:nvPr/>
          </p:nvSpPr>
          <p:spPr>
            <a:xfrm>
              <a:off x="7693166" y="3351657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26" name="図 327">
              <a:extLst>
                <a:ext uri="{FF2B5EF4-FFF2-40B4-BE49-F238E27FC236}">
                  <a16:creationId xmlns:a16="http://schemas.microsoft.com/office/drawing/2014/main" id="{2DD0A899-C8CD-E356-F04B-EDAD9FC1E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5760" y="3772609"/>
              <a:ext cx="1289035" cy="394334"/>
            </a:xfrm>
            <a:prstGeom prst="rect">
              <a:avLst/>
            </a:prstGeom>
            <a:solidFill>
              <a:srgbClr val="E5E6FA"/>
            </a:solidFill>
          </p:spPr>
        </p:pic>
        <p:sp>
          <p:nvSpPr>
            <p:cNvPr id="27" name="テキスト ボックス 315">
              <a:extLst>
                <a:ext uri="{FF2B5EF4-FFF2-40B4-BE49-F238E27FC236}">
                  <a16:creationId xmlns:a16="http://schemas.microsoft.com/office/drawing/2014/main" id="{20434C00-3464-517D-8E64-4387CE155329}"/>
                </a:ext>
              </a:extLst>
            </p:cNvPr>
            <p:cNvSpPr txBox="1"/>
            <p:nvPr/>
          </p:nvSpPr>
          <p:spPr>
            <a:xfrm>
              <a:off x="6854429" y="3333581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36A7B48-CA94-E1C2-921F-4805574CE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98778" y="3339534"/>
              <a:ext cx="1316135" cy="39642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A8BAF40-3BB7-BAD0-495E-1670D5395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98779" y="3705319"/>
              <a:ext cx="1331380" cy="108498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8E6554-B962-2082-74A2-22F2D61C2E84}"/>
                </a:ext>
              </a:extLst>
            </p:cNvPr>
            <p:cNvSpPr/>
            <p:nvPr/>
          </p:nvSpPr>
          <p:spPr>
            <a:xfrm>
              <a:off x="6969880" y="4596653"/>
              <a:ext cx="1206906" cy="396095"/>
            </a:xfrm>
            <a:prstGeom prst="rect">
              <a:avLst/>
            </a:prstGeom>
            <a:solidFill>
              <a:schemeClr val="bg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18288" tIns="18288" rIns="18288" bIns="18288" rtlCol="0" anchor="t"/>
            <a:lstStyle/>
            <a:p>
              <a:pPr defTabSz="914400"/>
              <a:r>
                <a:rPr kumimoji="1" lang="en-US" sz="600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Location  : [            V ]</a:t>
              </a:r>
            </a:p>
            <a:p>
              <a:pPr defTabSz="914400"/>
              <a:endParaRPr kumimoji="1" lang="en-US" sz="600" kern="0" dirty="0">
                <a:solidFill>
                  <a:prstClr val="black"/>
                </a:solidFill>
                <a:latin typeface="Consolas" panose="020B0609020204030204" pitchFamily="49" charset="0"/>
              </a:endParaRPr>
            </a:p>
            <a:p>
              <a:pPr algn="ctr" defTabSz="914400"/>
              <a:r>
                <a:rPr kumimoji="1" lang="en-US" sz="600" kern="0" dirty="0">
                  <a:solidFill>
                    <a:prstClr val="black"/>
                  </a:solidFill>
                  <a:latin typeface="Consolas" panose="020B0609020204030204" pitchFamily="49" charset="0"/>
                </a:rPr>
                <a:t>[ OK ] [ Cancel 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657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EAE20-A893-DBAC-0F8F-C9D94D67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3A8705D-D67E-B2A5-49ED-F7840A69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7D59368-9976-4F56-9E61-B65C58FC5311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5F56C73-9898-88A7-C514-C6B4CA2F5FB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BF1F696-9527-FADC-F06C-E5D818587CE9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D462A21-38E1-8613-6C62-351E20294370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BA9A704-F969-70E9-0457-F692982E6070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ADE5E6D-A256-0508-FAC3-E3758ED871D8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4-2-5. Case Picking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9AA9875E-C07B-5C17-4C70-DAFAC24C619F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E637A26D-200F-D0F5-EEAD-82DF06199760}"/>
              </a:ext>
            </a:extLst>
          </p:cNvPr>
          <p:cNvSpPr/>
          <p:nvPr/>
        </p:nvSpPr>
        <p:spPr>
          <a:xfrm>
            <a:off x="528317" y="19008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Linkage to HONDA via AS400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10">
            <a:extLst>
              <a:ext uri="{FF2B5EF4-FFF2-40B4-BE49-F238E27FC236}">
                <a16:creationId xmlns:a16="http://schemas.microsoft.com/office/drawing/2014/main" id="{ED858364-AA6D-406D-6F21-1AC887963C92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>
            <a:off x="1132837" y="2540000"/>
            <a:ext cx="0" cy="2960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コネクタ: カギ線 28">
            <a:extLst>
              <a:ext uri="{FF2B5EF4-FFF2-40B4-BE49-F238E27FC236}">
                <a16:creationId xmlns:a16="http://schemas.microsoft.com/office/drawing/2014/main" id="{35A38D2F-2761-6C2B-43B0-A9072983A199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1737357" y="2518987"/>
            <a:ext cx="462337" cy="63664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34">
            <a:extLst>
              <a:ext uri="{FF2B5EF4-FFF2-40B4-BE49-F238E27FC236}">
                <a16:creationId xmlns:a16="http://schemas.microsoft.com/office/drawing/2014/main" id="{2C96B5E3-1F50-AEAE-E9F0-0598C70D151E}"/>
              </a:ext>
            </a:extLst>
          </p:cNvPr>
          <p:cNvSpPr/>
          <p:nvPr/>
        </p:nvSpPr>
        <p:spPr>
          <a:xfrm>
            <a:off x="528317" y="283606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Auto/Manual Box Unpack plan file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AB6430-3421-D959-259C-B6947FD9C9DD}"/>
              </a:ext>
            </a:extLst>
          </p:cNvPr>
          <p:cNvGrpSpPr/>
          <p:nvPr/>
        </p:nvGrpSpPr>
        <p:grpSpPr>
          <a:xfrm>
            <a:off x="1225489" y="3391374"/>
            <a:ext cx="704592" cy="612407"/>
            <a:chOff x="1219574" y="3525921"/>
            <a:chExt cx="704592" cy="612407"/>
          </a:xfrm>
        </p:grpSpPr>
        <p:sp>
          <p:nvSpPr>
            <p:cNvPr id="28" name="フローチャート: 書類 74">
              <a:extLst>
                <a:ext uri="{FF2B5EF4-FFF2-40B4-BE49-F238E27FC236}">
                  <a16:creationId xmlns:a16="http://schemas.microsoft.com/office/drawing/2014/main" id="{12EA684E-8A82-7551-E4DE-915F2176EAA9}"/>
                </a:ext>
              </a:extLst>
            </p:cNvPr>
            <p:cNvSpPr/>
            <p:nvPr/>
          </p:nvSpPr>
          <p:spPr>
            <a:xfrm>
              <a:off x="1219574" y="3525921"/>
              <a:ext cx="704592" cy="612407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CSV</a:t>
              </a:r>
            </a:p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29" name="Picture 10" descr="CSV vs Excel - What are They? Comparison, Differences, Template">
              <a:extLst>
                <a:ext uri="{FF2B5EF4-FFF2-40B4-BE49-F238E27FC236}">
                  <a16:creationId xmlns:a16="http://schemas.microsoft.com/office/drawing/2014/main" id="{E6757326-9843-7C6B-299B-AC500901D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18295" r="65097" b="33978"/>
            <a:stretch/>
          </p:blipFill>
          <p:spPr bwMode="auto">
            <a:xfrm>
              <a:off x="1463925" y="3771269"/>
              <a:ext cx="215890" cy="23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44273904-5B71-1908-B32B-75877A940B63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>
            <a:off x="1132837" y="3475202"/>
            <a:ext cx="0" cy="8011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ED12F517-05D7-94D8-C6E5-CA38A389C390}"/>
              </a:ext>
            </a:extLst>
          </p:cNvPr>
          <p:cNvSpPr/>
          <p:nvPr/>
        </p:nvSpPr>
        <p:spPr>
          <a:xfrm>
            <a:off x="528317" y="42763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Verify picking plan and issues Picking Case List document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F94BBF11-C1B9-E9B5-F09E-67263C80F1FD}"/>
              </a:ext>
            </a:extLst>
          </p:cNvPr>
          <p:cNvCxnSpPr>
            <a:cxnSpLocks/>
            <a:stCxn id="32" idx="3"/>
            <a:endCxn id="11" idx="1"/>
          </p:cNvCxnSpPr>
          <p:nvPr/>
        </p:nvCxnSpPr>
        <p:spPr>
          <a:xfrm flipV="1">
            <a:off x="1737357" y="3705050"/>
            <a:ext cx="462554" cy="89088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797CDDDB-BB3B-9125-9ECA-448BDDA1E1B0}"/>
              </a:ext>
            </a:extLst>
          </p:cNvPr>
          <p:cNvSpPr/>
          <p:nvPr/>
        </p:nvSpPr>
        <p:spPr>
          <a:xfrm>
            <a:off x="709352" y="870129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79B5C-EDCE-E95E-F015-3AAA0E3A0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94" y="1898228"/>
            <a:ext cx="4251906" cy="1241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66FEFD-8038-59D3-02A5-611FFFF04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3210986"/>
            <a:ext cx="4254002" cy="98812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D2C0A1C-A71A-087A-DE52-3E5DA21123D9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A39DE309-18EC-1BE2-3A7B-7A1654D8E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313" y="3731843"/>
            <a:ext cx="4138115" cy="409501"/>
          </a:xfrm>
          <a:prstGeom prst="rect">
            <a:avLst/>
          </a:prstGeom>
        </p:spPr>
      </p:pic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976B5853-D654-77A7-8EA8-66516FE94EF4}"/>
              </a:ext>
            </a:extLst>
          </p:cNvPr>
          <p:cNvCxnSpPr>
            <a:cxnSpLocks/>
            <a:stCxn id="101" idx="2"/>
            <a:endCxn id="92" idx="0"/>
          </p:cNvCxnSpPr>
          <p:nvPr/>
        </p:nvCxnSpPr>
        <p:spPr>
          <a:xfrm rot="5400000">
            <a:off x="946369" y="5627342"/>
            <a:ext cx="2096117" cy="173439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58B2ED84-D018-6DFB-3AAE-11933A8675A4}"/>
              </a:ext>
            </a:extLst>
          </p:cNvPr>
          <p:cNvCxnSpPr>
            <a:cxnSpLocks/>
            <a:stCxn id="32" idx="2"/>
            <a:endCxn id="101" idx="1"/>
          </p:cNvCxnSpPr>
          <p:nvPr/>
        </p:nvCxnSpPr>
        <p:spPr>
          <a:xfrm rot="16200000" flipH="1">
            <a:off x="1540047" y="4508290"/>
            <a:ext cx="309848" cy="1124268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10">
            <a:extLst>
              <a:ext uri="{FF2B5EF4-FFF2-40B4-BE49-F238E27FC236}">
                <a16:creationId xmlns:a16="http://schemas.microsoft.com/office/drawing/2014/main" id="{57C3149C-EE7F-772B-7FBF-045FCDFD4355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1127228" y="8181734"/>
            <a:ext cx="0" cy="5195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34">
            <a:extLst>
              <a:ext uri="{FF2B5EF4-FFF2-40B4-BE49-F238E27FC236}">
                <a16:creationId xmlns:a16="http://schemas.microsoft.com/office/drawing/2014/main" id="{4B1C4A29-BA8C-7E42-D8D8-5E728A70D189}"/>
              </a:ext>
            </a:extLst>
          </p:cNvPr>
          <p:cNvSpPr/>
          <p:nvPr/>
        </p:nvSpPr>
        <p:spPr>
          <a:xfrm>
            <a:off x="522708" y="7542599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Issue Daily Picked report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FEE897F1-AF51-E206-7481-41E315FC7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7222719"/>
            <a:ext cx="4254002" cy="988127"/>
          </a:xfrm>
          <a:prstGeom prst="rect">
            <a:avLst/>
          </a:prstGeom>
        </p:spPr>
      </p:pic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46A1B234-8A63-2ABB-7A48-76031E039DF6}"/>
              </a:ext>
            </a:extLst>
          </p:cNvPr>
          <p:cNvCxnSpPr>
            <a:cxnSpLocks/>
            <a:stCxn id="92" idx="3"/>
            <a:endCxn id="94" idx="1"/>
          </p:cNvCxnSpPr>
          <p:nvPr/>
        </p:nvCxnSpPr>
        <p:spPr>
          <a:xfrm flipV="1">
            <a:off x="1731748" y="7716783"/>
            <a:ext cx="468163" cy="1453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フローチャート: 書類 74">
            <a:extLst>
              <a:ext uri="{FF2B5EF4-FFF2-40B4-BE49-F238E27FC236}">
                <a16:creationId xmlns:a16="http://schemas.microsoft.com/office/drawing/2014/main" id="{0D0711FC-FBFB-8D98-68CF-569F45F2DA85}"/>
              </a:ext>
            </a:extLst>
          </p:cNvPr>
          <p:cNvSpPr/>
          <p:nvPr/>
        </p:nvSpPr>
        <p:spPr>
          <a:xfrm>
            <a:off x="1196203" y="8088883"/>
            <a:ext cx="704592" cy="612407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Pdf</a:t>
            </a:r>
          </a:p>
          <a:p>
            <a:pPr algn="ctr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91EDE01D-5875-1674-6836-50440444E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791" y="7565748"/>
            <a:ext cx="4124323" cy="415713"/>
          </a:xfrm>
          <a:prstGeom prst="rect">
            <a:avLst/>
          </a:prstGeom>
        </p:spPr>
      </p:pic>
      <p:pic>
        <p:nvPicPr>
          <p:cNvPr id="98" name="Picture 2" descr="Free PDF Download SVG, PNG Icon, Symbol. Download Image.">
            <a:extLst>
              <a:ext uri="{FF2B5EF4-FFF2-40B4-BE49-F238E27FC236}">
                <a16:creationId xmlns:a16="http://schemas.microsoft.com/office/drawing/2014/main" id="{08E26CF1-62E0-1583-FBAF-E58B5833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72" y="8352400"/>
            <a:ext cx="199062" cy="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0A1D0F8A-F9BB-83D4-8F73-9F18A38966FE}"/>
              </a:ext>
            </a:extLst>
          </p:cNvPr>
          <p:cNvCxnSpPr>
            <a:cxnSpLocks/>
            <a:stCxn id="97" idx="3"/>
          </p:cNvCxnSpPr>
          <p:nvPr/>
        </p:nvCxnSpPr>
        <p:spPr>
          <a:xfrm flipH="1">
            <a:off x="4046952" y="7773605"/>
            <a:ext cx="2347162" cy="860722"/>
          </a:xfrm>
          <a:prstGeom prst="bentConnector3">
            <a:avLst>
              <a:gd name="adj1" fmla="val -97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6686C37-67B6-F984-5BF5-6ED90F50EEEF}"/>
              </a:ext>
            </a:extLst>
          </p:cNvPr>
          <p:cNvGrpSpPr/>
          <p:nvPr/>
        </p:nvGrpSpPr>
        <p:grpSpPr>
          <a:xfrm>
            <a:off x="2257105" y="5004213"/>
            <a:ext cx="1209040" cy="442269"/>
            <a:chOff x="528317" y="5378512"/>
            <a:chExt cx="1209040" cy="639135"/>
          </a:xfrm>
        </p:grpSpPr>
        <p:sp>
          <p:nvSpPr>
            <p:cNvPr id="101" name="正方形/長方形 34">
              <a:extLst>
                <a:ext uri="{FF2B5EF4-FFF2-40B4-BE49-F238E27FC236}">
                  <a16:creationId xmlns:a16="http://schemas.microsoft.com/office/drawing/2014/main" id="{29025EC7-973F-E6BB-EB55-00EB4942A891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Case Picking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92800D5-1593-E3AA-2258-EB37C9BC5E2D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2489D-0390-3B96-035E-7B49FBEFC8FB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E2D83C9-F603-76BE-8634-8569D4F4DE56}"/>
              </a:ext>
            </a:extLst>
          </p:cNvPr>
          <p:cNvSpPr/>
          <p:nvPr/>
        </p:nvSpPr>
        <p:spPr>
          <a:xfrm>
            <a:off x="2663952" y="8272272"/>
            <a:ext cx="1382999" cy="749092"/>
          </a:xfrm>
          <a:prstGeom prst="rect">
            <a:avLst/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100" b="1" kern="0" dirty="0">
                <a:solidFill>
                  <a:schemeClr val="bg1"/>
                </a:solidFill>
              </a:rPr>
              <a:t>Waiting for example report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58F58C6-FCF1-1551-B9ED-AD782528C6C4}"/>
              </a:ext>
            </a:extLst>
          </p:cNvPr>
          <p:cNvGrpSpPr/>
          <p:nvPr/>
        </p:nvGrpSpPr>
        <p:grpSpPr>
          <a:xfrm>
            <a:off x="3240804" y="5212843"/>
            <a:ext cx="1382451" cy="2019144"/>
            <a:chOff x="2241334" y="5579053"/>
            <a:chExt cx="1382451" cy="2019144"/>
          </a:xfrm>
        </p:grpSpPr>
        <p:pic>
          <p:nvPicPr>
            <p:cNvPr id="73" name="図 290">
              <a:extLst>
                <a:ext uri="{FF2B5EF4-FFF2-40B4-BE49-F238E27FC236}">
                  <a16:creationId xmlns:a16="http://schemas.microsoft.com/office/drawing/2014/main" id="{7EA14747-847F-1688-480B-B3DC4963F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74" name="図 292">
              <a:extLst>
                <a:ext uri="{FF2B5EF4-FFF2-40B4-BE49-F238E27FC236}">
                  <a16:creationId xmlns:a16="http://schemas.microsoft.com/office/drawing/2014/main" id="{0488E713-FC6F-4CF8-40A2-A7D4D5BC4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75" name="テキスト ボックス 294">
              <a:extLst>
                <a:ext uri="{FF2B5EF4-FFF2-40B4-BE49-F238E27FC236}">
                  <a16:creationId xmlns:a16="http://schemas.microsoft.com/office/drawing/2014/main" id="{0458CFE6-8B5E-39E5-19C8-388631AA5CF4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Case Picking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76" name="図 302">
              <a:extLst>
                <a:ext uri="{FF2B5EF4-FFF2-40B4-BE49-F238E27FC236}">
                  <a16:creationId xmlns:a16="http://schemas.microsoft.com/office/drawing/2014/main" id="{C16748AF-DC88-312C-8CCA-BE3BB7C6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77" name="図 303">
              <a:extLst>
                <a:ext uri="{FF2B5EF4-FFF2-40B4-BE49-F238E27FC236}">
                  <a16:creationId xmlns:a16="http://schemas.microsoft.com/office/drawing/2014/main" id="{E6F8A792-5613-801C-8CDB-F8E1B52C0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78" name="図 304">
              <a:extLst>
                <a:ext uri="{FF2B5EF4-FFF2-40B4-BE49-F238E27FC236}">
                  <a16:creationId xmlns:a16="http://schemas.microsoft.com/office/drawing/2014/main" id="{0D6E54B5-1BEF-12FA-7748-DC4027FF2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79" name="図 305">
              <a:extLst>
                <a:ext uri="{FF2B5EF4-FFF2-40B4-BE49-F238E27FC236}">
                  <a16:creationId xmlns:a16="http://schemas.microsoft.com/office/drawing/2014/main" id="{F061EE07-6ADC-9C7B-E643-1876936D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80" name="四角形: 角を丸くする 306">
              <a:extLst>
                <a:ext uri="{FF2B5EF4-FFF2-40B4-BE49-F238E27FC236}">
                  <a16:creationId xmlns:a16="http://schemas.microsoft.com/office/drawing/2014/main" id="{4D61A80E-CCDA-4E30-DD43-CBB2B0D711C7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81" name="四角形: 角を丸くする 307">
              <a:extLst>
                <a:ext uri="{FF2B5EF4-FFF2-40B4-BE49-F238E27FC236}">
                  <a16:creationId xmlns:a16="http://schemas.microsoft.com/office/drawing/2014/main" id="{C3CD7BD6-B8A0-9D83-8387-D3B64495BF76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82" name="テキスト ボックス 316">
              <a:extLst>
                <a:ext uri="{FF2B5EF4-FFF2-40B4-BE49-F238E27FC236}">
                  <a16:creationId xmlns:a16="http://schemas.microsoft.com/office/drawing/2014/main" id="{5DE46CC3-C69F-62E1-0365-B22F003C99C7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83" name="グラフィックス 318" descr="日毎カレンダー">
              <a:extLst>
                <a:ext uri="{FF2B5EF4-FFF2-40B4-BE49-F238E27FC236}">
                  <a16:creationId xmlns:a16="http://schemas.microsoft.com/office/drawing/2014/main" id="{CC034A15-AF1F-516D-A9DC-90DD0155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84" name="グラフィックス 319" descr="日毎カレンダー">
              <a:extLst>
                <a:ext uri="{FF2B5EF4-FFF2-40B4-BE49-F238E27FC236}">
                  <a16:creationId xmlns:a16="http://schemas.microsoft.com/office/drawing/2014/main" id="{5C4C7EBD-92E6-6ACC-3AC3-B1F7D5503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85" name="テキスト ボックス 322">
              <a:extLst>
                <a:ext uri="{FF2B5EF4-FFF2-40B4-BE49-F238E27FC236}">
                  <a16:creationId xmlns:a16="http://schemas.microsoft.com/office/drawing/2014/main" id="{DC939B5C-A371-44C6-2C4D-C47121DF1B51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86" name="正方形/長方形 323">
              <a:extLst>
                <a:ext uri="{FF2B5EF4-FFF2-40B4-BE49-F238E27FC236}">
                  <a16:creationId xmlns:a16="http://schemas.microsoft.com/office/drawing/2014/main" id="{45A1A82F-4DB2-61BF-3988-33D3FDF9487A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87" name="テキスト ボックス 324">
              <a:extLst>
                <a:ext uri="{FF2B5EF4-FFF2-40B4-BE49-F238E27FC236}">
                  <a16:creationId xmlns:a16="http://schemas.microsoft.com/office/drawing/2014/main" id="{7D37B602-40D9-FD02-27E7-08A70A487FA3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88" name="テキスト ボックス 325">
              <a:extLst>
                <a:ext uri="{FF2B5EF4-FFF2-40B4-BE49-F238E27FC236}">
                  <a16:creationId xmlns:a16="http://schemas.microsoft.com/office/drawing/2014/main" id="{76BB549D-BAAF-C747-DECA-2A72013465FB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89" name="図 327">
              <a:extLst>
                <a:ext uri="{FF2B5EF4-FFF2-40B4-BE49-F238E27FC236}">
                  <a16:creationId xmlns:a16="http://schemas.microsoft.com/office/drawing/2014/main" id="{3255FE81-61E0-B7E9-74FA-13CB5E800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90" name="図 328">
              <a:extLst>
                <a:ext uri="{FF2B5EF4-FFF2-40B4-BE49-F238E27FC236}">
                  <a16:creationId xmlns:a16="http://schemas.microsoft.com/office/drawing/2014/main" id="{C290753F-6EEF-1068-4E18-FC9AC685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93" name="テキスト ボックス 329">
              <a:extLst>
                <a:ext uri="{FF2B5EF4-FFF2-40B4-BE49-F238E27FC236}">
                  <a16:creationId xmlns:a16="http://schemas.microsoft.com/office/drawing/2014/main" id="{CA969F75-E825-3EA2-BC12-2130B81D47C5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Y0279897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GAOU6576421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104" name="テキスト ボックス 330">
              <a:extLst>
                <a:ext uri="{FF2B5EF4-FFF2-40B4-BE49-F238E27FC236}">
                  <a16:creationId xmlns:a16="http://schemas.microsoft.com/office/drawing/2014/main" id="{B021080B-75DD-A63E-1CA2-53A860CEB240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Y0279898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GAOU6576421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106" name="テキスト ボックス 315">
              <a:extLst>
                <a:ext uri="{FF2B5EF4-FFF2-40B4-BE49-F238E27FC236}">
                  <a16:creationId xmlns:a16="http://schemas.microsoft.com/office/drawing/2014/main" id="{5B1AD141-B757-50B4-790E-77FDB74E76D5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cxnSp>
        <p:nvCxnSpPr>
          <p:cNvPr id="108" name="コネクタ: カギ線 28">
            <a:extLst>
              <a:ext uri="{FF2B5EF4-FFF2-40B4-BE49-F238E27FC236}">
                <a16:creationId xmlns:a16="http://schemas.microsoft.com/office/drawing/2014/main" id="{2207640F-AC23-BBDF-76B3-1129AD48969B}"/>
              </a:ext>
            </a:extLst>
          </p:cNvPr>
          <p:cNvCxnSpPr>
            <a:cxnSpLocks/>
            <a:stCxn id="11" idx="3"/>
            <a:endCxn id="166" idx="3"/>
          </p:cNvCxnSpPr>
          <p:nvPr/>
        </p:nvCxnSpPr>
        <p:spPr>
          <a:xfrm flipH="1">
            <a:off x="6350690" y="3705050"/>
            <a:ext cx="103223" cy="1058268"/>
          </a:xfrm>
          <a:prstGeom prst="bentConnector3">
            <a:avLst>
              <a:gd name="adj1" fmla="val -22146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2D747BC6-01A7-EEE4-3647-3119D7FD5CEA}"/>
              </a:ext>
            </a:extLst>
          </p:cNvPr>
          <p:cNvGrpSpPr/>
          <p:nvPr/>
        </p:nvGrpSpPr>
        <p:grpSpPr>
          <a:xfrm>
            <a:off x="4695221" y="3978497"/>
            <a:ext cx="1655469" cy="1569642"/>
            <a:chOff x="4695221" y="3978497"/>
            <a:chExt cx="1655469" cy="1569642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ED38DA45-B187-7026-3B42-899712ABD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95221" y="3978497"/>
              <a:ext cx="1655469" cy="1569642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1E922B59-B361-71EF-7A8E-938EE2AA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183378" y="3993117"/>
              <a:ext cx="138111" cy="137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5153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08DD1-F011-AC28-CDAB-662645F81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79E132-9BC5-E662-B85C-90BCB0D7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3B7EF72-61D2-6593-340E-7364FFFC57E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75E0878-517B-4DDD-F71B-0D70D359AA4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75F3E1E-89F3-2713-3972-38A882F7B3A3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8AC133-2302-0378-7149-74F72095806A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3B31C8A-893C-E550-5E2F-CF7EABD8E1D4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2CB8B15-208D-3215-C044-9B3668ADC079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4-2-5. Case Picking process – Case Picking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6C1E327C-D34D-3AC7-5B03-9510BA03B92B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8A3B8D-FB01-CDBA-6B22-594DC9761AF5}"/>
              </a:ext>
            </a:extLst>
          </p:cNvPr>
          <p:cNvGrpSpPr/>
          <p:nvPr/>
        </p:nvGrpSpPr>
        <p:grpSpPr>
          <a:xfrm>
            <a:off x="2092956" y="1792599"/>
            <a:ext cx="1209040" cy="442269"/>
            <a:chOff x="528317" y="5378512"/>
            <a:chExt cx="1209040" cy="639135"/>
          </a:xfrm>
        </p:grpSpPr>
        <p:sp>
          <p:nvSpPr>
            <p:cNvPr id="6" name="正方形/長方形 34">
              <a:extLst>
                <a:ext uri="{FF2B5EF4-FFF2-40B4-BE49-F238E27FC236}">
                  <a16:creationId xmlns:a16="http://schemas.microsoft.com/office/drawing/2014/main" id="{6A135570-8FCB-BE41-ABF5-188FCC0BFC95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Case Picking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E3B5F9-AB47-0DDF-6DE9-BC098F153CD9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D1C115-0561-A0D3-FF5A-34172089396A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C9DAF6F-6F61-F25F-4452-82EFAB93027D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674082-43B8-A2C9-A56D-F3EBF9AEE081}"/>
              </a:ext>
            </a:extLst>
          </p:cNvPr>
          <p:cNvSpPr/>
          <p:nvPr/>
        </p:nvSpPr>
        <p:spPr>
          <a:xfrm>
            <a:off x="3882080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EBDA1A-3994-A4C2-FC61-438FA0A44472}"/>
              </a:ext>
            </a:extLst>
          </p:cNvPr>
          <p:cNvSpPr/>
          <p:nvPr/>
        </p:nvSpPr>
        <p:spPr>
          <a:xfrm>
            <a:off x="3696072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E7ADB3-1618-4602-00B7-51742708EA09}"/>
              </a:ext>
            </a:extLst>
          </p:cNvPr>
          <p:cNvCxnSpPr>
            <a:cxnSpLocks/>
            <a:stCxn id="19" idx="4"/>
            <a:endCxn id="23" idx="0"/>
          </p:cNvCxnSpPr>
          <p:nvPr/>
        </p:nvCxnSpPr>
        <p:spPr>
          <a:xfrm>
            <a:off x="4299956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830DFA1-C99E-842A-0768-C7C193CEA2AD}"/>
              </a:ext>
            </a:extLst>
          </p:cNvPr>
          <p:cNvSpPr/>
          <p:nvPr/>
        </p:nvSpPr>
        <p:spPr>
          <a:xfrm>
            <a:off x="3696072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QRCODE case list plan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23EC09A-C801-4C37-4BB4-606E94436AAC}"/>
              </a:ext>
            </a:extLst>
          </p:cNvPr>
          <p:cNvCxnSpPr>
            <a:cxnSpLocks/>
            <a:stCxn id="23" idx="2"/>
            <a:endCxn id="30" idx="0"/>
          </p:cNvCxnSpPr>
          <p:nvPr/>
        </p:nvCxnSpPr>
        <p:spPr>
          <a:xfrm>
            <a:off x="4299956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8099491-2E7D-3588-567A-24294A371ACF}"/>
              </a:ext>
            </a:extLst>
          </p:cNvPr>
          <p:cNvCxnSpPr>
            <a:cxnSpLocks/>
            <a:stCxn id="30" idx="2"/>
            <a:endCxn id="62" idx="0"/>
          </p:cNvCxnSpPr>
          <p:nvPr/>
        </p:nvCxnSpPr>
        <p:spPr>
          <a:xfrm flipH="1">
            <a:off x="4299955" y="3708368"/>
            <a:ext cx="1" cy="29645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73C3C7F6-8C57-EDD7-F472-EE4568600CB3}"/>
              </a:ext>
            </a:extLst>
          </p:cNvPr>
          <p:cNvSpPr/>
          <p:nvPr/>
        </p:nvSpPr>
        <p:spPr>
          <a:xfrm>
            <a:off x="4238041" y="400482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86365F9-E0B8-5B8B-4CCB-987335B69E0D}"/>
              </a:ext>
            </a:extLst>
          </p:cNvPr>
          <p:cNvCxnSpPr>
            <a:cxnSpLocks/>
            <a:stCxn id="62" idx="4"/>
            <a:endCxn id="93" idx="0"/>
          </p:cNvCxnSpPr>
          <p:nvPr/>
        </p:nvCxnSpPr>
        <p:spPr>
          <a:xfrm>
            <a:off x="4299955" y="4122937"/>
            <a:ext cx="1" cy="2771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754955C6-9E75-4F40-1B4E-C1CBADED7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54" y="5046430"/>
            <a:ext cx="848698" cy="94817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6FEEE020-FEC6-7020-527B-915AD4F738D9}"/>
              </a:ext>
            </a:extLst>
          </p:cNvPr>
          <p:cNvSpPr/>
          <p:nvPr/>
        </p:nvSpPr>
        <p:spPr>
          <a:xfrm>
            <a:off x="3696072" y="44000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W/H location QRCODE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875899D6-B36E-23B6-5CAF-3657B0D8D86D}"/>
              </a:ext>
            </a:extLst>
          </p:cNvPr>
          <p:cNvSpPr/>
          <p:nvPr/>
        </p:nvSpPr>
        <p:spPr>
          <a:xfrm>
            <a:off x="3942293" y="6890729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2B37E00-F91C-85A1-F761-4AEC5D2E8527}"/>
              </a:ext>
            </a:extLst>
          </p:cNvPr>
          <p:cNvSpPr txBox="1"/>
          <p:nvPr/>
        </p:nvSpPr>
        <p:spPr>
          <a:xfrm>
            <a:off x="3526794" y="694397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AE52DDC-D98C-7EB7-DD36-40A3004F44A8}"/>
              </a:ext>
            </a:extLst>
          </p:cNvPr>
          <p:cNvSpPr txBox="1"/>
          <p:nvPr/>
        </p:nvSpPr>
        <p:spPr>
          <a:xfrm>
            <a:off x="4248967" y="751105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6744D5F-C64A-E050-505D-8E9852234C6C}"/>
              </a:ext>
            </a:extLst>
          </p:cNvPr>
          <p:cNvCxnSpPr>
            <a:cxnSpLocks/>
            <a:stCxn id="93" idx="2"/>
            <a:endCxn id="109" idx="0"/>
          </p:cNvCxnSpPr>
          <p:nvPr/>
        </p:nvCxnSpPr>
        <p:spPr>
          <a:xfrm flipH="1">
            <a:off x="4299954" y="4830940"/>
            <a:ext cx="2" cy="3769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B4EE7BA-DCB0-0146-0004-3273442E3A4A}"/>
              </a:ext>
            </a:extLst>
          </p:cNvPr>
          <p:cNvSpPr/>
          <p:nvPr/>
        </p:nvSpPr>
        <p:spPr>
          <a:xfrm>
            <a:off x="3696070" y="5207929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Scan case mark for data collect e.g. Pc no., Case no.</a:t>
            </a:r>
          </a:p>
        </p:txBody>
      </p:sp>
      <p:cxnSp>
        <p:nvCxnSpPr>
          <p:cNvPr id="110" name="コネクタ: カギ線 28">
            <a:extLst>
              <a:ext uri="{FF2B5EF4-FFF2-40B4-BE49-F238E27FC236}">
                <a16:creationId xmlns:a16="http://schemas.microsoft.com/office/drawing/2014/main" id="{34372B58-5D71-7C2F-ACBB-CAEDB74820C8}"/>
              </a:ext>
            </a:extLst>
          </p:cNvPr>
          <p:cNvCxnSpPr>
            <a:cxnSpLocks/>
            <a:stCxn id="104" idx="1"/>
            <a:endCxn id="62" idx="2"/>
          </p:cNvCxnSpPr>
          <p:nvPr/>
        </p:nvCxnSpPr>
        <p:spPr>
          <a:xfrm rot="10800000" flipH="1">
            <a:off x="3942293" y="4063883"/>
            <a:ext cx="295748" cy="3158317"/>
          </a:xfrm>
          <a:prstGeom prst="bentConnector3">
            <a:avLst>
              <a:gd name="adj1" fmla="val -16489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99BE44A-F53C-1A59-3462-1252BF80434F}"/>
              </a:ext>
            </a:extLst>
          </p:cNvPr>
          <p:cNvGrpSpPr/>
          <p:nvPr/>
        </p:nvGrpSpPr>
        <p:grpSpPr>
          <a:xfrm>
            <a:off x="2686164" y="5852132"/>
            <a:ext cx="322842" cy="581402"/>
            <a:chOff x="2281970" y="4924190"/>
            <a:chExt cx="322842" cy="581402"/>
          </a:xfrm>
        </p:grpSpPr>
        <p:pic>
          <p:nvPicPr>
            <p:cNvPr id="112" name="図 116">
              <a:extLst>
                <a:ext uri="{FF2B5EF4-FFF2-40B4-BE49-F238E27FC236}">
                  <a16:creationId xmlns:a16="http://schemas.microsoft.com/office/drawing/2014/main" id="{69D30CC1-6CE0-BE02-C9A6-FA0890655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14" name="台形 76">
              <a:extLst>
                <a:ext uri="{FF2B5EF4-FFF2-40B4-BE49-F238E27FC236}">
                  <a16:creationId xmlns:a16="http://schemas.microsoft.com/office/drawing/2014/main" id="{8FE2268C-7F29-3410-388E-CF5B21E4CE88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69CBD1B-3A50-BF44-9004-9D2D55025232}"/>
              </a:ext>
            </a:extLst>
          </p:cNvPr>
          <p:cNvCxnSpPr>
            <a:cxnSpLocks/>
            <a:stCxn id="109" idx="2"/>
            <a:endCxn id="11" idx="0"/>
          </p:cNvCxnSpPr>
          <p:nvPr/>
        </p:nvCxnSpPr>
        <p:spPr>
          <a:xfrm flipH="1">
            <a:off x="4299573" y="5638817"/>
            <a:ext cx="381" cy="36188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F822AB2C-3585-05DF-E4B3-EEBCB476E60D}"/>
              </a:ext>
            </a:extLst>
          </p:cNvPr>
          <p:cNvSpPr/>
          <p:nvPr/>
        </p:nvSpPr>
        <p:spPr>
          <a:xfrm>
            <a:off x="3878745" y="816424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DABBCEF7-B75C-EB31-4998-0E8CC55030AA}"/>
              </a:ext>
            </a:extLst>
          </p:cNvPr>
          <p:cNvCxnSpPr>
            <a:cxnSpLocks/>
            <a:stCxn id="104" idx="2"/>
            <a:endCxn id="117" idx="0"/>
          </p:cNvCxnSpPr>
          <p:nvPr/>
        </p:nvCxnSpPr>
        <p:spPr>
          <a:xfrm flipH="1">
            <a:off x="4296621" y="7553669"/>
            <a:ext cx="1" cy="61057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988F394-0367-58F9-4285-0F7464DC7CFA}"/>
              </a:ext>
            </a:extLst>
          </p:cNvPr>
          <p:cNvSpPr/>
          <p:nvPr/>
        </p:nvSpPr>
        <p:spPr>
          <a:xfrm>
            <a:off x="3695689" y="6000701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Move case to unpack area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DED05D-066A-26B0-055A-5E459B8EF38D}"/>
              </a:ext>
            </a:extLst>
          </p:cNvPr>
          <p:cNvCxnSpPr>
            <a:cxnSpLocks/>
            <a:stCxn id="11" idx="2"/>
            <a:endCxn id="104" idx="0"/>
          </p:cNvCxnSpPr>
          <p:nvPr/>
        </p:nvCxnSpPr>
        <p:spPr>
          <a:xfrm flipH="1">
            <a:off x="4296622" y="6431589"/>
            <a:ext cx="2951" cy="4591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orklift - ดาวน์โหลด ไอคอนฟรี">
            <a:extLst>
              <a:ext uri="{FF2B5EF4-FFF2-40B4-BE49-F238E27FC236}">
                <a16:creationId xmlns:a16="http://schemas.microsoft.com/office/drawing/2014/main" id="{4FF4AF1C-9DF5-81D2-3B24-D7DFF636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6" y="5859859"/>
            <a:ext cx="643570" cy="6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90C229FE-C40F-282C-2A14-43AAB3CDD752}"/>
              </a:ext>
            </a:extLst>
          </p:cNvPr>
          <p:cNvGrpSpPr/>
          <p:nvPr/>
        </p:nvGrpSpPr>
        <p:grpSpPr>
          <a:xfrm>
            <a:off x="5019472" y="1858163"/>
            <a:ext cx="1382451" cy="2019144"/>
            <a:chOff x="2241334" y="5579053"/>
            <a:chExt cx="1382451" cy="2019144"/>
          </a:xfrm>
        </p:grpSpPr>
        <p:pic>
          <p:nvPicPr>
            <p:cNvPr id="2061" name="図 290">
              <a:extLst>
                <a:ext uri="{FF2B5EF4-FFF2-40B4-BE49-F238E27FC236}">
                  <a16:creationId xmlns:a16="http://schemas.microsoft.com/office/drawing/2014/main" id="{2432DA82-F719-0D15-FE31-D0A373811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2062" name="図 292">
              <a:extLst>
                <a:ext uri="{FF2B5EF4-FFF2-40B4-BE49-F238E27FC236}">
                  <a16:creationId xmlns:a16="http://schemas.microsoft.com/office/drawing/2014/main" id="{2D179C14-1A8D-A213-6835-C70D1C7F2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2063" name="テキスト ボックス 294">
              <a:extLst>
                <a:ext uri="{FF2B5EF4-FFF2-40B4-BE49-F238E27FC236}">
                  <a16:creationId xmlns:a16="http://schemas.microsoft.com/office/drawing/2014/main" id="{05496171-F699-A2F4-71A0-62B06BF30288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Case Picking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064" name="図 302">
              <a:extLst>
                <a:ext uri="{FF2B5EF4-FFF2-40B4-BE49-F238E27FC236}">
                  <a16:creationId xmlns:a16="http://schemas.microsoft.com/office/drawing/2014/main" id="{5943367A-85BA-D4CA-7B32-17F964E3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2065" name="図 303">
              <a:extLst>
                <a:ext uri="{FF2B5EF4-FFF2-40B4-BE49-F238E27FC236}">
                  <a16:creationId xmlns:a16="http://schemas.microsoft.com/office/drawing/2014/main" id="{FD893CFC-F0C0-3563-5D4D-A22A3D91D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2066" name="図 304">
              <a:extLst>
                <a:ext uri="{FF2B5EF4-FFF2-40B4-BE49-F238E27FC236}">
                  <a16:creationId xmlns:a16="http://schemas.microsoft.com/office/drawing/2014/main" id="{1DA4113B-FA53-37AA-5BBD-72F1905C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2067" name="図 305">
              <a:extLst>
                <a:ext uri="{FF2B5EF4-FFF2-40B4-BE49-F238E27FC236}">
                  <a16:creationId xmlns:a16="http://schemas.microsoft.com/office/drawing/2014/main" id="{13B8B0BD-5124-EEB4-7B8C-8DBF57491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2068" name="四角形: 角を丸くする 306">
              <a:extLst>
                <a:ext uri="{FF2B5EF4-FFF2-40B4-BE49-F238E27FC236}">
                  <a16:creationId xmlns:a16="http://schemas.microsoft.com/office/drawing/2014/main" id="{A74D87E2-C8D2-4CED-3B75-BF4681DD2F4D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069" name="四角形: 角を丸くする 307">
              <a:extLst>
                <a:ext uri="{FF2B5EF4-FFF2-40B4-BE49-F238E27FC236}">
                  <a16:creationId xmlns:a16="http://schemas.microsoft.com/office/drawing/2014/main" id="{76328F45-FB19-FD6C-5820-42418C46D9F0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070" name="テキスト ボックス 316">
              <a:extLst>
                <a:ext uri="{FF2B5EF4-FFF2-40B4-BE49-F238E27FC236}">
                  <a16:creationId xmlns:a16="http://schemas.microsoft.com/office/drawing/2014/main" id="{83EF14C0-4A57-14B4-DF46-752E6F2630B2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2071" name="グラフィックス 318" descr="日毎カレンダー">
              <a:extLst>
                <a:ext uri="{FF2B5EF4-FFF2-40B4-BE49-F238E27FC236}">
                  <a16:creationId xmlns:a16="http://schemas.microsoft.com/office/drawing/2014/main" id="{B48D7ACF-39FC-CE41-6383-C85FA418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2072" name="グラフィックス 319" descr="日毎カレンダー">
              <a:extLst>
                <a:ext uri="{FF2B5EF4-FFF2-40B4-BE49-F238E27FC236}">
                  <a16:creationId xmlns:a16="http://schemas.microsoft.com/office/drawing/2014/main" id="{B12F7BD0-0F0E-FB34-F577-9E9E99F3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2073" name="テキスト ボックス 322">
              <a:extLst>
                <a:ext uri="{FF2B5EF4-FFF2-40B4-BE49-F238E27FC236}">
                  <a16:creationId xmlns:a16="http://schemas.microsoft.com/office/drawing/2014/main" id="{D42E2A53-9882-2C35-FB0E-97A76E52BE09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2074" name="正方形/長方形 323">
              <a:extLst>
                <a:ext uri="{FF2B5EF4-FFF2-40B4-BE49-F238E27FC236}">
                  <a16:creationId xmlns:a16="http://schemas.microsoft.com/office/drawing/2014/main" id="{9E5B65DB-E7FB-28AD-A585-40C946B0CCB5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075" name="テキスト ボックス 324">
              <a:extLst>
                <a:ext uri="{FF2B5EF4-FFF2-40B4-BE49-F238E27FC236}">
                  <a16:creationId xmlns:a16="http://schemas.microsoft.com/office/drawing/2014/main" id="{00BF42CD-66A1-20B3-FDE2-7A8564189864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2076" name="テキスト ボックス 325">
              <a:extLst>
                <a:ext uri="{FF2B5EF4-FFF2-40B4-BE49-F238E27FC236}">
                  <a16:creationId xmlns:a16="http://schemas.microsoft.com/office/drawing/2014/main" id="{884EAC9B-31D5-D5C6-F96E-7D95FCF99E81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2077" name="図 327">
              <a:extLst>
                <a:ext uri="{FF2B5EF4-FFF2-40B4-BE49-F238E27FC236}">
                  <a16:creationId xmlns:a16="http://schemas.microsoft.com/office/drawing/2014/main" id="{A0F06AD6-F614-A6C7-DF92-C09942D7A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2078" name="図 328">
              <a:extLst>
                <a:ext uri="{FF2B5EF4-FFF2-40B4-BE49-F238E27FC236}">
                  <a16:creationId xmlns:a16="http://schemas.microsoft.com/office/drawing/2014/main" id="{4119BB24-CEF6-D4EB-E8F8-B0A0946DE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2079" name="テキスト ボックス 329">
              <a:extLst>
                <a:ext uri="{FF2B5EF4-FFF2-40B4-BE49-F238E27FC236}">
                  <a16:creationId xmlns:a16="http://schemas.microsoft.com/office/drawing/2014/main" id="{AC75ECFD-61A9-4C1D-47A6-98B7D2647C3D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Y0279897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GAOU6576421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2080" name="テキスト ボックス 330">
              <a:extLst>
                <a:ext uri="{FF2B5EF4-FFF2-40B4-BE49-F238E27FC236}">
                  <a16:creationId xmlns:a16="http://schemas.microsoft.com/office/drawing/2014/main" id="{0885C7BB-95DD-B9B7-37E6-6FBB0ECCD93E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Y0279898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GAOU6576421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2081" name="テキスト ボックス 315">
              <a:extLst>
                <a:ext uri="{FF2B5EF4-FFF2-40B4-BE49-F238E27FC236}">
                  <a16:creationId xmlns:a16="http://schemas.microsoft.com/office/drawing/2014/main" id="{A12D40CB-82B9-785E-5C79-79B0DFF89157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81E42A62-9FE3-09C5-542A-EA8BF81D93AA}"/>
              </a:ext>
            </a:extLst>
          </p:cNvPr>
          <p:cNvGrpSpPr/>
          <p:nvPr/>
        </p:nvGrpSpPr>
        <p:grpSpPr>
          <a:xfrm>
            <a:off x="1754838" y="2771934"/>
            <a:ext cx="1655469" cy="1569642"/>
            <a:chOff x="4695221" y="3978497"/>
            <a:chExt cx="1655469" cy="1569642"/>
          </a:xfrm>
        </p:grpSpPr>
        <p:pic>
          <p:nvPicPr>
            <p:cNvPr id="2085" name="Picture 2084">
              <a:extLst>
                <a:ext uri="{FF2B5EF4-FFF2-40B4-BE49-F238E27FC236}">
                  <a16:creationId xmlns:a16="http://schemas.microsoft.com/office/drawing/2014/main" id="{42B7F7CF-86F6-5949-E9B3-FEC6556C2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95221" y="3978497"/>
              <a:ext cx="1655469" cy="1569642"/>
            </a:xfrm>
            <a:prstGeom prst="rect">
              <a:avLst/>
            </a:prstGeom>
          </p:spPr>
        </p:pic>
        <p:pic>
          <p:nvPicPr>
            <p:cNvPr id="2086" name="Picture 2085">
              <a:extLst>
                <a:ext uri="{FF2B5EF4-FFF2-40B4-BE49-F238E27FC236}">
                  <a16:creationId xmlns:a16="http://schemas.microsoft.com/office/drawing/2014/main" id="{52E35698-428D-7683-3E96-FC7A474D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83378" y="3993117"/>
              <a:ext cx="138111" cy="137331"/>
            </a:xfrm>
            <a:prstGeom prst="rect">
              <a:avLst/>
            </a:prstGeom>
          </p:spPr>
        </p:pic>
      </p:grpSp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0F5DCDD9-DCFD-6812-4B89-F52F8DF96D70}"/>
              </a:ext>
            </a:extLst>
          </p:cNvPr>
          <p:cNvGrpSpPr/>
          <p:nvPr/>
        </p:nvGrpSpPr>
        <p:grpSpPr>
          <a:xfrm>
            <a:off x="3247850" y="2806525"/>
            <a:ext cx="322842" cy="581402"/>
            <a:chOff x="2281970" y="4924190"/>
            <a:chExt cx="322842" cy="581402"/>
          </a:xfrm>
        </p:grpSpPr>
        <p:pic>
          <p:nvPicPr>
            <p:cNvPr id="2088" name="図 116">
              <a:extLst>
                <a:ext uri="{FF2B5EF4-FFF2-40B4-BE49-F238E27FC236}">
                  <a16:creationId xmlns:a16="http://schemas.microsoft.com/office/drawing/2014/main" id="{586DCC45-5073-9B45-78BB-B6F010A6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2089" name="台形 76">
              <a:extLst>
                <a:ext uri="{FF2B5EF4-FFF2-40B4-BE49-F238E27FC236}">
                  <a16:creationId xmlns:a16="http://schemas.microsoft.com/office/drawing/2014/main" id="{10090405-7661-4F7E-16DC-9AB22937D958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29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87B0-F220-267C-D094-0646FCB59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ED0614-F794-91BA-6239-5B550C1D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E870F84-19CA-452A-A8FE-3BE62A3D8F5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BEAD3D9-5C27-7E14-C5CB-AB29D0F8DA7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113AB08-3697-5579-1D41-0EAA3BC80C99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31B8334-F793-B118-FC56-14693B00F7F3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3930F72F-1242-609E-A1E6-56C13F470360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A7536C8-96E3-D229-DA8A-ED93C188EB7D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4-2-6. Box Unpack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2217D3BE-80F0-7C7C-8140-0F3C7999E457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A45B80C6-CDA8-5859-A087-9FC46F11D19E}"/>
              </a:ext>
            </a:extLst>
          </p:cNvPr>
          <p:cNvSpPr/>
          <p:nvPr/>
        </p:nvSpPr>
        <p:spPr>
          <a:xfrm>
            <a:off x="528317" y="19008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Linkage to HONDA via AS400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10">
            <a:extLst>
              <a:ext uri="{FF2B5EF4-FFF2-40B4-BE49-F238E27FC236}">
                <a16:creationId xmlns:a16="http://schemas.microsoft.com/office/drawing/2014/main" id="{88D98066-8CF1-2354-6745-95652734F396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>
            <a:off x="1132837" y="2540000"/>
            <a:ext cx="0" cy="2960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コネクタ: カギ線 28">
            <a:extLst>
              <a:ext uri="{FF2B5EF4-FFF2-40B4-BE49-F238E27FC236}">
                <a16:creationId xmlns:a16="http://schemas.microsoft.com/office/drawing/2014/main" id="{59BA2168-C2E7-78A7-8AC6-D9CE7DB81EE5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1737357" y="2518987"/>
            <a:ext cx="462337" cy="63664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34">
            <a:extLst>
              <a:ext uri="{FF2B5EF4-FFF2-40B4-BE49-F238E27FC236}">
                <a16:creationId xmlns:a16="http://schemas.microsoft.com/office/drawing/2014/main" id="{2C6E253F-418B-9E34-4A99-86AFA4BEBF50}"/>
              </a:ext>
            </a:extLst>
          </p:cNvPr>
          <p:cNvSpPr/>
          <p:nvPr/>
        </p:nvSpPr>
        <p:spPr>
          <a:xfrm>
            <a:off x="528317" y="283606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Auto/Manual Box Unpack plan file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971D46-E57A-2935-76FA-1D46637BFB92}"/>
              </a:ext>
            </a:extLst>
          </p:cNvPr>
          <p:cNvGrpSpPr/>
          <p:nvPr/>
        </p:nvGrpSpPr>
        <p:grpSpPr>
          <a:xfrm>
            <a:off x="1225489" y="3391374"/>
            <a:ext cx="704592" cy="612407"/>
            <a:chOff x="1219574" y="3525921"/>
            <a:chExt cx="704592" cy="612407"/>
          </a:xfrm>
        </p:grpSpPr>
        <p:sp>
          <p:nvSpPr>
            <p:cNvPr id="28" name="フローチャート: 書類 74">
              <a:extLst>
                <a:ext uri="{FF2B5EF4-FFF2-40B4-BE49-F238E27FC236}">
                  <a16:creationId xmlns:a16="http://schemas.microsoft.com/office/drawing/2014/main" id="{FB92FD7F-D683-3E8F-A2C4-335F7CDFC928}"/>
                </a:ext>
              </a:extLst>
            </p:cNvPr>
            <p:cNvSpPr/>
            <p:nvPr/>
          </p:nvSpPr>
          <p:spPr>
            <a:xfrm>
              <a:off x="1219574" y="3525921"/>
              <a:ext cx="704592" cy="612407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CSV</a:t>
              </a:r>
            </a:p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29" name="Picture 10" descr="CSV vs Excel - What are They? Comparison, Differences, Template">
              <a:extLst>
                <a:ext uri="{FF2B5EF4-FFF2-40B4-BE49-F238E27FC236}">
                  <a16:creationId xmlns:a16="http://schemas.microsoft.com/office/drawing/2014/main" id="{19A244FC-761E-8F82-5D06-86DEFC4B8A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18295" r="65097" b="33978"/>
            <a:stretch/>
          </p:blipFill>
          <p:spPr bwMode="auto">
            <a:xfrm>
              <a:off x="1463925" y="3771269"/>
              <a:ext cx="215890" cy="23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331805C3-3883-5BC7-3DAC-04C3ADC0DDB0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>
            <a:off x="1132837" y="3475202"/>
            <a:ext cx="0" cy="8011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B78ECB4D-D32F-2A61-B4CE-ACD28E645D8D}"/>
              </a:ext>
            </a:extLst>
          </p:cNvPr>
          <p:cNvSpPr/>
          <p:nvPr/>
        </p:nvSpPr>
        <p:spPr>
          <a:xfrm>
            <a:off x="528317" y="42763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Verify Box Unpack plan and issue documents e.g. Unpack list and contents label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6D398F88-319E-B008-E0E5-AA5ED7935788}"/>
              </a:ext>
            </a:extLst>
          </p:cNvPr>
          <p:cNvCxnSpPr>
            <a:cxnSpLocks/>
            <a:stCxn id="32" idx="3"/>
            <a:endCxn id="11" idx="1"/>
          </p:cNvCxnSpPr>
          <p:nvPr/>
        </p:nvCxnSpPr>
        <p:spPr>
          <a:xfrm flipV="1">
            <a:off x="1737357" y="3705050"/>
            <a:ext cx="462554" cy="89088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C6C5361-F197-A0A4-B8C2-CB50CF667F4E}"/>
              </a:ext>
            </a:extLst>
          </p:cNvPr>
          <p:cNvSpPr/>
          <p:nvPr/>
        </p:nvSpPr>
        <p:spPr>
          <a:xfrm>
            <a:off x="709352" y="870129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AFD5C-C11B-7F74-C8C2-4CB3143F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94" y="1898228"/>
            <a:ext cx="4251906" cy="1241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4409C-8073-7017-C2AF-9A1C7E328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3210986"/>
            <a:ext cx="4254002" cy="98812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0F13F19-CAD6-D73A-A5AD-3C3EC828A3A2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EAF8AFF-789C-0A8E-9E69-7ADDEFE05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313" y="3731843"/>
            <a:ext cx="4138115" cy="409501"/>
          </a:xfrm>
          <a:prstGeom prst="rect">
            <a:avLst/>
          </a:prstGeom>
        </p:spPr>
      </p:pic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02D093BC-00C5-7709-B6FC-15C8BBCE66E3}"/>
              </a:ext>
            </a:extLst>
          </p:cNvPr>
          <p:cNvCxnSpPr>
            <a:cxnSpLocks/>
            <a:stCxn id="101" idx="2"/>
            <a:endCxn id="92" idx="0"/>
          </p:cNvCxnSpPr>
          <p:nvPr/>
        </p:nvCxnSpPr>
        <p:spPr>
          <a:xfrm rot="5400000">
            <a:off x="835422" y="5522690"/>
            <a:ext cx="2311716" cy="172810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58BD272C-BEEA-2B01-BB4F-F03F4EF3E4C0}"/>
              </a:ext>
            </a:extLst>
          </p:cNvPr>
          <p:cNvCxnSpPr>
            <a:cxnSpLocks/>
            <a:stCxn id="32" idx="2"/>
            <a:endCxn id="101" idx="1"/>
          </p:cNvCxnSpPr>
          <p:nvPr/>
        </p:nvCxnSpPr>
        <p:spPr>
          <a:xfrm rot="16200000" flipH="1">
            <a:off x="1644700" y="4403637"/>
            <a:ext cx="94249" cy="11179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10">
            <a:extLst>
              <a:ext uri="{FF2B5EF4-FFF2-40B4-BE49-F238E27FC236}">
                <a16:creationId xmlns:a16="http://schemas.microsoft.com/office/drawing/2014/main" id="{7126C90A-4570-9534-431A-22A4D422347D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1127228" y="8181734"/>
            <a:ext cx="0" cy="5195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34">
            <a:extLst>
              <a:ext uri="{FF2B5EF4-FFF2-40B4-BE49-F238E27FC236}">
                <a16:creationId xmlns:a16="http://schemas.microsoft.com/office/drawing/2014/main" id="{4989B66A-707B-74CB-DEA9-46CFF8818FB7}"/>
              </a:ext>
            </a:extLst>
          </p:cNvPr>
          <p:cNvSpPr/>
          <p:nvPr/>
        </p:nvSpPr>
        <p:spPr>
          <a:xfrm>
            <a:off x="522708" y="7542599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Issue Check Sheet Just in time report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9D356972-1C4E-E0F8-98A3-650EC7EE2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7222719"/>
            <a:ext cx="4254002" cy="988127"/>
          </a:xfrm>
          <a:prstGeom prst="rect">
            <a:avLst/>
          </a:prstGeom>
        </p:spPr>
      </p:pic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EA2BB0EC-3D2A-ACF2-9C5A-78BFC8BBEB11}"/>
              </a:ext>
            </a:extLst>
          </p:cNvPr>
          <p:cNvCxnSpPr>
            <a:cxnSpLocks/>
            <a:stCxn id="92" idx="3"/>
            <a:endCxn id="94" idx="1"/>
          </p:cNvCxnSpPr>
          <p:nvPr/>
        </p:nvCxnSpPr>
        <p:spPr>
          <a:xfrm flipV="1">
            <a:off x="1731748" y="7716783"/>
            <a:ext cx="468163" cy="1453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フローチャート: 書類 74">
            <a:extLst>
              <a:ext uri="{FF2B5EF4-FFF2-40B4-BE49-F238E27FC236}">
                <a16:creationId xmlns:a16="http://schemas.microsoft.com/office/drawing/2014/main" id="{C815FEAE-9A29-645A-87F2-18941BBBAB02}"/>
              </a:ext>
            </a:extLst>
          </p:cNvPr>
          <p:cNvSpPr/>
          <p:nvPr/>
        </p:nvSpPr>
        <p:spPr>
          <a:xfrm>
            <a:off x="1196203" y="8088883"/>
            <a:ext cx="704592" cy="612407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Pdf</a:t>
            </a:r>
          </a:p>
          <a:p>
            <a:pPr algn="ctr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475097E-8C8D-CE2F-BB19-14C0E3AA1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791" y="7565748"/>
            <a:ext cx="4124323" cy="415713"/>
          </a:xfrm>
          <a:prstGeom prst="rect">
            <a:avLst/>
          </a:prstGeom>
        </p:spPr>
      </p:pic>
      <p:pic>
        <p:nvPicPr>
          <p:cNvPr id="98" name="Picture 2" descr="Free PDF Download SVG, PNG Icon, Symbol. Download Image.">
            <a:extLst>
              <a:ext uri="{FF2B5EF4-FFF2-40B4-BE49-F238E27FC236}">
                <a16:creationId xmlns:a16="http://schemas.microsoft.com/office/drawing/2014/main" id="{9DC41F9E-7034-C41D-674F-D601AD28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72" y="8352400"/>
            <a:ext cx="199062" cy="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A6D486E3-E9F2-EDD9-7D56-8FC54D4A98F2}"/>
              </a:ext>
            </a:extLst>
          </p:cNvPr>
          <p:cNvCxnSpPr>
            <a:cxnSpLocks/>
            <a:stCxn id="97" idx="3"/>
            <a:endCxn id="126" idx="3"/>
          </p:cNvCxnSpPr>
          <p:nvPr/>
        </p:nvCxnSpPr>
        <p:spPr>
          <a:xfrm flipH="1">
            <a:off x="3762895" y="7773605"/>
            <a:ext cx="2631219" cy="719630"/>
          </a:xfrm>
          <a:prstGeom prst="bentConnector3">
            <a:avLst>
              <a:gd name="adj1" fmla="val -868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05A6532-C1C8-D126-2B7B-05A27518D905}"/>
              </a:ext>
            </a:extLst>
          </p:cNvPr>
          <p:cNvGrpSpPr/>
          <p:nvPr/>
        </p:nvGrpSpPr>
        <p:grpSpPr>
          <a:xfrm>
            <a:off x="2250811" y="4788614"/>
            <a:ext cx="1209040" cy="442269"/>
            <a:chOff x="528317" y="5378512"/>
            <a:chExt cx="1209040" cy="639135"/>
          </a:xfrm>
        </p:grpSpPr>
        <p:sp>
          <p:nvSpPr>
            <p:cNvPr id="101" name="正方形/長方形 34">
              <a:extLst>
                <a:ext uri="{FF2B5EF4-FFF2-40B4-BE49-F238E27FC236}">
                  <a16:creationId xmlns:a16="http://schemas.microsoft.com/office/drawing/2014/main" id="{62B23230-CB46-C10C-38F0-38AC9D8A87CA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Box Unpack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712D7CD-3845-940E-C64E-7698121BC5BA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5153EB6-E0DF-DD7D-EA74-37A69C263BE6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0F3AEB4D-55F8-5612-A52A-BC5D370F9D3F}"/>
              </a:ext>
            </a:extLst>
          </p:cNvPr>
          <p:cNvCxnSpPr>
            <a:cxnSpLocks/>
            <a:stCxn id="129" idx="3"/>
            <a:endCxn id="119" idx="3"/>
          </p:cNvCxnSpPr>
          <p:nvPr/>
        </p:nvCxnSpPr>
        <p:spPr>
          <a:xfrm flipH="1">
            <a:off x="6321432" y="3936594"/>
            <a:ext cx="74996" cy="1038937"/>
          </a:xfrm>
          <a:prstGeom prst="bentConnector3">
            <a:avLst>
              <a:gd name="adj1" fmla="val -30481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78C0D9-C3D6-271E-D652-8E23A5E178A3}"/>
              </a:ext>
            </a:extLst>
          </p:cNvPr>
          <p:cNvGrpSpPr/>
          <p:nvPr/>
        </p:nvGrpSpPr>
        <p:grpSpPr>
          <a:xfrm>
            <a:off x="3199605" y="5252230"/>
            <a:ext cx="1382451" cy="2019144"/>
            <a:chOff x="2241334" y="5579053"/>
            <a:chExt cx="1382451" cy="2019144"/>
          </a:xfrm>
        </p:grpSpPr>
        <p:pic>
          <p:nvPicPr>
            <p:cNvPr id="53" name="図 290">
              <a:extLst>
                <a:ext uri="{FF2B5EF4-FFF2-40B4-BE49-F238E27FC236}">
                  <a16:creationId xmlns:a16="http://schemas.microsoft.com/office/drawing/2014/main" id="{4E00CA82-3963-EA71-8C65-4A32BBDDF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54" name="図 292">
              <a:extLst>
                <a:ext uri="{FF2B5EF4-FFF2-40B4-BE49-F238E27FC236}">
                  <a16:creationId xmlns:a16="http://schemas.microsoft.com/office/drawing/2014/main" id="{6EF88FCE-46EA-421E-BB74-EE6835358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55" name="テキスト ボックス 294">
              <a:extLst>
                <a:ext uri="{FF2B5EF4-FFF2-40B4-BE49-F238E27FC236}">
                  <a16:creationId xmlns:a16="http://schemas.microsoft.com/office/drawing/2014/main" id="{F8912A60-EBEF-2B0D-21AA-1039BC5D7EC3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Box Unpack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56" name="図 302">
              <a:extLst>
                <a:ext uri="{FF2B5EF4-FFF2-40B4-BE49-F238E27FC236}">
                  <a16:creationId xmlns:a16="http://schemas.microsoft.com/office/drawing/2014/main" id="{779548DF-7438-2663-DD9B-AEE34F678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57" name="図 303">
              <a:extLst>
                <a:ext uri="{FF2B5EF4-FFF2-40B4-BE49-F238E27FC236}">
                  <a16:creationId xmlns:a16="http://schemas.microsoft.com/office/drawing/2014/main" id="{171F023E-54B1-7F99-FB4E-1DDCA15F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58" name="図 304">
              <a:extLst>
                <a:ext uri="{FF2B5EF4-FFF2-40B4-BE49-F238E27FC236}">
                  <a16:creationId xmlns:a16="http://schemas.microsoft.com/office/drawing/2014/main" id="{D3F66489-4BD4-6461-B937-54B832DC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59" name="図 305">
              <a:extLst>
                <a:ext uri="{FF2B5EF4-FFF2-40B4-BE49-F238E27FC236}">
                  <a16:creationId xmlns:a16="http://schemas.microsoft.com/office/drawing/2014/main" id="{039EED8B-2770-3B09-3FD8-EF1CE403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60" name="四角形: 角を丸くする 306">
              <a:extLst>
                <a:ext uri="{FF2B5EF4-FFF2-40B4-BE49-F238E27FC236}">
                  <a16:creationId xmlns:a16="http://schemas.microsoft.com/office/drawing/2014/main" id="{681E8084-2BC6-D6C3-9928-2314BFEACB72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1" name="四角形: 角を丸くする 307">
              <a:extLst>
                <a:ext uri="{FF2B5EF4-FFF2-40B4-BE49-F238E27FC236}">
                  <a16:creationId xmlns:a16="http://schemas.microsoft.com/office/drawing/2014/main" id="{51371291-000E-1B0F-5CCC-D1C721B26019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" name="テキスト ボックス 316">
              <a:extLst>
                <a:ext uri="{FF2B5EF4-FFF2-40B4-BE49-F238E27FC236}">
                  <a16:creationId xmlns:a16="http://schemas.microsoft.com/office/drawing/2014/main" id="{25DBD215-0FC0-7819-7C08-43FCDB2924F7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63" name="グラフィックス 318" descr="日毎カレンダー">
              <a:extLst>
                <a:ext uri="{FF2B5EF4-FFF2-40B4-BE49-F238E27FC236}">
                  <a16:creationId xmlns:a16="http://schemas.microsoft.com/office/drawing/2014/main" id="{37B092B1-9546-BDDE-4034-4D394157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64" name="グラフィックス 319" descr="日毎カレンダー">
              <a:extLst>
                <a:ext uri="{FF2B5EF4-FFF2-40B4-BE49-F238E27FC236}">
                  <a16:creationId xmlns:a16="http://schemas.microsoft.com/office/drawing/2014/main" id="{2A9EA523-E8B2-778B-7DC3-0A57CBF69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66" name="テキスト ボックス 322">
              <a:extLst>
                <a:ext uri="{FF2B5EF4-FFF2-40B4-BE49-F238E27FC236}">
                  <a16:creationId xmlns:a16="http://schemas.microsoft.com/office/drawing/2014/main" id="{F0E3E47F-E72B-D9C1-F7A7-26F6DFD3FA15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67" name="正方形/長方形 323">
              <a:extLst>
                <a:ext uri="{FF2B5EF4-FFF2-40B4-BE49-F238E27FC236}">
                  <a16:creationId xmlns:a16="http://schemas.microsoft.com/office/drawing/2014/main" id="{AD8FDE9F-9B64-9A15-5205-6D9D99ECF705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8" name="テキスト ボックス 324">
              <a:extLst>
                <a:ext uri="{FF2B5EF4-FFF2-40B4-BE49-F238E27FC236}">
                  <a16:creationId xmlns:a16="http://schemas.microsoft.com/office/drawing/2014/main" id="{44A1CEC1-9844-00E5-370D-4C8B6B0EC65F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69" name="テキスト ボックス 325">
              <a:extLst>
                <a:ext uri="{FF2B5EF4-FFF2-40B4-BE49-F238E27FC236}">
                  <a16:creationId xmlns:a16="http://schemas.microsoft.com/office/drawing/2014/main" id="{5E54AB74-9314-449A-1BBC-CA4E332BDD5F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70" name="図 327">
              <a:extLst>
                <a:ext uri="{FF2B5EF4-FFF2-40B4-BE49-F238E27FC236}">
                  <a16:creationId xmlns:a16="http://schemas.microsoft.com/office/drawing/2014/main" id="{CC7501C6-4A4F-2826-BFD2-032CCEB22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71" name="図 328">
              <a:extLst>
                <a:ext uri="{FF2B5EF4-FFF2-40B4-BE49-F238E27FC236}">
                  <a16:creationId xmlns:a16="http://schemas.microsoft.com/office/drawing/2014/main" id="{E6EDBB56-EB79-AACC-E242-857F64631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109" name="テキスト ボックス 329">
              <a:extLst>
                <a:ext uri="{FF2B5EF4-FFF2-40B4-BE49-F238E27FC236}">
                  <a16:creationId xmlns:a16="http://schemas.microsoft.com/office/drawing/2014/main" id="{C6DD19C0-97BC-12AA-D276-3DFFF9C50D15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DOCK: R3W18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110" name="テキスト ボックス 330">
              <a:extLst>
                <a:ext uri="{FF2B5EF4-FFF2-40B4-BE49-F238E27FC236}">
                  <a16:creationId xmlns:a16="http://schemas.microsoft.com/office/drawing/2014/main" id="{988E8644-6205-4A16-565C-585CFC355B70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DOCK: R3W18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0/2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112" name="テキスト ボックス 315">
              <a:extLst>
                <a:ext uri="{FF2B5EF4-FFF2-40B4-BE49-F238E27FC236}">
                  <a16:creationId xmlns:a16="http://schemas.microsoft.com/office/drawing/2014/main" id="{A3C2FF35-E272-5A0E-F274-4BA6B320A1B4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9832912-E627-D270-FDAF-ECA6CAE499A7}"/>
              </a:ext>
            </a:extLst>
          </p:cNvPr>
          <p:cNvGrpSpPr/>
          <p:nvPr/>
        </p:nvGrpSpPr>
        <p:grpSpPr>
          <a:xfrm>
            <a:off x="4714536" y="4493487"/>
            <a:ext cx="1606896" cy="964088"/>
            <a:chOff x="376974" y="1574422"/>
            <a:chExt cx="5978106" cy="3533166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3110922-45A0-4645-BDF2-5C363F5EF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6974" y="1574422"/>
              <a:ext cx="5978106" cy="353316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940AC0B9-2B43-D422-983F-E11436F2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64872" y="1632048"/>
              <a:ext cx="333563" cy="322163"/>
            </a:xfrm>
            <a:prstGeom prst="rect">
              <a:avLst/>
            </a:prstGeom>
          </p:spPr>
        </p:pic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9DA7BE3-69CB-D5EB-BD1C-5B716EC551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1517" y="5608600"/>
            <a:ext cx="370455" cy="36479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37DC391-54C8-AF82-0FDF-BF76CD6C49F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22987" y="5615379"/>
            <a:ext cx="379548" cy="364799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7E796B4-423F-7D8B-16CC-76AE6C2706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60344" y="5248729"/>
            <a:ext cx="376173" cy="36665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729025FB-E42F-AB63-D9D3-785642C0D7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27253" y="5252230"/>
            <a:ext cx="371017" cy="37966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4B0AD80-2937-C20A-F628-7029165B9F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2938" y="7832615"/>
            <a:ext cx="969957" cy="13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21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137BE-225E-1E8B-8D2F-3794CAA7B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6A6EB45-FAFA-0B18-1926-B81EB401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C68336D-DBB8-B0F5-E64B-8B8A3E34B1B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028823E-7F47-DD2E-2C2E-C6C9341CE47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47AC8E6-1E84-9C3B-4E9B-5AB7B0FACDAB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E246D50-7515-2972-533E-3A394875BC4B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A83ACCB-5982-1F05-6A41-2EFB96DCBC9C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E6B1ECB-8ECC-FDDD-29A1-4ED286103615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4-2-6. Box Unpack process – Box Unpack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12156635-BB58-F57E-93AA-91E5961EF329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6657B4-061C-C8BC-2CAC-CE72D8172DCB}"/>
              </a:ext>
            </a:extLst>
          </p:cNvPr>
          <p:cNvGrpSpPr/>
          <p:nvPr/>
        </p:nvGrpSpPr>
        <p:grpSpPr>
          <a:xfrm>
            <a:off x="2092958" y="1795559"/>
            <a:ext cx="1209040" cy="442269"/>
            <a:chOff x="528317" y="5378512"/>
            <a:chExt cx="1209040" cy="639135"/>
          </a:xfrm>
        </p:grpSpPr>
        <p:sp>
          <p:nvSpPr>
            <p:cNvPr id="6" name="正方形/長方形 34">
              <a:extLst>
                <a:ext uri="{FF2B5EF4-FFF2-40B4-BE49-F238E27FC236}">
                  <a16:creationId xmlns:a16="http://schemas.microsoft.com/office/drawing/2014/main" id="{8F41BEA5-C98B-27E4-4297-4064C0227403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Box Unpack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8B77D1-C1CE-7A67-F685-430E9B005A60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9A35D6E-65A5-4BF8-3E0D-E344CF652B1D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3C47CBC-D48D-6FFF-1ED1-F14B94D1548A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BD28321-28A4-ECE1-3F2F-8BF36ACFEEB7}"/>
              </a:ext>
            </a:extLst>
          </p:cNvPr>
          <p:cNvSpPr/>
          <p:nvPr/>
        </p:nvSpPr>
        <p:spPr>
          <a:xfrm>
            <a:off x="3879635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4AA5B4-DB78-1BF8-304C-24EB21162502}"/>
              </a:ext>
            </a:extLst>
          </p:cNvPr>
          <p:cNvSpPr/>
          <p:nvPr/>
        </p:nvSpPr>
        <p:spPr>
          <a:xfrm>
            <a:off x="3693627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0F0C4D-54AB-9DCB-BC0D-02CEB84FE6D5}"/>
              </a:ext>
            </a:extLst>
          </p:cNvPr>
          <p:cNvCxnSpPr>
            <a:cxnSpLocks/>
            <a:stCxn id="19" idx="4"/>
            <a:endCxn id="23" idx="0"/>
          </p:cNvCxnSpPr>
          <p:nvPr/>
        </p:nvCxnSpPr>
        <p:spPr>
          <a:xfrm>
            <a:off x="4297511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D42050E-A45B-A639-8B36-8034AD5335CD}"/>
              </a:ext>
            </a:extLst>
          </p:cNvPr>
          <p:cNvSpPr/>
          <p:nvPr/>
        </p:nvSpPr>
        <p:spPr>
          <a:xfrm>
            <a:off x="3693627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Unbox the package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the Unpack list plan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D8CC06-5218-EC03-F308-972C4B21192D}"/>
              </a:ext>
            </a:extLst>
          </p:cNvPr>
          <p:cNvCxnSpPr>
            <a:cxnSpLocks/>
            <a:stCxn id="23" idx="2"/>
            <a:endCxn id="30" idx="0"/>
          </p:cNvCxnSpPr>
          <p:nvPr/>
        </p:nvCxnSpPr>
        <p:spPr>
          <a:xfrm>
            <a:off x="4297511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8100EA2-F629-9AF2-4399-67496D6C9908}"/>
              </a:ext>
            </a:extLst>
          </p:cNvPr>
          <p:cNvCxnSpPr>
            <a:cxnSpLocks/>
            <a:stCxn id="30" idx="2"/>
            <a:endCxn id="62" idx="0"/>
          </p:cNvCxnSpPr>
          <p:nvPr/>
        </p:nvCxnSpPr>
        <p:spPr>
          <a:xfrm flipH="1">
            <a:off x="4297510" y="3708368"/>
            <a:ext cx="1" cy="15421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54457F72-8E72-BE32-54B9-EA39E775D828}"/>
              </a:ext>
            </a:extLst>
          </p:cNvPr>
          <p:cNvSpPr/>
          <p:nvPr/>
        </p:nvSpPr>
        <p:spPr>
          <a:xfrm>
            <a:off x="4235596" y="3862587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F272C86C-5309-C9D7-47C2-F11C4E07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96" y="3968682"/>
            <a:ext cx="848698" cy="94817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82A17A94-DD2A-3C35-6C73-4FDA8DA1A473}"/>
              </a:ext>
            </a:extLst>
          </p:cNvPr>
          <p:cNvSpPr/>
          <p:nvPr/>
        </p:nvSpPr>
        <p:spPr>
          <a:xfrm>
            <a:off x="3693627" y="4227325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Scan </a:t>
            </a:r>
            <a:r>
              <a:rPr kumimoji="1" lang="en-US" sz="700" kern="0" dirty="0">
                <a:solidFill>
                  <a:prstClr val="black"/>
                </a:solidFill>
                <a:highlight>
                  <a:srgbClr val="FFFF00"/>
                </a:highlight>
              </a:rPr>
              <a:t>case mark </a:t>
            </a:r>
            <a:r>
              <a:rPr kumimoji="1" lang="en-US" sz="700" kern="0" dirty="0">
                <a:solidFill>
                  <a:prstClr val="black"/>
                </a:solidFill>
              </a:rPr>
              <a:t>for data collect e.g. Pc no., Case no.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F5F576DA-CD02-3A7C-7A2D-93F669B99FAF}"/>
              </a:ext>
            </a:extLst>
          </p:cNvPr>
          <p:cNvSpPr/>
          <p:nvPr/>
        </p:nvSpPr>
        <p:spPr>
          <a:xfrm>
            <a:off x="3943006" y="8033464"/>
            <a:ext cx="709008" cy="501421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B26800D-EAEA-0CBB-DB6B-50DDE42607DB}"/>
              </a:ext>
            </a:extLst>
          </p:cNvPr>
          <p:cNvSpPr txBox="1"/>
          <p:nvPr/>
        </p:nvSpPr>
        <p:spPr>
          <a:xfrm>
            <a:off x="3522778" y="791090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C7042A7-004A-5A43-6A00-F000D9E8C2D8}"/>
              </a:ext>
            </a:extLst>
          </p:cNvPr>
          <p:cNvSpPr txBox="1"/>
          <p:nvPr/>
        </p:nvSpPr>
        <p:spPr>
          <a:xfrm>
            <a:off x="4244951" y="847798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DEE58F2-1ADC-FFC8-FF6F-6E659C764D0D}"/>
              </a:ext>
            </a:extLst>
          </p:cNvPr>
          <p:cNvSpPr/>
          <p:nvPr/>
        </p:nvSpPr>
        <p:spPr>
          <a:xfrm>
            <a:off x="4839064" y="6386921"/>
            <a:ext cx="1020979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rIns="18288" rtlCol="0" anchor="ctr"/>
          <a:lstStyle/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Collect NG report</a:t>
            </a:r>
          </a:p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(unmatched </a:t>
            </a:r>
            <a:r>
              <a:rPr kumimoji="1" lang="en-US" sz="700" kern="0" dirty="0" err="1">
                <a:solidFill>
                  <a:prstClr val="black"/>
                </a:solidFill>
              </a:rPr>
              <a:t>lot_no|pc_no|case_no</a:t>
            </a:r>
            <a:r>
              <a:rPr kumimoji="1" lang="en-US" sz="700" kern="0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110" name="コネクタ: カギ線 28">
            <a:extLst>
              <a:ext uri="{FF2B5EF4-FFF2-40B4-BE49-F238E27FC236}">
                <a16:creationId xmlns:a16="http://schemas.microsoft.com/office/drawing/2014/main" id="{5267CFAE-94CA-F745-9C3B-C55043B795EF}"/>
              </a:ext>
            </a:extLst>
          </p:cNvPr>
          <p:cNvCxnSpPr>
            <a:cxnSpLocks/>
            <a:stCxn id="104" idx="1"/>
            <a:endCxn id="62" idx="2"/>
          </p:cNvCxnSpPr>
          <p:nvPr/>
        </p:nvCxnSpPr>
        <p:spPr>
          <a:xfrm rot="10800000" flipH="1">
            <a:off x="3943006" y="3921643"/>
            <a:ext cx="292590" cy="4362533"/>
          </a:xfrm>
          <a:prstGeom prst="bentConnector3">
            <a:avLst>
              <a:gd name="adj1" fmla="val -46877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14580F4-E72B-948E-EF4D-93BF58ED8BF8}"/>
              </a:ext>
            </a:extLst>
          </p:cNvPr>
          <p:cNvGrpSpPr/>
          <p:nvPr/>
        </p:nvGrpSpPr>
        <p:grpSpPr>
          <a:xfrm>
            <a:off x="2956109" y="4706365"/>
            <a:ext cx="322842" cy="581402"/>
            <a:chOff x="2281970" y="4924190"/>
            <a:chExt cx="322842" cy="581402"/>
          </a:xfrm>
        </p:grpSpPr>
        <p:pic>
          <p:nvPicPr>
            <p:cNvPr id="112" name="図 116">
              <a:extLst>
                <a:ext uri="{FF2B5EF4-FFF2-40B4-BE49-F238E27FC236}">
                  <a16:creationId xmlns:a16="http://schemas.microsoft.com/office/drawing/2014/main" id="{AE5585F8-9BD8-8250-2132-6725C27A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14" name="台形 76">
              <a:extLst>
                <a:ext uri="{FF2B5EF4-FFF2-40B4-BE49-F238E27FC236}">
                  <a16:creationId xmlns:a16="http://schemas.microsoft.com/office/drawing/2014/main" id="{6320CF7A-C828-3AF5-3E28-003BBC04AE73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4D08BB82-5EBB-13AE-7BD2-FEF5CC318EF4}"/>
              </a:ext>
            </a:extLst>
          </p:cNvPr>
          <p:cNvCxnSpPr>
            <a:cxnSpLocks/>
            <a:stCxn id="113" idx="2"/>
            <a:endCxn id="125" idx="0"/>
          </p:cNvCxnSpPr>
          <p:nvPr/>
        </p:nvCxnSpPr>
        <p:spPr>
          <a:xfrm>
            <a:off x="4297511" y="6934524"/>
            <a:ext cx="0" cy="21930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F9A3FCDD-A980-4249-EFB4-D3AB9F9621C1}"/>
              </a:ext>
            </a:extLst>
          </p:cNvPr>
          <p:cNvSpPr/>
          <p:nvPr/>
        </p:nvSpPr>
        <p:spPr>
          <a:xfrm>
            <a:off x="3879635" y="8816209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B589F5E-F07C-87D1-47CC-228F50E569DB}"/>
              </a:ext>
            </a:extLst>
          </p:cNvPr>
          <p:cNvCxnSpPr>
            <a:cxnSpLocks/>
            <a:stCxn id="104" idx="2"/>
            <a:endCxn id="117" idx="0"/>
          </p:cNvCxnSpPr>
          <p:nvPr/>
        </p:nvCxnSpPr>
        <p:spPr>
          <a:xfrm>
            <a:off x="4297510" y="8534885"/>
            <a:ext cx="1" cy="2813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B70C30-016A-5685-AF42-13B1DEC16EEA}"/>
              </a:ext>
            </a:extLst>
          </p:cNvPr>
          <p:cNvCxnSpPr>
            <a:cxnSpLocks/>
            <a:stCxn id="93" idx="2"/>
            <a:endCxn id="2173" idx="0"/>
          </p:cNvCxnSpPr>
          <p:nvPr/>
        </p:nvCxnSpPr>
        <p:spPr>
          <a:xfrm flipH="1">
            <a:off x="4297510" y="4658213"/>
            <a:ext cx="1" cy="27972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lowchart: Decision 112">
            <a:extLst>
              <a:ext uri="{FF2B5EF4-FFF2-40B4-BE49-F238E27FC236}">
                <a16:creationId xmlns:a16="http://schemas.microsoft.com/office/drawing/2014/main" id="{3BB415F4-4A56-7A6E-0D46-BB5C2B213B75}"/>
              </a:ext>
            </a:extLst>
          </p:cNvPr>
          <p:cNvSpPr/>
          <p:nvPr/>
        </p:nvSpPr>
        <p:spPr>
          <a:xfrm>
            <a:off x="3943182" y="6271584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Is NG?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632AE5C-1AE1-9977-301D-0B59B9058192}"/>
              </a:ext>
            </a:extLst>
          </p:cNvPr>
          <p:cNvCxnSpPr>
            <a:cxnSpLocks/>
            <a:stCxn id="113" idx="3"/>
            <a:endCxn id="109" idx="1"/>
          </p:cNvCxnSpPr>
          <p:nvPr/>
        </p:nvCxnSpPr>
        <p:spPr>
          <a:xfrm flipV="1">
            <a:off x="4651839" y="6602365"/>
            <a:ext cx="187225" cy="6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F140272-2F69-C5B9-074D-7DA0E5B95FA0}"/>
              </a:ext>
            </a:extLst>
          </p:cNvPr>
          <p:cNvSpPr/>
          <p:nvPr/>
        </p:nvSpPr>
        <p:spPr>
          <a:xfrm>
            <a:off x="4834297" y="7269164"/>
            <a:ext cx="1020980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8288" rIns="18288" rtlCol="0" anchor="ctr"/>
          <a:lstStyle/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Collect Block report</a:t>
            </a:r>
          </a:p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(unmatched </a:t>
            </a:r>
            <a:r>
              <a:rPr kumimoji="1" lang="en-US" sz="700" kern="0" dirty="0" err="1">
                <a:solidFill>
                  <a:prstClr val="black"/>
                </a:solidFill>
              </a:rPr>
              <a:t>color|part_no</a:t>
            </a:r>
            <a:r>
              <a:rPr kumimoji="1" lang="en-US" sz="700" kern="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25" name="Flowchart: Decision 124">
            <a:extLst>
              <a:ext uri="{FF2B5EF4-FFF2-40B4-BE49-F238E27FC236}">
                <a16:creationId xmlns:a16="http://schemas.microsoft.com/office/drawing/2014/main" id="{C553BD36-9149-4DD6-7465-8934694FDE56}"/>
              </a:ext>
            </a:extLst>
          </p:cNvPr>
          <p:cNvSpPr/>
          <p:nvPr/>
        </p:nvSpPr>
        <p:spPr>
          <a:xfrm>
            <a:off x="3943182" y="7153827"/>
            <a:ext cx="708657" cy="662940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Is Block?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54AC7C5F-C3BD-FA9A-E4CA-AFDA3037301F}"/>
              </a:ext>
            </a:extLst>
          </p:cNvPr>
          <p:cNvCxnSpPr>
            <a:cxnSpLocks/>
            <a:stCxn id="125" idx="3"/>
            <a:endCxn id="124" idx="1"/>
          </p:cNvCxnSpPr>
          <p:nvPr/>
        </p:nvCxnSpPr>
        <p:spPr>
          <a:xfrm flipV="1">
            <a:off x="4651839" y="7484608"/>
            <a:ext cx="182458" cy="6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TextBox 2048">
            <a:extLst>
              <a:ext uri="{FF2B5EF4-FFF2-40B4-BE49-F238E27FC236}">
                <a16:creationId xmlns:a16="http://schemas.microsoft.com/office/drawing/2014/main" id="{7E392DC5-CF34-0401-1B31-C9864C2E124D}"/>
              </a:ext>
            </a:extLst>
          </p:cNvPr>
          <p:cNvSpPr txBox="1"/>
          <p:nvPr/>
        </p:nvSpPr>
        <p:spPr>
          <a:xfrm>
            <a:off x="4254069" y="6893299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NO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B60EEAED-5817-BA01-2668-C212A79B85F7}"/>
              </a:ext>
            </a:extLst>
          </p:cNvPr>
          <p:cNvSpPr txBox="1"/>
          <p:nvPr/>
        </p:nvSpPr>
        <p:spPr>
          <a:xfrm>
            <a:off x="4503921" y="6404743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YES</a:t>
            </a:r>
          </a:p>
        </p:txBody>
      </p:sp>
      <p:sp>
        <p:nvSpPr>
          <p:cNvPr id="2054" name="Rectangle 2053">
            <a:extLst>
              <a:ext uri="{FF2B5EF4-FFF2-40B4-BE49-F238E27FC236}">
                <a16:creationId xmlns:a16="http://schemas.microsoft.com/office/drawing/2014/main" id="{A26B7360-7ADE-0FAC-3CF8-28F05701FC6D}"/>
              </a:ext>
            </a:extLst>
          </p:cNvPr>
          <p:cNvSpPr/>
          <p:nvPr/>
        </p:nvSpPr>
        <p:spPr>
          <a:xfrm>
            <a:off x="5199508" y="5277025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Show Meiji card on tablet</a:t>
            </a: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2B935872-9AE9-4599-D264-0DAB6718E5B4}"/>
              </a:ext>
            </a:extLst>
          </p:cNvPr>
          <p:cNvSpPr txBox="1"/>
          <p:nvPr/>
        </p:nvSpPr>
        <p:spPr>
          <a:xfrm>
            <a:off x="4503921" y="7278157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YES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69FB35EE-D7C0-7F25-4203-4E8C9B0BB423}"/>
              </a:ext>
            </a:extLst>
          </p:cNvPr>
          <p:cNvSpPr txBox="1"/>
          <p:nvPr/>
        </p:nvSpPr>
        <p:spPr>
          <a:xfrm>
            <a:off x="4255434" y="7757302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NO</a:t>
            </a:r>
          </a:p>
        </p:txBody>
      </p:sp>
      <p:cxnSp>
        <p:nvCxnSpPr>
          <p:cNvPr id="2094" name="Straight Arrow Connector 2093">
            <a:extLst>
              <a:ext uri="{FF2B5EF4-FFF2-40B4-BE49-F238E27FC236}">
                <a16:creationId xmlns:a16="http://schemas.microsoft.com/office/drawing/2014/main" id="{0CF14E8F-C5CB-5EF0-0802-24260B14307A}"/>
              </a:ext>
            </a:extLst>
          </p:cNvPr>
          <p:cNvCxnSpPr>
            <a:cxnSpLocks/>
            <a:stCxn id="62" idx="4"/>
            <a:endCxn id="93" idx="0"/>
          </p:cNvCxnSpPr>
          <p:nvPr/>
        </p:nvCxnSpPr>
        <p:spPr>
          <a:xfrm>
            <a:off x="4297510" y="3980697"/>
            <a:ext cx="1" cy="2466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8" name="Straight Arrow Connector 2097">
            <a:extLst>
              <a:ext uri="{FF2B5EF4-FFF2-40B4-BE49-F238E27FC236}">
                <a16:creationId xmlns:a16="http://schemas.microsoft.com/office/drawing/2014/main" id="{85B7B217-62B5-4515-4765-DB0BA4775650}"/>
              </a:ext>
            </a:extLst>
          </p:cNvPr>
          <p:cNvCxnSpPr>
            <a:cxnSpLocks/>
            <a:stCxn id="2181" idx="2"/>
            <a:endCxn id="113" idx="0"/>
          </p:cNvCxnSpPr>
          <p:nvPr/>
        </p:nvCxnSpPr>
        <p:spPr>
          <a:xfrm flipH="1">
            <a:off x="4297511" y="6037840"/>
            <a:ext cx="538" cy="2337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2" name="Oval 2101">
            <a:extLst>
              <a:ext uri="{FF2B5EF4-FFF2-40B4-BE49-F238E27FC236}">
                <a16:creationId xmlns:a16="http://schemas.microsoft.com/office/drawing/2014/main" id="{C699A38E-C722-A605-BC33-0573AABA6D6B}"/>
              </a:ext>
            </a:extLst>
          </p:cNvPr>
          <p:cNvSpPr/>
          <p:nvPr/>
        </p:nvSpPr>
        <p:spPr>
          <a:xfrm>
            <a:off x="6005891" y="7661183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2107" name="コネクタ: カギ線 28">
            <a:extLst>
              <a:ext uri="{FF2B5EF4-FFF2-40B4-BE49-F238E27FC236}">
                <a16:creationId xmlns:a16="http://schemas.microsoft.com/office/drawing/2014/main" id="{285CC079-3B9B-0C10-79B6-CCE671A8FA7C}"/>
              </a:ext>
            </a:extLst>
          </p:cNvPr>
          <p:cNvCxnSpPr>
            <a:cxnSpLocks/>
            <a:stCxn id="124" idx="3"/>
            <a:endCxn id="2102" idx="0"/>
          </p:cNvCxnSpPr>
          <p:nvPr/>
        </p:nvCxnSpPr>
        <p:spPr>
          <a:xfrm>
            <a:off x="5855277" y="7484608"/>
            <a:ext cx="212528" cy="17657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1" name="コネクタ: カギ線 28">
            <a:extLst>
              <a:ext uri="{FF2B5EF4-FFF2-40B4-BE49-F238E27FC236}">
                <a16:creationId xmlns:a16="http://schemas.microsoft.com/office/drawing/2014/main" id="{391C7E83-803F-8A63-FFF7-D453EA522397}"/>
              </a:ext>
            </a:extLst>
          </p:cNvPr>
          <p:cNvCxnSpPr>
            <a:cxnSpLocks/>
            <a:stCxn id="109" idx="3"/>
            <a:endCxn id="2102" idx="6"/>
          </p:cNvCxnSpPr>
          <p:nvPr/>
        </p:nvCxnSpPr>
        <p:spPr>
          <a:xfrm>
            <a:off x="5860043" y="6602365"/>
            <a:ext cx="269676" cy="1117873"/>
          </a:xfrm>
          <a:prstGeom prst="bentConnector3">
            <a:avLst>
              <a:gd name="adj1" fmla="val 18476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9" name="Straight Arrow Connector 2128">
            <a:extLst>
              <a:ext uri="{FF2B5EF4-FFF2-40B4-BE49-F238E27FC236}">
                <a16:creationId xmlns:a16="http://schemas.microsoft.com/office/drawing/2014/main" id="{0AB87FBA-054B-F8F6-FB86-B665CF99AEF9}"/>
              </a:ext>
            </a:extLst>
          </p:cNvPr>
          <p:cNvCxnSpPr>
            <a:cxnSpLocks/>
            <a:stCxn id="125" idx="2"/>
          </p:cNvCxnSpPr>
          <p:nvPr/>
        </p:nvCxnSpPr>
        <p:spPr>
          <a:xfrm>
            <a:off x="4297511" y="7816767"/>
            <a:ext cx="0" cy="22733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34" name="Picture 2133">
            <a:extLst>
              <a:ext uri="{FF2B5EF4-FFF2-40B4-BE49-F238E27FC236}">
                <a16:creationId xmlns:a16="http://schemas.microsoft.com/office/drawing/2014/main" id="{7D5EE2E6-8335-EABD-E6BD-C22893EF3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634" y="4202328"/>
            <a:ext cx="1399532" cy="880351"/>
          </a:xfrm>
          <a:prstGeom prst="rect">
            <a:avLst/>
          </a:prstGeom>
        </p:spPr>
      </p:pic>
      <p:sp>
        <p:nvSpPr>
          <p:cNvPr id="2135" name="Rectangle 2134">
            <a:extLst>
              <a:ext uri="{FF2B5EF4-FFF2-40B4-BE49-F238E27FC236}">
                <a16:creationId xmlns:a16="http://schemas.microsoft.com/office/drawing/2014/main" id="{4F46DCA3-83C9-2A0E-43C0-52F547A7F569}"/>
              </a:ext>
            </a:extLst>
          </p:cNvPr>
          <p:cNvSpPr/>
          <p:nvPr/>
        </p:nvSpPr>
        <p:spPr>
          <a:xfrm>
            <a:off x="5668894" y="8070168"/>
            <a:ext cx="798354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Report problem and fix</a:t>
            </a:r>
          </a:p>
        </p:txBody>
      </p:sp>
      <p:cxnSp>
        <p:nvCxnSpPr>
          <p:cNvPr id="2137" name="コネクタ: カギ線 28">
            <a:extLst>
              <a:ext uri="{FF2B5EF4-FFF2-40B4-BE49-F238E27FC236}">
                <a16:creationId xmlns:a16="http://schemas.microsoft.com/office/drawing/2014/main" id="{1CE22CD5-ABFC-2CF5-34C1-B1CFBD1281AA}"/>
              </a:ext>
            </a:extLst>
          </p:cNvPr>
          <p:cNvCxnSpPr>
            <a:cxnSpLocks/>
            <a:stCxn id="2135" idx="1"/>
            <a:endCxn id="104" idx="3"/>
          </p:cNvCxnSpPr>
          <p:nvPr/>
        </p:nvCxnSpPr>
        <p:spPr>
          <a:xfrm flipH="1" flipV="1">
            <a:off x="4652014" y="8284175"/>
            <a:ext cx="1016880" cy="143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0" name="Straight Arrow Connector 2139">
            <a:extLst>
              <a:ext uri="{FF2B5EF4-FFF2-40B4-BE49-F238E27FC236}">
                <a16:creationId xmlns:a16="http://schemas.microsoft.com/office/drawing/2014/main" id="{968A2B5D-F23C-4A40-D4F0-EC1F6F7AC6A8}"/>
              </a:ext>
            </a:extLst>
          </p:cNvPr>
          <p:cNvCxnSpPr>
            <a:cxnSpLocks/>
            <a:stCxn id="2102" idx="4"/>
            <a:endCxn id="2135" idx="0"/>
          </p:cNvCxnSpPr>
          <p:nvPr/>
        </p:nvCxnSpPr>
        <p:spPr>
          <a:xfrm>
            <a:off x="6067805" y="7779293"/>
            <a:ext cx="266" cy="29087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7" name="Group 2166">
            <a:extLst>
              <a:ext uri="{FF2B5EF4-FFF2-40B4-BE49-F238E27FC236}">
                <a16:creationId xmlns:a16="http://schemas.microsoft.com/office/drawing/2014/main" id="{1CCF5B4F-0331-577F-7138-62F942BB5CC1}"/>
              </a:ext>
            </a:extLst>
          </p:cNvPr>
          <p:cNvGrpSpPr/>
          <p:nvPr/>
        </p:nvGrpSpPr>
        <p:grpSpPr>
          <a:xfrm>
            <a:off x="1852955" y="2746586"/>
            <a:ext cx="1606896" cy="964088"/>
            <a:chOff x="376974" y="1574422"/>
            <a:chExt cx="5978106" cy="3533166"/>
          </a:xfrm>
        </p:grpSpPr>
        <p:pic>
          <p:nvPicPr>
            <p:cNvPr id="2168" name="Picture 2167">
              <a:extLst>
                <a:ext uri="{FF2B5EF4-FFF2-40B4-BE49-F238E27FC236}">
                  <a16:creationId xmlns:a16="http://schemas.microsoft.com/office/drawing/2014/main" id="{280CCD14-8830-A6EA-7BE3-88672C1D3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974" y="1574422"/>
              <a:ext cx="5978106" cy="353316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169" name="Picture 2168">
              <a:extLst>
                <a:ext uri="{FF2B5EF4-FFF2-40B4-BE49-F238E27FC236}">
                  <a16:creationId xmlns:a16="http://schemas.microsoft.com/office/drawing/2014/main" id="{D9A562DC-C082-65E1-C2FA-DB704CB91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4872" y="1632048"/>
              <a:ext cx="333563" cy="322163"/>
            </a:xfrm>
            <a:prstGeom prst="rect">
              <a:avLst/>
            </a:prstGeom>
          </p:spPr>
        </p:pic>
      </p:grpSp>
      <p:grpSp>
        <p:nvGrpSpPr>
          <p:cNvPr id="2170" name="Group 2169">
            <a:extLst>
              <a:ext uri="{FF2B5EF4-FFF2-40B4-BE49-F238E27FC236}">
                <a16:creationId xmlns:a16="http://schemas.microsoft.com/office/drawing/2014/main" id="{6AB4CFBE-E503-430C-E521-CD42FFA9BFA0}"/>
              </a:ext>
            </a:extLst>
          </p:cNvPr>
          <p:cNvGrpSpPr/>
          <p:nvPr/>
        </p:nvGrpSpPr>
        <p:grpSpPr>
          <a:xfrm>
            <a:off x="3178964" y="2759015"/>
            <a:ext cx="322842" cy="581402"/>
            <a:chOff x="2281970" y="4924190"/>
            <a:chExt cx="322842" cy="581402"/>
          </a:xfrm>
        </p:grpSpPr>
        <p:pic>
          <p:nvPicPr>
            <p:cNvPr id="2171" name="図 116">
              <a:extLst>
                <a:ext uri="{FF2B5EF4-FFF2-40B4-BE49-F238E27FC236}">
                  <a16:creationId xmlns:a16="http://schemas.microsoft.com/office/drawing/2014/main" id="{99156DBA-1205-77B1-A32C-27E4AE1BC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2172" name="台形 76">
              <a:extLst>
                <a:ext uri="{FF2B5EF4-FFF2-40B4-BE49-F238E27FC236}">
                  <a16:creationId xmlns:a16="http://schemas.microsoft.com/office/drawing/2014/main" id="{0569C4CA-CA1B-77B6-2B79-ECDA613B05F1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2173" name="Rectangle 2172">
            <a:extLst>
              <a:ext uri="{FF2B5EF4-FFF2-40B4-BE49-F238E27FC236}">
                <a16:creationId xmlns:a16="http://schemas.microsoft.com/office/drawing/2014/main" id="{FD6A62E7-49AA-8034-0491-2D3C4475659D}"/>
              </a:ext>
            </a:extLst>
          </p:cNvPr>
          <p:cNvSpPr/>
          <p:nvPr/>
        </p:nvSpPr>
        <p:spPr>
          <a:xfrm>
            <a:off x="3693626" y="4937935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Print JIT Contents label ANI, paste if needs</a:t>
            </a:r>
          </a:p>
        </p:txBody>
      </p:sp>
      <p:pic>
        <p:nvPicPr>
          <p:cNvPr id="2175" name="Picture 2174">
            <a:extLst>
              <a:ext uri="{FF2B5EF4-FFF2-40B4-BE49-F238E27FC236}">
                <a16:creationId xmlns:a16="http://schemas.microsoft.com/office/drawing/2014/main" id="{61BEB035-BAE7-C205-74F9-D33E4DC6B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735" y="4563379"/>
            <a:ext cx="542521" cy="522278"/>
          </a:xfrm>
          <a:prstGeom prst="rect">
            <a:avLst/>
          </a:prstGeom>
        </p:spPr>
      </p:pic>
      <p:sp>
        <p:nvSpPr>
          <p:cNvPr id="2181" name="Rectangle 2180">
            <a:extLst>
              <a:ext uri="{FF2B5EF4-FFF2-40B4-BE49-F238E27FC236}">
                <a16:creationId xmlns:a16="http://schemas.microsoft.com/office/drawing/2014/main" id="{7E36155A-9DB0-FAEC-5D94-01C9E0CB1E3C}"/>
              </a:ext>
            </a:extLst>
          </p:cNvPr>
          <p:cNvSpPr/>
          <p:nvPr/>
        </p:nvSpPr>
        <p:spPr>
          <a:xfrm>
            <a:off x="3694165" y="56069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</a:t>
            </a:r>
            <a:r>
              <a:rPr kumimoji="1" lang="en-US" sz="700" kern="0" dirty="0">
                <a:solidFill>
                  <a:prstClr val="black"/>
                </a:solidFill>
                <a:highlight>
                  <a:srgbClr val="FFFF00"/>
                </a:highlight>
              </a:rPr>
              <a:t>Exporter label </a:t>
            </a:r>
            <a:r>
              <a:rPr kumimoji="1" lang="en-US" sz="700" kern="0" dirty="0">
                <a:solidFill>
                  <a:prstClr val="black"/>
                </a:solidFill>
              </a:rPr>
              <a:t>and </a:t>
            </a:r>
            <a:r>
              <a:rPr kumimoji="1" lang="en-US" sz="700" kern="0" dirty="0">
                <a:solidFill>
                  <a:prstClr val="black"/>
                </a:solidFill>
                <a:highlight>
                  <a:srgbClr val="FFFF00"/>
                </a:highlight>
              </a:rPr>
              <a:t>contents label ANI</a:t>
            </a:r>
            <a:r>
              <a:rPr kumimoji="1" lang="en-US" sz="700" kern="0" dirty="0">
                <a:solidFill>
                  <a:prstClr val="black"/>
                </a:solidFill>
              </a:rPr>
              <a:t>, compare check</a:t>
            </a:r>
          </a:p>
        </p:txBody>
      </p:sp>
      <p:cxnSp>
        <p:nvCxnSpPr>
          <p:cNvPr id="2193" name="コネクタ: カギ線 28">
            <a:extLst>
              <a:ext uri="{FF2B5EF4-FFF2-40B4-BE49-F238E27FC236}">
                <a16:creationId xmlns:a16="http://schemas.microsoft.com/office/drawing/2014/main" id="{749F12E3-2FCB-B043-525E-929B106DE738}"/>
              </a:ext>
            </a:extLst>
          </p:cNvPr>
          <p:cNvCxnSpPr>
            <a:cxnSpLocks/>
            <a:stCxn id="2054" idx="2"/>
            <a:endCxn id="2181" idx="3"/>
          </p:cNvCxnSpPr>
          <p:nvPr/>
        </p:nvCxnSpPr>
        <p:spPr>
          <a:xfrm rot="5400000">
            <a:off x="5295421" y="5314424"/>
            <a:ext cx="114483" cy="901460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6" name="コネクタ: カギ線 28">
            <a:extLst>
              <a:ext uri="{FF2B5EF4-FFF2-40B4-BE49-F238E27FC236}">
                <a16:creationId xmlns:a16="http://schemas.microsoft.com/office/drawing/2014/main" id="{0ED73557-8805-416B-C20D-AFA36B3A011A}"/>
              </a:ext>
            </a:extLst>
          </p:cNvPr>
          <p:cNvCxnSpPr>
            <a:cxnSpLocks/>
            <a:stCxn id="2173" idx="3"/>
            <a:endCxn id="2054" idx="0"/>
          </p:cNvCxnSpPr>
          <p:nvPr/>
        </p:nvCxnSpPr>
        <p:spPr>
          <a:xfrm>
            <a:off x="4901393" y="5153379"/>
            <a:ext cx="901999" cy="12364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99" name="Picture 2198">
            <a:extLst>
              <a:ext uri="{FF2B5EF4-FFF2-40B4-BE49-F238E27FC236}">
                <a16:creationId xmlns:a16="http://schemas.microsoft.com/office/drawing/2014/main" id="{8B93F783-20E0-323B-D61B-351B3263A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198" y="5470996"/>
            <a:ext cx="477599" cy="367144"/>
          </a:xfrm>
          <a:prstGeom prst="rect">
            <a:avLst/>
          </a:prstGeom>
        </p:spPr>
      </p:pic>
      <p:pic>
        <p:nvPicPr>
          <p:cNvPr id="2200" name="Picture 2199">
            <a:extLst>
              <a:ext uri="{FF2B5EF4-FFF2-40B4-BE49-F238E27FC236}">
                <a16:creationId xmlns:a16="http://schemas.microsoft.com/office/drawing/2014/main" id="{2CC12DA2-202C-2174-A222-1AD17DF5DE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091" y="5475536"/>
            <a:ext cx="469943" cy="367144"/>
          </a:xfrm>
          <a:prstGeom prst="rect">
            <a:avLst/>
          </a:prstGeom>
        </p:spPr>
      </p:pic>
      <p:grpSp>
        <p:nvGrpSpPr>
          <p:cNvPr id="2201" name="Group 2200">
            <a:extLst>
              <a:ext uri="{FF2B5EF4-FFF2-40B4-BE49-F238E27FC236}">
                <a16:creationId xmlns:a16="http://schemas.microsoft.com/office/drawing/2014/main" id="{720D69FE-F98B-D61C-203E-A4BF534D31F5}"/>
              </a:ext>
            </a:extLst>
          </p:cNvPr>
          <p:cNvGrpSpPr/>
          <p:nvPr/>
        </p:nvGrpSpPr>
        <p:grpSpPr>
          <a:xfrm>
            <a:off x="3346813" y="5747139"/>
            <a:ext cx="322842" cy="581402"/>
            <a:chOff x="2281970" y="4924190"/>
            <a:chExt cx="322842" cy="581402"/>
          </a:xfrm>
        </p:grpSpPr>
        <p:pic>
          <p:nvPicPr>
            <p:cNvPr id="2202" name="図 116">
              <a:extLst>
                <a:ext uri="{FF2B5EF4-FFF2-40B4-BE49-F238E27FC236}">
                  <a16:creationId xmlns:a16="http://schemas.microsoft.com/office/drawing/2014/main" id="{4E53B435-80A9-AE0E-1224-A2F6243D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2203" name="台形 76">
              <a:extLst>
                <a:ext uri="{FF2B5EF4-FFF2-40B4-BE49-F238E27FC236}">
                  <a16:creationId xmlns:a16="http://schemas.microsoft.com/office/drawing/2014/main" id="{B2EF48DA-3608-B23F-898F-6B8857102A49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04" name="Group 2203">
            <a:extLst>
              <a:ext uri="{FF2B5EF4-FFF2-40B4-BE49-F238E27FC236}">
                <a16:creationId xmlns:a16="http://schemas.microsoft.com/office/drawing/2014/main" id="{4E7094B8-C1D6-F613-1AE5-64058C2F1B0E}"/>
              </a:ext>
            </a:extLst>
          </p:cNvPr>
          <p:cNvGrpSpPr/>
          <p:nvPr/>
        </p:nvGrpSpPr>
        <p:grpSpPr>
          <a:xfrm>
            <a:off x="2717959" y="5747139"/>
            <a:ext cx="322842" cy="581402"/>
            <a:chOff x="2281970" y="4924190"/>
            <a:chExt cx="322842" cy="581402"/>
          </a:xfrm>
        </p:grpSpPr>
        <p:pic>
          <p:nvPicPr>
            <p:cNvPr id="2205" name="図 116">
              <a:extLst>
                <a:ext uri="{FF2B5EF4-FFF2-40B4-BE49-F238E27FC236}">
                  <a16:creationId xmlns:a16="http://schemas.microsoft.com/office/drawing/2014/main" id="{AD2AC7B4-91A3-D2B2-6903-172B6A17C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2206" name="台形 76">
              <a:extLst>
                <a:ext uri="{FF2B5EF4-FFF2-40B4-BE49-F238E27FC236}">
                  <a16:creationId xmlns:a16="http://schemas.microsoft.com/office/drawing/2014/main" id="{62F81AAF-00C5-8A32-E50D-1F795ECE7091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07" name="Group 2206">
            <a:extLst>
              <a:ext uri="{FF2B5EF4-FFF2-40B4-BE49-F238E27FC236}">
                <a16:creationId xmlns:a16="http://schemas.microsoft.com/office/drawing/2014/main" id="{C765BFA6-0CE3-6428-D115-F6B45BDAE179}"/>
              </a:ext>
            </a:extLst>
          </p:cNvPr>
          <p:cNvGrpSpPr/>
          <p:nvPr/>
        </p:nvGrpSpPr>
        <p:grpSpPr>
          <a:xfrm>
            <a:off x="5077382" y="1864977"/>
            <a:ext cx="1382451" cy="2019144"/>
            <a:chOff x="2241334" y="5579053"/>
            <a:chExt cx="1382451" cy="2019144"/>
          </a:xfrm>
        </p:grpSpPr>
        <p:pic>
          <p:nvPicPr>
            <p:cNvPr id="2208" name="図 290">
              <a:extLst>
                <a:ext uri="{FF2B5EF4-FFF2-40B4-BE49-F238E27FC236}">
                  <a16:creationId xmlns:a16="http://schemas.microsoft.com/office/drawing/2014/main" id="{7D539AC0-D940-E029-3ACF-263B9CFA6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2209" name="図 292">
              <a:extLst>
                <a:ext uri="{FF2B5EF4-FFF2-40B4-BE49-F238E27FC236}">
                  <a16:creationId xmlns:a16="http://schemas.microsoft.com/office/drawing/2014/main" id="{9816BA56-5674-1A57-9FE0-35604C9A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2210" name="テキスト ボックス 294">
              <a:extLst>
                <a:ext uri="{FF2B5EF4-FFF2-40B4-BE49-F238E27FC236}">
                  <a16:creationId xmlns:a16="http://schemas.microsoft.com/office/drawing/2014/main" id="{E3BD994B-047C-A247-0635-59EE72657199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Box Unpack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211" name="図 302">
              <a:extLst>
                <a:ext uri="{FF2B5EF4-FFF2-40B4-BE49-F238E27FC236}">
                  <a16:creationId xmlns:a16="http://schemas.microsoft.com/office/drawing/2014/main" id="{49711A29-9EAB-F6A8-07E3-93167795B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2212" name="図 303">
              <a:extLst>
                <a:ext uri="{FF2B5EF4-FFF2-40B4-BE49-F238E27FC236}">
                  <a16:creationId xmlns:a16="http://schemas.microsoft.com/office/drawing/2014/main" id="{C49B7706-89C7-A303-6EF8-D2A3FBA9B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2213" name="図 304">
              <a:extLst>
                <a:ext uri="{FF2B5EF4-FFF2-40B4-BE49-F238E27FC236}">
                  <a16:creationId xmlns:a16="http://schemas.microsoft.com/office/drawing/2014/main" id="{AE495C4C-1751-8407-36B9-E272896A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2214" name="図 305">
              <a:extLst>
                <a:ext uri="{FF2B5EF4-FFF2-40B4-BE49-F238E27FC236}">
                  <a16:creationId xmlns:a16="http://schemas.microsoft.com/office/drawing/2014/main" id="{62A3DFCE-F175-8491-B342-137546DD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2215" name="四角形: 角を丸くする 306">
              <a:extLst>
                <a:ext uri="{FF2B5EF4-FFF2-40B4-BE49-F238E27FC236}">
                  <a16:creationId xmlns:a16="http://schemas.microsoft.com/office/drawing/2014/main" id="{52F1269C-8D36-9BB9-D85E-DCE1FAED5DC9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16" name="四角形: 角を丸くする 307">
              <a:extLst>
                <a:ext uri="{FF2B5EF4-FFF2-40B4-BE49-F238E27FC236}">
                  <a16:creationId xmlns:a16="http://schemas.microsoft.com/office/drawing/2014/main" id="{4372331D-333B-2F59-C5CB-7BD252858405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17" name="テキスト ボックス 316">
              <a:extLst>
                <a:ext uri="{FF2B5EF4-FFF2-40B4-BE49-F238E27FC236}">
                  <a16:creationId xmlns:a16="http://schemas.microsoft.com/office/drawing/2014/main" id="{D1389AC9-81A0-5F81-E841-F72357F1E644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2218" name="グラフィックス 318" descr="日毎カレンダー">
              <a:extLst>
                <a:ext uri="{FF2B5EF4-FFF2-40B4-BE49-F238E27FC236}">
                  <a16:creationId xmlns:a16="http://schemas.microsoft.com/office/drawing/2014/main" id="{55E6A256-50D8-5592-42EB-BA740E7A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2219" name="グラフィックス 319" descr="日毎カレンダー">
              <a:extLst>
                <a:ext uri="{FF2B5EF4-FFF2-40B4-BE49-F238E27FC236}">
                  <a16:creationId xmlns:a16="http://schemas.microsoft.com/office/drawing/2014/main" id="{F7490D79-5085-9EAE-B753-426E6E85F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2220" name="テキスト ボックス 322">
              <a:extLst>
                <a:ext uri="{FF2B5EF4-FFF2-40B4-BE49-F238E27FC236}">
                  <a16:creationId xmlns:a16="http://schemas.microsoft.com/office/drawing/2014/main" id="{8E431B63-7CB3-54C0-338D-CE83C5EACFB2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2221" name="正方形/長方形 323">
              <a:extLst>
                <a:ext uri="{FF2B5EF4-FFF2-40B4-BE49-F238E27FC236}">
                  <a16:creationId xmlns:a16="http://schemas.microsoft.com/office/drawing/2014/main" id="{F1849FEA-F966-2406-B0A2-DBBF26FD191C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22" name="テキスト ボックス 324">
              <a:extLst>
                <a:ext uri="{FF2B5EF4-FFF2-40B4-BE49-F238E27FC236}">
                  <a16:creationId xmlns:a16="http://schemas.microsoft.com/office/drawing/2014/main" id="{591C1BDA-8B32-1BE5-5D13-83178670050B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2223" name="テキスト ボックス 325">
              <a:extLst>
                <a:ext uri="{FF2B5EF4-FFF2-40B4-BE49-F238E27FC236}">
                  <a16:creationId xmlns:a16="http://schemas.microsoft.com/office/drawing/2014/main" id="{B28A44C0-9362-9910-E0FE-484EBF706092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2224" name="図 327">
              <a:extLst>
                <a:ext uri="{FF2B5EF4-FFF2-40B4-BE49-F238E27FC236}">
                  <a16:creationId xmlns:a16="http://schemas.microsoft.com/office/drawing/2014/main" id="{215F4BD4-0E0F-E580-9A88-7C118A4B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2225" name="図 328">
              <a:extLst>
                <a:ext uri="{FF2B5EF4-FFF2-40B4-BE49-F238E27FC236}">
                  <a16:creationId xmlns:a16="http://schemas.microsoft.com/office/drawing/2014/main" id="{F097605E-11D5-0081-ACA6-F5796799F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2226" name="テキスト ボックス 329">
              <a:extLst>
                <a:ext uri="{FF2B5EF4-FFF2-40B4-BE49-F238E27FC236}">
                  <a16:creationId xmlns:a16="http://schemas.microsoft.com/office/drawing/2014/main" id="{E4D3F6E7-0A87-9499-D7AB-83CF08656C67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DOCK: R3W18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2227" name="テキスト ボックス 330">
              <a:extLst>
                <a:ext uri="{FF2B5EF4-FFF2-40B4-BE49-F238E27FC236}">
                  <a16:creationId xmlns:a16="http://schemas.microsoft.com/office/drawing/2014/main" id="{04615649-3989-0116-E6BF-63738AD94F05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DOCK: R3W18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0/2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2228" name="テキスト ボックス 315">
              <a:extLst>
                <a:ext uri="{FF2B5EF4-FFF2-40B4-BE49-F238E27FC236}">
                  <a16:creationId xmlns:a16="http://schemas.microsoft.com/office/drawing/2014/main" id="{BA10B9AD-A844-CF9B-EFCF-C0655C7DFDF7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8324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61F7-30C8-F392-279C-A489D8BC3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1F8FCD-AEA7-02B4-E010-05267D1F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9F02D22-B876-483B-0C85-6E8FF859BB7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0C3F31E-33BD-FC7B-FC09-574C5106F17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5622699-09F8-516F-7F96-D43BF783ED41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536BE78-659E-AEDE-F124-421BE1618576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6AF4D3D-7AC6-B00F-7F04-742239980618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BF33949-6DDF-9772-A013-128B3151A1D4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4-2-7. Staging/Delivery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619621FF-9A83-50AF-EF8F-D13240C0EFA4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49B8DB8C-FB8C-E8A9-E555-7ECE6A1E59B4}"/>
              </a:ext>
            </a:extLst>
          </p:cNvPr>
          <p:cNvSpPr/>
          <p:nvPr/>
        </p:nvSpPr>
        <p:spPr>
          <a:xfrm>
            <a:off x="528317" y="19008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Linkage to HONDA via AS400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10">
            <a:extLst>
              <a:ext uri="{FF2B5EF4-FFF2-40B4-BE49-F238E27FC236}">
                <a16:creationId xmlns:a16="http://schemas.microsoft.com/office/drawing/2014/main" id="{AAAC01C9-E3AB-5B7F-F45B-65888216B6F3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>
            <a:off x="1132837" y="2540000"/>
            <a:ext cx="0" cy="2960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コネクタ: カギ線 28">
            <a:extLst>
              <a:ext uri="{FF2B5EF4-FFF2-40B4-BE49-F238E27FC236}">
                <a16:creationId xmlns:a16="http://schemas.microsoft.com/office/drawing/2014/main" id="{0E98276F-C896-6C3C-0924-A83C1A5BA64B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1737357" y="2518987"/>
            <a:ext cx="462337" cy="63664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34">
            <a:extLst>
              <a:ext uri="{FF2B5EF4-FFF2-40B4-BE49-F238E27FC236}">
                <a16:creationId xmlns:a16="http://schemas.microsoft.com/office/drawing/2014/main" id="{8A76EE6F-8CF0-8F0E-D714-F7E304400E72}"/>
              </a:ext>
            </a:extLst>
          </p:cNvPr>
          <p:cNvSpPr/>
          <p:nvPr/>
        </p:nvSpPr>
        <p:spPr>
          <a:xfrm>
            <a:off x="528317" y="283606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Auto/Manual import HATC file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A3460B-FF37-8655-526C-583A4D03592A}"/>
              </a:ext>
            </a:extLst>
          </p:cNvPr>
          <p:cNvGrpSpPr/>
          <p:nvPr/>
        </p:nvGrpSpPr>
        <p:grpSpPr>
          <a:xfrm>
            <a:off x="1225489" y="3391374"/>
            <a:ext cx="704592" cy="612407"/>
            <a:chOff x="1219574" y="3525921"/>
            <a:chExt cx="704592" cy="612407"/>
          </a:xfrm>
        </p:grpSpPr>
        <p:sp>
          <p:nvSpPr>
            <p:cNvPr id="28" name="フローチャート: 書類 74">
              <a:extLst>
                <a:ext uri="{FF2B5EF4-FFF2-40B4-BE49-F238E27FC236}">
                  <a16:creationId xmlns:a16="http://schemas.microsoft.com/office/drawing/2014/main" id="{3A38747E-CEA7-C3F7-7E24-AEFAD199A717}"/>
                </a:ext>
              </a:extLst>
            </p:cNvPr>
            <p:cNvSpPr/>
            <p:nvPr/>
          </p:nvSpPr>
          <p:spPr>
            <a:xfrm>
              <a:off x="1219574" y="3525921"/>
              <a:ext cx="704592" cy="612407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CSV</a:t>
              </a:r>
            </a:p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29" name="Picture 10" descr="CSV vs Excel - What are They? Comparison, Differences, Template">
              <a:extLst>
                <a:ext uri="{FF2B5EF4-FFF2-40B4-BE49-F238E27FC236}">
                  <a16:creationId xmlns:a16="http://schemas.microsoft.com/office/drawing/2014/main" id="{47565E89-49F7-E5B0-47E7-09D9FFBB60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18295" r="65097" b="33978"/>
            <a:stretch/>
          </p:blipFill>
          <p:spPr bwMode="auto">
            <a:xfrm>
              <a:off x="1463925" y="3771269"/>
              <a:ext cx="215890" cy="23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67C3719C-0F2C-2DA3-9BF5-B0279B513572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>
            <a:off x="1132837" y="3475202"/>
            <a:ext cx="0" cy="8011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6814380F-2F08-9DF2-7E0B-8C9CF9A79F53}"/>
              </a:ext>
            </a:extLst>
          </p:cNvPr>
          <p:cNvSpPr/>
          <p:nvPr/>
        </p:nvSpPr>
        <p:spPr>
          <a:xfrm>
            <a:off x="528317" y="42763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Verify Staging and Delivery plan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275F0AD-3380-4D39-C668-403BC2729110}"/>
              </a:ext>
            </a:extLst>
          </p:cNvPr>
          <p:cNvCxnSpPr>
            <a:cxnSpLocks/>
            <a:stCxn id="32" idx="3"/>
            <a:endCxn id="11" idx="1"/>
          </p:cNvCxnSpPr>
          <p:nvPr/>
        </p:nvCxnSpPr>
        <p:spPr>
          <a:xfrm flipV="1">
            <a:off x="1737357" y="3705050"/>
            <a:ext cx="462554" cy="89088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6B384DE6-684E-3BEC-0430-F58C4F0A7CA0}"/>
              </a:ext>
            </a:extLst>
          </p:cNvPr>
          <p:cNvSpPr/>
          <p:nvPr/>
        </p:nvSpPr>
        <p:spPr>
          <a:xfrm>
            <a:off x="709352" y="870129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0D2F1-0621-7948-DC3A-D8CBA8D9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94" y="1898228"/>
            <a:ext cx="4251906" cy="1241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EF1D49-BCF3-7015-87A8-F91831448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3210986"/>
            <a:ext cx="4254002" cy="98812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CAABD2A3-0FD8-015D-A320-51FE904C4B21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B3238F3-814A-7978-E35B-32464E402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313" y="3731843"/>
            <a:ext cx="4138115" cy="409501"/>
          </a:xfrm>
          <a:prstGeom prst="rect">
            <a:avLst/>
          </a:prstGeom>
        </p:spPr>
      </p:pic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CD64F0E3-0315-8E30-B09B-B00F719E0CF2}"/>
              </a:ext>
            </a:extLst>
          </p:cNvPr>
          <p:cNvCxnSpPr>
            <a:cxnSpLocks/>
            <a:stCxn id="6" idx="2"/>
            <a:endCxn id="92" idx="0"/>
          </p:cNvCxnSpPr>
          <p:nvPr/>
        </p:nvCxnSpPr>
        <p:spPr>
          <a:xfrm rot="5400000">
            <a:off x="2028802" y="5530378"/>
            <a:ext cx="1110647" cy="291379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04AD6264-6B2A-5C39-F10A-E20EB521DE3E}"/>
              </a:ext>
            </a:extLst>
          </p:cNvPr>
          <p:cNvCxnSpPr>
            <a:cxnSpLocks/>
            <a:stCxn id="32" idx="2"/>
            <a:endCxn id="101" idx="1"/>
          </p:cNvCxnSpPr>
          <p:nvPr/>
        </p:nvCxnSpPr>
        <p:spPr>
          <a:xfrm rot="16200000" flipH="1">
            <a:off x="2064451" y="3983885"/>
            <a:ext cx="432934" cy="2296163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10">
            <a:extLst>
              <a:ext uri="{FF2B5EF4-FFF2-40B4-BE49-F238E27FC236}">
                <a16:creationId xmlns:a16="http://schemas.microsoft.com/office/drawing/2014/main" id="{E68D28CD-7828-7428-5177-55BA427ACBDF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1127228" y="8181734"/>
            <a:ext cx="0" cy="5195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34">
            <a:extLst>
              <a:ext uri="{FF2B5EF4-FFF2-40B4-BE49-F238E27FC236}">
                <a16:creationId xmlns:a16="http://schemas.microsoft.com/office/drawing/2014/main" id="{C9FA6A42-ABC8-09D3-FD1B-85B752720160}"/>
              </a:ext>
            </a:extLst>
          </p:cNvPr>
          <p:cNvSpPr/>
          <p:nvPr/>
        </p:nvSpPr>
        <p:spPr>
          <a:xfrm>
            <a:off x="522708" y="7542599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Issue Result report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12162975-5166-E95D-0BB5-C50D3127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7222719"/>
            <a:ext cx="4254002" cy="988127"/>
          </a:xfrm>
          <a:prstGeom prst="rect">
            <a:avLst/>
          </a:prstGeom>
        </p:spPr>
      </p:pic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9627F56B-4A35-CDDF-10CA-296BD00BCC7E}"/>
              </a:ext>
            </a:extLst>
          </p:cNvPr>
          <p:cNvCxnSpPr>
            <a:cxnSpLocks/>
            <a:stCxn id="92" idx="3"/>
            <a:endCxn id="94" idx="1"/>
          </p:cNvCxnSpPr>
          <p:nvPr/>
        </p:nvCxnSpPr>
        <p:spPr>
          <a:xfrm flipV="1">
            <a:off x="1731748" y="7716783"/>
            <a:ext cx="468163" cy="1453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フローチャート: 書類 74">
            <a:extLst>
              <a:ext uri="{FF2B5EF4-FFF2-40B4-BE49-F238E27FC236}">
                <a16:creationId xmlns:a16="http://schemas.microsoft.com/office/drawing/2014/main" id="{364E41BC-0305-FA81-101D-FD0DA6536388}"/>
              </a:ext>
            </a:extLst>
          </p:cNvPr>
          <p:cNvSpPr/>
          <p:nvPr/>
        </p:nvSpPr>
        <p:spPr>
          <a:xfrm>
            <a:off x="1196203" y="8088883"/>
            <a:ext cx="704592" cy="612407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Pdf</a:t>
            </a:r>
          </a:p>
          <a:p>
            <a:pPr algn="ctr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075B82C-D3A9-B17E-3EA0-DC40716E4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791" y="7565748"/>
            <a:ext cx="4124323" cy="415713"/>
          </a:xfrm>
          <a:prstGeom prst="rect">
            <a:avLst/>
          </a:prstGeom>
        </p:spPr>
      </p:pic>
      <p:pic>
        <p:nvPicPr>
          <p:cNvPr id="98" name="Picture 2" descr="Free PDF Download SVG, PNG Icon, Symbol. Download Image.">
            <a:extLst>
              <a:ext uri="{FF2B5EF4-FFF2-40B4-BE49-F238E27FC236}">
                <a16:creationId xmlns:a16="http://schemas.microsoft.com/office/drawing/2014/main" id="{B916875D-27AD-C47A-A011-62208EE83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572" y="8352400"/>
            <a:ext cx="199062" cy="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45698D6D-3933-3F31-1BF6-D81B05B6CEC2}"/>
              </a:ext>
            </a:extLst>
          </p:cNvPr>
          <p:cNvCxnSpPr>
            <a:cxnSpLocks/>
            <a:stCxn id="97" idx="3"/>
            <a:endCxn id="18" idx="3"/>
          </p:cNvCxnSpPr>
          <p:nvPr/>
        </p:nvCxnSpPr>
        <p:spPr>
          <a:xfrm flipH="1">
            <a:off x="3762895" y="7773605"/>
            <a:ext cx="2631219" cy="734361"/>
          </a:xfrm>
          <a:prstGeom prst="bentConnector3">
            <a:avLst>
              <a:gd name="adj1" fmla="val -868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2985CF0-9C7C-8AE5-D449-ED13B0941C88}"/>
              </a:ext>
            </a:extLst>
          </p:cNvPr>
          <p:cNvGrpSpPr/>
          <p:nvPr/>
        </p:nvGrpSpPr>
        <p:grpSpPr>
          <a:xfrm>
            <a:off x="3429000" y="5127299"/>
            <a:ext cx="1209040" cy="442269"/>
            <a:chOff x="528317" y="5378512"/>
            <a:chExt cx="1209040" cy="639135"/>
          </a:xfrm>
        </p:grpSpPr>
        <p:sp>
          <p:nvSpPr>
            <p:cNvPr id="101" name="正方形/長方形 34">
              <a:extLst>
                <a:ext uri="{FF2B5EF4-FFF2-40B4-BE49-F238E27FC236}">
                  <a16:creationId xmlns:a16="http://schemas.microsoft.com/office/drawing/2014/main" id="{A14E9A3E-5BE3-759A-A0B1-5C8F1908F971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Rack Entry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CF6542-7FE2-FBD4-6820-D8A3E79E8201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EA93E78-4E2A-D1B7-E5E4-BE5D94F3DD86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72247B-DC4D-DEE0-9BEA-5F5C97ECEBD9}"/>
              </a:ext>
            </a:extLst>
          </p:cNvPr>
          <p:cNvGrpSpPr/>
          <p:nvPr/>
        </p:nvGrpSpPr>
        <p:grpSpPr>
          <a:xfrm>
            <a:off x="3436502" y="5989683"/>
            <a:ext cx="1209040" cy="442269"/>
            <a:chOff x="528317" y="5378512"/>
            <a:chExt cx="1209040" cy="639135"/>
          </a:xfrm>
        </p:grpSpPr>
        <p:sp>
          <p:nvSpPr>
            <p:cNvPr id="6" name="正方形/長方形 34">
              <a:extLst>
                <a:ext uri="{FF2B5EF4-FFF2-40B4-BE49-F238E27FC236}">
                  <a16:creationId xmlns:a16="http://schemas.microsoft.com/office/drawing/2014/main" id="{5B2918D7-C6F6-2AB0-B6EB-ACCD469590D5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Truck Entry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7B2E09-7ABA-CD30-4380-1774CE360D0E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3503BF-6732-DAF4-F4AD-604F0DDF85F7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直線矢印コネクタ 10">
            <a:extLst>
              <a:ext uri="{FF2B5EF4-FFF2-40B4-BE49-F238E27FC236}">
                <a16:creationId xmlns:a16="http://schemas.microsoft.com/office/drawing/2014/main" id="{6F1FB2D1-7CCB-7676-2B18-1D8AB6FFA1DD}"/>
              </a:ext>
            </a:extLst>
          </p:cNvPr>
          <p:cNvCxnSpPr>
            <a:cxnSpLocks/>
            <a:stCxn id="101" idx="2"/>
            <a:endCxn id="6" idx="0"/>
          </p:cNvCxnSpPr>
          <p:nvPr/>
        </p:nvCxnSpPr>
        <p:spPr>
          <a:xfrm>
            <a:off x="4033520" y="5569568"/>
            <a:ext cx="7502" cy="4201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650C4F-137C-EE37-6112-30F10163D5EB}"/>
              </a:ext>
            </a:extLst>
          </p:cNvPr>
          <p:cNvSpPr/>
          <p:nvPr/>
        </p:nvSpPr>
        <p:spPr>
          <a:xfrm>
            <a:off x="2379896" y="8133420"/>
            <a:ext cx="1382999" cy="749092"/>
          </a:xfrm>
          <a:prstGeom prst="rect">
            <a:avLst/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1100" b="1" kern="0" dirty="0">
                <a:solidFill>
                  <a:schemeClr val="bg1"/>
                </a:solidFill>
              </a:rPr>
              <a:t>Waiting for example report</a:t>
            </a:r>
          </a:p>
        </p:txBody>
      </p:sp>
    </p:spTree>
    <p:extLst>
      <p:ext uri="{BB962C8B-B14F-4D97-AF65-F5344CB8AC3E}">
        <p14:creationId xmlns:p14="http://schemas.microsoft.com/office/powerpoint/2010/main" val="640049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52342-B97F-69FF-9148-130088F4F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1555B45-D176-0D9E-98F9-704A5722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B24C62F-FEFF-F3AD-8A77-D29B0FF19E41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C6F7FD5-EF93-4747-1E8F-7302A68614B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11C20E5-35CF-58E4-4783-63F0AD2F0F73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92B031-DF78-7D06-2D60-F551C2A20A54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1F64462-0926-131B-252E-11DA9EA344E3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436803D-885F-4027-2B76-E7996782C19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4-2-7. Staging/Delivery process – Rack Entry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7C91AF9-8B6A-8BC7-3A1E-313F8B185725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5DBD23-4F6C-488B-1C73-5F0DF83133E5}"/>
              </a:ext>
            </a:extLst>
          </p:cNvPr>
          <p:cNvGrpSpPr/>
          <p:nvPr/>
        </p:nvGrpSpPr>
        <p:grpSpPr>
          <a:xfrm>
            <a:off x="2092958" y="1795559"/>
            <a:ext cx="1209040" cy="442269"/>
            <a:chOff x="528317" y="5378512"/>
            <a:chExt cx="1209040" cy="639135"/>
          </a:xfrm>
        </p:grpSpPr>
        <p:sp>
          <p:nvSpPr>
            <p:cNvPr id="6" name="正方形/長方形 34">
              <a:extLst>
                <a:ext uri="{FF2B5EF4-FFF2-40B4-BE49-F238E27FC236}">
                  <a16:creationId xmlns:a16="http://schemas.microsoft.com/office/drawing/2014/main" id="{1AA41425-2FE7-FDC5-8704-4FFE27834711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Rack Entry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A527AC-F02F-6272-2427-E42ADEBC805A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0D9AE4-ECB2-45BC-176D-5D2398C64361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E00DF-C041-43A4-9562-E0E794808363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4C5D48-CFDE-6B40-609E-95E9F3574DAB}"/>
              </a:ext>
            </a:extLst>
          </p:cNvPr>
          <p:cNvSpPr/>
          <p:nvPr/>
        </p:nvSpPr>
        <p:spPr>
          <a:xfrm>
            <a:off x="3879635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AB5AB2-41F0-CEDA-0225-76241A6D5335}"/>
              </a:ext>
            </a:extLst>
          </p:cNvPr>
          <p:cNvSpPr/>
          <p:nvPr/>
        </p:nvSpPr>
        <p:spPr>
          <a:xfrm>
            <a:off x="3693627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E12FFA-D5EA-3CAF-23BB-4294150A1E36}"/>
              </a:ext>
            </a:extLst>
          </p:cNvPr>
          <p:cNvCxnSpPr>
            <a:cxnSpLocks/>
            <a:stCxn id="19" idx="4"/>
            <a:endCxn id="23" idx="0"/>
          </p:cNvCxnSpPr>
          <p:nvPr/>
        </p:nvCxnSpPr>
        <p:spPr>
          <a:xfrm>
            <a:off x="4297511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FEEF92B-1726-31B7-0844-5CABC67E1785}"/>
              </a:ext>
            </a:extLst>
          </p:cNvPr>
          <p:cNvSpPr/>
          <p:nvPr/>
        </p:nvSpPr>
        <p:spPr>
          <a:xfrm>
            <a:off x="3693627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Manual or automatic by scan the </a:t>
            </a:r>
            <a:r>
              <a:rPr kumimoji="1" lang="en-US" sz="700" kern="0" dirty="0">
                <a:solidFill>
                  <a:prstClr val="black"/>
                </a:solidFill>
                <a:highlight>
                  <a:srgbClr val="FFFF00"/>
                </a:highlight>
              </a:rPr>
              <a:t>Contents label ANI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5ECDFE-F88C-1C57-18A1-CFCE1717B675}"/>
              </a:ext>
            </a:extLst>
          </p:cNvPr>
          <p:cNvCxnSpPr>
            <a:cxnSpLocks/>
            <a:stCxn id="23" idx="2"/>
            <a:endCxn id="30" idx="0"/>
          </p:cNvCxnSpPr>
          <p:nvPr/>
        </p:nvCxnSpPr>
        <p:spPr>
          <a:xfrm>
            <a:off x="4297511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72F4B08-D11B-7165-CB21-355D54382A99}"/>
              </a:ext>
            </a:extLst>
          </p:cNvPr>
          <p:cNvCxnSpPr>
            <a:cxnSpLocks/>
            <a:stCxn id="41" idx="2"/>
            <a:endCxn id="62" idx="0"/>
          </p:cNvCxnSpPr>
          <p:nvPr/>
        </p:nvCxnSpPr>
        <p:spPr>
          <a:xfrm flipH="1">
            <a:off x="4297510" y="4658213"/>
            <a:ext cx="1" cy="39833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102E6B0E-4258-AF9B-0DD5-C6C876089AE2}"/>
              </a:ext>
            </a:extLst>
          </p:cNvPr>
          <p:cNvSpPr/>
          <p:nvPr/>
        </p:nvSpPr>
        <p:spPr>
          <a:xfrm>
            <a:off x="4235596" y="5056548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23376A-07AE-F43D-9457-A735E0FF0873}"/>
              </a:ext>
            </a:extLst>
          </p:cNvPr>
          <p:cNvSpPr txBox="1"/>
          <p:nvPr/>
        </p:nvSpPr>
        <p:spPr>
          <a:xfrm>
            <a:off x="3540818" y="6329096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4FC642F-B323-CC68-6007-05DA06B9578A}"/>
              </a:ext>
            </a:extLst>
          </p:cNvPr>
          <p:cNvSpPr txBox="1"/>
          <p:nvPr/>
        </p:nvSpPr>
        <p:spPr>
          <a:xfrm>
            <a:off x="4315729" y="682681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10" name="コネクタ: カギ線 28">
            <a:extLst>
              <a:ext uri="{FF2B5EF4-FFF2-40B4-BE49-F238E27FC236}">
                <a16:creationId xmlns:a16="http://schemas.microsoft.com/office/drawing/2014/main" id="{5D42ED9F-488D-4D47-F739-A11836A47EC3}"/>
              </a:ext>
            </a:extLst>
          </p:cNvPr>
          <p:cNvCxnSpPr>
            <a:cxnSpLocks/>
            <a:stCxn id="31" idx="1"/>
            <a:endCxn id="62" idx="2"/>
          </p:cNvCxnSpPr>
          <p:nvPr/>
        </p:nvCxnSpPr>
        <p:spPr>
          <a:xfrm rot="10800000" flipH="1">
            <a:off x="3943006" y="5115603"/>
            <a:ext cx="292590" cy="1478368"/>
          </a:xfrm>
          <a:prstGeom prst="bentConnector3">
            <a:avLst>
              <a:gd name="adj1" fmla="val -51008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6E9065E3-9EA1-340F-1B35-459795543A88}"/>
              </a:ext>
            </a:extLst>
          </p:cNvPr>
          <p:cNvSpPr/>
          <p:nvPr/>
        </p:nvSpPr>
        <p:spPr>
          <a:xfrm>
            <a:off x="3879635" y="8798737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93A3E34-1998-97A4-8F21-A20B0FAC3203}"/>
              </a:ext>
            </a:extLst>
          </p:cNvPr>
          <p:cNvCxnSpPr>
            <a:cxnSpLocks/>
            <a:stCxn id="51" idx="2"/>
            <a:endCxn id="117" idx="0"/>
          </p:cNvCxnSpPr>
          <p:nvPr/>
        </p:nvCxnSpPr>
        <p:spPr>
          <a:xfrm>
            <a:off x="4297510" y="8494693"/>
            <a:ext cx="1" cy="3040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2B13CB-9E51-E376-007B-4FAA678C3AF8}"/>
              </a:ext>
            </a:extLst>
          </p:cNvPr>
          <p:cNvCxnSpPr>
            <a:cxnSpLocks/>
            <a:stCxn id="62" idx="4"/>
            <a:endCxn id="2181" idx="0"/>
          </p:cNvCxnSpPr>
          <p:nvPr/>
        </p:nvCxnSpPr>
        <p:spPr>
          <a:xfrm>
            <a:off x="4297510" y="5174658"/>
            <a:ext cx="539" cy="43229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8" name="Straight Arrow Connector 2097">
            <a:extLst>
              <a:ext uri="{FF2B5EF4-FFF2-40B4-BE49-F238E27FC236}">
                <a16:creationId xmlns:a16="http://schemas.microsoft.com/office/drawing/2014/main" id="{4770C1AC-24D1-D6E8-8FFA-C69DEA6581E2}"/>
              </a:ext>
            </a:extLst>
          </p:cNvPr>
          <p:cNvCxnSpPr>
            <a:cxnSpLocks/>
            <a:stCxn id="2181" idx="2"/>
            <a:endCxn id="31" idx="0"/>
          </p:cNvCxnSpPr>
          <p:nvPr/>
        </p:nvCxnSpPr>
        <p:spPr>
          <a:xfrm flipH="1">
            <a:off x="4297510" y="6037840"/>
            <a:ext cx="539" cy="30542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9" name="Straight Arrow Connector 2128">
            <a:extLst>
              <a:ext uri="{FF2B5EF4-FFF2-40B4-BE49-F238E27FC236}">
                <a16:creationId xmlns:a16="http://schemas.microsoft.com/office/drawing/2014/main" id="{B99E6EDA-9E3B-9B43-22CA-84CEC41E36F1}"/>
              </a:ext>
            </a:extLst>
          </p:cNvPr>
          <p:cNvCxnSpPr>
            <a:cxnSpLocks/>
            <a:stCxn id="2135" idx="2"/>
            <a:endCxn id="51" idx="0"/>
          </p:cNvCxnSpPr>
          <p:nvPr/>
        </p:nvCxnSpPr>
        <p:spPr>
          <a:xfrm flipH="1">
            <a:off x="4297510" y="7632917"/>
            <a:ext cx="3079" cy="43088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5" name="Rectangle 2134">
            <a:extLst>
              <a:ext uri="{FF2B5EF4-FFF2-40B4-BE49-F238E27FC236}">
                <a16:creationId xmlns:a16="http://schemas.microsoft.com/office/drawing/2014/main" id="{787065AE-19C2-F1D0-659F-41EDFDE245B6}"/>
              </a:ext>
            </a:extLst>
          </p:cNvPr>
          <p:cNvSpPr/>
          <p:nvPr/>
        </p:nvSpPr>
        <p:spPr>
          <a:xfrm>
            <a:off x="3901412" y="7202029"/>
            <a:ext cx="798354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Move all parts to RACK</a:t>
            </a:r>
          </a:p>
        </p:txBody>
      </p:sp>
      <p:cxnSp>
        <p:nvCxnSpPr>
          <p:cNvPr id="2140" name="Straight Arrow Connector 2139">
            <a:extLst>
              <a:ext uri="{FF2B5EF4-FFF2-40B4-BE49-F238E27FC236}">
                <a16:creationId xmlns:a16="http://schemas.microsoft.com/office/drawing/2014/main" id="{E689EA9C-DE69-26E3-1EF6-859A91BCD6E7}"/>
              </a:ext>
            </a:extLst>
          </p:cNvPr>
          <p:cNvCxnSpPr>
            <a:cxnSpLocks/>
            <a:stCxn id="31" idx="2"/>
            <a:endCxn id="2135" idx="0"/>
          </p:cNvCxnSpPr>
          <p:nvPr/>
        </p:nvCxnSpPr>
        <p:spPr>
          <a:xfrm>
            <a:off x="4297510" y="6844681"/>
            <a:ext cx="3079" cy="35734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1" name="Rectangle 2180">
            <a:extLst>
              <a:ext uri="{FF2B5EF4-FFF2-40B4-BE49-F238E27FC236}">
                <a16:creationId xmlns:a16="http://schemas.microsoft.com/office/drawing/2014/main" id="{D6193307-3B5D-4E8B-45EA-934D4EDB4439}"/>
              </a:ext>
            </a:extLst>
          </p:cNvPr>
          <p:cNvSpPr/>
          <p:nvPr/>
        </p:nvSpPr>
        <p:spPr>
          <a:xfrm>
            <a:off x="3694165" y="56069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the other </a:t>
            </a:r>
            <a:r>
              <a:rPr kumimoji="1" lang="en-US" sz="700" kern="0" dirty="0">
                <a:solidFill>
                  <a:prstClr val="black"/>
                </a:solidFill>
                <a:highlight>
                  <a:srgbClr val="FFFF00"/>
                </a:highlight>
              </a:rPr>
              <a:t>contents label ANI</a:t>
            </a:r>
            <a:endParaRPr kumimoji="1" 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2207" name="Group 2206">
            <a:extLst>
              <a:ext uri="{FF2B5EF4-FFF2-40B4-BE49-F238E27FC236}">
                <a16:creationId xmlns:a16="http://schemas.microsoft.com/office/drawing/2014/main" id="{1BCEDCFE-62ED-0884-269F-594F0497A09D}"/>
              </a:ext>
            </a:extLst>
          </p:cNvPr>
          <p:cNvGrpSpPr/>
          <p:nvPr/>
        </p:nvGrpSpPr>
        <p:grpSpPr>
          <a:xfrm>
            <a:off x="5077382" y="1864977"/>
            <a:ext cx="1382451" cy="2019144"/>
            <a:chOff x="2241334" y="5579053"/>
            <a:chExt cx="1382451" cy="2019144"/>
          </a:xfrm>
        </p:grpSpPr>
        <p:pic>
          <p:nvPicPr>
            <p:cNvPr id="2208" name="図 290">
              <a:extLst>
                <a:ext uri="{FF2B5EF4-FFF2-40B4-BE49-F238E27FC236}">
                  <a16:creationId xmlns:a16="http://schemas.microsoft.com/office/drawing/2014/main" id="{5334E1FD-8935-8DAF-F364-F4FCBF8AC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2209" name="図 292">
              <a:extLst>
                <a:ext uri="{FF2B5EF4-FFF2-40B4-BE49-F238E27FC236}">
                  <a16:creationId xmlns:a16="http://schemas.microsoft.com/office/drawing/2014/main" id="{05E2DC18-FF60-16B5-D3CC-2612099D1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2210" name="テキスト ボックス 294">
              <a:extLst>
                <a:ext uri="{FF2B5EF4-FFF2-40B4-BE49-F238E27FC236}">
                  <a16:creationId xmlns:a16="http://schemas.microsoft.com/office/drawing/2014/main" id="{1D46C6D9-2ADD-45D0-1EB3-4B7AA0216DFC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Rack Entry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211" name="図 302">
              <a:extLst>
                <a:ext uri="{FF2B5EF4-FFF2-40B4-BE49-F238E27FC236}">
                  <a16:creationId xmlns:a16="http://schemas.microsoft.com/office/drawing/2014/main" id="{94A964FD-5AB0-FD70-1D86-0CFE9225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2212" name="図 303">
              <a:extLst>
                <a:ext uri="{FF2B5EF4-FFF2-40B4-BE49-F238E27FC236}">
                  <a16:creationId xmlns:a16="http://schemas.microsoft.com/office/drawing/2014/main" id="{A0E5F257-C97C-7AD7-9536-F62863B2F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2213" name="図 304">
              <a:extLst>
                <a:ext uri="{FF2B5EF4-FFF2-40B4-BE49-F238E27FC236}">
                  <a16:creationId xmlns:a16="http://schemas.microsoft.com/office/drawing/2014/main" id="{A3804EB3-A8E0-038E-470E-B68C7AEB6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2214" name="図 305">
              <a:extLst>
                <a:ext uri="{FF2B5EF4-FFF2-40B4-BE49-F238E27FC236}">
                  <a16:creationId xmlns:a16="http://schemas.microsoft.com/office/drawing/2014/main" id="{0C6361A6-75B4-8B2D-043E-59E9F7E22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2215" name="四角形: 角を丸くする 306">
              <a:extLst>
                <a:ext uri="{FF2B5EF4-FFF2-40B4-BE49-F238E27FC236}">
                  <a16:creationId xmlns:a16="http://schemas.microsoft.com/office/drawing/2014/main" id="{30B59A7E-F098-46E8-51BA-73BEDDF85921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16" name="四角形: 角を丸くする 307">
              <a:extLst>
                <a:ext uri="{FF2B5EF4-FFF2-40B4-BE49-F238E27FC236}">
                  <a16:creationId xmlns:a16="http://schemas.microsoft.com/office/drawing/2014/main" id="{7BE2C359-D132-1523-5A8E-148A617BC271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17" name="テキスト ボックス 316">
              <a:extLst>
                <a:ext uri="{FF2B5EF4-FFF2-40B4-BE49-F238E27FC236}">
                  <a16:creationId xmlns:a16="http://schemas.microsoft.com/office/drawing/2014/main" id="{7F474EBE-E325-E64E-6EDB-CFF8B63FDD5A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2218" name="グラフィックス 318" descr="日毎カレンダー">
              <a:extLst>
                <a:ext uri="{FF2B5EF4-FFF2-40B4-BE49-F238E27FC236}">
                  <a16:creationId xmlns:a16="http://schemas.microsoft.com/office/drawing/2014/main" id="{7CFA05AB-A76A-4220-73CA-E4A5FCA7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2219" name="グラフィックス 319" descr="日毎カレンダー">
              <a:extLst>
                <a:ext uri="{FF2B5EF4-FFF2-40B4-BE49-F238E27FC236}">
                  <a16:creationId xmlns:a16="http://schemas.microsoft.com/office/drawing/2014/main" id="{4C6B88A4-FEFE-9DAD-EFEF-C2BF1C27A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2220" name="テキスト ボックス 322">
              <a:extLst>
                <a:ext uri="{FF2B5EF4-FFF2-40B4-BE49-F238E27FC236}">
                  <a16:creationId xmlns:a16="http://schemas.microsoft.com/office/drawing/2014/main" id="{E29FB2C2-132B-B7D3-23D0-59D170348E19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2221" name="正方形/長方形 323">
              <a:extLst>
                <a:ext uri="{FF2B5EF4-FFF2-40B4-BE49-F238E27FC236}">
                  <a16:creationId xmlns:a16="http://schemas.microsoft.com/office/drawing/2014/main" id="{F08D94AC-8F4C-22E2-7AF8-FBE9D3C9D928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22" name="テキスト ボックス 324">
              <a:extLst>
                <a:ext uri="{FF2B5EF4-FFF2-40B4-BE49-F238E27FC236}">
                  <a16:creationId xmlns:a16="http://schemas.microsoft.com/office/drawing/2014/main" id="{9EF8BF01-225E-6F5A-0018-63B52D00A68D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2223" name="テキスト ボックス 325">
              <a:extLst>
                <a:ext uri="{FF2B5EF4-FFF2-40B4-BE49-F238E27FC236}">
                  <a16:creationId xmlns:a16="http://schemas.microsoft.com/office/drawing/2014/main" id="{79F926F8-1850-27C8-6A3A-F1CD852031C0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2224" name="図 327">
              <a:extLst>
                <a:ext uri="{FF2B5EF4-FFF2-40B4-BE49-F238E27FC236}">
                  <a16:creationId xmlns:a16="http://schemas.microsoft.com/office/drawing/2014/main" id="{8014345E-7F81-CB19-FA3E-95D45C77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2225" name="図 328">
              <a:extLst>
                <a:ext uri="{FF2B5EF4-FFF2-40B4-BE49-F238E27FC236}">
                  <a16:creationId xmlns:a16="http://schemas.microsoft.com/office/drawing/2014/main" id="{3B9E0F75-7A69-ED30-01CC-7457506D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2226" name="テキスト ボックス 329">
              <a:extLst>
                <a:ext uri="{FF2B5EF4-FFF2-40B4-BE49-F238E27FC236}">
                  <a16:creationId xmlns:a16="http://schemas.microsoft.com/office/drawing/2014/main" id="{389F5C42-65AD-7B04-264C-DBC6A4BF808D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RACK: 307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2227" name="テキスト ボックス 330">
              <a:extLst>
                <a:ext uri="{FF2B5EF4-FFF2-40B4-BE49-F238E27FC236}">
                  <a16:creationId xmlns:a16="http://schemas.microsoft.com/office/drawing/2014/main" id="{C23548DA-181E-86E4-3F96-38725131CF2B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RACK: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0/15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2228" name="テキスト ボックス 315">
              <a:extLst>
                <a:ext uri="{FF2B5EF4-FFF2-40B4-BE49-F238E27FC236}">
                  <a16:creationId xmlns:a16="http://schemas.microsoft.com/office/drawing/2014/main" id="{FFA80393-5DF8-6CEA-3633-060D76093EEA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3D76374-1B42-9971-6B86-CAD0EBFB74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3742" y="5168908"/>
            <a:ext cx="651683" cy="641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E8ED90-E88B-6C90-88A6-7A5C30C264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349" y="5315037"/>
            <a:ext cx="667679" cy="641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F6795-EA6C-E7C1-90CF-6B9895CECC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7697" y="2425338"/>
            <a:ext cx="1043393" cy="1016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1954D2-83B2-8935-142D-64488F4812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0270" y="5451368"/>
            <a:ext cx="652672" cy="6678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DDBCE1-5F86-BD27-E112-47193E84ACFD}"/>
              </a:ext>
            </a:extLst>
          </p:cNvPr>
          <p:cNvGrpSpPr/>
          <p:nvPr/>
        </p:nvGrpSpPr>
        <p:grpSpPr>
          <a:xfrm>
            <a:off x="2620328" y="3178390"/>
            <a:ext cx="322842" cy="581402"/>
            <a:chOff x="2281970" y="4924190"/>
            <a:chExt cx="322842" cy="581402"/>
          </a:xfrm>
        </p:grpSpPr>
        <p:pic>
          <p:nvPicPr>
            <p:cNvPr id="14" name="図 116">
              <a:extLst>
                <a:ext uri="{FF2B5EF4-FFF2-40B4-BE49-F238E27FC236}">
                  <a16:creationId xmlns:a16="http://schemas.microsoft.com/office/drawing/2014/main" id="{1DB810AB-F649-94FB-4BB6-AC6DDBF2D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5" name="台形 76">
              <a:extLst>
                <a:ext uri="{FF2B5EF4-FFF2-40B4-BE49-F238E27FC236}">
                  <a16:creationId xmlns:a16="http://schemas.microsoft.com/office/drawing/2014/main" id="{E106DF78-9206-050E-B1A2-C2A516990731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F3D0E1F-11E6-96E6-C2C9-B0E5C866F0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49" y="4202021"/>
            <a:ext cx="538525" cy="59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0DC514-3BC1-053B-4488-CC56D550F8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6752" y="4381086"/>
            <a:ext cx="679072" cy="1780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995C790-1CFA-A25F-F35F-59D96C20C26A}"/>
              </a:ext>
            </a:extLst>
          </p:cNvPr>
          <p:cNvGrpSpPr/>
          <p:nvPr/>
        </p:nvGrpSpPr>
        <p:grpSpPr>
          <a:xfrm>
            <a:off x="3100709" y="4440506"/>
            <a:ext cx="322842" cy="581402"/>
            <a:chOff x="2281970" y="4924190"/>
            <a:chExt cx="322842" cy="581402"/>
          </a:xfrm>
        </p:grpSpPr>
        <p:pic>
          <p:nvPicPr>
            <p:cNvPr id="26" name="図 116">
              <a:extLst>
                <a:ext uri="{FF2B5EF4-FFF2-40B4-BE49-F238E27FC236}">
                  <a16:creationId xmlns:a16="http://schemas.microsoft.com/office/drawing/2014/main" id="{69DE6A9A-248D-1B86-1EE1-67791700F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27" name="台形 76">
              <a:extLst>
                <a:ext uri="{FF2B5EF4-FFF2-40B4-BE49-F238E27FC236}">
                  <a16:creationId xmlns:a16="http://schemas.microsoft.com/office/drawing/2014/main" id="{85B34292-24BE-4935-41F3-4988403DFDF8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F6C1560F-4FA7-9DFC-31E9-B0ADC1D05018}"/>
              </a:ext>
            </a:extLst>
          </p:cNvPr>
          <p:cNvSpPr/>
          <p:nvPr/>
        </p:nvSpPr>
        <p:spPr>
          <a:xfrm>
            <a:off x="3943006" y="6343260"/>
            <a:ext cx="709008" cy="501421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2B300C-41A6-C941-BFF1-EF22A922A580}"/>
              </a:ext>
            </a:extLst>
          </p:cNvPr>
          <p:cNvGrpSpPr/>
          <p:nvPr/>
        </p:nvGrpSpPr>
        <p:grpSpPr>
          <a:xfrm>
            <a:off x="3105185" y="5880739"/>
            <a:ext cx="322842" cy="581402"/>
            <a:chOff x="2281970" y="4924190"/>
            <a:chExt cx="322842" cy="581402"/>
          </a:xfrm>
        </p:grpSpPr>
        <p:pic>
          <p:nvPicPr>
            <p:cNvPr id="36" name="図 116">
              <a:extLst>
                <a:ext uri="{FF2B5EF4-FFF2-40B4-BE49-F238E27FC236}">
                  <a16:creationId xmlns:a16="http://schemas.microsoft.com/office/drawing/2014/main" id="{0F098A19-D8B3-3940-3DF9-C603209E2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37" name="台形 76">
              <a:extLst>
                <a:ext uri="{FF2B5EF4-FFF2-40B4-BE49-F238E27FC236}">
                  <a16:creationId xmlns:a16="http://schemas.microsoft.com/office/drawing/2014/main" id="{4A7E3940-07FC-4634-34C0-8DF3626C25E2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9B197AB-1D65-71C6-53E0-4CE2C7CD10AD}"/>
              </a:ext>
            </a:extLst>
          </p:cNvPr>
          <p:cNvSpPr/>
          <p:nvPr/>
        </p:nvSpPr>
        <p:spPr>
          <a:xfrm>
            <a:off x="3693627" y="4227325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700" kern="0" dirty="0">
                <a:solidFill>
                  <a:prstClr val="black"/>
                </a:solidFill>
              </a:rPr>
              <a:t>Scan BARCODE label RACK no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04DB62A-59BD-21AC-DC8E-D2A910E1F5A8}"/>
              </a:ext>
            </a:extLst>
          </p:cNvPr>
          <p:cNvCxnSpPr>
            <a:cxnSpLocks/>
            <a:stCxn id="30" idx="2"/>
            <a:endCxn id="41" idx="0"/>
          </p:cNvCxnSpPr>
          <p:nvPr/>
        </p:nvCxnSpPr>
        <p:spPr>
          <a:xfrm>
            <a:off x="4297511" y="3708368"/>
            <a:ext cx="0" cy="51895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166B082-76A3-A635-CE0B-F1838720629E}"/>
              </a:ext>
            </a:extLst>
          </p:cNvPr>
          <p:cNvSpPr/>
          <p:nvPr/>
        </p:nvSpPr>
        <p:spPr>
          <a:xfrm>
            <a:off x="3898333" y="8063805"/>
            <a:ext cx="798354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Issue Shipping Note document</a:t>
            </a:r>
          </a:p>
        </p:txBody>
      </p:sp>
      <p:pic>
        <p:nvPicPr>
          <p:cNvPr id="8194" name="Picture 2" descr="Printer - Free technology icons">
            <a:extLst>
              <a:ext uri="{FF2B5EF4-FFF2-40B4-BE49-F238E27FC236}">
                <a16:creationId xmlns:a16="http://schemas.microsoft.com/office/drawing/2014/main" id="{07D2BFB0-D322-C389-DA80-1EEE5F9E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01" y="7952809"/>
            <a:ext cx="652880" cy="65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F799C6D-95FC-C524-86E8-5B6577E6DA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96087" y="7179854"/>
            <a:ext cx="1363093" cy="16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89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28998-C273-EBD9-CA4C-16AD40291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6A825E0-C229-752A-88DA-5158ED9F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0680810-0F5C-2FF2-D4C9-56266D2ECCE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C0D8339-5D39-5C68-2A38-6C5C3AAFE10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40EF32-CB4D-C410-0C66-3B9860A56B49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2BC431-9430-9CDF-5281-2EBD794DE891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E851970-497D-4ADA-8427-84252EFD51FE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A19CF05-1738-DF67-B774-9639A835BE17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4-2-7. Staging/Delivery process – Truck Entry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CB1B805-CF8B-1C22-39FD-A68A575839ED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BA2F51-D175-B17C-9866-1525C318A47C}"/>
              </a:ext>
            </a:extLst>
          </p:cNvPr>
          <p:cNvGrpSpPr/>
          <p:nvPr/>
        </p:nvGrpSpPr>
        <p:grpSpPr>
          <a:xfrm>
            <a:off x="2092958" y="1795559"/>
            <a:ext cx="1209040" cy="442269"/>
            <a:chOff x="528317" y="5378512"/>
            <a:chExt cx="1209040" cy="639135"/>
          </a:xfrm>
        </p:grpSpPr>
        <p:sp>
          <p:nvSpPr>
            <p:cNvPr id="6" name="正方形/長方形 34">
              <a:extLst>
                <a:ext uri="{FF2B5EF4-FFF2-40B4-BE49-F238E27FC236}">
                  <a16:creationId xmlns:a16="http://schemas.microsoft.com/office/drawing/2014/main" id="{9E86E218-D85E-450A-31D0-0DB443521E50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Truck Entry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60BCCFD-61D1-71A9-1642-7334AC3B7BD3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7CD45FD-C95B-341D-85C6-09F847237180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021428E-2765-EA86-67C4-78722FFAF818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BEFB70-3D8A-F901-2536-7F5A6D709441}"/>
              </a:ext>
            </a:extLst>
          </p:cNvPr>
          <p:cNvSpPr/>
          <p:nvPr/>
        </p:nvSpPr>
        <p:spPr>
          <a:xfrm>
            <a:off x="3879635" y="1861635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51211E-8E7B-A790-C065-5267453053DA}"/>
              </a:ext>
            </a:extLst>
          </p:cNvPr>
          <p:cNvSpPr/>
          <p:nvPr/>
        </p:nvSpPr>
        <p:spPr>
          <a:xfrm>
            <a:off x="3693627" y="253114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Login User ID &amp; enter receive function on handy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B3C147-D3CD-072C-2858-6FF22970459F}"/>
              </a:ext>
            </a:extLst>
          </p:cNvPr>
          <p:cNvCxnSpPr>
            <a:cxnSpLocks/>
            <a:stCxn id="19" idx="4"/>
            <a:endCxn id="23" idx="0"/>
          </p:cNvCxnSpPr>
          <p:nvPr/>
        </p:nvCxnSpPr>
        <p:spPr>
          <a:xfrm>
            <a:off x="4297511" y="2228000"/>
            <a:ext cx="0" cy="30314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9E26487-612B-6C4F-A07A-AFA5EC9CA0BE}"/>
              </a:ext>
            </a:extLst>
          </p:cNvPr>
          <p:cNvSpPr/>
          <p:nvPr/>
        </p:nvSpPr>
        <p:spPr>
          <a:xfrm>
            <a:off x="3693627" y="3277480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the </a:t>
            </a:r>
            <a:r>
              <a:rPr kumimoji="1" lang="en-US" sz="700" kern="0" dirty="0">
                <a:solidFill>
                  <a:prstClr val="black"/>
                </a:solidFill>
                <a:highlight>
                  <a:srgbClr val="FFFF00"/>
                </a:highlight>
              </a:rPr>
              <a:t>Truck BARCODE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FCD66A-B43E-B0FE-B7F9-813E3E6778AD}"/>
              </a:ext>
            </a:extLst>
          </p:cNvPr>
          <p:cNvCxnSpPr>
            <a:cxnSpLocks/>
            <a:stCxn id="23" idx="2"/>
            <a:endCxn id="30" idx="0"/>
          </p:cNvCxnSpPr>
          <p:nvPr/>
        </p:nvCxnSpPr>
        <p:spPr>
          <a:xfrm>
            <a:off x="4297511" y="2962030"/>
            <a:ext cx="0" cy="3154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DF073449-072F-390A-AA82-F6ADB4178009}"/>
              </a:ext>
            </a:extLst>
          </p:cNvPr>
          <p:cNvSpPr/>
          <p:nvPr/>
        </p:nvSpPr>
        <p:spPr>
          <a:xfrm>
            <a:off x="4235596" y="5056548"/>
            <a:ext cx="123828" cy="118110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7907687-2247-25CE-25E5-990D583C1ABD}"/>
              </a:ext>
            </a:extLst>
          </p:cNvPr>
          <p:cNvSpPr txBox="1"/>
          <p:nvPr/>
        </p:nvSpPr>
        <p:spPr>
          <a:xfrm>
            <a:off x="3540818" y="6329096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A6E9D87-8584-9956-132C-703AC27DB642}"/>
              </a:ext>
            </a:extLst>
          </p:cNvPr>
          <p:cNvSpPr txBox="1"/>
          <p:nvPr/>
        </p:nvSpPr>
        <p:spPr>
          <a:xfrm>
            <a:off x="4315729" y="682681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cxnSp>
        <p:nvCxnSpPr>
          <p:cNvPr id="110" name="コネクタ: カギ線 28">
            <a:extLst>
              <a:ext uri="{FF2B5EF4-FFF2-40B4-BE49-F238E27FC236}">
                <a16:creationId xmlns:a16="http://schemas.microsoft.com/office/drawing/2014/main" id="{47130854-9203-F05D-7F42-3BB6BD0B13A6}"/>
              </a:ext>
            </a:extLst>
          </p:cNvPr>
          <p:cNvCxnSpPr>
            <a:cxnSpLocks/>
            <a:stCxn id="31" idx="1"/>
            <a:endCxn id="62" idx="2"/>
          </p:cNvCxnSpPr>
          <p:nvPr/>
        </p:nvCxnSpPr>
        <p:spPr>
          <a:xfrm rot="10800000" flipH="1">
            <a:off x="3943006" y="5115603"/>
            <a:ext cx="292590" cy="1478368"/>
          </a:xfrm>
          <a:prstGeom prst="bentConnector3">
            <a:avLst>
              <a:gd name="adj1" fmla="val -61165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FDFFE723-C8CC-0562-670E-6D551FF43110}"/>
              </a:ext>
            </a:extLst>
          </p:cNvPr>
          <p:cNvSpPr/>
          <p:nvPr/>
        </p:nvSpPr>
        <p:spPr>
          <a:xfrm>
            <a:off x="3879635" y="8816209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D119ECD0-10B0-47EF-7694-D99D67688C65}"/>
              </a:ext>
            </a:extLst>
          </p:cNvPr>
          <p:cNvCxnSpPr>
            <a:cxnSpLocks/>
            <a:stCxn id="51" idx="2"/>
            <a:endCxn id="117" idx="0"/>
          </p:cNvCxnSpPr>
          <p:nvPr/>
        </p:nvCxnSpPr>
        <p:spPr>
          <a:xfrm>
            <a:off x="4297510" y="8494693"/>
            <a:ext cx="1" cy="32151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5409B7-9A85-6D37-48EC-BC0D18952CFD}"/>
              </a:ext>
            </a:extLst>
          </p:cNvPr>
          <p:cNvCxnSpPr>
            <a:cxnSpLocks/>
            <a:stCxn id="62" idx="4"/>
            <a:endCxn id="2181" idx="0"/>
          </p:cNvCxnSpPr>
          <p:nvPr/>
        </p:nvCxnSpPr>
        <p:spPr>
          <a:xfrm>
            <a:off x="4297510" y="5174658"/>
            <a:ext cx="539" cy="43229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8" name="Straight Arrow Connector 2097">
            <a:extLst>
              <a:ext uri="{FF2B5EF4-FFF2-40B4-BE49-F238E27FC236}">
                <a16:creationId xmlns:a16="http://schemas.microsoft.com/office/drawing/2014/main" id="{E5331D06-C743-2CF1-CE45-3F66576FD547}"/>
              </a:ext>
            </a:extLst>
          </p:cNvPr>
          <p:cNvCxnSpPr>
            <a:cxnSpLocks/>
            <a:stCxn id="2181" idx="2"/>
            <a:endCxn id="31" idx="0"/>
          </p:cNvCxnSpPr>
          <p:nvPr/>
        </p:nvCxnSpPr>
        <p:spPr>
          <a:xfrm flipH="1">
            <a:off x="4297510" y="6037840"/>
            <a:ext cx="539" cy="30542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9" name="Straight Arrow Connector 2128">
            <a:extLst>
              <a:ext uri="{FF2B5EF4-FFF2-40B4-BE49-F238E27FC236}">
                <a16:creationId xmlns:a16="http://schemas.microsoft.com/office/drawing/2014/main" id="{54726D84-C9D8-2FB6-810C-D1E212D7CAE6}"/>
              </a:ext>
            </a:extLst>
          </p:cNvPr>
          <p:cNvCxnSpPr>
            <a:cxnSpLocks/>
            <a:stCxn id="2135" idx="2"/>
            <a:endCxn id="51" idx="0"/>
          </p:cNvCxnSpPr>
          <p:nvPr/>
        </p:nvCxnSpPr>
        <p:spPr>
          <a:xfrm flipH="1">
            <a:off x="4297510" y="7632917"/>
            <a:ext cx="3079" cy="43088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5" name="Rectangle 2134">
            <a:extLst>
              <a:ext uri="{FF2B5EF4-FFF2-40B4-BE49-F238E27FC236}">
                <a16:creationId xmlns:a16="http://schemas.microsoft.com/office/drawing/2014/main" id="{12D60C54-36A8-5AFE-ED00-7F947E53529E}"/>
              </a:ext>
            </a:extLst>
          </p:cNvPr>
          <p:cNvSpPr/>
          <p:nvPr/>
        </p:nvSpPr>
        <p:spPr>
          <a:xfrm>
            <a:off x="3901412" y="7202029"/>
            <a:ext cx="798354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Move all rack to the truck</a:t>
            </a:r>
          </a:p>
        </p:txBody>
      </p:sp>
      <p:cxnSp>
        <p:nvCxnSpPr>
          <p:cNvPr id="2140" name="Straight Arrow Connector 2139">
            <a:extLst>
              <a:ext uri="{FF2B5EF4-FFF2-40B4-BE49-F238E27FC236}">
                <a16:creationId xmlns:a16="http://schemas.microsoft.com/office/drawing/2014/main" id="{507C1D93-717B-F6C4-4864-DCB8738A41BD}"/>
              </a:ext>
            </a:extLst>
          </p:cNvPr>
          <p:cNvCxnSpPr>
            <a:cxnSpLocks/>
            <a:stCxn id="31" idx="2"/>
            <a:endCxn id="2135" idx="0"/>
          </p:cNvCxnSpPr>
          <p:nvPr/>
        </p:nvCxnSpPr>
        <p:spPr>
          <a:xfrm>
            <a:off x="4297510" y="6844681"/>
            <a:ext cx="3079" cy="35734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1" name="Rectangle 2180">
            <a:extLst>
              <a:ext uri="{FF2B5EF4-FFF2-40B4-BE49-F238E27FC236}">
                <a16:creationId xmlns:a16="http://schemas.microsoft.com/office/drawing/2014/main" id="{34FC4343-5AC5-0068-6A89-A3AF1C01B138}"/>
              </a:ext>
            </a:extLst>
          </p:cNvPr>
          <p:cNvSpPr/>
          <p:nvPr/>
        </p:nvSpPr>
        <p:spPr>
          <a:xfrm>
            <a:off x="3694165" y="5606952"/>
            <a:ext cx="1207767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Scan the </a:t>
            </a:r>
            <a:r>
              <a:rPr kumimoji="1" lang="en-US" sz="700" kern="0" dirty="0">
                <a:solidFill>
                  <a:prstClr val="black"/>
                </a:solidFill>
                <a:highlight>
                  <a:srgbClr val="FFFF00"/>
                </a:highlight>
              </a:rPr>
              <a:t>Rack BARCODE</a:t>
            </a:r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2208" name="図 290">
            <a:extLst>
              <a:ext uri="{FF2B5EF4-FFF2-40B4-BE49-F238E27FC236}">
                <a16:creationId xmlns:a16="http://schemas.microsoft.com/office/drawing/2014/main" id="{F904CDA8-60E8-917A-9EF1-208D52F9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063" y="1864977"/>
            <a:ext cx="1355770" cy="2019144"/>
          </a:xfrm>
          <a:prstGeom prst="rect">
            <a:avLst/>
          </a:prstGeom>
        </p:spPr>
      </p:pic>
      <p:pic>
        <p:nvPicPr>
          <p:cNvPr id="2209" name="図 292">
            <a:extLst>
              <a:ext uri="{FF2B5EF4-FFF2-40B4-BE49-F238E27FC236}">
                <a16:creationId xmlns:a16="http://schemas.microsoft.com/office/drawing/2014/main" id="{312F962E-2317-12D1-D327-8D3D153BF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601" y="1994122"/>
            <a:ext cx="805148" cy="123622"/>
          </a:xfrm>
          <a:prstGeom prst="rect">
            <a:avLst/>
          </a:prstGeom>
        </p:spPr>
      </p:pic>
      <p:sp>
        <p:nvSpPr>
          <p:cNvPr id="2210" name="テキスト ボックス 294">
            <a:extLst>
              <a:ext uri="{FF2B5EF4-FFF2-40B4-BE49-F238E27FC236}">
                <a16:creationId xmlns:a16="http://schemas.microsoft.com/office/drawing/2014/main" id="{DA2C78D6-6C1B-1FD1-2A36-07A64307F689}"/>
              </a:ext>
            </a:extLst>
          </p:cNvPr>
          <p:cNvSpPr txBox="1"/>
          <p:nvPr/>
        </p:nvSpPr>
        <p:spPr>
          <a:xfrm>
            <a:off x="5494881" y="1980699"/>
            <a:ext cx="958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Truck Entry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211" name="図 302">
            <a:extLst>
              <a:ext uri="{FF2B5EF4-FFF2-40B4-BE49-F238E27FC236}">
                <a16:creationId xmlns:a16="http://schemas.microsoft.com/office/drawing/2014/main" id="{E6D34526-AAC6-3FBB-EDE1-610899001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038" y="2488740"/>
            <a:ext cx="1289035" cy="2121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CD3FE24-99F5-FDFA-01B5-8345ECF02BB8}"/>
              </a:ext>
            </a:extLst>
          </p:cNvPr>
          <p:cNvGrpSpPr/>
          <p:nvPr/>
        </p:nvGrpSpPr>
        <p:grpSpPr>
          <a:xfrm>
            <a:off x="2375230" y="3638579"/>
            <a:ext cx="45719" cy="163271"/>
            <a:chOff x="2281970" y="4924190"/>
            <a:chExt cx="322842" cy="581402"/>
          </a:xfrm>
        </p:grpSpPr>
        <p:pic>
          <p:nvPicPr>
            <p:cNvPr id="14" name="図 116">
              <a:extLst>
                <a:ext uri="{FF2B5EF4-FFF2-40B4-BE49-F238E27FC236}">
                  <a16:creationId xmlns:a16="http://schemas.microsoft.com/office/drawing/2014/main" id="{8692C953-C589-8AB9-E1D1-9334A69D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15" name="台形 76">
              <a:extLst>
                <a:ext uri="{FF2B5EF4-FFF2-40B4-BE49-F238E27FC236}">
                  <a16:creationId xmlns:a16="http://schemas.microsoft.com/office/drawing/2014/main" id="{392098C7-38E6-94D7-74F5-95D10142F461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2AFB643C-2834-F072-D6E1-27F355488A8E}"/>
              </a:ext>
            </a:extLst>
          </p:cNvPr>
          <p:cNvSpPr/>
          <p:nvPr/>
        </p:nvSpPr>
        <p:spPr>
          <a:xfrm>
            <a:off x="3943006" y="6343260"/>
            <a:ext cx="709008" cy="501421"/>
          </a:xfrm>
          <a:prstGeom prst="flowChartDecision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All done?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66F44E-FCF0-47BE-6B6B-6FE961AF12A3}"/>
              </a:ext>
            </a:extLst>
          </p:cNvPr>
          <p:cNvCxnSpPr>
            <a:cxnSpLocks/>
            <a:stCxn id="30" idx="2"/>
            <a:endCxn id="62" idx="0"/>
          </p:cNvCxnSpPr>
          <p:nvPr/>
        </p:nvCxnSpPr>
        <p:spPr>
          <a:xfrm flipH="1">
            <a:off x="4297510" y="3708368"/>
            <a:ext cx="1" cy="13481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C34892C-2EE8-1D33-8138-6234EB2D3BA0}"/>
              </a:ext>
            </a:extLst>
          </p:cNvPr>
          <p:cNvSpPr/>
          <p:nvPr/>
        </p:nvSpPr>
        <p:spPr>
          <a:xfrm>
            <a:off x="3898333" y="8063805"/>
            <a:ext cx="798354" cy="4308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Issue Truck Delivery document</a:t>
            </a:r>
          </a:p>
        </p:txBody>
      </p:sp>
      <p:pic>
        <p:nvPicPr>
          <p:cNvPr id="8194" name="Picture 2" descr="Printer - Free technology icons">
            <a:extLst>
              <a:ext uri="{FF2B5EF4-FFF2-40B4-BE49-F238E27FC236}">
                <a16:creationId xmlns:a16="http://schemas.microsoft.com/office/drawing/2014/main" id="{3B4D83B7-3FC1-0FD8-C9BA-5081CD513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01" y="7952809"/>
            <a:ext cx="652880" cy="65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1A0EE7-9049-17A5-1757-B80A2C199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039" y="7830004"/>
            <a:ext cx="793603" cy="99763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386" name="Picture 2" descr="Truck - Free transport icons">
            <a:extLst>
              <a:ext uri="{FF2B5EF4-FFF2-40B4-BE49-F238E27FC236}">
                <a16:creationId xmlns:a16="http://schemas.microsoft.com/office/drawing/2014/main" id="{E836AC21-B1CA-E217-8F69-72413D80B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21" y="2777356"/>
            <a:ext cx="1369521" cy="136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6FB701-25D9-DF51-60C7-14A3AC1889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9392" y="3257212"/>
            <a:ext cx="565913" cy="21355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00A3B7B-26BE-9875-98DD-40EC90163E11}"/>
              </a:ext>
            </a:extLst>
          </p:cNvPr>
          <p:cNvGrpSpPr/>
          <p:nvPr/>
        </p:nvGrpSpPr>
        <p:grpSpPr>
          <a:xfrm>
            <a:off x="2752235" y="3323566"/>
            <a:ext cx="322842" cy="581402"/>
            <a:chOff x="2281970" y="4924190"/>
            <a:chExt cx="322842" cy="581402"/>
          </a:xfrm>
        </p:grpSpPr>
        <p:pic>
          <p:nvPicPr>
            <p:cNvPr id="43" name="図 116">
              <a:extLst>
                <a:ext uri="{FF2B5EF4-FFF2-40B4-BE49-F238E27FC236}">
                  <a16:creationId xmlns:a16="http://schemas.microsoft.com/office/drawing/2014/main" id="{20696366-F75B-F65B-65A2-CDDFC933F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44" name="台形 76">
              <a:extLst>
                <a:ext uri="{FF2B5EF4-FFF2-40B4-BE49-F238E27FC236}">
                  <a16:creationId xmlns:a16="http://schemas.microsoft.com/office/drawing/2014/main" id="{00C112BC-1BA6-92D8-D0A6-44F7C6E224A6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F25A3B60-4132-63E1-AFDA-91B837787C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875" y="5275037"/>
            <a:ext cx="548502" cy="54850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070355-6064-120A-6228-4801A23C3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875" y="5515067"/>
            <a:ext cx="548502" cy="5485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E2F404B-0E04-9147-4C1D-71BC85A3D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875" y="5732237"/>
            <a:ext cx="548502" cy="5485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C0E6BCB-E098-AB5A-D354-DAB496B7B6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0825" y="5282657"/>
            <a:ext cx="548502" cy="54850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F52EFC3-5724-788B-40AB-5094A6E55A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6217" y="5578573"/>
            <a:ext cx="679072" cy="178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8EA06FC-179A-01A4-FA0B-48C318070A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3594" y="5649988"/>
            <a:ext cx="679072" cy="178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D1FBE6F-29A6-95E7-9BF6-5A55A0E439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0522" y="5725383"/>
            <a:ext cx="679072" cy="178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D28FA47-AD15-CD9B-523A-A0ED40B6C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213" y="5803690"/>
            <a:ext cx="679072" cy="1780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27B0283-3E35-8E96-4F2D-CC53B3F1B4BF}"/>
              </a:ext>
            </a:extLst>
          </p:cNvPr>
          <p:cNvGrpSpPr/>
          <p:nvPr/>
        </p:nvGrpSpPr>
        <p:grpSpPr>
          <a:xfrm>
            <a:off x="3258587" y="5775334"/>
            <a:ext cx="322842" cy="581402"/>
            <a:chOff x="2281970" y="4924190"/>
            <a:chExt cx="322842" cy="581402"/>
          </a:xfrm>
        </p:grpSpPr>
        <p:pic>
          <p:nvPicPr>
            <p:cNvPr id="67" name="図 116">
              <a:extLst>
                <a:ext uri="{FF2B5EF4-FFF2-40B4-BE49-F238E27FC236}">
                  <a16:creationId xmlns:a16="http://schemas.microsoft.com/office/drawing/2014/main" id="{494D886A-F9B1-1F85-0643-D106A7D8D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2410832" y="5083144"/>
              <a:ext cx="193980" cy="422448"/>
            </a:xfrm>
            <a:prstGeom prst="rect">
              <a:avLst/>
            </a:prstGeom>
          </p:spPr>
        </p:pic>
        <p:sp>
          <p:nvSpPr>
            <p:cNvPr id="68" name="台形 76">
              <a:extLst>
                <a:ext uri="{FF2B5EF4-FFF2-40B4-BE49-F238E27FC236}">
                  <a16:creationId xmlns:a16="http://schemas.microsoft.com/office/drawing/2014/main" id="{69764989-CE36-454E-DBBF-FC2136B259D3}"/>
                </a:ext>
              </a:extLst>
            </p:cNvPr>
            <p:cNvSpPr/>
            <p:nvPr/>
          </p:nvSpPr>
          <p:spPr>
            <a:xfrm rot="9223765">
              <a:off x="2281970" y="4924190"/>
              <a:ext cx="220531" cy="221214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A81C6F0-C3A6-F71C-C08E-C1B3FA714903}"/>
              </a:ext>
            </a:extLst>
          </p:cNvPr>
          <p:cNvSpPr/>
          <p:nvPr/>
        </p:nvSpPr>
        <p:spPr>
          <a:xfrm>
            <a:off x="5129608" y="2180754"/>
            <a:ext cx="1310562" cy="1589813"/>
          </a:xfrm>
          <a:prstGeom prst="rect">
            <a:avLst/>
          </a:prstGeom>
          <a:solidFill>
            <a:srgbClr val="FAFAFA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5B4FE04-E39F-7F0F-CD55-4660C0F2E3A1}"/>
              </a:ext>
            </a:extLst>
          </p:cNvPr>
          <p:cNvSpPr txBox="1"/>
          <p:nvPr/>
        </p:nvSpPr>
        <p:spPr>
          <a:xfrm>
            <a:off x="5082064" y="2237122"/>
            <a:ext cx="4972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Truck No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9B69128-EAA4-E5BF-180E-9597F6FF855E}"/>
              </a:ext>
            </a:extLst>
          </p:cNvPr>
          <p:cNvSpPr txBox="1"/>
          <p:nvPr/>
        </p:nvSpPr>
        <p:spPr>
          <a:xfrm>
            <a:off x="5466340" y="217433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70-1787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D62F705-FC28-7AA1-BC16-9F5BF9CD57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1157" y="2475719"/>
            <a:ext cx="1313643" cy="928519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50C74017-F225-7C74-7B26-E6401B13ECA6}"/>
              </a:ext>
            </a:extLst>
          </p:cNvPr>
          <p:cNvSpPr/>
          <p:nvPr/>
        </p:nvSpPr>
        <p:spPr>
          <a:xfrm>
            <a:off x="5198749" y="3674155"/>
            <a:ext cx="549395" cy="161365"/>
          </a:xfrm>
          <a:prstGeom prst="roundRect">
            <a:avLst>
              <a:gd name="adj" fmla="val 37917"/>
            </a:avLst>
          </a:prstGeom>
          <a:solidFill>
            <a:srgbClr val="FEC107"/>
          </a:solidFill>
          <a:ln w="3175" cap="flat" cmpd="sng" algn="ctr">
            <a:solidFill>
              <a:srgbClr val="F6FBF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Clear[P3]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2F3B549-2233-CBC9-BEC8-83147AA42FBB}"/>
              </a:ext>
            </a:extLst>
          </p:cNvPr>
          <p:cNvSpPr/>
          <p:nvPr/>
        </p:nvSpPr>
        <p:spPr>
          <a:xfrm>
            <a:off x="5774414" y="3674155"/>
            <a:ext cx="591932" cy="161365"/>
          </a:xfrm>
          <a:prstGeom prst="roundRect">
            <a:avLst>
              <a:gd name="adj" fmla="val 37917"/>
            </a:avLst>
          </a:prstGeom>
          <a:solidFill>
            <a:srgbClr val="48ABEE"/>
          </a:solidFill>
          <a:ln w="3175" cap="flat" cmpd="sng" algn="ctr">
            <a:solidFill>
              <a:srgbClr val="F6FBF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pic>
        <p:nvPicPr>
          <p:cNvPr id="86" name="図 290">
            <a:extLst>
              <a:ext uri="{FF2B5EF4-FFF2-40B4-BE49-F238E27FC236}">
                <a16:creationId xmlns:a16="http://schemas.microsoft.com/office/drawing/2014/main" id="{502F95E4-841F-7EFF-34BA-144B2F8E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667" y="4447848"/>
            <a:ext cx="1355770" cy="2019144"/>
          </a:xfrm>
          <a:prstGeom prst="rect">
            <a:avLst/>
          </a:prstGeom>
        </p:spPr>
      </p:pic>
      <p:pic>
        <p:nvPicPr>
          <p:cNvPr id="87" name="図 292">
            <a:extLst>
              <a:ext uri="{FF2B5EF4-FFF2-40B4-BE49-F238E27FC236}">
                <a16:creationId xmlns:a16="http://schemas.microsoft.com/office/drawing/2014/main" id="{92BC10BD-6874-54C6-5167-1FDEE5AC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205" y="4576993"/>
            <a:ext cx="805148" cy="123622"/>
          </a:xfrm>
          <a:prstGeom prst="rect">
            <a:avLst/>
          </a:prstGeom>
        </p:spPr>
      </p:pic>
      <p:sp>
        <p:nvSpPr>
          <p:cNvPr id="88" name="テキスト ボックス 294">
            <a:extLst>
              <a:ext uri="{FF2B5EF4-FFF2-40B4-BE49-F238E27FC236}">
                <a16:creationId xmlns:a16="http://schemas.microsoft.com/office/drawing/2014/main" id="{93767BE8-3448-F807-0FEF-DE1CD513BF01}"/>
              </a:ext>
            </a:extLst>
          </p:cNvPr>
          <p:cNvSpPr txBox="1"/>
          <p:nvPr/>
        </p:nvSpPr>
        <p:spPr>
          <a:xfrm>
            <a:off x="5384485" y="4563570"/>
            <a:ext cx="958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Truck Entry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89" name="図 302">
            <a:extLst>
              <a:ext uri="{FF2B5EF4-FFF2-40B4-BE49-F238E27FC236}">
                <a16:creationId xmlns:a16="http://schemas.microsoft.com/office/drawing/2014/main" id="{87916375-1449-3AFC-2025-008244106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642" y="5071611"/>
            <a:ext cx="1289035" cy="212113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84B36CC-C49E-4A40-5DF9-B011D9FAF269}"/>
              </a:ext>
            </a:extLst>
          </p:cNvPr>
          <p:cNvSpPr/>
          <p:nvPr/>
        </p:nvSpPr>
        <p:spPr>
          <a:xfrm>
            <a:off x="5019212" y="4763625"/>
            <a:ext cx="1310562" cy="1589813"/>
          </a:xfrm>
          <a:prstGeom prst="rect">
            <a:avLst/>
          </a:prstGeom>
          <a:solidFill>
            <a:srgbClr val="FAFAFA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C7781A9-4B37-575C-B8DA-6EF1BEC78EF3}"/>
              </a:ext>
            </a:extLst>
          </p:cNvPr>
          <p:cNvSpPr txBox="1"/>
          <p:nvPr/>
        </p:nvSpPr>
        <p:spPr>
          <a:xfrm>
            <a:off x="4971668" y="4819993"/>
            <a:ext cx="4972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Truck No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D408BEF-0A60-3004-A4FB-A4D283328157}"/>
              </a:ext>
            </a:extLst>
          </p:cNvPr>
          <p:cNvSpPr txBox="1"/>
          <p:nvPr/>
        </p:nvSpPr>
        <p:spPr>
          <a:xfrm>
            <a:off x="5355944" y="475720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70-1787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E4FE531-6BB4-4A50-CBB0-FB56A90C92F8}"/>
              </a:ext>
            </a:extLst>
          </p:cNvPr>
          <p:cNvSpPr/>
          <p:nvPr/>
        </p:nvSpPr>
        <p:spPr>
          <a:xfrm>
            <a:off x="5088353" y="6257026"/>
            <a:ext cx="549395" cy="161365"/>
          </a:xfrm>
          <a:prstGeom prst="roundRect">
            <a:avLst>
              <a:gd name="adj" fmla="val 37917"/>
            </a:avLst>
          </a:prstGeom>
          <a:solidFill>
            <a:srgbClr val="FEC107"/>
          </a:solidFill>
          <a:ln w="3175" cap="flat" cmpd="sng" algn="ctr">
            <a:solidFill>
              <a:srgbClr val="F6FBF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Clear[P3]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091925F-36EF-6860-D2C6-360008C96EF0}"/>
              </a:ext>
            </a:extLst>
          </p:cNvPr>
          <p:cNvSpPr/>
          <p:nvPr/>
        </p:nvSpPr>
        <p:spPr>
          <a:xfrm>
            <a:off x="5664018" y="6257026"/>
            <a:ext cx="591932" cy="161365"/>
          </a:xfrm>
          <a:prstGeom prst="roundRect">
            <a:avLst>
              <a:gd name="adj" fmla="val 37917"/>
            </a:avLst>
          </a:prstGeom>
          <a:solidFill>
            <a:srgbClr val="48ABEE"/>
          </a:solidFill>
          <a:ln w="3175" cap="flat" cmpd="sng" algn="ctr">
            <a:solidFill>
              <a:srgbClr val="F6FBF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ADC448D-7FD0-02CF-7349-59CD044434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9212" y="5064439"/>
            <a:ext cx="1314903" cy="112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03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7BDF5-1B37-69FE-9B9F-6F2F9533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E129AD-9052-C323-5758-0023E270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CF3F025-D712-102D-2BE6-A5BCBD2343A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8C1020D-EE75-D7EB-1A91-E0C54088D9A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125DE6F-AA6A-1860-A66F-C605842480E2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526B46-4089-C52F-BE75-30F63F396293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ANI - Office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6EFB278-EDBA-2AC3-9ED6-33DBD00D3B28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CB7865E-54AB-2A5F-AFDF-026A5C2DA91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Work Flow Chart</a:t>
            </a:r>
          </a:p>
          <a:p>
            <a:r>
              <a:rPr kumimoji="1" lang="en-US" altLang="ja-JP" sz="1100" b="1" dirty="0"/>
              <a:t>4-2-8. Special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35428AFA-14A9-B2BB-EB42-4DEBB5A6C93E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IKD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2A93BFB1-F8EF-9DD6-6D5C-17F772DADA68}"/>
              </a:ext>
            </a:extLst>
          </p:cNvPr>
          <p:cNvSpPr/>
          <p:nvPr/>
        </p:nvSpPr>
        <p:spPr>
          <a:xfrm>
            <a:off x="528317" y="19008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Receive plan from HONDA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10">
            <a:extLst>
              <a:ext uri="{FF2B5EF4-FFF2-40B4-BE49-F238E27FC236}">
                <a16:creationId xmlns:a16="http://schemas.microsoft.com/office/drawing/2014/main" id="{AABDCE8F-DA0B-D997-2584-3089F35B02F9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>
            <a:off x="1132837" y="2540000"/>
            <a:ext cx="0" cy="2960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コネクタ: カギ線 28">
            <a:extLst>
              <a:ext uri="{FF2B5EF4-FFF2-40B4-BE49-F238E27FC236}">
                <a16:creationId xmlns:a16="http://schemas.microsoft.com/office/drawing/2014/main" id="{8E66FB20-A8BE-C480-713D-775928D8FB9C}"/>
              </a:ext>
            </a:extLst>
          </p:cNvPr>
          <p:cNvCxnSpPr>
            <a:cxnSpLocks/>
            <a:stCxn id="26" idx="3"/>
            <a:endCxn id="5" idx="1"/>
          </p:cNvCxnSpPr>
          <p:nvPr/>
        </p:nvCxnSpPr>
        <p:spPr>
          <a:xfrm flipV="1">
            <a:off x="1737357" y="2518987"/>
            <a:ext cx="462337" cy="63664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34">
            <a:extLst>
              <a:ext uri="{FF2B5EF4-FFF2-40B4-BE49-F238E27FC236}">
                <a16:creationId xmlns:a16="http://schemas.microsoft.com/office/drawing/2014/main" id="{83F5E35A-F511-3412-0182-AE4AAB9A4216}"/>
              </a:ext>
            </a:extLst>
          </p:cNvPr>
          <p:cNvSpPr/>
          <p:nvPr/>
        </p:nvSpPr>
        <p:spPr>
          <a:xfrm>
            <a:off x="528317" y="283606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Auto/Manual Import file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2FA3ED-7B0A-35D3-C9C9-F6CC916A1A39}"/>
              </a:ext>
            </a:extLst>
          </p:cNvPr>
          <p:cNvGrpSpPr/>
          <p:nvPr/>
        </p:nvGrpSpPr>
        <p:grpSpPr>
          <a:xfrm>
            <a:off x="1225489" y="3391374"/>
            <a:ext cx="704592" cy="612407"/>
            <a:chOff x="1219574" y="3525921"/>
            <a:chExt cx="704592" cy="612407"/>
          </a:xfrm>
        </p:grpSpPr>
        <p:sp>
          <p:nvSpPr>
            <p:cNvPr id="28" name="フローチャート: 書類 74">
              <a:extLst>
                <a:ext uri="{FF2B5EF4-FFF2-40B4-BE49-F238E27FC236}">
                  <a16:creationId xmlns:a16="http://schemas.microsoft.com/office/drawing/2014/main" id="{0E8B8A9A-1E64-9F61-9316-45A82EE91FC4}"/>
                </a:ext>
              </a:extLst>
            </p:cNvPr>
            <p:cNvSpPr/>
            <p:nvPr/>
          </p:nvSpPr>
          <p:spPr>
            <a:xfrm>
              <a:off x="1219574" y="3525921"/>
              <a:ext cx="704592" cy="612407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CSV</a:t>
              </a:r>
            </a:p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29" name="Picture 10" descr="CSV vs Excel - What are They? Comparison, Differences, Template">
              <a:extLst>
                <a:ext uri="{FF2B5EF4-FFF2-40B4-BE49-F238E27FC236}">
                  <a16:creationId xmlns:a16="http://schemas.microsoft.com/office/drawing/2014/main" id="{A5888740-E477-25A3-1D5B-62206556A7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18295" r="65097" b="33978"/>
            <a:stretch/>
          </p:blipFill>
          <p:spPr bwMode="auto">
            <a:xfrm>
              <a:off x="1463925" y="3771269"/>
              <a:ext cx="215890" cy="23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B22A818A-2BF5-33C1-E6E4-528408DC254F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>
            <a:off x="1132837" y="3475202"/>
            <a:ext cx="0" cy="8011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DBEDDD16-0BC1-E374-3F2F-7815F5BEC0F2}"/>
              </a:ext>
            </a:extLst>
          </p:cNvPr>
          <p:cNvSpPr/>
          <p:nvPr/>
        </p:nvSpPr>
        <p:spPr>
          <a:xfrm>
            <a:off x="528317" y="42763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Verify receive container plan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&amp; issue documents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AC7AE374-C5A8-8A32-3717-56257B0E930C}"/>
              </a:ext>
            </a:extLst>
          </p:cNvPr>
          <p:cNvCxnSpPr>
            <a:cxnSpLocks/>
            <a:stCxn id="32" idx="3"/>
            <a:endCxn id="11" idx="1"/>
          </p:cNvCxnSpPr>
          <p:nvPr/>
        </p:nvCxnSpPr>
        <p:spPr>
          <a:xfrm flipV="1">
            <a:off x="1737357" y="3705050"/>
            <a:ext cx="462554" cy="89088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BC20B1AB-B772-BFE0-0730-976FBD9B62F7}"/>
              </a:ext>
            </a:extLst>
          </p:cNvPr>
          <p:cNvSpPr/>
          <p:nvPr/>
        </p:nvSpPr>
        <p:spPr>
          <a:xfrm>
            <a:off x="709352" y="8701290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5C533-4100-436A-BD83-28077F6B1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94" y="1898228"/>
            <a:ext cx="4251906" cy="1241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7FC124-4998-FE9B-380B-89EDB03C2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11" y="3210986"/>
            <a:ext cx="4254002" cy="98812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1FC972D-E870-94A4-4006-FE9412494B81}"/>
              </a:ext>
            </a:extLst>
          </p:cNvPr>
          <p:cNvSpPr/>
          <p:nvPr/>
        </p:nvSpPr>
        <p:spPr>
          <a:xfrm>
            <a:off x="2766060" y="3539490"/>
            <a:ext cx="384810" cy="97232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6344193-5CB3-8E2E-EB7D-B594EEFE3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313" y="3731843"/>
            <a:ext cx="4138115" cy="4095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341DF-16D3-F62D-A549-2F4782DA366A}"/>
              </a:ext>
            </a:extLst>
          </p:cNvPr>
          <p:cNvGrpSpPr/>
          <p:nvPr/>
        </p:nvGrpSpPr>
        <p:grpSpPr>
          <a:xfrm>
            <a:off x="2236155" y="5059371"/>
            <a:ext cx="1209040" cy="442269"/>
            <a:chOff x="528317" y="5378512"/>
            <a:chExt cx="1209040" cy="639135"/>
          </a:xfrm>
        </p:grpSpPr>
        <p:sp>
          <p:nvSpPr>
            <p:cNvPr id="9" name="正方形/長方形 34">
              <a:extLst>
                <a:ext uri="{FF2B5EF4-FFF2-40B4-BE49-F238E27FC236}">
                  <a16:creationId xmlns:a16="http://schemas.microsoft.com/office/drawing/2014/main" id="{CAD6D817-8677-040F-DF69-AA6DDA3DE914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Receive &amp; Stock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16CBF9-9C9E-3F5E-1CB3-86279A195C11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09A7D3-FEF1-8601-CD09-C457E3F717E8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2B4327-900E-7BBC-24F4-78C36AB2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83" y="3862794"/>
            <a:ext cx="1448617" cy="835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AAE13-9752-3885-AF23-2CB48FF4C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750" y="3817871"/>
            <a:ext cx="806604" cy="844330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7ACB7917-DD35-672A-B608-832245B4DC33}"/>
              </a:ext>
            </a:extLst>
          </p:cNvPr>
          <p:cNvCxnSpPr>
            <a:cxnSpLocks/>
            <a:stCxn id="129" idx="3"/>
            <a:endCxn id="8" idx="3"/>
          </p:cNvCxnSpPr>
          <p:nvPr/>
        </p:nvCxnSpPr>
        <p:spPr>
          <a:xfrm flipH="1">
            <a:off x="6079354" y="3936594"/>
            <a:ext cx="317074" cy="303442"/>
          </a:xfrm>
          <a:prstGeom prst="bentConnector3">
            <a:avLst>
              <a:gd name="adj1" fmla="val -7209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or: Elbow 187">
            <a:extLst>
              <a:ext uri="{FF2B5EF4-FFF2-40B4-BE49-F238E27FC236}">
                <a16:creationId xmlns:a16="http://schemas.microsoft.com/office/drawing/2014/main" id="{382F68F9-2D94-0804-DDB9-DA247F92BA0E}"/>
              </a:ext>
            </a:extLst>
          </p:cNvPr>
          <p:cNvCxnSpPr>
            <a:cxnSpLocks/>
            <a:stCxn id="63" idx="2"/>
            <a:endCxn id="36" idx="0"/>
          </p:cNvCxnSpPr>
          <p:nvPr/>
        </p:nvCxnSpPr>
        <p:spPr>
          <a:xfrm rot="5400000">
            <a:off x="3138036" y="6003176"/>
            <a:ext cx="687307" cy="470892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F611FFC7-11B2-B93F-111A-C38171B2F3A1}"/>
              </a:ext>
            </a:extLst>
          </p:cNvPr>
          <p:cNvCxnSpPr>
            <a:cxnSpLocks/>
            <a:stCxn id="32" idx="2"/>
            <a:endCxn id="9" idx="1"/>
          </p:cNvCxnSpPr>
          <p:nvPr/>
        </p:nvCxnSpPr>
        <p:spPr>
          <a:xfrm rot="16200000" flipH="1">
            <a:off x="1501993" y="4546344"/>
            <a:ext cx="365006" cy="1103318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AE04A39-F870-8970-125D-5E48879A82AB}"/>
              </a:ext>
            </a:extLst>
          </p:cNvPr>
          <p:cNvSpPr/>
          <p:nvPr/>
        </p:nvSpPr>
        <p:spPr>
          <a:xfrm>
            <a:off x="6225653" y="53264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DA6694-F409-AE00-984E-029693593CAF}"/>
              </a:ext>
            </a:extLst>
          </p:cNvPr>
          <p:cNvGrpSpPr/>
          <p:nvPr/>
        </p:nvGrpSpPr>
        <p:grpSpPr>
          <a:xfrm>
            <a:off x="3721127" y="5833563"/>
            <a:ext cx="1209040" cy="442269"/>
            <a:chOff x="528317" y="5378512"/>
            <a:chExt cx="1209040" cy="639135"/>
          </a:xfrm>
        </p:grpSpPr>
        <p:sp>
          <p:nvSpPr>
            <p:cNvPr id="16" name="正方形/長方形 34">
              <a:extLst>
                <a:ext uri="{FF2B5EF4-FFF2-40B4-BE49-F238E27FC236}">
                  <a16:creationId xmlns:a16="http://schemas.microsoft.com/office/drawing/2014/main" id="{1466CFBE-175A-167E-973B-47BD57AC5624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Case Picking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519A40-7271-2B21-BC65-31D5492C8EBC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A26A1A9-E942-0380-3ECC-81C03B5EB0A2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553129-27D1-DDED-62BF-49A9A9BC7061}"/>
              </a:ext>
            </a:extLst>
          </p:cNvPr>
          <p:cNvGrpSpPr/>
          <p:nvPr/>
        </p:nvGrpSpPr>
        <p:grpSpPr>
          <a:xfrm>
            <a:off x="5224127" y="5833563"/>
            <a:ext cx="1209040" cy="442269"/>
            <a:chOff x="528317" y="5378512"/>
            <a:chExt cx="1209040" cy="639135"/>
          </a:xfrm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A285F38-C392-A292-CC35-30273CCDE171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Box Unpack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5306558-2090-86DF-61DE-702E83F65A34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E97D9B-9F93-6D08-C3DE-6E5B7111AABC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E0B822-E317-7EBA-9203-25BDE5AE1EAE}"/>
              </a:ext>
            </a:extLst>
          </p:cNvPr>
          <p:cNvGrpSpPr/>
          <p:nvPr/>
        </p:nvGrpSpPr>
        <p:grpSpPr>
          <a:xfrm>
            <a:off x="2250811" y="6701722"/>
            <a:ext cx="1209040" cy="442269"/>
            <a:chOff x="528317" y="5378512"/>
            <a:chExt cx="1209040" cy="639135"/>
          </a:xfrm>
        </p:grpSpPr>
        <p:sp>
          <p:nvSpPr>
            <p:cNvPr id="41" name="正方形/長方形 34">
              <a:extLst>
                <a:ext uri="{FF2B5EF4-FFF2-40B4-BE49-F238E27FC236}">
                  <a16:creationId xmlns:a16="http://schemas.microsoft.com/office/drawing/2014/main" id="{DAD6229C-0D26-DC91-1E4C-7B3AD12C4CC5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Repack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DFC3A1-381A-D9DE-B9C3-6841E99FF9D2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438211-F2AD-3C6B-F57C-1D5020294980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144D2A-36FE-DB64-47FF-F150859D10B2}"/>
              </a:ext>
            </a:extLst>
          </p:cNvPr>
          <p:cNvGrpSpPr/>
          <p:nvPr/>
        </p:nvGrpSpPr>
        <p:grpSpPr>
          <a:xfrm>
            <a:off x="3721127" y="6699739"/>
            <a:ext cx="1209040" cy="442269"/>
            <a:chOff x="528317" y="5378512"/>
            <a:chExt cx="1209040" cy="639135"/>
          </a:xfrm>
        </p:grpSpPr>
        <p:sp>
          <p:nvSpPr>
            <p:cNvPr id="46" name="正方形/長方形 34">
              <a:extLst>
                <a:ext uri="{FF2B5EF4-FFF2-40B4-BE49-F238E27FC236}">
                  <a16:creationId xmlns:a16="http://schemas.microsoft.com/office/drawing/2014/main" id="{C2ED3C2E-3290-CEA5-049E-53E4AB07A4F8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 err="1">
                  <a:solidFill>
                    <a:schemeClr val="tx1"/>
                  </a:solidFill>
                </a:rPr>
                <a:t>Putaway</a:t>
              </a:r>
              <a:endParaRPr kumimoji="1" lang="en-US" altLang="ja-JP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96BB7C-6070-1CF7-A7C2-D9EDD53A950B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17DD848-7716-3BCE-E0D1-E44EA1258FB1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1F5CC4-7A7F-9062-342B-A541164C77BF}"/>
              </a:ext>
            </a:extLst>
          </p:cNvPr>
          <p:cNvGrpSpPr/>
          <p:nvPr/>
        </p:nvGrpSpPr>
        <p:grpSpPr>
          <a:xfrm>
            <a:off x="5224127" y="6699739"/>
            <a:ext cx="1209040" cy="442269"/>
            <a:chOff x="528317" y="5378512"/>
            <a:chExt cx="1209040" cy="639135"/>
          </a:xfrm>
        </p:grpSpPr>
        <p:sp>
          <p:nvSpPr>
            <p:cNvPr id="50" name="正方形/長方形 34">
              <a:extLst>
                <a:ext uri="{FF2B5EF4-FFF2-40B4-BE49-F238E27FC236}">
                  <a16:creationId xmlns:a16="http://schemas.microsoft.com/office/drawing/2014/main" id="{E998BEB2-6C79-2B3B-F75A-1A0400721798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Picking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788334-565F-4B6E-B0CE-31C046582C8C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98E1591-1132-4DEE-1FBB-49A9DC2D86A7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C31568C-5A06-BEDE-DB04-047891260B86}"/>
              </a:ext>
            </a:extLst>
          </p:cNvPr>
          <p:cNvGrpSpPr/>
          <p:nvPr/>
        </p:nvGrpSpPr>
        <p:grpSpPr>
          <a:xfrm>
            <a:off x="2258313" y="7573697"/>
            <a:ext cx="1209040" cy="442269"/>
            <a:chOff x="528317" y="5378512"/>
            <a:chExt cx="1209040" cy="639135"/>
          </a:xfrm>
        </p:grpSpPr>
        <p:sp>
          <p:nvSpPr>
            <p:cNvPr id="55" name="正方形/長方形 34">
              <a:extLst>
                <a:ext uri="{FF2B5EF4-FFF2-40B4-BE49-F238E27FC236}">
                  <a16:creationId xmlns:a16="http://schemas.microsoft.com/office/drawing/2014/main" id="{CA22DA7F-FF4B-E984-2144-466F362C83DD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Unpack Line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10A4CA2-270B-C476-978D-0377E84C4D17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4A85707-E63B-4705-9918-C6EE22E5F1E1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61C9202-B7D2-1746-13EA-D75882B8B4EA}"/>
              </a:ext>
            </a:extLst>
          </p:cNvPr>
          <p:cNvGrpSpPr/>
          <p:nvPr/>
        </p:nvGrpSpPr>
        <p:grpSpPr>
          <a:xfrm>
            <a:off x="3728629" y="7571714"/>
            <a:ext cx="1209040" cy="442269"/>
            <a:chOff x="528317" y="5378512"/>
            <a:chExt cx="1209040" cy="639135"/>
          </a:xfrm>
        </p:grpSpPr>
        <p:sp>
          <p:nvSpPr>
            <p:cNvPr id="59" name="正方形/長方形 34">
              <a:extLst>
                <a:ext uri="{FF2B5EF4-FFF2-40B4-BE49-F238E27FC236}">
                  <a16:creationId xmlns:a16="http://schemas.microsoft.com/office/drawing/2014/main" id="{5D3180B6-A0B2-9F9E-A67F-B259BA7A6E41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Staging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1955AC8-3559-CE2F-103B-192C25C4C95C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0B71C40-C961-B907-56ED-CF2177CE2ECC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86C373-5D8F-8197-C843-D6D5381393BB}"/>
              </a:ext>
            </a:extLst>
          </p:cNvPr>
          <p:cNvGrpSpPr/>
          <p:nvPr/>
        </p:nvGrpSpPr>
        <p:grpSpPr>
          <a:xfrm>
            <a:off x="5231629" y="7571714"/>
            <a:ext cx="1209040" cy="442269"/>
            <a:chOff x="528317" y="5378512"/>
            <a:chExt cx="1209040" cy="639135"/>
          </a:xfrm>
        </p:grpSpPr>
        <p:sp>
          <p:nvSpPr>
            <p:cNvPr id="63" name="正方形/長方形 34">
              <a:extLst>
                <a:ext uri="{FF2B5EF4-FFF2-40B4-BE49-F238E27FC236}">
                  <a16:creationId xmlns:a16="http://schemas.microsoft.com/office/drawing/2014/main" id="{F64BB258-16A9-A7D0-B39C-3A80BA52D319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Delivery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259BEAE-F2BB-6E73-800C-36FF31CE7A7C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E1D3118-016C-739E-E570-94755A37E42F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直線矢印コネクタ 10">
            <a:extLst>
              <a:ext uri="{FF2B5EF4-FFF2-40B4-BE49-F238E27FC236}">
                <a16:creationId xmlns:a16="http://schemas.microsoft.com/office/drawing/2014/main" id="{BF52D19E-6974-26A6-452A-4BD6D7E3895E}"/>
              </a:ext>
            </a:extLst>
          </p:cNvPr>
          <p:cNvCxnSpPr>
            <a:cxnSpLocks/>
            <a:stCxn id="16" idx="3"/>
            <a:endCxn id="35" idx="1"/>
          </p:cNvCxnSpPr>
          <p:nvPr/>
        </p:nvCxnSpPr>
        <p:spPr>
          <a:xfrm>
            <a:off x="4930167" y="6054698"/>
            <a:ext cx="29396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">
            <a:extLst>
              <a:ext uri="{FF2B5EF4-FFF2-40B4-BE49-F238E27FC236}">
                <a16:creationId xmlns:a16="http://schemas.microsoft.com/office/drawing/2014/main" id="{32B13C27-334C-21F7-6B0D-ACDC09AB50E6}"/>
              </a:ext>
            </a:extLst>
          </p:cNvPr>
          <p:cNvCxnSpPr>
            <a:cxnSpLocks/>
          </p:cNvCxnSpPr>
          <p:nvPr/>
        </p:nvCxnSpPr>
        <p:spPr>
          <a:xfrm>
            <a:off x="3459851" y="6927348"/>
            <a:ext cx="275932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">
            <a:extLst>
              <a:ext uri="{FF2B5EF4-FFF2-40B4-BE49-F238E27FC236}">
                <a16:creationId xmlns:a16="http://schemas.microsoft.com/office/drawing/2014/main" id="{6118F566-71DE-FE01-028B-9B4F1EA01925}"/>
              </a:ext>
            </a:extLst>
          </p:cNvPr>
          <p:cNvCxnSpPr>
            <a:cxnSpLocks/>
          </p:cNvCxnSpPr>
          <p:nvPr/>
        </p:nvCxnSpPr>
        <p:spPr>
          <a:xfrm>
            <a:off x="4944823" y="6927348"/>
            <a:ext cx="29396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矢印コネクタ 10">
            <a:extLst>
              <a:ext uri="{FF2B5EF4-FFF2-40B4-BE49-F238E27FC236}">
                <a16:creationId xmlns:a16="http://schemas.microsoft.com/office/drawing/2014/main" id="{25F13EA7-41E4-CA0F-5FCF-E23F3684CD08}"/>
              </a:ext>
            </a:extLst>
          </p:cNvPr>
          <p:cNvCxnSpPr>
            <a:cxnSpLocks/>
          </p:cNvCxnSpPr>
          <p:nvPr/>
        </p:nvCxnSpPr>
        <p:spPr>
          <a:xfrm>
            <a:off x="3451209" y="7791857"/>
            <a:ext cx="275932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">
            <a:extLst>
              <a:ext uri="{FF2B5EF4-FFF2-40B4-BE49-F238E27FC236}">
                <a16:creationId xmlns:a16="http://schemas.microsoft.com/office/drawing/2014/main" id="{3F1A36DF-5020-00ED-530D-C413A8F787FC}"/>
              </a:ext>
            </a:extLst>
          </p:cNvPr>
          <p:cNvCxnSpPr>
            <a:cxnSpLocks/>
          </p:cNvCxnSpPr>
          <p:nvPr/>
        </p:nvCxnSpPr>
        <p:spPr>
          <a:xfrm>
            <a:off x="4936181" y="7791857"/>
            <a:ext cx="29396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71E5D91C-DC6E-4355-4261-58B6E19376A1}"/>
              </a:ext>
            </a:extLst>
          </p:cNvPr>
          <p:cNvCxnSpPr>
            <a:cxnSpLocks/>
            <a:stCxn id="35" idx="2"/>
            <a:endCxn id="41" idx="0"/>
          </p:cNvCxnSpPr>
          <p:nvPr/>
        </p:nvCxnSpPr>
        <p:spPr>
          <a:xfrm rot="5400000">
            <a:off x="4129044" y="5002119"/>
            <a:ext cx="425890" cy="2973316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4EA6E90F-49CB-2712-075E-B5F62273366F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rot="5400000">
            <a:off x="4129896" y="5874945"/>
            <a:ext cx="431689" cy="296581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C126FB-0A64-7A25-E2FC-2344A80C4533}"/>
              </a:ext>
            </a:extLst>
          </p:cNvPr>
          <p:cNvGrpSpPr/>
          <p:nvPr/>
        </p:nvGrpSpPr>
        <p:grpSpPr>
          <a:xfrm>
            <a:off x="3721127" y="5069105"/>
            <a:ext cx="1209040" cy="442269"/>
            <a:chOff x="528317" y="5378512"/>
            <a:chExt cx="1209040" cy="639135"/>
          </a:xfrm>
        </p:grpSpPr>
        <p:sp>
          <p:nvSpPr>
            <p:cNvPr id="18" name="正方形/長方形 34">
              <a:extLst>
                <a:ext uri="{FF2B5EF4-FFF2-40B4-BE49-F238E27FC236}">
                  <a16:creationId xmlns:a16="http://schemas.microsoft.com/office/drawing/2014/main" id="{EB93F7F1-B4EE-55E4-5F86-B61F2B623BB3}"/>
                </a:ext>
              </a:extLst>
            </p:cNvPr>
            <p:cNvSpPr/>
            <p:nvPr/>
          </p:nvSpPr>
          <p:spPr>
            <a:xfrm>
              <a:off x="528317" y="5378512"/>
              <a:ext cx="1209040" cy="6391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tx1"/>
                  </a:solidFill>
                </a:rPr>
                <a:t>ROBBING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49A40D-9B07-784B-4B55-57DC64A44466}"/>
                </a:ext>
              </a:extLst>
            </p:cNvPr>
            <p:cNvCxnSpPr/>
            <p:nvPr/>
          </p:nvCxnSpPr>
          <p:spPr>
            <a:xfrm>
              <a:off x="632460" y="5379720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3555704-CFB5-AFA8-AB78-D86D9B545AE0}"/>
                </a:ext>
              </a:extLst>
            </p:cNvPr>
            <p:cNvCxnSpPr/>
            <p:nvPr/>
          </p:nvCxnSpPr>
          <p:spPr>
            <a:xfrm>
              <a:off x="1619250" y="5378512"/>
              <a:ext cx="0" cy="6362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3B4AFB68-5449-126D-9B50-D79BDAD9DF49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 flipH="1">
            <a:off x="3721127" y="5290240"/>
            <a:ext cx="1209040" cy="764458"/>
          </a:xfrm>
          <a:prstGeom prst="bentConnector5">
            <a:avLst>
              <a:gd name="adj1" fmla="val -18908"/>
              <a:gd name="adj2" fmla="val 50000"/>
              <a:gd name="adj3" fmla="val 11890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7F30D9FE-A6D0-1126-73B1-DCFCC8FD4386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3445195" y="5280506"/>
            <a:ext cx="275932" cy="973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D4E2396-BC9C-76FB-1171-6AB82B38C041}"/>
              </a:ext>
            </a:extLst>
          </p:cNvPr>
          <p:cNvSpPr txBox="1"/>
          <p:nvPr/>
        </p:nvSpPr>
        <p:spPr>
          <a:xfrm>
            <a:off x="696923" y="5960784"/>
            <a:ext cx="380034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Robbing process</a:t>
            </a:r>
          </a:p>
          <a:p>
            <a:pPr marL="285750" indent="-285750">
              <a:buFontTx/>
              <a:buChar char="-"/>
            </a:pPr>
            <a:r>
              <a:rPr lang="th-TH" dirty="0"/>
              <a:t>ปัจจุบันใส่ข้อมูล </a:t>
            </a:r>
            <a:r>
              <a:rPr lang="en-US" dirty="0"/>
              <a:t>robbing </a:t>
            </a:r>
            <a:r>
              <a:rPr lang="th-TH" dirty="0"/>
              <a:t>เพื่อบันทึกแต่ไม่ได้ตัดข้อมูล จาก </a:t>
            </a:r>
            <a:r>
              <a:rPr lang="en-US" dirty="0"/>
              <a:t>case stock </a:t>
            </a:r>
            <a:r>
              <a:rPr lang="th-TH" dirty="0"/>
              <a:t>จริง</a:t>
            </a:r>
          </a:p>
          <a:p>
            <a:pPr marL="285750" indent="-285750">
              <a:buFontTx/>
              <a:buChar char="-"/>
            </a:pPr>
            <a:r>
              <a:rPr lang="th-TH" dirty="0"/>
              <a:t>ระบบใหม่ต้องการให้นำ </a:t>
            </a:r>
            <a:r>
              <a:rPr lang="en-US" dirty="0"/>
              <a:t>case </a:t>
            </a:r>
            <a:r>
              <a:rPr lang="th-TH" dirty="0"/>
              <a:t>ออกจาก </a:t>
            </a:r>
            <a:r>
              <a:rPr lang="en-US" dirty="0"/>
              <a:t>stock</a:t>
            </a:r>
          </a:p>
          <a:p>
            <a:pPr marL="285750" indent="-285750">
              <a:buFontTx/>
              <a:buChar char="-"/>
            </a:pPr>
            <a:r>
              <a:rPr lang="th-TH" dirty="0"/>
              <a:t>ต้องเตือนตอนนำเข้าแผนส่ง ว่า </a:t>
            </a:r>
            <a:r>
              <a:rPr lang="en-US" dirty="0"/>
              <a:t>part </a:t>
            </a:r>
            <a:r>
              <a:rPr lang="th-TH" dirty="0"/>
              <a:t>ถูก </a:t>
            </a:r>
            <a:r>
              <a:rPr lang="en-US" dirty="0"/>
              <a:t>rob </a:t>
            </a:r>
            <a:r>
              <a:rPr lang="th-TH" dirty="0"/>
              <a:t>ไปแล้ว อะไรบ้าง เพื่อเป็นข้อมูลให้ทาง </a:t>
            </a:r>
            <a:r>
              <a:rPr lang="en-US" dirty="0"/>
              <a:t>Honda </a:t>
            </a:r>
            <a:r>
              <a:rPr lang="th-TH" dirty="0"/>
              <a:t>ว่าหา </a:t>
            </a:r>
            <a:r>
              <a:rPr lang="en-US" dirty="0"/>
              <a:t>part </a:t>
            </a:r>
            <a:r>
              <a:rPr lang="th-TH" dirty="0"/>
              <a:t>แทน</a:t>
            </a:r>
          </a:p>
          <a:p>
            <a:pPr marL="285750" indent="-285750">
              <a:buFontTx/>
              <a:buChar char="-"/>
            </a:pPr>
            <a:r>
              <a:rPr lang="th-TH" dirty="0"/>
              <a:t>สร้าง </a:t>
            </a:r>
            <a:r>
              <a:rPr lang="en-US" dirty="0"/>
              <a:t>Robbing Report</a:t>
            </a:r>
          </a:p>
        </p:txBody>
      </p:sp>
    </p:spTree>
    <p:extLst>
      <p:ext uri="{BB962C8B-B14F-4D97-AF65-F5344CB8AC3E}">
        <p14:creationId xmlns:p14="http://schemas.microsoft.com/office/powerpoint/2010/main" val="4105017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471CC7-B0BC-4548-98D0-B0DDB8A7B154}"/>
              </a:ext>
            </a:extLst>
          </p:cNvPr>
          <p:cNvSpPr txBox="1"/>
          <p:nvPr/>
        </p:nvSpPr>
        <p:spPr>
          <a:xfrm>
            <a:off x="643753" y="1564732"/>
            <a:ext cx="1346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1.User Login</a:t>
            </a:r>
            <a:endParaRPr kumimoji="1" lang="ja-JP" altLang="en-US" sz="11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940705FD-7D5E-4497-8380-E4789CAFFE61}"/>
              </a:ext>
            </a:extLst>
          </p:cNvPr>
          <p:cNvSpPr txBox="1"/>
          <p:nvPr/>
        </p:nvSpPr>
        <p:spPr>
          <a:xfrm>
            <a:off x="2067449" y="1564732"/>
            <a:ext cx="1357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2.Main Menu</a:t>
            </a:r>
            <a:endParaRPr kumimoji="1" lang="ja-JP" altLang="en-US" sz="1100" dirty="0"/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06572F01-4F62-4081-99A4-0BA38CCC9D43}"/>
              </a:ext>
            </a:extLst>
          </p:cNvPr>
          <p:cNvSpPr txBox="1"/>
          <p:nvPr/>
        </p:nvSpPr>
        <p:spPr>
          <a:xfrm>
            <a:off x="3334735" y="3986746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7.Move Case In</a:t>
            </a:r>
            <a:endParaRPr kumimoji="1" lang="ja-JP" altLang="en-US" sz="1100" dirty="0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55CED57A-A4FD-4E3D-BDF2-2E97F90CBF15}"/>
              </a:ext>
            </a:extLst>
          </p:cNvPr>
          <p:cNvSpPr txBox="1"/>
          <p:nvPr/>
        </p:nvSpPr>
        <p:spPr>
          <a:xfrm>
            <a:off x="3541776" y="1564732"/>
            <a:ext cx="1357758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3.Receive Container</a:t>
            </a:r>
            <a:endParaRPr kumimoji="1" lang="ja-JP" altLang="en-US" sz="11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39DCFAB-41C4-16EA-7741-C001CCD6EB9E}"/>
              </a:ext>
            </a:extLst>
          </p:cNvPr>
          <p:cNvSpPr txBox="1"/>
          <p:nvPr/>
        </p:nvSpPr>
        <p:spPr>
          <a:xfrm>
            <a:off x="5016101" y="1564732"/>
            <a:ext cx="1299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4.Case Transfer</a:t>
            </a:r>
            <a:endParaRPr kumimoji="1" lang="ja-JP" altLang="en-US" sz="1100" dirty="0"/>
          </a:p>
        </p:txBody>
      </p:sp>
      <p:sp>
        <p:nvSpPr>
          <p:cNvPr id="2" name="テキスト ボックス 255">
            <a:extLst>
              <a:ext uri="{FF2B5EF4-FFF2-40B4-BE49-F238E27FC236}">
                <a16:creationId xmlns:a16="http://schemas.microsoft.com/office/drawing/2014/main" id="{B43DD023-248F-3A6B-E7F1-A495E261A19A}"/>
              </a:ext>
            </a:extLst>
          </p:cNvPr>
          <p:cNvSpPr txBox="1"/>
          <p:nvPr/>
        </p:nvSpPr>
        <p:spPr>
          <a:xfrm>
            <a:off x="1939433" y="6400094"/>
            <a:ext cx="1675752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10.Case Transfer Receive</a:t>
            </a:r>
            <a:endParaRPr kumimoji="1" lang="ja-JP" altLang="en-US" sz="1100" dirty="0"/>
          </a:p>
        </p:txBody>
      </p:sp>
      <p:sp>
        <p:nvSpPr>
          <p:cNvPr id="8" name="テキスト ボックス 28">
            <a:extLst>
              <a:ext uri="{FF2B5EF4-FFF2-40B4-BE49-F238E27FC236}">
                <a16:creationId xmlns:a16="http://schemas.microsoft.com/office/drawing/2014/main" id="{5F465CB7-ED85-8B3A-362F-98195207C065}"/>
              </a:ext>
            </a:extLst>
          </p:cNvPr>
          <p:cNvSpPr txBox="1"/>
          <p:nvPr/>
        </p:nvSpPr>
        <p:spPr>
          <a:xfrm>
            <a:off x="624772" y="6406039"/>
            <a:ext cx="1344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9.Loading Case</a:t>
            </a:r>
            <a:endParaRPr kumimoji="1" lang="ja-JP" altLang="en-US" sz="11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4ED75A-9D37-3BA6-79ED-A78D9C86B68E}"/>
              </a:ext>
            </a:extLst>
          </p:cNvPr>
          <p:cNvGrpSpPr/>
          <p:nvPr/>
        </p:nvGrpSpPr>
        <p:grpSpPr>
          <a:xfrm>
            <a:off x="573105" y="4236616"/>
            <a:ext cx="1382451" cy="2019144"/>
            <a:chOff x="2241334" y="5579053"/>
            <a:chExt cx="1382451" cy="2019144"/>
          </a:xfrm>
        </p:grpSpPr>
        <p:pic>
          <p:nvPicPr>
            <p:cNvPr id="12" name="図 290">
              <a:extLst>
                <a:ext uri="{FF2B5EF4-FFF2-40B4-BE49-F238E27FC236}">
                  <a16:creationId xmlns:a16="http://schemas.microsoft.com/office/drawing/2014/main" id="{38EB390F-D173-5357-9FA7-29E5EC4A4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13" name="図 292">
              <a:extLst>
                <a:ext uri="{FF2B5EF4-FFF2-40B4-BE49-F238E27FC236}">
                  <a16:creationId xmlns:a16="http://schemas.microsoft.com/office/drawing/2014/main" id="{E7AAD9DA-549D-7C45-FAA4-6266034AC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14" name="テキスト ボックス 294">
              <a:extLst>
                <a:ext uri="{FF2B5EF4-FFF2-40B4-BE49-F238E27FC236}">
                  <a16:creationId xmlns:a16="http://schemas.microsoft.com/office/drawing/2014/main" id="{F0B9105E-6898-6EDC-B017-9AB448444015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Receive Container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5" name="図 302">
              <a:extLst>
                <a:ext uri="{FF2B5EF4-FFF2-40B4-BE49-F238E27FC236}">
                  <a16:creationId xmlns:a16="http://schemas.microsoft.com/office/drawing/2014/main" id="{F2D6E881-C585-F777-9D6C-2AB5C33A6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22" name="図 303">
              <a:extLst>
                <a:ext uri="{FF2B5EF4-FFF2-40B4-BE49-F238E27FC236}">
                  <a16:creationId xmlns:a16="http://schemas.microsoft.com/office/drawing/2014/main" id="{19083B15-B0C5-C7AD-DF74-E85EAE966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24" name="図 304">
              <a:extLst>
                <a:ext uri="{FF2B5EF4-FFF2-40B4-BE49-F238E27FC236}">
                  <a16:creationId xmlns:a16="http://schemas.microsoft.com/office/drawing/2014/main" id="{AAA147BB-46D7-9136-1860-FEA97228B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28" name="図 305">
              <a:extLst>
                <a:ext uri="{FF2B5EF4-FFF2-40B4-BE49-F238E27FC236}">
                  <a16:creationId xmlns:a16="http://schemas.microsoft.com/office/drawing/2014/main" id="{EF0BC7F1-AB6E-7F93-4E61-0E016C62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32" name="四角形: 角を丸くする 306">
              <a:extLst>
                <a:ext uri="{FF2B5EF4-FFF2-40B4-BE49-F238E27FC236}">
                  <a16:creationId xmlns:a16="http://schemas.microsoft.com/office/drawing/2014/main" id="{3B2E435D-BE2D-8CB2-25E2-47754680962B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5" name="四角形: 角を丸くする 307">
              <a:extLst>
                <a:ext uri="{FF2B5EF4-FFF2-40B4-BE49-F238E27FC236}">
                  <a16:creationId xmlns:a16="http://schemas.microsoft.com/office/drawing/2014/main" id="{138A851F-7758-EB95-34DB-325E09FEB224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4" name="テキスト ボックス 316">
              <a:extLst>
                <a:ext uri="{FF2B5EF4-FFF2-40B4-BE49-F238E27FC236}">
                  <a16:creationId xmlns:a16="http://schemas.microsoft.com/office/drawing/2014/main" id="{F16534E7-738E-8E6B-B925-3F9F79268785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53" name="グラフィックス 318" descr="日毎カレンダー">
              <a:extLst>
                <a:ext uri="{FF2B5EF4-FFF2-40B4-BE49-F238E27FC236}">
                  <a16:creationId xmlns:a16="http://schemas.microsoft.com/office/drawing/2014/main" id="{3FA70FCD-DA16-1FC8-321A-E3FA0FCB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54" name="グラフィックス 319" descr="日毎カレンダー">
              <a:extLst>
                <a:ext uri="{FF2B5EF4-FFF2-40B4-BE49-F238E27FC236}">
                  <a16:creationId xmlns:a16="http://schemas.microsoft.com/office/drawing/2014/main" id="{4019043D-47A3-6D12-8585-8539930F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57" name="テキスト ボックス 322">
              <a:extLst>
                <a:ext uri="{FF2B5EF4-FFF2-40B4-BE49-F238E27FC236}">
                  <a16:creationId xmlns:a16="http://schemas.microsoft.com/office/drawing/2014/main" id="{5C656530-D816-B68A-F0F3-EB42487C9973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58" name="正方形/長方形 323">
              <a:extLst>
                <a:ext uri="{FF2B5EF4-FFF2-40B4-BE49-F238E27FC236}">
                  <a16:creationId xmlns:a16="http://schemas.microsoft.com/office/drawing/2014/main" id="{7707D86B-517C-AB5F-D3B1-0B4AB564633C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9" name="テキスト ボックス 324">
              <a:extLst>
                <a:ext uri="{FF2B5EF4-FFF2-40B4-BE49-F238E27FC236}">
                  <a16:creationId xmlns:a16="http://schemas.microsoft.com/office/drawing/2014/main" id="{DB1B3C76-EF1B-CD0B-DC14-5581A01C4988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60" name="テキスト ボックス 325">
              <a:extLst>
                <a:ext uri="{FF2B5EF4-FFF2-40B4-BE49-F238E27FC236}">
                  <a16:creationId xmlns:a16="http://schemas.microsoft.com/office/drawing/2014/main" id="{F727CFA4-7808-AE84-41BF-1AC4E7860F2E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61" name="図 327">
              <a:extLst>
                <a:ext uri="{FF2B5EF4-FFF2-40B4-BE49-F238E27FC236}">
                  <a16:creationId xmlns:a16="http://schemas.microsoft.com/office/drawing/2014/main" id="{ECB5333C-1F57-4D36-46EE-449540D1D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62" name="図 328">
              <a:extLst>
                <a:ext uri="{FF2B5EF4-FFF2-40B4-BE49-F238E27FC236}">
                  <a16:creationId xmlns:a16="http://schemas.microsoft.com/office/drawing/2014/main" id="{75FBF9BD-C330-82D6-5585-5DCA568A8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63" name="テキスト ボックス 329">
              <a:extLst>
                <a:ext uri="{FF2B5EF4-FFF2-40B4-BE49-F238E27FC236}">
                  <a16:creationId xmlns:a16="http://schemas.microsoft.com/office/drawing/2014/main" id="{A6768C44-5C33-D172-45B0-DA09652A884B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Plan No : Y0279947</a:t>
              </a:r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20/20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448" name="テキスト ボックス 330">
              <a:extLst>
                <a:ext uri="{FF2B5EF4-FFF2-40B4-BE49-F238E27FC236}">
                  <a16:creationId xmlns:a16="http://schemas.microsoft.com/office/drawing/2014/main" id="{2274CA9A-1C6F-C27A-C882-311A027FA9A8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Plan No : Y0279947</a:t>
              </a: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  0/30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449" name="テキスト ボックス 315">
              <a:extLst>
                <a:ext uri="{FF2B5EF4-FFF2-40B4-BE49-F238E27FC236}">
                  <a16:creationId xmlns:a16="http://schemas.microsoft.com/office/drawing/2014/main" id="{D75561EA-7975-634A-6021-7FADCB444107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450" name="図 24">
            <a:extLst>
              <a:ext uri="{FF2B5EF4-FFF2-40B4-BE49-F238E27FC236}">
                <a16:creationId xmlns:a16="http://schemas.microsoft.com/office/drawing/2014/main" id="{6415F6F6-19C7-2B8D-01CD-4308356D8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998" y="1852158"/>
            <a:ext cx="1360089" cy="2040133"/>
          </a:xfrm>
          <a:prstGeom prst="rect">
            <a:avLst/>
          </a:prstGeom>
        </p:spPr>
      </p:pic>
      <p:pic>
        <p:nvPicPr>
          <p:cNvPr id="451" name="図 26">
            <a:extLst>
              <a:ext uri="{FF2B5EF4-FFF2-40B4-BE49-F238E27FC236}">
                <a16:creationId xmlns:a16="http://schemas.microsoft.com/office/drawing/2014/main" id="{F8424ACF-CA35-5896-7565-1E31887C0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6855" y="1852158"/>
            <a:ext cx="1378354" cy="2040133"/>
          </a:xfrm>
          <a:prstGeom prst="rect">
            <a:avLst/>
          </a:prstGeom>
        </p:spPr>
      </p:pic>
      <p:pic>
        <p:nvPicPr>
          <p:cNvPr id="452" name="図 262">
            <a:extLst>
              <a:ext uri="{FF2B5EF4-FFF2-40B4-BE49-F238E27FC236}">
                <a16:creationId xmlns:a16="http://schemas.microsoft.com/office/drawing/2014/main" id="{5958C8C2-C5BF-BD25-582D-61ED0545F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7477" y="3771429"/>
            <a:ext cx="792993" cy="121931"/>
          </a:xfrm>
          <a:prstGeom prst="rect">
            <a:avLst/>
          </a:prstGeom>
        </p:spPr>
      </p:pic>
      <p:sp>
        <p:nvSpPr>
          <p:cNvPr id="453" name="Rectangle 452">
            <a:extLst>
              <a:ext uri="{FF2B5EF4-FFF2-40B4-BE49-F238E27FC236}">
                <a16:creationId xmlns:a16="http://schemas.microsoft.com/office/drawing/2014/main" id="{FCB2C33B-32F8-1B6A-8640-2178CE4A298C}"/>
              </a:ext>
            </a:extLst>
          </p:cNvPr>
          <p:cNvSpPr/>
          <p:nvPr/>
        </p:nvSpPr>
        <p:spPr>
          <a:xfrm>
            <a:off x="2122456" y="2345137"/>
            <a:ext cx="1248720" cy="1495896"/>
          </a:xfrm>
          <a:prstGeom prst="rect">
            <a:avLst/>
          </a:prstGeom>
          <a:solidFill>
            <a:srgbClr val="FAFAFA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54" name="Rectangle: Rounded Corners 453">
            <a:extLst>
              <a:ext uri="{FF2B5EF4-FFF2-40B4-BE49-F238E27FC236}">
                <a16:creationId xmlns:a16="http://schemas.microsoft.com/office/drawing/2014/main" id="{506A97A5-F90D-9DFD-5B03-BD4AACED4B73}"/>
              </a:ext>
            </a:extLst>
          </p:cNvPr>
          <p:cNvSpPr/>
          <p:nvPr/>
        </p:nvSpPr>
        <p:spPr>
          <a:xfrm>
            <a:off x="2238069" y="2354942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Receive Container</a:t>
            </a:r>
          </a:p>
        </p:txBody>
      </p:sp>
      <p:sp>
        <p:nvSpPr>
          <p:cNvPr id="456" name="Rectangle: Rounded Corners 455">
            <a:extLst>
              <a:ext uri="{FF2B5EF4-FFF2-40B4-BE49-F238E27FC236}">
                <a16:creationId xmlns:a16="http://schemas.microsoft.com/office/drawing/2014/main" id="{134E9D50-EE60-9C3B-0090-46646DBB4049}"/>
              </a:ext>
            </a:extLst>
          </p:cNvPr>
          <p:cNvSpPr/>
          <p:nvPr/>
        </p:nvSpPr>
        <p:spPr>
          <a:xfrm>
            <a:off x="2238068" y="2848305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Case Transfer</a:t>
            </a:r>
          </a:p>
        </p:txBody>
      </p: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02F79032-AA4B-02AC-3630-5858A3CA2FE8}"/>
              </a:ext>
            </a:extLst>
          </p:cNvPr>
          <p:cNvSpPr/>
          <p:nvPr/>
        </p:nvSpPr>
        <p:spPr>
          <a:xfrm>
            <a:off x="2246158" y="3099303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Case Picking</a:t>
            </a:r>
          </a:p>
        </p:txBody>
      </p:sp>
      <p:sp>
        <p:nvSpPr>
          <p:cNvPr id="460" name="Rectangle: Rounded Corners 459">
            <a:extLst>
              <a:ext uri="{FF2B5EF4-FFF2-40B4-BE49-F238E27FC236}">
                <a16:creationId xmlns:a16="http://schemas.microsoft.com/office/drawing/2014/main" id="{86528F4B-E060-ABC9-7B2F-011C62197B85}"/>
              </a:ext>
            </a:extLst>
          </p:cNvPr>
          <p:cNvSpPr/>
          <p:nvPr/>
        </p:nvSpPr>
        <p:spPr>
          <a:xfrm>
            <a:off x="2246157" y="3348826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Box Unpack</a:t>
            </a:r>
          </a:p>
        </p:txBody>
      </p:sp>
      <p:sp>
        <p:nvSpPr>
          <p:cNvPr id="461" name="Rectangle: Rounded Corners 460">
            <a:extLst>
              <a:ext uri="{FF2B5EF4-FFF2-40B4-BE49-F238E27FC236}">
                <a16:creationId xmlns:a16="http://schemas.microsoft.com/office/drawing/2014/main" id="{756857BB-2381-111C-F843-084689914346}"/>
              </a:ext>
            </a:extLst>
          </p:cNvPr>
          <p:cNvSpPr/>
          <p:nvPr/>
        </p:nvSpPr>
        <p:spPr>
          <a:xfrm>
            <a:off x="2246157" y="3591725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Staging/Delivery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8AC36875-4A9B-EC50-F01E-A325C59E5823}"/>
              </a:ext>
            </a:extLst>
          </p:cNvPr>
          <p:cNvSpPr txBox="1"/>
          <p:nvPr/>
        </p:nvSpPr>
        <p:spPr>
          <a:xfrm>
            <a:off x="2036455" y="1964728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onsolas" panose="020B0609020204030204" pitchFamily="49" charset="0"/>
              </a:rPr>
              <a:t>&lt;[P1]</a:t>
            </a:r>
          </a:p>
        </p:txBody>
      </p: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EB6E26A4-0CA0-EDD2-B713-76465CFB005C}"/>
              </a:ext>
            </a:extLst>
          </p:cNvPr>
          <p:cNvGrpSpPr/>
          <p:nvPr/>
        </p:nvGrpSpPr>
        <p:grpSpPr>
          <a:xfrm>
            <a:off x="2044696" y="4245906"/>
            <a:ext cx="1382451" cy="2019144"/>
            <a:chOff x="2241334" y="5579053"/>
            <a:chExt cx="1382451" cy="2019144"/>
          </a:xfrm>
        </p:grpSpPr>
        <p:pic>
          <p:nvPicPr>
            <p:cNvPr id="467" name="図 290">
              <a:extLst>
                <a:ext uri="{FF2B5EF4-FFF2-40B4-BE49-F238E27FC236}">
                  <a16:creationId xmlns:a16="http://schemas.microsoft.com/office/drawing/2014/main" id="{469BCBCC-1978-B617-7913-E3F767E17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468" name="図 292">
              <a:extLst>
                <a:ext uri="{FF2B5EF4-FFF2-40B4-BE49-F238E27FC236}">
                  <a16:creationId xmlns:a16="http://schemas.microsoft.com/office/drawing/2014/main" id="{3DFF4647-C607-2A6B-5ADC-2669E25E7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469" name="テキスト ボックス 294">
              <a:extLst>
                <a:ext uri="{FF2B5EF4-FFF2-40B4-BE49-F238E27FC236}">
                  <a16:creationId xmlns:a16="http://schemas.microsoft.com/office/drawing/2014/main" id="{38A381DA-BD1F-B9D6-C4F7-C477AEB7F061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Trouble Report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470" name="図 302">
              <a:extLst>
                <a:ext uri="{FF2B5EF4-FFF2-40B4-BE49-F238E27FC236}">
                  <a16:creationId xmlns:a16="http://schemas.microsoft.com/office/drawing/2014/main" id="{56778819-04B8-2D96-6566-7387C4395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471" name="図 303">
              <a:extLst>
                <a:ext uri="{FF2B5EF4-FFF2-40B4-BE49-F238E27FC236}">
                  <a16:creationId xmlns:a16="http://schemas.microsoft.com/office/drawing/2014/main" id="{A7D91F0A-E346-CB3D-8DCF-83DB672B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472" name="図 304">
              <a:extLst>
                <a:ext uri="{FF2B5EF4-FFF2-40B4-BE49-F238E27FC236}">
                  <a16:creationId xmlns:a16="http://schemas.microsoft.com/office/drawing/2014/main" id="{667581E5-984B-CEF6-7A03-1A8EDDA78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473" name="図 305">
              <a:extLst>
                <a:ext uri="{FF2B5EF4-FFF2-40B4-BE49-F238E27FC236}">
                  <a16:creationId xmlns:a16="http://schemas.microsoft.com/office/drawing/2014/main" id="{4C7D6741-4FB7-4508-DD76-C56D45A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474" name="四角形: 角を丸くする 306">
              <a:extLst>
                <a:ext uri="{FF2B5EF4-FFF2-40B4-BE49-F238E27FC236}">
                  <a16:creationId xmlns:a16="http://schemas.microsoft.com/office/drawing/2014/main" id="{43265CE1-AD7E-2E70-E453-BA6B3049C548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75" name="四角形: 角を丸くする 307">
              <a:extLst>
                <a:ext uri="{FF2B5EF4-FFF2-40B4-BE49-F238E27FC236}">
                  <a16:creationId xmlns:a16="http://schemas.microsoft.com/office/drawing/2014/main" id="{2250562C-2865-9E09-9E79-D2C561DBA560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76" name="テキスト ボックス 316">
              <a:extLst>
                <a:ext uri="{FF2B5EF4-FFF2-40B4-BE49-F238E27FC236}">
                  <a16:creationId xmlns:a16="http://schemas.microsoft.com/office/drawing/2014/main" id="{DCCED6E6-3E86-B38B-3DAB-9DF8D766EBDF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477" name="グラフィックス 318" descr="日毎カレンダー">
              <a:extLst>
                <a:ext uri="{FF2B5EF4-FFF2-40B4-BE49-F238E27FC236}">
                  <a16:creationId xmlns:a16="http://schemas.microsoft.com/office/drawing/2014/main" id="{DE8AB2B7-8570-834D-230E-FF8E13EE2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478" name="グラフィックス 319" descr="日毎カレンダー">
              <a:extLst>
                <a:ext uri="{FF2B5EF4-FFF2-40B4-BE49-F238E27FC236}">
                  <a16:creationId xmlns:a16="http://schemas.microsoft.com/office/drawing/2014/main" id="{B5DB973B-8AA6-9864-F6CD-A6FD25968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485" name="テキスト ボックス 322">
              <a:extLst>
                <a:ext uri="{FF2B5EF4-FFF2-40B4-BE49-F238E27FC236}">
                  <a16:creationId xmlns:a16="http://schemas.microsoft.com/office/drawing/2014/main" id="{F168CA92-BE40-ABAC-0463-6177FFE66611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486" name="正方形/長方形 323">
              <a:extLst>
                <a:ext uri="{FF2B5EF4-FFF2-40B4-BE49-F238E27FC236}">
                  <a16:creationId xmlns:a16="http://schemas.microsoft.com/office/drawing/2014/main" id="{DD7036B3-695D-D423-A744-9B9FAC0468EE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87" name="テキスト ボックス 324">
              <a:extLst>
                <a:ext uri="{FF2B5EF4-FFF2-40B4-BE49-F238E27FC236}">
                  <a16:creationId xmlns:a16="http://schemas.microsoft.com/office/drawing/2014/main" id="{31918056-5AA5-3E5C-327F-51850FEB4329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488" name="テキスト ボックス 325">
              <a:extLst>
                <a:ext uri="{FF2B5EF4-FFF2-40B4-BE49-F238E27FC236}">
                  <a16:creationId xmlns:a16="http://schemas.microsoft.com/office/drawing/2014/main" id="{7E36E0AB-16EC-5693-A80F-7C6E2589B4E6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489" name="図 327">
              <a:extLst>
                <a:ext uri="{FF2B5EF4-FFF2-40B4-BE49-F238E27FC236}">
                  <a16:creationId xmlns:a16="http://schemas.microsoft.com/office/drawing/2014/main" id="{2784FB46-1B1F-57CC-8670-055064BF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490" name="図 328">
              <a:extLst>
                <a:ext uri="{FF2B5EF4-FFF2-40B4-BE49-F238E27FC236}">
                  <a16:creationId xmlns:a16="http://schemas.microsoft.com/office/drawing/2014/main" id="{0FDA25B1-2706-1797-378D-4FAF3DED9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491" name="テキスト ボックス 329">
              <a:extLst>
                <a:ext uri="{FF2B5EF4-FFF2-40B4-BE49-F238E27FC236}">
                  <a16:creationId xmlns:a16="http://schemas.microsoft.com/office/drawing/2014/main" id="{9C39F201-F7C3-5F53-0657-A528EB7711AA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Plan No : Y0279947</a:t>
              </a:r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20/20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492" name="テキスト ボックス 330">
              <a:extLst>
                <a:ext uri="{FF2B5EF4-FFF2-40B4-BE49-F238E27FC236}">
                  <a16:creationId xmlns:a16="http://schemas.microsoft.com/office/drawing/2014/main" id="{0DA665D9-37AD-8C3B-E0A6-E227EFD494F6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3088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600" dirty="0">
                  <a:latin typeface="+mj-lt"/>
                </a:rPr>
                <a:t>PC No : 33B2T3551135</a:t>
              </a:r>
            </a:p>
            <a:p>
              <a:r>
                <a:rPr kumimoji="1" lang="en-US" altLang="ja-JP" sz="600" dirty="0">
                  <a:latin typeface="+mj-lt"/>
                </a:rPr>
                <a:t>Plan No : Y0279947</a:t>
              </a:r>
              <a:endParaRPr kumimoji="1" lang="en-US" altLang="ja-JP" sz="400" dirty="0">
                <a:latin typeface="+mj-lt"/>
              </a:endParaRPr>
            </a:p>
            <a:p>
              <a:endParaRPr kumimoji="1" lang="en-US" altLang="ja-JP" sz="400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	                    0/30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493" name="テキスト ボックス 315">
              <a:extLst>
                <a:ext uri="{FF2B5EF4-FFF2-40B4-BE49-F238E27FC236}">
                  <a16:creationId xmlns:a16="http://schemas.microsoft.com/office/drawing/2014/main" id="{869CEE1E-30FB-D13F-56FC-3F1680803C84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sp>
        <p:nvSpPr>
          <p:cNvPr id="494" name="Rectangle: Rounded Corners 493">
            <a:extLst>
              <a:ext uri="{FF2B5EF4-FFF2-40B4-BE49-F238E27FC236}">
                <a16:creationId xmlns:a16="http://schemas.microsoft.com/office/drawing/2014/main" id="{3419CA23-F385-113B-BEF6-F3BF0860CA22}"/>
              </a:ext>
            </a:extLst>
          </p:cNvPr>
          <p:cNvSpPr/>
          <p:nvPr/>
        </p:nvSpPr>
        <p:spPr>
          <a:xfrm>
            <a:off x="2231513" y="2605406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Trouble Report</a:t>
            </a:r>
          </a:p>
        </p:txBody>
      </p:sp>
      <p:sp>
        <p:nvSpPr>
          <p:cNvPr id="495" name="テキスト ボックス 255">
            <a:extLst>
              <a:ext uri="{FF2B5EF4-FFF2-40B4-BE49-F238E27FC236}">
                <a16:creationId xmlns:a16="http://schemas.microsoft.com/office/drawing/2014/main" id="{C945D295-77D3-7C41-18CC-FD8988C2BCA0}"/>
              </a:ext>
            </a:extLst>
          </p:cNvPr>
          <p:cNvSpPr txBox="1"/>
          <p:nvPr/>
        </p:nvSpPr>
        <p:spPr>
          <a:xfrm>
            <a:off x="2046855" y="3994175"/>
            <a:ext cx="1249088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6.Trouble Report</a:t>
            </a:r>
            <a:endParaRPr kumimoji="1" lang="ja-JP" altLang="en-US" sz="1100" dirty="0"/>
          </a:p>
        </p:txBody>
      </p: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B3593749-1444-AEE9-1F40-6048115AC5B5}"/>
              </a:ext>
            </a:extLst>
          </p:cNvPr>
          <p:cNvGrpSpPr/>
          <p:nvPr/>
        </p:nvGrpSpPr>
        <p:grpSpPr>
          <a:xfrm>
            <a:off x="3484381" y="4222700"/>
            <a:ext cx="1382451" cy="2019144"/>
            <a:chOff x="2241334" y="5579053"/>
            <a:chExt cx="1382451" cy="2019144"/>
          </a:xfrm>
        </p:grpSpPr>
        <p:pic>
          <p:nvPicPr>
            <p:cNvPr id="497" name="図 290">
              <a:extLst>
                <a:ext uri="{FF2B5EF4-FFF2-40B4-BE49-F238E27FC236}">
                  <a16:creationId xmlns:a16="http://schemas.microsoft.com/office/drawing/2014/main" id="{4E4740C9-12DE-8B6F-A68C-8256C7CBD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498" name="図 292">
              <a:extLst>
                <a:ext uri="{FF2B5EF4-FFF2-40B4-BE49-F238E27FC236}">
                  <a16:creationId xmlns:a16="http://schemas.microsoft.com/office/drawing/2014/main" id="{24177C62-3575-E116-D6C9-F04B7CEFE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499" name="テキスト ボックス 294">
              <a:extLst>
                <a:ext uri="{FF2B5EF4-FFF2-40B4-BE49-F238E27FC236}">
                  <a16:creationId xmlns:a16="http://schemas.microsoft.com/office/drawing/2014/main" id="{2649DCF5-B83B-BA24-D691-7ABFB9CA246B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Move Case In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500" name="図 302">
              <a:extLst>
                <a:ext uri="{FF2B5EF4-FFF2-40B4-BE49-F238E27FC236}">
                  <a16:creationId xmlns:a16="http://schemas.microsoft.com/office/drawing/2014/main" id="{D3A5FFD1-8116-863B-573F-D62582E3A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501" name="図 303">
              <a:extLst>
                <a:ext uri="{FF2B5EF4-FFF2-40B4-BE49-F238E27FC236}">
                  <a16:creationId xmlns:a16="http://schemas.microsoft.com/office/drawing/2014/main" id="{DDCD7FD3-8357-D38D-ED05-45D06C3E1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502" name="図 304">
              <a:extLst>
                <a:ext uri="{FF2B5EF4-FFF2-40B4-BE49-F238E27FC236}">
                  <a16:creationId xmlns:a16="http://schemas.microsoft.com/office/drawing/2014/main" id="{B86443EB-6F6D-383F-39DC-04677030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503" name="図 305">
              <a:extLst>
                <a:ext uri="{FF2B5EF4-FFF2-40B4-BE49-F238E27FC236}">
                  <a16:creationId xmlns:a16="http://schemas.microsoft.com/office/drawing/2014/main" id="{E86FB2AE-D00E-2DD1-7741-98B5BF00E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504" name="四角形: 角を丸くする 306">
              <a:extLst>
                <a:ext uri="{FF2B5EF4-FFF2-40B4-BE49-F238E27FC236}">
                  <a16:creationId xmlns:a16="http://schemas.microsoft.com/office/drawing/2014/main" id="{2B1648AD-BD3F-42F1-97BA-81B9E8CA008F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05" name="四角形: 角を丸くする 307">
              <a:extLst>
                <a:ext uri="{FF2B5EF4-FFF2-40B4-BE49-F238E27FC236}">
                  <a16:creationId xmlns:a16="http://schemas.microsoft.com/office/drawing/2014/main" id="{CFE0653D-6BFD-8C77-6588-134FE5605BE3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10" name="テキスト ボックス 316">
              <a:extLst>
                <a:ext uri="{FF2B5EF4-FFF2-40B4-BE49-F238E27FC236}">
                  <a16:creationId xmlns:a16="http://schemas.microsoft.com/office/drawing/2014/main" id="{8BDFE4D3-173E-6807-7B93-03319A8D1E2F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511" name="グラフィックス 318" descr="日毎カレンダー">
              <a:extLst>
                <a:ext uri="{FF2B5EF4-FFF2-40B4-BE49-F238E27FC236}">
                  <a16:creationId xmlns:a16="http://schemas.microsoft.com/office/drawing/2014/main" id="{8D057D25-9101-2344-FF06-F966B3FF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68" name="グラフィックス 319" descr="日毎カレンダー">
              <a:extLst>
                <a:ext uri="{FF2B5EF4-FFF2-40B4-BE49-F238E27FC236}">
                  <a16:creationId xmlns:a16="http://schemas.microsoft.com/office/drawing/2014/main" id="{4566BE54-708F-CE33-9C90-F0A64CBC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70" name="テキスト ボックス 322">
              <a:extLst>
                <a:ext uri="{FF2B5EF4-FFF2-40B4-BE49-F238E27FC236}">
                  <a16:creationId xmlns:a16="http://schemas.microsoft.com/office/drawing/2014/main" id="{158E83B8-1B8E-A2FF-3DAA-975428A8CA30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71" name="正方形/長方形 323">
              <a:extLst>
                <a:ext uri="{FF2B5EF4-FFF2-40B4-BE49-F238E27FC236}">
                  <a16:creationId xmlns:a16="http://schemas.microsoft.com/office/drawing/2014/main" id="{90594480-7835-0781-D985-EC7D741AC74B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72" name="テキスト ボックス 324">
              <a:extLst>
                <a:ext uri="{FF2B5EF4-FFF2-40B4-BE49-F238E27FC236}">
                  <a16:creationId xmlns:a16="http://schemas.microsoft.com/office/drawing/2014/main" id="{F60ECEDA-E1CD-0DD3-C9CB-BE7FB7FA2277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73" name="テキスト ボックス 325">
              <a:extLst>
                <a:ext uri="{FF2B5EF4-FFF2-40B4-BE49-F238E27FC236}">
                  <a16:creationId xmlns:a16="http://schemas.microsoft.com/office/drawing/2014/main" id="{A98A2780-1DDA-8441-25AC-BC0A0F5CB77F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74" name="図 327">
              <a:extLst>
                <a:ext uri="{FF2B5EF4-FFF2-40B4-BE49-F238E27FC236}">
                  <a16:creationId xmlns:a16="http://schemas.microsoft.com/office/drawing/2014/main" id="{6B6A378B-9274-3B5F-A2B6-804E535FB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75" name="図 328">
              <a:extLst>
                <a:ext uri="{FF2B5EF4-FFF2-40B4-BE49-F238E27FC236}">
                  <a16:creationId xmlns:a16="http://schemas.microsoft.com/office/drawing/2014/main" id="{9D97C3B3-2C1B-245D-6509-48419502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76" name="テキスト ボックス 329">
              <a:extLst>
                <a:ext uri="{FF2B5EF4-FFF2-40B4-BE49-F238E27FC236}">
                  <a16:creationId xmlns:a16="http://schemas.microsoft.com/office/drawing/2014/main" id="{4FEA0FCF-58D6-0297-6EEE-15BCDE4BF4C8}"/>
                </a:ext>
              </a:extLst>
            </p:cNvPr>
            <p:cNvSpPr txBox="1"/>
            <p:nvPr/>
          </p:nvSpPr>
          <p:spPr>
            <a:xfrm>
              <a:off x="2246074" y="6325573"/>
              <a:ext cx="1366145" cy="415498"/>
            </a:xfrm>
            <a:prstGeom prst="rect">
              <a:avLst/>
            </a:prstGeom>
            <a:noFill/>
          </p:spPr>
          <p:txBody>
            <a:bodyPr wrap="square" rIns="18288" bIns="0" rtlCol="0">
              <a:spAutoFit/>
            </a:bodyPr>
            <a:lstStyle/>
            <a:p>
              <a:r>
                <a:rPr kumimoji="1" lang="en-US" altLang="ja-JP" sz="500" b="1" dirty="0">
                  <a:latin typeface="+mj-lt"/>
                </a:rPr>
                <a:t>33B2T3551135</a:t>
              </a:r>
              <a:endParaRPr kumimoji="1" lang="en-US" altLang="ja-JP" sz="7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  <a:endParaRPr kumimoji="1" lang="en-US" altLang="ja-JP" sz="700" b="1" dirty="0">
                <a:latin typeface="+mj-lt"/>
              </a:endParaRP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400" dirty="0">
                  <a:latin typeface="+mj-lt"/>
                </a:rPr>
                <a:t> : </a:t>
              </a:r>
              <a:r>
                <a:rPr kumimoji="1" lang="en-US" altLang="ja-JP" sz="1100" b="1" dirty="0">
                  <a:latin typeface="+mj-lt"/>
                </a:rPr>
                <a:t>218</a:t>
              </a:r>
              <a:endParaRPr kumimoji="1" lang="ja-JP" altLang="en-US" sz="300" dirty="0">
                <a:latin typeface="+mj-lt"/>
              </a:endParaRPr>
            </a:p>
          </p:txBody>
        </p:sp>
        <p:sp>
          <p:nvSpPr>
            <p:cNvPr id="79" name="テキスト ボックス 330">
              <a:extLst>
                <a:ext uri="{FF2B5EF4-FFF2-40B4-BE49-F238E27FC236}">
                  <a16:creationId xmlns:a16="http://schemas.microsoft.com/office/drawing/2014/main" id="{632A4189-3F13-16CE-4CE7-C7F9FA1B746F}"/>
                </a:ext>
              </a:extLst>
            </p:cNvPr>
            <p:cNvSpPr txBox="1"/>
            <p:nvPr/>
          </p:nvSpPr>
          <p:spPr>
            <a:xfrm>
              <a:off x="2246074" y="6755744"/>
              <a:ext cx="1354323" cy="418576"/>
            </a:xfrm>
            <a:prstGeom prst="rect">
              <a:avLst/>
            </a:prstGeom>
            <a:noFill/>
          </p:spPr>
          <p:txBody>
            <a:bodyPr wrap="square" tIns="18288" rIns="18288" bIns="0" rtlCol="0">
              <a:spAutoFit/>
            </a:bodyPr>
            <a:lstStyle/>
            <a:p>
              <a:r>
                <a:rPr kumimoji="1" lang="en-US" altLang="ja-JP" sz="600" b="1" dirty="0">
                  <a:latin typeface="+mj-lt"/>
                </a:rPr>
                <a:t>33B2T3551135</a:t>
              </a:r>
              <a:endParaRPr kumimoji="1" lang="en-US" altLang="ja-JP" sz="800" b="1" dirty="0">
                <a:latin typeface="+mj-lt"/>
              </a:endParaRPr>
            </a:p>
            <a:p>
              <a:r>
                <a:rPr kumimoji="1" lang="en-US" altLang="ja-JP" sz="800" b="1" dirty="0">
                  <a:latin typeface="+mj-lt"/>
                </a:rPr>
                <a:t>Y0279947</a:t>
              </a:r>
            </a:p>
            <a:p>
              <a:pPr algn="r"/>
              <a:r>
                <a:rPr kumimoji="1" lang="en-US" altLang="ja-JP" sz="700" dirty="0">
                  <a:latin typeface="+mj-lt"/>
                </a:rPr>
                <a:t>Location</a:t>
              </a:r>
              <a:r>
                <a:rPr kumimoji="1" lang="en-US" altLang="ja-JP" sz="500" dirty="0">
                  <a:latin typeface="+mj-lt"/>
                </a:rPr>
                <a:t> : </a:t>
              </a:r>
              <a:r>
                <a:rPr kumimoji="1" lang="en-US" altLang="ja-JP" sz="1200" b="1" dirty="0">
                  <a:latin typeface="+mj-lt"/>
                </a:rPr>
                <a:t>219</a:t>
              </a:r>
              <a:r>
                <a:rPr kumimoji="1" lang="en-US" altLang="ja-JP" sz="500" dirty="0">
                  <a:latin typeface="+mj-lt"/>
                </a:rPr>
                <a:t> 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82" name="テキスト ボックス 315">
              <a:extLst>
                <a:ext uri="{FF2B5EF4-FFF2-40B4-BE49-F238E27FC236}">
                  <a16:creationId xmlns:a16="http://schemas.microsoft.com/office/drawing/2014/main" id="{3E5D084A-7758-FDFD-D936-35673D1C3655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42BF396-464F-1C57-AD24-98B9224EA0CF}"/>
              </a:ext>
            </a:extLst>
          </p:cNvPr>
          <p:cNvGrpSpPr/>
          <p:nvPr/>
        </p:nvGrpSpPr>
        <p:grpSpPr>
          <a:xfrm>
            <a:off x="595571" y="6664837"/>
            <a:ext cx="1382451" cy="2019144"/>
            <a:chOff x="2241334" y="5579053"/>
            <a:chExt cx="1382451" cy="2019144"/>
          </a:xfrm>
        </p:grpSpPr>
        <p:pic>
          <p:nvPicPr>
            <p:cNvPr id="126" name="図 290">
              <a:extLst>
                <a:ext uri="{FF2B5EF4-FFF2-40B4-BE49-F238E27FC236}">
                  <a16:creationId xmlns:a16="http://schemas.microsoft.com/office/drawing/2014/main" id="{4DE18F56-1760-F31C-3045-D87784699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131" name="図 292">
              <a:extLst>
                <a:ext uri="{FF2B5EF4-FFF2-40B4-BE49-F238E27FC236}">
                  <a16:creationId xmlns:a16="http://schemas.microsoft.com/office/drawing/2014/main" id="{A8824B49-1FA6-A157-0394-69BE4676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136" name="テキスト ボックス 294">
              <a:extLst>
                <a:ext uri="{FF2B5EF4-FFF2-40B4-BE49-F238E27FC236}">
                  <a16:creationId xmlns:a16="http://schemas.microsoft.com/office/drawing/2014/main" id="{96DF010B-A61B-32D1-0960-969D161C9E43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Loading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52" name="図 302">
              <a:extLst>
                <a:ext uri="{FF2B5EF4-FFF2-40B4-BE49-F238E27FC236}">
                  <a16:creationId xmlns:a16="http://schemas.microsoft.com/office/drawing/2014/main" id="{050A60CE-FF28-8A1B-7EDC-5B58285B3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153" name="図 303">
              <a:extLst>
                <a:ext uri="{FF2B5EF4-FFF2-40B4-BE49-F238E27FC236}">
                  <a16:creationId xmlns:a16="http://schemas.microsoft.com/office/drawing/2014/main" id="{552F2E8D-4A3D-303A-5D7C-8FEE86DDA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154" name="図 304">
              <a:extLst>
                <a:ext uri="{FF2B5EF4-FFF2-40B4-BE49-F238E27FC236}">
                  <a16:creationId xmlns:a16="http://schemas.microsoft.com/office/drawing/2014/main" id="{74C5F22F-60F6-996D-4408-6306BFB1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155" name="図 305">
              <a:extLst>
                <a:ext uri="{FF2B5EF4-FFF2-40B4-BE49-F238E27FC236}">
                  <a16:creationId xmlns:a16="http://schemas.microsoft.com/office/drawing/2014/main" id="{9BFFF09F-0438-D7D7-C198-AF5D4F748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156" name="四角形: 角を丸くする 306">
              <a:extLst>
                <a:ext uri="{FF2B5EF4-FFF2-40B4-BE49-F238E27FC236}">
                  <a16:creationId xmlns:a16="http://schemas.microsoft.com/office/drawing/2014/main" id="{AE723463-2A75-A0FC-6805-A5EAF947D7B8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57" name="四角形: 角を丸くする 307">
              <a:extLst>
                <a:ext uri="{FF2B5EF4-FFF2-40B4-BE49-F238E27FC236}">
                  <a16:creationId xmlns:a16="http://schemas.microsoft.com/office/drawing/2014/main" id="{8B6F603E-38FE-1A64-D64A-6123435B1963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58" name="テキスト ボックス 316">
              <a:extLst>
                <a:ext uri="{FF2B5EF4-FFF2-40B4-BE49-F238E27FC236}">
                  <a16:creationId xmlns:a16="http://schemas.microsoft.com/office/drawing/2014/main" id="{773612E1-E433-F15F-7FBD-D8E480F3B9C4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159" name="グラフィックス 318" descr="日毎カレンダー">
              <a:extLst>
                <a:ext uri="{FF2B5EF4-FFF2-40B4-BE49-F238E27FC236}">
                  <a16:creationId xmlns:a16="http://schemas.microsoft.com/office/drawing/2014/main" id="{00A5D09E-4A7A-B09A-61B0-5CF2E1EC4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160" name="グラフィックス 319" descr="日毎カレンダー">
              <a:extLst>
                <a:ext uri="{FF2B5EF4-FFF2-40B4-BE49-F238E27FC236}">
                  <a16:creationId xmlns:a16="http://schemas.microsoft.com/office/drawing/2014/main" id="{6BAF5BDF-74A5-1B2F-A66C-80C016250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161" name="テキスト ボックス 322">
              <a:extLst>
                <a:ext uri="{FF2B5EF4-FFF2-40B4-BE49-F238E27FC236}">
                  <a16:creationId xmlns:a16="http://schemas.microsoft.com/office/drawing/2014/main" id="{2E0B1AB3-D4E9-5AEC-BA2F-9A82C568475F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162" name="正方形/長方形 323">
              <a:extLst>
                <a:ext uri="{FF2B5EF4-FFF2-40B4-BE49-F238E27FC236}">
                  <a16:creationId xmlns:a16="http://schemas.microsoft.com/office/drawing/2014/main" id="{59A08256-0310-6EF4-31A9-C805B72024F5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63" name="テキスト ボックス 324">
              <a:extLst>
                <a:ext uri="{FF2B5EF4-FFF2-40B4-BE49-F238E27FC236}">
                  <a16:creationId xmlns:a16="http://schemas.microsoft.com/office/drawing/2014/main" id="{792CD106-C651-0BE2-F2C7-5623ACCA475F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166" name="テキスト ボックス 325">
              <a:extLst>
                <a:ext uri="{FF2B5EF4-FFF2-40B4-BE49-F238E27FC236}">
                  <a16:creationId xmlns:a16="http://schemas.microsoft.com/office/drawing/2014/main" id="{DBE15159-0019-AA94-66CD-76C88CEE7C3C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167" name="図 327">
              <a:extLst>
                <a:ext uri="{FF2B5EF4-FFF2-40B4-BE49-F238E27FC236}">
                  <a16:creationId xmlns:a16="http://schemas.microsoft.com/office/drawing/2014/main" id="{BFF5B1FE-31A6-FC99-6E85-67C4DA133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168" name="図 328">
              <a:extLst>
                <a:ext uri="{FF2B5EF4-FFF2-40B4-BE49-F238E27FC236}">
                  <a16:creationId xmlns:a16="http://schemas.microsoft.com/office/drawing/2014/main" id="{134989A0-7F83-90F6-F38C-7B587E4B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169" name="テキスト ボックス 329">
              <a:extLst>
                <a:ext uri="{FF2B5EF4-FFF2-40B4-BE49-F238E27FC236}">
                  <a16:creationId xmlns:a16="http://schemas.microsoft.com/office/drawing/2014/main" id="{9BC5EC2A-251E-13AF-453D-C61C68F439FE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92443"/>
            </a:xfrm>
            <a:prstGeom prst="rect">
              <a:avLst/>
            </a:prstGeom>
            <a:noFill/>
          </p:spPr>
          <p:txBody>
            <a:bodyPr wrap="square" rIns="18288" rtlCol="0">
              <a:spAutoFit/>
            </a:bodyPr>
            <a:lstStyle/>
            <a:p>
              <a:r>
                <a:rPr kumimoji="1" lang="en-US" altLang="ja-JP" sz="7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700" b="1" dirty="0">
                  <a:latin typeface="+mj-lt"/>
                </a:rPr>
                <a:t>Plant : ANI2 &gt; ANI1 </a:t>
              </a:r>
            </a:p>
            <a:p>
              <a:r>
                <a:rPr kumimoji="1" lang="en-US" altLang="ja-JP" sz="600" b="1" dirty="0">
                  <a:latin typeface="+mj-lt"/>
                </a:rPr>
                <a:t>Truck no : 1</a:t>
              </a:r>
              <a:r>
                <a:rPr kumimoji="1" lang="en-US" altLang="ja-JP" sz="700" b="1" dirty="0">
                  <a:latin typeface="+mj-lt"/>
                </a:rPr>
                <a:t>       </a:t>
              </a:r>
              <a:r>
                <a:rPr kumimoji="1" lang="en-US" altLang="ja-JP" sz="1200" b="1" dirty="0">
                  <a:latin typeface="+mj-lt"/>
                </a:rPr>
                <a:t>69/69</a:t>
              </a:r>
              <a:r>
                <a:rPr kumimoji="1" lang="en-US" altLang="ja-JP" sz="900" b="1" dirty="0">
                  <a:latin typeface="+mj-lt"/>
                </a:rPr>
                <a:t> </a:t>
              </a:r>
              <a:r>
                <a:rPr kumimoji="1" lang="en-US" altLang="ja-JP" sz="800" dirty="0">
                  <a:latin typeface="+mj-lt"/>
                </a:rPr>
                <a:t>case</a:t>
              </a:r>
              <a:r>
                <a:rPr kumimoji="1" lang="en-US" altLang="ja-JP" sz="9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170" name="テキスト ボックス 330">
              <a:extLst>
                <a:ext uri="{FF2B5EF4-FFF2-40B4-BE49-F238E27FC236}">
                  <a16:creationId xmlns:a16="http://schemas.microsoft.com/office/drawing/2014/main" id="{3E18C513-ACC3-654C-C4D9-C85717E956F7}"/>
                </a:ext>
              </a:extLst>
            </p:cNvPr>
            <p:cNvSpPr txBox="1"/>
            <p:nvPr/>
          </p:nvSpPr>
          <p:spPr>
            <a:xfrm>
              <a:off x="2246074" y="6692752"/>
              <a:ext cx="1354323" cy="5232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8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Plant : ANI2 &gt; ANI1</a:t>
              </a:r>
            </a:p>
            <a:p>
              <a:r>
                <a:rPr kumimoji="1" lang="en-US" altLang="ja-JP" sz="600" b="1" dirty="0">
                  <a:latin typeface="+mj-lt"/>
                </a:rPr>
                <a:t>Truck no : 2            </a:t>
              </a:r>
              <a:r>
                <a:rPr kumimoji="1" lang="en-US" altLang="ja-JP" sz="1200" b="1" dirty="0">
                  <a:latin typeface="+mj-lt"/>
                </a:rPr>
                <a:t>0/69 </a:t>
              </a:r>
              <a:r>
                <a:rPr kumimoji="1" lang="en-US" altLang="ja-JP" sz="800" dirty="0">
                  <a:latin typeface="+mj-lt"/>
                </a:rPr>
                <a:t>case</a:t>
              </a:r>
              <a:r>
                <a:rPr kumimoji="1" lang="en-US" altLang="ja-JP" sz="12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171" name="テキスト ボックス 315">
              <a:extLst>
                <a:ext uri="{FF2B5EF4-FFF2-40B4-BE49-F238E27FC236}">
                  <a16:creationId xmlns:a16="http://schemas.microsoft.com/office/drawing/2014/main" id="{46883BB2-5C3B-6742-A2D9-EE9FC2F427A0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C8759E5-F2A5-92C4-8348-110DF2DFBB9B}"/>
              </a:ext>
            </a:extLst>
          </p:cNvPr>
          <p:cNvGrpSpPr/>
          <p:nvPr/>
        </p:nvGrpSpPr>
        <p:grpSpPr>
          <a:xfrm>
            <a:off x="4952572" y="4238883"/>
            <a:ext cx="1382451" cy="2019144"/>
            <a:chOff x="2241334" y="5579053"/>
            <a:chExt cx="1382451" cy="2019144"/>
          </a:xfrm>
        </p:grpSpPr>
        <p:pic>
          <p:nvPicPr>
            <p:cNvPr id="174" name="図 290">
              <a:extLst>
                <a:ext uri="{FF2B5EF4-FFF2-40B4-BE49-F238E27FC236}">
                  <a16:creationId xmlns:a16="http://schemas.microsoft.com/office/drawing/2014/main" id="{07098A24-9C35-97F3-CC46-3AE33005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177" name="図 292">
              <a:extLst>
                <a:ext uri="{FF2B5EF4-FFF2-40B4-BE49-F238E27FC236}">
                  <a16:creationId xmlns:a16="http://schemas.microsoft.com/office/drawing/2014/main" id="{B5A167A8-36C3-6509-2433-A3F9A601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178" name="テキスト ボックス 294">
              <a:extLst>
                <a:ext uri="{FF2B5EF4-FFF2-40B4-BE49-F238E27FC236}">
                  <a16:creationId xmlns:a16="http://schemas.microsoft.com/office/drawing/2014/main" id="{5BA910D6-EB7D-723B-ED3D-D2C15E01C0FC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Moving Case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79" name="図 302">
              <a:extLst>
                <a:ext uri="{FF2B5EF4-FFF2-40B4-BE49-F238E27FC236}">
                  <a16:creationId xmlns:a16="http://schemas.microsoft.com/office/drawing/2014/main" id="{D342C5A9-E199-EAA7-C953-C60224149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180" name="図 303">
              <a:extLst>
                <a:ext uri="{FF2B5EF4-FFF2-40B4-BE49-F238E27FC236}">
                  <a16:creationId xmlns:a16="http://schemas.microsoft.com/office/drawing/2014/main" id="{AB5F5CA6-84FF-8C31-6A20-367428E85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181" name="図 304">
              <a:extLst>
                <a:ext uri="{FF2B5EF4-FFF2-40B4-BE49-F238E27FC236}">
                  <a16:creationId xmlns:a16="http://schemas.microsoft.com/office/drawing/2014/main" id="{7BDE590F-5EE3-A41C-6BAE-ADBAA898A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182" name="図 305">
              <a:extLst>
                <a:ext uri="{FF2B5EF4-FFF2-40B4-BE49-F238E27FC236}">
                  <a16:creationId xmlns:a16="http://schemas.microsoft.com/office/drawing/2014/main" id="{7FA451D7-741C-C7A4-2068-0FCC2F7B6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183" name="四角形: 角を丸くする 306">
              <a:extLst>
                <a:ext uri="{FF2B5EF4-FFF2-40B4-BE49-F238E27FC236}">
                  <a16:creationId xmlns:a16="http://schemas.microsoft.com/office/drawing/2014/main" id="{0DB207D4-53A0-3B30-38C4-270EB807BD60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84" name="四角形: 角を丸くする 307">
              <a:extLst>
                <a:ext uri="{FF2B5EF4-FFF2-40B4-BE49-F238E27FC236}">
                  <a16:creationId xmlns:a16="http://schemas.microsoft.com/office/drawing/2014/main" id="{D30486D4-FD8C-5BAD-9888-A70FB27A0792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85" name="テキスト ボックス 316">
              <a:extLst>
                <a:ext uri="{FF2B5EF4-FFF2-40B4-BE49-F238E27FC236}">
                  <a16:creationId xmlns:a16="http://schemas.microsoft.com/office/drawing/2014/main" id="{74C3F401-B2E2-9232-200E-91C214F34EF8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186" name="グラフィックス 318" descr="日毎カレンダー">
              <a:extLst>
                <a:ext uri="{FF2B5EF4-FFF2-40B4-BE49-F238E27FC236}">
                  <a16:creationId xmlns:a16="http://schemas.microsoft.com/office/drawing/2014/main" id="{90EB5341-9695-3FB6-71B3-8AE1199FF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187" name="グラフィックス 319" descr="日毎カレンダー">
              <a:extLst>
                <a:ext uri="{FF2B5EF4-FFF2-40B4-BE49-F238E27FC236}">
                  <a16:creationId xmlns:a16="http://schemas.microsoft.com/office/drawing/2014/main" id="{CD33E82A-9F25-472C-BDE9-41A8A4D27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188" name="テキスト ボックス 322">
              <a:extLst>
                <a:ext uri="{FF2B5EF4-FFF2-40B4-BE49-F238E27FC236}">
                  <a16:creationId xmlns:a16="http://schemas.microsoft.com/office/drawing/2014/main" id="{75D6438B-1F5B-4747-948E-779E45F462AD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189" name="正方形/長方形 323">
              <a:extLst>
                <a:ext uri="{FF2B5EF4-FFF2-40B4-BE49-F238E27FC236}">
                  <a16:creationId xmlns:a16="http://schemas.microsoft.com/office/drawing/2014/main" id="{CE588E71-C21D-824E-8980-B3BEDFC48D87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90" name="テキスト ボックス 324">
              <a:extLst>
                <a:ext uri="{FF2B5EF4-FFF2-40B4-BE49-F238E27FC236}">
                  <a16:creationId xmlns:a16="http://schemas.microsoft.com/office/drawing/2014/main" id="{53805F76-8A93-C10E-6FE2-9AD0F64550D4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191" name="テキスト ボックス 325">
              <a:extLst>
                <a:ext uri="{FF2B5EF4-FFF2-40B4-BE49-F238E27FC236}">
                  <a16:creationId xmlns:a16="http://schemas.microsoft.com/office/drawing/2014/main" id="{A75EAF48-50EF-1EBD-9056-9904426FE124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192" name="図 327">
              <a:extLst>
                <a:ext uri="{FF2B5EF4-FFF2-40B4-BE49-F238E27FC236}">
                  <a16:creationId xmlns:a16="http://schemas.microsoft.com/office/drawing/2014/main" id="{C9121D3C-3474-5BB7-4A65-09020CB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193" name="図 328">
              <a:extLst>
                <a:ext uri="{FF2B5EF4-FFF2-40B4-BE49-F238E27FC236}">
                  <a16:creationId xmlns:a16="http://schemas.microsoft.com/office/drawing/2014/main" id="{A669732B-57CD-61DD-DECC-ADE6DB44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194" name="テキスト ボックス 329">
              <a:extLst>
                <a:ext uri="{FF2B5EF4-FFF2-40B4-BE49-F238E27FC236}">
                  <a16:creationId xmlns:a16="http://schemas.microsoft.com/office/drawing/2014/main" id="{F09C6FBF-391F-5974-670C-669A4FF0D6EF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507831"/>
            </a:xfrm>
            <a:prstGeom prst="rect">
              <a:avLst/>
            </a:prstGeom>
            <a:noFill/>
          </p:spPr>
          <p:txBody>
            <a:bodyPr wrap="square" rIns="18288" rtlCol="0">
              <a:spAutoFit/>
            </a:bodyPr>
            <a:lstStyle/>
            <a:p>
              <a:r>
                <a:rPr kumimoji="1" lang="en-US" altLang="ja-JP" sz="7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Plant : ANI2 &gt; ANI1</a:t>
              </a:r>
            </a:p>
            <a:p>
              <a:pPr algn="r"/>
              <a:r>
                <a:rPr kumimoji="1" lang="en-US" altLang="ja-JP" sz="1200" b="1" dirty="0">
                  <a:latin typeface="+mj-lt"/>
                </a:rPr>
                <a:t>69/69</a:t>
              </a:r>
              <a:r>
                <a:rPr kumimoji="1" lang="en-US" altLang="ja-JP" sz="900" b="1" dirty="0">
                  <a:latin typeface="+mj-lt"/>
                </a:rPr>
                <a:t> </a:t>
              </a:r>
              <a:r>
                <a:rPr kumimoji="1" lang="en-US" altLang="ja-JP" sz="800" dirty="0">
                  <a:latin typeface="+mj-lt"/>
                </a:rPr>
                <a:t>case</a:t>
              </a:r>
              <a:r>
                <a:rPr kumimoji="1" lang="en-US" altLang="ja-JP" sz="9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199" name="テキスト ボックス 330">
              <a:extLst>
                <a:ext uri="{FF2B5EF4-FFF2-40B4-BE49-F238E27FC236}">
                  <a16:creationId xmlns:a16="http://schemas.microsoft.com/office/drawing/2014/main" id="{73A76891-C5C0-0BE0-10CD-D7DEE3038F4E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5232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8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Plant : ANI2 &gt; ANI1</a:t>
              </a:r>
            </a:p>
            <a:p>
              <a:pPr algn="r"/>
              <a:r>
                <a:rPr kumimoji="1" lang="en-US" altLang="ja-JP" sz="1200" b="1" dirty="0">
                  <a:latin typeface="+mj-lt"/>
                </a:rPr>
                <a:t>0/69 </a:t>
              </a:r>
              <a:r>
                <a:rPr kumimoji="1" lang="en-US" altLang="ja-JP" sz="800" dirty="0">
                  <a:latin typeface="+mj-lt"/>
                </a:rPr>
                <a:t>case</a:t>
              </a:r>
              <a:r>
                <a:rPr kumimoji="1" lang="en-US" altLang="ja-JP" sz="12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200" name="テキスト ボックス 315">
              <a:extLst>
                <a:ext uri="{FF2B5EF4-FFF2-40B4-BE49-F238E27FC236}">
                  <a16:creationId xmlns:a16="http://schemas.microsoft.com/office/drawing/2014/main" id="{185472FB-D6EB-3CD7-5882-1D842204755E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F3B5219A-68B8-4313-3C90-DC4B38291CEF}"/>
              </a:ext>
            </a:extLst>
          </p:cNvPr>
          <p:cNvGrpSpPr/>
          <p:nvPr/>
        </p:nvGrpSpPr>
        <p:grpSpPr>
          <a:xfrm>
            <a:off x="2042757" y="6675963"/>
            <a:ext cx="1382451" cy="2019144"/>
            <a:chOff x="2241334" y="5579053"/>
            <a:chExt cx="1382451" cy="2019144"/>
          </a:xfrm>
        </p:grpSpPr>
        <p:pic>
          <p:nvPicPr>
            <p:cNvPr id="202" name="図 290">
              <a:extLst>
                <a:ext uri="{FF2B5EF4-FFF2-40B4-BE49-F238E27FC236}">
                  <a16:creationId xmlns:a16="http://schemas.microsoft.com/office/drawing/2014/main" id="{18CF90F2-3D3A-B7AF-DD9B-3AF0F10A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211" name="図 292">
              <a:extLst>
                <a:ext uri="{FF2B5EF4-FFF2-40B4-BE49-F238E27FC236}">
                  <a16:creationId xmlns:a16="http://schemas.microsoft.com/office/drawing/2014/main" id="{A4E5B89E-6F83-A528-D385-A8A893FEB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212" name="テキスト ボックス 294">
              <a:extLst>
                <a:ext uri="{FF2B5EF4-FFF2-40B4-BE49-F238E27FC236}">
                  <a16:creationId xmlns:a16="http://schemas.microsoft.com/office/drawing/2014/main" id="{9A9928D3-892D-0F6C-B7CF-192FC4E37F33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Case Transfer Receive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13" name="図 302">
              <a:extLst>
                <a:ext uri="{FF2B5EF4-FFF2-40B4-BE49-F238E27FC236}">
                  <a16:creationId xmlns:a16="http://schemas.microsoft.com/office/drawing/2014/main" id="{BFD1D92B-415E-9879-B7D9-6AEC7F979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214" name="図 303">
              <a:extLst>
                <a:ext uri="{FF2B5EF4-FFF2-40B4-BE49-F238E27FC236}">
                  <a16:creationId xmlns:a16="http://schemas.microsoft.com/office/drawing/2014/main" id="{E7670D2C-EC9E-354C-06CF-4DDF684C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215" name="図 304">
              <a:extLst>
                <a:ext uri="{FF2B5EF4-FFF2-40B4-BE49-F238E27FC236}">
                  <a16:creationId xmlns:a16="http://schemas.microsoft.com/office/drawing/2014/main" id="{E82D0E6B-03EB-15F5-FD98-B5ECDCD5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216" name="図 305">
              <a:extLst>
                <a:ext uri="{FF2B5EF4-FFF2-40B4-BE49-F238E27FC236}">
                  <a16:creationId xmlns:a16="http://schemas.microsoft.com/office/drawing/2014/main" id="{980560D6-6988-4CCA-E446-E9632AF8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217" name="四角形: 角を丸くする 306">
              <a:extLst>
                <a:ext uri="{FF2B5EF4-FFF2-40B4-BE49-F238E27FC236}">
                  <a16:creationId xmlns:a16="http://schemas.microsoft.com/office/drawing/2014/main" id="{D1EC19B2-0466-8678-FB5E-59D0955DAC90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4" name="四角形: 角を丸くする 307">
              <a:extLst>
                <a:ext uri="{FF2B5EF4-FFF2-40B4-BE49-F238E27FC236}">
                  <a16:creationId xmlns:a16="http://schemas.microsoft.com/office/drawing/2014/main" id="{DD93F048-CBA9-3111-1F39-C11D9C49BCC9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7" name="テキスト ボックス 316">
              <a:extLst>
                <a:ext uri="{FF2B5EF4-FFF2-40B4-BE49-F238E27FC236}">
                  <a16:creationId xmlns:a16="http://schemas.microsoft.com/office/drawing/2014/main" id="{CF1F0FCF-36B2-39EB-8C35-00051E1EA3F5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228" name="グラフィックス 318" descr="日毎カレンダー">
              <a:extLst>
                <a:ext uri="{FF2B5EF4-FFF2-40B4-BE49-F238E27FC236}">
                  <a16:creationId xmlns:a16="http://schemas.microsoft.com/office/drawing/2014/main" id="{197EEF71-B22F-A9E4-3AC6-53F55FFE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229" name="グラフィックス 319" descr="日毎カレンダー">
              <a:extLst>
                <a:ext uri="{FF2B5EF4-FFF2-40B4-BE49-F238E27FC236}">
                  <a16:creationId xmlns:a16="http://schemas.microsoft.com/office/drawing/2014/main" id="{D176589A-3B1C-42F4-A9EC-B67E029FF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252" name="テキスト ボックス 322">
              <a:extLst>
                <a:ext uri="{FF2B5EF4-FFF2-40B4-BE49-F238E27FC236}">
                  <a16:creationId xmlns:a16="http://schemas.microsoft.com/office/drawing/2014/main" id="{7378243A-B885-1E84-53B5-C9466E9F7F52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253" name="正方形/長方形 323">
              <a:extLst>
                <a:ext uri="{FF2B5EF4-FFF2-40B4-BE49-F238E27FC236}">
                  <a16:creationId xmlns:a16="http://schemas.microsoft.com/office/drawing/2014/main" id="{344D765C-DD20-196A-15C1-2BC5A023ACF9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54" name="テキスト ボックス 324">
              <a:extLst>
                <a:ext uri="{FF2B5EF4-FFF2-40B4-BE49-F238E27FC236}">
                  <a16:creationId xmlns:a16="http://schemas.microsoft.com/office/drawing/2014/main" id="{05C6B6EF-8395-EC62-20EA-28E5CC0A0D13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255" name="テキスト ボックス 325">
              <a:extLst>
                <a:ext uri="{FF2B5EF4-FFF2-40B4-BE49-F238E27FC236}">
                  <a16:creationId xmlns:a16="http://schemas.microsoft.com/office/drawing/2014/main" id="{20FC10E7-8BFA-1045-3CD9-BDA86B6CC209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261" name="図 327">
              <a:extLst>
                <a:ext uri="{FF2B5EF4-FFF2-40B4-BE49-F238E27FC236}">
                  <a16:creationId xmlns:a16="http://schemas.microsoft.com/office/drawing/2014/main" id="{2E2EC29C-E6FF-57D4-8625-514ECC62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262" name="図 328">
              <a:extLst>
                <a:ext uri="{FF2B5EF4-FFF2-40B4-BE49-F238E27FC236}">
                  <a16:creationId xmlns:a16="http://schemas.microsoft.com/office/drawing/2014/main" id="{202517EF-93C7-CEF4-E43B-9C615F27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263" name="テキスト ボックス 329">
              <a:extLst>
                <a:ext uri="{FF2B5EF4-FFF2-40B4-BE49-F238E27FC236}">
                  <a16:creationId xmlns:a16="http://schemas.microsoft.com/office/drawing/2014/main" id="{64372F10-9477-0D94-02F8-219CA026A927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92443"/>
            </a:xfrm>
            <a:prstGeom prst="rect">
              <a:avLst/>
            </a:prstGeom>
            <a:noFill/>
          </p:spPr>
          <p:txBody>
            <a:bodyPr wrap="square" rIns="18288" rtlCol="0">
              <a:spAutoFit/>
            </a:bodyPr>
            <a:lstStyle/>
            <a:p>
              <a:r>
                <a:rPr kumimoji="1" lang="en-US" altLang="ja-JP" sz="7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700" b="1" dirty="0">
                  <a:latin typeface="+mj-lt"/>
                </a:rPr>
                <a:t>From : ANI2 </a:t>
              </a:r>
            </a:p>
            <a:p>
              <a:r>
                <a:rPr kumimoji="1" lang="en-US" altLang="ja-JP" sz="600" b="1" dirty="0">
                  <a:latin typeface="+mj-lt"/>
                </a:rPr>
                <a:t>Truck no : 1</a:t>
              </a:r>
              <a:r>
                <a:rPr kumimoji="1" lang="en-US" altLang="ja-JP" sz="700" b="1" dirty="0">
                  <a:latin typeface="+mj-lt"/>
                </a:rPr>
                <a:t>       </a:t>
              </a:r>
              <a:r>
                <a:rPr kumimoji="1" lang="en-US" altLang="ja-JP" sz="1200" b="1" dirty="0">
                  <a:latin typeface="+mj-lt"/>
                </a:rPr>
                <a:t>69/69</a:t>
              </a:r>
              <a:r>
                <a:rPr kumimoji="1" lang="en-US" altLang="ja-JP" sz="900" b="1" dirty="0">
                  <a:latin typeface="+mj-lt"/>
                </a:rPr>
                <a:t> </a:t>
              </a:r>
              <a:r>
                <a:rPr kumimoji="1" lang="en-US" altLang="ja-JP" sz="800" dirty="0">
                  <a:latin typeface="+mj-lt"/>
                </a:rPr>
                <a:t>case</a:t>
              </a:r>
              <a:r>
                <a:rPr kumimoji="1" lang="en-US" altLang="ja-JP" sz="9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264" name="テキスト ボックス 330">
              <a:extLst>
                <a:ext uri="{FF2B5EF4-FFF2-40B4-BE49-F238E27FC236}">
                  <a16:creationId xmlns:a16="http://schemas.microsoft.com/office/drawing/2014/main" id="{A4F3D391-F7CA-02D2-AFBB-D97F9D548C30}"/>
                </a:ext>
              </a:extLst>
            </p:cNvPr>
            <p:cNvSpPr txBox="1"/>
            <p:nvPr/>
          </p:nvSpPr>
          <p:spPr>
            <a:xfrm>
              <a:off x="2246074" y="6692752"/>
              <a:ext cx="1354323" cy="5232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800" b="1" dirty="0">
                  <a:latin typeface="+mj-lt"/>
                </a:rPr>
                <a:t>Plan no : ABCD1234</a:t>
              </a:r>
            </a:p>
            <a:p>
              <a:r>
                <a:rPr kumimoji="1" lang="en-US" altLang="ja-JP" sz="800" b="1" dirty="0">
                  <a:latin typeface="+mj-lt"/>
                </a:rPr>
                <a:t>From : ANI2</a:t>
              </a:r>
            </a:p>
            <a:p>
              <a:r>
                <a:rPr kumimoji="1" lang="en-US" altLang="ja-JP" sz="600" b="1" dirty="0">
                  <a:latin typeface="+mj-lt"/>
                </a:rPr>
                <a:t>Truck no : 2            </a:t>
              </a:r>
              <a:r>
                <a:rPr kumimoji="1" lang="en-US" altLang="ja-JP" sz="1200" b="1" dirty="0">
                  <a:latin typeface="+mj-lt"/>
                </a:rPr>
                <a:t>0/69 </a:t>
              </a:r>
              <a:r>
                <a:rPr kumimoji="1" lang="en-US" altLang="ja-JP" sz="800" dirty="0">
                  <a:latin typeface="+mj-lt"/>
                </a:rPr>
                <a:t>case</a:t>
              </a:r>
              <a:r>
                <a:rPr kumimoji="1" lang="en-US" altLang="ja-JP" sz="1200" b="1" dirty="0">
                  <a:latin typeface="+mj-lt"/>
                </a:rPr>
                <a:t> </a:t>
              </a:r>
              <a:endParaRPr kumimoji="1" lang="en-US" altLang="ja-JP" sz="800" b="1" dirty="0">
                <a:latin typeface="+mj-lt"/>
              </a:endParaRPr>
            </a:p>
          </p:txBody>
        </p:sp>
        <p:sp>
          <p:nvSpPr>
            <p:cNvPr id="265" name="テキスト ボックス 315">
              <a:extLst>
                <a:ext uri="{FF2B5EF4-FFF2-40B4-BE49-F238E27FC236}">
                  <a16:creationId xmlns:a16="http://schemas.microsoft.com/office/drawing/2014/main" id="{689B77B5-ACD7-A58C-519A-25C32E8D599F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266" name="図 26">
            <a:extLst>
              <a:ext uri="{FF2B5EF4-FFF2-40B4-BE49-F238E27FC236}">
                <a16:creationId xmlns:a16="http://schemas.microsoft.com/office/drawing/2014/main" id="{8A23C6DF-8FD1-A160-7C6E-EE320AD961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1988" y="1855710"/>
            <a:ext cx="1378354" cy="2040133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511BA2D5-713B-A9B0-F97A-843A7EB8AC9C}"/>
              </a:ext>
            </a:extLst>
          </p:cNvPr>
          <p:cNvSpPr/>
          <p:nvPr/>
        </p:nvSpPr>
        <p:spPr>
          <a:xfrm>
            <a:off x="3627589" y="2348689"/>
            <a:ext cx="1248720" cy="1495896"/>
          </a:xfrm>
          <a:prstGeom prst="rect">
            <a:avLst/>
          </a:prstGeom>
          <a:solidFill>
            <a:srgbClr val="FAFAFA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68" name="Rectangle: Rounded Corners 267">
            <a:extLst>
              <a:ext uri="{FF2B5EF4-FFF2-40B4-BE49-F238E27FC236}">
                <a16:creationId xmlns:a16="http://schemas.microsoft.com/office/drawing/2014/main" id="{5B11159B-1888-7FE7-241B-4BBF1907E8A4}"/>
              </a:ext>
            </a:extLst>
          </p:cNvPr>
          <p:cNvSpPr/>
          <p:nvPr/>
        </p:nvSpPr>
        <p:spPr>
          <a:xfrm>
            <a:off x="3743202" y="2358494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Receive Container</a:t>
            </a:r>
          </a:p>
        </p:txBody>
      </p: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id="{511D6E2B-5D01-DB86-E99E-22C0F4C9A6FF}"/>
              </a:ext>
            </a:extLst>
          </p:cNvPr>
          <p:cNvSpPr/>
          <p:nvPr/>
        </p:nvSpPr>
        <p:spPr>
          <a:xfrm>
            <a:off x="3743201" y="2851857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Move Case In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24306344-82A6-8E96-A55D-A285A6449D52}"/>
              </a:ext>
            </a:extLst>
          </p:cNvPr>
          <p:cNvSpPr txBox="1"/>
          <p:nvPr/>
        </p:nvSpPr>
        <p:spPr>
          <a:xfrm>
            <a:off x="3541588" y="1968280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onsolas" panose="020B0609020204030204" pitchFamily="49" charset="0"/>
              </a:rPr>
              <a:t>&lt;[P1]</a:t>
            </a:r>
          </a:p>
        </p:txBody>
      </p:sp>
      <p:sp>
        <p:nvSpPr>
          <p:cNvPr id="275" name="Rectangle: Rounded Corners 274">
            <a:extLst>
              <a:ext uri="{FF2B5EF4-FFF2-40B4-BE49-F238E27FC236}">
                <a16:creationId xmlns:a16="http://schemas.microsoft.com/office/drawing/2014/main" id="{90564C16-AE0E-F589-DC45-07AB76FF4C4B}"/>
              </a:ext>
            </a:extLst>
          </p:cNvPr>
          <p:cNvSpPr/>
          <p:nvPr/>
        </p:nvSpPr>
        <p:spPr>
          <a:xfrm>
            <a:off x="3736646" y="2608958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Trouble Report</a:t>
            </a:r>
          </a:p>
        </p:txBody>
      </p:sp>
      <p:sp>
        <p:nvSpPr>
          <p:cNvPr id="276" name="テキスト ボックス 294">
            <a:extLst>
              <a:ext uri="{FF2B5EF4-FFF2-40B4-BE49-F238E27FC236}">
                <a16:creationId xmlns:a16="http://schemas.microsoft.com/office/drawing/2014/main" id="{2F308D70-DE85-079C-BEB9-1F05EC0042AA}"/>
              </a:ext>
            </a:extLst>
          </p:cNvPr>
          <p:cNvSpPr txBox="1"/>
          <p:nvPr/>
        </p:nvSpPr>
        <p:spPr>
          <a:xfrm>
            <a:off x="3862275" y="1966124"/>
            <a:ext cx="958931" cy="200055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Receive Container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77" name="図 26">
            <a:extLst>
              <a:ext uri="{FF2B5EF4-FFF2-40B4-BE49-F238E27FC236}">
                <a16:creationId xmlns:a16="http://schemas.microsoft.com/office/drawing/2014/main" id="{F0751767-FDE4-97D2-7760-33B17AA314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6101" y="1862716"/>
            <a:ext cx="1378354" cy="2040133"/>
          </a:xfrm>
          <a:prstGeom prst="rect">
            <a:avLst/>
          </a:prstGeom>
        </p:spPr>
      </p:pic>
      <p:sp>
        <p:nvSpPr>
          <p:cNvPr id="278" name="Rectangle 277">
            <a:extLst>
              <a:ext uri="{FF2B5EF4-FFF2-40B4-BE49-F238E27FC236}">
                <a16:creationId xmlns:a16="http://schemas.microsoft.com/office/drawing/2014/main" id="{949D2170-43B5-0559-24F9-539E4B96FCD5}"/>
              </a:ext>
            </a:extLst>
          </p:cNvPr>
          <p:cNvSpPr/>
          <p:nvPr/>
        </p:nvSpPr>
        <p:spPr>
          <a:xfrm>
            <a:off x="5091702" y="2355695"/>
            <a:ext cx="1248720" cy="1495896"/>
          </a:xfrm>
          <a:prstGeom prst="rect">
            <a:avLst/>
          </a:prstGeom>
          <a:solidFill>
            <a:srgbClr val="FAFAFA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79" name="Rectangle: Rounded Corners 278">
            <a:extLst>
              <a:ext uri="{FF2B5EF4-FFF2-40B4-BE49-F238E27FC236}">
                <a16:creationId xmlns:a16="http://schemas.microsoft.com/office/drawing/2014/main" id="{01A8ECB7-F38A-7E86-98AA-A327C041FE0C}"/>
              </a:ext>
            </a:extLst>
          </p:cNvPr>
          <p:cNvSpPr/>
          <p:nvPr/>
        </p:nvSpPr>
        <p:spPr>
          <a:xfrm>
            <a:off x="5207315" y="2365500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Moving Case</a:t>
            </a:r>
          </a:p>
        </p:txBody>
      </p:sp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id="{DDF72E7D-B639-F8A4-0D43-281BEF52BBD9}"/>
              </a:ext>
            </a:extLst>
          </p:cNvPr>
          <p:cNvSpPr/>
          <p:nvPr/>
        </p:nvSpPr>
        <p:spPr>
          <a:xfrm>
            <a:off x="5207314" y="2858863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Case Transfer Receive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D13CDB7B-47FD-2B8C-528C-54C7419F73AE}"/>
              </a:ext>
            </a:extLst>
          </p:cNvPr>
          <p:cNvSpPr txBox="1"/>
          <p:nvPr/>
        </p:nvSpPr>
        <p:spPr>
          <a:xfrm>
            <a:off x="5005701" y="1975286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onsolas" panose="020B0609020204030204" pitchFamily="49" charset="0"/>
              </a:rPr>
              <a:t>&lt;[P1]</a:t>
            </a:r>
          </a:p>
        </p:txBody>
      </p:sp>
      <p:sp>
        <p:nvSpPr>
          <p:cNvPr id="282" name="Rectangle: Rounded Corners 281">
            <a:extLst>
              <a:ext uri="{FF2B5EF4-FFF2-40B4-BE49-F238E27FC236}">
                <a16:creationId xmlns:a16="http://schemas.microsoft.com/office/drawing/2014/main" id="{6C5DE67B-A2C6-DE46-B661-455A6F199468}"/>
              </a:ext>
            </a:extLst>
          </p:cNvPr>
          <p:cNvSpPr/>
          <p:nvPr/>
        </p:nvSpPr>
        <p:spPr>
          <a:xfrm>
            <a:off x="5200759" y="2615964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Loading Case</a:t>
            </a:r>
          </a:p>
        </p:txBody>
      </p:sp>
      <p:sp>
        <p:nvSpPr>
          <p:cNvPr id="284" name="テキスト ボックス 294">
            <a:extLst>
              <a:ext uri="{FF2B5EF4-FFF2-40B4-BE49-F238E27FC236}">
                <a16:creationId xmlns:a16="http://schemas.microsoft.com/office/drawing/2014/main" id="{E7EE3953-0169-0A76-A36D-E915C5C0C3F2}"/>
              </a:ext>
            </a:extLst>
          </p:cNvPr>
          <p:cNvSpPr txBox="1"/>
          <p:nvPr/>
        </p:nvSpPr>
        <p:spPr>
          <a:xfrm>
            <a:off x="5326388" y="1973130"/>
            <a:ext cx="958931" cy="200055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Case Transfer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86" name="テキスト ボックス 28">
            <a:extLst>
              <a:ext uri="{FF2B5EF4-FFF2-40B4-BE49-F238E27FC236}">
                <a16:creationId xmlns:a16="http://schemas.microsoft.com/office/drawing/2014/main" id="{40562EC5-0EBC-2428-ECC6-9A2E178F1743}"/>
              </a:ext>
            </a:extLst>
          </p:cNvPr>
          <p:cNvSpPr txBox="1"/>
          <p:nvPr/>
        </p:nvSpPr>
        <p:spPr>
          <a:xfrm>
            <a:off x="4985964" y="3994175"/>
            <a:ext cx="1299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8.Moving Case</a:t>
            </a:r>
            <a:endParaRPr kumimoji="1" lang="ja-JP" altLang="en-US" sz="1100" dirty="0"/>
          </a:p>
        </p:txBody>
      </p:sp>
      <p:sp>
        <p:nvSpPr>
          <p:cNvPr id="287" name="テキスト ボックス 268">
            <a:extLst>
              <a:ext uri="{FF2B5EF4-FFF2-40B4-BE49-F238E27FC236}">
                <a16:creationId xmlns:a16="http://schemas.microsoft.com/office/drawing/2014/main" id="{7DE6A1CC-27F6-DC9F-2EC7-3272761B7EE7}"/>
              </a:ext>
            </a:extLst>
          </p:cNvPr>
          <p:cNvSpPr txBox="1"/>
          <p:nvPr/>
        </p:nvSpPr>
        <p:spPr>
          <a:xfrm>
            <a:off x="576879" y="3989775"/>
            <a:ext cx="1357758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5.Receive Container</a:t>
            </a:r>
            <a:endParaRPr kumimoji="1" lang="ja-JP" altLang="en-US" sz="1100" dirty="0"/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4C4DE0D7-3B84-7C6C-5C92-2007D318BBE1}"/>
              </a:ext>
            </a:extLst>
          </p:cNvPr>
          <p:cNvGrpSpPr/>
          <p:nvPr/>
        </p:nvGrpSpPr>
        <p:grpSpPr>
          <a:xfrm>
            <a:off x="3529429" y="6661704"/>
            <a:ext cx="1382451" cy="2019144"/>
            <a:chOff x="2241334" y="5579053"/>
            <a:chExt cx="1382451" cy="2019144"/>
          </a:xfrm>
        </p:grpSpPr>
        <p:pic>
          <p:nvPicPr>
            <p:cNvPr id="289" name="図 290">
              <a:extLst>
                <a:ext uri="{FF2B5EF4-FFF2-40B4-BE49-F238E27FC236}">
                  <a16:creationId xmlns:a16="http://schemas.microsoft.com/office/drawing/2014/main" id="{5DB054DA-060B-C8B4-B4E3-549D7593B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304" name="図 292">
              <a:extLst>
                <a:ext uri="{FF2B5EF4-FFF2-40B4-BE49-F238E27FC236}">
                  <a16:creationId xmlns:a16="http://schemas.microsoft.com/office/drawing/2014/main" id="{3343562F-7273-65FE-C2B1-A1D7D11D9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306" name="テキスト ボックス 294">
              <a:extLst>
                <a:ext uri="{FF2B5EF4-FFF2-40B4-BE49-F238E27FC236}">
                  <a16:creationId xmlns:a16="http://schemas.microsoft.com/office/drawing/2014/main" id="{248A2F9B-EBBF-AD5C-FE8E-3E9F1D0E0342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Case Picking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07" name="図 302">
              <a:extLst>
                <a:ext uri="{FF2B5EF4-FFF2-40B4-BE49-F238E27FC236}">
                  <a16:creationId xmlns:a16="http://schemas.microsoft.com/office/drawing/2014/main" id="{410E7104-08C0-DFB3-D150-075B68B6B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308" name="図 303">
              <a:extLst>
                <a:ext uri="{FF2B5EF4-FFF2-40B4-BE49-F238E27FC236}">
                  <a16:creationId xmlns:a16="http://schemas.microsoft.com/office/drawing/2014/main" id="{789C4D77-04EC-56EF-82A3-828BEE38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309" name="図 304">
              <a:extLst>
                <a:ext uri="{FF2B5EF4-FFF2-40B4-BE49-F238E27FC236}">
                  <a16:creationId xmlns:a16="http://schemas.microsoft.com/office/drawing/2014/main" id="{B860B261-5DFB-BC84-1405-5BCD05F51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310" name="図 305">
              <a:extLst>
                <a:ext uri="{FF2B5EF4-FFF2-40B4-BE49-F238E27FC236}">
                  <a16:creationId xmlns:a16="http://schemas.microsoft.com/office/drawing/2014/main" id="{9A2908A8-5D35-F209-9903-816FE86A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311" name="四角形: 角を丸くする 306">
              <a:extLst>
                <a:ext uri="{FF2B5EF4-FFF2-40B4-BE49-F238E27FC236}">
                  <a16:creationId xmlns:a16="http://schemas.microsoft.com/office/drawing/2014/main" id="{4F5965AC-BE66-67F2-BB88-B9FF6FE7A700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12" name="四角形: 角を丸くする 307">
              <a:extLst>
                <a:ext uri="{FF2B5EF4-FFF2-40B4-BE49-F238E27FC236}">
                  <a16:creationId xmlns:a16="http://schemas.microsoft.com/office/drawing/2014/main" id="{20DF120A-DC3A-8959-BA0E-FD9E04DB7F45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13" name="テキスト ボックス 316">
              <a:extLst>
                <a:ext uri="{FF2B5EF4-FFF2-40B4-BE49-F238E27FC236}">
                  <a16:creationId xmlns:a16="http://schemas.microsoft.com/office/drawing/2014/main" id="{C51E13C6-0F5D-683E-14F7-0E99C4B9C871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314" name="グラフィックス 318" descr="日毎カレンダー">
              <a:extLst>
                <a:ext uri="{FF2B5EF4-FFF2-40B4-BE49-F238E27FC236}">
                  <a16:creationId xmlns:a16="http://schemas.microsoft.com/office/drawing/2014/main" id="{3091AC73-C6DD-498B-B452-7A7657BA6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315" name="グラフィックス 319" descr="日毎カレンダー">
              <a:extLst>
                <a:ext uri="{FF2B5EF4-FFF2-40B4-BE49-F238E27FC236}">
                  <a16:creationId xmlns:a16="http://schemas.microsoft.com/office/drawing/2014/main" id="{C90508F7-F56D-5E1E-7677-46C38F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316" name="テキスト ボックス 322">
              <a:extLst>
                <a:ext uri="{FF2B5EF4-FFF2-40B4-BE49-F238E27FC236}">
                  <a16:creationId xmlns:a16="http://schemas.microsoft.com/office/drawing/2014/main" id="{364C80C5-9332-61ED-EE38-B3F0C40665AB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317" name="正方形/長方形 323">
              <a:extLst>
                <a:ext uri="{FF2B5EF4-FFF2-40B4-BE49-F238E27FC236}">
                  <a16:creationId xmlns:a16="http://schemas.microsoft.com/office/drawing/2014/main" id="{DBCF381E-D4E5-AF51-2786-4FDE551C3704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18" name="テキスト ボックス 324">
              <a:extLst>
                <a:ext uri="{FF2B5EF4-FFF2-40B4-BE49-F238E27FC236}">
                  <a16:creationId xmlns:a16="http://schemas.microsoft.com/office/drawing/2014/main" id="{93101908-92AB-D2FA-439E-96C36C4C000D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319" name="テキスト ボックス 325">
              <a:extLst>
                <a:ext uri="{FF2B5EF4-FFF2-40B4-BE49-F238E27FC236}">
                  <a16:creationId xmlns:a16="http://schemas.microsoft.com/office/drawing/2014/main" id="{488BE76B-6E86-8D14-FD71-AC81666BB8CF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320" name="図 327">
              <a:extLst>
                <a:ext uri="{FF2B5EF4-FFF2-40B4-BE49-F238E27FC236}">
                  <a16:creationId xmlns:a16="http://schemas.microsoft.com/office/drawing/2014/main" id="{C3EEFF16-3FE6-F0E1-7397-FA37B71C8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321" name="図 328">
              <a:extLst>
                <a:ext uri="{FF2B5EF4-FFF2-40B4-BE49-F238E27FC236}">
                  <a16:creationId xmlns:a16="http://schemas.microsoft.com/office/drawing/2014/main" id="{336A2C31-40EE-9DAE-B938-0D4E0B09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322" name="テキスト ボックス 329">
              <a:extLst>
                <a:ext uri="{FF2B5EF4-FFF2-40B4-BE49-F238E27FC236}">
                  <a16:creationId xmlns:a16="http://schemas.microsoft.com/office/drawing/2014/main" id="{CEAD8A01-78D7-935C-D27E-F615F52CCDF2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Y0279897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GAOU6576421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323" name="テキスト ボックス 330">
              <a:extLst>
                <a:ext uri="{FF2B5EF4-FFF2-40B4-BE49-F238E27FC236}">
                  <a16:creationId xmlns:a16="http://schemas.microsoft.com/office/drawing/2014/main" id="{B8B972C5-D87F-E387-DE23-E8358F4538CA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Y0279898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GAOU6576421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324" name="テキスト ボックス 315">
              <a:extLst>
                <a:ext uri="{FF2B5EF4-FFF2-40B4-BE49-F238E27FC236}">
                  <a16:creationId xmlns:a16="http://schemas.microsoft.com/office/drawing/2014/main" id="{171BE1A1-F6D7-6DCE-F20A-F56714A2E99E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sp>
        <p:nvSpPr>
          <p:cNvPr id="325" name="テキスト ボックス 268">
            <a:extLst>
              <a:ext uri="{FF2B5EF4-FFF2-40B4-BE49-F238E27FC236}">
                <a16:creationId xmlns:a16="http://schemas.microsoft.com/office/drawing/2014/main" id="{4AEAF995-AC29-B6CD-80C9-915F42D890BE}"/>
              </a:ext>
            </a:extLst>
          </p:cNvPr>
          <p:cNvSpPr txBox="1"/>
          <p:nvPr/>
        </p:nvSpPr>
        <p:spPr>
          <a:xfrm>
            <a:off x="3566852" y="6406397"/>
            <a:ext cx="1357758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11.Case Picking</a:t>
            </a:r>
            <a:endParaRPr kumimoji="1" lang="ja-JP" altLang="en-US" sz="1100" dirty="0"/>
          </a:p>
        </p:txBody>
      </p:sp>
      <p:sp>
        <p:nvSpPr>
          <p:cNvPr id="326" name="テキスト ボックス 28">
            <a:extLst>
              <a:ext uri="{FF2B5EF4-FFF2-40B4-BE49-F238E27FC236}">
                <a16:creationId xmlns:a16="http://schemas.microsoft.com/office/drawing/2014/main" id="{568B7982-83F5-2544-44B1-F4FA9C6CE296}"/>
              </a:ext>
            </a:extLst>
          </p:cNvPr>
          <p:cNvSpPr txBox="1"/>
          <p:nvPr/>
        </p:nvSpPr>
        <p:spPr>
          <a:xfrm>
            <a:off x="5041177" y="6406397"/>
            <a:ext cx="12993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12.Box Unpack</a:t>
            </a:r>
            <a:endParaRPr kumimoji="1" lang="ja-JP" altLang="en-US" sz="1100" dirty="0"/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8DAF1FD7-2171-536B-8066-C661C7BBF228}"/>
              </a:ext>
            </a:extLst>
          </p:cNvPr>
          <p:cNvGrpSpPr/>
          <p:nvPr/>
        </p:nvGrpSpPr>
        <p:grpSpPr>
          <a:xfrm>
            <a:off x="4933005" y="6667671"/>
            <a:ext cx="1382451" cy="2019144"/>
            <a:chOff x="2241334" y="5579053"/>
            <a:chExt cx="1382451" cy="2019144"/>
          </a:xfrm>
        </p:grpSpPr>
        <p:pic>
          <p:nvPicPr>
            <p:cNvPr id="328" name="図 290">
              <a:extLst>
                <a:ext uri="{FF2B5EF4-FFF2-40B4-BE49-F238E27FC236}">
                  <a16:creationId xmlns:a16="http://schemas.microsoft.com/office/drawing/2014/main" id="{1F553469-5659-CF38-ABC8-870A407C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329" name="図 292">
              <a:extLst>
                <a:ext uri="{FF2B5EF4-FFF2-40B4-BE49-F238E27FC236}">
                  <a16:creationId xmlns:a16="http://schemas.microsoft.com/office/drawing/2014/main" id="{5C7E2D0D-E821-482E-A2C6-4553FB14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330" name="テキスト ボックス 294">
              <a:extLst>
                <a:ext uri="{FF2B5EF4-FFF2-40B4-BE49-F238E27FC236}">
                  <a16:creationId xmlns:a16="http://schemas.microsoft.com/office/drawing/2014/main" id="{632E1FAF-3E4D-FF7C-0375-6E3CE83B760D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Box Unpack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31" name="図 302">
              <a:extLst>
                <a:ext uri="{FF2B5EF4-FFF2-40B4-BE49-F238E27FC236}">
                  <a16:creationId xmlns:a16="http://schemas.microsoft.com/office/drawing/2014/main" id="{556D4F2A-4AD6-6A4E-79BD-1A094080B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332" name="図 303">
              <a:extLst>
                <a:ext uri="{FF2B5EF4-FFF2-40B4-BE49-F238E27FC236}">
                  <a16:creationId xmlns:a16="http://schemas.microsoft.com/office/drawing/2014/main" id="{DCD89602-0C7C-2009-CABB-324E5525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333" name="図 304">
              <a:extLst>
                <a:ext uri="{FF2B5EF4-FFF2-40B4-BE49-F238E27FC236}">
                  <a16:creationId xmlns:a16="http://schemas.microsoft.com/office/drawing/2014/main" id="{1465A140-F8B9-C2C1-B1AD-E0CB35F2B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334" name="図 305">
              <a:extLst>
                <a:ext uri="{FF2B5EF4-FFF2-40B4-BE49-F238E27FC236}">
                  <a16:creationId xmlns:a16="http://schemas.microsoft.com/office/drawing/2014/main" id="{36EF3E70-4533-806E-AF84-03087CB7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335" name="四角形: 角を丸くする 306">
              <a:extLst>
                <a:ext uri="{FF2B5EF4-FFF2-40B4-BE49-F238E27FC236}">
                  <a16:creationId xmlns:a16="http://schemas.microsoft.com/office/drawing/2014/main" id="{234C9815-FB97-A7EC-F917-7FC11D63EA68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36" name="四角形: 角を丸くする 307">
              <a:extLst>
                <a:ext uri="{FF2B5EF4-FFF2-40B4-BE49-F238E27FC236}">
                  <a16:creationId xmlns:a16="http://schemas.microsoft.com/office/drawing/2014/main" id="{182C249A-06C8-E8F6-39AA-A8F1C40DF8FB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37" name="テキスト ボックス 316">
              <a:extLst>
                <a:ext uri="{FF2B5EF4-FFF2-40B4-BE49-F238E27FC236}">
                  <a16:creationId xmlns:a16="http://schemas.microsoft.com/office/drawing/2014/main" id="{4314CC83-768C-E6F4-0F1D-B952D1EE889D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338" name="グラフィックス 318" descr="日毎カレンダー">
              <a:extLst>
                <a:ext uri="{FF2B5EF4-FFF2-40B4-BE49-F238E27FC236}">
                  <a16:creationId xmlns:a16="http://schemas.microsoft.com/office/drawing/2014/main" id="{61209041-FF86-A8E7-397A-EF473E43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339" name="グラフィックス 319" descr="日毎カレンダー">
              <a:extLst>
                <a:ext uri="{FF2B5EF4-FFF2-40B4-BE49-F238E27FC236}">
                  <a16:creationId xmlns:a16="http://schemas.microsoft.com/office/drawing/2014/main" id="{2C77996D-9497-E3BC-1FCD-9DA00755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344" name="テキスト ボックス 322">
              <a:extLst>
                <a:ext uri="{FF2B5EF4-FFF2-40B4-BE49-F238E27FC236}">
                  <a16:creationId xmlns:a16="http://schemas.microsoft.com/office/drawing/2014/main" id="{CB29A10A-7952-0F3D-5572-796BF56AE3F9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348" name="正方形/長方形 323">
              <a:extLst>
                <a:ext uri="{FF2B5EF4-FFF2-40B4-BE49-F238E27FC236}">
                  <a16:creationId xmlns:a16="http://schemas.microsoft.com/office/drawing/2014/main" id="{A2276AC5-B2D6-AC3C-7161-238D903A120D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49" name="テキスト ボックス 324">
              <a:extLst>
                <a:ext uri="{FF2B5EF4-FFF2-40B4-BE49-F238E27FC236}">
                  <a16:creationId xmlns:a16="http://schemas.microsoft.com/office/drawing/2014/main" id="{AEC813FE-5266-EBFC-3968-3CC61F4BDECF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350" name="テキスト ボックス 325">
              <a:extLst>
                <a:ext uri="{FF2B5EF4-FFF2-40B4-BE49-F238E27FC236}">
                  <a16:creationId xmlns:a16="http://schemas.microsoft.com/office/drawing/2014/main" id="{4B601EED-8E49-7224-0838-7EE1C45A8A39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351" name="図 327">
              <a:extLst>
                <a:ext uri="{FF2B5EF4-FFF2-40B4-BE49-F238E27FC236}">
                  <a16:creationId xmlns:a16="http://schemas.microsoft.com/office/drawing/2014/main" id="{5DA05334-FAC5-5C80-E4DC-A73DBAC58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352" name="図 328">
              <a:extLst>
                <a:ext uri="{FF2B5EF4-FFF2-40B4-BE49-F238E27FC236}">
                  <a16:creationId xmlns:a16="http://schemas.microsoft.com/office/drawing/2014/main" id="{C82D9798-4865-E6C1-C4DE-72B8AB8C8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353" name="テキスト ボックス 329">
              <a:extLst>
                <a:ext uri="{FF2B5EF4-FFF2-40B4-BE49-F238E27FC236}">
                  <a16:creationId xmlns:a16="http://schemas.microsoft.com/office/drawing/2014/main" id="{5140CBA3-1516-998B-FD89-1EDD4B917ADC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DOCK: R3W18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354" name="テキスト ボックス 330">
              <a:extLst>
                <a:ext uri="{FF2B5EF4-FFF2-40B4-BE49-F238E27FC236}">
                  <a16:creationId xmlns:a16="http://schemas.microsoft.com/office/drawing/2014/main" id="{D0A049F8-E840-A165-B4F3-B5E007176C8F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DOCK: R3W18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0/2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355" name="テキスト ボックス 315">
              <a:extLst>
                <a:ext uri="{FF2B5EF4-FFF2-40B4-BE49-F238E27FC236}">
                  <a16:creationId xmlns:a16="http://schemas.microsoft.com/office/drawing/2014/main" id="{C61FBE9E-9709-DA3D-9C74-919849A498B3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159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1. Overview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Proposal of Process Management System to </a:t>
            </a:r>
            <a:r>
              <a:rPr kumimoji="1" lang="en-US" altLang="ja-JP" sz="1100" dirty="0" err="1"/>
              <a:t>A.N.I</a:t>
            </a:r>
            <a:r>
              <a:rPr kumimoji="1" lang="en-US" altLang="ja-JP" sz="1100" dirty="0"/>
              <a:t>.</a:t>
            </a:r>
          </a:p>
          <a:p>
            <a:r>
              <a:rPr kumimoji="1" lang="en-US" altLang="ja-JP" sz="1100" dirty="0"/>
              <a:t>By systematizing the IKD work process, we will realize “Improvement of quality", “Improvement of work efficiency", “Visualization of work", “Paperless" and “Traceability management".</a:t>
            </a:r>
          </a:p>
          <a:p>
            <a:endParaRPr kumimoji="1" lang="en-US" altLang="ja-JP" sz="1100" dirty="0"/>
          </a:p>
          <a:p>
            <a:r>
              <a:rPr kumimoji="1" lang="en-US" altLang="ja-JP" sz="1100" dirty="0"/>
              <a:t>Advantages of introducing the system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scanning and verifying the visual confirmation work with a handy terminal, it is possible to prevent check mistakes by workers and expect "improvement of quality".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acquiring the cycle time of the packing work, it becomes possible to analyze by process, worker, and control number, and "improvement of work efficiency" can be expected.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creating a system, on-site managers, office managers, and people in charge of other processes will be able to grasp the work status, realizing "visualization of work". By visualizing the on-site situation, it is possible to manage the progress of the Material Stock process, which can be expected to improve work efficiency.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enabling the necessary information to be viewed on PCs, handy terminals, tablets, and TV displays, it is possible to realize "paperless" by digitizing forms.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"Traceability management" can be realized because it is possible to take pictures of the actual product and the product as well as the result of verification by the handy terminal.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7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CA706-2496-1CED-C5A4-9A07FC1EC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D68635-FBE5-5B76-7CDA-7B59CA69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F5CE43D-0DD4-F597-8254-3CBC2E0AAC77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AC34ED6-D562-57AD-DC11-C29D7612239B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2F36FD4-0317-CFC7-CBBD-BC1DFD481F94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BBA762A-3566-0E63-DEEE-5217B95D3B93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9F6444B7-9191-880E-B19F-94E9DC042D71}"/>
              </a:ext>
            </a:extLst>
          </p:cNvPr>
          <p:cNvSpPr txBox="1"/>
          <p:nvPr/>
        </p:nvSpPr>
        <p:spPr>
          <a:xfrm>
            <a:off x="643753" y="1564732"/>
            <a:ext cx="1346333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13.Staging/Delivery</a:t>
            </a:r>
            <a:endParaRPr kumimoji="1" lang="ja-JP" altLang="en-US" sz="11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D219A2DF-BA56-3EE9-5467-D77326E87CE2}"/>
              </a:ext>
            </a:extLst>
          </p:cNvPr>
          <p:cNvSpPr txBox="1"/>
          <p:nvPr/>
        </p:nvSpPr>
        <p:spPr>
          <a:xfrm>
            <a:off x="2067449" y="1564732"/>
            <a:ext cx="1357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14.Main Menu</a:t>
            </a:r>
            <a:endParaRPr kumimoji="1" lang="ja-JP" altLang="en-US" sz="1100" dirty="0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4D085AF5-98A7-1684-F9D4-FAD901DC0A10}"/>
              </a:ext>
            </a:extLst>
          </p:cNvPr>
          <p:cNvSpPr txBox="1"/>
          <p:nvPr/>
        </p:nvSpPr>
        <p:spPr>
          <a:xfrm>
            <a:off x="3541776" y="1564732"/>
            <a:ext cx="1357758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15.Receive Container</a:t>
            </a:r>
            <a:endParaRPr kumimoji="1" lang="ja-JP" altLang="en-US" sz="11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618A4A3-9CA2-3B89-2124-C91CA9D3ED46}"/>
              </a:ext>
            </a:extLst>
          </p:cNvPr>
          <p:cNvSpPr txBox="1"/>
          <p:nvPr/>
        </p:nvSpPr>
        <p:spPr>
          <a:xfrm>
            <a:off x="5016101" y="1564732"/>
            <a:ext cx="1299355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100" dirty="0"/>
              <a:t>16.NG Lock screen</a:t>
            </a:r>
            <a:endParaRPr kumimoji="1" lang="ja-JP" altLang="en-US" sz="1100" dirty="0"/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7402639C-E1AF-72A9-720A-D82D1155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48" y="1861224"/>
            <a:ext cx="1507204" cy="20191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9CC9F4-5893-AC0D-A9E1-C5028A02822B}"/>
              </a:ext>
            </a:extLst>
          </p:cNvPr>
          <p:cNvGrpSpPr/>
          <p:nvPr/>
        </p:nvGrpSpPr>
        <p:grpSpPr>
          <a:xfrm>
            <a:off x="2055102" y="1862716"/>
            <a:ext cx="1382451" cy="2019144"/>
            <a:chOff x="2241334" y="5579053"/>
            <a:chExt cx="1382451" cy="2019144"/>
          </a:xfrm>
        </p:grpSpPr>
        <p:pic>
          <p:nvPicPr>
            <p:cNvPr id="5" name="図 290">
              <a:extLst>
                <a:ext uri="{FF2B5EF4-FFF2-40B4-BE49-F238E27FC236}">
                  <a16:creationId xmlns:a16="http://schemas.microsoft.com/office/drawing/2014/main" id="{91A1299D-BF2C-42CA-3815-496530F32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8015" y="5579053"/>
              <a:ext cx="1355770" cy="2019144"/>
            </a:xfrm>
            <a:prstGeom prst="rect">
              <a:avLst/>
            </a:prstGeom>
          </p:spPr>
        </p:pic>
        <p:pic>
          <p:nvPicPr>
            <p:cNvPr id="6" name="図 292">
              <a:extLst>
                <a:ext uri="{FF2B5EF4-FFF2-40B4-BE49-F238E27FC236}">
                  <a16:creationId xmlns:a16="http://schemas.microsoft.com/office/drawing/2014/main" id="{E52905C0-F889-E453-0484-52B2388A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553" y="5708198"/>
              <a:ext cx="805148" cy="123622"/>
            </a:xfrm>
            <a:prstGeom prst="rect">
              <a:avLst/>
            </a:prstGeom>
          </p:spPr>
        </p:pic>
        <p:sp>
          <p:nvSpPr>
            <p:cNvPr id="7" name="テキスト ボックス 294">
              <a:extLst>
                <a:ext uri="{FF2B5EF4-FFF2-40B4-BE49-F238E27FC236}">
                  <a16:creationId xmlns:a16="http://schemas.microsoft.com/office/drawing/2014/main" id="{37D0DFA5-F7FA-9FC0-ECD1-71F911AD8346}"/>
                </a:ext>
              </a:extLst>
            </p:cNvPr>
            <p:cNvSpPr txBox="1"/>
            <p:nvPr/>
          </p:nvSpPr>
          <p:spPr>
            <a:xfrm>
              <a:off x="2658833" y="5694775"/>
              <a:ext cx="9589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>
                  <a:solidFill>
                    <a:schemeClr val="bg1"/>
                  </a:solidFill>
                </a:rPr>
                <a:t>Rack Entry</a:t>
              </a:r>
              <a:endParaRPr kumimoji="1" lang="ja-JP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0" name="図 302">
              <a:extLst>
                <a:ext uri="{FF2B5EF4-FFF2-40B4-BE49-F238E27FC236}">
                  <a16:creationId xmlns:a16="http://schemas.microsoft.com/office/drawing/2014/main" id="{694A2326-E35E-0A22-2005-42F54E77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4990" y="6202816"/>
              <a:ext cx="1289035" cy="212113"/>
            </a:xfrm>
            <a:prstGeom prst="rect">
              <a:avLst/>
            </a:prstGeom>
          </p:spPr>
        </p:pic>
        <p:pic>
          <p:nvPicPr>
            <p:cNvPr id="11" name="図 303">
              <a:extLst>
                <a:ext uri="{FF2B5EF4-FFF2-40B4-BE49-F238E27FC236}">
                  <a16:creationId xmlns:a16="http://schemas.microsoft.com/office/drawing/2014/main" id="{B26C2BCC-413E-8099-638E-FFAABBFE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6220" y="6606196"/>
              <a:ext cx="981060" cy="220999"/>
            </a:xfrm>
            <a:prstGeom prst="rect">
              <a:avLst/>
            </a:prstGeom>
          </p:spPr>
        </p:pic>
        <p:pic>
          <p:nvPicPr>
            <p:cNvPr id="16" name="図 304">
              <a:extLst>
                <a:ext uri="{FF2B5EF4-FFF2-40B4-BE49-F238E27FC236}">
                  <a16:creationId xmlns:a16="http://schemas.microsoft.com/office/drawing/2014/main" id="{DC28F1FC-407C-B4C7-F1E2-5CAF10C57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9033" y="6297504"/>
              <a:ext cx="1313642" cy="894800"/>
            </a:xfrm>
            <a:prstGeom prst="rect">
              <a:avLst/>
            </a:prstGeom>
          </p:spPr>
        </p:pic>
        <p:pic>
          <p:nvPicPr>
            <p:cNvPr id="19" name="図 305">
              <a:extLst>
                <a:ext uri="{FF2B5EF4-FFF2-40B4-BE49-F238E27FC236}">
                  <a16:creationId xmlns:a16="http://schemas.microsoft.com/office/drawing/2014/main" id="{B580CEE1-9E29-74E5-9201-89E98DD46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8177" y="5878375"/>
              <a:ext cx="1313642" cy="434647"/>
            </a:xfrm>
            <a:prstGeom prst="rect">
              <a:avLst/>
            </a:prstGeom>
          </p:spPr>
        </p:pic>
        <p:sp>
          <p:nvSpPr>
            <p:cNvPr id="20" name="四角形: 角を丸くする 306">
              <a:extLst>
                <a:ext uri="{FF2B5EF4-FFF2-40B4-BE49-F238E27FC236}">
                  <a16:creationId xmlns:a16="http://schemas.microsoft.com/office/drawing/2014/main" id="{F9E40F9F-7EC6-332C-EE5D-3868D1D07F9C}"/>
                </a:ext>
              </a:extLst>
            </p:cNvPr>
            <p:cNvSpPr/>
            <p:nvPr/>
          </p:nvSpPr>
          <p:spPr>
            <a:xfrm>
              <a:off x="2490476" y="590497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1" name="四角形: 角を丸くする 307">
              <a:extLst>
                <a:ext uri="{FF2B5EF4-FFF2-40B4-BE49-F238E27FC236}">
                  <a16:creationId xmlns:a16="http://schemas.microsoft.com/office/drawing/2014/main" id="{15D53490-0870-90EE-7F89-766B7E17D84A}"/>
                </a:ext>
              </a:extLst>
            </p:cNvPr>
            <p:cNvSpPr/>
            <p:nvPr/>
          </p:nvSpPr>
          <p:spPr>
            <a:xfrm>
              <a:off x="3124481" y="5901164"/>
              <a:ext cx="473962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3" name="テキスト ボックス 316">
              <a:extLst>
                <a:ext uri="{FF2B5EF4-FFF2-40B4-BE49-F238E27FC236}">
                  <a16:creationId xmlns:a16="http://schemas.microsoft.com/office/drawing/2014/main" id="{54F3DB82-3FD6-7ED1-BA27-37132686C78D}"/>
                </a:ext>
              </a:extLst>
            </p:cNvPr>
            <p:cNvSpPr txBox="1"/>
            <p:nvPr/>
          </p:nvSpPr>
          <p:spPr>
            <a:xfrm>
              <a:off x="2891658" y="5876867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pPr algn="ctr"/>
              <a:r>
                <a:rPr kumimoji="1" lang="en-US" altLang="ja-JP" sz="400" dirty="0">
                  <a:latin typeface="+mj-lt"/>
                </a:rPr>
                <a:t>To</a:t>
              </a:r>
            </a:p>
          </p:txBody>
        </p:sp>
        <p:pic>
          <p:nvPicPr>
            <p:cNvPr id="25" name="グラフィックス 318" descr="日毎カレンダー">
              <a:extLst>
                <a:ext uri="{FF2B5EF4-FFF2-40B4-BE49-F238E27FC236}">
                  <a16:creationId xmlns:a16="http://schemas.microsoft.com/office/drawing/2014/main" id="{AE7727E7-B72E-3B00-E3C2-06249C8D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23078" y="5914349"/>
              <a:ext cx="137160" cy="137160"/>
            </a:xfrm>
            <a:prstGeom prst="rect">
              <a:avLst/>
            </a:prstGeom>
          </p:spPr>
        </p:pic>
        <p:pic>
          <p:nvPicPr>
            <p:cNvPr id="26" name="グラフィックス 319" descr="日毎カレンダー">
              <a:extLst>
                <a:ext uri="{FF2B5EF4-FFF2-40B4-BE49-F238E27FC236}">
                  <a16:creationId xmlns:a16="http://schemas.microsoft.com/office/drawing/2014/main" id="{FCADF12C-A1B9-645E-DEFE-6856FCEC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63086" y="5905276"/>
              <a:ext cx="137160" cy="137160"/>
            </a:xfrm>
            <a:prstGeom prst="rect">
              <a:avLst/>
            </a:prstGeom>
          </p:spPr>
        </p:pic>
        <p:sp>
          <p:nvSpPr>
            <p:cNvPr id="27" name="テキスト ボックス 322">
              <a:extLst>
                <a:ext uri="{FF2B5EF4-FFF2-40B4-BE49-F238E27FC236}">
                  <a16:creationId xmlns:a16="http://schemas.microsoft.com/office/drawing/2014/main" id="{F4FB79EB-82D0-5E96-6BEF-3F1B50214E54}"/>
                </a:ext>
              </a:extLst>
            </p:cNvPr>
            <p:cNvSpPr txBox="1"/>
            <p:nvPr/>
          </p:nvSpPr>
          <p:spPr>
            <a:xfrm>
              <a:off x="2378472" y="6086732"/>
              <a:ext cx="58176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" dirty="0">
                  <a:latin typeface="+mj-lt"/>
                </a:rPr>
                <a:t>Except complete</a:t>
              </a:r>
            </a:p>
          </p:txBody>
        </p:sp>
        <p:sp>
          <p:nvSpPr>
            <p:cNvPr id="30" name="正方形/長方形 323">
              <a:extLst>
                <a:ext uri="{FF2B5EF4-FFF2-40B4-BE49-F238E27FC236}">
                  <a16:creationId xmlns:a16="http://schemas.microsoft.com/office/drawing/2014/main" id="{3D884B6D-6D55-DB4D-AE28-F3F43B07C4C2}"/>
                </a:ext>
              </a:extLst>
            </p:cNvPr>
            <p:cNvSpPr/>
            <p:nvPr/>
          </p:nvSpPr>
          <p:spPr>
            <a:xfrm>
              <a:off x="2321465" y="6100566"/>
              <a:ext cx="119811" cy="108716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31" name="テキスト ボックス 324">
              <a:extLst>
                <a:ext uri="{FF2B5EF4-FFF2-40B4-BE49-F238E27FC236}">
                  <a16:creationId xmlns:a16="http://schemas.microsoft.com/office/drawing/2014/main" id="{F6589A47-BD51-4650-89DF-62C3FFCB5456}"/>
                </a:ext>
              </a:extLst>
            </p:cNvPr>
            <p:cNvSpPr txBox="1"/>
            <p:nvPr/>
          </p:nvSpPr>
          <p:spPr>
            <a:xfrm>
              <a:off x="2441276" y="5907970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sp>
          <p:nvSpPr>
            <p:cNvPr id="33" name="テキスト ボックス 325">
              <a:extLst>
                <a:ext uri="{FF2B5EF4-FFF2-40B4-BE49-F238E27FC236}">
                  <a16:creationId xmlns:a16="http://schemas.microsoft.com/office/drawing/2014/main" id="{D42A3CC9-DD8C-6899-3218-3305C9576CAC}"/>
                </a:ext>
              </a:extLst>
            </p:cNvPr>
            <p:cNvSpPr txBox="1"/>
            <p:nvPr/>
          </p:nvSpPr>
          <p:spPr>
            <a:xfrm>
              <a:off x="3080071" y="5901409"/>
              <a:ext cx="50162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07/Oct/2023</a:t>
              </a:r>
            </a:p>
          </p:txBody>
        </p:sp>
        <p:pic>
          <p:nvPicPr>
            <p:cNvPr id="34" name="図 327">
              <a:extLst>
                <a:ext uri="{FF2B5EF4-FFF2-40B4-BE49-F238E27FC236}">
                  <a16:creationId xmlns:a16="http://schemas.microsoft.com/office/drawing/2014/main" id="{6A1FF401-10F3-26A4-B431-CC4562215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1840" y="6346060"/>
              <a:ext cx="1289035" cy="394334"/>
            </a:xfrm>
            <a:prstGeom prst="rect">
              <a:avLst/>
            </a:prstGeom>
          </p:spPr>
        </p:pic>
        <p:pic>
          <p:nvPicPr>
            <p:cNvPr id="36" name="図 328">
              <a:extLst>
                <a:ext uri="{FF2B5EF4-FFF2-40B4-BE49-F238E27FC236}">
                  <a16:creationId xmlns:a16="http://schemas.microsoft.com/office/drawing/2014/main" id="{356DB135-ECB6-E8A7-15BD-5418787A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2256" y="6777178"/>
              <a:ext cx="1279444" cy="360203"/>
            </a:xfrm>
            <a:prstGeom prst="rect">
              <a:avLst/>
            </a:prstGeom>
          </p:spPr>
        </p:pic>
        <p:sp>
          <p:nvSpPr>
            <p:cNvPr id="37" name="テキスト ボックス 329">
              <a:extLst>
                <a:ext uri="{FF2B5EF4-FFF2-40B4-BE49-F238E27FC236}">
                  <a16:creationId xmlns:a16="http://schemas.microsoft.com/office/drawing/2014/main" id="{BFB8892B-5ABC-6701-C683-D059CD7A8322}"/>
                </a:ext>
              </a:extLst>
            </p:cNvPr>
            <p:cNvSpPr txBox="1"/>
            <p:nvPr/>
          </p:nvSpPr>
          <p:spPr>
            <a:xfrm>
              <a:off x="2246074" y="6290013"/>
              <a:ext cx="1366145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RACK: 307</a:t>
              </a:r>
            </a:p>
            <a:p>
              <a:pPr algn="r"/>
              <a:r>
                <a:rPr kumimoji="1" lang="en-US" altLang="ja-JP" sz="800" b="1" dirty="0">
                  <a:latin typeface="+mj-lt"/>
                </a:rPr>
                <a:t>20/20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39" name="テキスト ボックス 330">
              <a:extLst>
                <a:ext uri="{FF2B5EF4-FFF2-40B4-BE49-F238E27FC236}">
                  <a16:creationId xmlns:a16="http://schemas.microsoft.com/office/drawing/2014/main" id="{D3BD9AF8-03B0-0AE7-9E83-98A9E3C4D95F}"/>
                </a:ext>
              </a:extLst>
            </p:cNvPr>
            <p:cNvSpPr txBox="1"/>
            <p:nvPr/>
          </p:nvSpPr>
          <p:spPr>
            <a:xfrm>
              <a:off x="2246074" y="6704944"/>
              <a:ext cx="1354323" cy="47705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kumimoji="1" lang="en-US" altLang="ja-JP" sz="1000" b="1" dirty="0">
                  <a:latin typeface="+mj-lt"/>
                </a:rPr>
                <a:t>TN-2409-0008-01</a:t>
              </a:r>
              <a:endParaRPr kumimoji="1" lang="en-US" altLang="ja-JP" sz="600" b="1" dirty="0">
                <a:latin typeface="+mj-lt"/>
              </a:endParaRPr>
            </a:p>
            <a:p>
              <a:r>
                <a:rPr kumimoji="1" lang="en-US" altLang="ja-JP" sz="600" dirty="0">
                  <a:latin typeface="+mj-lt"/>
                </a:rPr>
                <a:t>RACK:</a:t>
              </a:r>
              <a:endParaRPr kumimoji="1" lang="en-US" altLang="ja-JP" sz="400" dirty="0">
                <a:latin typeface="+mj-lt"/>
              </a:endParaRPr>
            </a:p>
            <a:p>
              <a:pPr algn="r"/>
              <a:r>
                <a:rPr kumimoji="1" lang="en-US" altLang="ja-JP" sz="900" b="1" dirty="0">
                  <a:latin typeface="+mj-lt"/>
                </a:rPr>
                <a:t>0/15</a:t>
              </a:r>
              <a:r>
                <a:rPr kumimoji="1" lang="en-US" altLang="ja-JP" sz="600" dirty="0">
                  <a:latin typeface="+mj-lt"/>
                </a:rPr>
                <a:t> Items</a:t>
              </a:r>
              <a:endParaRPr kumimoji="1" lang="ja-JP" altLang="en-US" sz="400" dirty="0">
                <a:latin typeface="+mj-lt"/>
              </a:endParaRPr>
            </a:p>
          </p:txBody>
        </p:sp>
        <p:sp>
          <p:nvSpPr>
            <p:cNvPr id="41" name="テキスト ボックス 315">
              <a:extLst>
                <a:ext uri="{FF2B5EF4-FFF2-40B4-BE49-F238E27FC236}">
                  <a16:creationId xmlns:a16="http://schemas.microsoft.com/office/drawing/2014/main" id="{E1BB73D1-A62A-E36D-E62F-68DE0D1CE746}"/>
                </a:ext>
              </a:extLst>
            </p:cNvPr>
            <p:cNvSpPr txBox="1"/>
            <p:nvPr/>
          </p:nvSpPr>
          <p:spPr>
            <a:xfrm>
              <a:off x="2241334" y="5883333"/>
              <a:ext cx="328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00" dirty="0">
                  <a:latin typeface="+mj-lt"/>
                </a:rPr>
                <a:t>Date</a:t>
              </a:r>
            </a:p>
            <a:p>
              <a:r>
                <a:rPr kumimoji="1" lang="en-US" altLang="ja-JP" sz="400" dirty="0">
                  <a:latin typeface="+mj-lt"/>
                </a:rPr>
                <a:t>From</a:t>
              </a:r>
            </a:p>
          </p:txBody>
        </p:sp>
      </p:grpSp>
      <p:pic>
        <p:nvPicPr>
          <p:cNvPr id="42" name="図 26">
            <a:extLst>
              <a:ext uri="{FF2B5EF4-FFF2-40B4-BE49-F238E27FC236}">
                <a16:creationId xmlns:a16="http://schemas.microsoft.com/office/drawing/2014/main" id="{28FCC59B-12B2-E8CB-FC39-4EEB9E2B82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148" y="1869931"/>
            <a:ext cx="1378354" cy="20401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6AAB427-00AE-0E3A-5435-A1BFAEE3BB5E}"/>
              </a:ext>
            </a:extLst>
          </p:cNvPr>
          <p:cNvSpPr/>
          <p:nvPr/>
        </p:nvSpPr>
        <p:spPr>
          <a:xfrm>
            <a:off x="690749" y="2362910"/>
            <a:ext cx="1248720" cy="1495896"/>
          </a:xfrm>
          <a:prstGeom prst="rect">
            <a:avLst/>
          </a:prstGeom>
          <a:solidFill>
            <a:srgbClr val="FAFAFA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732CA18-C95C-D5F3-C34D-79566A7D9F29}"/>
              </a:ext>
            </a:extLst>
          </p:cNvPr>
          <p:cNvSpPr/>
          <p:nvPr/>
        </p:nvSpPr>
        <p:spPr>
          <a:xfrm>
            <a:off x="806362" y="2372715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Rack Entry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53DFCB-CBF5-05F8-29EE-48DE69CAEF3A}"/>
              </a:ext>
            </a:extLst>
          </p:cNvPr>
          <p:cNvSpPr txBox="1"/>
          <p:nvPr/>
        </p:nvSpPr>
        <p:spPr>
          <a:xfrm>
            <a:off x="604748" y="1982501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onsolas" panose="020B0609020204030204" pitchFamily="49" charset="0"/>
              </a:rPr>
              <a:t>&lt;[P1]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10EF885-4254-5C70-6E65-08EB0CE9BC7B}"/>
              </a:ext>
            </a:extLst>
          </p:cNvPr>
          <p:cNvSpPr/>
          <p:nvPr/>
        </p:nvSpPr>
        <p:spPr>
          <a:xfrm>
            <a:off x="799806" y="2623179"/>
            <a:ext cx="1017493" cy="20564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Truck Entry</a:t>
            </a:r>
          </a:p>
        </p:txBody>
      </p:sp>
      <p:sp>
        <p:nvSpPr>
          <p:cNvPr id="49" name="テキスト ボックス 294">
            <a:extLst>
              <a:ext uri="{FF2B5EF4-FFF2-40B4-BE49-F238E27FC236}">
                <a16:creationId xmlns:a16="http://schemas.microsoft.com/office/drawing/2014/main" id="{2508F9C5-6CFE-6D87-C028-86908D8E6604}"/>
              </a:ext>
            </a:extLst>
          </p:cNvPr>
          <p:cNvSpPr txBox="1"/>
          <p:nvPr/>
        </p:nvSpPr>
        <p:spPr>
          <a:xfrm>
            <a:off x="925435" y="1980345"/>
            <a:ext cx="958931" cy="200055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Case Transfer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0" name="図 290">
            <a:extLst>
              <a:ext uri="{FF2B5EF4-FFF2-40B4-BE49-F238E27FC236}">
                <a16:creationId xmlns:a16="http://schemas.microsoft.com/office/drawing/2014/main" id="{310E12FF-E0FF-AF60-EAF1-7D8301A1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78" y="1861224"/>
            <a:ext cx="1355770" cy="2019144"/>
          </a:xfrm>
          <a:prstGeom prst="rect">
            <a:avLst/>
          </a:prstGeom>
        </p:spPr>
      </p:pic>
      <p:pic>
        <p:nvPicPr>
          <p:cNvPr id="51" name="図 292">
            <a:extLst>
              <a:ext uri="{FF2B5EF4-FFF2-40B4-BE49-F238E27FC236}">
                <a16:creationId xmlns:a16="http://schemas.microsoft.com/office/drawing/2014/main" id="{1D83E101-4E96-D325-F37F-573381A7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416" y="1990369"/>
            <a:ext cx="805148" cy="123622"/>
          </a:xfrm>
          <a:prstGeom prst="rect">
            <a:avLst/>
          </a:prstGeom>
        </p:spPr>
      </p:pic>
      <p:sp>
        <p:nvSpPr>
          <p:cNvPr id="52" name="テキスト ボックス 294">
            <a:extLst>
              <a:ext uri="{FF2B5EF4-FFF2-40B4-BE49-F238E27FC236}">
                <a16:creationId xmlns:a16="http://schemas.microsoft.com/office/drawing/2014/main" id="{D1D60B48-E970-276B-FD42-23C45970DEB4}"/>
              </a:ext>
            </a:extLst>
          </p:cNvPr>
          <p:cNvSpPr txBox="1"/>
          <p:nvPr/>
        </p:nvSpPr>
        <p:spPr>
          <a:xfrm>
            <a:off x="3883696" y="1976946"/>
            <a:ext cx="958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Truck Entry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5" name="図 302">
            <a:extLst>
              <a:ext uri="{FF2B5EF4-FFF2-40B4-BE49-F238E27FC236}">
                <a16:creationId xmlns:a16="http://schemas.microsoft.com/office/drawing/2014/main" id="{22ECE91B-6F79-6D85-8008-71361BAD2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853" y="2484987"/>
            <a:ext cx="1289035" cy="21211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DF4B4E4-3D78-9EAA-CD07-50B09DB332A4}"/>
              </a:ext>
            </a:extLst>
          </p:cNvPr>
          <p:cNvSpPr/>
          <p:nvPr/>
        </p:nvSpPr>
        <p:spPr>
          <a:xfrm>
            <a:off x="3518423" y="2177001"/>
            <a:ext cx="1310562" cy="1589813"/>
          </a:xfrm>
          <a:prstGeom prst="rect">
            <a:avLst/>
          </a:prstGeom>
          <a:solidFill>
            <a:srgbClr val="FAFAFA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C56A629-1571-67F0-599F-A5AEA7854B92}"/>
              </a:ext>
            </a:extLst>
          </p:cNvPr>
          <p:cNvSpPr txBox="1"/>
          <p:nvPr/>
        </p:nvSpPr>
        <p:spPr>
          <a:xfrm>
            <a:off x="3470879" y="2233369"/>
            <a:ext cx="4972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Truck No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D0F04259-AD49-50D3-4246-567BF8F3B474}"/>
              </a:ext>
            </a:extLst>
          </p:cNvPr>
          <p:cNvSpPr txBox="1"/>
          <p:nvPr/>
        </p:nvSpPr>
        <p:spPr>
          <a:xfrm>
            <a:off x="3855155" y="217058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70-1787</a:t>
            </a:r>
          </a:p>
        </p:txBody>
      </p:sp>
      <p:sp>
        <p:nvSpPr>
          <p:cNvPr id="458" name="Rectangle: Rounded Corners 457">
            <a:extLst>
              <a:ext uri="{FF2B5EF4-FFF2-40B4-BE49-F238E27FC236}">
                <a16:creationId xmlns:a16="http://schemas.microsoft.com/office/drawing/2014/main" id="{340B5B8C-3C9D-D319-7C0C-98A3CE36129B}"/>
              </a:ext>
            </a:extLst>
          </p:cNvPr>
          <p:cNvSpPr/>
          <p:nvPr/>
        </p:nvSpPr>
        <p:spPr>
          <a:xfrm>
            <a:off x="3587564" y="3670402"/>
            <a:ext cx="549395" cy="161365"/>
          </a:xfrm>
          <a:prstGeom prst="roundRect">
            <a:avLst>
              <a:gd name="adj" fmla="val 37917"/>
            </a:avLst>
          </a:prstGeom>
          <a:solidFill>
            <a:srgbClr val="FEC107"/>
          </a:solidFill>
          <a:ln w="3175" cap="flat" cmpd="sng" algn="ctr">
            <a:solidFill>
              <a:srgbClr val="F6FBF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Clear[P3]</a:t>
            </a:r>
          </a:p>
        </p:txBody>
      </p:sp>
      <p:sp>
        <p:nvSpPr>
          <p:cNvPr id="462" name="Rectangle: Rounded Corners 461">
            <a:extLst>
              <a:ext uri="{FF2B5EF4-FFF2-40B4-BE49-F238E27FC236}">
                <a16:creationId xmlns:a16="http://schemas.microsoft.com/office/drawing/2014/main" id="{0A88B72C-1D82-6F36-2BD3-87C136E8A1A2}"/>
              </a:ext>
            </a:extLst>
          </p:cNvPr>
          <p:cNvSpPr/>
          <p:nvPr/>
        </p:nvSpPr>
        <p:spPr>
          <a:xfrm>
            <a:off x="4163229" y="3670402"/>
            <a:ext cx="591932" cy="161365"/>
          </a:xfrm>
          <a:prstGeom prst="roundRect">
            <a:avLst>
              <a:gd name="adj" fmla="val 37917"/>
            </a:avLst>
          </a:prstGeom>
          <a:solidFill>
            <a:srgbClr val="48ABEE"/>
          </a:solidFill>
          <a:ln w="3175" cap="flat" cmpd="sng" algn="ctr">
            <a:solidFill>
              <a:srgbClr val="F6FBF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pic>
        <p:nvPicPr>
          <p:cNvPr id="466" name="Picture 465">
            <a:extLst>
              <a:ext uri="{FF2B5EF4-FFF2-40B4-BE49-F238E27FC236}">
                <a16:creationId xmlns:a16="http://schemas.microsoft.com/office/drawing/2014/main" id="{89B2A2C6-9632-4FA3-CBAF-4BA30A7DE0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8423" y="2477815"/>
            <a:ext cx="1314903" cy="112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6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E644FA8-5823-D332-C3BA-760E4CB10F92}"/>
              </a:ext>
            </a:extLst>
          </p:cNvPr>
          <p:cNvSpPr txBox="1"/>
          <p:nvPr/>
        </p:nvSpPr>
        <p:spPr>
          <a:xfrm>
            <a:off x="1888727" y="2828697"/>
            <a:ext cx="75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User ID</a:t>
            </a:r>
            <a:endParaRPr kumimoji="1" lang="ja-JP" altLang="en-US" sz="11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BA870F1-90F7-338E-2A3F-D60332390E38}"/>
              </a:ext>
            </a:extLst>
          </p:cNvPr>
          <p:cNvSpPr txBox="1"/>
          <p:nvPr/>
        </p:nvSpPr>
        <p:spPr>
          <a:xfrm>
            <a:off x="1882474" y="3679232"/>
            <a:ext cx="1141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1760422-F6A0-FB5A-326C-1399F7EBA51F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pic>
        <p:nvPicPr>
          <p:cNvPr id="46" name="図 50">
            <a:extLst>
              <a:ext uri="{FF2B5EF4-FFF2-40B4-BE49-F238E27FC236}">
                <a16:creationId xmlns:a16="http://schemas.microsoft.com/office/drawing/2014/main" id="{B52B0749-C5CD-3CD1-08DD-322D5E0CF75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689587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9E9AD0B-E21D-B68C-FED4-6CB5F2DE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806406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030709" y="6168115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D98AEE3-23A2-868F-88B8-8171042CB6C9}"/>
              </a:ext>
            </a:extLst>
          </p:cNvPr>
          <p:cNvSpPr/>
          <p:nvPr/>
        </p:nvSpPr>
        <p:spPr>
          <a:xfrm>
            <a:off x="3024145" y="2824910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55CEEB9-496C-A7CD-329F-D6A9E9D851DC}"/>
              </a:ext>
            </a:extLst>
          </p:cNvPr>
          <p:cNvSpPr/>
          <p:nvPr/>
        </p:nvSpPr>
        <p:spPr>
          <a:xfrm>
            <a:off x="3024145" y="3679232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7E2E3A1-07F1-6C95-249D-4F8ED391A795}"/>
              </a:ext>
            </a:extLst>
          </p:cNvPr>
          <p:cNvSpPr txBox="1"/>
          <p:nvPr/>
        </p:nvSpPr>
        <p:spPr>
          <a:xfrm>
            <a:off x="4214650" y="3688285"/>
            <a:ext cx="329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▼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3159575" y="6168115"/>
            <a:ext cx="14478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C809CC8-9299-0A90-6E04-F9234F4405CD}"/>
              </a:ext>
            </a:extLst>
          </p:cNvPr>
          <p:cNvSpPr/>
          <p:nvPr/>
        </p:nvSpPr>
        <p:spPr>
          <a:xfrm>
            <a:off x="1828801" y="6670561"/>
            <a:ext cx="2958540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Meiji card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9D050A06-4643-4392-3581-B8D0BF87E9C0}"/>
              </a:ext>
            </a:extLst>
          </p:cNvPr>
          <p:cNvSpPr/>
          <p:nvPr/>
        </p:nvSpPr>
        <p:spPr>
          <a:xfrm>
            <a:off x="1828802" y="7138413"/>
            <a:ext cx="2958536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Logout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72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Meiji card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3927722" y="1876356"/>
            <a:ext cx="1269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Handy connected</a:t>
            </a:r>
            <a:endParaRPr kumimoji="1" lang="ja-JP" altLang="en-US" sz="10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2091690"/>
            <a:ext cx="1128866" cy="139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1" y="1594533"/>
            <a:ext cx="3149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 tablet display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919326" y="1956873"/>
            <a:ext cx="849995" cy="261610"/>
          </a:xfrm>
          <a:prstGeom prst="rect">
            <a:avLst/>
          </a:prstGeom>
          <a:solidFill>
            <a:srgbClr val="3BED5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</a:t>
            </a:r>
            <a:endParaRPr kumimoji="1" lang="ja-JP" altLang="en-US" sz="1100" b="1" dirty="0"/>
          </a:p>
        </p:txBody>
      </p:sp>
      <p:pic>
        <p:nvPicPr>
          <p:cNvPr id="5" name="図 50">
            <a:extLst>
              <a:ext uri="{FF2B5EF4-FFF2-40B4-BE49-F238E27FC236}">
                <a16:creationId xmlns:a16="http://schemas.microsoft.com/office/drawing/2014/main" id="{02F04795-1263-E210-D5F5-7A7BDE8D8A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534221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D4C07FE-9101-664F-9664-A8BD2F2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651040"/>
            <a:ext cx="4866423" cy="3046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DAB869-1805-1FFD-46F6-E820AB28C6CF}"/>
              </a:ext>
            </a:extLst>
          </p:cNvPr>
          <p:cNvSpPr txBox="1"/>
          <p:nvPr/>
        </p:nvSpPr>
        <p:spPr>
          <a:xfrm>
            <a:off x="518140" y="5232599"/>
            <a:ext cx="2887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 display loaded</a:t>
            </a:r>
            <a:endParaRPr kumimoji="1" lang="ja-JP" altLang="en-US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6544E5B-EF03-C43C-FF0E-B6E6D3594487}"/>
              </a:ext>
            </a:extLst>
          </p:cNvPr>
          <p:cNvSpPr/>
          <p:nvPr/>
        </p:nvSpPr>
        <p:spPr>
          <a:xfrm>
            <a:off x="929762" y="2318766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 from Handy terminal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3DEAB27-63FA-A825-E348-54AD04619A98}"/>
              </a:ext>
            </a:extLst>
          </p:cNvPr>
          <p:cNvSpPr/>
          <p:nvPr/>
        </p:nvSpPr>
        <p:spPr>
          <a:xfrm>
            <a:off x="913657" y="5973368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1EC76A5-CC18-4D93-5516-63220797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2"/>
          <a:stretch/>
        </p:blipFill>
        <p:spPr>
          <a:xfrm>
            <a:off x="1371113" y="6009377"/>
            <a:ext cx="3951512" cy="264208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2C739FE-669D-A9CB-4105-66357007051C}"/>
              </a:ext>
            </a:extLst>
          </p:cNvPr>
          <p:cNvSpPr/>
          <p:nvPr/>
        </p:nvSpPr>
        <p:spPr>
          <a:xfrm>
            <a:off x="5213009" y="5619489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47">
            <a:extLst>
              <a:ext uri="{FF2B5EF4-FFF2-40B4-BE49-F238E27FC236}">
                <a16:creationId xmlns:a16="http://schemas.microsoft.com/office/drawing/2014/main" id="{C183A846-B5F1-0C9C-B1FF-3CC05CE3DB05}"/>
              </a:ext>
            </a:extLst>
          </p:cNvPr>
          <p:cNvSpPr txBox="1"/>
          <p:nvPr/>
        </p:nvSpPr>
        <p:spPr>
          <a:xfrm>
            <a:off x="3934664" y="5542608"/>
            <a:ext cx="1269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Handy connected</a:t>
            </a:r>
            <a:endParaRPr kumimoji="1" lang="ja-JP" altLang="en-US" sz="1000" dirty="0"/>
          </a:p>
        </p:txBody>
      </p:sp>
      <p:sp>
        <p:nvSpPr>
          <p:cNvPr id="8" name="正方形/長方形 53">
            <a:extLst>
              <a:ext uri="{FF2B5EF4-FFF2-40B4-BE49-F238E27FC236}">
                <a16:creationId xmlns:a16="http://schemas.microsoft.com/office/drawing/2014/main" id="{61B6A963-B0AC-771C-68FC-DF51405F5CDE}"/>
              </a:ext>
            </a:extLst>
          </p:cNvPr>
          <p:cNvSpPr/>
          <p:nvPr/>
        </p:nvSpPr>
        <p:spPr>
          <a:xfrm>
            <a:off x="4033995" y="5757942"/>
            <a:ext cx="1128866" cy="139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">
            <a:extLst>
              <a:ext uri="{FF2B5EF4-FFF2-40B4-BE49-F238E27FC236}">
                <a16:creationId xmlns:a16="http://schemas.microsoft.com/office/drawing/2014/main" id="{8396363E-97B5-A889-B5A2-BACF6DF17C52}"/>
              </a:ext>
            </a:extLst>
          </p:cNvPr>
          <p:cNvSpPr txBox="1"/>
          <p:nvPr/>
        </p:nvSpPr>
        <p:spPr>
          <a:xfrm>
            <a:off x="926268" y="5623125"/>
            <a:ext cx="849995" cy="261610"/>
          </a:xfrm>
          <a:prstGeom prst="rect">
            <a:avLst/>
          </a:prstGeom>
          <a:solidFill>
            <a:srgbClr val="3BED5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</a:t>
            </a:r>
            <a:endParaRPr kumimoji="1" lang="ja-JP" altLang="en-US" sz="1100" b="1" dirty="0"/>
          </a:p>
        </p:txBody>
      </p:sp>
      <p:sp>
        <p:nvSpPr>
          <p:cNvPr id="22" name="テキスト ボックス 47">
            <a:extLst>
              <a:ext uri="{FF2B5EF4-FFF2-40B4-BE49-F238E27FC236}">
                <a16:creationId xmlns:a16="http://schemas.microsoft.com/office/drawing/2014/main" id="{2849C029-6449-3E2C-53AF-9B2DEF005975}"/>
              </a:ext>
            </a:extLst>
          </p:cNvPr>
          <p:cNvSpPr txBox="1"/>
          <p:nvPr/>
        </p:nvSpPr>
        <p:spPr>
          <a:xfrm>
            <a:off x="3255066" y="1964735"/>
            <a:ext cx="581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000" dirty="0"/>
              <a:t>1/1</a:t>
            </a:r>
            <a:endParaRPr kumimoji="1" lang="ja-JP" altLang="en-US" sz="1000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845B32D-235A-2C18-85AD-70C054D7894E}"/>
              </a:ext>
            </a:extLst>
          </p:cNvPr>
          <p:cNvSpPr/>
          <p:nvPr/>
        </p:nvSpPr>
        <p:spPr>
          <a:xfrm rot="19861742">
            <a:off x="3683421" y="2035644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0CCB498-6BA0-5F68-D57F-1AE111A8F760}"/>
              </a:ext>
            </a:extLst>
          </p:cNvPr>
          <p:cNvSpPr/>
          <p:nvPr/>
        </p:nvSpPr>
        <p:spPr>
          <a:xfrm rot="16200000">
            <a:off x="3288933" y="2047615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47">
            <a:extLst>
              <a:ext uri="{FF2B5EF4-FFF2-40B4-BE49-F238E27FC236}">
                <a16:creationId xmlns:a16="http://schemas.microsoft.com/office/drawing/2014/main" id="{89175373-431E-CA2E-9525-2E50A2813488}"/>
              </a:ext>
            </a:extLst>
          </p:cNvPr>
          <p:cNvSpPr txBox="1"/>
          <p:nvPr/>
        </p:nvSpPr>
        <p:spPr>
          <a:xfrm>
            <a:off x="3264733" y="5633006"/>
            <a:ext cx="581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000" dirty="0"/>
              <a:t>1/1</a:t>
            </a:r>
            <a:endParaRPr kumimoji="1" lang="ja-JP" altLang="en-US" sz="1000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C35436B0-70CD-E8BF-3FA7-08E28DC701D2}"/>
              </a:ext>
            </a:extLst>
          </p:cNvPr>
          <p:cNvSpPr/>
          <p:nvPr/>
        </p:nvSpPr>
        <p:spPr>
          <a:xfrm rot="19861742">
            <a:off x="3693088" y="5703915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60A5453-DFE6-D816-A97A-12EF5B0873B1}"/>
              </a:ext>
            </a:extLst>
          </p:cNvPr>
          <p:cNvSpPr/>
          <p:nvPr/>
        </p:nvSpPr>
        <p:spPr>
          <a:xfrm rot="16200000">
            <a:off x="3298600" y="5715886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15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42428" y="8233328"/>
            <a:ext cx="1543050" cy="527403"/>
          </a:xfrm>
        </p:spPr>
        <p:txBody>
          <a:bodyPr/>
          <a:lstStyle/>
          <a:p>
            <a:fld id="{FABEA90D-F275-432F-8053-456A4E092F4A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CB633E-0927-98A9-17D9-FAE4ABB7D106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pic>
        <p:nvPicPr>
          <p:cNvPr id="118" name="Picture 1">
            <a:extLst>
              <a:ext uri="{FF2B5EF4-FFF2-40B4-BE49-F238E27FC236}">
                <a16:creationId xmlns:a16="http://schemas.microsoft.com/office/drawing/2014/main" id="{8DDE0931-FEED-8E23-B8DC-E381122B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46" y="2014510"/>
            <a:ext cx="3552834" cy="2938490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D62EB572-FAFC-7E48-5D45-1BB16C64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4" y="2261158"/>
            <a:ext cx="1680164" cy="364390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11E7E2D0-A345-B3C7-2F4A-1A74C61E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11" y="2036692"/>
            <a:ext cx="1478408" cy="4648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87CBF844-755A-74DA-82DE-A11F50F396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6178"/>
          <a:stretch/>
        </p:blipFill>
        <p:spPr>
          <a:xfrm>
            <a:off x="588141" y="5780894"/>
            <a:ext cx="5638800" cy="2782324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276C1B4A-F479-4BDF-5081-674440260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61" y="6024324"/>
            <a:ext cx="4677420" cy="2538894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9F110871-D072-31C6-B444-6A06A0993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506" y="5790836"/>
            <a:ext cx="1115075" cy="205057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736C73E6-D7B4-3DD4-05F5-D26DFFD5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053623"/>
            <a:ext cx="718200" cy="143073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4F79B2F2-B16E-8041-19FD-304DA972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317323"/>
            <a:ext cx="718200" cy="143073"/>
          </a:xfrm>
          <a:prstGeom prst="rect">
            <a:avLst/>
          </a:prstGeom>
        </p:spPr>
      </p:pic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CCE0EFBC-90F0-09AE-0856-FDB0D7BC4B7C}"/>
              </a:ext>
            </a:extLst>
          </p:cNvPr>
          <p:cNvSpPr txBox="1"/>
          <p:nvPr/>
        </p:nvSpPr>
        <p:spPr>
          <a:xfrm>
            <a:off x="654181" y="6298088"/>
            <a:ext cx="68072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Schedule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35" name="図 134">
            <a:extLst>
              <a:ext uri="{FF2B5EF4-FFF2-40B4-BE49-F238E27FC236}">
                <a16:creationId xmlns:a16="http://schemas.microsoft.com/office/drawing/2014/main" id="{21E564BC-373E-F141-70A8-8C2D3A26D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908" y="6062642"/>
            <a:ext cx="911865" cy="293831"/>
          </a:xfrm>
          <a:prstGeom prst="rect">
            <a:avLst/>
          </a:prstGeom>
        </p:spPr>
      </p:pic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11E402D5-B414-D1D7-405E-554CEF133126}"/>
              </a:ext>
            </a:extLst>
          </p:cNvPr>
          <p:cNvSpPr txBox="1"/>
          <p:nvPr/>
        </p:nvSpPr>
        <p:spPr>
          <a:xfrm>
            <a:off x="2148971" y="614319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cxnSp>
        <p:nvCxnSpPr>
          <p:cNvPr id="143" name="コネクタ: カギ線 142">
            <a:extLst>
              <a:ext uri="{FF2B5EF4-FFF2-40B4-BE49-F238E27FC236}">
                <a16:creationId xmlns:a16="http://schemas.microsoft.com/office/drawing/2014/main" id="{9277F4BD-DD8B-33B5-6716-E4B51E051EAB}"/>
              </a:ext>
            </a:extLst>
          </p:cNvPr>
          <p:cNvCxnSpPr>
            <a:cxnSpLocks/>
            <a:stCxn id="197" idx="3"/>
            <a:endCxn id="144" idx="2"/>
          </p:cNvCxnSpPr>
          <p:nvPr/>
        </p:nvCxnSpPr>
        <p:spPr>
          <a:xfrm>
            <a:off x="4075357" y="6376968"/>
            <a:ext cx="864450" cy="4934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楕円 143">
            <a:extLst>
              <a:ext uri="{FF2B5EF4-FFF2-40B4-BE49-F238E27FC236}">
                <a16:creationId xmlns:a16="http://schemas.microsoft.com/office/drawing/2014/main" id="{6ABB097B-21E2-B258-0E97-69A6F794BBD2}"/>
              </a:ext>
            </a:extLst>
          </p:cNvPr>
          <p:cNvSpPr/>
          <p:nvPr/>
        </p:nvSpPr>
        <p:spPr>
          <a:xfrm>
            <a:off x="4939807" y="6269107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Schedule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pic>
        <p:nvPicPr>
          <p:cNvPr id="165" name="図 164">
            <a:extLst>
              <a:ext uri="{FF2B5EF4-FFF2-40B4-BE49-F238E27FC236}">
                <a16:creationId xmlns:a16="http://schemas.microsoft.com/office/drawing/2014/main" id="{0FFC1E0A-7801-F59E-8814-7F350686F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946" y="7687498"/>
            <a:ext cx="911865" cy="293831"/>
          </a:xfrm>
          <a:prstGeom prst="rect">
            <a:avLst/>
          </a:prstGeom>
        </p:spPr>
      </p:pic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CFBFA2CA-4BE6-1680-95E8-9810DA73AE1D}"/>
              </a:ext>
            </a:extLst>
          </p:cNvPr>
          <p:cNvSpPr txBox="1"/>
          <p:nvPr/>
        </p:nvSpPr>
        <p:spPr>
          <a:xfrm>
            <a:off x="3115301" y="7749774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Package Type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F81DF8C2-7C13-53A3-2558-57C7865A1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493" y="7051944"/>
            <a:ext cx="911865" cy="293831"/>
          </a:xfrm>
          <a:prstGeom prst="rect">
            <a:avLst/>
          </a:prstGeom>
        </p:spPr>
      </p:pic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2C929DA1-6990-5CD0-6694-36610D9E0EF5}"/>
              </a:ext>
            </a:extLst>
          </p:cNvPr>
          <p:cNvSpPr txBox="1"/>
          <p:nvPr/>
        </p:nvSpPr>
        <p:spPr>
          <a:xfrm>
            <a:off x="3112848" y="711422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Department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1A312B7B-A00B-76B5-3095-92FB07846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670" y="7367297"/>
            <a:ext cx="911865" cy="293831"/>
          </a:xfrm>
          <a:prstGeom prst="rect">
            <a:avLst/>
          </a:prstGeom>
        </p:spPr>
      </p:pic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EBFE8AD1-B78F-8D29-C7E5-C38F1CC68C92}"/>
              </a:ext>
            </a:extLst>
          </p:cNvPr>
          <p:cNvSpPr txBox="1"/>
          <p:nvPr/>
        </p:nvSpPr>
        <p:spPr>
          <a:xfrm>
            <a:off x="3116025" y="742957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Name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88B16B5B-7539-8E3E-9E5E-E767953A3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531" y="8306314"/>
            <a:ext cx="911865" cy="293831"/>
          </a:xfrm>
          <a:prstGeom prst="rect">
            <a:avLst/>
          </a:prstGeom>
        </p:spPr>
      </p:pic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2283BE9B-B352-F219-E8A1-D810A2B593EB}"/>
              </a:ext>
            </a:extLst>
          </p:cNvPr>
          <p:cNvSpPr txBox="1"/>
          <p:nvPr/>
        </p:nvSpPr>
        <p:spPr>
          <a:xfrm>
            <a:off x="2151886" y="836859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Supplier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3" name="図 172">
            <a:extLst>
              <a:ext uri="{FF2B5EF4-FFF2-40B4-BE49-F238E27FC236}">
                <a16:creationId xmlns:a16="http://schemas.microsoft.com/office/drawing/2014/main" id="{5D89EE14-EF94-0E34-9275-401DE18D0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898" y="8621667"/>
            <a:ext cx="911865" cy="293831"/>
          </a:xfrm>
          <a:prstGeom prst="rect">
            <a:avLst/>
          </a:prstGeom>
        </p:spPr>
      </p:pic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1D6910F0-88EA-66A9-B726-CC35868E444B}"/>
              </a:ext>
            </a:extLst>
          </p:cNvPr>
          <p:cNvSpPr txBox="1"/>
          <p:nvPr/>
        </p:nvSpPr>
        <p:spPr>
          <a:xfrm>
            <a:off x="2151253" y="868394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Customer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5" name="図 174">
            <a:extLst>
              <a:ext uri="{FF2B5EF4-FFF2-40B4-BE49-F238E27FC236}">
                <a16:creationId xmlns:a16="http://schemas.microsoft.com/office/drawing/2014/main" id="{73B55ECB-FFE5-D09D-D79D-3A367B79F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078" y="7670760"/>
            <a:ext cx="911865" cy="293831"/>
          </a:xfrm>
          <a:prstGeom prst="rect">
            <a:avLst/>
          </a:prstGeom>
        </p:spPr>
      </p:pic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9A9BC794-30BE-FFFD-203A-B6438DF44B03}"/>
              </a:ext>
            </a:extLst>
          </p:cNvPr>
          <p:cNvSpPr txBox="1"/>
          <p:nvPr/>
        </p:nvSpPr>
        <p:spPr>
          <a:xfrm>
            <a:off x="2152610" y="7710667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Credential Master	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7" name="図 176">
            <a:extLst>
              <a:ext uri="{FF2B5EF4-FFF2-40B4-BE49-F238E27FC236}">
                <a16:creationId xmlns:a16="http://schemas.microsoft.com/office/drawing/2014/main" id="{071D9A7D-7B02-320E-CFCC-086893308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255" y="7986113"/>
            <a:ext cx="911865" cy="293831"/>
          </a:xfrm>
          <a:prstGeom prst="rect">
            <a:avLst/>
          </a:prstGeom>
        </p:spPr>
      </p:pic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C7EC6520-D2F1-8B27-EEC2-C9D672F911C4}"/>
              </a:ext>
            </a:extLst>
          </p:cNvPr>
          <p:cNvSpPr txBox="1"/>
          <p:nvPr/>
        </p:nvSpPr>
        <p:spPr>
          <a:xfrm>
            <a:off x="2152610" y="804838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Authority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9" name="図 178">
            <a:extLst>
              <a:ext uri="{FF2B5EF4-FFF2-40B4-BE49-F238E27FC236}">
                <a16:creationId xmlns:a16="http://schemas.microsoft.com/office/drawing/2014/main" id="{86200B34-3FE4-0389-3D98-A13E0426F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901" y="7043842"/>
            <a:ext cx="911865" cy="293831"/>
          </a:xfrm>
          <a:prstGeom prst="rect">
            <a:avLst/>
          </a:prstGeom>
        </p:spPr>
      </p:pic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8BCBEE7-C60E-7F98-9853-EE9DA3DD8D27}"/>
              </a:ext>
            </a:extLst>
          </p:cNvPr>
          <p:cNvSpPr txBox="1"/>
          <p:nvPr/>
        </p:nvSpPr>
        <p:spPr>
          <a:xfrm>
            <a:off x="2146256" y="710611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Item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FCA24612-34F1-0CCF-FA38-400740F54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078" y="7359195"/>
            <a:ext cx="911865" cy="293831"/>
          </a:xfrm>
          <a:prstGeom prst="rect">
            <a:avLst/>
          </a:prstGeom>
        </p:spPr>
      </p:pic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89C47B53-EFC5-9CF4-3942-03C9A3C5C1A3}"/>
              </a:ext>
            </a:extLst>
          </p:cNvPr>
          <p:cNvSpPr txBox="1"/>
          <p:nvPr/>
        </p:nvSpPr>
        <p:spPr>
          <a:xfrm>
            <a:off x="2149433" y="742147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Location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5" name="図 184">
            <a:extLst>
              <a:ext uri="{FF2B5EF4-FFF2-40B4-BE49-F238E27FC236}">
                <a16:creationId xmlns:a16="http://schemas.microsoft.com/office/drawing/2014/main" id="{B68D7561-4241-3CA5-3E3F-CCC033C0A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262" y="8003803"/>
            <a:ext cx="911865" cy="293831"/>
          </a:xfrm>
          <a:prstGeom prst="rect">
            <a:avLst/>
          </a:prstGeom>
        </p:spPr>
      </p:pic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E7228979-9468-CD02-85B6-F8384BA27D71}"/>
              </a:ext>
            </a:extLst>
          </p:cNvPr>
          <p:cNvSpPr txBox="1"/>
          <p:nvPr/>
        </p:nvSpPr>
        <p:spPr>
          <a:xfrm>
            <a:off x="3112617" y="806607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Calendar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2B5FCA22-33D0-8CFF-FAB7-A50ED8F8ECEB}"/>
              </a:ext>
            </a:extLst>
          </p:cNvPr>
          <p:cNvSpPr/>
          <p:nvPr/>
        </p:nvSpPr>
        <p:spPr>
          <a:xfrm>
            <a:off x="2040660" y="7013730"/>
            <a:ext cx="2034697" cy="197522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BCCEF9FB-B482-135E-E555-05CF6B8A5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939" y="6583519"/>
            <a:ext cx="723963" cy="115439"/>
          </a:xfrm>
          <a:prstGeom prst="rect">
            <a:avLst/>
          </a:prstGeom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9BA9AC37-0B2F-F52E-B6E9-9565C2B22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262" y="8313296"/>
            <a:ext cx="911865" cy="293831"/>
          </a:xfrm>
          <a:prstGeom prst="rect">
            <a:avLst/>
          </a:prstGeom>
        </p:spPr>
      </p:pic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454B61B-0BC9-377D-CC24-511A11255FE6}"/>
              </a:ext>
            </a:extLst>
          </p:cNvPr>
          <p:cNvSpPr txBox="1"/>
          <p:nvPr/>
        </p:nvSpPr>
        <p:spPr>
          <a:xfrm>
            <a:off x="3112617" y="837557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Pending Reason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2" name="図 191">
            <a:extLst>
              <a:ext uri="{FF2B5EF4-FFF2-40B4-BE49-F238E27FC236}">
                <a16:creationId xmlns:a16="http://schemas.microsoft.com/office/drawing/2014/main" id="{54FFDCD2-493A-4A08-EA82-C998E551D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265" y="6371596"/>
            <a:ext cx="911865" cy="293831"/>
          </a:xfrm>
          <a:prstGeom prst="rect">
            <a:avLst/>
          </a:prstGeom>
        </p:spPr>
      </p:pic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2955BD7-2CA3-E806-D536-80E7EFA859EB}"/>
              </a:ext>
            </a:extLst>
          </p:cNvPr>
          <p:cNvSpPr txBox="1"/>
          <p:nvPr/>
        </p:nvSpPr>
        <p:spPr>
          <a:xfrm>
            <a:off x="2144328" y="6409288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 Detail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1CADC13-E86B-59CD-4244-CE93EDD11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080" y="6062642"/>
            <a:ext cx="911865" cy="293831"/>
          </a:xfrm>
          <a:prstGeom prst="rect">
            <a:avLst/>
          </a:prstGeom>
        </p:spPr>
      </p:pic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C85A302E-63EA-7A47-FED1-118403F2A04C}"/>
              </a:ext>
            </a:extLst>
          </p:cNvPr>
          <p:cNvSpPr txBox="1"/>
          <p:nvPr/>
        </p:nvSpPr>
        <p:spPr>
          <a:xfrm>
            <a:off x="3097143" y="614319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Log history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F36AE350-879E-447E-27A8-FB39CD76AAD5}"/>
              </a:ext>
            </a:extLst>
          </p:cNvPr>
          <p:cNvSpPr/>
          <p:nvPr/>
        </p:nvSpPr>
        <p:spPr>
          <a:xfrm>
            <a:off x="2040660" y="6012919"/>
            <a:ext cx="2034697" cy="72809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200" name="コネクタ: カギ線 199">
            <a:extLst>
              <a:ext uri="{FF2B5EF4-FFF2-40B4-BE49-F238E27FC236}">
                <a16:creationId xmlns:a16="http://schemas.microsoft.com/office/drawing/2014/main" id="{1A3AAA30-FC76-ED57-C277-31FED8BFA22C}"/>
              </a:ext>
            </a:extLst>
          </p:cNvPr>
          <p:cNvCxnSpPr>
            <a:cxnSpLocks/>
            <a:endCxn id="201" idx="2"/>
          </p:cNvCxnSpPr>
          <p:nvPr/>
        </p:nvCxnSpPr>
        <p:spPr>
          <a:xfrm>
            <a:off x="4087675" y="8003803"/>
            <a:ext cx="830719" cy="17708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楕円 200">
            <a:extLst>
              <a:ext uri="{FF2B5EF4-FFF2-40B4-BE49-F238E27FC236}">
                <a16:creationId xmlns:a16="http://schemas.microsoft.com/office/drawing/2014/main" id="{9A0BA736-3DE5-A660-CBEE-8766E8120E44}"/>
              </a:ext>
            </a:extLst>
          </p:cNvPr>
          <p:cNvSpPr/>
          <p:nvPr/>
        </p:nvSpPr>
        <p:spPr>
          <a:xfrm>
            <a:off x="4918394" y="8023677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Master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pic>
        <p:nvPicPr>
          <p:cNvPr id="2" name="図 134">
            <a:extLst>
              <a:ext uri="{FF2B5EF4-FFF2-40B4-BE49-F238E27FC236}">
                <a16:creationId xmlns:a16="http://schemas.microsoft.com/office/drawing/2014/main" id="{2C18C141-BE84-56F7-A47A-20C11EBB6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492" y="6385415"/>
            <a:ext cx="911865" cy="293831"/>
          </a:xfrm>
          <a:prstGeom prst="rect">
            <a:avLst/>
          </a:prstGeom>
        </p:spPr>
      </p:pic>
      <p:sp>
        <p:nvSpPr>
          <p:cNvPr id="6" name="テキスト ボックス 136">
            <a:extLst>
              <a:ext uri="{FF2B5EF4-FFF2-40B4-BE49-F238E27FC236}">
                <a16:creationId xmlns:a16="http://schemas.microsoft.com/office/drawing/2014/main" id="{0170C93E-8FB5-095B-C4C4-F80DD0DE4892}"/>
              </a:ext>
            </a:extLst>
          </p:cNvPr>
          <p:cNvSpPr txBox="1"/>
          <p:nvPr/>
        </p:nvSpPr>
        <p:spPr>
          <a:xfrm>
            <a:off x="3096555" y="646597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Import Transaction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44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70469" y="1308197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Example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611025"/>
            <a:ext cx="6117062" cy="7489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F22A9-FF77-4E41-D5E9-50FC5F955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7406" y="3160018"/>
            <a:ext cx="6858000" cy="43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60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6. Q&amp;A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45</a:t>
            </a:fld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1290CBD-22A3-4F1E-9FDB-AED3BD8BB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23963"/>
              </p:ext>
            </p:extLst>
          </p:nvPr>
        </p:nvGraphicFramePr>
        <p:xfrm>
          <a:off x="406399" y="1106488"/>
          <a:ext cx="6117063" cy="162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12079" imgH="3772175" progId="Excel.Sheet.12">
                  <p:embed/>
                </p:oleObj>
              </mc:Choice>
              <mc:Fallback>
                <p:oleObj name="Worksheet" r:id="rId2" imgW="11712079" imgH="3772175" progId="Excel.Shee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21290CBD-22A3-4F1E-9FDB-AED3BD8BB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399" y="1106488"/>
                        <a:ext cx="6117063" cy="162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483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7. 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We hereby acknowledge and agree the above-mentioned blueprint requirements.</a:t>
            </a:r>
          </a:p>
          <a:p>
            <a:r>
              <a:rPr kumimoji="1" lang="en-US" altLang="ja-JP" sz="1100" dirty="0"/>
              <a:t>Any changes required after the sign off for this blueprint will be addressed through the change request process.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r>
              <a:rPr kumimoji="1" lang="en-US" altLang="ja-JP" sz="1100" b="1" dirty="0" err="1"/>
              <a:t>A.N.I</a:t>
            </a:r>
            <a:r>
              <a:rPr kumimoji="1" lang="en-US" altLang="ja-JP" sz="1100" b="1" dirty="0"/>
              <a:t>. LOGISTICS, 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46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5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Regarding the IKD process system, consider the following system configuration.</a:t>
            </a:r>
            <a:endParaRPr kumimoji="1" lang="ja-JP" altLang="en-US" sz="11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546D1-79EE-482E-A6BD-41EFA3E9A176}"/>
              </a:ext>
            </a:extLst>
          </p:cNvPr>
          <p:cNvSpPr txBox="1"/>
          <p:nvPr/>
        </p:nvSpPr>
        <p:spPr>
          <a:xfrm>
            <a:off x="406401" y="1453702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Overall configuration diagram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703914"/>
            <a:ext cx="6117062" cy="74705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1178893" y="2600994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8FFE1E8-4043-4251-A4E4-B7B924D69CFE}"/>
              </a:ext>
            </a:extLst>
          </p:cNvPr>
          <p:cNvSpPr/>
          <p:nvPr/>
        </p:nvSpPr>
        <p:spPr>
          <a:xfrm>
            <a:off x="888318" y="2202629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3F5F92E-9757-4231-A2FE-BB93FDA01A0D}"/>
              </a:ext>
            </a:extLst>
          </p:cNvPr>
          <p:cNvSpPr/>
          <p:nvPr/>
        </p:nvSpPr>
        <p:spPr>
          <a:xfrm>
            <a:off x="971965" y="2254718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IKD process server PB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E6C1E6-CBCB-48D7-98BF-585E085DABBA}"/>
              </a:ext>
            </a:extLst>
          </p:cNvPr>
          <p:cNvSpPr/>
          <p:nvPr/>
        </p:nvSpPr>
        <p:spPr>
          <a:xfrm>
            <a:off x="770332" y="1815261"/>
            <a:ext cx="3565448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9198DE1-1D93-4DFD-AF05-9708AC3C2656}"/>
              </a:ext>
            </a:extLst>
          </p:cNvPr>
          <p:cNvSpPr/>
          <p:nvPr/>
        </p:nvSpPr>
        <p:spPr>
          <a:xfrm>
            <a:off x="1694073" y="186867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Server Room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A075FB90-865F-413C-A481-74D84D698C6C}"/>
              </a:ext>
            </a:extLst>
          </p:cNvPr>
          <p:cNvCxnSpPr>
            <a:cxnSpLocks/>
            <a:stCxn id="39" idx="0"/>
            <a:endCxn id="46" idx="2"/>
          </p:cNvCxnSpPr>
          <p:nvPr/>
        </p:nvCxnSpPr>
        <p:spPr>
          <a:xfrm rot="5400000" flipH="1" flipV="1">
            <a:off x="3145442" y="2455299"/>
            <a:ext cx="354705" cy="37641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433826-5D10-9416-CE66-F30C78DEE099}"/>
              </a:ext>
            </a:extLst>
          </p:cNvPr>
          <p:cNvSpPr/>
          <p:nvPr/>
        </p:nvSpPr>
        <p:spPr>
          <a:xfrm>
            <a:off x="2558149" y="390304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S/W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5E76E7F-95D7-BA7A-A48C-E5C0E99A9931}"/>
              </a:ext>
            </a:extLst>
          </p:cNvPr>
          <p:cNvSpPr/>
          <p:nvPr/>
        </p:nvSpPr>
        <p:spPr>
          <a:xfrm>
            <a:off x="888317" y="3401993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245BB6D-81C4-6136-4096-5E4676131264}"/>
              </a:ext>
            </a:extLst>
          </p:cNvPr>
          <p:cNvSpPr/>
          <p:nvPr/>
        </p:nvSpPr>
        <p:spPr>
          <a:xfrm>
            <a:off x="4382517" y="1815261"/>
            <a:ext cx="1993982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ACE5DD3-C5DF-F102-40E6-861C020D1F24}"/>
              </a:ext>
            </a:extLst>
          </p:cNvPr>
          <p:cNvSpPr/>
          <p:nvPr/>
        </p:nvSpPr>
        <p:spPr>
          <a:xfrm>
            <a:off x="799965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Receiving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071578E-9247-9FCB-C277-F85AD231E0A3}"/>
              </a:ext>
            </a:extLst>
          </p:cNvPr>
          <p:cNvSpPr/>
          <p:nvPr/>
        </p:nvSpPr>
        <p:spPr>
          <a:xfrm>
            <a:off x="769490" y="4514728"/>
            <a:ext cx="1342453" cy="215531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BEB6AFD-5F39-4763-5FA3-5C2C4D5055E9}"/>
              </a:ext>
            </a:extLst>
          </p:cNvPr>
          <p:cNvSpPr/>
          <p:nvPr/>
        </p:nvSpPr>
        <p:spPr>
          <a:xfrm>
            <a:off x="2199339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Case Transfer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2846F92-D703-07BD-0C39-D488CBDA9046}"/>
              </a:ext>
            </a:extLst>
          </p:cNvPr>
          <p:cNvSpPr/>
          <p:nvPr/>
        </p:nvSpPr>
        <p:spPr>
          <a:xfrm>
            <a:off x="2168864" y="4514727"/>
            <a:ext cx="1342453" cy="27039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0C82779-3522-7677-0DA6-2A5FDEFA3C3C}"/>
              </a:ext>
            </a:extLst>
          </p:cNvPr>
          <p:cNvSpPr/>
          <p:nvPr/>
        </p:nvSpPr>
        <p:spPr>
          <a:xfrm>
            <a:off x="3585142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Case Picking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CC56CFD-33D2-6D1B-6A7A-AAD957AF19D2}"/>
              </a:ext>
            </a:extLst>
          </p:cNvPr>
          <p:cNvSpPr/>
          <p:nvPr/>
        </p:nvSpPr>
        <p:spPr>
          <a:xfrm>
            <a:off x="3554667" y="4514727"/>
            <a:ext cx="1342453" cy="27039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633A3C1-4E47-5562-9A70-410CFD6A2EA4}"/>
              </a:ext>
            </a:extLst>
          </p:cNvPr>
          <p:cNvSpPr/>
          <p:nvPr/>
        </p:nvSpPr>
        <p:spPr>
          <a:xfrm>
            <a:off x="4970945" y="4565510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Box Unpack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AAB85F5-CD5A-3C14-E9CE-09C6838CF269}"/>
              </a:ext>
            </a:extLst>
          </p:cNvPr>
          <p:cNvSpPr/>
          <p:nvPr/>
        </p:nvSpPr>
        <p:spPr>
          <a:xfrm>
            <a:off x="4940470" y="4514725"/>
            <a:ext cx="1342453" cy="34333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C001E66-F6D2-6C9A-AC6D-C5188264EDFC}"/>
              </a:ext>
            </a:extLst>
          </p:cNvPr>
          <p:cNvSpPr/>
          <p:nvPr/>
        </p:nvSpPr>
        <p:spPr>
          <a:xfrm>
            <a:off x="4388342" y="3900960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A/P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F5C3926-CAF7-E1F0-F95F-5013536FDD25}"/>
              </a:ext>
            </a:extLst>
          </p:cNvPr>
          <p:cNvSpPr/>
          <p:nvPr/>
        </p:nvSpPr>
        <p:spPr>
          <a:xfrm>
            <a:off x="799964" y="485565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x3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4AFB4F6-DA3E-60C9-F0EE-F753432945BD}"/>
              </a:ext>
            </a:extLst>
          </p:cNvPr>
          <p:cNvSpPr/>
          <p:nvPr/>
        </p:nvSpPr>
        <p:spPr>
          <a:xfrm>
            <a:off x="2199338" y="4854273"/>
            <a:ext cx="1263111" cy="59164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x2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33E342-69EF-D224-A44D-6E2D0537E417}"/>
              </a:ext>
            </a:extLst>
          </p:cNvPr>
          <p:cNvSpPr/>
          <p:nvPr/>
        </p:nvSpPr>
        <p:spPr>
          <a:xfrm>
            <a:off x="769490" y="3903041"/>
            <a:ext cx="1399374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TV for monitor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AA332D31-EA1A-8B88-0019-114516EAB956}"/>
              </a:ext>
            </a:extLst>
          </p:cNvPr>
          <p:cNvCxnSpPr>
            <a:cxnSpLocks/>
            <a:stCxn id="41" idx="0"/>
            <a:endCxn id="46" idx="2"/>
          </p:cNvCxnSpPr>
          <p:nvPr/>
        </p:nvCxnSpPr>
        <p:spPr>
          <a:xfrm rot="5400000" flipH="1" flipV="1">
            <a:off x="3845129" y="3154985"/>
            <a:ext cx="354704" cy="23647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56">
            <a:extLst>
              <a:ext uri="{FF2B5EF4-FFF2-40B4-BE49-F238E27FC236}">
                <a16:creationId xmlns:a16="http://schemas.microsoft.com/office/drawing/2014/main" id="{3005C37E-3C10-B64A-5BC4-7EF808736606}"/>
              </a:ext>
            </a:extLst>
          </p:cNvPr>
          <p:cNvCxnSpPr>
            <a:cxnSpLocks/>
            <a:stCxn id="45" idx="0"/>
            <a:endCxn id="46" idx="2"/>
          </p:cNvCxnSpPr>
          <p:nvPr/>
        </p:nvCxnSpPr>
        <p:spPr>
          <a:xfrm rot="16200000" flipV="1">
            <a:off x="5230934" y="4133961"/>
            <a:ext cx="354702" cy="40682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4A95436C-F863-1F67-F120-FF92194AD86C}"/>
              </a:ext>
            </a:extLst>
          </p:cNvPr>
          <p:cNvCxnSpPr>
            <a:cxnSpLocks/>
            <a:stCxn id="43" idx="0"/>
            <a:endCxn id="6" idx="2"/>
          </p:cNvCxnSpPr>
          <p:nvPr/>
        </p:nvCxnSpPr>
        <p:spPr>
          <a:xfrm rot="16200000" flipV="1">
            <a:off x="3623976" y="3912808"/>
            <a:ext cx="352622" cy="85121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70043D1-6E3C-D679-45AA-D0556CDEDE93}"/>
              </a:ext>
            </a:extLst>
          </p:cNvPr>
          <p:cNvCxnSpPr>
            <a:cxnSpLocks/>
          </p:cNvCxnSpPr>
          <p:nvPr/>
        </p:nvCxnSpPr>
        <p:spPr>
          <a:xfrm>
            <a:off x="4558206" y="2209533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0EAB77C6-0465-EE21-496E-196E4C3F59F9}"/>
              </a:ext>
            </a:extLst>
          </p:cNvPr>
          <p:cNvCxnSpPr>
            <a:cxnSpLocks/>
          </p:cNvCxnSpPr>
          <p:nvPr/>
        </p:nvCxnSpPr>
        <p:spPr>
          <a:xfrm>
            <a:off x="4558206" y="1957883"/>
            <a:ext cx="479074" cy="0"/>
          </a:xfrm>
          <a:prstGeom prst="line">
            <a:avLst/>
          </a:prstGeom>
          <a:ln w="28575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A61B49F6-C9BB-FE2E-0AFC-FFB864B202B1}"/>
              </a:ext>
            </a:extLst>
          </p:cNvPr>
          <p:cNvCxnSpPr>
            <a:cxnSpLocks/>
          </p:cNvCxnSpPr>
          <p:nvPr/>
        </p:nvCxnSpPr>
        <p:spPr>
          <a:xfrm>
            <a:off x="4558206" y="2433632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C9533D9A-3BD7-1322-0316-21A8E5413CAF}"/>
              </a:ext>
            </a:extLst>
          </p:cNvPr>
          <p:cNvSpPr/>
          <p:nvPr/>
        </p:nvSpPr>
        <p:spPr>
          <a:xfrm>
            <a:off x="5127911" y="234824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WIFI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D443ACC-0602-F380-9A20-50CEAFD74498}"/>
              </a:ext>
            </a:extLst>
          </p:cNvPr>
          <p:cNvSpPr/>
          <p:nvPr/>
        </p:nvSpPr>
        <p:spPr>
          <a:xfrm>
            <a:off x="5127910" y="208837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LAN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9F7CB6C9-5A94-AF07-5AF8-798F29049B81}"/>
              </a:ext>
            </a:extLst>
          </p:cNvPr>
          <p:cNvSpPr/>
          <p:nvPr/>
        </p:nvSpPr>
        <p:spPr>
          <a:xfrm>
            <a:off x="5127909" y="1843415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Fiber optic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3" name="フローチャート: 書類 82">
            <a:extLst>
              <a:ext uri="{FF2B5EF4-FFF2-40B4-BE49-F238E27FC236}">
                <a16:creationId xmlns:a16="http://schemas.microsoft.com/office/drawing/2014/main" id="{25B5B980-DE0F-FB61-BD55-4258DEBC2CB7}"/>
              </a:ext>
            </a:extLst>
          </p:cNvPr>
          <p:cNvSpPr/>
          <p:nvPr/>
        </p:nvSpPr>
        <p:spPr>
          <a:xfrm flipH="1">
            <a:off x="4665641" y="3142794"/>
            <a:ext cx="266404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4" name="フローチャート: 書類 83">
            <a:extLst>
              <a:ext uri="{FF2B5EF4-FFF2-40B4-BE49-F238E27FC236}">
                <a16:creationId xmlns:a16="http://schemas.microsoft.com/office/drawing/2014/main" id="{33A655AB-90BD-2C5D-E52C-E3D75CA09605}"/>
              </a:ext>
            </a:extLst>
          </p:cNvPr>
          <p:cNvSpPr/>
          <p:nvPr/>
        </p:nvSpPr>
        <p:spPr>
          <a:xfrm>
            <a:off x="3913599" y="6571368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Daily Picked Report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E9BD3DAB-5650-9C6F-23D2-E28B4A0D4460}"/>
              </a:ext>
            </a:extLst>
          </p:cNvPr>
          <p:cNvSpPr/>
          <p:nvPr/>
        </p:nvSpPr>
        <p:spPr>
          <a:xfrm>
            <a:off x="4563189" y="2618475"/>
            <a:ext cx="474091" cy="181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8247B04-ACDE-6472-69AC-ACA6A6F49F60}"/>
              </a:ext>
            </a:extLst>
          </p:cNvPr>
          <p:cNvSpPr/>
          <p:nvPr/>
        </p:nvSpPr>
        <p:spPr>
          <a:xfrm>
            <a:off x="5127909" y="258939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System unit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028E5952-B029-ED9D-B3F1-E7DF3E6CF10A}"/>
              </a:ext>
            </a:extLst>
          </p:cNvPr>
          <p:cNvSpPr/>
          <p:nvPr/>
        </p:nvSpPr>
        <p:spPr>
          <a:xfrm>
            <a:off x="5127909" y="3120481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Using label (Old)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AED609E7-7D49-5F38-D6C0-6AEF1D616FE4}"/>
              </a:ext>
            </a:extLst>
          </p:cNvPr>
          <p:cNvCxnSpPr>
            <a:stCxn id="46" idx="1"/>
            <a:endCxn id="6" idx="3"/>
          </p:cNvCxnSpPr>
          <p:nvPr/>
        </p:nvCxnSpPr>
        <p:spPr>
          <a:xfrm flipH="1">
            <a:off x="4191208" y="4030492"/>
            <a:ext cx="197134" cy="2082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77F3752-65B4-9B73-EEFE-CB414298B256}"/>
              </a:ext>
            </a:extLst>
          </p:cNvPr>
          <p:cNvCxnSpPr>
            <a:cxnSpLocks/>
            <a:stCxn id="51" idx="3"/>
            <a:endCxn id="6" idx="1"/>
          </p:cNvCxnSpPr>
          <p:nvPr/>
        </p:nvCxnSpPr>
        <p:spPr>
          <a:xfrm>
            <a:off x="2168864" y="4032573"/>
            <a:ext cx="389285" cy="1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フローチャート: 書類 103">
            <a:extLst>
              <a:ext uri="{FF2B5EF4-FFF2-40B4-BE49-F238E27FC236}">
                <a16:creationId xmlns:a16="http://schemas.microsoft.com/office/drawing/2014/main" id="{872D0244-D20E-6993-5305-858AD043FB65}"/>
              </a:ext>
            </a:extLst>
          </p:cNvPr>
          <p:cNvSpPr/>
          <p:nvPr/>
        </p:nvSpPr>
        <p:spPr>
          <a:xfrm>
            <a:off x="4659395" y="2875264"/>
            <a:ext cx="276695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682D7120-C964-8F3B-D556-B452006469E1}"/>
              </a:ext>
            </a:extLst>
          </p:cNvPr>
          <p:cNvSpPr/>
          <p:nvPr/>
        </p:nvSpPr>
        <p:spPr>
          <a:xfrm>
            <a:off x="5127909" y="282215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Printing label (New)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2" name="フローチャート: 書類 111">
            <a:extLst>
              <a:ext uri="{FF2B5EF4-FFF2-40B4-BE49-F238E27FC236}">
                <a16:creationId xmlns:a16="http://schemas.microsoft.com/office/drawing/2014/main" id="{1D280D35-CB11-878D-E507-46A440CF9686}"/>
              </a:ext>
            </a:extLst>
          </p:cNvPr>
          <p:cNvSpPr/>
          <p:nvPr/>
        </p:nvSpPr>
        <p:spPr>
          <a:xfrm>
            <a:off x="5305891" y="5533859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r>
              <a:rPr kumimoji="1" lang="ja-JP" altLang="en-US" sz="700" dirty="0">
                <a:solidFill>
                  <a:schemeClr val="tx1"/>
                </a:solidFill>
              </a:rPr>
              <a:t> </a:t>
            </a:r>
            <a:r>
              <a:rPr kumimoji="1" lang="en-US" altLang="ja-JP" sz="700" dirty="0">
                <a:solidFill>
                  <a:schemeClr val="tx1"/>
                </a:solidFill>
              </a:rPr>
              <a:t>ANI</a:t>
            </a:r>
          </a:p>
        </p:txBody>
      </p:sp>
      <p:sp>
        <p:nvSpPr>
          <p:cNvPr id="114" name="フローチャート: 書類 113">
            <a:extLst>
              <a:ext uri="{FF2B5EF4-FFF2-40B4-BE49-F238E27FC236}">
                <a16:creationId xmlns:a16="http://schemas.microsoft.com/office/drawing/2014/main" id="{F65C59BC-BCAC-055E-ACF5-BC11A7B1A132}"/>
              </a:ext>
            </a:extLst>
          </p:cNvPr>
          <p:cNvSpPr/>
          <p:nvPr/>
        </p:nvSpPr>
        <p:spPr>
          <a:xfrm flipH="1">
            <a:off x="5305892" y="6044934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Exporter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9" name="フローチャート: 書類 118">
            <a:extLst>
              <a:ext uri="{FF2B5EF4-FFF2-40B4-BE49-F238E27FC236}">
                <a16:creationId xmlns:a16="http://schemas.microsoft.com/office/drawing/2014/main" id="{E7C3BD6F-7373-4D41-3B22-AF5889ACC096}"/>
              </a:ext>
            </a:extLst>
          </p:cNvPr>
          <p:cNvSpPr/>
          <p:nvPr/>
        </p:nvSpPr>
        <p:spPr>
          <a:xfrm flipH="1">
            <a:off x="5305892" y="6564115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F0252E17-8929-8E9A-C40C-411EF45E0E61}"/>
              </a:ext>
            </a:extLst>
          </p:cNvPr>
          <p:cNvSpPr/>
          <p:nvPr/>
        </p:nvSpPr>
        <p:spPr>
          <a:xfrm>
            <a:off x="5127909" y="3416217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Show document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1" name="平行四辺形 120">
            <a:extLst>
              <a:ext uri="{FF2B5EF4-FFF2-40B4-BE49-F238E27FC236}">
                <a16:creationId xmlns:a16="http://schemas.microsoft.com/office/drawing/2014/main" id="{3CA197E5-2A8D-EC60-7E41-0C659D7C1260}"/>
              </a:ext>
            </a:extLst>
          </p:cNvPr>
          <p:cNvSpPr/>
          <p:nvPr/>
        </p:nvSpPr>
        <p:spPr>
          <a:xfrm>
            <a:off x="4626073" y="3438059"/>
            <a:ext cx="311550" cy="202024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2" name="平行四辺形 121">
            <a:extLst>
              <a:ext uri="{FF2B5EF4-FFF2-40B4-BE49-F238E27FC236}">
                <a16:creationId xmlns:a16="http://schemas.microsoft.com/office/drawing/2014/main" id="{604FC11B-EF8E-AD55-D694-9755F9F7F119}"/>
              </a:ext>
            </a:extLst>
          </p:cNvPr>
          <p:cNvSpPr/>
          <p:nvPr/>
        </p:nvSpPr>
        <p:spPr>
          <a:xfrm>
            <a:off x="5247380" y="7119932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" name="フローチャート: 書類 4">
            <a:extLst>
              <a:ext uri="{FF2B5EF4-FFF2-40B4-BE49-F238E27FC236}">
                <a16:creationId xmlns:a16="http://schemas.microsoft.com/office/drawing/2014/main" id="{96BA930C-BBB8-16B5-237A-D4EABF63F8E7}"/>
              </a:ext>
            </a:extLst>
          </p:cNvPr>
          <p:cNvSpPr/>
          <p:nvPr/>
        </p:nvSpPr>
        <p:spPr>
          <a:xfrm>
            <a:off x="810816" y="5519564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Receive Control Sheet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7" name="フローチャート: 書類 6">
            <a:extLst>
              <a:ext uri="{FF2B5EF4-FFF2-40B4-BE49-F238E27FC236}">
                <a16:creationId xmlns:a16="http://schemas.microsoft.com/office/drawing/2014/main" id="{E4F05AC0-80A3-E41A-BC86-94D12ECB7D84}"/>
              </a:ext>
            </a:extLst>
          </p:cNvPr>
          <p:cNvSpPr/>
          <p:nvPr/>
        </p:nvSpPr>
        <p:spPr>
          <a:xfrm>
            <a:off x="2521376" y="5518702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Transfer list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2D63D885-3F06-83C6-6E8A-5F97BA1F233E}"/>
              </a:ext>
            </a:extLst>
          </p:cNvPr>
          <p:cNvSpPr/>
          <p:nvPr/>
        </p:nvSpPr>
        <p:spPr>
          <a:xfrm>
            <a:off x="3932496" y="552575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Picking Case list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8" name="正方形/長方形 37">
            <a:extLst>
              <a:ext uri="{FF2B5EF4-FFF2-40B4-BE49-F238E27FC236}">
                <a16:creationId xmlns:a16="http://schemas.microsoft.com/office/drawing/2014/main" id="{4AA44995-E640-241C-16FF-5D53060258A5}"/>
              </a:ext>
            </a:extLst>
          </p:cNvPr>
          <p:cNvSpPr/>
          <p:nvPr/>
        </p:nvSpPr>
        <p:spPr>
          <a:xfrm>
            <a:off x="799965" y="6796377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Staging/Delivery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9" name="正方形/長方形 38">
            <a:extLst>
              <a:ext uri="{FF2B5EF4-FFF2-40B4-BE49-F238E27FC236}">
                <a16:creationId xmlns:a16="http://schemas.microsoft.com/office/drawing/2014/main" id="{C0F506E5-F07A-2CA2-E838-8CFA87149317}"/>
              </a:ext>
            </a:extLst>
          </p:cNvPr>
          <p:cNvSpPr/>
          <p:nvPr/>
        </p:nvSpPr>
        <p:spPr>
          <a:xfrm>
            <a:off x="769490" y="6745594"/>
            <a:ext cx="1342453" cy="237554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0" name="正方形/長方形 46">
            <a:extLst>
              <a:ext uri="{FF2B5EF4-FFF2-40B4-BE49-F238E27FC236}">
                <a16:creationId xmlns:a16="http://schemas.microsoft.com/office/drawing/2014/main" id="{4418D1D4-9089-8979-E567-32C4F968E26D}"/>
              </a:ext>
            </a:extLst>
          </p:cNvPr>
          <p:cNvSpPr/>
          <p:nvPr/>
        </p:nvSpPr>
        <p:spPr>
          <a:xfrm>
            <a:off x="799964" y="7086525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x7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Fixed Printer(</a:t>
            </a:r>
            <a:r>
              <a:rPr kumimoji="1" lang="en-US" altLang="ja-JP" sz="800" dirty="0" err="1">
                <a:solidFill>
                  <a:schemeClr val="tx1"/>
                </a:solidFill>
              </a:rPr>
              <a:t>Wifi</a:t>
            </a:r>
            <a:r>
              <a:rPr kumimoji="1" lang="en-US" altLang="ja-JP" sz="800" dirty="0">
                <a:solidFill>
                  <a:schemeClr val="tx1"/>
                </a:solidFill>
              </a:rPr>
              <a:t>) x5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9" name="正方形/長方形 34">
            <a:extLst>
              <a:ext uri="{FF2B5EF4-FFF2-40B4-BE49-F238E27FC236}">
                <a16:creationId xmlns:a16="http://schemas.microsoft.com/office/drawing/2014/main" id="{BCCE5F46-7758-4A7E-0141-D052CF1CD65A}"/>
              </a:ext>
            </a:extLst>
          </p:cNvPr>
          <p:cNvSpPr/>
          <p:nvPr/>
        </p:nvSpPr>
        <p:spPr>
          <a:xfrm>
            <a:off x="3035754" y="2466079"/>
            <a:ext cx="785649" cy="275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AS400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0" name="フローチャート: 磁気ディスク 3">
            <a:extLst>
              <a:ext uri="{FF2B5EF4-FFF2-40B4-BE49-F238E27FC236}">
                <a16:creationId xmlns:a16="http://schemas.microsoft.com/office/drawing/2014/main" id="{F832DA85-ED78-2BBB-DB4D-5CCD52795011}"/>
              </a:ext>
            </a:extLst>
          </p:cNvPr>
          <p:cNvSpPr/>
          <p:nvPr/>
        </p:nvSpPr>
        <p:spPr>
          <a:xfrm>
            <a:off x="3035754" y="2811414"/>
            <a:ext cx="785649" cy="492615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AS400 DB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4" name="正方形/長方形 34">
            <a:extLst>
              <a:ext uri="{FF2B5EF4-FFF2-40B4-BE49-F238E27FC236}">
                <a16:creationId xmlns:a16="http://schemas.microsoft.com/office/drawing/2014/main" id="{66552BF0-724C-A610-1F8D-F3CCE14B71FE}"/>
              </a:ext>
            </a:extLst>
          </p:cNvPr>
          <p:cNvSpPr/>
          <p:nvPr/>
        </p:nvSpPr>
        <p:spPr>
          <a:xfrm>
            <a:off x="2933278" y="2407297"/>
            <a:ext cx="990601" cy="979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フローチャート: 書類 4">
            <a:extLst>
              <a:ext uri="{FF2B5EF4-FFF2-40B4-BE49-F238E27FC236}">
                <a16:creationId xmlns:a16="http://schemas.microsoft.com/office/drawing/2014/main" id="{73CC4E56-1AEB-4B9D-26B9-5592A5B41CAA}"/>
              </a:ext>
            </a:extLst>
          </p:cNvPr>
          <p:cNvSpPr/>
          <p:nvPr/>
        </p:nvSpPr>
        <p:spPr>
          <a:xfrm>
            <a:off x="1143761" y="6040026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List plan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7" name="フローチャート: 書類 4">
            <a:extLst>
              <a:ext uri="{FF2B5EF4-FFF2-40B4-BE49-F238E27FC236}">
                <a16:creationId xmlns:a16="http://schemas.microsoft.com/office/drawing/2014/main" id="{D7C87988-888E-3A19-A7E5-6199E58FA1A5}"/>
              </a:ext>
            </a:extLst>
          </p:cNvPr>
          <p:cNvSpPr/>
          <p:nvPr/>
        </p:nvSpPr>
        <p:spPr>
          <a:xfrm>
            <a:off x="1451562" y="5519564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8" name="正方形/長方形 47">
            <a:extLst>
              <a:ext uri="{FF2B5EF4-FFF2-40B4-BE49-F238E27FC236}">
                <a16:creationId xmlns:a16="http://schemas.microsoft.com/office/drawing/2014/main" id="{8FCB08A2-306F-BB04-F8B5-C00753287D1B}"/>
              </a:ext>
            </a:extLst>
          </p:cNvPr>
          <p:cNvSpPr/>
          <p:nvPr/>
        </p:nvSpPr>
        <p:spPr>
          <a:xfrm>
            <a:off x="4978373" y="4830213"/>
            <a:ext cx="1263111" cy="59164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x7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x5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Mobile Printer x7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0" name="正方形/長方形 47">
            <a:extLst>
              <a:ext uri="{FF2B5EF4-FFF2-40B4-BE49-F238E27FC236}">
                <a16:creationId xmlns:a16="http://schemas.microsoft.com/office/drawing/2014/main" id="{D3B1F976-375C-16FE-D99E-05FDA4D2FAE5}"/>
              </a:ext>
            </a:extLst>
          </p:cNvPr>
          <p:cNvSpPr/>
          <p:nvPr/>
        </p:nvSpPr>
        <p:spPr>
          <a:xfrm>
            <a:off x="3596636" y="4848367"/>
            <a:ext cx="1263111" cy="59164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x1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フローチャート: 書類 4">
            <a:extLst>
              <a:ext uri="{FF2B5EF4-FFF2-40B4-BE49-F238E27FC236}">
                <a16:creationId xmlns:a16="http://schemas.microsoft.com/office/drawing/2014/main" id="{6C146866-CAB8-E277-0A8A-93A7B66C5BE3}"/>
              </a:ext>
            </a:extLst>
          </p:cNvPr>
          <p:cNvSpPr/>
          <p:nvPr/>
        </p:nvSpPr>
        <p:spPr>
          <a:xfrm>
            <a:off x="2530930" y="6040026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4" name="フローチャート: 書類 4">
            <a:extLst>
              <a:ext uri="{FF2B5EF4-FFF2-40B4-BE49-F238E27FC236}">
                <a16:creationId xmlns:a16="http://schemas.microsoft.com/office/drawing/2014/main" id="{F16EDE44-12D6-BB56-53ED-A4D934D09D69}"/>
              </a:ext>
            </a:extLst>
          </p:cNvPr>
          <p:cNvSpPr/>
          <p:nvPr/>
        </p:nvSpPr>
        <p:spPr>
          <a:xfrm>
            <a:off x="2521376" y="6579926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Delivery Bill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7" name="フローチャート: 書類 4">
            <a:extLst>
              <a:ext uri="{FF2B5EF4-FFF2-40B4-BE49-F238E27FC236}">
                <a16:creationId xmlns:a16="http://schemas.microsoft.com/office/drawing/2014/main" id="{BED8024A-6BAF-F1ED-E596-C2441AF9E2FB}"/>
              </a:ext>
            </a:extLst>
          </p:cNvPr>
          <p:cNvSpPr/>
          <p:nvPr/>
        </p:nvSpPr>
        <p:spPr>
          <a:xfrm>
            <a:off x="3923879" y="604493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2" name="フローチャート: 書類 111">
            <a:extLst>
              <a:ext uri="{FF2B5EF4-FFF2-40B4-BE49-F238E27FC236}">
                <a16:creationId xmlns:a16="http://schemas.microsoft.com/office/drawing/2014/main" id="{898163FE-FF12-6BAD-7A5A-BD909D8117E7}"/>
              </a:ext>
            </a:extLst>
          </p:cNvPr>
          <p:cNvSpPr/>
          <p:nvPr/>
        </p:nvSpPr>
        <p:spPr>
          <a:xfrm>
            <a:off x="1083793" y="7695007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r>
              <a:rPr kumimoji="1" lang="ja-JP" altLang="en-US" sz="700" dirty="0">
                <a:solidFill>
                  <a:schemeClr val="tx1"/>
                </a:solidFill>
              </a:rPr>
              <a:t> </a:t>
            </a:r>
            <a:r>
              <a:rPr kumimoji="1" lang="en-US" altLang="ja-JP" sz="700" dirty="0">
                <a:solidFill>
                  <a:schemeClr val="tx1"/>
                </a:solidFill>
              </a:rPr>
              <a:t>ANI</a:t>
            </a:r>
          </a:p>
        </p:txBody>
      </p:sp>
      <p:sp>
        <p:nvSpPr>
          <p:cNvPr id="53" name="フローチャート: 書類 111">
            <a:extLst>
              <a:ext uri="{FF2B5EF4-FFF2-40B4-BE49-F238E27FC236}">
                <a16:creationId xmlns:a16="http://schemas.microsoft.com/office/drawing/2014/main" id="{AFA97A09-774F-AC3F-AC96-799EA47DCB7D}"/>
              </a:ext>
            </a:extLst>
          </p:cNvPr>
          <p:cNvSpPr/>
          <p:nvPr/>
        </p:nvSpPr>
        <p:spPr>
          <a:xfrm>
            <a:off x="791181" y="816284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Shipping Note</a:t>
            </a:r>
          </a:p>
        </p:txBody>
      </p:sp>
      <p:sp>
        <p:nvSpPr>
          <p:cNvPr id="55" name="フローチャート: 書類 111">
            <a:extLst>
              <a:ext uri="{FF2B5EF4-FFF2-40B4-BE49-F238E27FC236}">
                <a16:creationId xmlns:a16="http://schemas.microsoft.com/office/drawing/2014/main" id="{4E163D6D-305D-6524-7137-2F093E0F460F}"/>
              </a:ext>
            </a:extLst>
          </p:cNvPr>
          <p:cNvSpPr/>
          <p:nvPr/>
        </p:nvSpPr>
        <p:spPr>
          <a:xfrm>
            <a:off x="1451562" y="816284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Truck Delivery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B1DC1F-C2EE-D133-1F42-5C18766511C3}"/>
              </a:ext>
            </a:extLst>
          </p:cNvPr>
          <p:cNvCxnSpPr>
            <a:cxnSpLocks/>
          </p:cNvCxnSpPr>
          <p:nvPr/>
        </p:nvCxnSpPr>
        <p:spPr>
          <a:xfrm>
            <a:off x="2518222" y="3042437"/>
            <a:ext cx="411901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ローチャート: 書類 4">
            <a:extLst>
              <a:ext uri="{FF2B5EF4-FFF2-40B4-BE49-F238E27FC236}">
                <a16:creationId xmlns:a16="http://schemas.microsoft.com/office/drawing/2014/main" id="{5333434F-0326-BEF0-55BA-178FC42829CE}"/>
              </a:ext>
            </a:extLst>
          </p:cNvPr>
          <p:cNvSpPr/>
          <p:nvPr/>
        </p:nvSpPr>
        <p:spPr>
          <a:xfrm>
            <a:off x="1121342" y="8618190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Delivery Bill (A4)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7855CB2E-1315-8285-93BC-AF96D50A0522}"/>
              </a:ext>
            </a:extLst>
          </p:cNvPr>
          <p:cNvSpPr/>
          <p:nvPr/>
        </p:nvSpPr>
        <p:spPr>
          <a:xfrm>
            <a:off x="1819196" y="5989227"/>
            <a:ext cx="635647" cy="354706"/>
          </a:xfrm>
          <a:prstGeom prst="borderCallout1">
            <a:avLst>
              <a:gd name="adj1" fmla="val -7029"/>
              <a:gd name="adj2" fmla="val 24584"/>
              <a:gd name="adj3" fmla="val -51842"/>
              <a:gd name="adj4" fmla="val -66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Able to print by officer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42B94E32-8C70-31DE-477C-20210B6E0A91}"/>
              </a:ext>
            </a:extLst>
          </p:cNvPr>
          <p:cNvSpPr/>
          <p:nvPr/>
        </p:nvSpPr>
        <p:spPr>
          <a:xfrm>
            <a:off x="3867448" y="7228206"/>
            <a:ext cx="914400" cy="542557"/>
          </a:xfrm>
          <a:prstGeom prst="borderCallout1">
            <a:avLst>
              <a:gd name="adj1" fmla="val 11372"/>
              <a:gd name="adj2" fmla="val 102501"/>
              <a:gd name="adj3" fmla="val -280507"/>
              <a:gd name="adj4" fmla="val 159583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Tomas will adjust the design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~ 5,000 contents/shift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Size : 5x7 cm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CE882BD9-2CC9-F37C-5AA7-0D149311201F}"/>
              </a:ext>
            </a:extLst>
          </p:cNvPr>
          <p:cNvSpPr/>
          <p:nvPr/>
        </p:nvSpPr>
        <p:spPr>
          <a:xfrm>
            <a:off x="431117" y="8639081"/>
            <a:ext cx="621053" cy="431323"/>
          </a:xfrm>
          <a:prstGeom prst="borderCallout1">
            <a:avLst>
              <a:gd name="adj1" fmla="val -6442"/>
              <a:gd name="adj2" fmla="val 60491"/>
              <a:gd name="adj3" fmla="val -40988"/>
              <a:gd name="adj4" fmla="val 7872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10 Contents per page</a:t>
            </a:r>
          </a:p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Size : 80mm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640C06-0051-56DB-0ED6-99EE84F7DBC3}"/>
              </a:ext>
            </a:extLst>
          </p:cNvPr>
          <p:cNvSpPr/>
          <p:nvPr/>
        </p:nvSpPr>
        <p:spPr>
          <a:xfrm>
            <a:off x="6954520" y="7573383"/>
            <a:ext cx="2335086" cy="1575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prstClr val="black"/>
                </a:solidFill>
              </a:rPr>
              <a:t>Shipping Note</a:t>
            </a:r>
          </a:p>
          <a:p>
            <a:pPr algn="ctr" defTabSz="914400"/>
            <a:r>
              <a:rPr kumimoji="1" lang="en-US" sz="900" kern="0" dirty="0">
                <a:solidFill>
                  <a:prstClr val="black"/>
                </a:solidFill>
              </a:rPr>
              <a:t>Mobile printer label length ~ 7,500 mm</a:t>
            </a:r>
          </a:p>
          <a:p>
            <a:pPr algn="ctr" defTabSz="914400"/>
            <a:endParaRPr kumimoji="1" lang="en-US" sz="9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900" kern="0" dirty="0">
                <a:solidFill>
                  <a:prstClr val="black"/>
                </a:solidFill>
              </a:rPr>
              <a:t>1 A4 = 300 mm</a:t>
            </a:r>
          </a:p>
          <a:p>
            <a:pPr defTabSz="914400"/>
            <a:r>
              <a:rPr kumimoji="1" lang="en-US" sz="900" kern="0" dirty="0">
                <a:solidFill>
                  <a:prstClr val="black"/>
                </a:solidFill>
              </a:rPr>
              <a:t>1,000 barcode / shift / line</a:t>
            </a:r>
          </a:p>
          <a:p>
            <a:pPr defTabSz="914400"/>
            <a:endParaRPr kumimoji="1" lang="en-US" sz="9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900" kern="0" dirty="0">
                <a:solidFill>
                  <a:prstClr val="black"/>
                </a:solidFill>
              </a:rPr>
              <a:t>1,000 barcode = 1000/10 = 100 pages A4</a:t>
            </a:r>
          </a:p>
          <a:p>
            <a:pPr defTabSz="914400"/>
            <a:endParaRPr kumimoji="1" lang="en-US" sz="9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900" kern="0" dirty="0">
                <a:solidFill>
                  <a:prstClr val="black"/>
                </a:solidFill>
              </a:rPr>
              <a:t>100 x 300 mm = 30 meters/shift/line</a:t>
            </a:r>
          </a:p>
        </p:txBody>
      </p:sp>
      <p:sp>
        <p:nvSpPr>
          <p:cNvPr id="32" name="正方形/長方形 37">
            <a:extLst>
              <a:ext uri="{FF2B5EF4-FFF2-40B4-BE49-F238E27FC236}">
                <a16:creationId xmlns:a16="http://schemas.microsoft.com/office/drawing/2014/main" id="{015BC7FD-E2BD-D1CE-29AD-8E9754FAA04B}"/>
              </a:ext>
            </a:extLst>
          </p:cNvPr>
          <p:cNvSpPr/>
          <p:nvPr/>
        </p:nvSpPr>
        <p:spPr>
          <a:xfrm>
            <a:off x="2198182" y="730402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Special Part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38">
            <a:extLst>
              <a:ext uri="{FF2B5EF4-FFF2-40B4-BE49-F238E27FC236}">
                <a16:creationId xmlns:a16="http://schemas.microsoft.com/office/drawing/2014/main" id="{B8631AFE-449A-C9AE-24A6-A4F05AB8DD49}"/>
              </a:ext>
            </a:extLst>
          </p:cNvPr>
          <p:cNvSpPr/>
          <p:nvPr/>
        </p:nvSpPr>
        <p:spPr>
          <a:xfrm>
            <a:off x="2167707" y="7253238"/>
            <a:ext cx="1342453" cy="18679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6">
            <a:extLst>
              <a:ext uri="{FF2B5EF4-FFF2-40B4-BE49-F238E27FC236}">
                <a16:creationId xmlns:a16="http://schemas.microsoft.com/office/drawing/2014/main" id="{714C8C53-0624-FC31-9588-4ED33E8C5057}"/>
              </a:ext>
            </a:extLst>
          </p:cNvPr>
          <p:cNvSpPr/>
          <p:nvPr/>
        </p:nvSpPr>
        <p:spPr>
          <a:xfrm>
            <a:off x="2198181" y="759416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x1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Mobile Printer x1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3" name="フローチャート: 書類 4">
            <a:extLst>
              <a:ext uri="{FF2B5EF4-FFF2-40B4-BE49-F238E27FC236}">
                <a16:creationId xmlns:a16="http://schemas.microsoft.com/office/drawing/2014/main" id="{ACEFDB51-371C-1B73-F044-A5C560D0A95F}"/>
              </a:ext>
            </a:extLst>
          </p:cNvPr>
          <p:cNvSpPr/>
          <p:nvPr/>
        </p:nvSpPr>
        <p:spPr>
          <a:xfrm>
            <a:off x="2248294" y="8239727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34221F2-4E99-F45C-8C25-A7158E059526}"/>
              </a:ext>
            </a:extLst>
          </p:cNvPr>
          <p:cNvSpPr/>
          <p:nvPr/>
        </p:nvSpPr>
        <p:spPr>
          <a:xfrm>
            <a:off x="3684737" y="8002386"/>
            <a:ext cx="2424765" cy="1537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900" b="1" kern="0" dirty="0">
                <a:solidFill>
                  <a:prstClr val="black"/>
                </a:solidFill>
              </a:rPr>
              <a:t>Special part</a:t>
            </a:r>
          </a:p>
          <a:p>
            <a:pPr defTabSz="914400"/>
            <a:r>
              <a:rPr kumimoji="1" lang="en-US" sz="900" b="1" kern="0" dirty="0">
                <a:solidFill>
                  <a:prstClr val="black"/>
                </a:solidFill>
              </a:rPr>
              <a:t>Repack</a:t>
            </a:r>
          </a:p>
          <a:p>
            <a:pPr marL="228600" indent="-228600" defTabSz="914400">
              <a:buAutoNum type="arabicPeriod"/>
            </a:pPr>
            <a:r>
              <a:rPr kumimoji="1" lang="en-US" sz="900" kern="0" dirty="0">
                <a:solidFill>
                  <a:prstClr val="black"/>
                </a:solidFill>
              </a:rPr>
              <a:t>Scan case into special part stock</a:t>
            </a:r>
          </a:p>
          <a:p>
            <a:pPr marL="228600" indent="-228600" defTabSz="914400">
              <a:buAutoNum type="arabicPeriod"/>
            </a:pPr>
            <a:r>
              <a:rPr kumimoji="1" lang="en-US" sz="900" kern="0" dirty="0">
                <a:solidFill>
                  <a:prstClr val="black"/>
                </a:solidFill>
              </a:rPr>
              <a:t>Unpack case and move part to store</a:t>
            </a:r>
          </a:p>
          <a:p>
            <a:pPr marL="228600" indent="-228600" defTabSz="914400">
              <a:buAutoNum type="arabicPeriod"/>
            </a:pPr>
            <a:r>
              <a:rPr kumimoji="1" lang="en-US" sz="900" kern="0" dirty="0">
                <a:solidFill>
                  <a:prstClr val="black"/>
                </a:solidFill>
              </a:rPr>
              <a:t>Repack</a:t>
            </a:r>
            <a:r>
              <a:rPr kumimoji="1" lang="en-US" sz="900" b="1" kern="0" dirty="0">
                <a:solidFill>
                  <a:prstClr val="black"/>
                </a:solidFill>
              </a:rPr>
              <a:t> </a:t>
            </a:r>
            <a:r>
              <a:rPr kumimoji="1" lang="en-US" sz="900" kern="0" dirty="0">
                <a:solidFill>
                  <a:prstClr val="black"/>
                </a:solidFill>
              </a:rPr>
              <a:t>the entire part qty to usage refer from plan (mat lot excel) / Scan exporter label to confirm</a:t>
            </a:r>
          </a:p>
          <a:p>
            <a:pPr defTabSz="914400"/>
            <a:r>
              <a:rPr kumimoji="1" lang="en-US" sz="900" b="1" kern="0" dirty="0">
                <a:solidFill>
                  <a:prstClr val="black"/>
                </a:solidFill>
              </a:rPr>
              <a:t>Picking</a:t>
            </a:r>
          </a:p>
          <a:p>
            <a:pPr marL="228600" indent="-228600" defTabSz="914400">
              <a:buAutoNum type="arabicPeriod"/>
            </a:pPr>
            <a:r>
              <a:rPr kumimoji="1" lang="en-US" sz="900" kern="0" dirty="0">
                <a:solidFill>
                  <a:prstClr val="black"/>
                </a:solidFill>
              </a:rPr>
              <a:t>Scan exporter label + location ID</a:t>
            </a:r>
          </a:p>
          <a:p>
            <a:pPr marL="228600" indent="-228600" defTabSz="914400">
              <a:buAutoNum type="arabicPeriod"/>
            </a:pPr>
            <a:endParaRPr kumimoji="1" lang="en-US" sz="900" kern="0" dirty="0">
              <a:solidFill>
                <a:prstClr val="black"/>
              </a:solidFill>
            </a:endParaRPr>
          </a:p>
        </p:txBody>
      </p:sp>
      <p:sp>
        <p:nvSpPr>
          <p:cNvPr id="65" name="フローチャート: 書類 111">
            <a:extLst>
              <a:ext uri="{FF2B5EF4-FFF2-40B4-BE49-F238E27FC236}">
                <a16:creationId xmlns:a16="http://schemas.microsoft.com/office/drawing/2014/main" id="{B3AAB753-FA90-96F9-A325-0A02AD322484}"/>
              </a:ext>
            </a:extLst>
          </p:cNvPr>
          <p:cNvSpPr/>
          <p:nvPr/>
        </p:nvSpPr>
        <p:spPr>
          <a:xfrm>
            <a:off x="2772699" y="864263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Exporter</a:t>
            </a:r>
          </a:p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(out)</a:t>
            </a:r>
          </a:p>
        </p:txBody>
      </p:sp>
      <p:sp>
        <p:nvSpPr>
          <p:cNvPr id="66" name="Callout: Line 65">
            <a:extLst>
              <a:ext uri="{FF2B5EF4-FFF2-40B4-BE49-F238E27FC236}">
                <a16:creationId xmlns:a16="http://schemas.microsoft.com/office/drawing/2014/main" id="{09BF82B9-CE31-5010-11B8-E5750AEFF3D7}"/>
              </a:ext>
            </a:extLst>
          </p:cNvPr>
          <p:cNvSpPr/>
          <p:nvPr/>
        </p:nvSpPr>
        <p:spPr>
          <a:xfrm>
            <a:off x="2342499" y="9113862"/>
            <a:ext cx="621053" cy="431323"/>
          </a:xfrm>
          <a:prstGeom prst="borderCallout1">
            <a:avLst>
              <a:gd name="adj1" fmla="val -6442"/>
              <a:gd name="adj2" fmla="val 60491"/>
              <a:gd name="adj3" fmla="val -40988"/>
              <a:gd name="adj4" fmla="val 7872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Will receive example label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2B1ACB6-488A-AD0E-A44C-A2C56A7E4EC2}"/>
              </a:ext>
            </a:extLst>
          </p:cNvPr>
          <p:cNvSpPr/>
          <p:nvPr/>
        </p:nvSpPr>
        <p:spPr>
          <a:xfrm>
            <a:off x="6989980" y="5592384"/>
            <a:ext cx="2424765" cy="1537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900" b="1" kern="0" dirty="0">
                <a:solidFill>
                  <a:prstClr val="black"/>
                </a:solidFill>
              </a:rPr>
              <a:t>Existing devices</a:t>
            </a:r>
          </a:p>
          <a:p>
            <a:pPr marL="228600" indent="-228600" defTabSz="914400">
              <a:buAutoNum type="arabicPeriod"/>
            </a:pPr>
            <a:r>
              <a:rPr kumimoji="1" lang="en-US" sz="900" b="1" kern="0" dirty="0">
                <a:solidFill>
                  <a:prstClr val="black"/>
                </a:solidFill>
              </a:rPr>
              <a:t>A500 x15 (buy new 6 items)</a:t>
            </a:r>
          </a:p>
          <a:p>
            <a:pPr marL="228600" indent="-228600" defTabSz="914400">
              <a:buAutoNum type="arabicPeriod"/>
            </a:pPr>
            <a:r>
              <a:rPr kumimoji="1" lang="en-US" sz="900" b="1" kern="0" dirty="0">
                <a:solidFill>
                  <a:prstClr val="black"/>
                </a:solidFill>
              </a:rPr>
              <a:t>A600 x2 (not use)</a:t>
            </a:r>
          </a:p>
          <a:p>
            <a:pPr marL="228600" indent="-228600" defTabSz="914400">
              <a:buAutoNum type="arabicPeriod"/>
            </a:pPr>
            <a:endParaRPr kumimoji="1" lang="en-US" sz="900" b="1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900" b="1" kern="0" dirty="0">
                <a:solidFill>
                  <a:prstClr val="black"/>
                </a:solidFill>
              </a:rPr>
              <a:t>Honda needs to set GO LIVE on June 2025</a:t>
            </a:r>
            <a:endParaRPr kumimoji="1" lang="en-US" sz="900" kern="0" dirty="0">
              <a:solidFill>
                <a:prstClr val="black"/>
              </a:solidFill>
            </a:endParaRPr>
          </a:p>
          <a:p>
            <a:pPr defTabSz="914400"/>
            <a:endParaRPr kumimoji="1" lang="en-US" sz="9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900" kern="0" dirty="0">
                <a:solidFill>
                  <a:prstClr val="black"/>
                </a:solidFill>
              </a:rPr>
              <a:t>ANI requests the spare battery for 21 items.</a:t>
            </a:r>
          </a:p>
          <a:p>
            <a:pPr defTabSz="914400"/>
            <a:r>
              <a:rPr kumimoji="1" lang="en-US" sz="900" kern="0" dirty="0">
                <a:solidFill>
                  <a:prstClr val="black"/>
                </a:solidFill>
              </a:rPr>
              <a:t>Battery charger 7 items.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2D5F357-09B1-2DA5-0652-41A9CBB7185B}"/>
              </a:ext>
            </a:extLst>
          </p:cNvPr>
          <p:cNvSpPr/>
          <p:nvPr/>
        </p:nvSpPr>
        <p:spPr>
          <a:xfrm>
            <a:off x="6225653" y="53264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9073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61844-9810-20A9-365F-7518A9001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01DC9A6-8F3B-9918-EC2D-8BF33B730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9172965-7E5C-B530-585B-2C8D0DCFADC1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833D5FC-1D60-1953-7963-61A8ACC4311C}"/>
              </a:ext>
            </a:extLst>
          </p:cNvPr>
          <p:cNvSpPr txBox="1"/>
          <p:nvPr/>
        </p:nvSpPr>
        <p:spPr>
          <a:xfrm>
            <a:off x="406400" y="93334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3.2. Case Mark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8FD1A2-D052-9848-64BE-B966B5E6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02" y="1353285"/>
            <a:ext cx="4417818" cy="622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8511C-7510-1A57-E727-DC5D06DC7A23}"/>
              </a:ext>
            </a:extLst>
          </p:cNvPr>
          <p:cNvSpPr txBox="1"/>
          <p:nvPr/>
        </p:nvSpPr>
        <p:spPr>
          <a:xfrm>
            <a:off x="406400" y="7843520"/>
            <a:ext cx="6426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dirty="0"/>
              <a:t>ออกใหม่ในกรณีที่ </a:t>
            </a:r>
            <a:r>
              <a:rPr lang="en-US" dirty="0"/>
              <a:t>tag </a:t>
            </a:r>
            <a:r>
              <a:rPr lang="th-TH" dirty="0"/>
              <a:t>หาย สามารถใช้ทดแทนกันได้เลยโดยไม่มีการล๊อค </a:t>
            </a:r>
            <a:r>
              <a:rPr lang="en-US" dirty="0"/>
              <a:t>Inactive </a:t>
            </a:r>
            <a:r>
              <a:rPr lang="th-TH" dirty="0"/>
              <a:t>ใบเดิม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Print </a:t>
            </a:r>
            <a:r>
              <a:rPr lang="th-TH" dirty="0"/>
              <a:t>ที่เครื่อง </a:t>
            </a:r>
            <a:r>
              <a:rPr lang="en-US" dirty="0"/>
              <a:t>printer </a:t>
            </a:r>
            <a:r>
              <a:rPr lang="th-TH" dirty="0"/>
              <a:t>ทั่วไปใน </a:t>
            </a:r>
            <a:r>
              <a:rPr lang="en-US" dirty="0"/>
              <a:t>office</a:t>
            </a:r>
          </a:p>
          <a:p>
            <a:pPr marL="285750" indent="-285750">
              <a:buFontTx/>
              <a:buChar char="-"/>
            </a:pPr>
            <a:r>
              <a:rPr lang="th-TH" dirty="0"/>
              <a:t>คำสั่งการใช้ จาก </a:t>
            </a:r>
            <a:r>
              <a:rPr lang="en-US" dirty="0"/>
              <a:t>Honda </a:t>
            </a:r>
            <a:r>
              <a:rPr lang="th-TH" dirty="0"/>
              <a:t>ยึด </a:t>
            </a:r>
            <a:r>
              <a:rPr lang="en-US" dirty="0"/>
              <a:t>KD Lot </a:t>
            </a:r>
            <a:r>
              <a:rPr lang="th-TH" dirty="0"/>
              <a:t>เป็นหลัก</a:t>
            </a:r>
          </a:p>
        </p:txBody>
      </p:sp>
    </p:spTree>
    <p:extLst>
      <p:ext uri="{BB962C8B-B14F-4D97-AF65-F5344CB8AC3E}">
        <p14:creationId xmlns:p14="http://schemas.microsoft.com/office/powerpoint/2010/main" val="343679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3D4B-8688-4CAE-86FD-1CC4610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38EFF73-2B08-47BC-C41B-9A751E77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2D1F84-1ACB-5E6F-D74C-B800633C147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D50227A-774E-17B2-9101-102A038D4C80}"/>
              </a:ext>
            </a:extLst>
          </p:cNvPr>
          <p:cNvSpPr txBox="1"/>
          <p:nvPr/>
        </p:nvSpPr>
        <p:spPr>
          <a:xfrm>
            <a:off x="406400" y="93334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3.3. Contents Exporter Label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4428A-7919-4AFF-0045-A85FCE8C7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41" y="1507549"/>
            <a:ext cx="3690831" cy="34957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B572B-91B7-3141-EFBF-C834A131A53C}"/>
              </a:ext>
            </a:extLst>
          </p:cNvPr>
          <p:cNvSpPr txBox="1"/>
          <p:nvPr/>
        </p:nvSpPr>
        <p:spPr>
          <a:xfrm>
            <a:off x="836783" y="5547360"/>
            <a:ext cx="5325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th-TH" dirty="0"/>
              <a:t>รอ </a:t>
            </a:r>
            <a:r>
              <a:rPr lang="en-US" dirty="0"/>
              <a:t>format layout </a:t>
            </a:r>
            <a:r>
              <a:rPr lang="th-TH" dirty="0"/>
              <a:t>ต้องการให้เป็นรูปแบบเดียว</a:t>
            </a:r>
          </a:p>
          <a:p>
            <a:r>
              <a:rPr lang="en-US" dirty="0"/>
              <a:t> </a:t>
            </a:r>
            <a:r>
              <a:rPr lang="th-TH" dirty="0"/>
              <a:t>เพราะมีหลายประเทศที่ไม่เหมือนกัน</a:t>
            </a:r>
          </a:p>
          <a:p>
            <a:r>
              <a:rPr lang="en-US" dirty="0"/>
              <a:t>- </a:t>
            </a:r>
            <a:r>
              <a:rPr lang="th-TH" dirty="0"/>
              <a:t>ในกรณีที่ไม่มี </a:t>
            </a:r>
            <a:r>
              <a:rPr lang="en-US" dirty="0"/>
              <a:t>label </a:t>
            </a:r>
            <a:r>
              <a:rPr lang="th-TH" dirty="0"/>
              <a:t>ทาง </a:t>
            </a:r>
            <a:r>
              <a:rPr lang="en-US" dirty="0"/>
              <a:t>ANI </a:t>
            </a:r>
            <a:r>
              <a:rPr lang="th-TH" dirty="0"/>
              <a:t>ต้องทำการออก </a:t>
            </a:r>
            <a:r>
              <a:rPr lang="en-US" dirty="0"/>
              <a:t>Contents Exporter</a:t>
            </a:r>
          </a:p>
          <a:p>
            <a:r>
              <a:rPr lang="en-US" dirty="0"/>
              <a:t>- Print </a:t>
            </a:r>
            <a:r>
              <a:rPr lang="th-TH" dirty="0"/>
              <a:t>ที่เครื่อง </a:t>
            </a:r>
            <a:r>
              <a:rPr lang="en-US" dirty="0"/>
              <a:t>printer </a:t>
            </a:r>
            <a:r>
              <a:rPr lang="th-TH" dirty="0"/>
              <a:t>ทั่วไปใน </a:t>
            </a:r>
            <a:r>
              <a:rPr lang="en-US" dirty="0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314779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16BD3-9578-15BD-5A70-2945896F8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7E66B6D-529A-E16C-EF9B-459928FD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D36C45A-B14D-9CFA-988A-3A07006FDCF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28CDFA4-5682-7760-0643-D8A7D660C833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3.4. Import Part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F53A0-D5E3-50F3-2193-971F65D63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06871" y="2497551"/>
            <a:ext cx="6858000" cy="47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72BDF-34DA-EFDA-CF15-8DFBD2DC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32F0A34-9115-374F-E609-3F16E388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822D625-7AC4-E82A-5003-839924D0A5A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8562203-B5BE-3362-C037-50145985EFB0}"/>
              </a:ext>
            </a:extLst>
          </p:cNvPr>
          <p:cNvSpPr txBox="1"/>
          <p:nvPr/>
        </p:nvSpPr>
        <p:spPr>
          <a:xfrm>
            <a:off x="406400" y="943369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3.6. Delivery Bill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AB768-0661-B012-AC9D-55ECD1E97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31630" y="2284656"/>
            <a:ext cx="6858000" cy="4935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8F959-4721-4109-503A-82EFD8F849F2}"/>
              </a:ext>
            </a:extLst>
          </p:cNvPr>
          <p:cNvSpPr txBox="1"/>
          <p:nvPr/>
        </p:nvSpPr>
        <p:spPr>
          <a:xfrm>
            <a:off x="669143" y="8360857"/>
            <a:ext cx="4478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th-TH" dirty="0"/>
              <a:t> มี </a:t>
            </a:r>
            <a:r>
              <a:rPr lang="en-US" dirty="0"/>
              <a:t>function HT scan </a:t>
            </a:r>
            <a:r>
              <a:rPr lang="th-TH" dirty="0"/>
              <a:t>แล้วกด </a:t>
            </a:r>
            <a:r>
              <a:rPr lang="en-US" dirty="0"/>
              <a:t>print Delivery Bill</a:t>
            </a:r>
          </a:p>
          <a:p>
            <a:r>
              <a:rPr lang="en-US" dirty="0"/>
              <a:t>- Print </a:t>
            </a:r>
            <a:r>
              <a:rPr lang="th-TH" dirty="0"/>
              <a:t>ที่เครื่อง </a:t>
            </a:r>
            <a:r>
              <a:rPr lang="en-US" dirty="0"/>
              <a:t>printer </a:t>
            </a:r>
            <a:r>
              <a:rPr lang="th-TH" dirty="0"/>
              <a:t>ทั่วไปที่หน้างาน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9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ctr" defTabSz="914400">
          <a:defRPr kumimoji="1" sz="600" kern="0" dirty="0">
            <a:solidFill>
              <a:prstClr val="black"/>
            </a:solidFill>
          </a:defRPr>
        </a:defPPr>
      </a:lstStyle>
    </a:spDef>
    <a:lnDef>
      <a:spPr>
        <a:ln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63482</TotalTime>
  <Words>4592</Words>
  <Application>Microsoft Office PowerPoint</Application>
  <PresentationFormat>A4 Paper (210x297 mm)</PresentationFormat>
  <Paragraphs>1205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游ゴシック</vt:lpstr>
      <vt:lpstr>Arial</vt:lpstr>
      <vt:lpstr>Consolas</vt:lpstr>
      <vt:lpstr>Josefin Sans</vt:lpstr>
      <vt:lpstr>Office テーマ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Kittisak Isarapongpon</cp:lastModifiedBy>
  <cp:revision>341</cp:revision>
  <cp:lastPrinted>2023-11-22T03:23:43Z</cp:lastPrinted>
  <dcterms:created xsi:type="dcterms:W3CDTF">2021-03-06T04:05:57Z</dcterms:created>
  <dcterms:modified xsi:type="dcterms:W3CDTF">2025-01-11T01:13:57Z</dcterms:modified>
</cp:coreProperties>
</file>