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7" r:id="rId3"/>
    <p:sldId id="258" r:id="rId4"/>
    <p:sldId id="259" r:id="rId5"/>
    <p:sldId id="260" r:id="rId6"/>
    <p:sldId id="280" r:id="rId7"/>
    <p:sldId id="296" r:id="rId8"/>
    <p:sldId id="319" r:id="rId9"/>
    <p:sldId id="321" r:id="rId10"/>
    <p:sldId id="322" r:id="rId11"/>
    <p:sldId id="323" r:id="rId12"/>
    <p:sldId id="325" r:id="rId13"/>
    <p:sldId id="326" r:id="rId14"/>
    <p:sldId id="327" r:id="rId15"/>
    <p:sldId id="331" r:id="rId16"/>
    <p:sldId id="309" r:id="rId17"/>
    <p:sldId id="310" r:id="rId18"/>
    <p:sldId id="311" r:id="rId19"/>
    <p:sldId id="312" r:id="rId20"/>
    <p:sldId id="313" r:id="rId21"/>
    <p:sldId id="314" r:id="rId22"/>
    <p:sldId id="315" r:id="rId23"/>
    <p:sldId id="316" r:id="rId24"/>
    <p:sldId id="317" r:id="rId25"/>
    <p:sldId id="318" r:id="rId26"/>
    <p:sldId id="328" r:id="rId27"/>
    <p:sldId id="329" r:id="rId28"/>
    <p:sldId id="332" r:id="rId29"/>
    <p:sldId id="330" r:id="rId30"/>
    <p:sldId id="290" r:id="rId31"/>
    <p:sldId id="306" r:id="rId32"/>
    <p:sldId id="307" r:id="rId33"/>
    <p:sldId id="308" r:id="rId34"/>
    <p:sldId id="276" r:id="rId35"/>
    <p:sldId id="275" r:id="rId36"/>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4C6E7"/>
    <a:srgbClr val="00B050"/>
    <a:srgbClr val="FFFFFF"/>
    <a:srgbClr val="313131"/>
    <a:srgbClr val="FF7C80"/>
    <a:srgbClr val="D3DFF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autoAdjust="0"/>
    <p:restoredTop sz="94660"/>
  </p:normalViewPr>
  <p:slideViewPr>
    <p:cSldViewPr snapToGrid="0" showGuides="1">
      <p:cViewPr>
        <p:scale>
          <a:sx n="146" d="100"/>
          <a:sy n="146" d="100"/>
        </p:scale>
        <p:origin x="2792" y="-3032"/>
      </p:cViewPr>
      <p:guideLst>
        <p:guide orient="horz" pos="3120"/>
        <p:guide pos="21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t>2024/10/24</a:t>
            </a:fld>
            <a:endParaRPr kumimoji="1" lang="ja-JP" altLang="en-US"/>
          </a:p>
        </p:txBody>
      </p:sp>
      <p:sp>
        <p:nvSpPr>
          <p:cNvPr id="4" name="スライド イメージ プレースホルダー 3"/>
          <p:cNvSpPr>
            <a:spLocks noGrp="1" noRot="1" noChangeAspect="1"/>
          </p:cNvSpPr>
          <p:nvPr>
            <p:ph type="sldImg" idx="2"/>
          </p:nvPr>
        </p:nvSpPr>
        <p:spPr>
          <a:xfrm>
            <a:off x="2274888" y="1252538"/>
            <a:ext cx="23383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2024/10/24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2024/10/24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2024/10/24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2024/10/24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2024/10/24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2024/10/24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2024/10/24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xxxxxx/api/purchase_orders"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xxxxxx/api/purchase_order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xxxxxx/api/purchase_order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096481" y="3880875"/>
            <a:ext cx="4929619" cy="1908215"/>
          </a:xfrm>
          <a:prstGeom prst="rect">
            <a:avLst/>
          </a:prstGeom>
          <a:noFill/>
        </p:spPr>
        <p:txBody>
          <a:bodyPr wrap="none" rtlCol="0">
            <a:spAutoFit/>
          </a:bodyPr>
          <a:lstStyle/>
          <a:p>
            <a:pPr algn="r"/>
            <a:r>
              <a:rPr kumimoji="1" lang="en-US" altLang="ja-JP" b="1" dirty="0"/>
              <a:t>EDI system phase 1</a:t>
            </a:r>
          </a:p>
          <a:p>
            <a:pPr algn="r"/>
            <a:r>
              <a:rPr kumimoji="1" lang="en-US" altLang="ja-JP" b="1" dirty="0"/>
              <a:t>Specifications Documentation EN for NSET</a:t>
            </a:r>
          </a:p>
          <a:p>
            <a:pPr algn="r"/>
            <a:r>
              <a:rPr kumimoji="1" lang="en-US" altLang="ja-JP" sz="1400" b="1" dirty="0"/>
              <a:t>Blueprint</a:t>
            </a:r>
          </a:p>
          <a:p>
            <a:pPr algn="r"/>
            <a:endParaRPr kumimoji="1" lang="en-US" altLang="ja-JP" sz="1400" dirty="0"/>
          </a:p>
          <a:p>
            <a:pPr algn="r"/>
            <a:r>
              <a:rPr kumimoji="1" lang="en-US" altLang="ja-JP" sz="1200" dirty="0"/>
              <a:t>R5</a:t>
            </a:r>
          </a:p>
          <a:p>
            <a:pPr algn="r"/>
            <a:r>
              <a:rPr kumimoji="1" lang="en-US" altLang="ja-JP" sz="1200" dirty="0"/>
              <a:t>Made for : NIDEC TECHNO MOTOR (Thailand) Co.,Ltd.</a:t>
            </a:r>
          </a:p>
          <a:p>
            <a:pPr algn="r"/>
            <a:r>
              <a:rPr kumimoji="1" lang="en-US" altLang="ja-JP" sz="1200" dirty="0"/>
              <a:t>By :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24/Oct/2024</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2" name="図 2">
            <a:extLst>
              <a:ext uri="{FF2B5EF4-FFF2-40B4-BE49-F238E27FC236}">
                <a16:creationId xmlns:a16="http://schemas.microsoft.com/office/drawing/2014/main" id="{10269AB5-94B1-8A7F-5C58-5FE24C997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7901880"/>
            <a:ext cx="6045200" cy="144304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621323915"/>
              </p:ext>
            </p:extLst>
          </p:nvPr>
        </p:nvGraphicFramePr>
        <p:xfrm>
          <a:off x="232583" y="974941"/>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pur_order</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3/4</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Purchase order</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pic>
        <p:nvPicPr>
          <p:cNvPr id="5" name="Picture 4">
            <a:extLst>
              <a:ext uri="{FF2B5EF4-FFF2-40B4-BE49-F238E27FC236}">
                <a16:creationId xmlns:a16="http://schemas.microsoft.com/office/drawing/2014/main" id="{3C8333D2-E32B-104D-90C8-ACDF06AD6956}"/>
              </a:ext>
            </a:extLst>
          </p:cNvPr>
          <p:cNvPicPr>
            <a:picLocks noChangeAspect="1"/>
          </p:cNvPicPr>
          <p:nvPr/>
        </p:nvPicPr>
        <p:blipFill>
          <a:blip r:embed="rId2"/>
          <a:stretch>
            <a:fillRect/>
          </a:stretch>
        </p:blipFill>
        <p:spPr>
          <a:xfrm>
            <a:off x="232583" y="1757092"/>
            <a:ext cx="6392833" cy="7560920"/>
          </a:xfrm>
          <a:prstGeom prst="rect">
            <a:avLst/>
          </a:prstGeom>
        </p:spPr>
      </p:pic>
      <p:sp>
        <p:nvSpPr>
          <p:cNvPr id="7" name="Isosceles Triangle 6">
            <a:extLst>
              <a:ext uri="{FF2B5EF4-FFF2-40B4-BE49-F238E27FC236}">
                <a16:creationId xmlns:a16="http://schemas.microsoft.com/office/drawing/2014/main" id="{C04BFC1F-FC8E-36B4-511B-C0DC7E721ADC}"/>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75009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884849019"/>
              </p:ext>
            </p:extLst>
          </p:nvPr>
        </p:nvGraphicFramePr>
        <p:xfrm>
          <a:off x="232583" y="974941"/>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pur_order</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4/4</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Purchase order</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pic>
        <p:nvPicPr>
          <p:cNvPr id="6" name="Picture 5">
            <a:extLst>
              <a:ext uri="{FF2B5EF4-FFF2-40B4-BE49-F238E27FC236}">
                <a16:creationId xmlns:a16="http://schemas.microsoft.com/office/drawing/2014/main" id="{CB90029A-BF74-3623-AA55-754C9F544B14}"/>
              </a:ext>
            </a:extLst>
          </p:cNvPr>
          <p:cNvPicPr>
            <a:picLocks noChangeAspect="1"/>
          </p:cNvPicPr>
          <p:nvPr/>
        </p:nvPicPr>
        <p:blipFill>
          <a:blip r:embed="rId2"/>
          <a:stretch>
            <a:fillRect/>
          </a:stretch>
        </p:blipFill>
        <p:spPr>
          <a:xfrm>
            <a:off x="232583" y="1757092"/>
            <a:ext cx="6396786" cy="4675239"/>
          </a:xfrm>
          <a:prstGeom prst="rect">
            <a:avLst/>
          </a:prstGeom>
        </p:spPr>
      </p:pic>
      <p:sp>
        <p:nvSpPr>
          <p:cNvPr id="7" name="Isosceles Triangle 6">
            <a:extLst>
              <a:ext uri="{FF2B5EF4-FFF2-40B4-BE49-F238E27FC236}">
                <a16:creationId xmlns:a16="http://schemas.microsoft.com/office/drawing/2014/main" id="{00B1BA8D-FCFE-B349-F009-6172A56EEC0D}"/>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193367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2987022573"/>
              </p:ext>
            </p:extLst>
          </p:nvPr>
        </p:nvGraphicFramePr>
        <p:xfrm>
          <a:off x="232583" y="974941"/>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vendor_master</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1/3</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Vendor master</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pic>
        <p:nvPicPr>
          <p:cNvPr id="5" name="Picture 4">
            <a:extLst>
              <a:ext uri="{FF2B5EF4-FFF2-40B4-BE49-F238E27FC236}">
                <a16:creationId xmlns:a16="http://schemas.microsoft.com/office/drawing/2014/main" id="{73AD7B82-2408-7EB2-EBDD-F02A8DF7BF3B}"/>
              </a:ext>
            </a:extLst>
          </p:cNvPr>
          <p:cNvPicPr>
            <a:picLocks noChangeAspect="1"/>
          </p:cNvPicPr>
          <p:nvPr/>
        </p:nvPicPr>
        <p:blipFill>
          <a:blip r:embed="rId2"/>
          <a:srcRect t="1" b="7472"/>
          <a:stretch/>
        </p:blipFill>
        <p:spPr>
          <a:xfrm>
            <a:off x="232583" y="1757092"/>
            <a:ext cx="6392833" cy="7347493"/>
          </a:xfrm>
          <a:prstGeom prst="rect">
            <a:avLst/>
          </a:prstGeom>
        </p:spPr>
      </p:pic>
      <p:sp>
        <p:nvSpPr>
          <p:cNvPr id="7" name="Isosceles Triangle 6">
            <a:extLst>
              <a:ext uri="{FF2B5EF4-FFF2-40B4-BE49-F238E27FC236}">
                <a16:creationId xmlns:a16="http://schemas.microsoft.com/office/drawing/2014/main" id="{28E830D4-5476-8C34-9824-0012D17A22C4}"/>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9678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1979245055"/>
              </p:ext>
            </p:extLst>
          </p:nvPr>
        </p:nvGraphicFramePr>
        <p:xfrm>
          <a:off x="232583" y="974941"/>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vendor_master</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2/3</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Vendor master</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pic>
        <p:nvPicPr>
          <p:cNvPr id="6" name="Picture 5">
            <a:extLst>
              <a:ext uri="{FF2B5EF4-FFF2-40B4-BE49-F238E27FC236}">
                <a16:creationId xmlns:a16="http://schemas.microsoft.com/office/drawing/2014/main" id="{19B2C15A-31E7-A2F1-0C30-444F5C43096C}"/>
              </a:ext>
            </a:extLst>
          </p:cNvPr>
          <p:cNvPicPr>
            <a:picLocks noChangeAspect="1"/>
          </p:cNvPicPr>
          <p:nvPr/>
        </p:nvPicPr>
        <p:blipFill>
          <a:blip r:embed="rId2"/>
          <a:stretch>
            <a:fillRect/>
          </a:stretch>
        </p:blipFill>
        <p:spPr>
          <a:xfrm>
            <a:off x="232583" y="1757092"/>
            <a:ext cx="6392833" cy="7112321"/>
          </a:xfrm>
          <a:prstGeom prst="rect">
            <a:avLst/>
          </a:prstGeom>
        </p:spPr>
      </p:pic>
      <p:sp>
        <p:nvSpPr>
          <p:cNvPr id="7" name="Isosceles Triangle 6">
            <a:extLst>
              <a:ext uri="{FF2B5EF4-FFF2-40B4-BE49-F238E27FC236}">
                <a16:creationId xmlns:a16="http://schemas.microsoft.com/office/drawing/2014/main" id="{20206129-9EB5-C595-55D6-3323EB45AB1A}"/>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54827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3920167662"/>
              </p:ext>
            </p:extLst>
          </p:nvPr>
        </p:nvGraphicFramePr>
        <p:xfrm>
          <a:off x="232583" y="974941"/>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vendor_master</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3/3</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Vendor master</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sp>
        <p:nvSpPr>
          <p:cNvPr id="7" name="Isosceles Triangle 6">
            <a:extLst>
              <a:ext uri="{FF2B5EF4-FFF2-40B4-BE49-F238E27FC236}">
                <a16:creationId xmlns:a16="http://schemas.microsoft.com/office/drawing/2014/main" id="{2D402E44-91C3-61F4-B6AC-91E866358D83}"/>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pic>
        <p:nvPicPr>
          <p:cNvPr id="5" name="Picture 4">
            <a:extLst>
              <a:ext uri="{FF2B5EF4-FFF2-40B4-BE49-F238E27FC236}">
                <a16:creationId xmlns:a16="http://schemas.microsoft.com/office/drawing/2014/main" id="{14AB4A4C-3080-C5E0-E1CE-7AB6FC6ABAA5}"/>
              </a:ext>
            </a:extLst>
          </p:cNvPr>
          <p:cNvPicPr>
            <a:picLocks noChangeAspect="1"/>
          </p:cNvPicPr>
          <p:nvPr/>
        </p:nvPicPr>
        <p:blipFill>
          <a:blip r:embed="rId2"/>
          <a:stretch>
            <a:fillRect/>
          </a:stretch>
        </p:blipFill>
        <p:spPr>
          <a:xfrm>
            <a:off x="232583" y="1757093"/>
            <a:ext cx="6396270" cy="6259674"/>
          </a:xfrm>
          <a:prstGeom prst="rect">
            <a:avLst/>
          </a:prstGeom>
        </p:spPr>
      </p:pic>
    </p:spTree>
    <p:extLst>
      <p:ext uri="{BB962C8B-B14F-4D97-AF65-F5344CB8AC3E}">
        <p14:creationId xmlns:p14="http://schemas.microsoft.com/office/powerpoint/2010/main" val="379560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1629175606"/>
              </p:ext>
            </p:extLst>
          </p:nvPr>
        </p:nvGraphicFramePr>
        <p:xfrm>
          <a:off x="232583" y="974944"/>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user_master</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1/1</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User master</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sp>
        <p:nvSpPr>
          <p:cNvPr id="10" name="Isosceles Triangle 9">
            <a:extLst>
              <a:ext uri="{FF2B5EF4-FFF2-40B4-BE49-F238E27FC236}">
                <a16:creationId xmlns:a16="http://schemas.microsoft.com/office/drawing/2014/main" id="{DFF5D9AB-6567-9442-346C-F4CB9AABFEA3}"/>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pic>
        <p:nvPicPr>
          <p:cNvPr id="6" name="Picture 5">
            <a:extLst>
              <a:ext uri="{FF2B5EF4-FFF2-40B4-BE49-F238E27FC236}">
                <a16:creationId xmlns:a16="http://schemas.microsoft.com/office/drawing/2014/main" id="{C2B0A8F1-9B19-49FF-1DDE-4C12687E2026}"/>
              </a:ext>
            </a:extLst>
          </p:cNvPr>
          <p:cNvPicPr>
            <a:picLocks noChangeAspect="1"/>
          </p:cNvPicPr>
          <p:nvPr/>
        </p:nvPicPr>
        <p:blipFill>
          <a:blip r:embed="rId2"/>
          <a:stretch>
            <a:fillRect/>
          </a:stretch>
        </p:blipFill>
        <p:spPr>
          <a:xfrm>
            <a:off x="232583" y="1757096"/>
            <a:ext cx="6392833" cy="4308088"/>
          </a:xfrm>
          <a:prstGeom prst="rect">
            <a:avLst/>
          </a:prstGeom>
        </p:spPr>
      </p:pic>
      <p:sp>
        <p:nvSpPr>
          <p:cNvPr id="8" name="TextBox 7">
            <a:extLst>
              <a:ext uri="{FF2B5EF4-FFF2-40B4-BE49-F238E27FC236}">
                <a16:creationId xmlns:a16="http://schemas.microsoft.com/office/drawing/2014/main" id="{4587A651-12DA-64E4-2D11-D21F8ED6A1F7}"/>
              </a:ext>
            </a:extLst>
          </p:cNvPr>
          <p:cNvSpPr txBox="1"/>
          <p:nvPr/>
        </p:nvSpPr>
        <p:spPr>
          <a:xfrm>
            <a:off x="524256" y="6284976"/>
            <a:ext cx="4270721" cy="1107996"/>
          </a:xfrm>
          <a:prstGeom prst="rect">
            <a:avLst/>
          </a:prstGeom>
          <a:noFill/>
        </p:spPr>
        <p:txBody>
          <a:bodyPr wrap="none" rtlCol="0">
            <a:spAutoFit/>
          </a:bodyPr>
          <a:lstStyle/>
          <a:p>
            <a:r>
              <a:rPr lang="en-US" sz="1100" dirty="0"/>
              <a:t>Remark</a:t>
            </a:r>
          </a:p>
          <a:p>
            <a:r>
              <a:rPr lang="en-US" sz="1100" dirty="0"/>
              <a:t>1.Should be at least 8 characters long</a:t>
            </a:r>
          </a:p>
          <a:p>
            <a:r>
              <a:rPr lang="en-US" sz="1100" dirty="0"/>
              <a:t>2.Should be mix of upper and lower case letters and numbers</a:t>
            </a:r>
          </a:p>
          <a:p>
            <a:r>
              <a:rPr lang="en-US" sz="1100" dirty="0"/>
              <a:t>3.Should be contain special characters (@,#,% …)</a:t>
            </a:r>
          </a:p>
          <a:p>
            <a:r>
              <a:rPr lang="en-US" sz="1100" dirty="0"/>
              <a:t>4.Password is expire every 3 month</a:t>
            </a:r>
          </a:p>
          <a:p>
            <a:r>
              <a:rPr lang="en-US" sz="1100" dirty="0"/>
              <a:t>5.Prevent to create a new password with the old last 3 passwords.</a:t>
            </a:r>
          </a:p>
        </p:txBody>
      </p:sp>
      <p:sp>
        <p:nvSpPr>
          <p:cNvPr id="7" name="Isosceles Triangle 6">
            <a:extLst>
              <a:ext uri="{FF2B5EF4-FFF2-40B4-BE49-F238E27FC236}">
                <a16:creationId xmlns:a16="http://schemas.microsoft.com/office/drawing/2014/main" id="{971BD782-C3A2-1794-B9AC-EA842039309A}"/>
              </a:ext>
            </a:extLst>
          </p:cNvPr>
          <p:cNvSpPr/>
          <p:nvPr/>
        </p:nvSpPr>
        <p:spPr>
          <a:xfrm>
            <a:off x="5687574" y="618579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Tree>
    <p:extLst>
      <p:ext uri="{BB962C8B-B14F-4D97-AF65-F5344CB8AC3E}">
        <p14:creationId xmlns:p14="http://schemas.microsoft.com/office/powerpoint/2010/main" val="319705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B621-04A1-C4DC-39DE-A7618DB9BA4D}"/>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4D94450-6498-5CC4-F584-24BD42BAE35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17" name="正方形/長方形 16">
            <a:extLst>
              <a:ext uri="{FF2B5EF4-FFF2-40B4-BE49-F238E27FC236}">
                <a16:creationId xmlns:a16="http://schemas.microsoft.com/office/drawing/2014/main" id="{85AD9A99-9528-2BB3-74D1-E58C2899F5E7}"/>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C167336D-8577-F786-09A2-35B4297F20D4}"/>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5-1. Purchase orders </a:t>
            </a:r>
          </a:p>
        </p:txBody>
      </p:sp>
      <p:sp>
        <p:nvSpPr>
          <p:cNvPr id="7" name="テキスト ボックス 17">
            <a:extLst>
              <a:ext uri="{FF2B5EF4-FFF2-40B4-BE49-F238E27FC236}">
                <a16:creationId xmlns:a16="http://schemas.microsoft.com/office/drawing/2014/main" id="{30653DFB-0A66-3597-9997-55F61339FAC8}"/>
              </a:ext>
            </a:extLst>
          </p:cNvPr>
          <p:cNvSpPr txBox="1"/>
          <p:nvPr/>
        </p:nvSpPr>
        <p:spPr>
          <a:xfrm>
            <a:off x="406400" y="1357439"/>
            <a:ext cx="6117062" cy="3615798"/>
          </a:xfrm>
          <a:prstGeom prst="rect">
            <a:avLst/>
          </a:prstGeom>
          <a:noFill/>
        </p:spPr>
        <p:txBody>
          <a:bodyPr wrap="square" rtlCol="0">
            <a:spAutoFit/>
          </a:bodyPr>
          <a:lstStyle/>
          <a:p>
            <a:r>
              <a:rPr kumimoji="1" lang="en-US" altLang="ja-JP" sz="1100" dirty="0"/>
              <a:t>API provides endpoints for creating and updating purchase orders to EDI system</a:t>
            </a:r>
          </a:p>
          <a:p>
            <a:endParaRPr kumimoji="1" lang="en-US" altLang="ja-JP" sz="1100" dirty="0"/>
          </a:p>
          <a:p>
            <a:r>
              <a:rPr kumimoji="1" lang="en-US" altLang="ja-JP" sz="1100" b="1" u="sng" dirty="0"/>
              <a:t>Authentication</a:t>
            </a:r>
          </a:p>
          <a:p>
            <a:pPr>
              <a:lnSpc>
                <a:spcPct val="150000"/>
              </a:lnSpc>
            </a:pPr>
            <a:r>
              <a:rPr kumimoji="1" lang="en-US" altLang="ja-JP" sz="1100" dirty="0"/>
              <a:t>All API requests require an API key for authentication. The API key must be included in the request headers as follows:</a:t>
            </a:r>
          </a:p>
          <a:p>
            <a:pPr>
              <a:lnSpc>
                <a:spcPct val="150000"/>
              </a:lnSpc>
            </a:pPr>
            <a:r>
              <a:rPr lang="en-US" sz="1100" b="1" dirty="0"/>
              <a:t>Authorization</a:t>
            </a:r>
            <a:r>
              <a:rPr lang="en-US" sz="1100" dirty="0"/>
              <a:t> Api-key : {API_KEY} (Put key on header)</a:t>
            </a:r>
          </a:p>
          <a:p>
            <a:pPr>
              <a:lnSpc>
                <a:spcPct val="150000"/>
              </a:lnSpc>
            </a:pPr>
            <a:r>
              <a:rPr kumimoji="1" lang="en-US" altLang="ja-JP" sz="1100" b="1" dirty="0"/>
              <a:t>Base URL </a:t>
            </a:r>
            <a:r>
              <a:rPr kumimoji="1" lang="en-US" altLang="ja-JP" sz="1100" u="sng" dirty="0">
                <a:hlinkClick r:id="rId2">
                  <a:extLst>
                    <a:ext uri="{A12FA001-AC4F-418D-AE19-62706E023703}">
                      <ahyp:hlinkClr xmlns:ahyp="http://schemas.microsoft.com/office/drawing/2018/hyperlinkcolor" val="tx"/>
                    </a:ext>
                  </a:extLst>
                </a:hlinkClick>
              </a:rPr>
              <a:t>https://xxxxxx/api/purchase_orders</a:t>
            </a:r>
            <a:endParaRPr kumimoji="1" lang="en-US" altLang="ja-JP" sz="1100" u="sng" dirty="0"/>
          </a:p>
          <a:p>
            <a:pPr>
              <a:lnSpc>
                <a:spcPct val="150000"/>
              </a:lnSpc>
            </a:pPr>
            <a:r>
              <a:rPr kumimoji="1" lang="en-US" altLang="ja-JP" sz="1100" b="1" dirty="0"/>
              <a:t>DEMO API key </a:t>
            </a:r>
            <a:r>
              <a:rPr kumimoji="1" lang="en-US" altLang="ja-JP" sz="1100" dirty="0"/>
              <a:t>b7f63e7d41a84db5f6c3a4f245cba89e</a:t>
            </a:r>
          </a:p>
          <a:p>
            <a:pPr>
              <a:lnSpc>
                <a:spcPct val="150000"/>
              </a:lnSpc>
            </a:pPr>
            <a:endParaRPr kumimoji="1" lang="en-US" altLang="ja-JP" sz="1100" b="1" dirty="0"/>
          </a:p>
          <a:p>
            <a:pPr>
              <a:lnSpc>
                <a:spcPct val="150000"/>
              </a:lnSpc>
            </a:pPr>
            <a:r>
              <a:rPr kumimoji="1" lang="en-US" altLang="ja-JP" sz="1100" b="1" u="sng" dirty="0"/>
              <a:t>Endpoints</a:t>
            </a:r>
          </a:p>
          <a:p>
            <a:pPr>
              <a:lnSpc>
                <a:spcPct val="150000"/>
              </a:lnSpc>
            </a:pPr>
            <a:r>
              <a:rPr kumimoji="1" lang="en-US" altLang="ja-JP" sz="1100" dirty="0"/>
              <a:t>Create or update Purchase orders in table “</a:t>
            </a:r>
            <a:r>
              <a:rPr kumimoji="1" lang="en-US" altLang="ja-JP" sz="1100" dirty="0" err="1"/>
              <a:t>pur_order</a:t>
            </a:r>
            <a:r>
              <a:rPr kumimoji="1" lang="en-US" altLang="ja-JP" sz="1100" dirty="0"/>
              <a:t>” to EDI system.</a:t>
            </a:r>
          </a:p>
          <a:p>
            <a:pPr marL="171450" indent="-171450">
              <a:lnSpc>
                <a:spcPct val="150000"/>
              </a:lnSpc>
              <a:buFont typeface="Wingdings" pitchFamily="2" charset="2"/>
              <a:buChar char="§"/>
            </a:pPr>
            <a:r>
              <a:rPr kumimoji="1" lang="en-US" altLang="ja-JP" sz="1100" dirty="0"/>
              <a:t>Method: POST</a:t>
            </a:r>
          </a:p>
          <a:p>
            <a:pPr marL="171450" indent="-171450">
              <a:lnSpc>
                <a:spcPct val="150000"/>
              </a:lnSpc>
              <a:buFont typeface="Wingdings" pitchFamily="2" charset="2"/>
              <a:buChar char="§"/>
            </a:pPr>
            <a:r>
              <a:rPr kumimoji="1" lang="en-US" altLang="ja-JP" sz="1100" dirty="0"/>
              <a:t>URL: /</a:t>
            </a:r>
            <a:r>
              <a:rPr kumimoji="1" lang="en-US" altLang="ja-JP" sz="1100" dirty="0" err="1"/>
              <a:t>create_update</a:t>
            </a:r>
            <a:r>
              <a:rPr kumimoji="1" lang="en-US" altLang="ja-JP" sz="1100" dirty="0"/>
              <a:t> </a:t>
            </a:r>
          </a:p>
          <a:p>
            <a:pPr>
              <a:lnSpc>
                <a:spcPct val="150000"/>
              </a:lnSpc>
            </a:pPr>
            <a:r>
              <a:rPr kumimoji="1" lang="en-US" altLang="ja-JP" sz="1100" b="1" u="sng" dirty="0"/>
              <a:t>Request</a:t>
            </a:r>
          </a:p>
          <a:p>
            <a:pPr>
              <a:lnSpc>
                <a:spcPct val="150000"/>
              </a:lnSpc>
            </a:pPr>
            <a:endParaRPr kumimoji="1" lang="en-US" altLang="ja-JP" sz="1100" dirty="0"/>
          </a:p>
        </p:txBody>
      </p:sp>
      <p:graphicFrame>
        <p:nvGraphicFramePr>
          <p:cNvPr id="9" name="Table 8">
            <a:extLst>
              <a:ext uri="{FF2B5EF4-FFF2-40B4-BE49-F238E27FC236}">
                <a16:creationId xmlns:a16="http://schemas.microsoft.com/office/drawing/2014/main" id="{8D9AE2CF-3071-ECB8-1395-50F28B84B8EF}"/>
              </a:ext>
            </a:extLst>
          </p:cNvPr>
          <p:cNvGraphicFramePr>
            <a:graphicFrameLocks noGrp="1"/>
          </p:cNvGraphicFramePr>
          <p:nvPr>
            <p:extLst>
              <p:ext uri="{D42A27DB-BD31-4B8C-83A1-F6EECF244321}">
                <p14:modId xmlns:p14="http://schemas.microsoft.com/office/powerpoint/2010/main" val="1471072077"/>
              </p:ext>
            </p:extLst>
          </p:nvPr>
        </p:nvGraphicFramePr>
        <p:xfrm>
          <a:off x="406399" y="4733544"/>
          <a:ext cx="6117063" cy="6400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HTTP</a:t>
                      </a:r>
                    </a:p>
                  </a:txBody>
                  <a:tcPr/>
                </a:tc>
                <a:extLst>
                  <a:ext uri="{0D108BD9-81ED-4DB2-BD59-A6C34878D82A}">
                    <a16:rowId xmlns:a16="http://schemas.microsoft.com/office/drawing/2014/main" val="3705515045"/>
                  </a:ext>
                </a:extLst>
              </a:tr>
              <a:tr h="3884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TH" sz="1000" b="0" dirty="0"/>
                        <a:t> </a:t>
                      </a:r>
                      <a:r>
                        <a:rPr lang="en-TH" sz="1000" b="1" dirty="0"/>
                        <a:t>POST</a:t>
                      </a:r>
                      <a:r>
                        <a:rPr lang="en-TH" sz="1000" b="0" dirty="0"/>
                        <a:t> /purchase_orders/</a:t>
                      </a:r>
                      <a:r>
                        <a:rPr kumimoji="1" lang="en-US" sz="1000" b="0" i="0" kern="1200" dirty="0" err="1">
                          <a:solidFill>
                            <a:schemeClr val="dk1"/>
                          </a:solidFill>
                          <a:effectLst/>
                          <a:latin typeface="+mn-lt"/>
                          <a:ea typeface="+mn-ea"/>
                          <a:cs typeface="+mn-cs"/>
                        </a:rPr>
                        <a:t>create_update</a:t>
                      </a:r>
                      <a:br>
                        <a:rPr lang="en-TH" sz="1000" b="0" dirty="0"/>
                      </a:br>
                      <a:r>
                        <a:rPr lang="en-TH" sz="1000" b="0" dirty="0"/>
                        <a:t> </a:t>
                      </a:r>
                      <a:r>
                        <a:rPr lang="en-US" sz="1000" b="1" dirty="0"/>
                        <a:t>Authorization</a:t>
                      </a:r>
                      <a:r>
                        <a:rPr lang="en-US" sz="1000" b="0" dirty="0"/>
                        <a:t> Api-key : {API_KEY} (Put key on header)</a:t>
                      </a:r>
                    </a:p>
                  </a:txBody>
                  <a:tcPr/>
                </a:tc>
                <a:extLst>
                  <a:ext uri="{0D108BD9-81ED-4DB2-BD59-A6C34878D82A}">
                    <a16:rowId xmlns:a16="http://schemas.microsoft.com/office/drawing/2014/main" val="2471617587"/>
                  </a:ext>
                </a:extLst>
              </a:tr>
            </a:tbl>
          </a:graphicData>
        </a:graphic>
      </p:graphicFrame>
      <p:sp>
        <p:nvSpPr>
          <p:cNvPr id="10" name="テキスト ボックス 17">
            <a:extLst>
              <a:ext uri="{FF2B5EF4-FFF2-40B4-BE49-F238E27FC236}">
                <a16:creationId xmlns:a16="http://schemas.microsoft.com/office/drawing/2014/main" id="{4EA8CE26-F34C-4792-1C34-45A3EB7B83C0}"/>
              </a:ext>
            </a:extLst>
          </p:cNvPr>
          <p:cNvSpPr txBox="1"/>
          <p:nvPr/>
        </p:nvSpPr>
        <p:spPr>
          <a:xfrm>
            <a:off x="370469" y="5561230"/>
            <a:ext cx="6117062" cy="568810"/>
          </a:xfrm>
          <a:prstGeom prst="rect">
            <a:avLst/>
          </a:prstGeom>
          <a:noFill/>
        </p:spPr>
        <p:txBody>
          <a:bodyPr wrap="square" rtlCol="0">
            <a:spAutoFit/>
          </a:bodyPr>
          <a:lstStyle/>
          <a:p>
            <a:pPr>
              <a:lnSpc>
                <a:spcPct val="150000"/>
              </a:lnSpc>
            </a:pPr>
            <a:r>
              <a:rPr kumimoji="1" lang="en-US" altLang="ja-JP" sz="1100" b="1" u="sng" dirty="0"/>
              <a:t>Response</a:t>
            </a:r>
          </a:p>
          <a:p>
            <a:pPr marL="171450" indent="-171450">
              <a:lnSpc>
                <a:spcPct val="150000"/>
              </a:lnSpc>
              <a:buFont typeface="Wingdings" pitchFamily="2" charset="2"/>
              <a:buChar char="§"/>
            </a:pPr>
            <a:r>
              <a:rPr kumimoji="1" lang="en-US" altLang="ja-JP" sz="1100" dirty="0"/>
              <a:t>Success status : 200 OK </a:t>
            </a:r>
          </a:p>
        </p:txBody>
      </p:sp>
      <p:graphicFrame>
        <p:nvGraphicFramePr>
          <p:cNvPr id="11" name="Table 10">
            <a:extLst>
              <a:ext uri="{FF2B5EF4-FFF2-40B4-BE49-F238E27FC236}">
                <a16:creationId xmlns:a16="http://schemas.microsoft.com/office/drawing/2014/main" id="{E61BCB0F-0961-E746-77D8-6A2861419F6F}"/>
              </a:ext>
            </a:extLst>
          </p:cNvPr>
          <p:cNvGraphicFramePr>
            <a:graphicFrameLocks noGrp="1"/>
          </p:cNvGraphicFramePr>
          <p:nvPr>
            <p:extLst>
              <p:ext uri="{D42A27DB-BD31-4B8C-83A1-F6EECF244321}">
                <p14:modId xmlns:p14="http://schemas.microsoft.com/office/powerpoint/2010/main" val="3020756659"/>
              </p:ext>
            </p:extLst>
          </p:nvPr>
        </p:nvGraphicFramePr>
        <p:xfrm>
          <a:off x="406398" y="6301814"/>
          <a:ext cx="6117063" cy="10972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"OK",</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a:t>
                      </a:r>
                      <a:r>
                        <a:rPr kumimoji="1" lang="en-US" sz="1000" b="1" kern="1200" dirty="0" err="1">
                          <a:solidFill>
                            <a:schemeClr val="dk1"/>
                          </a:solidFill>
                          <a:effectLst/>
                          <a:latin typeface="+mn-lt"/>
                          <a:ea typeface="+mn-ea"/>
                          <a:cs typeface="+mn-cs"/>
                        </a:rPr>
                        <a:t>affected_rows</a:t>
                      </a:r>
                      <a:r>
                        <a:rPr kumimoji="1" lang="en-US" sz="1000" b="1"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"15",</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"Create or update purchase order successfully"</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12" name="テキスト ボックス 17">
            <a:extLst>
              <a:ext uri="{FF2B5EF4-FFF2-40B4-BE49-F238E27FC236}">
                <a16:creationId xmlns:a16="http://schemas.microsoft.com/office/drawing/2014/main" id="{92CBFFFB-FFC5-0384-E911-51E42BC76A56}"/>
              </a:ext>
            </a:extLst>
          </p:cNvPr>
          <p:cNvSpPr txBox="1"/>
          <p:nvPr/>
        </p:nvSpPr>
        <p:spPr>
          <a:xfrm>
            <a:off x="406399" y="7517253"/>
            <a:ext cx="6117062" cy="568810"/>
          </a:xfrm>
          <a:prstGeom prst="rect">
            <a:avLst/>
          </a:prstGeom>
          <a:noFill/>
        </p:spPr>
        <p:txBody>
          <a:bodyPr wrap="square" rtlCol="0">
            <a:spAutoFit/>
          </a:bodyPr>
          <a:lstStyle/>
          <a:p>
            <a:pPr marL="171450" indent="-171450">
              <a:lnSpc>
                <a:spcPct val="150000"/>
              </a:lnSpc>
              <a:buFont typeface="Wingdings" pitchFamily="2" charset="2"/>
              <a:buChar char="§"/>
            </a:pPr>
            <a:r>
              <a:rPr kumimoji="1" lang="en-US" altLang="ja-JP" sz="1100" dirty="0"/>
              <a:t>Error status : 401 [Authentication fail] </a:t>
            </a:r>
          </a:p>
          <a:p>
            <a:pPr>
              <a:lnSpc>
                <a:spcPct val="150000"/>
              </a:lnSpc>
            </a:pPr>
            <a:endParaRPr kumimoji="1" lang="en-US" altLang="ja-JP" sz="1100" dirty="0"/>
          </a:p>
        </p:txBody>
      </p:sp>
      <p:graphicFrame>
        <p:nvGraphicFramePr>
          <p:cNvPr id="15" name="Table 14">
            <a:extLst>
              <a:ext uri="{FF2B5EF4-FFF2-40B4-BE49-F238E27FC236}">
                <a16:creationId xmlns:a16="http://schemas.microsoft.com/office/drawing/2014/main" id="{6786728F-53DA-1BFD-0BDF-D629C6F52F8B}"/>
              </a:ext>
            </a:extLst>
          </p:cNvPr>
          <p:cNvGraphicFramePr>
            <a:graphicFrameLocks noGrp="1"/>
          </p:cNvGraphicFramePr>
          <p:nvPr>
            <p:extLst>
              <p:ext uri="{D42A27DB-BD31-4B8C-83A1-F6EECF244321}">
                <p14:modId xmlns:p14="http://schemas.microsoft.com/office/powerpoint/2010/main" val="4076823815"/>
              </p:ext>
            </p:extLst>
          </p:nvPr>
        </p:nvGraphicFramePr>
        <p:xfrm>
          <a:off x="406398" y="8002170"/>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"Authentication fail“</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2" name="Isosceles Triangle 1">
            <a:extLst>
              <a:ext uri="{FF2B5EF4-FFF2-40B4-BE49-F238E27FC236}">
                <a16:creationId xmlns:a16="http://schemas.microsoft.com/office/drawing/2014/main" id="{EBC28426-4B51-633E-C8E8-843E098CB85D}"/>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05236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4DF6-0B2C-97E3-8C9B-BCC90021494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27E05C9-CBF4-3356-49FC-A0CF9CCFE513}"/>
              </a:ext>
            </a:extLst>
          </p:cNvPr>
          <p:cNvSpPr>
            <a:spLocks noGrp="1"/>
          </p:cNvSpPr>
          <p:nvPr>
            <p:ph type="sldNum" sz="quarter" idx="12"/>
          </p:nvPr>
        </p:nvSpPr>
        <p:spPr/>
        <p:txBody>
          <a:bodyPr/>
          <a:lstStyle/>
          <a:p>
            <a:fld id="{FABEA90D-F275-432F-8053-456A4E092F4A}" type="slidenum">
              <a:rPr kumimoji="1" lang="ja-JP" altLang="en-US" smtClean="0"/>
              <a:t>17</a:t>
            </a:fld>
            <a:endParaRPr kumimoji="1" lang="ja-JP" altLang="en-US"/>
          </a:p>
        </p:txBody>
      </p:sp>
      <p:sp>
        <p:nvSpPr>
          <p:cNvPr id="17" name="正方形/長方形 16">
            <a:extLst>
              <a:ext uri="{FF2B5EF4-FFF2-40B4-BE49-F238E27FC236}">
                <a16:creationId xmlns:a16="http://schemas.microsoft.com/office/drawing/2014/main" id="{DFAF005B-2DB5-F0C6-F787-F2CAB7D1CBD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6D161092-8033-0105-2D19-EBE9000471F1}"/>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5-1. Purchase orders </a:t>
            </a:r>
          </a:p>
        </p:txBody>
      </p:sp>
      <p:sp>
        <p:nvSpPr>
          <p:cNvPr id="10" name="テキスト ボックス 17">
            <a:extLst>
              <a:ext uri="{FF2B5EF4-FFF2-40B4-BE49-F238E27FC236}">
                <a16:creationId xmlns:a16="http://schemas.microsoft.com/office/drawing/2014/main" id="{B5EA540B-1A26-9B81-2615-A1D6815FE278}"/>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kumimoji="1" lang="en-US" altLang="ja-JP" sz="1100" b="1" u="sng" dirty="0"/>
              <a:t>Response</a:t>
            </a:r>
          </a:p>
          <a:p>
            <a:pPr marL="171450" indent="-171450">
              <a:lnSpc>
                <a:spcPct val="150000"/>
              </a:lnSpc>
              <a:buFont typeface="Wingdings" pitchFamily="2" charset="2"/>
              <a:buChar char="§"/>
            </a:pPr>
            <a:r>
              <a:rPr kumimoji="1" lang="en-US" altLang="ja-JP" sz="1100" dirty="0"/>
              <a:t>Error status : 400 [Purchase order not found] </a:t>
            </a:r>
          </a:p>
        </p:txBody>
      </p:sp>
      <p:graphicFrame>
        <p:nvGraphicFramePr>
          <p:cNvPr id="11" name="Table 10">
            <a:extLst>
              <a:ext uri="{FF2B5EF4-FFF2-40B4-BE49-F238E27FC236}">
                <a16:creationId xmlns:a16="http://schemas.microsoft.com/office/drawing/2014/main" id="{AF965AF4-C6F9-7950-27DA-5BD3E4B31567}"/>
              </a:ext>
            </a:extLst>
          </p:cNvPr>
          <p:cNvGraphicFramePr>
            <a:graphicFrameLocks noGrp="1"/>
          </p:cNvGraphicFramePr>
          <p:nvPr>
            <p:extLst>
              <p:ext uri="{D42A27DB-BD31-4B8C-83A1-F6EECF244321}">
                <p14:modId xmlns:p14="http://schemas.microsoft.com/office/powerpoint/2010/main" val="1151645111"/>
              </p:ext>
            </p:extLst>
          </p:nvPr>
        </p:nvGraphicFramePr>
        <p:xfrm>
          <a:off x="406398" y="2068142"/>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"Purchase order not found"</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12" name="テキスト ボックス 17">
            <a:extLst>
              <a:ext uri="{FF2B5EF4-FFF2-40B4-BE49-F238E27FC236}">
                <a16:creationId xmlns:a16="http://schemas.microsoft.com/office/drawing/2014/main" id="{0E8D2888-5A47-E8A9-C13F-C7D83983DBB1}"/>
              </a:ext>
            </a:extLst>
          </p:cNvPr>
          <p:cNvSpPr txBox="1"/>
          <p:nvPr/>
        </p:nvSpPr>
        <p:spPr>
          <a:xfrm>
            <a:off x="406399" y="3283581"/>
            <a:ext cx="6117062" cy="568810"/>
          </a:xfrm>
          <a:prstGeom prst="rect">
            <a:avLst/>
          </a:prstGeom>
          <a:noFill/>
        </p:spPr>
        <p:txBody>
          <a:bodyPr wrap="square" rtlCol="0">
            <a:spAutoFit/>
          </a:bodyPr>
          <a:lstStyle/>
          <a:p>
            <a:pPr marL="171450" indent="-171450">
              <a:lnSpc>
                <a:spcPct val="150000"/>
              </a:lnSpc>
              <a:buFont typeface="Wingdings" pitchFamily="2" charset="2"/>
              <a:buChar char="§"/>
            </a:pPr>
            <a:r>
              <a:rPr kumimoji="1" lang="en-US" altLang="ja-JP" sz="1100" dirty="0"/>
              <a:t>Error status : 400 [Failed to create or update Purchase order] </a:t>
            </a:r>
          </a:p>
          <a:p>
            <a:pPr>
              <a:lnSpc>
                <a:spcPct val="150000"/>
              </a:lnSpc>
            </a:pPr>
            <a:endParaRPr kumimoji="1" lang="en-US" altLang="ja-JP" sz="1100" dirty="0"/>
          </a:p>
        </p:txBody>
      </p:sp>
      <p:graphicFrame>
        <p:nvGraphicFramePr>
          <p:cNvPr id="15" name="Table 14">
            <a:extLst>
              <a:ext uri="{FF2B5EF4-FFF2-40B4-BE49-F238E27FC236}">
                <a16:creationId xmlns:a16="http://schemas.microsoft.com/office/drawing/2014/main" id="{29B5D0F9-4819-060A-424D-D938073B1962}"/>
              </a:ext>
            </a:extLst>
          </p:cNvPr>
          <p:cNvGraphicFramePr>
            <a:graphicFrameLocks noGrp="1"/>
          </p:cNvGraphicFramePr>
          <p:nvPr>
            <p:extLst>
              <p:ext uri="{D42A27DB-BD31-4B8C-83A1-F6EECF244321}">
                <p14:modId xmlns:p14="http://schemas.microsoft.com/office/powerpoint/2010/main" val="3647699498"/>
              </p:ext>
            </p:extLst>
          </p:nvPr>
        </p:nvGraphicFramePr>
        <p:xfrm>
          <a:off x="406398" y="3768498"/>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"Failed to create or update Purchase order"</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graphicFrame>
        <p:nvGraphicFramePr>
          <p:cNvPr id="4" name="Table 3">
            <a:extLst>
              <a:ext uri="{FF2B5EF4-FFF2-40B4-BE49-F238E27FC236}">
                <a16:creationId xmlns:a16="http://schemas.microsoft.com/office/drawing/2014/main" id="{30AF84FD-AD2E-FBF0-86A3-D4F7EBC99D31}"/>
              </a:ext>
            </a:extLst>
          </p:cNvPr>
          <p:cNvGraphicFramePr>
            <a:graphicFrameLocks noGrp="1"/>
          </p:cNvGraphicFramePr>
          <p:nvPr>
            <p:extLst>
              <p:ext uri="{D42A27DB-BD31-4B8C-83A1-F6EECF244321}">
                <p14:modId xmlns:p14="http://schemas.microsoft.com/office/powerpoint/2010/main" val="1356365717"/>
              </p:ext>
            </p:extLst>
          </p:nvPr>
        </p:nvGraphicFramePr>
        <p:xfrm>
          <a:off x="406398" y="6306816"/>
          <a:ext cx="6117063" cy="27736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endParaRPr kumimoji="1" lang="th-TH" sz="1000" b="0" kern="1200" dirty="0">
                        <a:solidFill>
                          <a:schemeClr val="dk1"/>
                        </a:solidFill>
                        <a:effectLst/>
                        <a:latin typeface="+mn-lt"/>
                        <a:ea typeface="+mn-ea"/>
                        <a:cs typeface="+mn-cs"/>
                      </a:endParaRPr>
                    </a:p>
                    <a:p>
                      <a:r>
                        <a:rPr kumimoji="1" lang="th-TH" sz="1000" b="1"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"rows": </a:t>
                      </a:r>
                      <a:r>
                        <a:rPr kumimoji="1" lang="en-US" sz="1000" b="0" kern="1200" dirty="0">
                          <a:solidFill>
                            <a:schemeClr val="dk1"/>
                          </a:solidFill>
                          <a:effectLst/>
                          <a:latin typeface="+mn-lt"/>
                          <a:ea typeface="+mn-ea"/>
                          <a:cs typeface="+mn-cs"/>
                        </a:rPr>
                        <a:t>[</a:t>
                      </a: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r>
                        <a:rPr kumimoji="1" lang="en-US" sz="1000" b="0" kern="1200" dirty="0" err="1">
                          <a:solidFill>
                            <a:schemeClr val="dk1"/>
                          </a:solidFill>
                          <a:effectLst/>
                          <a:latin typeface="+mn-lt"/>
                          <a:ea typeface="+mn-ea"/>
                          <a:cs typeface="+mn-cs"/>
                        </a:rPr>
                        <a:t>order_no</a:t>
                      </a:r>
                      <a:r>
                        <a:rPr kumimoji="1" lang="en-US" sz="1000" b="0" kern="1200" dirty="0">
                          <a:solidFill>
                            <a:schemeClr val="dk1"/>
                          </a:solidFill>
                          <a:effectLst/>
                          <a:latin typeface="+mn-lt"/>
                          <a:ea typeface="+mn-ea"/>
                          <a:cs typeface="+mn-cs"/>
                        </a:rPr>
                        <a:t>": "A168687052",</a:t>
                      </a: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r>
                        <a:rPr kumimoji="1" lang="en-US" sz="1000" b="0" kern="1200" dirty="0" err="1">
                          <a:solidFill>
                            <a:schemeClr val="dk1"/>
                          </a:solidFill>
                          <a:effectLst/>
                          <a:latin typeface="+mn-lt"/>
                          <a:ea typeface="+mn-ea"/>
                          <a:cs typeface="+mn-cs"/>
                        </a:rPr>
                        <a:t>order_status</a:t>
                      </a:r>
                      <a:r>
                        <a:rPr kumimoji="1" lang="en-US" sz="1000" b="0" kern="1200" dirty="0">
                          <a:solidFill>
                            <a:schemeClr val="dk1"/>
                          </a:solidFill>
                          <a:effectLst/>
                          <a:latin typeface="+mn-lt"/>
                          <a:ea typeface="+mn-ea"/>
                          <a:cs typeface="+mn-cs"/>
                        </a:rPr>
                        <a:t>": "25",</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 </a:t>
                      </a:r>
                      <a:r>
                        <a:rPr kumimoji="1" lang="en-US" sz="1000" b="0" kern="1200" dirty="0" err="1">
                          <a:solidFill>
                            <a:schemeClr val="dk1"/>
                          </a:solidFill>
                          <a:effectLst/>
                          <a:latin typeface="+mn-lt"/>
                          <a:ea typeface="+mn-ea"/>
                          <a:cs typeface="+mn-cs"/>
                        </a:rPr>
                        <a:t>item_type</a:t>
                      </a:r>
                      <a:r>
                        <a:rPr kumimoji="1" lang="en-US" sz="1000" b="0" kern="1200" dirty="0">
                          <a:solidFill>
                            <a:schemeClr val="dk1"/>
                          </a:solidFill>
                          <a:effectLst/>
                          <a:latin typeface="+mn-lt"/>
                          <a:ea typeface="+mn-ea"/>
                          <a:cs typeface="+mn-cs"/>
                        </a:rPr>
                        <a:t>”: “52”</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r>
                        <a:rPr kumimoji="1" lang="en-US" sz="1000" b="0" kern="1200" dirty="0" err="1">
                          <a:solidFill>
                            <a:schemeClr val="dk1"/>
                          </a:solidFill>
                          <a:effectLst/>
                          <a:latin typeface="+mn-lt"/>
                          <a:ea typeface="+mn-ea"/>
                          <a:cs typeface="+mn-cs"/>
                        </a:rPr>
                        <a:t>order_no</a:t>
                      </a:r>
                      <a:r>
                        <a:rPr kumimoji="1" lang="en-US" sz="1000" b="0" kern="1200" dirty="0">
                          <a:solidFill>
                            <a:schemeClr val="dk1"/>
                          </a:solidFill>
                          <a:effectLst/>
                          <a:latin typeface="+mn-lt"/>
                          <a:ea typeface="+mn-ea"/>
                          <a:cs typeface="+mn-cs"/>
                        </a:rPr>
                        <a:t>": "A168687053",</a:t>
                      </a:r>
                    </a:p>
                    <a:p>
                      <a:r>
                        <a:rPr kumimoji="1" lang="en-US" sz="1000" b="0" kern="1200" dirty="0">
                          <a:solidFill>
                            <a:schemeClr val="dk1"/>
                          </a:solidFill>
                          <a:effectLst/>
                          <a:latin typeface="+mn-lt"/>
                          <a:ea typeface="+mn-ea"/>
                          <a:cs typeface="+mn-cs"/>
                        </a:rPr>
                        <a:t>                   "</a:t>
                      </a:r>
                      <a:r>
                        <a:rPr kumimoji="1" lang="en-US" sz="1000" b="0" kern="1200" dirty="0" err="1">
                          <a:solidFill>
                            <a:schemeClr val="dk1"/>
                          </a:solidFill>
                          <a:effectLst/>
                          <a:latin typeface="+mn-lt"/>
                          <a:ea typeface="+mn-ea"/>
                          <a:cs typeface="+mn-cs"/>
                        </a:rPr>
                        <a:t>order_status</a:t>
                      </a:r>
                      <a:r>
                        <a:rPr kumimoji="1" lang="en-US" sz="1000" b="0" kern="1200" dirty="0">
                          <a:solidFill>
                            <a:schemeClr val="dk1"/>
                          </a:solidFill>
                          <a:effectLst/>
                          <a:latin typeface="+mn-lt"/>
                          <a:ea typeface="+mn-ea"/>
                          <a:cs typeface="+mn-cs"/>
                        </a:rPr>
                        <a:t>": ”25",</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sz="1000" b="0" kern="1200" dirty="0">
                          <a:solidFill>
                            <a:schemeClr val="dk1"/>
                          </a:solidFill>
                          <a:effectLst/>
                          <a:latin typeface="+mn-lt"/>
                          <a:ea typeface="+mn-ea"/>
                          <a:cs typeface="+mn-cs"/>
                        </a:rPr>
                        <a:t>                   ” </a:t>
                      </a:r>
                      <a:r>
                        <a:rPr kumimoji="1" lang="en-US" sz="1000" b="0" kern="1200" dirty="0" err="1">
                          <a:solidFill>
                            <a:schemeClr val="dk1"/>
                          </a:solidFill>
                          <a:effectLst/>
                          <a:latin typeface="+mn-lt"/>
                          <a:ea typeface="+mn-ea"/>
                          <a:cs typeface="+mn-cs"/>
                        </a:rPr>
                        <a:t>item_type</a:t>
                      </a:r>
                      <a:r>
                        <a:rPr kumimoji="1" lang="en-US" sz="1000" b="0" kern="1200" dirty="0">
                          <a:solidFill>
                            <a:schemeClr val="dk1"/>
                          </a:solidFill>
                          <a:effectLst/>
                          <a:latin typeface="+mn-lt"/>
                          <a:ea typeface="+mn-ea"/>
                          <a:cs typeface="+mn-cs"/>
                        </a:rPr>
                        <a:t>”: </a:t>
                      </a:r>
                      <a:r>
                        <a:rPr kumimoji="1" lang="th-TH" sz="1000" b="0"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52</a:t>
                      </a:r>
                      <a:r>
                        <a:rPr kumimoji="1" lang="th-TH"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5" name="テキスト ボックス 17">
            <a:extLst>
              <a:ext uri="{FF2B5EF4-FFF2-40B4-BE49-F238E27FC236}">
                <a16:creationId xmlns:a16="http://schemas.microsoft.com/office/drawing/2014/main" id="{BD1FAFC9-FCC2-DE4C-6F4C-2AABACF77D10}"/>
              </a:ext>
            </a:extLst>
          </p:cNvPr>
          <p:cNvSpPr txBox="1"/>
          <p:nvPr/>
        </p:nvSpPr>
        <p:spPr>
          <a:xfrm>
            <a:off x="406398" y="5088066"/>
            <a:ext cx="6117062" cy="1076641"/>
          </a:xfrm>
          <a:prstGeom prst="rect">
            <a:avLst/>
          </a:prstGeom>
          <a:noFill/>
        </p:spPr>
        <p:txBody>
          <a:bodyPr wrap="square" rtlCol="0">
            <a:spAutoFit/>
          </a:bodyPr>
          <a:lstStyle/>
          <a:p>
            <a:pPr>
              <a:lnSpc>
                <a:spcPct val="150000"/>
              </a:lnSpc>
            </a:pPr>
            <a:r>
              <a:rPr kumimoji="1" lang="en-US" altLang="ja-JP" sz="1100" b="1" u="sng" dirty="0"/>
              <a:t>Example format </a:t>
            </a:r>
            <a:r>
              <a:rPr kumimoji="1" lang="en-US" altLang="ja-JP" sz="1100" b="1" u="sng" dirty="0" err="1"/>
              <a:t>json</a:t>
            </a:r>
            <a:endParaRPr kumimoji="1" lang="en-US" altLang="ja-JP" sz="1100" b="1" u="sng" dirty="0"/>
          </a:p>
          <a:p>
            <a:pPr>
              <a:lnSpc>
                <a:spcPct val="150000"/>
              </a:lnSpc>
            </a:pPr>
            <a:r>
              <a:rPr lang="en-US" sz="1100" dirty="0"/>
              <a:t>The JSON file must contain an array named </a:t>
            </a:r>
            <a:r>
              <a:rPr lang="th-TH" sz="1100" b="1" dirty="0"/>
              <a:t>“</a:t>
            </a:r>
            <a:r>
              <a:rPr lang="en-US" sz="1100" b="1" dirty="0"/>
              <a:t>rows</a:t>
            </a:r>
            <a:r>
              <a:rPr lang="th-TH" sz="1100" b="1" dirty="0"/>
              <a:t>”</a:t>
            </a:r>
            <a:r>
              <a:rPr lang="en-US" sz="1100" dirty="0"/>
              <a:t>, and the format of the JSON file should match the example below. It should allow for adding more than one row of data in a single transmission.</a:t>
            </a:r>
            <a:endParaRPr kumimoji="1" lang="en-US" altLang="ja-JP" sz="1100" dirty="0"/>
          </a:p>
        </p:txBody>
      </p:sp>
      <p:sp>
        <p:nvSpPr>
          <p:cNvPr id="2" name="Isosceles Triangle 1">
            <a:extLst>
              <a:ext uri="{FF2B5EF4-FFF2-40B4-BE49-F238E27FC236}">
                <a16:creationId xmlns:a16="http://schemas.microsoft.com/office/drawing/2014/main" id="{EE96A519-39F5-ABB7-5E59-7791E0F7F3FF}"/>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344446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61E9-D02D-D11B-6B6A-3C1C91CF2DD8}"/>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84540D2-1C56-8AE4-E7D5-30E4E43F57D5}"/>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17" name="正方形/長方形 16">
            <a:extLst>
              <a:ext uri="{FF2B5EF4-FFF2-40B4-BE49-F238E27FC236}">
                <a16:creationId xmlns:a16="http://schemas.microsoft.com/office/drawing/2014/main" id="{D7DF6BD9-1D03-94BA-A9D9-35981E59844E}"/>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3CA93D8F-BD5A-22F0-C818-2E87774610FE}"/>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5-1. Purchase orders </a:t>
            </a:r>
          </a:p>
        </p:txBody>
      </p:sp>
      <p:sp>
        <p:nvSpPr>
          <p:cNvPr id="2" name="テキスト ボックス 17">
            <a:extLst>
              <a:ext uri="{FF2B5EF4-FFF2-40B4-BE49-F238E27FC236}">
                <a16:creationId xmlns:a16="http://schemas.microsoft.com/office/drawing/2014/main" id="{3F93113A-F8A9-78CB-4617-540F0197733F}"/>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lang="en-US" sz="1100" b="1" u="sng" dirty="0"/>
              <a:t>Column</a:t>
            </a:r>
          </a:p>
          <a:p>
            <a:pPr>
              <a:lnSpc>
                <a:spcPct val="150000"/>
              </a:lnSpc>
            </a:pPr>
            <a:r>
              <a:rPr lang="en-US" sz="1100" dirty="0"/>
              <a:t>The list of columns required for submitting data for the  </a:t>
            </a:r>
            <a:r>
              <a:rPr lang="en-US" sz="1100" b="1" dirty="0"/>
              <a:t>“</a:t>
            </a:r>
            <a:r>
              <a:rPr lang="en-US" sz="1100" b="1" dirty="0" err="1"/>
              <a:t>pur_order</a:t>
            </a:r>
            <a:r>
              <a:rPr lang="en-US" sz="1100" b="1" dirty="0"/>
              <a:t>” </a:t>
            </a:r>
            <a:r>
              <a:rPr lang="en-US" sz="1100" dirty="0"/>
              <a:t>table.</a:t>
            </a:r>
            <a:endParaRPr kumimoji="1" lang="en-US" altLang="ja-JP" sz="1100" b="1" u="sng" dirty="0"/>
          </a:p>
        </p:txBody>
      </p:sp>
      <p:graphicFrame>
        <p:nvGraphicFramePr>
          <p:cNvPr id="19" name="Table 18">
            <a:extLst>
              <a:ext uri="{FF2B5EF4-FFF2-40B4-BE49-F238E27FC236}">
                <a16:creationId xmlns:a16="http://schemas.microsoft.com/office/drawing/2014/main" id="{9BAE4036-BDB5-90DA-4A1F-35848B328772}"/>
              </a:ext>
            </a:extLst>
          </p:cNvPr>
          <p:cNvGraphicFramePr>
            <a:graphicFrameLocks noGrp="1"/>
          </p:cNvGraphicFramePr>
          <p:nvPr>
            <p:extLst>
              <p:ext uri="{D42A27DB-BD31-4B8C-83A1-F6EECF244321}">
                <p14:modId xmlns:p14="http://schemas.microsoft.com/office/powerpoint/2010/main" val="464394016"/>
              </p:ext>
            </p:extLst>
          </p:nvPr>
        </p:nvGraphicFramePr>
        <p:xfrm>
          <a:off x="406400" y="2051466"/>
          <a:ext cx="4738035" cy="6284913"/>
        </p:xfrm>
        <a:graphic>
          <a:graphicData uri="http://schemas.openxmlformats.org/drawingml/2006/table">
            <a:tbl>
              <a:tblPr/>
              <a:tblGrid>
                <a:gridCol w="668608">
                  <a:extLst>
                    <a:ext uri="{9D8B030D-6E8A-4147-A177-3AD203B41FA5}">
                      <a16:colId xmlns:a16="http://schemas.microsoft.com/office/drawing/2014/main" val="1733671399"/>
                    </a:ext>
                  </a:extLst>
                </a:gridCol>
                <a:gridCol w="1279434">
                  <a:extLst>
                    <a:ext uri="{9D8B030D-6E8A-4147-A177-3AD203B41FA5}">
                      <a16:colId xmlns:a16="http://schemas.microsoft.com/office/drawing/2014/main" val="433940789"/>
                    </a:ext>
                  </a:extLst>
                </a:gridCol>
                <a:gridCol w="949258">
                  <a:extLst>
                    <a:ext uri="{9D8B030D-6E8A-4147-A177-3AD203B41FA5}">
                      <a16:colId xmlns:a16="http://schemas.microsoft.com/office/drawing/2014/main" val="879830416"/>
                    </a:ext>
                  </a:extLst>
                </a:gridCol>
                <a:gridCol w="1015293">
                  <a:extLst>
                    <a:ext uri="{9D8B030D-6E8A-4147-A177-3AD203B41FA5}">
                      <a16:colId xmlns:a16="http://schemas.microsoft.com/office/drawing/2014/main" val="6900848"/>
                    </a:ext>
                  </a:extLst>
                </a:gridCol>
                <a:gridCol w="825442">
                  <a:extLst>
                    <a:ext uri="{9D8B030D-6E8A-4147-A177-3AD203B41FA5}">
                      <a16:colId xmlns:a16="http://schemas.microsoft.com/office/drawing/2014/main" val="3034349249"/>
                    </a:ext>
                  </a:extLst>
                </a:gridCol>
              </a:tblGrid>
              <a:tr h="173343">
                <a:tc>
                  <a:txBody>
                    <a:bodyPr/>
                    <a:lstStyle/>
                    <a:p>
                      <a:pPr algn="ctr" rtl="0" fontAlgn="b"/>
                      <a:r>
                        <a:rPr lang="en-US" sz="800" b="1">
                          <a:effectLst/>
                          <a:latin typeface="+mn-lt"/>
                        </a:rPr>
                        <a:t>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column_name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data_type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maximum_length</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US" sz="800" b="1">
                          <a:effectLst/>
                          <a:latin typeface="+mn-lt"/>
                        </a:rPr>
                        <a:t>format</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61542"/>
                  </a:ext>
                </a:extLst>
              </a:tr>
              <a:tr h="211313">
                <a:tc>
                  <a:txBody>
                    <a:bodyPr/>
                    <a:lstStyle/>
                    <a:p>
                      <a:pPr algn="ctr" rtl="0" fontAlgn="b"/>
                      <a:r>
                        <a:rPr lang="en-TH" sz="800">
                          <a:effectLst/>
                          <a:latin typeface="+mn-lt"/>
                        </a:rPr>
                        <a:t>1</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order_no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41605"/>
                  </a:ext>
                </a:extLst>
              </a:tr>
              <a:tr h="211313">
                <a:tc>
                  <a:txBody>
                    <a:bodyPr/>
                    <a:lstStyle/>
                    <a:p>
                      <a:pPr algn="ctr" rtl="0" fontAlgn="b"/>
                      <a:r>
                        <a:rPr lang="en-TH" sz="800">
                          <a:effectLst/>
                          <a:latin typeface="+mn-lt"/>
                        </a:rPr>
                        <a:t>2</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order_status</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353937"/>
                  </a:ext>
                </a:extLst>
              </a:tr>
              <a:tr h="211313">
                <a:tc>
                  <a:txBody>
                    <a:bodyPr/>
                    <a:lstStyle/>
                    <a:p>
                      <a:pPr algn="ctr" rtl="0" fontAlgn="b"/>
                      <a:r>
                        <a:rPr lang="en-TH" sz="800">
                          <a:effectLst/>
                          <a:latin typeface="+mn-lt"/>
                        </a:rPr>
                        <a:t>3</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item_type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2</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96183"/>
                  </a:ext>
                </a:extLst>
              </a:tr>
              <a:tr h="211313">
                <a:tc>
                  <a:txBody>
                    <a:bodyPr/>
                    <a:lstStyle/>
                    <a:p>
                      <a:pPr algn="ctr" rtl="0" fontAlgn="b"/>
                      <a:r>
                        <a:rPr lang="en-TH" sz="800">
                          <a:effectLst/>
                          <a:latin typeface="+mn-lt"/>
                        </a:rPr>
                        <a:t>4</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item_no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30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289390"/>
                  </a:ext>
                </a:extLst>
              </a:tr>
              <a:tr h="211313">
                <a:tc>
                  <a:txBody>
                    <a:bodyPr/>
                    <a:lstStyle/>
                    <a:p>
                      <a:pPr algn="ctr" rtl="0" fontAlgn="b"/>
                      <a:r>
                        <a:rPr lang="en-TH" sz="800">
                          <a:effectLst/>
                          <a:latin typeface="+mn-lt"/>
                        </a:rPr>
                        <a:t>5</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item_desc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98908"/>
                  </a:ext>
                </a:extLst>
              </a:tr>
              <a:tr h="211313">
                <a:tc>
                  <a:txBody>
                    <a:bodyPr/>
                    <a:lstStyle/>
                    <a:p>
                      <a:pPr algn="ctr" rtl="0" fontAlgn="b"/>
                      <a:r>
                        <a:rPr lang="en-TH" sz="800">
                          <a:effectLst/>
                          <a:latin typeface="+mn-lt"/>
                        </a:rPr>
                        <a:t>6</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708600"/>
                  </a:ext>
                </a:extLst>
              </a:tr>
              <a:tr h="211313">
                <a:tc>
                  <a:txBody>
                    <a:bodyPr/>
                    <a:lstStyle/>
                    <a:p>
                      <a:pPr algn="ctr" rtl="0" fontAlgn="b"/>
                      <a:r>
                        <a:rPr lang="en-TH" sz="800">
                          <a:effectLst/>
                          <a:latin typeface="+mn-lt"/>
                        </a:rPr>
                        <a:t>7</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mfg_flag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87713"/>
                  </a:ext>
                </a:extLst>
              </a:tr>
              <a:tr h="211313">
                <a:tc>
                  <a:txBody>
                    <a:bodyPr/>
                    <a:lstStyle/>
                    <a:p>
                      <a:pPr algn="ctr" rtl="0" fontAlgn="b"/>
                      <a:r>
                        <a:rPr lang="en-TH" sz="800">
                          <a:effectLst/>
                          <a:latin typeface="+mn-lt"/>
                        </a:rPr>
                        <a:t>8</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sc_flag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159317"/>
                  </a:ext>
                </a:extLst>
              </a:tr>
              <a:tr h="211313">
                <a:tc>
                  <a:txBody>
                    <a:bodyPr/>
                    <a:lstStyle/>
                    <a:p>
                      <a:pPr algn="ctr" rtl="0" fontAlgn="b"/>
                      <a:r>
                        <a:rPr lang="en-TH" sz="800">
                          <a:effectLst/>
                          <a:latin typeface="+mn-lt"/>
                        </a:rPr>
                        <a:t>9</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sch_id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150472"/>
                  </a:ext>
                </a:extLst>
              </a:tr>
              <a:tr h="211313">
                <a:tc>
                  <a:txBody>
                    <a:bodyPr/>
                    <a:lstStyle/>
                    <a:p>
                      <a:pPr algn="ctr" rtl="0" fontAlgn="b"/>
                      <a:r>
                        <a:rPr lang="en-TH" sz="800">
                          <a:effectLst/>
                          <a:latin typeface="+mn-lt"/>
                        </a:rPr>
                        <a:t>10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joc_type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503618"/>
                  </a:ext>
                </a:extLst>
              </a:tr>
              <a:tr h="211313">
                <a:tc>
                  <a:txBody>
                    <a:bodyPr/>
                    <a:lstStyle/>
                    <a:p>
                      <a:pPr algn="ctr" rtl="0" fontAlgn="b"/>
                      <a:r>
                        <a:rPr lang="en-TH" sz="800">
                          <a:effectLst/>
                          <a:latin typeface="+mn-lt"/>
                        </a:rPr>
                        <a:t>11</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joc_cd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20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934515"/>
                  </a:ext>
                </a:extLst>
              </a:tr>
              <a:tr h="211313">
                <a:tc>
                  <a:txBody>
                    <a:bodyPr/>
                    <a:lstStyle/>
                    <a:p>
                      <a:pPr algn="ctr" rtl="0" fontAlgn="b"/>
                      <a:r>
                        <a:rPr lang="en-TH" sz="800">
                          <a:effectLst/>
                          <a:latin typeface="+mn-lt"/>
                        </a:rPr>
                        <a:t>12</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joc_split_no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144913"/>
                  </a:ext>
                </a:extLst>
              </a:tr>
              <a:tr h="211313">
                <a:tc>
                  <a:txBody>
                    <a:bodyPr/>
                    <a:lstStyle/>
                    <a:p>
                      <a:pPr algn="ctr" rtl="0" fontAlgn="b"/>
                      <a:r>
                        <a:rPr lang="en-TH" sz="800">
                          <a:effectLst/>
                          <a:latin typeface="+mn-lt"/>
                        </a:rPr>
                        <a:t>13</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cost_center</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0073559"/>
                  </a:ext>
                </a:extLst>
              </a:tr>
              <a:tr h="211313">
                <a:tc>
                  <a:txBody>
                    <a:bodyPr/>
                    <a:lstStyle/>
                    <a:p>
                      <a:pPr algn="ctr" rtl="0" fontAlgn="b"/>
                      <a:r>
                        <a:rPr lang="en-TH" sz="800">
                          <a:effectLst/>
                          <a:latin typeface="+mn-lt"/>
                        </a:rPr>
                        <a:t>14</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joc_item_no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30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319172"/>
                  </a:ext>
                </a:extLst>
              </a:tr>
              <a:tr h="211313">
                <a:tc>
                  <a:txBody>
                    <a:bodyPr/>
                    <a:lstStyle/>
                    <a:p>
                      <a:pPr algn="ctr" rtl="0" fontAlgn="b"/>
                      <a:r>
                        <a:rPr lang="en-TH" sz="800">
                          <a:effectLst/>
                          <a:latin typeface="+mn-lt"/>
                        </a:rPr>
                        <a:t>15</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parent_order_no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275703"/>
                  </a:ext>
                </a:extLst>
              </a:tr>
              <a:tr h="211313">
                <a:tc>
                  <a:txBody>
                    <a:bodyPr/>
                    <a:lstStyle/>
                    <a:p>
                      <a:pPr algn="ctr" rtl="0" fontAlgn="b"/>
                      <a:r>
                        <a:rPr lang="en-TH" sz="800">
                          <a:effectLst/>
                          <a:latin typeface="+mn-lt"/>
                        </a:rPr>
                        <a:t>16</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plan_no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184747"/>
                  </a:ext>
                </a:extLst>
              </a:tr>
              <a:tr h="173343">
                <a:tc>
                  <a:txBody>
                    <a:bodyPr/>
                    <a:lstStyle/>
                    <a:p>
                      <a:pPr algn="ctr" rtl="0" fontAlgn="b"/>
                      <a:r>
                        <a:rPr lang="en-TH" sz="800">
                          <a:effectLst/>
                          <a:latin typeface="+mn-lt"/>
                        </a:rPr>
                        <a:t>17</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parent_start_date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000248"/>
                  </a:ext>
                </a:extLst>
              </a:tr>
              <a:tr h="173343">
                <a:tc>
                  <a:txBody>
                    <a:bodyPr/>
                    <a:lstStyle/>
                    <a:p>
                      <a:pPr algn="ctr" rtl="0" fontAlgn="b"/>
                      <a:r>
                        <a:rPr lang="en-TH" sz="800">
                          <a:effectLst/>
                          <a:latin typeface="+mn-lt"/>
                        </a:rPr>
                        <a:t>18</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parent_compl_date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85349"/>
                  </a:ext>
                </a:extLst>
              </a:tr>
              <a:tr h="173343">
                <a:tc>
                  <a:txBody>
                    <a:bodyPr/>
                    <a:lstStyle/>
                    <a:p>
                      <a:pPr algn="ctr" rtl="0" fontAlgn="b"/>
                      <a:r>
                        <a:rPr lang="en-TH" sz="800">
                          <a:effectLst/>
                          <a:latin typeface="+mn-lt"/>
                        </a:rPr>
                        <a:t>19</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sch_start_date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219097"/>
                  </a:ext>
                </a:extLst>
              </a:tr>
              <a:tr h="173343">
                <a:tc>
                  <a:txBody>
                    <a:bodyPr/>
                    <a:lstStyle/>
                    <a:p>
                      <a:pPr algn="ctr" rtl="0" fontAlgn="b"/>
                      <a:r>
                        <a:rPr lang="en-TH" sz="800">
                          <a:effectLst/>
                          <a:latin typeface="+mn-lt"/>
                        </a:rPr>
                        <a:t>20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sch_compl_date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417059"/>
                  </a:ext>
                </a:extLst>
              </a:tr>
              <a:tr h="211313">
                <a:tc>
                  <a:txBody>
                    <a:bodyPr/>
                    <a:lstStyle/>
                    <a:p>
                      <a:pPr algn="ctr" rtl="0" fontAlgn="b"/>
                      <a:r>
                        <a:rPr lang="en-TH" sz="800">
                          <a:effectLst/>
                          <a:latin typeface="+mn-lt"/>
                        </a:rPr>
                        <a:t>21</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order_qty</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4152"/>
                  </a:ext>
                </a:extLst>
              </a:tr>
              <a:tr h="211313">
                <a:tc>
                  <a:txBody>
                    <a:bodyPr/>
                    <a:lstStyle/>
                    <a:p>
                      <a:pPr algn="ctr" rtl="0" fontAlgn="b"/>
                      <a:r>
                        <a:rPr lang="en-TH" sz="800">
                          <a:effectLst/>
                          <a:latin typeface="+mn-lt"/>
                        </a:rPr>
                        <a:t>22</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order_umsr</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3</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623041"/>
                  </a:ext>
                </a:extLst>
              </a:tr>
              <a:tr h="211313">
                <a:tc>
                  <a:txBody>
                    <a:bodyPr/>
                    <a:lstStyle/>
                    <a:p>
                      <a:pPr algn="ctr" rtl="0" fontAlgn="b"/>
                      <a:r>
                        <a:rPr lang="en-TH" sz="800">
                          <a:effectLst/>
                          <a:latin typeface="+mn-lt"/>
                        </a:rPr>
                        <a:t>23</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alloc_flag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661746"/>
                  </a:ext>
                </a:extLst>
              </a:tr>
              <a:tr h="211313">
                <a:tc>
                  <a:txBody>
                    <a:bodyPr/>
                    <a:lstStyle/>
                    <a:p>
                      <a:pPr algn="ctr" rtl="0" fontAlgn="b"/>
                      <a:r>
                        <a:rPr lang="en-TH" sz="800">
                          <a:effectLst/>
                          <a:latin typeface="+mn-lt"/>
                        </a:rPr>
                        <a:t>24</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job_order_no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470307"/>
                  </a:ext>
                </a:extLst>
              </a:tr>
              <a:tr h="173343">
                <a:tc>
                  <a:txBody>
                    <a:bodyPr/>
                    <a:lstStyle/>
                    <a:p>
                      <a:pPr algn="ctr" rtl="0" fontAlgn="b"/>
                      <a:r>
                        <a:rPr lang="en-TH" sz="800">
                          <a:effectLst/>
                          <a:latin typeface="+mn-lt"/>
                        </a:rPr>
                        <a:t>25</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job_order_date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09011"/>
                  </a:ext>
                </a:extLst>
              </a:tr>
              <a:tr h="211313">
                <a:tc>
                  <a:txBody>
                    <a:bodyPr/>
                    <a:lstStyle/>
                    <a:p>
                      <a:pPr algn="ctr" rtl="0" fontAlgn="b"/>
                      <a:r>
                        <a:rPr lang="en-TH" sz="800">
                          <a:effectLst/>
                          <a:latin typeface="+mn-lt"/>
                        </a:rPr>
                        <a:t>26</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job_order_qty</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553623"/>
                  </a:ext>
                </a:extLst>
              </a:tr>
              <a:tr h="173343">
                <a:tc>
                  <a:txBody>
                    <a:bodyPr/>
                    <a:lstStyle/>
                    <a:p>
                      <a:pPr algn="ctr" rtl="0" fontAlgn="b"/>
                      <a:r>
                        <a:rPr lang="en-TH" sz="800">
                          <a:effectLst/>
                          <a:latin typeface="+mn-lt"/>
                        </a:rPr>
                        <a:t>27</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job_order_compl_date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382203"/>
                  </a:ext>
                </a:extLst>
              </a:tr>
              <a:tr h="211313">
                <a:tc>
                  <a:txBody>
                    <a:bodyPr/>
                    <a:lstStyle/>
                    <a:p>
                      <a:pPr algn="ctr" rtl="0" fontAlgn="b"/>
                      <a:r>
                        <a:rPr lang="en-TH" sz="800">
                          <a:effectLst/>
                          <a:latin typeface="+mn-lt"/>
                        </a:rPr>
                        <a:t>28</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job_order_compl_qty</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400042"/>
                  </a:ext>
                </a:extLst>
              </a:tr>
              <a:tr h="211313">
                <a:tc>
                  <a:txBody>
                    <a:bodyPr/>
                    <a:lstStyle/>
                    <a:p>
                      <a:pPr algn="ctr" rtl="0" fontAlgn="b"/>
                      <a:r>
                        <a:rPr lang="en-TH" sz="800">
                          <a:effectLst/>
                          <a:latin typeface="+mn-lt"/>
                        </a:rPr>
                        <a:t>29</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job_order_rej_qty</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852199"/>
                  </a:ext>
                </a:extLst>
              </a:tr>
              <a:tr h="211313">
                <a:tc>
                  <a:txBody>
                    <a:bodyPr/>
                    <a:lstStyle/>
                    <a:p>
                      <a:pPr algn="ctr" rtl="0" fontAlgn="b"/>
                      <a:r>
                        <a:rPr lang="en-TH" sz="800">
                          <a:effectLst/>
                          <a:latin typeface="+mn-lt"/>
                        </a:rPr>
                        <a:t>30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ws_cd</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41960"/>
                  </a:ext>
                </a:extLst>
              </a:tr>
            </a:tbl>
          </a:graphicData>
        </a:graphic>
      </p:graphicFrame>
      <p:sp>
        <p:nvSpPr>
          <p:cNvPr id="4" name="Isosceles Triangle 3">
            <a:extLst>
              <a:ext uri="{FF2B5EF4-FFF2-40B4-BE49-F238E27FC236}">
                <a16:creationId xmlns:a16="http://schemas.microsoft.com/office/drawing/2014/main" id="{E128A1C8-ADB1-8DD8-7C03-F8676ADA685C}"/>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1207228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584C-77BB-C88A-CCC9-58F5E3E25CA1}"/>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F01459-1CF7-F82E-352A-AEDE2D6BD7C4}"/>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17" name="正方形/長方形 16">
            <a:extLst>
              <a:ext uri="{FF2B5EF4-FFF2-40B4-BE49-F238E27FC236}">
                <a16:creationId xmlns:a16="http://schemas.microsoft.com/office/drawing/2014/main" id="{772A23E2-87FB-1C61-9D96-31931870F98E}"/>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028F4BAE-30D8-C52B-7091-9EC962874633}"/>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5-1. Purchase orders </a:t>
            </a:r>
          </a:p>
        </p:txBody>
      </p:sp>
      <p:sp>
        <p:nvSpPr>
          <p:cNvPr id="2" name="テキスト ボックス 17">
            <a:extLst>
              <a:ext uri="{FF2B5EF4-FFF2-40B4-BE49-F238E27FC236}">
                <a16:creationId xmlns:a16="http://schemas.microsoft.com/office/drawing/2014/main" id="{89FC20EB-9E60-A489-44D2-4271A80AE9F3}"/>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lang="en-US" sz="1100" b="1" u="sng" dirty="0"/>
              <a:t>Column</a:t>
            </a:r>
          </a:p>
          <a:p>
            <a:pPr>
              <a:lnSpc>
                <a:spcPct val="150000"/>
              </a:lnSpc>
            </a:pPr>
            <a:r>
              <a:rPr lang="en-US" sz="1100" dirty="0"/>
              <a:t>The list of columns required for submitting data for the  </a:t>
            </a:r>
            <a:r>
              <a:rPr lang="en-US" sz="1100" b="1" dirty="0"/>
              <a:t>“</a:t>
            </a:r>
            <a:r>
              <a:rPr lang="en-US" sz="1100" b="1" dirty="0" err="1"/>
              <a:t>pur_order</a:t>
            </a:r>
            <a:r>
              <a:rPr lang="en-US" sz="1100" b="1" dirty="0"/>
              <a:t>” </a:t>
            </a:r>
            <a:r>
              <a:rPr lang="en-US" sz="1100" dirty="0"/>
              <a:t>table.</a:t>
            </a:r>
            <a:endParaRPr kumimoji="1" lang="en-US" altLang="ja-JP" sz="1100" b="1" u="sng" dirty="0"/>
          </a:p>
        </p:txBody>
      </p:sp>
      <p:graphicFrame>
        <p:nvGraphicFramePr>
          <p:cNvPr id="19" name="Table 18">
            <a:extLst>
              <a:ext uri="{FF2B5EF4-FFF2-40B4-BE49-F238E27FC236}">
                <a16:creationId xmlns:a16="http://schemas.microsoft.com/office/drawing/2014/main" id="{31E0D451-5153-173A-2E29-0E12E0245F5E}"/>
              </a:ext>
            </a:extLst>
          </p:cNvPr>
          <p:cNvGraphicFramePr>
            <a:graphicFrameLocks noGrp="1"/>
          </p:cNvGraphicFramePr>
          <p:nvPr>
            <p:extLst>
              <p:ext uri="{D42A27DB-BD31-4B8C-83A1-F6EECF244321}">
                <p14:modId xmlns:p14="http://schemas.microsoft.com/office/powerpoint/2010/main" val="3450735051"/>
              </p:ext>
            </p:extLst>
          </p:nvPr>
        </p:nvGraphicFramePr>
        <p:xfrm>
          <a:off x="406400" y="2051466"/>
          <a:ext cx="4738035" cy="6284913"/>
        </p:xfrm>
        <a:graphic>
          <a:graphicData uri="http://schemas.openxmlformats.org/drawingml/2006/table">
            <a:tbl>
              <a:tblPr/>
              <a:tblGrid>
                <a:gridCol w="668608">
                  <a:extLst>
                    <a:ext uri="{9D8B030D-6E8A-4147-A177-3AD203B41FA5}">
                      <a16:colId xmlns:a16="http://schemas.microsoft.com/office/drawing/2014/main" val="1733671399"/>
                    </a:ext>
                  </a:extLst>
                </a:gridCol>
                <a:gridCol w="1279434">
                  <a:extLst>
                    <a:ext uri="{9D8B030D-6E8A-4147-A177-3AD203B41FA5}">
                      <a16:colId xmlns:a16="http://schemas.microsoft.com/office/drawing/2014/main" val="433940789"/>
                    </a:ext>
                  </a:extLst>
                </a:gridCol>
                <a:gridCol w="949258">
                  <a:extLst>
                    <a:ext uri="{9D8B030D-6E8A-4147-A177-3AD203B41FA5}">
                      <a16:colId xmlns:a16="http://schemas.microsoft.com/office/drawing/2014/main" val="879830416"/>
                    </a:ext>
                  </a:extLst>
                </a:gridCol>
                <a:gridCol w="1015293">
                  <a:extLst>
                    <a:ext uri="{9D8B030D-6E8A-4147-A177-3AD203B41FA5}">
                      <a16:colId xmlns:a16="http://schemas.microsoft.com/office/drawing/2014/main" val="6900848"/>
                    </a:ext>
                  </a:extLst>
                </a:gridCol>
                <a:gridCol w="825442">
                  <a:extLst>
                    <a:ext uri="{9D8B030D-6E8A-4147-A177-3AD203B41FA5}">
                      <a16:colId xmlns:a16="http://schemas.microsoft.com/office/drawing/2014/main" val="3034349249"/>
                    </a:ext>
                  </a:extLst>
                </a:gridCol>
              </a:tblGrid>
              <a:tr h="173343">
                <a:tc>
                  <a:txBody>
                    <a:bodyPr/>
                    <a:lstStyle/>
                    <a:p>
                      <a:pPr algn="ctr" rtl="0" fontAlgn="b"/>
                      <a:r>
                        <a:rPr lang="en-US" sz="800" b="1">
                          <a:effectLst/>
                          <a:latin typeface="+mn-lt"/>
                        </a:rPr>
                        <a:t>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column_name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data_type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maximum_length</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US" sz="800" b="1">
                          <a:effectLst/>
                          <a:latin typeface="+mn-lt"/>
                        </a:rPr>
                        <a:t>format</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61542"/>
                  </a:ext>
                </a:extLst>
              </a:tr>
              <a:tr h="211313">
                <a:tc>
                  <a:txBody>
                    <a:bodyPr/>
                    <a:lstStyle/>
                    <a:p>
                      <a:pPr algn="ctr" rtl="0" fontAlgn="b"/>
                      <a:r>
                        <a:rPr lang="en-TH" sz="800" dirty="0">
                          <a:effectLst/>
                          <a:latin typeface="+mn-lt"/>
                        </a:rPr>
                        <a:t>31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process_cd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41605"/>
                  </a:ext>
                </a:extLst>
              </a:tr>
              <a:tr h="211313">
                <a:tc>
                  <a:txBody>
                    <a:bodyPr/>
                    <a:lstStyle/>
                    <a:p>
                      <a:pPr algn="ctr" rtl="0" fontAlgn="b"/>
                      <a:r>
                        <a:rPr lang="en-TH" sz="800">
                          <a:effectLst/>
                          <a:latin typeface="+mn-lt"/>
                        </a:rPr>
                        <a:t>32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whs_cd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353937"/>
                  </a:ext>
                </a:extLst>
              </a:tr>
              <a:tr h="211313">
                <a:tc>
                  <a:txBody>
                    <a:bodyPr/>
                    <a:lstStyle/>
                    <a:p>
                      <a:pPr algn="ctr" rtl="0" fontAlgn="b"/>
                      <a:r>
                        <a:rPr lang="en-TH" sz="800">
                          <a:effectLst/>
                          <a:latin typeface="+mn-lt"/>
                        </a:rPr>
                        <a:t>33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mrp_whs_grp</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96183"/>
                  </a:ext>
                </a:extLst>
              </a:tr>
              <a:tr h="211313">
                <a:tc>
                  <a:txBody>
                    <a:bodyPr/>
                    <a:lstStyle/>
                    <a:p>
                      <a:pPr algn="ctr" rtl="0" fontAlgn="b"/>
                      <a:r>
                        <a:rPr lang="en-TH" sz="800">
                          <a:effectLst/>
                          <a:latin typeface="+mn-lt"/>
                        </a:rPr>
                        <a:t>34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po_header_no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289390"/>
                  </a:ext>
                </a:extLst>
              </a:tr>
              <a:tr h="211313">
                <a:tc>
                  <a:txBody>
                    <a:bodyPr/>
                    <a:lstStyle/>
                    <a:p>
                      <a:pPr algn="ctr" rtl="0" fontAlgn="b"/>
                      <a:r>
                        <a:rPr lang="en-TH" sz="800">
                          <a:effectLst/>
                          <a:latin typeface="+mn-lt"/>
                        </a:rPr>
                        <a:t>35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po_no</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98908"/>
                  </a:ext>
                </a:extLst>
              </a:tr>
              <a:tr h="211313">
                <a:tc>
                  <a:txBody>
                    <a:bodyPr/>
                    <a:lstStyle/>
                    <a:p>
                      <a:pPr algn="ctr" rtl="0" fontAlgn="b"/>
                      <a:r>
                        <a:rPr lang="en-TH" sz="800">
                          <a:effectLst/>
                          <a:latin typeface="+mn-lt"/>
                        </a:rPr>
                        <a:t>36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po_line_no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708600"/>
                  </a:ext>
                </a:extLst>
              </a:tr>
              <a:tr h="211313">
                <a:tc>
                  <a:txBody>
                    <a:bodyPr/>
                    <a:lstStyle/>
                    <a:p>
                      <a:pPr algn="ctr" rtl="0" fontAlgn="b"/>
                      <a:r>
                        <a:rPr lang="en-TH" sz="800">
                          <a:effectLst/>
                          <a:latin typeface="+mn-lt"/>
                        </a:rPr>
                        <a:t>37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po_issue_flag</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87713"/>
                  </a:ext>
                </a:extLst>
              </a:tr>
              <a:tr h="211313">
                <a:tc>
                  <a:txBody>
                    <a:bodyPr/>
                    <a:lstStyle/>
                    <a:p>
                      <a:pPr algn="ctr" rtl="0" fontAlgn="b"/>
                      <a:r>
                        <a:rPr lang="en-TH" sz="800">
                          <a:effectLst/>
                          <a:latin typeface="+mn-lt"/>
                        </a:rPr>
                        <a:t>38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po_issue_date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159317"/>
                  </a:ext>
                </a:extLst>
              </a:tr>
              <a:tr h="211313">
                <a:tc>
                  <a:txBody>
                    <a:bodyPr/>
                    <a:lstStyle/>
                    <a:p>
                      <a:pPr algn="ctr" rtl="0" fontAlgn="b"/>
                      <a:r>
                        <a:rPr lang="en-TH" sz="800">
                          <a:effectLst/>
                          <a:latin typeface="+mn-lt"/>
                        </a:rPr>
                        <a:t>39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po_cancel_no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150472"/>
                  </a:ext>
                </a:extLst>
              </a:tr>
              <a:tr h="211313">
                <a:tc>
                  <a:txBody>
                    <a:bodyPr/>
                    <a:lstStyle/>
                    <a:p>
                      <a:pPr algn="ctr" rtl="0" fontAlgn="b"/>
                      <a:r>
                        <a:rPr lang="en-TH" sz="80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po_cancel_date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503618"/>
                  </a:ext>
                </a:extLst>
              </a:tr>
              <a:tr h="211313">
                <a:tc>
                  <a:txBody>
                    <a:bodyPr/>
                    <a:lstStyle/>
                    <a:p>
                      <a:pPr algn="ctr" rtl="0" fontAlgn="b"/>
                      <a:r>
                        <a:rPr lang="en-TH" sz="800">
                          <a:effectLst/>
                          <a:latin typeface="+mn-lt"/>
                        </a:rPr>
                        <a:t>41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po_chg_times</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934515"/>
                  </a:ext>
                </a:extLst>
              </a:tr>
              <a:tr h="211313">
                <a:tc>
                  <a:txBody>
                    <a:bodyPr/>
                    <a:lstStyle/>
                    <a:p>
                      <a:pPr algn="ctr" rtl="0" fontAlgn="b"/>
                      <a:r>
                        <a:rPr lang="en-TH" sz="800">
                          <a:effectLst/>
                          <a:latin typeface="+mn-lt"/>
                        </a:rPr>
                        <a:t>42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po_org_due_date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144913"/>
                  </a:ext>
                </a:extLst>
              </a:tr>
              <a:tr h="211313">
                <a:tc>
                  <a:txBody>
                    <a:bodyPr/>
                    <a:lstStyle/>
                    <a:p>
                      <a:pPr algn="ctr" rtl="0" fontAlgn="b"/>
                      <a:r>
                        <a:rPr lang="en-TH" sz="800">
                          <a:effectLst/>
                          <a:latin typeface="+mn-lt"/>
                        </a:rPr>
                        <a:t>43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po_due_date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dirty="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0073559"/>
                  </a:ext>
                </a:extLst>
              </a:tr>
              <a:tr h="211313">
                <a:tc>
                  <a:txBody>
                    <a:bodyPr/>
                    <a:lstStyle/>
                    <a:p>
                      <a:pPr algn="ctr" rtl="0" fontAlgn="b"/>
                      <a:r>
                        <a:rPr lang="en-TH" sz="800">
                          <a:effectLst/>
                          <a:latin typeface="+mn-lt"/>
                        </a:rPr>
                        <a:t>44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po_ret_due_date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319172"/>
                  </a:ext>
                </a:extLst>
              </a:tr>
              <a:tr h="211313">
                <a:tc>
                  <a:txBody>
                    <a:bodyPr/>
                    <a:lstStyle/>
                    <a:p>
                      <a:pPr algn="ctr" rtl="0" fontAlgn="b"/>
                      <a:r>
                        <a:rPr lang="en-TH" sz="800">
                          <a:effectLst/>
                          <a:latin typeface="+mn-lt"/>
                        </a:rPr>
                        <a:t>45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ret_due_ins_date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275703"/>
                  </a:ext>
                </a:extLst>
              </a:tr>
              <a:tr h="211313">
                <a:tc>
                  <a:txBody>
                    <a:bodyPr/>
                    <a:lstStyle/>
                    <a:p>
                      <a:pPr algn="ctr" rtl="0" fontAlgn="b"/>
                      <a:r>
                        <a:rPr lang="en-TH" sz="800">
                          <a:effectLst/>
                          <a:latin typeface="+mn-lt"/>
                        </a:rPr>
                        <a:t>46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po_qty</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184747"/>
                  </a:ext>
                </a:extLst>
              </a:tr>
              <a:tr h="173343">
                <a:tc>
                  <a:txBody>
                    <a:bodyPr/>
                    <a:lstStyle/>
                    <a:p>
                      <a:pPr algn="ctr" rtl="0" fontAlgn="b"/>
                      <a:r>
                        <a:rPr lang="en-TH" sz="800">
                          <a:effectLst/>
                          <a:latin typeface="+mn-lt"/>
                        </a:rPr>
                        <a:t>47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po_umsr</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000248"/>
                  </a:ext>
                </a:extLst>
              </a:tr>
              <a:tr h="173343">
                <a:tc>
                  <a:txBody>
                    <a:bodyPr/>
                    <a:lstStyle/>
                    <a:p>
                      <a:pPr algn="ctr" rtl="0" fontAlgn="b"/>
                      <a:r>
                        <a:rPr lang="en-TH" sz="800">
                          <a:effectLst/>
                          <a:latin typeface="+mn-lt"/>
                        </a:rPr>
                        <a:t>48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umsr_conv_ratio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85349"/>
                  </a:ext>
                </a:extLst>
              </a:tr>
              <a:tr h="173343">
                <a:tc>
                  <a:txBody>
                    <a:bodyPr/>
                    <a:lstStyle/>
                    <a:p>
                      <a:pPr algn="ctr" rtl="0" fontAlgn="b"/>
                      <a:r>
                        <a:rPr lang="en-TH" sz="800">
                          <a:effectLst/>
                          <a:latin typeface="+mn-lt"/>
                        </a:rPr>
                        <a:t>49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buyer_cd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dirty="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219097"/>
                  </a:ext>
                </a:extLst>
              </a:tr>
              <a:tr h="173343">
                <a:tc>
                  <a:txBody>
                    <a:bodyPr/>
                    <a:lstStyle/>
                    <a:p>
                      <a:pPr algn="ctr" rtl="0" fontAlgn="b"/>
                      <a:r>
                        <a:rPr lang="en-TH" sz="800">
                          <a:effectLst/>
                          <a:latin typeface="+mn-lt"/>
                        </a:rPr>
                        <a:t>50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vendor_cd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417059"/>
                  </a:ext>
                </a:extLst>
              </a:tr>
              <a:tr h="211313">
                <a:tc>
                  <a:txBody>
                    <a:bodyPr/>
                    <a:lstStyle/>
                    <a:p>
                      <a:pPr algn="ctr" rtl="0" fontAlgn="b"/>
                      <a:r>
                        <a:rPr lang="en-TH" sz="800">
                          <a:effectLst/>
                          <a:latin typeface="+mn-lt"/>
                        </a:rPr>
                        <a:t>51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trade_type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4152"/>
                  </a:ext>
                </a:extLst>
              </a:tr>
              <a:tr h="211313">
                <a:tc>
                  <a:txBody>
                    <a:bodyPr/>
                    <a:lstStyle/>
                    <a:p>
                      <a:pPr algn="ctr" rtl="0" fontAlgn="b"/>
                      <a:r>
                        <a:rPr lang="en-TH" sz="800">
                          <a:effectLst/>
                          <a:latin typeface="+mn-lt"/>
                        </a:rPr>
                        <a:t>52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alloc_ratio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623041"/>
                  </a:ext>
                </a:extLst>
              </a:tr>
              <a:tr h="211313">
                <a:tc>
                  <a:txBody>
                    <a:bodyPr/>
                    <a:lstStyle/>
                    <a:p>
                      <a:pPr algn="ctr" rtl="0" fontAlgn="b"/>
                      <a:r>
                        <a:rPr lang="en-TH" sz="800">
                          <a:effectLst/>
                          <a:latin typeface="+mn-lt"/>
                        </a:rPr>
                        <a:t>53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auto_po_flag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661746"/>
                  </a:ext>
                </a:extLst>
              </a:tr>
              <a:tr h="211313">
                <a:tc>
                  <a:txBody>
                    <a:bodyPr/>
                    <a:lstStyle/>
                    <a:p>
                      <a:pPr algn="ctr" rtl="0" fontAlgn="b"/>
                      <a:r>
                        <a:rPr lang="en-TH" sz="800">
                          <a:effectLst/>
                          <a:latin typeface="+mn-lt"/>
                        </a:rPr>
                        <a:t>54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recv_loc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470307"/>
                  </a:ext>
                </a:extLst>
              </a:tr>
              <a:tr h="173343">
                <a:tc>
                  <a:txBody>
                    <a:bodyPr/>
                    <a:lstStyle/>
                    <a:p>
                      <a:pPr algn="ctr" rtl="0" fontAlgn="b"/>
                      <a:r>
                        <a:rPr lang="en-TH" sz="800">
                          <a:effectLst/>
                          <a:latin typeface="+mn-lt"/>
                        </a:rPr>
                        <a:t>55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insp_cd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09011"/>
                  </a:ext>
                </a:extLst>
              </a:tr>
              <a:tr h="211313">
                <a:tc>
                  <a:txBody>
                    <a:bodyPr/>
                    <a:lstStyle/>
                    <a:p>
                      <a:pPr algn="ctr" rtl="0" fontAlgn="b"/>
                      <a:r>
                        <a:rPr lang="en-TH" sz="800">
                          <a:effectLst/>
                          <a:latin typeface="+mn-lt"/>
                        </a:rPr>
                        <a:t>56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auto_housing_type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553623"/>
                  </a:ext>
                </a:extLst>
              </a:tr>
              <a:tr h="173343">
                <a:tc>
                  <a:txBody>
                    <a:bodyPr/>
                    <a:lstStyle/>
                    <a:p>
                      <a:pPr algn="ctr" rtl="0" fontAlgn="b"/>
                      <a:r>
                        <a:rPr lang="en-TH" sz="800">
                          <a:effectLst/>
                          <a:latin typeface="+mn-lt"/>
                        </a:rPr>
                        <a:t>57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unit_prc_type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382203"/>
                  </a:ext>
                </a:extLst>
              </a:tr>
              <a:tr h="211313">
                <a:tc>
                  <a:txBody>
                    <a:bodyPr/>
                    <a:lstStyle/>
                    <a:p>
                      <a:pPr algn="ctr" rtl="0" fontAlgn="b"/>
                      <a:r>
                        <a:rPr lang="en-TH" sz="800">
                          <a:effectLst/>
                          <a:latin typeface="+mn-lt"/>
                        </a:rPr>
                        <a:t>58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tentative_prc_type</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400042"/>
                  </a:ext>
                </a:extLst>
              </a:tr>
              <a:tr h="211313">
                <a:tc>
                  <a:txBody>
                    <a:bodyPr/>
                    <a:lstStyle/>
                    <a:p>
                      <a:pPr algn="ctr" rtl="0" fontAlgn="b"/>
                      <a:r>
                        <a:rPr lang="en-TH" sz="800">
                          <a:effectLst/>
                          <a:latin typeface="+mn-lt"/>
                        </a:rPr>
                        <a:t>59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po_cur</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852199"/>
                  </a:ext>
                </a:extLst>
              </a:tr>
              <a:tr h="211313">
                <a:tc>
                  <a:txBody>
                    <a:bodyPr/>
                    <a:lstStyle/>
                    <a:p>
                      <a:pPr algn="ctr" rtl="0" fontAlgn="b"/>
                      <a:r>
                        <a:rPr lang="en-TH" sz="800">
                          <a:effectLst/>
                          <a:latin typeface="+mn-lt"/>
                        </a:rPr>
                        <a:t>60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po_prc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41960"/>
                  </a:ext>
                </a:extLst>
              </a:tr>
            </a:tbl>
          </a:graphicData>
        </a:graphic>
      </p:graphicFrame>
      <p:sp>
        <p:nvSpPr>
          <p:cNvPr id="4" name="Isosceles Triangle 3">
            <a:extLst>
              <a:ext uri="{FF2B5EF4-FFF2-40B4-BE49-F238E27FC236}">
                <a16:creationId xmlns:a16="http://schemas.microsoft.com/office/drawing/2014/main" id="{02133AFD-5F74-0680-0D2C-C2115812DFD9}"/>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343771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2619599200"/>
              </p:ext>
            </p:extLst>
          </p:nvPr>
        </p:nvGraphicFramePr>
        <p:xfrm>
          <a:off x="289931" y="657714"/>
          <a:ext cx="6356195" cy="3334434"/>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5/Oct/2024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EDI system</a:t>
                      </a:r>
                    </a:p>
                    <a:p>
                      <a:r>
                        <a:rPr kumimoji="1" lang="en-US" altLang="ja-JP" sz="700" dirty="0">
                          <a:solidFill>
                            <a:schemeClr val="tx1"/>
                          </a:solidFill>
                          <a:latin typeface="+mn-lt"/>
                        </a:rPr>
                        <a:t>specifications Documentation EN</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r>
                        <a:rPr kumimoji="1" lang="en-US" altLang="ja-JP" sz="1000" dirty="0">
                          <a:solidFill>
                            <a:schemeClr val="tx1"/>
                          </a:solidFill>
                          <a:latin typeface="+mn-lt"/>
                        </a:rPr>
                        <a:t>11/Oct/2024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R2</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EDI system</a:t>
                      </a:r>
                    </a:p>
                    <a:p>
                      <a:r>
                        <a:rPr kumimoji="1" lang="en-US" altLang="ja-JP" sz="700" dirty="0">
                          <a:solidFill>
                            <a:schemeClr val="tx1"/>
                          </a:solidFill>
                          <a:latin typeface="+mn-lt"/>
                        </a:rPr>
                        <a:t>specifications Documentation EN</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Second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r>
                        <a:rPr kumimoji="1" lang="en-US" altLang="ja-JP" sz="1000" dirty="0">
                          <a:solidFill>
                            <a:schemeClr val="tx1"/>
                          </a:solidFill>
                          <a:latin typeface="+mn-lt"/>
                        </a:rPr>
                        <a:t>15/Oct/2024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EDI system</a:t>
                      </a:r>
                    </a:p>
                    <a:p>
                      <a:r>
                        <a:rPr kumimoji="1" lang="en-US" altLang="ja-JP" sz="700" dirty="0">
                          <a:solidFill>
                            <a:schemeClr val="tx1"/>
                          </a:solidFill>
                          <a:latin typeface="+mn-lt"/>
                        </a:rPr>
                        <a:t>specifications Documentation EN</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Third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780360"/>
                  </a:ext>
                </a:extLst>
              </a:tr>
              <a:tr h="505785">
                <a:tc>
                  <a:txBody>
                    <a:bodyPr/>
                    <a:lstStyle/>
                    <a:p>
                      <a:r>
                        <a:rPr kumimoji="1" lang="en-US" altLang="ja-JP" sz="1000" dirty="0">
                          <a:solidFill>
                            <a:schemeClr val="tx1"/>
                          </a:solidFill>
                          <a:latin typeface="+mn-lt"/>
                        </a:rPr>
                        <a:t>22/Oct/2024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EDI system</a:t>
                      </a:r>
                    </a:p>
                    <a:p>
                      <a:r>
                        <a:rPr kumimoji="1" lang="en-US" altLang="ja-JP" sz="700" dirty="0">
                          <a:solidFill>
                            <a:schemeClr val="tx1"/>
                          </a:solidFill>
                          <a:latin typeface="+mn-lt"/>
                        </a:rPr>
                        <a:t>specifications Documentation EN</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Fourth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8403278"/>
                  </a:ext>
                </a:extLst>
              </a:tr>
              <a:tr h="505785">
                <a:tc>
                  <a:txBody>
                    <a:bodyPr/>
                    <a:lstStyle/>
                    <a:p>
                      <a:r>
                        <a:rPr kumimoji="1" lang="en-US" altLang="ja-JP" sz="1000" dirty="0">
                          <a:solidFill>
                            <a:schemeClr val="tx1"/>
                          </a:solidFill>
                          <a:latin typeface="+mn-lt"/>
                        </a:rPr>
                        <a:t>25/Oct/2024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R5</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EDI system</a:t>
                      </a:r>
                    </a:p>
                    <a:p>
                      <a:r>
                        <a:rPr kumimoji="1" lang="en-US" altLang="ja-JP" sz="700" dirty="0">
                          <a:solidFill>
                            <a:schemeClr val="tx1"/>
                          </a:solidFill>
                          <a:latin typeface="+mn-lt"/>
                        </a:rPr>
                        <a:t>specifications Documentation EN</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Fifth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3189571"/>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3326445"/>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2</a:t>
            </a:fld>
            <a:endParaRPr kumimoji="1" lang="ja-JP" altLang="en-US"/>
          </a:p>
        </p:txBody>
      </p:sp>
      <p:sp>
        <p:nvSpPr>
          <p:cNvPr id="2" name="Isosceles Triangle 1">
            <a:extLst>
              <a:ext uri="{FF2B5EF4-FFF2-40B4-BE49-F238E27FC236}">
                <a16:creationId xmlns:a16="http://schemas.microsoft.com/office/drawing/2014/main" id="{3E30D1F0-5167-C877-2F04-7863B2414F60}"/>
              </a:ext>
            </a:extLst>
          </p:cNvPr>
          <p:cNvSpPr/>
          <p:nvPr/>
        </p:nvSpPr>
        <p:spPr>
          <a:xfrm>
            <a:off x="5775718" y="1606614"/>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3" name="Isosceles Triangle 2">
            <a:extLst>
              <a:ext uri="{FF2B5EF4-FFF2-40B4-BE49-F238E27FC236}">
                <a16:creationId xmlns:a16="http://schemas.microsoft.com/office/drawing/2014/main" id="{68F93585-0EFA-AFA6-F1F6-858EED41E1B1}"/>
              </a:ext>
            </a:extLst>
          </p:cNvPr>
          <p:cNvSpPr/>
          <p:nvPr/>
        </p:nvSpPr>
        <p:spPr>
          <a:xfrm>
            <a:off x="5775717" y="2132394"/>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4" name="Isosceles Triangle 3">
            <a:extLst>
              <a:ext uri="{FF2B5EF4-FFF2-40B4-BE49-F238E27FC236}">
                <a16:creationId xmlns:a16="http://schemas.microsoft.com/office/drawing/2014/main" id="{D2188DB6-E277-1E43-8E3F-ABEE7C9CCD97}"/>
              </a:ext>
            </a:extLst>
          </p:cNvPr>
          <p:cNvSpPr/>
          <p:nvPr/>
        </p:nvSpPr>
        <p:spPr>
          <a:xfrm>
            <a:off x="5775716" y="2658174"/>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
        <p:nvSpPr>
          <p:cNvPr id="5" name="Isosceles Triangle 4">
            <a:extLst>
              <a:ext uri="{FF2B5EF4-FFF2-40B4-BE49-F238E27FC236}">
                <a16:creationId xmlns:a16="http://schemas.microsoft.com/office/drawing/2014/main" id="{2E38A0F8-91DD-3944-E47A-9C8313779854}"/>
              </a:ext>
            </a:extLst>
          </p:cNvPr>
          <p:cNvSpPr/>
          <p:nvPr/>
        </p:nvSpPr>
        <p:spPr>
          <a:xfrm>
            <a:off x="5775716" y="3124311"/>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Tree>
    <p:extLst>
      <p:ext uri="{BB962C8B-B14F-4D97-AF65-F5344CB8AC3E}">
        <p14:creationId xmlns:p14="http://schemas.microsoft.com/office/powerpoint/2010/main"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3EC11-E8DA-DAD1-ADC5-73E40098C6C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AFCF154-4BE4-5067-6FE3-C3E1A4841388}"/>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17" name="正方形/長方形 16">
            <a:extLst>
              <a:ext uri="{FF2B5EF4-FFF2-40B4-BE49-F238E27FC236}">
                <a16:creationId xmlns:a16="http://schemas.microsoft.com/office/drawing/2014/main" id="{CCD962D5-614A-059E-F429-2A38609B4E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AF0497B5-F14A-888E-D13F-34C65E5E56FF}"/>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5-1. Purchase orders </a:t>
            </a:r>
          </a:p>
        </p:txBody>
      </p:sp>
      <p:sp>
        <p:nvSpPr>
          <p:cNvPr id="2" name="テキスト ボックス 17">
            <a:extLst>
              <a:ext uri="{FF2B5EF4-FFF2-40B4-BE49-F238E27FC236}">
                <a16:creationId xmlns:a16="http://schemas.microsoft.com/office/drawing/2014/main" id="{E6E42C69-D616-C12A-402B-A34E7C36F607}"/>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lang="en-US" sz="1100" b="1" u="sng" dirty="0"/>
              <a:t>Column</a:t>
            </a:r>
          </a:p>
          <a:p>
            <a:pPr>
              <a:lnSpc>
                <a:spcPct val="150000"/>
              </a:lnSpc>
            </a:pPr>
            <a:r>
              <a:rPr lang="en-US" sz="1100" dirty="0"/>
              <a:t>The list of columns required for submitting data for the  </a:t>
            </a:r>
            <a:r>
              <a:rPr lang="en-US" sz="1100" b="1" dirty="0"/>
              <a:t>“</a:t>
            </a:r>
            <a:r>
              <a:rPr lang="en-US" sz="1100" b="1" dirty="0" err="1"/>
              <a:t>pur_order</a:t>
            </a:r>
            <a:r>
              <a:rPr lang="en-US" sz="1100" b="1" dirty="0"/>
              <a:t>” </a:t>
            </a:r>
            <a:r>
              <a:rPr lang="en-US" sz="1100" dirty="0"/>
              <a:t>table.</a:t>
            </a:r>
            <a:endParaRPr kumimoji="1" lang="en-US" altLang="ja-JP" sz="1100" b="1" u="sng" dirty="0"/>
          </a:p>
        </p:txBody>
      </p:sp>
      <p:graphicFrame>
        <p:nvGraphicFramePr>
          <p:cNvPr id="19" name="Table 18">
            <a:extLst>
              <a:ext uri="{FF2B5EF4-FFF2-40B4-BE49-F238E27FC236}">
                <a16:creationId xmlns:a16="http://schemas.microsoft.com/office/drawing/2014/main" id="{10B1BA7D-7519-69D5-3DAF-B6D07D29C6A2}"/>
              </a:ext>
            </a:extLst>
          </p:cNvPr>
          <p:cNvGraphicFramePr>
            <a:graphicFrameLocks noGrp="1"/>
          </p:cNvGraphicFramePr>
          <p:nvPr>
            <p:extLst>
              <p:ext uri="{D42A27DB-BD31-4B8C-83A1-F6EECF244321}">
                <p14:modId xmlns:p14="http://schemas.microsoft.com/office/powerpoint/2010/main" val="1339381283"/>
              </p:ext>
            </p:extLst>
          </p:nvPr>
        </p:nvGraphicFramePr>
        <p:xfrm>
          <a:off x="406400" y="2051466"/>
          <a:ext cx="4738035" cy="6675450"/>
        </p:xfrm>
        <a:graphic>
          <a:graphicData uri="http://schemas.openxmlformats.org/drawingml/2006/table">
            <a:tbl>
              <a:tblPr/>
              <a:tblGrid>
                <a:gridCol w="668608">
                  <a:extLst>
                    <a:ext uri="{9D8B030D-6E8A-4147-A177-3AD203B41FA5}">
                      <a16:colId xmlns:a16="http://schemas.microsoft.com/office/drawing/2014/main" val="1733671399"/>
                    </a:ext>
                  </a:extLst>
                </a:gridCol>
                <a:gridCol w="1279434">
                  <a:extLst>
                    <a:ext uri="{9D8B030D-6E8A-4147-A177-3AD203B41FA5}">
                      <a16:colId xmlns:a16="http://schemas.microsoft.com/office/drawing/2014/main" val="433940789"/>
                    </a:ext>
                  </a:extLst>
                </a:gridCol>
                <a:gridCol w="949258">
                  <a:extLst>
                    <a:ext uri="{9D8B030D-6E8A-4147-A177-3AD203B41FA5}">
                      <a16:colId xmlns:a16="http://schemas.microsoft.com/office/drawing/2014/main" val="879830416"/>
                    </a:ext>
                  </a:extLst>
                </a:gridCol>
                <a:gridCol w="1015293">
                  <a:extLst>
                    <a:ext uri="{9D8B030D-6E8A-4147-A177-3AD203B41FA5}">
                      <a16:colId xmlns:a16="http://schemas.microsoft.com/office/drawing/2014/main" val="6900848"/>
                    </a:ext>
                  </a:extLst>
                </a:gridCol>
                <a:gridCol w="825442">
                  <a:extLst>
                    <a:ext uri="{9D8B030D-6E8A-4147-A177-3AD203B41FA5}">
                      <a16:colId xmlns:a16="http://schemas.microsoft.com/office/drawing/2014/main" val="3034349249"/>
                    </a:ext>
                  </a:extLst>
                </a:gridCol>
              </a:tblGrid>
              <a:tr h="173343">
                <a:tc>
                  <a:txBody>
                    <a:bodyPr/>
                    <a:lstStyle/>
                    <a:p>
                      <a:pPr algn="ctr" rtl="0" fontAlgn="b"/>
                      <a:r>
                        <a:rPr lang="en-US" sz="800" b="1" dirty="0">
                          <a:effectLst/>
                          <a:latin typeface="+mn-lt"/>
                        </a:rPr>
                        <a:t>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column_name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data_type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maximum_length</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US" sz="800" b="1">
                          <a:effectLst/>
                          <a:latin typeface="+mn-lt"/>
                        </a:rPr>
                        <a:t>format</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61542"/>
                  </a:ext>
                </a:extLst>
              </a:tr>
              <a:tr h="211313">
                <a:tc>
                  <a:txBody>
                    <a:bodyPr/>
                    <a:lstStyle/>
                    <a:p>
                      <a:pPr algn="ctr" rtl="0" fontAlgn="b"/>
                      <a:r>
                        <a:rPr lang="en-TH" sz="800" dirty="0">
                          <a:effectLst/>
                          <a:latin typeface="+mn-lt"/>
                        </a:rPr>
                        <a:t>61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discount_ratio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41605"/>
                  </a:ext>
                </a:extLst>
              </a:tr>
              <a:tr h="211313">
                <a:tc>
                  <a:txBody>
                    <a:bodyPr/>
                    <a:lstStyle/>
                    <a:p>
                      <a:pPr algn="ctr" rtl="0" fontAlgn="b"/>
                      <a:r>
                        <a:rPr lang="en-TH" sz="800">
                          <a:effectLst/>
                          <a:latin typeface="+mn-lt"/>
                        </a:rPr>
                        <a:t>62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po_amt</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353937"/>
                  </a:ext>
                </a:extLst>
              </a:tr>
              <a:tr h="211313">
                <a:tc>
                  <a:txBody>
                    <a:bodyPr/>
                    <a:lstStyle/>
                    <a:p>
                      <a:pPr algn="ctr" rtl="0" fontAlgn="b"/>
                      <a:r>
                        <a:rPr lang="en-TH" sz="800">
                          <a:effectLst/>
                          <a:latin typeface="+mn-lt"/>
                        </a:rPr>
                        <a:t>63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po_note</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96183"/>
                  </a:ext>
                </a:extLst>
              </a:tr>
              <a:tr h="211313">
                <a:tc>
                  <a:txBody>
                    <a:bodyPr/>
                    <a:lstStyle/>
                    <a:p>
                      <a:pPr algn="ctr" rtl="0" fontAlgn="b"/>
                      <a:r>
                        <a:rPr lang="en-TH" sz="800">
                          <a:effectLst/>
                          <a:latin typeface="+mn-lt"/>
                        </a:rPr>
                        <a:t>64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vendor_name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289390"/>
                  </a:ext>
                </a:extLst>
              </a:tr>
              <a:tr h="211313">
                <a:tc>
                  <a:txBody>
                    <a:bodyPr/>
                    <a:lstStyle/>
                    <a:p>
                      <a:pPr algn="ctr" rtl="0" fontAlgn="b"/>
                      <a:r>
                        <a:rPr lang="en-TH" sz="800">
                          <a:effectLst/>
                          <a:latin typeface="+mn-lt"/>
                        </a:rPr>
                        <a:t>65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vendor_item_no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98908"/>
                  </a:ext>
                </a:extLst>
              </a:tr>
              <a:tr h="211313">
                <a:tc>
                  <a:txBody>
                    <a:bodyPr/>
                    <a:lstStyle/>
                    <a:p>
                      <a:pPr algn="ctr" rtl="0" fontAlgn="b"/>
                      <a:r>
                        <a:rPr lang="en-TH" sz="800">
                          <a:effectLst/>
                          <a:latin typeface="+mn-lt"/>
                        </a:rPr>
                        <a:t>66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vendor_item_desc</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708600"/>
                  </a:ext>
                </a:extLst>
              </a:tr>
              <a:tr h="211313">
                <a:tc>
                  <a:txBody>
                    <a:bodyPr/>
                    <a:lstStyle/>
                    <a:p>
                      <a:pPr algn="ctr" rtl="0" fontAlgn="b"/>
                      <a:r>
                        <a:rPr lang="en-TH" sz="800">
                          <a:effectLst/>
                          <a:latin typeface="+mn-lt"/>
                        </a:rPr>
                        <a:t>67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tax_cd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87713"/>
                  </a:ext>
                </a:extLst>
              </a:tr>
              <a:tr h="211313">
                <a:tc>
                  <a:txBody>
                    <a:bodyPr/>
                    <a:lstStyle/>
                    <a:p>
                      <a:pPr algn="ctr" rtl="0" fontAlgn="b"/>
                      <a:r>
                        <a:rPr lang="en-TH" sz="800">
                          <a:effectLst/>
                          <a:latin typeface="+mn-lt"/>
                        </a:rPr>
                        <a:t>68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tax_rate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159317"/>
                  </a:ext>
                </a:extLst>
              </a:tr>
              <a:tr h="211313">
                <a:tc>
                  <a:txBody>
                    <a:bodyPr/>
                    <a:lstStyle/>
                    <a:p>
                      <a:pPr algn="ctr" rtl="0" fontAlgn="b"/>
                      <a:r>
                        <a:rPr lang="en-TH" sz="800">
                          <a:effectLst/>
                          <a:latin typeface="+mn-lt"/>
                        </a:rPr>
                        <a:t>69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tax_cur</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150472"/>
                  </a:ext>
                </a:extLst>
              </a:tr>
              <a:tr h="211313">
                <a:tc>
                  <a:txBody>
                    <a:bodyPr/>
                    <a:lstStyle/>
                    <a:p>
                      <a:pPr algn="ctr" rtl="0" fontAlgn="b"/>
                      <a:r>
                        <a:rPr lang="en-TH" sz="800">
                          <a:effectLst/>
                          <a:latin typeface="+mn-lt"/>
                        </a:rPr>
                        <a:t>70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tax_amt</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503618"/>
                  </a:ext>
                </a:extLst>
              </a:tr>
              <a:tr h="211313">
                <a:tc>
                  <a:txBody>
                    <a:bodyPr/>
                    <a:lstStyle/>
                    <a:p>
                      <a:pPr algn="ctr" rtl="0" fontAlgn="b"/>
                      <a:r>
                        <a:rPr lang="en-TH" sz="800">
                          <a:effectLst/>
                          <a:latin typeface="+mn-lt"/>
                        </a:rPr>
                        <a:t>71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delivery_print_flag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934515"/>
                  </a:ext>
                </a:extLst>
              </a:tr>
              <a:tr h="211313">
                <a:tc>
                  <a:txBody>
                    <a:bodyPr/>
                    <a:lstStyle/>
                    <a:p>
                      <a:pPr algn="ctr" rtl="0" fontAlgn="b"/>
                      <a:r>
                        <a:rPr lang="en-TH" sz="800">
                          <a:effectLst/>
                          <a:latin typeface="+mn-lt"/>
                        </a:rPr>
                        <a:t>72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po_chg_note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50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144913"/>
                  </a:ext>
                </a:extLst>
              </a:tr>
              <a:tr h="211313">
                <a:tc>
                  <a:txBody>
                    <a:bodyPr/>
                    <a:lstStyle/>
                    <a:p>
                      <a:pPr algn="ctr" rtl="0" fontAlgn="b"/>
                      <a:r>
                        <a:rPr lang="en-TH" sz="800">
                          <a:effectLst/>
                          <a:latin typeface="+mn-lt"/>
                        </a:rPr>
                        <a:t>73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partial_delv_cnt</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0073559"/>
                  </a:ext>
                </a:extLst>
              </a:tr>
              <a:tr h="211313">
                <a:tc>
                  <a:txBody>
                    <a:bodyPr/>
                    <a:lstStyle/>
                    <a:p>
                      <a:pPr algn="ctr" rtl="0" fontAlgn="b"/>
                      <a:r>
                        <a:rPr lang="en-TH" sz="800">
                          <a:effectLst/>
                          <a:latin typeface="+mn-lt"/>
                        </a:rPr>
                        <a:t>74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recv_date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dirty="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319172"/>
                  </a:ext>
                </a:extLst>
              </a:tr>
              <a:tr h="211313">
                <a:tc>
                  <a:txBody>
                    <a:bodyPr/>
                    <a:lstStyle/>
                    <a:p>
                      <a:pPr algn="ctr" rtl="0" fontAlgn="b"/>
                      <a:r>
                        <a:rPr lang="en-TH" sz="800">
                          <a:effectLst/>
                          <a:latin typeface="+mn-lt"/>
                        </a:rPr>
                        <a:t>75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partial_recv_cnt</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275703"/>
                  </a:ext>
                </a:extLst>
              </a:tr>
              <a:tr h="211313">
                <a:tc>
                  <a:txBody>
                    <a:bodyPr/>
                    <a:lstStyle/>
                    <a:p>
                      <a:pPr algn="ctr" rtl="0" fontAlgn="b"/>
                      <a:r>
                        <a:rPr lang="en-TH" sz="800">
                          <a:effectLst/>
                          <a:latin typeface="+mn-lt"/>
                        </a:rPr>
                        <a:t>76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recv_qty</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184747"/>
                  </a:ext>
                </a:extLst>
              </a:tr>
              <a:tr h="173343">
                <a:tc>
                  <a:txBody>
                    <a:bodyPr/>
                    <a:lstStyle/>
                    <a:p>
                      <a:pPr algn="ctr" rtl="0" fontAlgn="b"/>
                      <a:r>
                        <a:rPr lang="en-TH" sz="800" dirty="0">
                          <a:effectLst/>
                          <a:latin typeface="+mn-lt"/>
                        </a:rPr>
                        <a:t>77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recv_prc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000248"/>
                  </a:ext>
                </a:extLst>
              </a:tr>
              <a:tr h="173343">
                <a:tc>
                  <a:txBody>
                    <a:bodyPr/>
                    <a:lstStyle/>
                    <a:p>
                      <a:pPr algn="ctr" rtl="0" fontAlgn="b"/>
                      <a:r>
                        <a:rPr lang="en-TH" sz="800">
                          <a:effectLst/>
                          <a:latin typeface="+mn-lt"/>
                        </a:rPr>
                        <a:t>78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recv_amt</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85349"/>
                  </a:ext>
                </a:extLst>
              </a:tr>
              <a:tr h="173343">
                <a:tc>
                  <a:txBody>
                    <a:bodyPr/>
                    <a:lstStyle/>
                    <a:p>
                      <a:pPr algn="ctr" rtl="0" fontAlgn="b"/>
                      <a:r>
                        <a:rPr lang="en-TH" sz="800" dirty="0">
                          <a:effectLst/>
                          <a:latin typeface="+mn-lt"/>
                        </a:rPr>
                        <a:t>79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insp_date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219097"/>
                  </a:ext>
                </a:extLst>
              </a:tr>
              <a:tr h="173343">
                <a:tc>
                  <a:txBody>
                    <a:bodyPr/>
                    <a:lstStyle/>
                    <a:p>
                      <a:pPr algn="ctr" rtl="0" fontAlgn="b"/>
                      <a:r>
                        <a:rPr lang="en-TH" sz="800">
                          <a:effectLst/>
                          <a:latin typeface="+mn-lt"/>
                        </a:rPr>
                        <a:t>80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accept_qty</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417059"/>
                  </a:ext>
                </a:extLst>
              </a:tr>
              <a:tr h="211313">
                <a:tc>
                  <a:txBody>
                    <a:bodyPr/>
                    <a:lstStyle/>
                    <a:p>
                      <a:pPr algn="ctr" rtl="0" fontAlgn="b"/>
                      <a:r>
                        <a:rPr lang="en-TH" sz="800">
                          <a:effectLst/>
                          <a:latin typeface="+mn-lt"/>
                        </a:rPr>
                        <a:t>81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accept_amt</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4152"/>
                  </a:ext>
                </a:extLst>
              </a:tr>
              <a:tr h="211313">
                <a:tc>
                  <a:txBody>
                    <a:bodyPr/>
                    <a:lstStyle/>
                    <a:p>
                      <a:pPr algn="ctr" rtl="0" fontAlgn="b"/>
                      <a:r>
                        <a:rPr lang="en-TH" sz="800">
                          <a:effectLst/>
                          <a:latin typeface="+mn-lt"/>
                        </a:rPr>
                        <a:t>82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rej_qty</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623041"/>
                  </a:ext>
                </a:extLst>
              </a:tr>
              <a:tr h="211313">
                <a:tc>
                  <a:txBody>
                    <a:bodyPr/>
                    <a:lstStyle/>
                    <a:p>
                      <a:pPr algn="ctr" rtl="0" fontAlgn="b"/>
                      <a:r>
                        <a:rPr lang="en-TH" sz="800">
                          <a:effectLst/>
                          <a:latin typeface="+mn-lt"/>
                        </a:rPr>
                        <a:t>83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rej_amt</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661746"/>
                  </a:ext>
                </a:extLst>
              </a:tr>
              <a:tr h="211313">
                <a:tc>
                  <a:txBody>
                    <a:bodyPr/>
                    <a:lstStyle/>
                    <a:p>
                      <a:pPr algn="ctr" rtl="0" fontAlgn="b"/>
                      <a:r>
                        <a:rPr lang="en-TH" sz="800">
                          <a:effectLst/>
                          <a:latin typeface="+mn-lt"/>
                        </a:rPr>
                        <a:t>84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stock_qty</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470307"/>
                  </a:ext>
                </a:extLst>
              </a:tr>
              <a:tr h="173343">
                <a:tc>
                  <a:txBody>
                    <a:bodyPr/>
                    <a:lstStyle/>
                    <a:p>
                      <a:pPr algn="ctr" rtl="0" fontAlgn="b"/>
                      <a:r>
                        <a:rPr lang="en-TH" sz="800">
                          <a:effectLst/>
                          <a:latin typeface="+mn-lt"/>
                        </a:rPr>
                        <a:t>85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est_unit_prc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09011"/>
                  </a:ext>
                </a:extLst>
              </a:tr>
              <a:tr h="211313">
                <a:tc>
                  <a:txBody>
                    <a:bodyPr/>
                    <a:lstStyle/>
                    <a:p>
                      <a:pPr algn="ctr" rtl="0" fontAlgn="b"/>
                      <a:r>
                        <a:rPr lang="en-TH" sz="800">
                          <a:effectLst/>
                          <a:latin typeface="+mn-lt"/>
                        </a:rPr>
                        <a:t>86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pegging_type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a:effectLst/>
                          <a:latin typeface="+mn-lt"/>
                        </a:rPr>
                        <a:t>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553623"/>
                  </a:ext>
                </a:extLst>
              </a:tr>
              <a:tr h="173343">
                <a:tc>
                  <a:txBody>
                    <a:bodyPr/>
                    <a:lstStyle/>
                    <a:p>
                      <a:pPr algn="ctr" rtl="0" fontAlgn="b"/>
                      <a:r>
                        <a:rPr lang="en-TH" sz="800">
                          <a:effectLst/>
                          <a:latin typeface="+mn-lt"/>
                        </a:rPr>
                        <a:t>87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entry_date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a:effectLst/>
                          <a:latin typeface="+mn-lt"/>
                        </a:rPr>
                        <a:t>timestamp without time zone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382203"/>
                  </a:ext>
                </a:extLst>
              </a:tr>
              <a:tr h="211313">
                <a:tc>
                  <a:txBody>
                    <a:bodyPr/>
                    <a:lstStyle/>
                    <a:p>
                      <a:pPr algn="ctr" rtl="0" fontAlgn="b"/>
                      <a:r>
                        <a:rPr lang="en-TH" sz="800">
                          <a:effectLst/>
                          <a:latin typeface="+mn-lt"/>
                        </a:rPr>
                        <a:t>88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chg_date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timestamp without time zone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400042"/>
                  </a:ext>
                </a:extLst>
              </a:tr>
              <a:tr h="211313">
                <a:tc>
                  <a:txBody>
                    <a:bodyPr/>
                    <a:lstStyle/>
                    <a:p>
                      <a:pPr algn="ctr" rtl="0" fontAlgn="b"/>
                      <a:r>
                        <a:rPr lang="en-TH" sz="800">
                          <a:effectLst/>
                          <a:latin typeface="+mn-lt"/>
                        </a:rPr>
                        <a:t>89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chg_pgm</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dirty="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852199"/>
                  </a:ext>
                </a:extLst>
              </a:tr>
              <a:tr h="211313">
                <a:tc>
                  <a:txBody>
                    <a:bodyPr/>
                    <a:lstStyle/>
                    <a:p>
                      <a:pPr algn="ctr" rtl="0" fontAlgn="b"/>
                      <a:r>
                        <a:rPr lang="en-TH" sz="800" dirty="0">
                          <a:effectLst/>
                          <a:latin typeface="+mn-lt"/>
                        </a:rPr>
                        <a:t>90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chg_user_id</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TH" sz="800" b="0" dirty="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41960"/>
                  </a:ext>
                </a:extLst>
              </a:tr>
              <a:tr h="211313">
                <a:tc>
                  <a:txBody>
                    <a:bodyPr/>
                    <a:lstStyle/>
                    <a:p>
                      <a:pPr algn="ctr" rtl="0" fontAlgn="b"/>
                      <a:r>
                        <a:rPr lang="en-TH" sz="800" dirty="0">
                          <a:effectLst/>
                          <a:latin typeface="+mn-lt"/>
                        </a:rPr>
                        <a:t>91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err="1">
                          <a:effectLst/>
                          <a:latin typeface="+mn-lt"/>
                        </a:rPr>
                        <a:t>update_cntr</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t"/>
                      <a:r>
                        <a:rPr lang="en-US" sz="800" b="0" dirty="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b"/>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93069"/>
                  </a:ext>
                </a:extLst>
              </a:tr>
            </a:tbl>
          </a:graphicData>
        </a:graphic>
      </p:graphicFrame>
      <p:sp>
        <p:nvSpPr>
          <p:cNvPr id="4" name="Isosceles Triangle 3">
            <a:extLst>
              <a:ext uri="{FF2B5EF4-FFF2-40B4-BE49-F238E27FC236}">
                <a16:creationId xmlns:a16="http://schemas.microsoft.com/office/drawing/2014/main" id="{4A517B5F-C068-F704-DAE5-83C5CB90EF56}"/>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69319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9FC20-7155-38BA-3337-49F516EDC979}"/>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3B652F8-25F3-5A7C-26D7-8712F727ED14}"/>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17" name="正方形/長方形 16">
            <a:extLst>
              <a:ext uri="{FF2B5EF4-FFF2-40B4-BE49-F238E27FC236}">
                <a16:creationId xmlns:a16="http://schemas.microsoft.com/office/drawing/2014/main" id="{2C224E81-AB41-4BF4-7A22-8EE83E4D28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474745D9-7BD2-0A62-4AE9-E717BB48B3B5}"/>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5-2. Vendors</a:t>
            </a:r>
          </a:p>
        </p:txBody>
      </p:sp>
      <p:sp>
        <p:nvSpPr>
          <p:cNvPr id="7" name="テキスト ボックス 17">
            <a:extLst>
              <a:ext uri="{FF2B5EF4-FFF2-40B4-BE49-F238E27FC236}">
                <a16:creationId xmlns:a16="http://schemas.microsoft.com/office/drawing/2014/main" id="{77426716-4D7A-DD14-0694-C66B5C255029}"/>
              </a:ext>
            </a:extLst>
          </p:cNvPr>
          <p:cNvSpPr txBox="1"/>
          <p:nvPr/>
        </p:nvSpPr>
        <p:spPr>
          <a:xfrm>
            <a:off x="406400" y="1357439"/>
            <a:ext cx="6117062" cy="3615798"/>
          </a:xfrm>
          <a:prstGeom prst="rect">
            <a:avLst/>
          </a:prstGeom>
          <a:noFill/>
        </p:spPr>
        <p:txBody>
          <a:bodyPr wrap="square" rtlCol="0">
            <a:spAutoFit/>
          </a:bodyPr>
          <a:lstStyle/>
          <a:p>
            <a:r>
              <a:rPr kumimoji="1" lang="en-US" altLang="ja-JP" sz="1100" dirty="0"/>
              <a:t>API provides endpoints for creating and updating vendors to EDI system</a:t>
            </a:r>
          </a:p>
          <a:p>
            <a:endParaRPr kumimoji="1" lang="en-US" altLang="ja-JP" sz="1100" dirty="0"/>
          </a:p>
          <a:p>
            <a:r>
              <a:rPr kumimoji="1" lang="en-US" altLang="ja-JP" sz="1100" b="1" u="sng" dirty="0"/>
              <a:t>Authentication</a:t>
            </a:r>
          </a:p>
          <a:p>
            <a:pPr>
              <a:lnSpc>
                <a:spcPct val="150000"/>
              </a:lnSpc>
            </a:pPr>
            <a:r>
              <a:rPr kumimoji="1" lang="en-US" altLang="ja-JP" sz="1100" dirty="0"/>
              <a:t>All API requests require an API key for authentication. The API key must be included in the request headers as follows:</a:t>
            </a:r>
          </a:p>
          <a:p>
            <a:pPr>
              <a:lnSpc>
                <a:spcPct val="150000"/>
              </a:lnSpc>
            </a:pPr>
            <a:r>
              <a:rPr lang="en-US" sz="1100" b="1" dirty="0"/>
              <a:t>Authorization</a:t>
            </a:r>
            <a:r>
              <a:rPr lang="en-US" sz="1100" dirty="0"/>
              <a:t> Api-key : {API_KEY} (Put key on header)</a:t>
            </a:r>
          </a:p>
          <a:p>
            <a:pPr>
              <a:lnSpc>
                <a:spcPct val="150000"/>
              </a:lnSpc>
            </a:pPr>
            <a:r>
              <a:rPr kumimoji="1" lang="en-US" altLang="ja-JP" sz="1100" b="1" dirty="0"/>
              <a:t>Base URL </a:t>
            </a:r>
            <a:r>
              <a:rPr kumimoji="1" lang="en-US" altLang="ja-JP" sz="1100" u="sng" dirty="0">
                <a:hlinkClick r:id="rId2">
                  <a:extLst>
                    <a:ext uri="{A12FA001-AC4F-418D-AE19-62706E023703}">
                      <ahyp:hlinkClr xmlns:ahyp="http://schemas.microsoft.com/office/drawing/2018/hyperlinkcolor" val="tx"/>
                    </a:ext>
                  </a:extLst>
                </a:hlinkClick>
              </a:rPr>
              <a:t>https://xxxxxx/api/</a:t>
            </a:r>
            <a:r>
              <a:rPr kumimoji="1" lang="en-US" altLang="ja-JP" sz="1100" u="sng" dirty="0"/>
              <a:t>vendor</a:t>
            </a:r>
            <a:r>
              <a:rPr kumimoji="1" lang="en-US" altLang="ja-JP" sz="1100" u="sng" dirty="0">
                <a:hlinkClick r:id="rId2">
                  <a:extLst>
                    <a:ext uri="{A12FA001-AC4F-418D-AE19-62706E023703}">
                      <ahyp:hlinkClr xmlns:ahyp="http://schemas.microsoft.com/office/drawing/2018/hyperlinkcolor" val="tx"/>
                    </a:ext>
                  </a:extLst>
                </a:hlinkClick>
              </a:rPr>
              <a:t>s</a:t>
            </a:r>
            <a:endParaRPr kumimoji="1" lang="en-US" altLang="ja-JP" sz="1100" u="sng" dirty="0"/>
          </a:p>
          <a:p>
            <a:pPr>
              <a:lnSpc>
                <a:spcPct val="150000"/>
              </a:lnSpc>
            </a:pPr>
            <a:r>
              <a:rPr kumimoji="1" lang="en-US" altLang="ja-JP" sz="1100" b="1" dirty="0"/>
              <a:t>DEMO API key </a:t>
            </a:r>
            <a:r>
              <a:rPr kumimoji="1" lang="en-US" altLang="ja-JP" sz="1100" dirty="0"/>
              <a:t>b7f63e7d41a84db5f6c3a4f245cba89e</a:t>
            </a:r>
          </a:p>
          <a:p>
            <a:pPr>
              <a:lnSpc>
                <a:spcPct val="150000"/>
              </a:lnSpc>
            </a:pPr>
            <a:endParaRPr kumimoji="1" lang="en-US" altLang="ja-JP" sz="1100" b="1" dirty="0"/>
          </a:p>
          <a:p>
            <a:pPr>
              <a:lnSpc>
                <a:spcPct val="150000"/>
              </a:lnSpc>
            </a:pPr>
            <a:r>
              <a:rPr kumimoji="1" lang="en-US" altLang="ja-JP" sz="1100" b="1" u="sng" dirty="0"/>
              <a:t>Endpoints</a:t>
            </a:r>
          </a:p>
          <a:p>
            <a:pPr>
              <a:lnSpc>
                <a:spcPct val="150000"/>
              </a:lnSpc>
            </a:pPr>
            <a:r>
              <a:rPr kumimoji="1" lang="en-US" altLang="ja-JP" sz="1100" dirty="0"/>
              <a:t>Create or update Purchase orders in table “</a:t>
            </a:r>
            <a:r>
              <a:rPr kumimoji="1" lang="en-US" altLang="ja-JP" sz="1100" dirty="0" err="1"/>
              <a:t>vendor_master</a:t>
            </a:r>
            <a:r>
              <a:rPr kumimoji="1" lang="en-US" altLang="ja-JP" sz="1100" dirty="0"/>
              <a:t>” to EDI system.</a:t>
            </a:r>
          </a:p>
          <a:p>
            <a:pPr marL="171450" indent="-171450">
              <a:lnSpc>
                <a:spcPct val="150000"/>
              </a:lnSpc>
              <a:buFont typeface="Wingdings" pitchFamily="2" charset="2"/>
              <a:buChar char="§"/>
            </a:pPr>
            <a:r>
              <a:rPr kumimoji="1" lang="en-US" altLang="ja-JP" sz="1100" dirty="0"/>
              <a:t>Method: POST</a:t>
            </a:r>
          </a:p>
          <a:p>
            <a:pPr marL="171450" indent="-171450">
              <a:lnSpc>
                <a:spcPct val="150000"/>
              </a:lnSpc>
              <a:buFont typeface="Wingdings" pitchFamily="2" charset="2"/>
              <a:buChar char="§"/>
            </a:pPr>
            <a:r>
              <a:rPr kumimoji="1" lang="en-US" altLang="ja-JP" sz="1100" dirty="0"/>
              <a:t>URL: /</a:t>
            </a:r>
            <a:r>
              <a:rPr kumimoji="1" lang="en-US" altLang="ja-JP" sz="1100" dirty="0" err="1"/>
              <a:t>create_update</a:t>
            </a:r>
            <a:r>
              <a:rPr kumimoji="1" lang="en-US" altLang="ja-JP" sz="1100" dirty="0"/>
              <a:t> </a:t>
            </a:r>
          </a:p>
          <a:p>
            <a:pPr>
              <a:lnSpc>
                <a:spcPct val="150000"/>
              </a:lnSpc>
            </a:pPr>
            <a:r>
              <a:rPr kumimoji="1" lang="en-US" altLang="ja-JP" sz="1100" b="1" u="sng" dirty="0"/>
              <a:t>Request</a:t>
            </a:r>
          </a:p>
          <a:p>
            <a:pPr>
              <a:lnSpc>
                <a:spcPct val="150000"/>
              </a:lnSpc>
            </a:pPr>
            <a:endParaRPr kumimoji="1" lang="en-US" altLang="ja-JP" sz="1100" dirty="0"/>
          </a:p>
        </p:txBody>
      </p:sp>
      <p:graphicFrame>
        <p:nvGraphicFramePr>
          <p:cNvPr id="9" name="Table 8">
            <a:extLst>
              <a:ext uri="{FF2B5EF4-FFF2-40B4-BE49-F238E27FC236}">
                <a16:creationId xmlns:a16="http://schemas.microsoft.com/office/drawing/2014/main" id="{87C8249E-25A6-1CA4-D42D-2173ACF36E3B}"/>
              </a:ext>
            </a:extLst>
          </p:cNvPr>
          <p:cNvGraphicFramePr>
            <a:graphicFrameLocks noGrp="1"/>
          </p:cNvGraphicFramePr>
          <p:nvPr>
            <p:extLst>
              <p:ext uri="{D42A27DB-BD31-4B8C-83A1-F6EECF244321}">
                <p14:modId xmlns:p14="http://schemas.microsoft.com/office/powerpoint/2010/main" val="1679615864"/>
              </p:ext>
            </p:extLst>
          </p:nvPr>
        </p:nvGraphicFramePr>
        <p:xfrm>
          <a:off x="406399" y="4733544"/>
          <a:ext cx="6117063" cy="697359"/>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HTTP</a:t>
                      </a:r>
                    </a:p>
                  </a:txBody>
                  <a:tcPr/>
                </a:tc>
                <a:extLst>
                  <a:ext uri="{0D108BD9-81ED-4DB2-BD59-A6C34878D82A}">
                    <a16:rowId xmlns:a16="http://schemas.microsoft.com/office/drawing/2014/main" val="3705515045"/>
                  </a:ext>
                </a:extLst>
              </a:tr>
              <a:tr h="4535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TH" sz="1000" b="0" dirty="0"/>
                        <a:t> </a:t>
                      </a:r>
                      <a:r>
                        <a:rPr lang="en-TH" sz="1000" b="1" dirty="0"/>
                        <a:t>POST</a:t>
                      </a:r>
                      <a:r>
                        <a:rPr lang="en-TH" sz="1000" b="0" dirty="0"/>
                        <a:t> /</a:t>
                      </a:r>
                      <a:r>
                        <a:rPr lang="en-US" sz="1000" b="0" dirty="0"/>
                        <a:t>vendors</a:t>
                      </a:r>
                      <a:r>
                        <a:rPr lang="en-TH" sz="1000" b="0" dirty="0"/>
                        <a:t>/</a:t>
                      </a:r>
                      <a:r>
                        <a:rPr kumimoji="1" lang="en-US" sz="1000" b="0" i="0" kern="1200" dirty="0" err="1">
                          <a:solidFill>
                            <a:schemeClr val="dk1"/>
                          </a:solidFill>
                          <a:effectLst/>
                          <a:latin typeface="+mn-lt"/>
                          <a:ea typeface="+mn-ea"/>
                          <a:cs typeface="+mn-cs"/>
                        </a:rPr>
                        <a:t>create_update</a:t>
                      </a:r>
                      <a:br>
                        <a:rPr lang="en-TH" sz="1000" b="0" dirty="0"/>
                      </a:br>
                      <a:r>
                        <a:rPr lang="en-TH" sz="1000" b="0" dirty="0"/>
                        <a:t> </a:t>
                      </a:r>
                      <a:r>
                        <a:rPr lang="en-US" sz="1000" b="1" dirty="0"/>
                        <a:t>Authorization</a:t>
                      </a:r>
                      <a:r>
                        <a:rPr lang="en-US" sz="1000" b="0" dirty="0"/>
                        <a:t> Api-key : {API_KEY} (Put key on header)</a:t>
                      </a:r>
                    </a:p>
                  </a:txBody>
                  <a:tcPr/>
                </a:tc>
                <a:extLst>
                  <a:ext uri="{0D108BD9-81ED-4DB2-BD59-A6C34878D82A}">
                    <a16:rowId xmlns:a16="http://schemas.microsoft.com/office/drawing/2014/main" val="2471617587"/>
                  </a:ext>
                </a:extLst>
              </a:tr>
            </a:tbl>
          </a:graphicData>
        </a:graphic>
      </p:graphicFrame>
      <p:sp>
        <p:nvSpPr>
          <p:cNvPr id="10" name="テキスト ボックス 17">
            <a:extLst>
              <a:ext uri="{FF2B5EF4-FFF2-40B4-BE49-F238E27FC236}">
                <a16:creationId xmlns:a16="http://schemas.microsoft.com/office/drawing/2014/main" id="{6FD5E355-9E4A-EF49-0828-1BC0CE4D347B}"/>
              </a:ext>
            </a:extLst>
          </p:cNvPr>
          <p:cNvSpPr txBox="1"/>
          <p:nvPr/>
        </p:nvSpPr>
        <p:spPr>
          <a:xfrm>
            <a:off x="370469" y="5561230"/>
            <a:ext cx="6117062" cy="568810"/>
          </a:xfrm>
          <a:prstGeom prst="rect">
            <a:avLst/>
          </a:prstGeom>
          <a:noFill/>
        </p:spPr>
        <p:txBody>
          <a:bodyPr wrap="square" rtlCol="0">
            <a:spAutoFit/>
          </a:bodyPr>
          <a:lstStyle/>
          <a:p>
            <a:pPr>
              <a:lnSpc>
                <a:spcPct val="150000"/>
              </a:lnSpc>
            </a:pPr>
            <a:r>
              <a:rPr kumimoji="1" lang="en-US" altLang="ja-JP" sz="1100" b="1" u="sng" dirty="0"/>
              <a:t>Response</a:t>
            </a:r>
          </a:p>
          <a:p>
            <a:pPr marL="171450" indent="-171450">
              <a:lnSpc>
                <a:spcPct val="150000"/>
              </a:lnSpc>
              <a:buFont typeface="Wingdings" pitchFamily="2" charset="2"/>
              <a:buChar char="§"/>
            </a:pPr>
            <a:r>
              <a:rPr kumimoji="1" lang="en-US" altLang="ja-JP" sz="1100" dirty="0"/>
              <a:t>Success status : 200 OK </a:t>
            </a:r>
          </a:p>
        </p:txBody>
      </p:sp>
      <p:graphicFrame>
        <p:nvGraphicFramePr>
          <p:cNvPr id="11" name="Table 10">
            <a:extLst>
              <a:ext uri="{FF2B5EF4-FFF2-40B4-BE49-F238E27FC236}">
                <a16:creationId xmlns:a16="http://schemas.microsoft.com/office/drawing/2014/main" id="{A3000C80-5FAE-34FD-04B1-FCC3C8C1777A}"/>
              </a:ext>
            </a:extLst>
          </p:cNvPr>
          <p:cNvGraphicFramePr>
            <a:graphicFrameLocks noGrp="1"/>
          </p:cNvGraphicFramePr>
          <p:nvPr>
            <p:extLst>
              <p:ext uri="{D42A27DB-BD31-4B8C-83A1-F6EECF244321}">
                <p14:modId xmlns:p14="http://schemas.microsoft.com/office/powerpoint/2010/main" val="78985680"/>
              </p:ext>
            </p:extLst>
          </p:nvPr>
        </p:nvGraphicFramePr>
        <p:xfrm>
          <a:off x="406398" y="6301814"/>
          <a:ext cx="6117063" cy="10972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"OK",</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a:t>
                      </a:r>
                      <a:r>
                        <a:rPr kumimoji="1" lang="en-US" sz="1000" b="1" kern="1200" dirty="0" err="1">
                          <a:solidFill>
                            <a:schemeClr val="dk1"/>
                          </a:solidFill>
                          <a:effectLst/>
                          <a:latin typeface="+mn-lt"/>
                          <a:ea typeface="+mn-ea"/>
                          <a:cs typeface="+mn-cs"/>
                        </a:rPr>
                        <a:t>affected_rows</a:t>
                      </a:r>
                      <a:r>
                        <a:rPr kumimoji="1" lang="en-US" sz="1000" b="1"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"15",</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"Create or update purchase order successfully"</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12" name="テキスト ボックス 17">
            <a:extLst>
              <a:ext uri="{FF2B5EF4-FFF2-40B4-BE49-F238E27FC236}">
                <a16:creationId xmlns:a16="http://schemas.microsoft.com/office/drawing/2014/main" id="{84847B30-1598-6866-EDF8-0B45E81F06D1}"/>
              </a:ext>
            </a:extLst>
          </p:cNvPr>
          <p:cNvSpPr txBox="1"/>
          <p:nvPr/>
        </p:nvSpPr>
        <p:spPr>
          <a:xfrm>
            <a:off x="406399" y="7517253"/>
            <a:ext cx="6117062" cy="568810"/>
          </a:xfrm>
          <a:prstGeom prst="rect">
            <a:avLst/>
          </a:prstGeom>
          <a:noFill/>
        </p:spPr>
        <p:txBody>
          <a:bodyPr wrap="square" rtlCol="0">
            <a:spAutoFit/>
          </a:bodyPr>
          <a:lstStyle/>
          <a:p>
            <a:pPr marL="171450" indent="-171450">
              <a:lnSpc>
                <a:spcPct val="150000"/>
              </a:lnSpc>
              <a:buFont typeface="Wingdings" pitchFamily="2" charset="2"/>
              <a:buChar char="§"/>
            </a:pPr>
            <a:r>
              <a:rPr kumimoji="1" lang="en-US" altLang="ja-JP" sz="1100" dirty="0"/>
              <a:t>Error status : 401 [Authentication fail] </a:t>
            </a:r>
          </a:p>
          <a:p>
            <a:pPr>
              <a:lnSpc>
                <a:spcPct val="150000"/>
              </a:lnSpc>
            </a:pPr>
            <a:endParaRPr kumimoji="1" lang="en-US" altLang="ja-JP" sz="1100" dirty="0"/>
          </a:p>
        </p:txBody>
      </p:sp>
      <p:graphicFrame>
        <p:nvGraphicFramePr>
          <p:cNvPr id="15" name="Table 14">
            <a:extLst>
              <a:ext uri="{FF2B5EF4-FFF2-40B4-BE49-F238E27FC236}">
                <a16:creationId xmlns:a16="http://schemas.microsoft.com/office/drawing/2014/main" id="{E23E70F8-2AF3-CEF7-A2C2-CF47150EA002}"/>
              </a:ext>
            </a:extLst>
          </p:cNvPr>
          <p:cNvGraphicFramePr>
            <a:graphicFrameLocks noGrp="1"/>
          </p:cNvGraphicFramePr>
          <p:nvPr>
            <p:extLst>
              <p:ext uri="{D42A27DB-BD31-4B8C-83A1-F6EECF244321}">
                <p14:modId xmlns:p14="http://schemas.microsoft.com/office/powerpoint/2010/main" val="1036742228"/>
              </p:ext>
            </p:extLst>
          </p:nvPr>
        </p:nvGraphicFramePr>
        <p:xfrm>
          <a:off x="406398" y="8002170"/>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"Authentication fail“</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2" name="Isosceles Triangle 1">
            <a:extLst>
              <a:ext uri="{FF2B5EF4-FFF2-40B4-BE49-F238E27FC236}">
                <a16:creationId xmlns:a16="http://schemas.microsoft.com/office/drawing/2014/main" id="{66FE930A-A410-4C86-434C-AE067461003A}"/>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126782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2B6EA-A174-7004-D651-353DDA337FEF}"/>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FEC47FF-80EE-8C08-6C69-FCEC5205258E}"/>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sp>
        <p:nvSpPr>
          <p:cNvPr id="17" name="正方形/長方形 16">
            <a:extLst>
              <a:ext uri="{FF2B5EF4-FFF2-40B4-BE49-F238E27FC236}">
                <a16:creationId xmlns:a16="http://schemas.microsoft.com/office/drawing/2014/main" id="{24EA84C2-9277-37C5-E5AD-C3AE9436883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E924CC0E-2B84-2A6C-34B4-69E392F89E22}"/>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5-2. Vendors</a:t>
            </a:r>
          </a:p>
        </p:txBody>
      </p:sp>
      <p:sp>
        <p:nvSpPr>
          <p:cNvPr id="10" name="テキスト ボックス 17">
            <a:extLst>
              <a:ext uri="{FF2B5EF4-FFF2-40B4-BE49-F238E27FC236}">
                <a16:creationId xmlns:a16="http://schemas.microsoft.com/office/drawing/2014/main" id="{F4EC8208-9C01-759F-BDCC-A2F1F4A779B9}"/>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kumimoji="1" lang="en-US" altLang="ja-JP" sz="1100" b="1" u="sng" dirty="0"/>
              <a:t>Response</a:t>
            </a:r>
          </a:p>
          <a:p>
            <a:pPr marL="171450" indent="-171450">
              <a:lnSpc>
                <a:spcPct val="150000"/>
              </a:lnSpc>
              <a:buFont typeface="Wingdings" pitchFamily="2" charset="2"/>
              <a:buChar char="§"/>
            </a:pPr>
            <a:r>
              <a:rPr kumimoji="1" lang="en-US" altLang="ja-JP" sz="1100" dirty="0"/>
              <a:t>Error status : 400 [Vender not found] </a:t>
            </a:r>
          </a:p>
        </p:txBody>
      </p:sp>
      <p:graphicFrame>
        <p:nvGraphicFramePr>
          <p:cNvPr id="11" name="Table 10">
            <a:extLst>
              <a:ext uri="{FF2B5EF4-FFF2-40B4-BE49-F238E27FC236}">
                <a16:creationId xmlns:a16="http://schemas.microsoft.com/office/drawing/2014/main" id="{EB51B280-1842-F82F-721E-2D8C962212E6}"/>
              </a:ext>
            </a:extLst>
          </p:cNvPr>
          <p:cNvGraphicFramePr>
            <a:graphicFrameLocks noGrp="1"/>
          </p:cNvGraphicFramePr>
          <p:nvPr>
            <p:extLst>
              <p:ext uri="{D42A27DB-BD31-4B8C-83A1-F6EECF244321}">
                <p14:modId xmlns:p14="http://schemas.microsoft.com/office/powerpoint/2010/main" val="1343456448"/>
              </p:ext>
            </p:extLst>
          </p:nvPr>
        </p:nvGraphicFramePr>
        <p:xfrm>
          <a:off x="406398" y="2068142"/>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a:t>
                      </a:r>
                      <a:r>
                        <a:rPr kumimoji="1" lang="en-US" altLang="ja-JP" sz="1000" dirty="0"/>
                        <a:t>Vender </a:t>
                      </a:r>
                      <a:r>
                        <a:rPr kumimoji="1" lang="en-US" sz="1000" b="0" kern="1200" dirty="0">
                          <a:solidFill>
                            <a:schemeClr val="dk1"/>
                          </a:solidFill>
                          <a:effectLst/>
                          <a:latin typeface="+mn-lt"/>
                          <a:ea typeface="+mn-ea"/>
                          <a:cs typeface="+mn-cs"/>
                        </a:rPr>
                        <a:t>not found"</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12" name="テキスト ボックス 17">
            <a:extLst>
              <a:ext uri="{FF2B5EF4-FFF2-40B4-BE49-F238E27FC236}">
                <a16:creationId xmlns:a16="http://schemas.microsoft.com/office/drawing/2014/main" id="{9C299329-F3BA-E3E7-46D5-DD84B234296C}"/>
              </a:ext>
            </a:extLst>
          </p:cNvPr>
          <p:cNvSpPr txBox="1"/>
          <p:nvPr/>
        </p:nvSpPr>
        <p:spPr>
          <a:xfrm>
            <a:off x="406399" y="3283581"/>
            <a:ext cx="6117062" cy="568810"/>
          </a:xfrm>
          <a:prstGeom prst="rect">
            <a:avLst/>
          </a:prstGeom>
          <a:noFill/>
        </p:spPr>
        <p:txBody>
          <a:bodyPr wrap="square" rtlCol="0">
            <a:spAutoFit/>
          </a:bodyPr>
          <a:lstStyle/>
          <a:p>
            <a:pPr marL="171450" indent="-171450">
              <a:lnSpc>
                <a:spcPct val="150000"/>
              </a:lnSpc>
              <a:buFont typeface="Wingdings" pitchFamily="2" charset="2"/>
              <a:buChar char="§"/>
            </a:pPr>
            <a:r>
              <a:rPr kumimoji="1" lang="en-US" altLang="ja-JP" sz="1100" dirty="0"/>
              <a:t>Error status : 400 [Failed to create or update Vender] </a:t>
            </a:r>
          </a:p>
          <a:p>
            <a:pPr>
              <a:lnSpc>
                <a:spcPct val="150000"/>
              </a:lnSpc>
            </a:pPr>
            <a:endParaRPr kumimoji="1" lang="en-US" altLang="ja-JP" sz="1100" dirty="0"/>
          </a:p>
        </p:txBody>
      </p:sp>
      <p:graphicFrame>
        <p:nvGraphicFramePr>
          <p:cNvPr id="15" name="Table 14">
            <a:extLst>
              <a:ext uri="{FF2B5EF4-FFF2-40B4-BE49-F238E27FC236}">
                <a16:creationId xmlns:a16="http://schemas.microsoft.com/office/drawing/2014/main" id="{19553DF5-DBE7-5A68-FA10-DFEC734E876D}"/>
              </a:ext>
            </a:extLst>
          </p:cNvPr>
          <p:cNvGraphicFramePr>
            <a:graphicFrameLocks noGrp="1"/>
          </p:cNvGraphicFramePr>
          <p:nvPr>
            <p:extLst>
              <p:ext uri="{D42A27DB-BD31-4B8C-83A1-F6EECF244321}">
                <p14:modId xmlns:p14="http://schemas.microsoft.com/office/powerpoint/2010/main" val="3508752130"/>
              </p:ext>
            </p:extLst>
          </p:nvPr>
        </p:nvGraphicFramePr>
        <p:xfrm>
          <a:off x="406398" y="3768498"/>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"Failed to create or update </a:t>
                      </a:r>
                      <a:r>
                        <a:rPr kumimoji="1" lang="en-US" altLang="ja-JP" sz="1000" dirty="0"/>
                        <a:t>Vender</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graphicFrame>
        <p:nvGraphicFramePr>
          <p:cNvPr id="4" name="Table 3">
            <a:extLst>
              <a:ext uri="{FF2B5EF4-FFF2-40B4-BE49-F238E27FC236}">
                <a16:creationId xmlns:a16="http://schemas.microsoft.com/office/drawing/2014/main" id="{7863E642-9ED6-01DA-7D49-E216FA14B0E5}"/>
              </a:ext>
            </a:extLst>
          </p:cNvPr>
          <p:cNvGraphicFramePr>
            <a:graphicFrameLocks noGrp="1"/>
          </p:cNvGraphicFramePr>
          <p:nvPr>
            <p:extLst>
              <p:ext uri="{D42A27DB-BD31-4B8C-83A1-F6EECF244321}">
                <p14:modId xmlns:p14="http://schemas.microsoft.com/office/powerpoint/2010/main" val="3178476869"/>
              </p:ext>
            </p:extLst>
          </p:nvPr>
        </p:nvGraphicFramePr>
        <p:xfrm>
          <a:off x="406398" y="6306816"/>
          <a:ext cx="6117063" cy="27736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endParaRPr kumimoji="1" lang="th-TH" sz="1000" b="0" kern="1200" dirty="0">
                        <a:solidFill>
                          <a:schemeClr val="dk1"/>
                        </a:solidFill>
                        <a:effectLst/>
                        <a:latin typeface="+mn-lt"/>
                        <a:ea typeface="+mn-ea"/>
                        <a:cs typeface="+mn-cs"/>
                      </a:endParaRPr>
                    </a:p>
                    <a:p>
                      <a:r>
                        <a:rPr kumimoji="1" lang="th-TH" sz="1000" b="1"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a:t>
                      </a:r>
                      <a:r>
                        <a:rPr lang="en-US" sz="1000" b="1" dirty="0"/>
                        <a:t>rows</a:t>
                      </a:r>
                      <a:r>
                        <a:rPr kumimoji="1" lang="en-US" sz="1000" b="1"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r>
                        <a:rPr kumimoji="1" lang="en-US" sz="1000" b="0" kern="1200" dirty="0" err="1">
                          <a:solidFill>
                            <a:schemeClr val="dk1"/>
                          </a:solidFill>
                          <a:effectLst/>
                          <a:latin typeface="+mn-lt"/>
                          <a:ea typeface="+mn-ea"/>
                          <a:cs typeface="+mn-cs"/>
                        </a:rPr>
                        <a:t>vendor_cd</a:t>
                      </a:r>
                      <a:r>
                        <a:rPr kumimoji="1" lang="en-US" sz="1000" b="0" kern="1200" dirty="0">
                          <a:solidFill>
                            <a:schemeClr val="dk1"/>
                          </a:solidFill>
                          <a:effectLst/>
                          <a:latin typeface="+mn-lt"/>
                          <a:ea typeface="+mn-ea"/>
                          <a:cs typeface="+mn-cs"/>
                        </a:rPr>
                        <a:t>": "6000000",</a:t>
                      </a: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r>
                        <a:rPr kumimoji="1" lang="en-US" sz="1000" b="0" kern="1200" dirty="0" err="1">
                          <a:solidFill>
                            <a:schemeClr val="dk1"/>
                          </a:solidFill>
                          <a:effectLst/>
                          <a:latin typeface="+mn-lt"/>
                          <a:ea typeface="+mn-ea"/>
                          <a:cs typeface="+mn-cs"/>
                        </a:rPr>
                        <a:t>beg_eff_date</a:t>
                      </a:r>
                      <a:r>
                        <a:rPr kumimoji="1" lang="en-US" sz="1000" b="0" kern="1200" dirty="0">
                          <a:solidFill>
                            <a:schemeClr val="dk1"/>
                          </a:solidFill>
                          <a:effectLst/>
                          <a:latin typeface="+mn-lt"/>
                          <a:ea typeface="+mn-ea"/>
                          <a:cs typeface="+mn-cs"/>
                        </a:rPr>
                        <a:t>": ”2029-04-01",</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r>
                        <a:rPr kumimoji="1" lang="en-US" sz="1000" b="0" kern="1200" dirty="0" err="1">
                          <a:solidFill>
                            <a:schemeClr val="dk1"/>
                          </a:solidFill>
                          <a:effectLst/>
                          <a:latin typeface="+mn-lt"/>
                          <a:ea typeface="+mn-ea"/>
                          <a:cs typeface="+mn-cs"/>
                        </a:rPr>
                        <a:t>end_eff_date</a:t>
                      </a:r>
                      <a:r>
                        <a:rPr kumimoji="1" lang="en-US" sz="1000" b="0" kern="1200" dirty="0">
                          <a:solidFill>
                            <a:schemeClr val="dk1"/>
                          </a:solidFill>
                          <a:effectLst/>
                          <a:latin typeface="+mn-lt"/>
                          <a:ea typeface="+mn-ea"/>
                          <a:cs typeface="+mn-cs"/>
                        </a:rPr>
                        <a:t>”: NULL</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r>
                        <a:rPr kumimoji="1" lang="en-US" sz="1000" b="0" kern="1200" dirty="0" err="1">
                          <a:solidFill>
                            <a:schemeClr val="dk1"/>
                          </a:solidFill>
                          <a:effectLst/>
                          <a:latin typeface="+mn-lt"/>
                          <a:ea typeface="+mn-ea"/>
                          <a:cs typeface="+mn-cs"/>
                        </a:rPr>
                        <a:t>vendor_cd</a:t>
                      </a:r>
                      <a:r>
                        <a:rPr kumimoji="1" lang="en-US" sz="1000" b="0" kern="1200" dirty="0">
                          <a:solidFill>
                            <a:schemeClr val="dk1"/>
                          </a:solidFill>
                          <a:effectLst/>
                          <a:latin typeface="+mn-lt"/>
                          <a:ea typeface="+mn-ea"/>
                          <a:cs typeface="+mn-cs"/>
                        </a:rPr>
                        <a:t>": "6000001",</a:t>
                      </a:r>
                    </a:p>
                    <a:p>
                      <a:r>
                        <a:rPr kumimoji="1" lang="en-US" sz="1000" b="0" kern="1200" dirty="0">
                          <a:solidFill>
                            <a:schemeClr val="dk1"/>
                          </a:solidFill>
                          <a:effectLst/>
                          <a:latin typeface="+mn-lt"/>
                          <a:ea typeface="+mn-ea"/>
                          <a:cs typeface="+mn-cs"/>
                        </a:rPr>
                        <a:t>                   "</a:t>
                      </a:r>
                      <a:r>
                        <a:rPr kumimoji="1" lang="en-US" sz="1000" b="0" kern="1200" dirty="0" err="1">
                          <a:solidFill>
                            <a:schemeClr val="dk1"/>
                          </a:solidFill>
                          <a:effectLst/>
                          <a:latin typeface="+mn-lt"/>
                          <a:ea typeface="+mn-ea"/>
                          <a:cs typeface="+mn-cs"/>
                        </a:rPr>
                        <a:t>beg_eff_date</a:t>
                      </a:r>
                      <a:r>
                        <a:rPr kumimoji="1" lang="en-US" sz="1000" b="0" kern="1200" dirty="0">
                          <a:solidFill>
                            <a:schemeClr val="dk1"/>
                          </a:solidFill>
                          <a:effectLst/>
                          <a:latin typeface="+mn-lt"/>
                          <a:ea typeface="+mn-ea"/>
                          <a:cs typeface="+mn-cs"/>
                        </a:rPr>
                        <a:t>": ” 2016-01-01",</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sz="1000" b="0" kern="1200" dirty="0">
                          <a:solidFill>
                            <a:schemeClr val="dk1"/>
                          </a:solidFill>
                          <a:effectLst/>
                          <a:latin typeface="+mn-lt"/>
                          <a:ea typeface="+mn-ea"/>
                          <a:cs typeface="+mn-cs"/>
                        </a:rPr>
                        <a:t>                   ”</a:t>
                      </a:r>
                      <a:r>
                        <a:rPr kumimoji="1" lang="en-US" sz="1000" b="0" kern="1200" dirty="0" err="1">
                          <a:solidFill>
                            <a:schemeClr val="dk1"/>
                          </a:solidFill>
                          <a:effectLst/>
                          <a:latin typeface="+mn-lt"/>
                          <a:ea typeface="+mn-ea"/>
                          <a:cs typeface="+mn-cs"/>
                        </a:rPr>
                        <a:t>end_eff_date</a:t>
                      </a:r>
                      <a:r>
                        <a:rPr kumimoji="1" lang="en-US" sz="1000" b="0" kern="1200" dirty="0">
                          <a:solidFill>
                            <a:schemeClr val="dk1"/>
                          </a:solidFill>
                          <a:effectLst/>
                          <a:latin typeface="+mn-lt"/>
                          <a:ea typeface="+mn-ea"/>
                          <a:cs typeface="+mn-cs"/>
                        </a:rPr>
                        <a:t>”: NULL</a:t>
                      </a:r>
                      <a:endParaRPr kumimoji="1" lang="th-TH" sz="1000" b="0" kern="1200" dirty="0">
                        <a:solidFill>
                          <a:schemeClr val="dk1"/>
                        </a:solidFill>
                        <a:effectLst/>
                        <a:latin typeface="+mn-lt"/>
                        <a:ea typeface="+mn-ea"/>
                        <a:cs typeface="+mn-cs"/>
                      </a:endParaRP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5" name="テキスト ボックス 17">
            <a:extLst>
              <a:ext uri="{FF2B5EF4-FFF2-40B4-BE49-F238E27FC236}">
                <a16:creationId xmlns:a16="http://schemas.microsoft.com/office/drawing/2014/main" id="{4036E54F-B110-483D-B505-7D09B0BDE4C0}"/>
              </a:ext>
            </a:extLst>
          </p:cNvPr>
          <p:cNvSpPr txBox="1"/>
          <p:nvPr/>
        </p:nvSpPr>
        <p:spPr>
          <a:xfrm>
            <a:off x="406398" y="5088066"/>
            <a:ext cx="6117062" cy="1076641"/>
          </a:xfrm>
          <a:prstGeom prst="rect">
            <a:avLst/>
          </a:prstGeom>
          <a:noFill/>
        </p:spPr>
        <p:txBody>
          <a:bodyPr wrap="square" rtlCol="0">
            <a:spAutoFit/>
          </a:bodyPr>
          <a:lstStyle/>
          <a:p>
            <a:pPr>
              <a:lnSpc>
                <a:spcPct val="150000"/>
              </a:lnSpc>
            </a:pPr>
            <a:r>
              <a:rPr kumimoji="1" lang="en-US" altLang="ja-JP" sz="1100" b="1" u="sng" dirty="0"/>
              <a:t>Example format </a:t>
            </a:r>
            <a:r>
              <a:rPr kumimoji="1" lang="en-US" altLang="ja-JP" sz="1100" b="1" u="sng" dirty="0" err="1"/>
              <a:t>json</a:t>
            </a:r>
            <a:endParaRPr kumimoji="1" lang="en-US" altLang="ja-JP" sz="1100" b="1" u="sng" dirty="0"/>
          </a:p>
          <a:p>
            <a:pPr>
              <a:lnSpc>
                <a:spcPct val="150000"/>
              </a:lnSpc>
            </a:pPr>
            <a:r>
              <a:rPr lang="en-US" sz="1100" dirty="0"/>
              <a:t>The JSON file must contain an array named </a:t>
            </a:r>
            <a:r>
              <a:rPr lang="th-TH" sz="1100" b="1" dirty="0"/>
              <a:t>“</a:t>
            </a:r>
            <a:r>
              <a:rPr lang="en-US" sz="1100" b="1" dirty="0"/>
              <a:t>rows</a:t>
            </a:r>
            <a:r>
              <a:rPr lang="th-TH" sz="1100" b="1" dirty="0"/>
              <a:t>”</a:t>
            </a:r>
            <a:r>
              <a:rPr lang="en-US" sz="1100" dirty="0"/>
              <a:t>, and the format of the JSON file should match the example below. It should allow for adding more than one row of data in a single transmission.</a:t>
            </a:r>
            <a:endParaRPr kumimoji="1" lang="en-US" altLang="ja-JP" sz="1100" dirty="0"/>
          </a:p>
        </p:txBody>
      </p:sp>
      <p:sp>
        <p:nvSpPr>
          <p:cNvPr id="2" name="Isosceles Triangle 1">
            <a:extLst>
              <a:ext uri="{FF2B5EF4-FFF2-40B4-BE49-F238E27FC236}">
                <a16:creationId xmlns:a16="http://schemas.microsoft.com/office/drawing/2014/main" id="{FC2B7D71-AD89-9F39-688B-C0CF23E18B3D}"/>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126206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A9E53-1DB9-139C-55C5-A52ADFD13211}"/>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568F69-77F9-52B8-8E23-0328C2700EC6}"/>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17" name="正方形/長方形 16">
            <a:extLst>
              <a:ext uri="{FF2B5EF4-FFF2-40B4-BE49-F238E27FC236}">
                <a16:creationId xmlns:a16="http://schemas.microsoft.com/office/drawing/2014/main" id="{26EBCFE4-91AA-C82F-A60B-7AC73A43EBA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7C806D86-5B9E-25F4-7DE8-20D22890B071}"/>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5-2. Vendors</a:t>
            </a:r>
          </a:p>
        </p:txBody>
      </p:sp>
      <p:sp>
        <p:nvSpPr>
          <p:cNvPr id="2" name="テキスト ボックス 17">
            <a:extLst>
              <a:ext uri="{FF2B5EF4-FFF2-40B4-BE49-F238E27FC236}">
                <a16:creationId xmlns:a16="http://schemas.microsoft.com/office/drawing/2014/main" id="{25283A9A-FA80-8522-95D5-6C1A26CABC62}"/>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lang="en-US" sz="1100" b="1" u="sng" dirty="0"/>
              <a:t>Column</a:t>
            </a:r>
          </a:p>
          <a:p>
            <a:pPr>
              <a:lnSpc>
                <a:spcPct val="150000"/>
              </a:lnSpc>
            </a:pPr>
            <a:r>
              <a:rPr lang="en-US" sz="1100" dirty="0"/>
              <a:t>The list of columns required for submitting data for the  </a:t>
            </a:r>
            <a:r>
              <a:rPr lang="en-US" sz="1100" b="1" dirty="0"/>
              <a:t>“</a:t>
            </a:r>
            <a:r>
              <a:rPr lang="en-US" sz="1100" b="1" dirty="0" err="1"/>
              <a:t>vendor_master</a:t>
            </a:r>
            <a:r>
              <a:rPr lang="en-US" sz="1100" b="1" dirty="0"/>
              <a:t>” </a:t>
            </a:r>
            <a:r>
              <a:rPr lang="en-US" sz="1100" dirty="0"/>
              <a:t>table.</a:t>
            </a:r>
            <a:endParaRPr kumimoji="1" lang="en-US" altLang="ja-JP" sz="1100" b="1" u="sng" dirty="0"/>
          </a:p>
        </p:txBody>
      </p:sp>
      <p:graphicFrame>
        <p:nvGraphicFramePr>
          <p:cNvPr id="19" name="Table 18">
            <a:extLst>
              <a:ext uri="{FF2B5EF4-FFF2-40B4-BE49-F238E27FC236}">
                <a16:creationId xmlns:a16="http://schemas.microsoft.com/office/drawing/2014/main" id="{6B13F07E-945E-296B-28BB-84C5491FBF05}"/>
              </a:ext>
            </a:extLst>
          </p:cNvPr>
          <p:cNvGraphicFramePr>
            <a:graphicFrameLocks noGrp="1"/>
          </p:cNvGraphicFramePr>
          <p:nvPr>
            <p:extLst>
              <p:ext uri="{D42A27DB-BD31-4B8C-83A1-F6EECF244321}">
                <p14:modId xmlns:p14="http://schemas.microsoft.com/office/powerpoint/2010/main" val="1681662041"/>
              </p:ext>
            </p:extLst>
          </p:nvPr>
        </p:nvGraphicFramePr>
        <p:xfrm>
          <a:off x="406400" y="2051466"/>
          <a:ext cx="4738035" cy="6284913"/>
        </p:xfrm>
        <a:graphic>
          <a:graphicData uri="http://schemas.openxmlformats.org/drawingml/2006/table">
            <a:tbl>
              <a:tblPr/>
              <a:tblGrid>
                <a:gridCol w="668608">
                  <a:extLst>
                    <a:ext uri="{9D8B030D-6E8A-4147-A177-3AD203B41FA5}">
                      <a16:colId xmlns:a16="http://schemas.microsoft.com/office/drawing/2014/main" val="1733671399"/>
                    </a:ext>
                  </a:extLst>
                </a:gridCol>
                <a:gridCol w="1279434">
                  <a:extLst>
                    <a:ext uri="{9D8B030D-6E8A-4147-A177-3AD203B41FA5}">
                      <a16:colId xmlns:a16="http://schemas.microsoft.com/office/drawing/2014/main" val="433940789"/>
                    </a:ext>
                  </a:extLst>
                </a:gridCol>
                <a:gridCol w="949258">
                  <a:extLst>
                    <a:ext uri="{9D8B030D-6E8A-4147-A177-3AD203B41FA5}">
                      <a16:colId xmlns:a16="http://schemas.microsoft.com/office/drawing/2014/main" val="879830416"/>
                    </a:ext>
                  </a:extLst>
                </a:gridCol>
                <a:gridCol w="1015293">
                  <a:extLst>
                    <a:ext uri="{9D8B030D-6E8A-4147-A177-3AD203B41FA5}">
                      <a16:colId xmlns:a16="http://schemas.microsoft.com/office/drawing/2014/main" val="6900848"/>
                    </a:ext>
                  </a:extLst>
                </a:gridCol>
                <a:gridCol w="825442">
                  <a:extLst>
                    <a:ext uri="{9D8B030D-6E8A-4147-A177-3AD203B41FA5}">
                      <a16:colId xmlns:a16="http://schemas.microsoft.com/office/drawing/2014/main" val="3034349249"/>
                    </a:ext>
                  </a:extLst>
                </a:gridCol>
              </a:tblGrid>
              <a:tr h="173343">
                <a:tc>
                  <a:txBody>
                    <a:bodyPr/>
                    <a:lstStyle/>
                    <a:p>
                      <a:pPr algn="ctr" rtl="0" fontAlgn="b"/>
                      <a:r>
                        <a:rPr lang="en-US" sz="800" b="1">
                          <a:effectLst/>
                          <a:latin typeface="+mn-lt"/>
                        </a:rPr>
                        <a:t>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column_name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data_type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maximum_length</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US" sz="800" b="1">
                          <a:effectLst/>
                          <a:latin typeface="+mn-lt"/>
                        </a:rPr>
                        <a:t>format</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61542"/>
                  </a:ext>
                </a:extLst>
              </a:tr>
              <a:tr h="211313">
                <a:tc>
                  <a:txBody>
                    <a:bodyPr/>
                    <a:lstStyle/>
                    <a:p>
                      <a:pPr algn="ctr" rtl="0" fontAlgn="ctr"/>
                      <a:r>
                        <a:rPr lang="en-TH" sz="800" dirty="0">
                          <a:effectLst/>
                          <a:latin typeface="+mn-lt"/>
                        </a:rPr>
                        <a:t>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vendor_cd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41605"/>
                  </a:ext>
                </a:extLst>
              </a:tr>
              <a:tr h="211313">
                <a:tc>
                  <a:txBody>
                    <a:bodyPr/>
                    <a:lstStyle/>
                    <a:p>
                      <a:pPr algn="ctr" rtl="0" fontAlgn="ctr"/>
                      <a:r>
                        <a:rPr lang="en-TH" sz="800">
                          <a:effectLst/>
                          <a:latin typeface="+mn-lt"/>
                        </a:rPr>
                        <a:t>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beg_eff_date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353937"/>
                  </a:ext>
                </a:extLst>
              </a:tr>
              <a:tr h="211313">
                <a:tc>
                  <a:txBody>
                    <a:bodyPr/>
                    <a:lstStyle/>
                    <a:p>
                      <a:pPr algn="ctr" rtl="0" fontAlgn="ctr"/>
                      <a:r>
                        <a:rPr lang="en-TH" sz="800">
                          <a:effectLst/>
                          <a:latin typeface="+mn-lt"/>
                        </a:rPr>
                        <a:t>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end_eff_date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96183"/>
                  </a:ext>
                </a:extLst>
              </a:tr>
              <a:tr h="211313">
                <a:tc>
                  <a:txBody>
                    <a:bodyPr/>
                    <a:lstStyle/>
                    <a:p>
                      <a:pPr algn="ctr" rtl="0" fontAlgn="ctr"/>
                      <a:r>
                        <a:rPr lang="en-TH" sz="800">
                          <a:effectLst/>
                          <a:latin typeface="+mn-lt"/>
                        </a:rPr>
                        <a:t>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po_stop_flag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289390"/>
                  </a:ext>
                </a:extLst>
              </a:tr>
              <a:tr h="211313">
                <a:tc>
                  <a:txBody>
                    <a:bodyPr/>
                    <a:lstStyle/>
                    <a:p>
                      <a:pPr algn="ctr" rtl="0" fontAlgn="ctr"/>
                      <a:r>
                        <a:rPr lang="en-TH" sz="80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vendor_name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98908"/>
                  </a:ext>
                </a:extLst>
              </a:tr>
              <a:tr h="211313">
                <a:tc>
                  <a:txBody>
                    <a:bodyPr/>
                    <a:lstStyle/>
                    <a:p>
                      <a:pPr algn="ctr" rtl="0" fontAlgn="ctr"/>
                      <a:r>
                        <a:rPr lang="en-TH" sz="800">
                          <a:effectLst/>
                          <a:latin typeface="+mn-lt"/>
                        </a:rPr>
                        <a:t>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vendor_desc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80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708600"/>
                  </a:ext>
                </a:extLst>
              </a:tr>
              <a:tr h="211313">
                <a:tc>
                  <a:txBody>
                    <a:bodyPr/>
                    <a:lstStyle/>
                    <a:p>
                      <a:pPr algn="ctr" rtl="0" fontAlgn="ctr"/>
                      <a:r>
                        <a:rPr lang="en-TH" sz="800">
                          <a:effectLst/>
                          <a:latin typeface="+mn-lt"/>
                        </a:rPr>
                        <a:t>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vendor_name2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87713"/>
                  </a:ext>
                </a:extLst>
              </a:tr>
              <a:tr h="211313">
                <a:tc>
                  <a:txBody>
                    <a:bodyPr/>
                    <a:lstStyle/>
                    <a:p>
                      <a:pPr algn="ctr" rtl="0" fontAlgn="ctr"/>
                      <a:r>
                        <a:rPr lang="en-TH" sz="800">
                          <a:effectLst/>
                          <a:latin typeface="+mn-lt"/>
                        </a:rPr>
                        <a:t>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vendor_desc2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80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159317"/>
                  </a:ext>
                </a:extLst>
              </a:tr>
              <a:tr h="211313">
                <a:tc>
                  <a:txBody>
                    <a:bodyPr/>
                    <a:lstStyle/>
                    <a:p>
                      <a:pPr algn="ctr" rtl="0" fontAlgn="ctr"/>
                      <a:r>
                        <a:rPr lang="en-TH" sz="800">
                          <a:effectLst/>
                          <a:latin typeface="+mn-lt"/>
                        </a:rPr>
                        <a:t>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country_cd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150472"/>
                  </a:ext>
                </a:extLst>
              </a:tr>
              <a:tr h="211313">
                <a:tc>
                  <a:txBody>
                    <a:bodyPr/>
                    <a:lstStyle/>
                    <a:p>
                      <a:pPr algn="ctr" rtl="0" fontAlgn="ctr"/>
                      <a:r>
                        <a:rPr lang="en-TH" sz="80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foreign_flag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503618"/>
                  </a:ext>
                </a:extLst>
              </a:tr>
              <a:tr h="211313">
                <a:tc>
                  <a:txBody>
                    <a:bodyPr/>
                    <a:lstStyle/>
                    <a:p>
                      <a:pPr algn="ctr" rtl="0" fontAlgn="ctr"/>
                      <a:r>
                        <a:rPr lang="en-TH" sz="800">
                          <a:effectLst/>
                          <a:latin typeface="+mn-lt"/>
                        </a:rPr>
                        <a:t>11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cur_cd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934515"/>
                  </a:ext>
                </a:extLst>
              </a:tr>
              <a:tr h="211313">
                <a:tc>
                  <a:txBody>
                    <a:bodyPr/>
                    <a:lstStyle/>
                    <a:p>
                      <a:pPr algn="ctr" rtl="0" fontAlgn="ctr"/>
                      <a:r>
                        <a:rPr lang="en-TH" sz="800">
                          <a:effectLst/>
                          <a:latin typeface="+mn-lt"/>
                        </a:rPr>
                        <a:t>12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supply_whs</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144913"/>
                  </a:ext>
                </a:extLst>
              </a:tr>
              <a:tr h="211313">
                <a:tc>
                  <a:txBody>
                    <a:bodyPr/>
                    <a:lstStyle/>
                    <a:p>
                      <a:pPr algn="ctr" rtl="0" fontAlgn="ctr"/>
                      <a:r>
                        <a:rPr lang="en-TH" sz="800">
                          <a:effectLst/>
                          <a:latin typeface="+mn-lt"/>
                        </a:rPr>
                        <a:t>13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bond_supply_whs</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0073559"/>
                  </a:ext>
                </a:extLst>
              </a:tr>
              <a:tr h="211313">
                <a:tc>
                  <a:txBody>
                    <a:bodyPr/>
                    <a:lstStyle/>
                    <a:p>
                      <a:pPr algn="ctr" rtl="0" fontAlgn="ctr"/>
                      <a:r>
                        <a:rPr lang="en-TH" sz="800">
                          <a:effectLst/>
                          <a:latin typeface="+mn-lt"/>
                        </a:rPr>
                        <a:t>14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rej_whs</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319172"/>
                  </a:ext>
                </a:extLst>
              </a:tr>
              <a:tr h="211313">
                <a:tc>
                  <a:txBody>
                    <a:bodyPr/>
                    <a:lstStyle/>
                    <a:p>
                      <a:pPr algn="ctr" rtl="0" fontAlgn="ctr"/>
                      <a:r>
                        <a:rPr lang="en-TH" sz="800">
                          <a:effectLst/>
                          <a:latin typeface="+mn-lt"/>
                        </a:rPr>
                        <a:t>15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po_slipless_flag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275703"/>
                  </a:ext>
                </a:extLst>
              </a:tr>
              <a:tr h="211313">
                <a:tc>
                  <a:txBody>
                    <a:bodyPr/>
                    <a:lstStyle/>
                    <a:p>
                      <a:pPr algn="ctr" rtl="0" fontAlgn="ctr"/>
                      <a:r>
                        <a:rPr lang="en-TH" sz="800">
                          <a:effectLst/>
                          <a:latin typeface="+mn-lt"/>
                        </a:rPr>
                        <a:t>16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po_slip_type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184747"/>
                  </a:ext>
                </a:extLst>
              </a:tr>
              <a:tr h="173343">
                <a:tc>
                  <a:txBody>
                    <a:bodyPr/>
                    <a:lstStyle/>
                    <a:p>
                      <a:pPr algn="ctr" rtl="0" fontAlgn="ctr"/>
                      <a:r>
                        <a:rPr lang="en-TH" sz="800">
                          <a:effectLst/>
                          <a:latin typeface="+mn-lt"/>
                        </a:rPr>
                        <a:t>17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fcst_flag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000248"/>
                  </a:ext>
                </a:extLst>
              </a:tr>
              <a:tr h="173343">
                <a:tc>
                  <a:txBody>
                    <a:bodyPr/>
                    <a:lstStyle/>
                    <a:p>
                      <a:pPr algn="ctr" rtl="0" fontAlgn="ctr"/>
                      <a:r>
                        <a:rPr lang="en-TH" sz="800">
                          <a:effectLst/>
                          <a:latin typeface="+mn-lt"/>
                        </a:rPr>
                        <a:t>18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pay_terms</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200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85349"/>
                  </a:ext>
                </a:extLst>
              </a:tr>
              <a:tr h="173343">
                <a:tc>
                  <a:txBody>
                    <a:bodyPr/>
                    <a:lstStyle/>
                    <a:p>
                      <a:pPr algn="ctr" rtl="0" fontAlgn="ctr"/>
                      <a:r>
                        <a:rPr lang="en-TH" sz="800">
                          <a:effectLst/>
                          <a:latin typeface="+mn-lt"/>
                        </a:rPr>
                        <a:t>19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vendor_attn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20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219097"/>
                  </a:ext>
                </a:extLst>
              </a:tr>
              <a:tr h="173343">
                <a:tc>
                  <a:txBody>
                    <a:bodyPr/>
                    <a:lstStyle/>
                    <a:p>
                      <a:pPr algn="ctr" rtl="0" fontAlgn="ctr"/>
                      <a:r>
                        <a:rPr lang="en-TH" sz="800">
                          <a:effectLst/>
                          <a:latin typeface="+mn-lt"/>
                        </a:rPr>
                        <a:t>20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telno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417059"/>
                  </a:ext>
                </a:extLst>
              </a:tr>
              <a:tr h="211313">
                <a:tc>
                  <a:txBody>
                    <a:bodyPr/>
                    <a:lstStyle/>
                    <a:p>
                      <a:pPr algn="ctr" rtl="0" fontAlgn="ctr"/>
                      <a:r>
                        <a:rPr lang="en-TH" sz="800">
                          <a:effectLst/>
                          <a:latin typeface="+mn-lt"/>
                        </a:rPr>
                        <a:t>21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faxno</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4152"/>
                  </a:ext>
                </a:extLst>
              </a:tr>
              <a:tr h="211313">
                <a:tc>
                  <a:txBody>
                    <a:bodyPr/>
                    <a:lstStyle/>
                    <a:p>
                      <a:pPr algn="ctr" rtl="0" fontAlgn="ctr"/>
                      <a:r>
                        <a:rPr lang="en-TH" sz="800">
                          <a:effectLst/>
                          <a:latin typeface="+mn-lt"/>
                        </a:rPr>
                        <a:t>22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zip_cd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623041"/>
                  </a:ext>
                </a:extLst>
              </a:tr>
              <a:tr h="211313">
                <a:tc>
                  <a:txBody>
                    <a:bodyPr/>
                    <a:lstStyle/>
                    <a:p>
                      <a:pPr algn="ctr" rtl="0" fontAlgn="ctr"/>
                      <a:r>
                        <a:rPr lang="en-TH" sz="800">
                          <a:effectLst/>
                          <a:latin typeface="+mn-lt"/>
                        </a:rPr>
                        <a:t>23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state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20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661746"/>
                  </a:ext>
                </a:extLst>
              </a:tr>
              <a:tr h="211313">
                <a:tc>
                  <a:txBody>
                    <a:bodyPr/>
                    <a:lstStyle/>
                    <a:p>
                      <a:pPr algn="ctr" rtl="0" fontAlgn="ctr"/>
                      <a:r>
                        <a:rPr lang="en-TH" sz="800">
                          <a:effectLst/>
                          <a:latin typeface="+mn-lt"/>
                        </a:rPr>
                        <a:t>24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address1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470307"/>
                  </a:ext>
                </a:extLst>
              </a:tr>
              <a:tr h="173343">
                <a:tc>
                  <a:txBody>
                    <a:bodyPr/>
                    <a:lstStyle/>
                    <a:p>
                      <a:pPr algn="ctr" rtl="0" fontAlgn="ctr"/>
                      <a:r>
                        <a:rPr lang="en-TH" sz="800">
                          <a:effectLst/>
                          <a:latin typeface="+mn-lt"/>
                        </a:rPr>
                        <a:t>25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address2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09011"/>
                  </a:ext>
                </a:extLst>
              </a:tr>
              <a:tr h="211313">
                <a:tc>
                  <a:txBody>
                    <a:bodyPr/>
                    <a:lstStyle/>
                    <a:p>
                      <a:pPr algn="ctr" rtl="0" fontAlgn="ctr"/>
                      <a:r>
                        <a:rPr lang="en-TH" sz="800">
                          <a:effectLst/>
                          <a:latin typeface="+mn-lt"/>
                        </a:rPr>
                        <a:t>26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address3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553623"/>
                  </a:ext>
                </a:extLst>
              </a:tr>
              <a:tr h="173343">
                <a:tc>
                  <a:txBody>
                    <a:bodyPr/>
                    <a:lstStyle/>
                    <a:p>
                      <a:pPr algn="ctr" rtl="0" fontAlgn="ctr"/>
                      <a:r>
                        <a:rPr lang="en-TH" sz="800">
                          <a:effectLst/>
                          <a:latin typeface="+mn-lt"/>
                        </a:rPr>
                        <a:t>27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address4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382203"/>
                  </a:ext>
                </a:extLst>
              </a:tr>
              <a:tr h="211313">
                <a:tc>
                  <a:txBody>
                    <a:bodyPr/>
                    <a:lstStyle/>
                    <a:p>
                      <a:pPr algn="ctr" rtl="0" fontAlgn="ctr"/>
                      <a:r>
                        <a:rPr lang="en-TH" sz="800">
                          <a:effectLst/>
                          <a:latin typeface="+mn-lt"/>
                        </a:rPr>
                        <a:t>28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state2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20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400042"/>
                  </a:ext>
                </a:extLst>
              </a:tr>
              <a:tr h="211313">
                <a:tc>
                  <a:txBody>
                    <a:bodyPr/>
                    <a:lstStyle/>
                    <a:p>
                      <a:pPr algn="ctr" rtl="0" fontAlgn="ctr"/>
                      <a:r>
                        <a:rPr lang="en-TH" sz="800">
                          <a:effectLst/>
                          <a:latin typeface="+mn-lt"/>
                        </a:rPr>
                        <a:t>29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address2_1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852199"/>
                  </a:ext>
                </a:extLst>
              </a:tr>
              <a:tr h="211313">
                <a:tc>
                  <a:txBody>
                    <a:bodyPr/>
                    <a:lstStyle/>
                    <a:p>
                      <a:pPr algn="ctr" rtl="0" fontAlgn="ctr"/>
                      <a:r>
                        <a:rPr lang="en-TH" sz="80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address2_2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41960"/>
                  </a:ext>
                </a:extLst>
              </a:tr>
            </a:tbl>
          </a:graphicData>
        </a:graphic>
      </p:graphicFrame>
      <p:sp>
        <p:nvSpPr>
          <p:cNvPr id="4" name="Isosceles Triangle 3">
            <a:extLst>
              <a:ext uri="{FF2B5EF4-FFF2-40B4-BE49-F238E27FC236}">
                <a16:creationId xmlns:a16="http://schemas.microsoft.com/office/drawing/2014/main" id="{B7E4AD30-8D42-D1FF-1AD5-3CF6123BF6DA}"/>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115473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51190-362E-E99F-C219-72294596CA18}"/>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A9F56E3-1920-068D-3C07-136AD582FCEC}"/>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17" name="正方形/長方形 16">
            <a:extLst>
              <a:ext uri="{FF2B5EF4-FFF2-40B4-BE49-F238E27FC236}">
                <a16:creationId xmlns:a16="http://schemas.microsoft.com/office/drawing/2014/main" id="{DA173487-1FA6-7FA6-0BBF-1E3173C375E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55F68810-B014-528B-8A4B-5AA7DA71DE37}"/>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5-2. Vendors</a:t>
            </a:r>
          </a:p>
        </p:txBody>
      </p:sp>
      <p:sp>
        <p:nvSpPr>
          <p:cNvPr id="2" name="テキスト ボックス 17">
            <a:extLst>
              <a:ext uri="{FF2B5EF4-FFF2-40B4-BE49-F238E27FC236}">
                <a16:creationId xmlns:a16="http://schemas.microsoft.com/office/drawing/2014/main" id="{F8445E54-231E-6CE5-E77D-A68431DC6FC4}"/>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lang="en-US" sz="1100" b="1" u="sng" dirty="0"/>
              <a:t>Column</a:t>
            </a:r>
          </a:p>
          <a:p>
            <a:pPr>
              <a:lnSpc>
                <a:spcPct val="150000"/>
              </a:lnSpc>
            </a:pPr>
            <a:r>
              <a:rPr lang="en-US" sz="1100" dirty="0"/>
              <a:t>The list of columns required for submitting data for the  </a:t>
            </a:r>
            <a:r>
              <a:rPr lang="en-US" sz="1100" b="1" dirty="0"/>
              <a:t>“</a:t>
            </a:r>
            <a:r>
              <a:rPr lang="en-US" sz="1100" b="1" dirty="0" err="1"/>
              <a:t>vendor_master</a:t>
            </a:r>
            <a:r>
              <a:rPr lang="en-US" sz="1100" b="1" dirty="0"/>
              <a:t>” </a:t>
            </a:r>
            <a:r>
              <a:rPr lang="en-US" sz="1100" dirty="0"/>
              <a:t>table.</a:t>
            </a:r>
            <a:endParaRPr kumimoji="1" lang="en-US" altLang="ja-JP" sz="1100" b="1" u="sng" dirty="0"/>
          </a:p>
        </p:txBody>
      </p:sp>
      <p:graphicFrame>
        <p:nvGraphicFramePr>
          <p:cNvPr id="19" name="Table 18">
            <a:extLst>
              <a:ext uri="{FF2B5EF4-FFF2-40B4-BE49-F238E27FC236}">
                <a16:creationId xmlns:a16="http://schemas.microsoft.com/office/drawing/2014/main" id="{67168F20-1316-6ECA-BD2D-23C4637FFDF3}"/>
              </a:ext>
            </a:extLst>
          </p:cNvPr>
          <p:cNvGraphicFramePr>
            <a:graphicFrameLocks noGrp="1"/>
          </p:cNvGraphicFramePr>
          <p:nvPr>
            <p:extLst>
              <p:ext uri="{D42A27DB-BD31-4B8C-83A1-F6EECF244321}">
                <p14:modId xmlns:p14="http://schemas.microsoft.com/office/powerpoint/2010/main" val="3146523031"/>
              </p:ext>
            </p:extLst>
          </p:nvPr>
        </p:nvGraphicFramePr>
        <p:xfrm>
          <a:off x="406400" y="2051466"/>
          <a:ext cx="4738035" cy="6284913"/>
        </p:xfrm>
        <a:graphic>
          <a:graphicData uri="http://schemas.openxmlformats.org/drawingml/2006/table">
            <a:tbl>
              <a:tblPr/>
              <a:tblGrid>
                <a:gridCol w="668608">
                  <a:extLst>
                    <a:ext uri="{9D8B030D-6E8A-4147-A177-3AD203B41FA5}">
                      <a16:colId xmlns:a16="http://schemas.microsoft.com/office/drawing/2014/main" val="1733671399"/>
                    </a:ext>
                  </a:extLst>
                </a:gridCol>
                <a:gridCol w="1279434">
                  <a:extLst>
                    <a:ext uri="{9D8B030D-6E8A-4147-A177-3AD203B41FA5}">
                      <a16:colId xmlns:a16="http://schemas.microsoft.com/office/drawing/2014/main" val="433940789"/>
                    </a:ext>
                  </a:extLst>
                </a:gridCol>
                <a:gridCol w="949258">
                  <a:extLst>
                    <a:ext uri="{9D8B030D-6E8A-4147-A177-3AD203B41FA5}">
                      <a16:colId xmlns:a16="http://schemas.microsoft.com/office/drawing/2014/main" val="879830416"/>
                    </a:ext>
                  </a:extLst>
                </a:gridCol>
                <a:gridCol w="1015293">
                  <a:extLst>
                    <a:ext uri="{9D8B030D-6E8A-4147-A177-3AD203B41FA5}">
                      <a16:colId xmlns:a16="http://schemas.microsoft.com/office/drawing/2014/main" val="6900848"/>
                    </a:ext>
                  </a:extLst>
                </a:gridCol>
                <a:gridCol w="825442">
                  <a:extLst>
                    <a:ext uri="{9D8B030D-6E8A-4147-A177-3AD203B41FA5}">
                      <a16:colId xmlns:a16="http://schemas.microsoft.com/office/drawing/2014/main" val="3034349249"/>
                    </a:ext>
                  </a:extLst>
                </a:gridCol>
              </a:tblGrid>
              <a:tr h="173343">
                <a:tc>
                  <a:txBody>
                    <a:bodyPr/>
                    <a:lstStyle/>
                    <a:p>
                      <a:pPr algn="ctr" rtl="0" fontAlgn="b"/>
                      <a:r>
                        <a:rPr lang="en-US" sz="800" b="1" dirty="0">
                          <a:effectLst/>
                          <a:latin typeface="+mn-lt"/>
                        </a:rPr>
                        <a:t>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column_name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data_type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maximum_length</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US" sz="800" b="1">
                          <a:effectLst/>
                          <a:latin typeface="+mn-lt"/>
                        </a:rPr>
                        <a:t>format</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61542"/>
                  </a:ext>
                </a:extLst>
              </a:tr>
              <a:tr h="211313">
                <a:tc>
                  <a:txBody>
                    <a:bodyPr/>
                    <a:lstStyle/>
                    <a:p>
                      <a:pPr algn="ctr" rtl="0" fontAlgn="ctr"/>
                      <a:r>
                        <a:rPr lang="en-TH" sz="800" dirty="0">
                          <a:effectLst/>
                          <a:latin typeface="+mn-lt"/>
                        </a:rPr>
                        <a:t>31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address2_3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41605"/>
                  </a:ext>
                </a:extLst>
              </a:tr>
              <a:tr h="211313">
                <a:tc>
                  <a:txBody>
                    <a:bodyPr/>
                    <a:lstStyle/>
                    <a:p>
                      <a:pPr algn="ctr" rtl="0" fontAlgn="ctr"/>
                      <a:r>
                        <a:rPr lang="en-TH" sz="800">
                          <a:effectLst/>
                          <a:latin typeface="+mn-lt"/>
                        </a:rPr>
                        <a:t>32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address2_4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353937"/>
                  </a:ext>
                </a:extLst>
              </a:tr>
              <a:tr h="211313">
                <a:tc>
                  <a:txBody>
                    <a:bodyPr/>
                    <a:lstStyle/>
                    <a:p>
                      <a:pPr algn="ctr" rtl="0" fontAlgn="ctr"/>
                      <a:r>
                        <a:rPr lang="en-TH" sz="800">
                          <a:effectLst/>
                          <a:latin typeface="+mn-lt"/>
                        </a:rPr>
                        <a:t>33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96183"/>
                  </a:ext>
                </a:extLst>
              </a:tr>
              <a:tr h="211313">
                <a:tc>
                  <a:txBody>
                    <a:bodyPr/>
                    <a:lstStyle/>
                    <a:p>
                      <a:pPr algn="ctr" rtl="0" fontAlgn="ctr"/>
                      <a:r>
                        <a:rPr lang="en-TH" sz="800">
                          <a:effectLst/>
                          <a:latin typeface="+mn-lt"/>
                        </a:rPr>
                        <a:t>34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289390"/>
                  </a:ext>
                </a:extLst>
              </a:tr>
              <a:tr h="211313">
                <a:tc>
                  <a:txBody>
                    <a:bodyPr/>
                    <a:lstStyle/>
                    <a:p>
                      <a:pPr algn="ctr" rtl="0" fontAlgn="ctr"/>
                      <a:r>
                        <a:rPr lang="en-TH" sz="800">
                          <a:effectLst/>
                          <a:latin typeface="+mn-lt"/>
                        </a:rPr>
                        <a:t>35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98908"/>
                  </a:ext>
                </a:extLst>
              </a:tr>
              <a:tr h="211313">
                <a:tc>
                  <a:txBody>
                    <a:bodyPr/>
                    <a:lstStyle/>
                    <a:p>
                      <a:pPr algn="ctr" rtl="0" fontAlgn="ctr"/>
                      <a:r>
                        <a:rPr lang="en-TH" sz="800">
                          <a:effectLst/>
                          <a:latin typeface="+mn-lt"/>
                        </a:rPr>
                        <a:t>36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708600"/>
                  </a:ext>
                </a:extLst>
              </a:tr>
              <a:tr h="211313">
                <a:tc>
                  <a:txBody>
                    <a:bodyPr/>
                    <a:lstStyle/>
                    <a:p>
                      <a:pPr algn="ctr" rtl="0" fontAlgn="ctr"/>
                      <a:r>
                        <a:rPr lang="en-TH" sz="800">
                          <a:effectLst/>
                          <a:latin typeface="+mn-lt"/>
                        </a:rPr>
                        <a:t>37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87713"/>
                  </a:ext>
                </a:extLst>
              </a:tr>
              <a:tr h="211313">
                <a:tc>
                  <a:txBody>
                    <a:bodyPr/>
                    <a:lstStyle/>
                    <a:p>
                      <a:pPr algn="ctr" rtl="0" fontAlgn="ctr"/>
                      <a:r>
                        <a:rPr lang="en-TH" sz="800">
                          <a:effectLst/>
                          <a:latin typeface="+mn-lt"/>
                        </a:rPr>
                        <a:t>38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159317"/>
                  </a:ext>
                </a:extLst>
              </a:tr>
              <a:tr h="211313">
                <a:tc>
                  <a:txBody>
                    <a:bodyPr/>
                    <a:lstStyle/>
                    <a:p>
                      <a:pPr algn="ctr" rtl="0" fontAlgn="ctr"/>
                      <a:r>
                        <a:rPr lang="en-TH" sz="800">
                          <a:effectLst/>
                          <a:latin typeface="+mn-lt"/>
                        </a:rPr>
                        <a:t>39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150472"/>
                  </a:ext>
                </a:extLst>
              </a:tr>
              <a:tr h="211313">
                <a:tc>
                  <a:txBody>
                    <a:bodyPr/>
                    <a:lstStyle/>
                    <a:p>
                      <a:pPr algn="ctr" rtl="0" fontAlgn="ctr"/>
                      <a:r>
                        <a:rPr lang="en-TH" sz="80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503618"/>
                  </a:ext>
                </a:extLst>
              </a:tr>
              <a:tr h="211313">
                <a:tc>
                  <a:txBody>
                    <a:bodyPr/>
                    <a:lstStyle/>
                    <a:p>
                      <a:pPr algn="ctr" rtl="0" fontAlgn="ctr"/>
                      <a:r>
                        <a:rPr lang="en-TH" sz="800">
                          <a:effectLst/>
                          <a:latin typeface="+mn-lt"/>
                        </a:rPr>
                        <a:t>41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934515"/>
                  </a:ext>
                </a:extLst>
              </a:tr>
              <a:tr h="211313">
                <a:tc>
                  <a:txBody>
                    <a:bodyPr/>
                    <a:lstStyle/>
                    <a:p>
                      <a:pPr algn="ctr" rtl="0" fontAlgn="ctr"/>
                      <a:r>
                        <a:rPr lang="en-TH" sz="800">
                          <a:effectLst/>
                          <a:latin typeface="+mn-lt"/>
                        </a:rPr>
                        <a:t>42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data_char10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144913"/>
                  </a:ext>
                </a:extLst>
              </a:tr>
              <a:tr h="211313">
                <a:tc>
                  <a:txBody>
                    <a:bodyPr/>
                    <a:lstStyle/>
                    <a:p>
                      <a:pPr algn="ctr" rtl="0" fontAlgn="ctr"/>
                      <a:r>
                        <a:rPr lang="en-TH" sz="800">
                          <a:effectLst/>
                          <a:latin typeface="+mn-lt"/>
                        </a:rPr>
                        <a:t>43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0073559"/>
                  </a:ext>
                </a:extLst>
              </a:tr>
              <a:tr h="211313">
                <a:tc>
                  <a:txBody>
                    <a:bodyPr/>
                    <a:lstStyle/>
                    <a:p>
                      <a:pPr algn="ctr" rtl="0" fontAlgn="ctr"/>
                      <a:r>
                        <a:rPr lang="en-TH" sz="800">
                          <a:effectLst/>
                          <a:latin typeface="+mn-lt"/>
                        </a:rPr>
                        <a:t>44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319172"/>
                  </a:ext>
                </a:extLst>
              </a:tr>
              <a:tr h="211313">
                <a:tc>
                  <a:txBody>
                    <a:bodyPr/>
                    <a:lstStyle/>
                    <a:p>
                      <a:pPr algn="ctr" rtl="0" fontAlgn="ctr"/>
                      <a:r>
                        <a:rPr lang="en-TH" sz="800">
                          <a:effectLst/>
                          <a:latin typeface="+mn-lt"/>
                        </a:rPr>
                        <a:t>45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a:effectLst/>
                          <a:latin typeface="+mn-lt"/>
                        </a:rPr>
                        <a:t>Y-m-d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275703"/>
                  </a:ext>
                </a:extLst>
              </a:tr>
              <a:tr h="211313">
                <a:tc>
                  <a:txBody>
                    <a:bodyPr/>
                    <a:lstStyle/>
                    <a:p>
                      <a:pPr algn="ctr" rtl="0" fontAlgn="ctr"/>
                      <a:r>
                        <a:rPr lang="en-TH" sz="800">
                          <a:effectLst/>
                          <a:latin typeface="+mn-lt"/>
                        </a:rPr>
                        <a:t>46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184747"/>
                  </a:ext>
                </a:extLst>
              </a:tr>
              <a:tr h="173343">
                <a:tc>
                  <a:txBody>
                    <a:bodyPr/>
                    <a:lstStyle/>
                    <a:p>
                      <a:pPr algn="ctr" rtl="0" fontAlgn="ctr"/>
                      <a:r>
                        <a:rPr lang="en-TH" sz="800">
                          <a:effectLst/>
                          <a:latin typeface="+mn-lt"/>
                        </a:rPr>
                        <a:t>47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000248"/>
                  </a:ext>
                </a:extLst>
              </a:tr>
              <a:tr h="173343">
                <a:tc>
                  <a:txBody>
                    <a:bodyPr/>
                    <a:lstStyle/>
                    <a:p>
                      <a:pPr algn="ctr" rtl="0" fontAlgn="ctr"/>
                      <a:r>
                        <a:rPr lang="en-TH" sz="800">
                          <a:effectLst/>
                          <a:latin typeface="+mn-lt"/>
                        </a:rPr>
                        <a:t>48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85349"/>
                  </a:ext>
                </a:extLst>
              </a:tr>
              <a:tr h="173343">
                <a:tc>
                  <a:txBody>
                    <a:bodyPr/>
                    <a:lstStyle/>
                    <a:p>
                      <a:pPr algn="ctr" rtl="0" fontAlgn="ctr"/>
                      <a:r>
                        <a:rPr lang="en-TH" sz="800">
                          <a:effectLst/>
                          <a:latin typeface="+mn-lt"/>
                        </a:rPr>
                        <a:t>49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219097"/>
                  </a:ext>
                </a:extLst>
              </a:tr>
              <a:tr h="173343">
                <a:tc>
                  <a:txBody>
                    <a:bodyPr/>
                    <a:lstStyle/>
                    <a:p>
                      <a:pPr algn="ctr" rtl="0" fontAlgn="ctr"/>
                      <a:r>
                        <a:rPr lang="en-TH" sz="800">
                          <a:effectLst/>
                          <a:latin typeface="+mn-lt"/>
                        </a:rPr>
                        <a:t>50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417059"/>
                  </a:ext>
                </a:extLst>
              </a:tr>
              <a:tr h="211313">
                <a:tc>
                  <a:txBody>
                    <a:bodyPr/>
                    <a:lstStyle/>
                    <a:p>
                      <a:pPr algn="ctr" rtl="0" fontAlgn="ctr"/>
                      <a:r>
                        <a:rPr lang="en-TH" sz="800">
                          <a:effectLst/>
                          <a:latin typeface="+mn-lt"/>
                        </a:rPr>
                        <a:t>51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4152"/>
                  </a:ext>
                </a:extLst>
              </a:tr>
              <a:tr h="211313">
                <a:tc>
                  <a:txBody>
                    <a:bodyPr/>
                    <a:lstStyle/>
                    <a:p>
                      <a:pPr algn="ctr" rtl="0" fontAlgn="ctr"/>
                      <a:r>
                        <a:rPr lang="en-TH" sz="800">
                          <a:effectLst/>
                          <a:latin typeface="+mn-lt"/>
                        </a:rPr>
                        <a:t>52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data_num10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double precision</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623041"/>
                  </a:ext>
                </a:extLst>
              </a:tr>
              <a:tr h="211313">
                <a:tc>
                  <a:txBody>
                    <a:bodyPr/>
                    <a:lstStyle/>
                    <a:p>
                      <a:pPr algn="ctr" rtl="0" fontAlgn="ctr"/>
                      <a:r>
                        <a:rPr lang="en-TH" sz="800">
                          <a:effectLst/>
                          <a:latin typeface="+mn-lt"/>
                        </a:rPr>
                        <a:t>53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661746"/>
                  </a:ext>
                </a:extLst>
              </a:tr>
              <a:tr h="211313">
                <a:tc>
                  <a:txBody>
                    <a:bodyPr/>
                    <a:lstStyle/>
                    <a:p>
                      <a:pPr algn="ctr" rtl="0" fontAlgn="ctr"/>
                      <a:r>
                        <a:rPr lang="en-TH" sz="800">
                          <a:effectLst/>
                          <a:latin typeface="+mn-lt"/>
                        </a:rPr>
                        <a:t>54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470307"/>
                  </a:ext>
                </a:extLst>
              </a:tr>
              <a:tr h="173343">
                <a:tc>
                  <a:txBody>
                    <a:bodyPr/>
                    <a:lstStyle/>
                    <a:p>
                      <a:pPr algn="ctr" rtl="0" fontAlgn="ctr"/>
                      <a:r>
                        <a:rPr lang="en-TH" sz="800">
                          <a:effectLst/>
                          <a:latin typeface="+mn-lt"/>
                        </a:rPr>
                        <a:t>55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09011"/>
                  </a:ext>
                </a:extLst>
              </a:tr>
              <a:tr h="211313">
                <a:tc>
                  <a:txBody>
                    <a:bodyPr/>
                    <a:lstStyle/>
                    <a:p>
                      <a:pPr algn="ctr" rtl="0" fontAlgn="ctr"/>
                      <a:r>
                        <a:rPr lang="en-TH" sz="800">
                          <a:effectLst/>
                          <a:latin typeface="+mn-lt"/>
                        </a:rPr>
                        <a:t>56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553623"/>
                  </a:ext>
                </a:extLst>
              </a:tr>
              <a:tr h="173343">
                <a:tc>
                  <a:txBody>
                    <a:bodyPr/>
                    <a:lstStyle/>
                    <a:p>
                      <a:pPr algn="ctr" rtl="0" fontAlgn="ctr"/>
                      <a:r>
                        <a:rPr lang="en-TH" sz="800">
                          <a:effectLst/>
                          <a:latin typeface="+mn-lt"/>
                        </a:rPr>
                        <a:t>57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382203"/>
                  </a:ext>
                </a:extLst>
              </a:tr>
              <a:tr h="211313">
                <a:tc>
                  <a:txBody>
                    <a:bodyPr/>
                    <a:lstStyle/>
                    <a:p>
                      <a:pPr algn="ctr" rtl="0" fontAlgn="ctr"/>
                      <a:r>
                        <a:rPr lang="en-TH" sz="800">
                          <a:effectLst/>
                          <a:latin typeface="+mn-lt"/>
                        </a:rPr>
                        <a:t>58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400042"/>
                  </a:ext>
                </a:extLst>
              </a:tr>
              <a:tr h="211313">
                <a:tc>
                  <a:txBody>
                    <a:bodyPr/>
                    <a:lstStyle/>
                    <a:p>
                      <a:pPr algn="ctr" rtl="0" fontAlgn="ctr"/>
                      <a:r>
                        <a:rPr lang="en-TH" sz="800">
                          <a:effectLst/>
                          <a:latin typeface="+mn-lt"/>
                        </a:rPr>
                        <a:t>59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852199"/>
                  </a:ext>
                </a:extLst>
              </a:tr>
              <a:tr h="211313">
                <a:tc>
                  <a:txBody>
                    <a:bodyPr/>
                    <a:lstStyle/>
                    <a:p>
                      <a:pPr algn="ctr" rtl="0" fontAlgn="ctr"/>
                      <a:r>
                        <a:rPr lang="en-TH" sz="800">
                          <a:effectLst/>
                          <a:latin typeface="+mn-lt"/>
                        </a:rPr>
                        <a:t>60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41960"/>
                  </a:ext>
                </a:extLst>
              </a:tr>
            </a:tbl>
          </a:graphicData>
        </a:graphic>
      </p:graphicFrame>
      <p:sp>
        <p:nvSpPr>
          <p:cNvPr id="4" name="Isosceles Triangle 3">
            <a:extLst>
              <a:ext uri="{FF2B5EF4-FFF2-40B4-BE49-F238E27FC236}">
                <a16:creationId xmlns:a16="http://schemas.microsoft.com/office/drawing/2014/main" id="{597D5787-4C77-7DC8-4EE5-4269008B681E}"/>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1327211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8A4B-D794-2F85-859B-1B02576640AF}"/>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0B0319F-0532-C1FC-73CF-017572FBD8F3}"/>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17" name="正方形/長方形 16">
            <a:extLst>
              <a:ext uri="{FF2B5EF4-FFF2-40B4-BE49-F238E27FC236}">
                <a16:creationId xmlns:a16="http://schemas.microsoft.com/office/drawing/2014/main" id="{788407DA-9A82-01D6-F3F9-E736D874F1EF}"/>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BE14C9CA-CC91-6A82-7B47-CF745C51ED65}"/>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5-2. Vendors</a:t>
            </a:r>
          </a:p>
        </p:txBody>
      </p:sp>
      <p:sp>
        <p:nvSpPr>
          <p:cNvPr id="2" name="テキスト ボックス 17">
            <a:extLst>
              <a:ext uri="{FF2B5EF4-FFF2-40B4-BE49-F238E27FC236}">
                <a16:creationId xmlns:a16="http://schemas.microsoft.com/office/drawing/2014/main" id="{A2D16FF4-8F65-323A-AE41-F236D4C8677F}"/>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lang="en-US" sz="1100" b="1" u="sng" dirty="0"/>
              <a:t>Column</a:t>
            </a:r>
          </a:p>
          <a:p>
            <a:pPr>
              <a:lnSpc>
                <a:spcPct val="150000"/>
              </a:lnSpc>
            </a:pPr>
            <a:r>
              <a:rPr lang="en-US" sz="1100" dirty="0"/>
              <a:t>The list of columns required for submitting data for the  </a:t>
            </a:r>
            <a:r>
              <a:rPr lang="en-US" sz="1100" b="1" dirty="0"/>
              <a:t>“</a:t>
            </a:r>
            <a:r>
              <a:rPr lang="en-US" sz="1100" b="1" dirty="0" err="1"/>
              <a:t>vendor_master</a:t>
            </a:r>
            <a:r>
              <a:rPr lang="en-US" sz="1100" b="1" dirty="0"/>
              <a:t>” </a:t>
            </a:r>
            <a:r>
              <a:rPr lang="en-US" sz="1100" dirty="0"/>
              <a:t>table.</a:t>
            </a:r>
            <a:endParaRPr kumimoji="1" lang="en-US" altLang="ja-JP" sz="1100" b="1" u="sng" dirty="0"/>
          </a:p>
        </p:txBody>
      </p:sp>
      <p:graphicFrame>
        <p:nvGraphicFramePr>
          <p:cNvPr id="19" name="Table 18">
            <a:extLst>
              <a:ext uri="{FF2B5EF4-FFF2-40B4-BE49-F238E27FC236}">
                <a16:creationId xmlns:a16="http://schemas.microsoft.com/office/drawing/2014/main" id="{9CE9DF12-ABBE-F001-D166-035E09AFAD3D}"/>
              </a:ext>
            </a:extLst>
          </p:cNvPr>
          <p:cNvGraphicFramePr>
            <a:graphicFrameLocks noGrp="1"/>
          </p:cNvGraphicFramePr>
          <p:nvPr>
            <p:extLst>
              <p:ext uri="{D42A27DB-BD31-4B8C-83A1-F6EECF244321}">
                <p14:modId xmlns:p14="http://schemas.microsoft.com/office/powerpoint/2010/main" val="4151816499"/>
              </p:ext>
            </p:extLst>
          </p:nvPr>
        </p:nvGraphicFramePr>
        <p:xfrm>
          <a:off x="406400" y="2051466"/>
          <a:ext cx="4738035" cy="2005101"/>
        </p:xfrm>
        <a:graphic>
          <a:graphicData uri="http://schemas.openxmlformats.org/drawingml/2006/table">
            <a:tbl>
              <a:tblPr/>
              <a:tblGrid>
                <a:gridCol w="668608">
                  <a:extLst>
                    <a:ext uri="{9D8B030D-6E8A-4147-A177-3AD203B41FA5}">
                      <a16:colId xmlns:a16="http://schemas.microsoft.com/office/drawing/2014/main" val="1733671399"/>
                    </a:ext>
                  </a:extLst>
                </a:gridCol>
                <a:gridCol w="1279434">
                  <a:extLst>
                    <a:ext uri="{9D8B030D-6E8A-4147-A177-3AD203B41FA5}">
                      <a16:colId xmlns:a16="http://schemas.microsoft.com/office/drawing/2014/main" val="433940789"/>
                    </a:ext>
                  </a:extLst>
                </a:gridCol>
                <a:gridCol w="949258">
                  <a:extLst>
                    <a:ext uri="{9D8B030D-6E8A-4147-A177-3AD203B41FA5}">
                      <a16:colId xmlns:a16="http://schemas.microsoft.com/office/drawing/2014/main" val="879830416"/>
                    </a:ext>
                  </a:extLst>
                </a:gridCol>
                <a:gridCol w="1015293">
                  <a:extLst>
                    <a:ext uri="{9D8B030D-6E8A-4147-A177-3AD203B41FA5}">
                      <a16:colId xmlns:a16="http://schemas.microsoft.com/office/drawing/2014/main" val="6900848"/>
                    </a:ext>
                  </a:extLst>
                </a:gridCol>
                <a:gridCol w="825442">
                  <a:extLst>
                    <a:ext uri="{9D8B030D-6E8A-4147-A177-3AD203B41FA5}">
                      <a16:colId xmlns:a16="http://schemas.microsoft.com/office/drawing/2014/main" val="3034349249"/>
                    </a:ext>
                  </a:extLst>
                </a:gridCol>
              </a:tblGrid>
              <a:tr h="173343">
                <a:tc>
                  <a:txBody>
                    <a:bodyPr/>
                    <a:lstStyle/>
                    <a:p>
                      <a:pPr algn="ctr" rtl="0" fontAlgn="b"/>
                      <a:r>
                        <a:rPr lang="en-US" sz="800" b="1" dirty="0">
                          <a:effectLst/>
                          <a:latin typeface="+mn-lt"/>
                        </a:rPr>
                        <a:t>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column_name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data_type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maximum_length</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US" sz="800" b="1">
                          <a:effectLst/>
                          <a:latin typeface="+mn-lt"/>
                        </a:rPr>
                        <a:t>format</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61542"/>
                  </a:ext>
                </a:extLst>
              </a:tr>
              <a:tr h="211313">
                <a:tc>
                  <a:txBody>
                    <a:bodyPr/>
                    <a:lstStyle/>
                    <a:p>
                      <a:pPr algn="ctr" rtl="0" fontAlgn="ctr"/>
                      <a:r>
                        <a:rPr lang="en-TH" sz="800" dirty="0">
                          <a:effectLst/>
                          <a:latin typeface="+mn-lt"/>
                        </a:rPr>
                        <a:t>61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41605"/>
                  </a:ext>
                </a:extLst>
              </a:tr>
              <a:tr h="211313">
                <a:tc>
                  <a:txBody>
                    <a:bodyPr/>
                    <a:lstStyle/>
                    <a:p>
                      <a:pPr algn="ctr" rtl="0" fontAlgn="ctr"/>
                      <a:r>
                        <a:rPr lang="en-TH" sz="800">
                          <a:effectLst/>
                          <a:latin typeface="+mn-lt"/>
                        </a:rPr>
                        <a:t>62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data_flag10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353937"/>
                  </a:ext>
                </a:extLst>
              </a:tr>
              <a:tr h="211313">
                <a:tc>
                  <a:txBody>
                    <a:bodyPr/>
                    <a:lstStyle/>
                    <a:p>
                      <a:pPr algn="ctr" rtl="0" fontAlgn="ctr"/>
                      <a:r>
                        <a:rPr lang="en-TH" sz="800">
                          <a:effectLst/>
                          <a:latin typeface="+mn-lt"/>
                        </a:rPr>
                        <a:t>63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entry_date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timestamp without time zone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96183"/>
                  </a:ext>
                </a:extLst>
              </a:tr>
              <a:tr h="211313">
                <a:tc>
                  <a:txBody>
                    <a:bodyPr/>
                    <a:lstStyle/>
                    <a:p>
                      <a:pPr algn="ctr" rtl="0" fontAlgn="ctr"/>
                      <a:r>
                        <a:rPr lang="en-TH" sz="800">
                          <a:effectLst/>
                          <a:latin typeface="+mn-lt"/>
                        </a:rPr>
                        <a:t>64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chg_date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a:effectLst/>
                          <a:latin typeface="+mn-lt"/>
                        </a:rPr>
                        <a:t>timestamp without time zone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289390"/>
                  </a:ext>
                </a:extLst>
              </a:tr>
              <a:tr h="211313">
                <a:tc>
                  <a:txBody>
                    <a:bodyPr/>
                    <a:lstStyle/>
                    <a:p>
                      <a:pPr algn="ctr" rtl="0" fontAlgn="ctr"/>
                      <a:r>
                        <a:rPr lang="en-TH" sz="800">
                          <a:effectLst/>
                          <a:latin typeface="+mn-lt"/>
                        </a:rPr>
                        <a:t>65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chg_pgm</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30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98908"/>
                  </a:ext>
                </a:extLst>
              </a:tr>
              <a:tr h="211313">
                <a:tc>
                  <a:txBody>
                    <a:bodyPr/>
                    <a:lstStyle/>
                    <a:p>
                      <a:pPr algn="ctr" rtl="0" fontAlgn="ctr"/>
                      <a:r>
                        <a:rPr lang="en-TH" sz="800">
                          <a:effectLst/>
                          <a:latin typeface="+mn-lt"/>
                        </a:rPr>
                        <a:t>66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chg_userid</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708600"/>
                  </a:ext>
                </a:extLst>
              </a:tr>
              <a:tr h="211313">
                <a:tc>
                  <a:txBody>
                    <a:bodyPr/>
                    <a:lstStyle/>
                    <a:p>
                      <a:pPr algn="ctr" rtl="0" fontAlgn="ctr"/>
                      <a:r>
                        <a:rPr lang="en-TH" sz="800">
                          <a:effectLst/>
                          <a:latin typeface="+mn-lt"/>
                        </a:rPr>
                        <a:t>67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update_cntr</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numeric</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87713"/>
                  </a:ext>
                </a:extLst>
              </a:tr>
              <a:tr h="211313">
                <a:tc>
                  <a:txBody>
                    <a:bodyPr/>
                    <a:lstStyle/>
                    <a:p>
                      <a:pPr algn="ctr" rtl="0" fontAlgn="ctr"/>
                      <a:r>
                        <a:rPr lang="en-TH" sz="800">
                          <a:effectLst/>
                          <a:latin typeface="+mn-lt"/>
                        </a:rPr>
                        <a:t>68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vendor_type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a:effectLst/>
                          <a:latin typeface="+mn-lt"/>
                        </a:rPr>
                        <a:t>20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159317"/>
                  </a:ext>
                </a:extLst>
              </a:tr>
            </a:tbl>
          </a:graphicData>
        </a:graphic>
      </p:graphicFrame>
      <p:sp>
        <p:nvSpPr>
          <p:cNvPr id="4" name="Isosceles Triangle 3">
            <a:extLst>
              <a:ext uri="{FF2B5EF4-FFF2-40B4-BE49-F238E27FC236}">
                <a16:creationId xmlns:a16="http://schemas.microsoft.com/office/drawing/2014/main" id="{63B999A3-45EC-A9FE-F052-032845F42A70}"/>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301000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A034D-EBF5-75EC-F009-6A9DA3C8B132}"/>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CCCE424-574F-BA15-EC17-5026726E099E}"/>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17" name="正方形/長方形 16">
            <a:extLst>
              <a:ext uri="{FF2B5EF4-FFF2-40B4-BE49-F238E27FC236}">
                <a16:creationId xmlns:a16="http://schemas.microsoft.com/office/drawing/2014/main" id="{955A5CFE-BD96-E1F0-C43E-483A5D2B4F93}"/>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4A944BEA-6F9D-6340-3B04-CC170D687C9B}"/>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5-3. Users</a:t>
            </a:r>
          </a:p>
        </p:txBody>
      </p:sp>
      <p:sp>
        <p:nvSpPr>
          <p:cNvPr id="7" name="テキスト ボックス 17">
            <a:extLst>
              <a:ext uri="{FF2B5EF4-FFF2-40B4-BE49-F238E27FC236}">
                <a16:creationId xmlns:a16="http://schemas.microsoft.com/office/drawing/2014/main" id="{0BEE267C-8D85-4F0F-91EC-01B11FFDA1A7}"/>
              </a:ext>
            </a:extLst>
          </p:cNvPr>
          <p:cNvSpPr txBox="1"/>
          <p:nvPr/>
        </p:nvSpPr>
        <p:spPr>
          <a:xfrm>
            <a:off x="406400" y="1357439"/>
            <a:ext cx="6117062" cy="3615798"/>
          </a:xfrm>
          <a:prstGeom prst="rect">
            <a:avLst/>
          </a:prstGeom>
          <a:noFill/>
        </p:spPr>
        <p:txBody>
          <a:bodyPr wrap="square" rtlCol="0">
            <a:spAutoFit/>
          </a:bodyPr>
          <a:lstStyle/>
          <a:p>
            <a:r>
              <a:rPr kumimoji="1" lang="en-US" altLang="ja-JP" sz="1100" dirty="0"/>
              <a:t>API provides endpoints for creating and updating vendors to EDI system</a:t>
            </a:r>
          </a:p>
          <a:p>
            <a:endParaRPr kumimoji="1" lang="en-US" altLang="ja-JP" sz="1100" dirty="0"/>
          </a:p>
          <a:p>
            <a:r>
              <a:rPr kumimoji="1" lang="en-US" altLang="ja-JP" sz="1100" b="1" u="sng" dirty="0"/>
              <a:t>Authentication</a:t>
            </a:r>
          </a:p>
          <a:p>
            <a:pPr>
              <a:lnSpc>
                <a:spcPct val="150000"/>
              </a:lnSpc>
            </a:pPr>
            <a:r>
              <a:rPr kumimoji="1" lang="en-US" altLang="ja-JP" sz="1100" dirty="0"/>
              <a:t>All API requests require an API key for authentication. The API key must be included in the request headers as follows:</a:t>
            </a:r>
          </a:p>
          <a:p>
            <a:pPr>
              <a:lnSpc>
                <a:spcPct val="150000"/>
              </a:lnSpc>
            </a:pPr>
            <a:r>
              <a:rPr lang="en-US" sz="1100" b="1" dirty="0"/>
              <a:t>Authorization</a:t>
            </a:r>
            <a:r>
              <a:rPr lang="en-US" sz="1100" dirty="0"/>
              <a:t> Api-key : {API_KEY} (Put key on header)</a:t>
            </a:r>
          </a:p>
          <a:p>
            <a:pPr>
              <a:lnSpc>
                <a:spcPct val="150000"/>
              </a:lnSpc>
            </a:pPr>
            <a:r>
              <a:rPr kumimoji="1" lang="en-US" altLang="ja-JP" sz="1100" b="1" dirty="0"/>
              <a:t>Base URL </a:t>
            </a:r>
            <a:r>
              <a:rPr kumimoji="1" lang="en-US" altLang="ja-JP" sz="1100" u="sng" dirty="0">
                <a:hlinkClick r:id="rId2">
                  <a:extLst>
                    <a:ext uri="{A12FA001-AC4F-418D-AE19-62706E023703}">
                      <ahyp:hlinkClr xmlns:ahyp="http://schemas.microsoft.com/office/drawing/2018/hyperlinkcolor" val="tx"/>
                    </a:ext>
                  </a:extLst>
                </a:hlinkClick>
              </a:rPr>
              <a:t>https://xxxxxx/api/</a:t>
            </a:r>
            <a:r>
              <a:rPr kumimoji="1" lang="en-US" altLang="ja-JP" sz="1100" u="sng" dirty="0"/>
              <a:t>users</a:t>
            </a:r>
          </a:p>
          <a:p>
            <a:pPr>
              <a:lnSpc>
                <a:spcPct val="150000"/>
              </a:lnSpc>
            </a:pPr>
            <a:r>
              <a:rPr kumimoji="1" lang="en-US" altLang="ja-JP" sz="1100" b="1" dirty="0"/>
              <a:t>DEMO API key </a:t>
            </a:r>
            <a:r>
              <a:rPr kumimoji="1" lang="en-US" altLang="ja-JP" sz="1100" dirty="0"/>
              <a:t>b7f63e7d41a84db5f6c3a4f245cba89e</a:t>
            </a:r>
          </a:p>
          <a:p>
            <a:pPr>
              <a:lnSpc>
                <a:spcPct val="150000"/>
              </a:lnSpc>
            </a:pPr>
            <a:endParaRPr kumimoji="1" lang="en-US" altLang="ja-JP" sz="1100" b="1" dirty="0"/>
          </a:p>
          <a:p>
            <a:pPr>
              <a:lnSpc>
                <a:spcPct val="150000"/>
              </a:lnSpc>
            </a:pPr>
            <a:r>
              <a:rPr kumimoji="1" lang="en-US" altLang="ja-JP" sz="1100" b="1" u="sng" dirty="0"/>
              <a:t>Endpoints</a:t>
            </a:r>
          </a:p>
          <a:p>
            <a:pPr>
              <a:lnSpc>
                <a:spcPct val="150000"/>
              </a:lnSpc>
            </a:pPr>
            <a:r>
              <a:rPr kumimoji="1" lang="en-US" altLang="ja-JP" sz="1100" dirty="0"/>
              <a:t>Create or update Purchase orders in table “</a:t>
            </a:r>
            <a:r>
              <a:rPr kumimoji="1" lang="en-US" altLang="ja-JP" sz="1100" dirty="0" err="1"/>
              <a:t>user_master</a:t>
            </a:r>
            <a:r>
              <a:rPr kumimoji="1" lang="en-US" altLang="ja-JP" sz="1100" dirty="0"/>
              <a:t>” to EDI system.</a:t>
            </a:r>
          </a:p>
          <a:p>
            <a:pPr marL="171450" indent="-171450">
              <a:lnSpc>
                <a:spcPct val="150000"/>
              </a:lnSpc>
              <a:buFont typeface="Wingdings" pitchFamily="2" charset="2"/>
              <a:buChar char="§"/>
            </a:pPr>
            <a:r>
              <a:rPr kumimoji="1" lang="en-US" altLang="ja-JP" sz="1100" dirty="0"/>
              <a:t>Method: POST</a:t>
            </a:r>
          </a:p>
          <a:p>
            <a:pPr marL="171450" indent="-171450">
              <a:lnSpc>
                <a:spcPct val="150000"/>
              </a:lnSpc>
              <a:buFont typeface="Wingdings" pitchFamily="2" charset="2"/>
              <a:buChar char="§"/>
            </a:pPr>
            <a:r>
              <a:rPr kumimoji="1" lang="en-US" altLang="ja-JP" sz="1100" dirty="0"/>
              <a:t>URL: /</a:t>
            </a:r>
            <a:r>
              <a:rPr kumimoji="1" lang="en-US" altLang="ja-JP" sz="1100" dirty="0" err="1"/>
              <a:t>create_update</a:t>
            </a:r>
            <a:r>
              <a:rPr kumimoji="1" lang="en-US" altLang="ja-JP" sz="1100" dirty="0"/>
              <a:t> </a:t>
            </a:r>
          </a:p>
          <a:p>
            <a:pPr>
              <a:lnSpc>
                <a:spcPct val="150000"/>
              </a:lnSpc>
            </a:pPr>
            <a:r>
              <a:rPr kumimoji="1" lang="en-US" altLang="ja-JP" sz="1100" b="1" u="sng" dirty="0"/>
              <a:t>Request</a:t>
            </a:r>
          </a:p>
          <a:p>
            <a:pPr>
              <a:lnSpc>
                <a:spcPct val="150000"/>
              </a:lnSpc>
            </a:pPr>
            <a:endParaRPr kumimoji="1" lang="en-US" altLang="ja-JP" sz="1100" dirty="0"/>
          </a:p>
        </p:txBody>
      </p:sp>
      <p:graphicFrame>
        <p:nvGraphicFramePr>
          <p:cNvPr id="9" name="Table 8">
            <a:extLst>
              <a:ext uri="{FF2B5EF4-FFF2-40B4-BE49-F238E27FC236}">
                <a16:creationId xmlns:a16="http://schemas.microsoft.com/office/drawing/2014/main" id="{5E542482-E797-2BE9-1327-206FB129E4F0}"/>
              </a:ext>
            </a:extLst>
          </p:cNvPr>
          <p:cNvGraphicFramePr>
            <a:graphicFrameLocks noGrp="1"/>
          </p:cNvGraphicFramePr>
          <p:nvPr>
            <p:extLst>
              <p:ext uri="{D42A27DB-BD31-4B8C-83A1-F6EECF244321}">
                <p14:modId xmlns:p14="http://schemas.microsoft.com/office/powerpoint/2010/main" val="1867176791"/>
              </p:ext>
            </p:extLst>
          </p:nvPr>
        </p:nvGraphicFramePr>
        <p:xfrm>
          <a:off x="406399" y="4733544"/>
          <a:ext cx="6117063" cy="697359"/>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HTTP</a:t>
                      </a:r>
                    </a:p>
                  </a:txBody>
                  <a:tcPr/>
                </a:tc>
                <a:extLst>
                  <a:ext uri="{0D108BD9-81ED-4DB2-BD59-A6C34878D82A}">
                    <a16:rowId xmlns:a16="http://schemas.microsoft.com/office/drawing/2014/main" val="3705515045"/>
                  </a:ext>
                </a:extLst>
              </a:tr>
              <a:tr h="4535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TH" sz="1000" b="0" dirty="0"/>
                        <a:t> </a:t>
                      </a:r>
                      <a:r>
                        <a:rPr lang="en-TH" sz="1000" b="1" dirty="0"/>
                        <a:t>POST</a:t>
                      </a:r>
                      <a:r>
                        <a:rPr lang="en-TH" sz="1000" b="0" dirty="0"/>
                        <a:t> /</a:t>
                      </a:r>
                      <a:r>
                        <a:rPr lang="en-US" sz="1000" b="0" dirty="0"/>
                        <a:t>users</a:t>
                      </a:r>
                      <a:r>
                        <a:rPr lang="en-TH" sz="1000" b="0" dirty="0"/>
                        <a:t>/</a:t>
                      </a:r>
                      <a:r>
                        <a:rPr kumimoji="1" lang="en-US" sz="1000" b="0" i="0" kern="1200" dirty="0" err="1">
                          <a:solidFill>
                            <a:schemeClr val="dk1"/>
                          </a:solidFill>
                          <a:effectLst/>
                          <a:latin typeface="+mn-lt"/>
                          <a:ea typeface="+mn-ea"/>
                          <a:cs typeface="+mn-cs"/>
                        </a:rPr>
                        <a:t>create_update</a:t>
                      </a:r>
                      <a:br>
                        <a:rPr lang="en-TH" sz="1000" b="0" dirty="0"/>
                      </a:br>
                      <a:r>
                        <a:rPr lang="en-TH" sz="1000" b="0" dirty="0"/>
                        <a:t> </a:t>
                      </a:r>
                      <a:r>
                        <a:rPr lang="en-US" sz="1000" b="1" dirty="0"/>
                        <a:t>Authorization</a:t>
                      </a:r>
                      <a:r>
                        <a:rPr lang="en-US" sz="1000" b="0" dirty="0"/>
                        <a:t> Api-key : {API_KEY} (Put key on header)</a:t>
                      </a:r>
                    </a:p>
                  </a:txBody>
                  <a:tcPr/>
                </a:tc>
                <a:extLst>
                  <a:ext uri="{0D108BD9-81ED-4DB2-BD59-A6C34878D82A}">
                    <a16:rowId xmlns:a16="http://schemas.microsoft.com/office/drawing/2014/main" val="2471617587"/>
                  </a:ext>
                </a:extLst>
              </a:tr>
            </a:tbl>
          </a:graphicData>
        </a:graphic>
      </p:graphicFrame>
      <p:sp>
        <p:nvSpPr>
          <p:cNvPr id="10" name="テキスト ボックス 17">
            <a:extLst>
              <a:ext uri="{FF2B5EF4-FFF2-40B4-BE49-F238E27FC236}">
                <a16:creationId xmlns:a16="http://schemas.microsoft.com/office/drawing/2014/main" id="{03CF6573-16DC-9C5F-B4E9-5970E3DCD53F}"/>
              </a:ext>
            </a:extLst>
          </p:cNvPr>
          <p:cNvSpPr txBox="1"/>
          <p:nvPr/>
        </p:nvSpPr>
        <p:spPr>
          <a:xfrm>
            <a:off x="370469" y="5561230"/>
            <a:ext cx="6117062" cy="568810"/>
          </a:xfrm>
          <a:prstGeom prst="rect">
            <a:avLst/>
          </a:prstGeom>
          <a:noFill/>
        </p:spPr>
        <p:txBody>
          <a:bodyPr wrap="square" rtlCol="0">
            <a:spAutoFit/>
          </a:bodyPr>
          <a:lstStyle/>
          <a:p>
            <a:pPr>
              <a:lnSpc>
                <a:spcPct val="150000"/>
              </a:lnSpc>
            </a:pPr>
            <a:r>
              <a:rPr kumimoji="1" lang="en-US" altLang="ja-JP" sz="1100" b="1" u="sng" dirty="0"/>
              <a:t>Response</a:t>
            </a:r>
          </a:p>
          <a:p>
            <a:pPr marL="171450" indent="-171450">
              <a:lnSpc>
                <a:spcPct val="150000"/>
              </a:lnSpc>
              <a:buFont typeface="Wingdings" pitchFamily="2" charset="2"/>
              <a:buChar char="§"/>
            </a:pPr>
            <a:r>
              <a:rPr kumimoji="1" lang="en-US" altLang="ja-JP" sz="1100" dirty="0"/>
              <a:t>Success status : 200 OK </a:t>
            </a:r>
          </a:p>
        </p:txBody>
      </p:sp>
      <p:graphicFrame>
        <p:nvGraphicFramePr>
          <p:cNvPr id="11" name="Table 10">
            <a:extLst>
              <a:ext uri="{FF2B5EF4-FFF2-40B4-BE49-F238E27FC236}">
                <a16:creationId xmlns:a16="http://schemas.microsoft.com/office/drawing/2014/main" id="{8A67A256-9D3D-2A3E-0DCB-92A11D7552C3}"/>
              </a:ext>
            </a:extLst>
          </p:cNvPr>
          <p:cNvGraphicFramePr>
            <a:graphicFrameLocks noGrp="1"/>
          </p:cNvGraphicFramePr>
          <p:nvPr>
            <p:extLst>
              <p:ext uri="{D42A27DB-BD31-4B8C-83A1-F6EECF244321}">
                <p14:modId xmlns:p14="http://schemas.microsoft.com/office/powerpoint/2010/main" val="1558488646"/>
              </p:ext>
            </p:extLst>
          </p:nvPr>
        </p:nvGraphicFramePr>
        <p:xfrm>
          <a:off x="406398" y="6301814"/>
          <a:ext cx="6117063" cy="10972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"OK",</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a:t>
                      </a:r>
                      <a:r>
                        <a:rPr kumimoji="1" lang="en-US" sz="1000" b="1" kern="1200" dirty="0" err="1">
                          <a:solidFill>
                            <a:schemeClr val="dk1"/>
                          </a:solidFill>
                          <a:effectLst/>
                          <a:latin typeface="+mn-lt"/>
                          <a:ea typeface="+mn-ea"/>
                          <a:cs typeface="+mn-cs"/>
                        </a:rPr>
                        <a:t>affected_rows</a:t>
                      </a:r>
                      <a:r>
                        <a:rPr kumimoji="1" lang="en-US" sz="1000" b="1"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"15",</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"Create or update User successfully"</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12" name="テキスト ボックス 17">
            <a:extLst>
              <a:ext uri="{FF2B5EF4-FFF2-40B4-BE49-F238E27FC236}">
                <a16:creationId xmlns:a16="http://schemas.microsoft.com/office/drawing/2014/main" id="{3E0DB96E-E5C5-DE06-8152-478297F816CE}"/>
              </a:ext>
            </a:extLst>
          </p:cNvPr>
          <p:cNvSpPr txBox="1"/>
          <p:nvPr/>
        </p:nvSpPr>
        <p:spPr>
          <a:xfrm>
            <a:off x="406399" y="7517253"/>
            <a:ext cx="6117062" cy="568810"/>
          </a:xfrm>
          <a:prstGeom prst="rect">
            <a:avLst/>
          </a:prstGeom>
          <a:noFill/>
        </p:spPr>
        <p:txBody>
          <a:bodyPr wrap="square" rtlCol="0">
            <a:spAutoFit/>
          </a:bodyPr>
          <a:lstStyle/>
          <a:p>
            <a:pPr marL="171450" indent="-171450">
              <a:lnSpc>
                <a:spcPct val="150000"/>
              </a:lnSpc>
              <a:buFont typeface="Wingdings" pitchFamily="2" charset="2"/>
              <a:buChar char="§"/>
            </a:pPr>
            <a:r>
              <a:rPr kumimoji="1" lang="en-US" altLang="ja-JP" sz="1100" dirty="0"/>
              <a:t>Error status : 401 [Authentication fail] </a:t>
            </a:r>
          </a:p>
          <a:p>
            <a:pPr>
              <a:lnSpc>
                <a:spcPct val="150000"/>
              </a:lnSpc>
            </a:pPr>
            <a:endParaRPr kumimoji="1" lang="en-US" altLang="ja-JP" sz="1100" dirty="0"/>
          </a:p>
        </p:txBody>
      </p:sp>
      <p:graphicFrame>
        <p:nvGraphicFramePr>
          <p:cNvPr id="15" name="Table 14">
            <a:extLst>
              <a:ext uri="{FF2B5EF4-FFF2-40B4-BE49-F238E27FC236}">
                <a16:creationId xmlns:a16="http://schemas.microsoft.com/office/drawing/2014/main" id="{192D9F1E-D8D1-B272-E490-7913EADDE96B}"/>
              </a:ext>
            </a:extLst>
          </p:cNvPr>
          <p:cNvGraphicFramePr>
            <a:graphicFrameLocks noGrp="1"/>
          </p:cNvGraphicFramePr>
          <p:nvPr/>
        </p:nvGraphicFramePr>
        <p:xfrm>
          <a:off x="406398" y="8002170"/>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"Authentication fail“</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2" name="Isosceles Triangle 1">
            <a:extLst>
              <a:ext uri="{FF2B5EF4-FFF2-40B4-BE49-F238E27FC236}">
                <a16:creationId xmlns:a16="http://schemas.microsoft.com/office/drawing/2014/main" id="{48978E21-50F1-6D25-1818-475C6EEAE670}"/>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201574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42A0C-1E43-5A36-2804-B41A06CC2D42}"/>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56FAD4-788E-6BD3-E63A-96B334AF000C}"/>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
        <p:nvSpPr>
          <p:cNvPr id="17" name="正方形/長方形 16">
            <a:extLst>
              <a:ext uri="{FF2B5EF4-FFF2-40B4-BE49-F238E27FC236}">
                <a16:creationId xmlns:a16="http://schemas.microsoft.com/office/drawing/2014/main" id="{F27D4923-3671-B482-748B-40961ACA4C07}"/>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E3211675-A1D7-55AC-2217-B2146433E04E}"/>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5-3. Users</a:t>
            </a:r>
          </a:p>
        </p:txBody>
      </p:sp>
      <p:sp>
        <p:nvSpPr>
          <p:cNvPr id="10" name="テキスト ボックス 17">
            <a:extLst>
              <a:ext uri="{FF2B5EF4-FFF2-40B4-BE49-F238E27FC236}">
                <a16:creationId xmlns:a16="http://schemas.microsoft.com/office/drawing/2014/main" id="{0601AC82-34A7-2A83-BADC-359A3F80F2FB}"/>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kumimoji="1" lang="en-US" altLang="ja-JP" sz="1100" b="1" u="sng" dirty="0"/>
              <a:t>Response</a:t>
            </a:r>
          </a:p>
          <a:p>
            <a:pPr marL="171450" indent="-171450">
              <a:lnSpc>
                <a:spcPct val="150000"/>
              </a:lnSpc>
              <a:buFont typeface="Wingdings" pitchFamily="2" charset="2"/>
              <a:buChar char="§"/>
            </a:pPr>
            <a:r>
              <a:rPr kumimoji="1" lang="en-US" altLang="ja-JP" sz="1100" dirty="0"/>
              <a:t>Error status : 400 [User not found] </a:t>
            </a:r>
          </a:p>
        </p:txBody>
      </p:sp>
      <p:graphicFrame>
        <p:nvGraphicFramePr>
          <p:cNvPr id="11" name="Table 10">
            <a:extLst>
              <a:ext uri="{FF2B5EF4-FFF2-40B4-BE49-F238E27FC236}">
                <a16:creationId xmlns:a16="http://schemas.microsoft.com/office/drawing/2014/main" id="{048D1209-53C2-B6AC-F864-6DAD56CE4694}"/>
              </a:ext>
            </a:extLst>
          </p:cNvPr>
          <p:cNvGraphicFramePr>
            <a:graphicFrameLocks noGrp="1"/>
          </p:cNvGraphicFramePr>
          <p:nvPr>
            <p:extLst>
              <p:ext uri="{D42A27DB-BD31-4B8C-83A1-F6EECF244321}">
                <p14:modId xmlns:p14="http://schemas.microsoft.com/office/powerpoint/2010/main" val="4244320526"/>
              </p:ext>
            </p:extLst>
          </p:nvPr>
        </p:nvGraphicFramePr>
        <p:xfrm>
          <a:off x="406398" y="2068142"/>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”User not found"</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12" name="テキスト ボックス 17">
            <a:extLst>
              <a:ext uri="{FF2B5EF4-FFF2-40B4-BE49-F238E27FC236}">
                <a16:creationId xmlns:a16="http://schemas.microsoft.com/office/drawing/2014/main" id="{D5BE9320-0040-CB12-F263-9DFF392359A6}"/>
              </a:ext>
            </a:extLst>
          </p:cNvPr>
          <p:cNvSpPr txBox="1"/>
          <p:nvPr/>
        </p:nvSpPr>
        <p:spPr>
          <a:xfrm>
            <a:off x="406399" y="3283581"/>
            <a:ext cx="6117062" cy="568810"/>
          </a:xfrm>
          <a:prstGeom prst="rect">
            <a:avLst/>
          </a:prstGeom>
          <a:noFill/>
        </p:spPr>
        <p:txBody>
          <a:bodyPr wrap="square" rtlCol="0">
            <a:spAutoFit/>
          </a:bodyPr>
          <a:lstStyle/>
          <a:p>
            <a:pPr marL="171450" indent="-171450">
              <a:lnSpc>
                <a:spcPct val="150000"/>
              </a:lnSpc>
              <a:buFont typeface="Wingdings" pitchFamily="2" charset="2"/>
              <a:buChar char="§"/>
            </a:pPr>
            <a:r>
              <a:rPr kumimoji="1" lang="en-US" altLang="ja-JP" sz="1100" dirty="0"/>
              <a:t>Error status : 400 [Failed to create or update User] </a:t>
            </a:r>
          </a:p>
          <a:p>
            <a:pPr>
              <a:lnSpc>
                <a:spcPct val="150000"/>
              </a:lnSpc>
            </a:pPr>
            <a:endParaRPr kumimoji="1" lang="en-US" altLang="ja-JP" sz="1100" dirty="0"/>
          </a:p>
        </p:txBody>
      </p:sp>
      <p:graphicFrame>
        <p:nvGraphicFramePr>
          <p:cNvPr id="15" name="Table 14">
            <a:extLst>
              <a:ext uri="{FF2B5EF4-FFF2-40B4-BE49-F238E27FC236}">
                <a16:creationId xmlns:a16="http://schemas.microsoft.com/office/drawing/2014/main" id="{C884198B-BAA1-94B2-A2C8-00AC9F9FB27D}"/>
              </a:ext>
            </a:extLst>
          </p:cNvPr>
          <p:cNvGraphicFramePr>
            <a:graphicFrameLocks noGrp="1"/>
          </p:cNvGraphicFramePr>
          <p:nvPr>
            <p:extLst>
              <p:ext uri="{D42A27DB-BD31-4B8C-83A1-F6EECF244321}">
                <p14:modId xmlns:p14="http://schemas.microsoft.com/office/powerpoint/2010/main" val="3519475101"/>
              </p:ext>
            </p:extLst>
          </p:nvPr>
        </p:nvGraphicFramePr>
        <p:xfrm>
          <a:off x="406398" y="3768498"/>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"Failed to create or update User"</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2" name="Isosceles Triangle 1">
            <a:extLst>
              <a:ext uri="{FF2B5EF4-FFF2-40B4-BE49-F238E27FC236}">
                <a16:creationId xmlns:a16="http://schemas.microsoft.com/office/drawing/2014/main" id="{02F35DD0-E6AF-0D19-6D64-F63303C91B0B}"/>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7" name="テキスト ボックス 17">
            <a:extLst>
              <a:ext uri="{FF2B5EF4-FFF2-40B4-BE49-F238E27FC236}">
                <a16:creationId xmlns:a16="http://schemas.microsoft.com/office/drawing/2014/main" id="{2F18515D-F404-6F71-239A-3E7A01652511}"/>
              </a:ext>
            </a:extLst>
          </p:cNvPr>
          <p:cNvSpPr txBox="1"/>
          <p:nvPr/>
        </p:nvSpPr>
        <p:spPr>
          <a:xfrm>
            <a:off x="406399" y="5008804"/>
            <a:ext cx="6117062" cy="568810"/>
          </a:xfrm>
          <a:prstGeom prst="rect">
            <a:avLst/>
          </a:prstGeom>
          <a:noFill/>
        </p:spPr>
        <p:txBody>
          <a:bodyPr wrap="square" rtlCol="0">
            <a:spAutoFit/>
          </a:bodyPr>
          <a:lstStyle/>
          <a:p>
            <a:pPr marL="171450" indent="-171450">
              <a:lnSpc>
                <a:spcPct val="150000"/>
              </a:lnSpc>
              <a:buFont typeface="Wingdings" pitchFamily="2" charset="2"/>
              <a:buChar char="§"/>
            </a:pPr>
            <a:r>
              <a:rPr kumimoji="1" lang="en-US" altLang="ja-JP" sz="1100" dirty="0"/>
              <a:t>Error status : 401 [Failed to update Password] </a:t>
            </a:r>
          </a:p>
          <a:p>
            <a:pPr>
              <a:lnSpc>
                <a:spcPct val="150000"/>
              </a:lnSpc>
            </a:pPr>
            <a:endParaRPr kumimoji="1" lang="en-US" altLang="ja-JP" sz="1100" dirty="0"/>
          </a:p>
        </p:txBody>
      </p:sp>
      <p:graphicFrame>
        <p:nvGraphicFramePr>
          <p:cNvPr id="8" name="Table 7">
            <a:extLst>
              <a:ext uri="{FF2B5EF4-FFF2-40B4-BE49-F238E27FC236}">
                <a16:creationId xmlns:a16="http://schemas.microsoft.com/office/drawing/2014/main" id="{BB73B228-A703-FD58-8E60-2724C00C42DF}"/>
              </a:ext>
            </a:extLst>
          </p:cNvPr>
          <p:cNvGraphicFramePr>
            <a:graphicFrameLocks noGrp="1"/>
          </p:cNvGraphicFramePr>
          <p:nvPr>
            <p:extLst>
              <p:ext uri="{D42A27DB-BD31-4B8C-83A1-F6EECF244321}">
                <p14:modId xmlns:p14="http://schemas.microsoft.com/office/powerpoint/2010/main" val="914495406"/>
              </p:ext>
            </p:extLst>
          </p:nvPr>
        </p:nvGraphicFramePr>
        <p:xfrm>
          <a:off x="406398" y="5493721"/>
          <a:ext cx="6117063" cy="9448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"status": "</a:t>
                      </a:r>
                      <a:r>
                        <a:rPr kumimoji="1" lang="en-US" sz="1000" b="0" kern="1200" dirty="0">
                          <a:solidFill>
                            <a:schemeClr val="dk1"/>
                          </a:solidFill>
                          <a:effectLst/>
                          <a:latin typeface="+mn-lt"/>
                          <a:ea typeface="+mn-ea"/>
                          <a:cs typeface="+mn-cs"/>
                        </a:rPr>
                        <a:t>ERROR</a:t>
                      </a:r>
                      <a:r>
                        <a:rPr kumimoji="1" lang="en-US" sz="1000" b="1" kern="1200" dirty="0">
                          <a:solidFill>
                            <a:schemeClr val="dk1"/>
                          </a:solidFill>
                          <a:effectLst/>
                          <a:latin typeface="+mn-lt"/>
                          <a:ea typeface="+mn-ea"/>
                          <a:cs typeface="+mn-cs"/>
                        </a:rPr>
                        <a:t>"</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"message": </a:t>
                      </a:r>
                      <a:r>
                        <a:rPr kumimoji="1" lang="en-US" sz="1000" b="0" kern="1200" dirty="0">
                          <a:solidFill>
                            <a:schemeClr val="dk1"/>
                          </a:solidFill>
                          <a:effectLst/>
                          <a:latin typeface="+mn-lt"/>
                          <a:ea typeface="+mn-ea"/>
                          <a:cs typeface="+mn-cs"/>
                        </a:rPr>
                        <a:t>"Failed to </a:t>
                      </a:r>
                      <a:r>
                        <a:rPr lang="en-US" sz="1000" dirty="0"/>
                        <a:t>update because the password is the same as the most recent one.</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9" name="Isosceles Triangle 3">
            <a:extLst>
              <a:ext uri="{FF2B5EF4-FFF2-40B4-BE49-F238E27FC236}">
                <a16:creationId xmlns:a16="http://schemas.microsoft.com/office/drawing/2014/main" id="{E1AACE29-A342-898E-8A4D-E7EA740A36BF}"/>
              </a:ext>
            </a:extLst>
          </p:cNvPr>
          <p:cNvSpPr/>
          <p:nvPr/>
        </p:nvSpPr>
        <p:spPr>
          <a:xfrm>
            <a:off x="3621295" y="5099109"/>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Tree>
    <p:extLst>
      <p:ext uri="{BB962C8B-B14F-4D97-AF65-F5344CB8AC3E}">
        <p14:creationId xmlns:p14="http://schemas.microsoft.com/office/powerpoint/2010/main" val="1996239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43B6B-B6D1-3C84-BE0B-811E82A9F80B}"/>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0423DBE-8D98-CA66-144B-C869E7A78FA6}"/>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sp>
        <p:nvSpPr>
          <p:cNvPr id="17" name="正方形/長方形 16">
            <a:extLst>
              <a:ext uri="{FF2B5EF4-FFF2-40B4-BE49-F238E27FC236}">
                <a16:creationId xmlns:a16="http://schemas.microsoft.com/office/drawing/2014/main" id="{E9CD5D4C-542A-FEA0-C3AA-51BF6E248E27}"/>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19B06E5D-338F-A7E4-9EC2-529F6D43BFD8}"/>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5-3. Users</a:t>
            </a:r>
          </a:p>
        </p:txBody>
      </p:sp>
      <p:graphicFrame>
        <p:nvGraphicFramePr>
          <p:cNvPr id="4" name="Table 3">
            <a:extLst>
              <a:ext uri="{FF2B5EF4-FFF2-40B4-BE49-F238E27FC236}">
                <a16:creationId xmlns:a16="http://schemas.microsoft.com/office/drawing/2014/main" id="{715AF78A-0BE4-C0C6-8475-2EACF28AF67B}"/>
              </a:ext>
            </a:extLst>
          </p:cNvPr>
          <p:cNvGraphicFramePr>
            <a:graphicFrameLocks noGrp="1"/>
          </p:cNvGraphicFramePr>
          <p:nvPr>
            <p:extLst>
              <p:ext uri="{D42A27DB-BD31-4B8C-83A1-F6EECF244321}">
                <p14:modId xmlns:p14="http://schemas.microsoft.com/office/powerpoint/2010/main" val="2563836602"/>
              </p:ext>
            </p:extLst>
          </p:nvPr>
        </p:nvGraphicFramePr>
        <p:xfrm>
          <a:off x="406398" y="2504835"/>
          <a:ext cx="6117063" cy="2773680"/>
        </p:xfrm>
        <a:graphic>
          <a:graphicData uri="http://schemas.openxmlformats.org/drawingml/2006/table">
            <a:tbl>
              <a:tblPr firstRow="1" bandRow="1">
                <a:tableStyleId>{073A0DAA-6AF3-43AB-8588-CEC1D06C72B9}</a:tableStyleId>
              </a:tblPr>
              <a:tblGrid>
                <a:gridCol w="6117063">
                  <a:extLst>
                    <a:ext uri="{9D8B030D-6E8A-4147-A177-3AD203B41FA5}">
                      <a16:colId xmlns:a16="http://schemas.microsoft.com/office/drawing/2014/main" val="3682462119"/>
                    </a:ext>
                  </a:extLst>
                </a:gridCol>
              </a:tblGrid>
              <a:tr h="2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JSON</a:t>
                      </a:r>
                    </a:p>
                  </a:txBody>
                  <a:tcPr/>
                </a:tc>
                <a:extLst>
                  <a:ext uri="{0D108BD9-81ED-4DB2-BD59-A6C34878D82A}">
                    <a16:rowId xmlns:a16="http://schemas.microsoft.com/office/drawing/2014/main" val="3705515045"/>
                  </a:ext>
                </a:extLst>
              </a:tr>
              <a:tr h="453519">
                <a:tc>
                  <a:txBody>
                    <a:bodyPr/>
                    <a:lstStyle/>
                    <a:p>
                      <a:r>
                        <a:rPr kumimoji="1" lang="en-US" sz="1000" b="0" kern="1200" dirty="0">
                          <a:solidFill>
                            <a:schemeClr val="dk1"/>
                          </a:solidFill>
                          <a:effectLst/>
                          <a:latin typeface="+mn-lt"/>
                          <a:ea typeface="+mn-ea"/>
                          <a:cs typeface="+mn-cs"/>
                        </a:rPr>
                        <a:t>{</a:t>
                      </a:r>
                      <a:endParaRPr kumimoji="1" lang="th-TH" sz="1000" b="0" kern="1200" dirty="0">
                        <a:solidFill>
                          <a:schemeClr val="dk1"/>
                        </a:solidFill>
                        <a:effectLst/>
                        <a:latin typeface="+mn-lt"/>
                        <a:ea typeface="+mn-ea"/>
                        <a:cs typeface="+mn-cs"/>
                      </a:endParaRPr>
                    </a:p>
                    <a:p>
                      <a:r>
                        <a:rPr kumimoji="1" lang="th-TH" sz="1000" b="1" kern="1200" dirty="0">
                          <a:solidFill>
                            <a:schemeClr val="dk1"/>
                          </a:solidFill>
                          <a:effectLst/>
                          <a:latin typeface="+mn-lt"/>
                          <a:ea typeface="+mn-ea"/>
                          <a:cs typeface="+mn-cs"/>
                        </a:rPr>
                        <a:t>      </a:t>
                      </a:r>
                      <a:r>
                        <a:rPr kumimoji="1" lang="en-US" sz="1000" b="1" kern="1200" dirty="0">
                          <a:solidFill>
                            <a:schemeClr val="dk1"/>
                          </a:solidFill>
                          <a:effectLst/>
                          <a:latin typeface="+mn-lt"/>
                          <a:ea typeface="+mn-ea"/>
                          <a:cs typeface="+mn-cs"/>
                        </a:rPr>
                        <a:t>"</a:t>
                      </a:r>
                      <a:r>
                        <a:rPr lang="en-US" sz="1000" b="1" dirty="0"/>
                        <a:t>rows</a:t>
                      </a:r>
                      <a:r>
                        <a:rPr kumimoji="1" lang="en-US" sz="1000" b="1"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”username": ”USER1",</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r>
                        <a:rPr kumimoji="1" lang="en-US" sz="1000" b="0" kern="1200" dirty="0" err="1">
                          <a:solidFill>
                            <a:schemeClr val="dk1"/>
                          </a:solidFill>
                          <a:effectLst/>
                          <a:latin typeface="+mn-lt"/>
                          <a:ea typeface="+mn-ea"/>
                          <a:cs typeface="+mn-cs"/>
                        </a:rPr>
                        <a:t>user_pw</a:t>
                      </a:r>
                      <a:r>
                        <a:rPr kumimoji="1" lang="en-US" sz="1000" b="0" kern="1200" dirty="0">
                          <a:solidFill>
                            <a:schemeClr val="dk1"/>
                          </a:solidFill>
                          <a:effectLst/>
                          <a:latin typeface="+mn-lt"/>
                          <a:ea typeface="+mn-ea"/>
                          <a:cs typeface="+mn-cs"/>
                        </a:rPr>
                        <a:t>": “Ab1234567@”</a:t>
                      </a:r>
                      <a:endParaRPr kumimoji="1" lang="th-TH" sz="1000" b="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”part_pw1”: NULL</a:t>
                      </a:r>
                      <a:endParaRPr kumimoji="1" lang="th-TH" sz="1000" b="0" kern="1200" dirty="0">
                        <a:solidFill>
                          <a:schemeClr val="dk1"/>
                        </a:solidFill>
                        <a:effectLst/>
                        <a:latin typeface="+mn-lt"/>
                        <a:ea typeface="+mn-ea"/>
                        <a:cs typeface="+mn-cs"/>
                      </a:endParaRPr>
                    </a:p>
                    <a:p>
                      <a:r>
                        <a:rPr kumimoji="1" lang="th-TH" sz="1000" b="0" kern="1200" dirty="0">
                          <a:solidFill>
                            <a:schemeClr val="dk1"/>
                          </a:solidFill>
                          <a:effectLst/>
                          <a:latin typeface="+mn-lt"/>
                          <a:ea typeface="+mn-ea"/>
                          <a:cs typeface="+mn-cs"/>
                        </a:rPr>
                        <a:t>                    </a:t>
                      </a:r>
                      <a:r>
                        <a:rPr kumimoji="1" lang="en-US" sz="1000" b="0" kern="1200" dirty="0">
                          <a:solidFill>
                            <a:schemeClr val="dk1"/>
                          </a:solidFill>
                          <a:effectLst/>
                          <a:latin typeface="+mn-lt"/>
                          <a:ea typeface="+mn-ea"/>
                          <a:cs typeface="+mn-cs"/>
                        </a:rPr>
                        <a:t>…..</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sz="1000" b="0" kern="1200" dirty="0">
                          <a:solidFill>
                            <a:schemeClr val="dk1"/>
                          </a:solidFill>
                          <a:effectLst/>
                          <a:latin typeface="+mn-lt"/>
                          <a:ea typeface="+mn-ea"/>
                          <a:cs typeface="+mn-cs"/>
                        </a:rPr>
                        <a:t>                   "username": ”USER2",</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sz="1000" b="0" kern="1200" dirty="0">
                          <a:solidFill>
                            <a:schemeClr val="dk1"/>
                          </a:solidFill>
                          <a:effectLst/>
                          <a:latin typeface="+mn-lt"/>
                          <a:ea typeface="+mn-ea"/>
                          <a:cs typeface="+mn-cs"/>
                        </a:rPr>
                        <a:t>                   "</a:t>
                      </a:r>
                      <a:r>
                        <a:rPr kumimoji="1" lang="en-US" sz="1000" b="0" kern="1200" dirty="0" err="1">
                          <a:solidFill>
                            <a:schemeClr val="dk1"/>
                          </a:solidFill>
                          <a:effectLst/>
                          <a:latin typeface="+mn-lt"/>
                          <a:ea typeface="+mn-ea"/>
                          <a:cs typeface="+mn-cs"/>
                        </a:rPr>
                        <a:t>user_pw</a:t>
                      </a:r>
                      <a:r>
                        <a:rPr kumimoji="1" lang="en-US" sz="1000" b="0" kern="1200" dirty="0">
                          <a:solidFill>
                            <a:schemeClr val="dk1"/>
                          </a:solidFill>
                          <a:effectLst/>
                          <a:latin typeface="+mn-lt"/>
                          <a:ea typeface="+mn-ea"/>
                          <a:cs typeface="+mn-cs"/>
                        </a:rPr>
                        <a:t>": “Us2-3457”</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sz="1000" b="0" kern="1200" dirty="0">
                          <a:solidFill>
                            <a:schemeClr val="dk1"/>
                          </a:solidFill>
                          <a:effectLst/>
                          <a:latin typeface="+mn-lt"/>
                          <a:ea typeface="+mn-ea"/>
                          <a:cs typeface="+mn-cs"/>
                        </a:rPr>
                        <a:t>                   ”part_pw1”: “Us2-3456”</a:t>
                      </a:r>
                      <a:endParaRPr kumimoji="1" lang="th-TH" sz="1000" b="0" kern="1200" dirty="0">
                        <a:solidFill>
                          <a:schemeClr val="dk1"/>
                        </a:solidFill>
                        <a:effectLst/>
                        <a:latin typeface="+mn-lt"/>
                        <a:ea typeface="+mn-ea"/>
                        <a:cs typeface="+mn-cs"/>
                      </a:endParaRP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        ]</a:t>
                      </a:r>
                    </a:p>
                    <a:p>
                      <a:r>
                        <a:rPr kumimoji="1" lang="en-US" sz="1000" b="0" kern="1200" dirty="0">
                          <a:solidFill>
                            <a:schemeClr val="dk1"/>
                          </a:solidFill>
                          <a:effectLst/>
                          <a:latin typeface="+mn-lt"/>
                          <a:ea typeface="+mn-ea"/>
                          <a:cs typeface="+mn-cs"/>
                        </a:rPr>
                        <a:t>}</a:t>
                      </a:r>
                    </a:p>
                  </a:txBody>
                  <a:tcPr/>
                </a:tc>
                <a:extLst>
                  <a:ext uri="{0D108BD9-81ED-4DB2-BD59-A6C34878D82A}">
                    <a16:rowId xmlns:a16="http://schemas.microsoft.com/office/drawing/2014/main" val="2471617587"/>
                  </a:ext>
                </a:extLst>
              </a:tr>
            </a:tbl>
          </a:graphicData>
        </a:graphic>
      </p:graphicFrame>
      <p:sp>
        <p:nvSpPr>
          <p:cNvPr id="5" name="テキスト ボックス 17">
            <a:extLst>
              <a:ext uri="{FF2B5EF4-FFF2-40B4-BE49-F238E27FC236}">
                <a16:creationId xmlns:a16="http://schemas.microsoft.com/office/drawing/2014/main" id="{DE6F09A7-611E-A5F6-27ED-56CED23A376E}"/>
              </a:ext>
            </a:extLst>
          </p:cNvPr>
          <p:cNvSpPr txBox="1"/>
          <p:nvPr/>
        </p:nvSpPr>
        <p:spPr>
          <a:xfrm>
            <a:off x="406398" y="1286085"/>
            <a:ext cx="6117062" cy="1076641"/>
          </a:xfrm>
          <a:prstGeom prst="rect">
            <a:avLst/>
          </a:prstGeom>
          <a:noFill/>
        </p:spPr>
        <p:txBody>
          <a:bodyPr wrap="square" rtlCol="0">
            <a:spAutoFit/>
          </a:bodyPr>
          <a:lstStyle/>
          <a:p>
            <a:pPr>
              <a:lnSpc>
                <a:spcPct val="150000"/>
              </a:lnSpc>
            </a:pPr>
            <a:r>
              <a:rPr kumimoji="1" lang="en-US" altLang="ja-JP" sz="1100" b="1" u="sng" dirty="0"/>
              <a:t>Example format </a:t>
            </a:r>
            <a:r>
              <a:rPr kumimoji="1" lang="en-US" altLang="ja-JP" sz="1100" b="1" u="sng" dirty="0" err="1"/>
              <a:t>json</a:t>
            </a:r>
            <a:endParaRPr kumimoji="1" lang="en-US" altLang="ja-JP" sz="1100" b="1" u="sng" dirty="0"/>
          </a:p>
          <a:p>
            <a:pPr>
              <a:lnSpc>
                <a:spcPct val="150000"/>
              </a:lnSpc>
            </a:pPr>
            <a:r>
              <a:rPr lang="en-US" sz="1100" dirty="0"/>
              <a:t>The JSON file must contain an array named </a:t>
            </a:r>
            <a:r>
              <a:rPr lang="th-TH" sz="1100" b="1" dirty="0"/>
              <a:t>“</a:t>
            </a:r>
            <a:r>
              <a:rPr lang="en-US" sz="1100" b="1" dirty="0"/>
              <a:t>rows</a:t>
            </a:r>
            <a:r>
              <a:rPr lang="th-TH" sz="1100" b="1" dirty="0"/>
              <a:t>”</a:t>
            </a:r>
            <a:r>
              <a:rPr lang="en-US" sz="1100" dirty="0"/>
              <a:t>, and the format of the JSON file should match the example below. It should allow for adding more than one row of data in a single transmission.</a:t>
            </a:r>
            <a:endParaRPr kumimoji="1" lang="en-US" altLang="ja-JP" sz="1100" dirty="0"/>
          </a:p>
        </p:txBody>
      </p:sp>
      <p:sp>
        <p:nvSpPr>
          <p:cNvPr id="2" name="Isosceles Triangle 1">
            <a:extLst>
              <a:ext uri="{FF2B5EF4-FFF2-40B4-BE49-F238E27FC236}">
                <a16:creationId xmlns:a16="http://schemas.microsoft.com/office/drawing/2014/main" id="{ADFBB1FF-E15A-F2F6-BCEE-7F8ECD4BA6C3}"/>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7" name="Isosceles Triangle 3">
            <a:extLst>
              <a:ext uri="{FF2B5EF4-FFF2-40B4-BE49-F238E27FC236}">
                <a16:creationId xmlns:a16="http://schemas.microsoft.com/office/drawing/2014/main" id="{85AAB1C8-3F83-FD31-C292-13AF668EE2CD}"/>
              </a:ext>
            </a:extLst>
          </p:cNvPr>
          <p:cNvSpPr/>
          <p:nvPr/>
        </p:nvSpPr>
        <p:spPr>
          <a:xfrm>
            <a:off x="2872358" y="2941406"/>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Tree>
    <p:extLst>
      <p:ext uri="{BB962C8B-B14F-4D97-AF65-F5344CB8AC3E}">
        <p14:creationId xmlns:p14="http://schemas.microsoft.com/office/powerpoint/2010/main" val="291402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B3687-2FC9-8E70-3C13-676B2FBE423B}"/>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9AC8F5D-6BE7-AC26-DEC8-12DB470B4BA8}"/>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17" name="正方形/長方形 16">
            <a:extLst>
              <a:ext uri="{FF2B5EF4-FFF2-40B4-BE49-F238E27FC236}">
                <a16:creationId xmlns:a16="http://schemas.microsoft.com/office/drawing/2014/main" id="{4F671592-7094-364B-664A-787F11C32CD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API Documentation</a:t>
            </a:r>
          </a:p>
        </p:txBody>
      </p:sp>
      <p:sp>
        <p:nvSpPr>
          <p:cNvPr id="6" name="テキスト ボックス 17">
            <a:extLst>
              <a:ext uri="{FF2B5EF4-FFF2-40B4-BE49-F238E27FC236}">
                <a16:creationId xmlns:a16="http://schemas.microsoft.com/office/drawing/2014/main" id="{70B55D8B-B9DA-A5E3-1F20-E72716387C2A}"/>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5-3. Users</a:t>
            </a:r>
          </a:p>
        </p:txBody>
      </p:sp>
      <p:sp>
        <p:nvSpPr>
          <p:cNvPr id="2" name="テキスト ボックス 17">
            <a:extLst>
              <a:ext uri="{FF2B5EF4-FFF2-40B4-BE49-F238E27FC236}">
                <a16:creationId xmlns:a16="http://schemas.microsoft.com/office/drawing/2014/main" id="{54FA2E96-810B-8AC9-00D4-09473A55755D}"/>
              </a:ext>
            </a:extLst>
          </p:cNvPr>
          <p:cNvSpPr txBox="1"/>
          <p:nvPr/>
        </p:nvSpPr>
        <p:spPr>
          <a:xfrm>
            <a:off x="370469" y="1327558"/>
            <a:ext cx="6117062" cy="568810"/>
          </a:xfrm>
          <a:prstGeom prst="rect">
            <a:avLst/>
          </a:prstGeom>
          <a:noFill/>
        </p:spPr>
        <p:txBody>
          <a:bodyPr wrap="square" rtlCol="0">
            <a:spAutoFit/>
          </a:bodyPr>
          <a:lstStyle/>
          <a:p>
            <a:pPr>
              <a:lnSpc>
                <a:spcPct val="150000"/>
              </a:lnSpc>
            </a:pPr>
            <a:r>
              <a:rPr lang="en-US" sz="1100" b="1" u="sng" dirty="0"/>
              <a:t>Column</a:t>
            </a:r>
          </a:p>
          <a:p>
            <a:pPr>
              <a:lnSpc>
                <a:spcPct val="150000"/>
              </a:lnSpc>
            </a:pPr>
            <a:r>
              <a:rPr lang="en-US" sz="1100" dirty="0"/>
              <a:t>The list of columns required for submitting data for the  </a:t>
            </a:r>
            <a:r>
              <a:rPr lang="en-US" sz="1100" b="1" dirty="0"/>
              <a:t>“</a:t>
            </a:r>
            <a:r>
              <a:rPr lang="en-US" sz="1100" b="1" dirty="0" err="1"/>
              <a:t>user_master</a:t>
            </a:r>
            <a:r>
              <a:rPr lang="en-US" sz="1100" b="1" dirty="0"/>
              <a:t>” </a:t>
            </a:r>
            <a:r>
              <a:rPr lang="en-US" sz="1100" dirty="0"/>
              <a:t>table.</a:t>
            </a:r>
            <a:endParaRPr kumimoji="1" lang="en-US" altLang="ja-JP" sz="1100" b="1" u="sng" dirty="0"/>
          </a:p>
        </p:txBody>
      </p:sp>
      <p:graphicFrame>
        <p:nvGraphicFramePr>
          <p:cNvPr id="19" name="Table 18">
            <a:extLst>
              <a:ext uri="{FF2B5EF4-FFF2-40B4-BE49-F238E27FC236}">
                <a16:creationId xmlns:a16="http://schemas.microsoft.com/office/drawing/2014/main" id="{6DC036C6-BD8E-AA0C-C068-FB6141EAF242}"/>
              </a:ext>
            </a:extLst>
          </p:cNvPr>
          <p:cNvGraphicFramePr>
            <a:graphicFrameLocks noGrp="1"/>
          </p:cNvGraphicFramePr>
          <p:nvPr>
            <p:extLst>
              <p:ext uri="{D42A27DB-BD31-4B8C-83A1-F6EECF244321}">
                <p14:modId xmlns:p14="http://schemas.microsoft.com/office/powerpoint/2010/main" val="2303441460"/>
              </p:ext>
            </p:extLst>
          </p:nvPr>
        </p:nvGraphicFramePr>
        <p:xfrm>
          <a:off x="406400" y="2051466"/>
          <a:ext cx="4738035" cy="3132293"/>
        </p:xfrm>
        <a:graphic>
          <a:graphicData uri="http://schemas.openxmlformats.org/drawingml/2006/table">
            <a:tbl>
              <a:tblPr/>
              <a:tblGrid>
                <a:gridCol w="668608">
                  <a:extLst>
                    <a:ext uri="{9D8B030D-6E8A-4147-A177-3AD203B41FA5}">
                      <a16:colId xmlns:a16="http://schemas.microsoft.com/office/drawing/2014/main" val="1733671399"/>
                    </a:ext>
                  </a:extLst>
                </a:gridCol>
                <a:gridCol w="1279434">
                  <a:extLst>
                    <a:ext uri="{9D8B030D-6E8A-4147-A177-3AD203B41FA5}">
                      <a16:colId xmlns:a16="http://schemas.microsoft.com/office/drawing/2014/main" val="433940789"/>
                    </a:ext>
                  </a:extLst>
                </a:gridCol>
                <a:gridCol w="949258">
                  <a:extLst>
                    <a:ext uri="{9D8B030D-6E8A-4147-A177-3AD203B41FA5}">
                      <a16:colId xmlns:a16="http://schemas.microsoft.com/office/drawing/2014/main" val="879830416"/>
                    </a:ext>
                  </a:extLst>
                </a:gridCol>
                <a:gridCol w="1015293">
                  <a:extLst>
                    <a:ext uri="{9D8B030D-6E8A-4147-A177-3AD203B41FA5}">
                      <a16:colId xmlns:a16="http://schemas.microsoft.com/office/drawing/2014/main" val="6900848"/>
                    </a:ext>
                  </a:extLst>
                </a:gridCol>
                <a:gridCol w="825442">
                  <a:extLst>
                    <a:ext uri="{9D8B030D-6E8A-4147-A177-3AD203B41FA5}">
                      <a16:colId xmlns:a16="http://schemas.microsoft.com/office/drawing/2014/main" val="3034349249"/>
                    </a:ext>
                  </a:extLst>
                </a:gridCol>
              </a:tblGrid>
              <a:tr h="173343">
                <a:tc>
                  <a:txBody>
                    <a:bodyPr/>
                    <a:lstStyle/>
                    <a:p>
                      <a:pPr algn="ctr" rtl="0" fontAlgn="b"/>
                      <a:r>
                        <a:rPr lang="en-US" sz="800" b="1">
                          <a:effectLst/>
                          <a:latin typeface="+mn-lt"/>
                        </a:rPr>
                        <a:t>No</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column_name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data_type</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t"/>
                      <a:r>
                        <a:rPr lang="en-US" sz="800" b="1">
                          <a:effectLst/>
                          <a:latin typeface="+mn-lt"/>
                        </a:rPr>
                        <a:t>maximum_length</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US" sz="800" b="1">
                          <a:effectLst/>
                          <a:latin typeface="+mn-lt"/>
                        </a:rPr>
                        <a:t>format</a:t>
                      </a:r>
                    </a:p>
                  </a:txBody>
                  <a:tcPr marL="24763" marR="24763" marT="16509" marB="1650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61542"/>
                  </a:ext>
                </a:extLst>
              </a:tr>
              <a:tr h="211313">
                <a:tc>
                  <a:txBody>
                    <a:bodyPr/>
                    <a:lstStyle/>
                    <a:p>
                      <a:pPr algn="ctr" rtl="0" fontAlgn="ctr"/>
                      <a:r>
                        <a:rPr lang="en-TH" sz="800" dirty="0">
                          <a:effectLst/>
                          <a:latin typeface="+mn-lt"/>
                        </a:rPr>
                        <a:t>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a:effectLst/>
                          <a:latin typeface="+mn-lt"/>
                        </a:rPr>
                        <a:t>username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dirty="0">
                          <a:effectLst/>
                          <a:latin typeface="+mn-lt"/>
                        </a:rPr>
                        <a:t>40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41605"/>
                  </a:ext>
                </a:extLst>
              </a:tr>
              <a:tr h="211313">
                <a:tc>
                  <a:txBody>
                    <a:bodyPr/>
                    <a:lstStyle/>
                    <a:p>
                      <a:pPr algn="ctr" rtl="0" fontAlgn="ctr"/>
                      <a:r>
                        <a:rPr lang="en-TH" sz="800" dirty="0">
                          <a:effectLst/>
                          <a:latin typeface="+mn-lt"/>
                        </a:rPr>
                        <a:t>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err="1">
                          <a:effectLst/>
                          <a:latin typeface="+mn-lt"/>
                        </a:rPr>
                        <a:t>user_pw</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dirty="0">
                          <a:effectLst/>
                          <a:latin typeface="+mn-lt"/>
                        </a:rPr>
                        <a:t>100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US"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353937"/>
                  </a:ext>
                </a:extLst>
              </a:tr>
              <a:tr h="211313">
                <a:tc>
                  <a:txBody>
                    <a:bodyPr/>
                    <a:lstStyle/>
                    <a:p>
                      <a:pPr algn="ctr" rtl="0" fontAlgn="ctr"/>
                      <a:r>
                        <a:rPr lang="en-TH" sz="800" dirty="0">
                          <a:effectLst/>
                          <a:latin typeface="+mn-lt"/>
                        </a:rPr>
                        <a:t>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a:effectLst/>
                          <a:latin typeface="+mn-lt"/>
                        </a:rPr>
                        <a:t>part_pw1</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100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US"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2076511"/>
                  </a:ext>
                </a:extLst>
              </a:tr>
              <a:tr h="211313">
                <a:tc>
                  <a:txBody>
                    <a:bodyPr/>
                    <a:lstStyle/>
                    <a:p>
                      <a:pPr algn="ctr" rtl="0" fontAlgn="ctr"/>
                      <a:r>
                        <a:rPr lang="en-TH" sz="800" dirty="0">
                          <a:effectLst/>
                          <a:latin typeface="+mn-lt"/>
                        </a:rPr>
                        <a:t>4</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part_pw2</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100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US"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705611"/>
                  </a:ext>
                </a:extLst>
              </a:tr>
              <a:tr h="211313">
                <a:tc>
                  <a:txBody>
                    <a:bodyPr/>
                    <a:lstStyle/>
                    <a:p>
                      <a:pPr algn="ctr" rtl="0" fontAlgn="ctr"/>
                      <a:r>
                        <a:rPr lang="en-TH" sz="800" dirty="0">
                          <a:effectLst/>
                          <a:latin typeface="+mn-lt"/>
                        </a:rPr>
                        <a:t>5</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part_pw3</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100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US"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649697"/>
                  </a:ext>
                </a:extLst>
              </a:tr>
              <a:tr h="211313">
                <a:tc>
                  <a:txBody>
                    <a:bodyPr/>
                    <a:lstStyle/>
                    <a:p>
                      <a:pPr algn="ctr" rtl="0" fontAlgn="ctr"/>
                      <a:r>
                        <a:rPr lang="en-TH" sz="800" dirty="0">
                          <a:effectLst/>
                          <a:latin typeface="+mn-lt"/>
                        </a:rPr>
                        <a:t>6</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err="1">
                          <a:effectLst/>
                          <a:latin typeface="+mn-lt"/>
                        </a:rPr>
                        <a:t>pw_miss_count</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integer</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US"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5627113"/>
                  </a:ext>
                </a:extLst>
              </a:tr>
              <a:tr h="211313">
                <a:tc>
                  <a:txBody>
                    <a:bodyPr/>
                    <a:lstStyle/>
                    <a:p>
                      <a:pPr algn="ctr" rtl="0" fontAlgn="ctr"/>
                      <a:r>
                        <a:rPr lang="en-TH" sz="800" dirty="0">
                          <a:effectLst/>
                          <a:latin typeface="+mn-lt"/>
                        </a:rPr>
                        <a:t>7</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err="1">
                          <a:effectLst/>
                          <a:latin typeface="+mn-lt"/>
                        </a:rPr>
                        <a:t>pw_update_date</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timestamp without time zone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US"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3966164"/>
                  </a:ext>
                </a:extLst>
              </a:tr>
              <a:tr h="211313">
                <a:tc>
                  <a:txBody>
                    <a:bodyPr/>
                    <a:lstStyle/>
                    <a:p>
                      <a:pPr algn="ctr" rtl="0" fontAlgn="ctr"/>
                      <a:r>
                        <a:rPr lang="en-TH" sz="800" dirty="0">
                          <a:effectLst/>
                          <a:latin typeface="+mn-lt"/>
                        </a:rPr>
                        <a:t>8</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err="1">
                          <a:effectLst/>
                          <a:latin typeface="+mn-lt"/>
                        </a:rPr>
                        <a:t>user_desc</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dirty="0">
                          <a:effectLst/>
                          <a:latin typeface="+mn-lt"/>
                        </a:rPr>
                        <a:t>100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US"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96183"/>
                  </a:ext>
                </a:extLst>
              </a:tr>
              <a:tr h="211313">
                <a:tc>
                  <a:txBody>
                    <a:bodyPr/>
                    <a:lstStyle/>
                    <a:p>
                      <a:pPr algn="ctr" rtl="0" fontAlgn="ctr"/>
                      <a:r>
                        <a:rPr lang="en-TH" sz="800" dirty="0">
                          <a:effectLst/>
                          <a:latin typeface="+mn-lt"/>
                        </a:rPr>
                        <a:t>9</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err="1">
                          <a:effectLst/>
                          <a:latin typeface="+mn-lt"/>
                        </a:rPr>
                        <a:t>vendor_cd</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dirty="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289390"/>
                  </a:ext>
                </a:extLst>
              </a:tr>
              <a:tr h="211313">
                <a:tc>
                  <a:txBody>
                    <a:bodyPr/>
                    <a:lstStyle/>
                    <a:p>
                      <a:pPr algn="ctr" rtl="0" fontAlgn="ctr"/>
                      <a:r>
                        <a:rPr lang="en-US" sz="800" dirty="0">
                          <a:effectLst/>
                          <a:latin typeface="+mn-lt"/>
                        </a:rPr>
                        <a:t>10</a:t>
                      </a: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err="1">
                          <a:effectLst/>
                          <a:latin typeface="+mn-lt"/>
                        </a:rPr>
                        <a:t>vendor_type</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dirty="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dirty="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1746040"/>
                  </a:ext>
                </a:extLst>
              </a:tr>
              <a:tr h="211313">
                <a:tc>
                  <a:txBody>
                    <a:bodyPr/>
                    <a:lstStyle/>
                    <a:p>
                      <a:pPr algn="ctr" rtl="0" fontAlgn="ctr"/>
                      <a:r>
                        <a:rPr lang="en-US" sz="800" dirty="0">
                          <a:effectLst/>
                          <a:latin typeface="+mn-lt"/>
                        </a:rPr>
                        <a:t>11</a:t>
                      </a: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err="1">
                          <a:effectLst/>
                          <a:latin typeface="+mn-lt"/>
                        </a:rPr>
                        <a:t>entry_date</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a:effectLst/>
                          <a:latin typeface="+mn-lt"/>
                        </a:rPr>
                        <a:t>timestamp without time zone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98908"/>
                  </a:ext>
                </a:extLst>
              </a:tr>
              <a:tr h="211313">
                <a:tc>
                  <a:txBody>
                    <a:bodyPr/>
                    <a:lstStyle/>
                    <a:p>
                      <a:pPr algn="ctr" rtl="0" fontAlgn="ctr"/>
                      <a:r>
                        <a:rPr lang="en-US" sz="800" dirty="0">
                          <a:effectLst/>
                          <a:latin typeface="+mn-lt"/>
                        </a:rPr>
                        <a:t>12</a:t>
                      </a: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err="1">
                          <a:effectLst/>
                          <a:latin typeface="+mn-lt"/>
                        </a:rPr>
                        <a:t>chg_date</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a:effectLst/>
                          <a:latin typeface="+mn-lt"/>
                        </a:rPr>
                        <a:t>timestamp without time zone</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dirty="0">
                          <a:effectLst/>
                          <a:latin typeface="+mn-lt"/>
                        </a:rPr>
                        <a:t>NULL</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708600"/>
                  </a:ext>
                </a:extLst>
              </a:tr>
              <a:tr h="211313">
                <a:tc>
                  <a:txBody>
                    <a:bodyPr/>
                    <a:lstStyle/>
                    <a:p>
                      <a:pPr algn="ctr" rtl="0" fontAlgn="ctr"/>
                      <a:r>
                        <a:rPr lang="en-US" sz="800" dirty="0">
                          <a:effectLst/>
                          <a:latin typeface="+mn-lt"/>
                        </a:rPr>
                        <a:t>13</a:t>
                      </a: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dirty="0" err="1">
                          <a:effectLst/>
                          <a:latin typeface="+mn-lt"/>
                        </a:rPr>
                        <a:t>chg_user_id</a:t>
                      </a:r>
                      <a:endParaRPr lang="en-US" sz="800" b="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r>
                        <a:rPr lang="en-US" sz="800" b="0">
                          <a:effectLst/>
                          <a:latin typeface="+mn-lt"/>
                        </a:rPr>
                        <a:t>character varying</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TH" sz="800" b="0" dirty="0">
                          <a:effectLst/>
                          <a:latin typeface="+mn-lt"/>
                        </a:rPr>
                        <a:t>10</a:t>
                      </a: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rtl="0" fontAlgn="ctr"/>
                      <a:endParaRPr lang="en-TH" sz="800" dirty="0">
                        <a:effectLst/>
                        <a:latin typeface="+mn-lt"/>
                      </a:endParaRPr>
                    </a:p>
                  </a:txBody>
                  <a:tcPr marL="28575" marR="28575"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87713"/>
                  </a:ext>
                </a:extLst>
              </a:tr>
            </a:tbl>
          </a:graphicData>
        </a:graphic>
      </p:graphicFrame>
      <p:sp>
        <p:nvSpPr>
          <p:cNvPr id="4" name="Isosceles Triangle 3">
            <a:extLst>
              <a:ext uri="{FF2B5EF4-FFF2-40B4-BE49-F238E27FC236}">
                <a16:creationId xmlns:a16="http://schemas.microsoft.com/office/drawing/2014/main" id="{2F64F6D9-FCFB-0582-865F-90C04997AA14}"/>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
        <p:nvSpPr>
          <p:cNvPr id="5" name="Isosceles Triangle 3">
            <a:extLst>
              <a:ext uri="{FF2B5EF4-FFF2-40B4-BE49-F238E27FC236}">
                <a16:creationId xmlns:a16="http://schemas.microsoft.com/office/drawing/2014/main" id="{C419EC2D-E0D3-F112-D413-E53ACA3F23F0}"/>
              </a:ext>
            </a:extLst>
          </p:cNvPr>
          <p:cNvSpPr/>
          <p:nvPr/>
        </p:nvSpPr>
        <p:spPr>
          <a:xfrm>
            <a:off x="5537866" y="3111299"/>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
        <p:nvSpPr>
          <p:cNvPr id="11" name="Right Brace 10">
            <a:extLst>
              <a:ext uri="{FF2B5EF4-FFF2-40B4-BE49-F238E27FC236}">
                <a16:creationId xmlns:a16="http://schemas.microsoft.com/office/drawing/2014/main" id="{505FEDBA-7A6C-1B07-2EFC-AB0D25A475E7}"/>
              </a:ext>
            </a:extLst>
          </p:cNvPr>
          <p:cNvSpPr/>
          <p:nvPr/>
        </p:nvSpPr>
        <p:spPr>
          <a:xfrm>
            <a:off x="5144435" y="2649071"/>
            <a:ext cx="359811" cy="1122829"/>
          </a:xfrm>
          <a:prstGeom prst="rightBrac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Tree>
    <p:extLst>
      <p:ext uri="{BB962C8B-B14F-4D97-AF65-F5344CB8AC3E}">
        <p14:creationId xmlns:p14="http://schemas.microsoft.com/office/powerpoint/2010/main" val="372138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Label</a:t>
            </a:r>
          </a:p>
          <a:p>
            <a:r>
              <a:rPr kumimoji="1" lang="en-US" altLang="ja-JP" sz="1100" dirty="0"/>
              <a:t>4. Database information</a:t>
            </a:r>
          </a:p>
          <a:p>
            <a:r>
              <a:rPr kumimoji="1" lang="en-US" altLang="ja-JP" sz="1100" dirty="0"/>
              <a:t>5.</a:t>
            </a:r>
            <a:r>
              <a:rPr kumimoji="1" lang="en-US" altLang="ja-JP" sz="1100" b="1" dirty="0">
                <a:solidFill>
                  <a:schemeClr val="tx1"/>
                </a:solidFill>
              </a:rPr>
              <a:t> </a:t>
            </a:r>
            <a:r>
              <a:rPr kumimoji="1" lang="en-US" altLang="ja-JP" sz="1100" dirty="0">
                <a:solidFill>
                  <a:schemeClr val="tx1"/>
                </a:solidFill>
              </a:rPr>
              <a:t>API Documentation</a:t>
            </a:r>
            <a:endParaRPr kumimoji="1" lang="en-US" altLang="ja-JP" sz="1100" dirty="0"/>
          </a:p>
          <a:p>
            <a:r>
              <a:rPr kumimoji="1" lang="en-US" altLang="ja-JP" sz="1100" dirty="0"/>
              <a:t>6. System functional specifications</a:t>
            </a:r>
          </a:p>
          <a:p>
            <a:r>
              <a:rPr kumimoji="1" lang="en-US" altLang="ja-JP" sz="1100" dirty="0"/>
              <a:t>7. Q&amp;A</a:t>
            </a:r>
          </a:p>
          <a:p>
            <a:r>
              <a:rPr kumimoji="1" lang="en-US" altLang="ja-JP" sz="1100" dirty="0"/>
              <a:t>8. Sign off</a:t>
            </a:r>
          </a:p>
          <a:p>
            <a:pPr marL="228600" indent="-228600">
              <a:buAutoNum type="arabicPeriod"/>
            </a:pPr>
            <a:endParaRPr kumimoji="1" lang="en-US" altLang="ja-JP" sz="1100" dirty="0"/>
          </a:p>
          <a:p>
            <a:pPr marL="228600" indent="-228600">
              <a:buAutoNum type="arabicPeriod"/>
            </a:pPr>
            <a:endParaRPr kumimoji="1" lang="en-US" altLang="ja-JP" sz="1100" dirty="0"/>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3</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6-1. Web screen image</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34539" y="1266748"/>
            <a:ext cx="6117061" cy="261610"/>
          </a:xfrm>
          <a:prstGeom prst="rect">
            <a:avLst/>
          </a:prstGeom>
          <a:noFill/>
        </p:spPr>
        <p:txBody>
          <a:bodyPr wrap="square" rtlCol="0">
            <a:spAutoFit/>
          </a:bodyPr>
          <a:lstStyle/>
          <a:p>
            <a:pPr algn="ctr"/>
            <a:r>
              <a:rPr kumimoji="1" lang="en-US" altLang="ja-JP" sz="1100" dirty="0"/>
              <a:t>Web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0" name="Picture 29">
            <a:extLst>
              <a:ext uri="{FF2B5EF4-FFF2-40B4-BE49-F238E27FC236}">
                <a16:creationId xmlns:a16="http://schemas.microsoft.com/office/drawing/2014/main" id="{3F6E96C0-9E8C-6D47-EDCD-15456F4E4B31}"/>
              </a:ext>
            </a:extLst>
          </p:cNvPr>
          <p:cNvPicPr>
            <a:picLocks noChangeAspect="1"/>
          </p:cNvPicPr>
          <p:nvPr/>
        </p:nvPicPr>
        <p:blipFill>
          <a:blip r:embed="rId2"/>
          <a:stretch>
            <a:fillRect/>
          </a:stretch>
        </p:blipFill>
        <p:spPr>
          <a:xfrm>
            <a:off x="511168" y="1917312"/>
            <a:ext cx="5940432" cy="3507966"/>
          </a:xfrm>
          <a:prstGeom prst="rect">
            <a:avLst/>
          </a:prstGeom>
        </p:spPr>
      </p:pic>
      <p:sp>
        <p:nvSpPr>
          <p:cNvPr id="31" name="Rectangle 30">
            <a:extLst>
              <a:ext uri="{FF2B5EF4-FFF2-40B4-BE49-F238E27FC236}">
                <a16:creationId xmlns:a16="http://schemas.microsoft.com/office/drawing/2014/main" id="{C2AF28BC-5618-B807-A6D1-CD2658311749}"/>
              </a:ext>
            </a:extLst>
          </p:cNvPr>
          <p:cNvSpPr/>
          <p:nvPr/>
        </p:nvSpPr>
        <p:spPr>
          <a:xfrm>
            <a:off x="595738" y="3179920"/>
            <a:ext cx="1356677" cy="650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33" name="図 289">
            <a:extLst>
              <a:ext uri="{FF2B5EF4-FFF2-40B4-BE49-F238E27FC236}">
                <a16:creationId xmlns:a16="http://schemas.microsoft.com/office/drawing/2014/main" id="{EAE2F084-EB53-4330-B095-280030C75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09215">
            <a:off x="-608321" y="4276061"/>
            <a:ext cx="187372" cy="187372"/>
          </a:xfrm>
          <a:prstGeom prst="rect">
            <a:avLst/>
          </a:prstGeom>
        </p:spPr>
      </p:pic>
      <p:grpSp>
        <p:nvGrpSpPr>
          <p:cNvPr id="41" name="Group 40">
            <a:extLst>
              <a:ext uri="{FF2B5EF4-FFF2-40B4-BE49-F238E27FC236}">
                <a16:creationId xmlns:a16="http://schemas.microsoft.com/office/drawing/2014/main" id="{FD9D3B99-D17A-94FF-6DEA-27CBB256FC44}"/>
              </a:ext>
            </a:extLst>
          </p:cNvPr>
          <p:cNvGrpSpPr/>
          <p:nvPr/>
        </p:nvGrpSpPr>
        <p:grpSpPr>
          <a:xfrm>
            <a:off x="511167" y="1598275"/>
            <a:ext cx="5940433" cy="261610"/>
            <a:chOff x="511167" y="1598275"/>
            <a:chExt cx="5940433" cy="261610"/>
          </a:xfrm>
        </p:grpSpPr>
        <p:sp>
          <p:nvSpPr>
            <p:cNvPr id="37" name="テキスト ボックス 37">
              <a:extLst>
                <a:ext uri="{FF2B5EF4-FFF2-40B4-BE49-F238E27FC236}">
                  <a16:creationId xmlns:a16="http://schemas.microsoft.com/office/drawing/2014/main" id="{51499737-AA42-3093-7F74-12509DEDEC74}"/>
                </a:ext>
              </a:extLst>
            </p:cNvPr>
            <p:cNvSpPr txBox="1"/>
            <p:nvPr/>
          </p:nvSpPr>
          <p:spPr>
            <a:xfrm>
              <a:off x="511167" y="1598275"/>
              <a:ext cx="5940433" cy="261610"/>
            </a:xfrm>
            <a:prstGeom prst="rect">
              <a:avLst/>
            </a:prstGeom>
            <a:solidFill>
              <a:schemeClr val="bg2">
                <a:lumMod val="90000"/>
              </a:schemeClr>
            </a:solidFill>
          </p:spPr>
          <p:txBody>
            <a:bodyPr wrap="square" rtlCol="0">
              <a:spAutoFit/>
            </a:bodyPr>
            <a:lstStyle/>
            <a:p>
              <a:pPr algn="ctr"/>
              <a:endParaRPr kumimoji="1" lang="ja-JP" altLang="en-US" sz="1100" dirty="0">
                <a:solidFill>
                  <a:srgbClr val="FF0000"/>
                </a:solidFill>
              </a:endParaRPr>
            </a:p>
          </p:txBody>
        </p:sp>
        <p:sp>
          <p:nvSpPr>
            <p:cNvPr id="39" name="テキスト ボックス 37">
              <a:extLst>
                <a:ext uri="{FF2B5EF4-FFF2-40B4-BE49-F238E27FC236}">
                  <a16:creationId xmlns:a16="http://schemas.microsoft.com/office/drawing/2014/main" id="{3E8D46C4-FC5C-3C25-A4DA-B20779BDDF48}"/>
                </a:ext>
              </a:extLst>
            </p:cNvPr>
            <p:cNvSpPr txBox="1"/>
            <p:nvPr/>
          </p:nvSpPr>
          <p:spPr>
            <a:xfrm>
              <a:off x="595738" y="1598275"/>
              <a:ext cx="1555490" cy="261610"/>
            </a:xfrm>
            <a:prstGeom prst="rect">
              <a:avLst/>
            </a:prstGeom>
            <a:solidFill>
              <a:schemeClr val="bg1"/>
            </a:solidFill>
          </p:spPr>
          <p:txBody>
            <a:bodyPr wrap="square" rtlCol="0">
              <a:spAutoFit/>
            </a:bodyPr>
            <a:lstStyle/>
            <a:p>
              <a:pPr algn="ctr"/>
              <a:r>
                <a:rPr kumimoji="1" lang="en-US" altLang="ja-JP" sz="1100" dirty="0"/>
                <a:t>Home page screen</a:t>
              </a:r>
              <a:endParaRPr kumimoji="1" lang="ja-JP" altLang="en-US" sz="1100" dirty="0">
                <a:solidFill>
                  <a:srgbClr val="FF0000"/>
                </a:solidFill>
              </a:endParaRPr>
            </a:p>
          </p:txBody>
        </p:sp>
      </p:grpSp>
    </p:spTree>
    <p:extLst>
      <p:ext uri="{BB962C8B-B14F-4D97-AF65-F5344CB8AC3E}">
        <p14:creationId xmlns:p14="http://schemas.microsoft.com/office/powerpoint/2010/main" val="238627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6-1. Web screen image</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34539" y="1266748"/>
            <a:ext cx="6117061" cy="261610"/>
          </a:xfrm>
          <a:prstGeom prst="rect">
            <a:avLst/>
          </a:prstGeom>
          <a:noFill/>
        </p:spPr>
        <p:txBody>
          <a:bodyPr wrap="square" rtlCol="0">
            <a:spAutoFit/>
          </a:bodyPr>
          <a:lstStyle/>
          <a:p>
            <a:pPr algn="ctr"/>
            <a:r>
              <a:rPr kumimoji="1" lang="en-US" altLang="ja-JP" sz="1100" dirty="0"/>
              <a:t>Web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31" name="Rectangle 30">
            <a:extLst>
              <a:ext uri="{FF2B5EF4-FFF2-40B4-BE49-F238E27FC236}">
                <a16:creationId xmlns:a16="http://schemas.microsoft.com/office/drawing/2014/main" id="{C2AF28BC-5618-B807-A6D1-CD2658311749}"/>
              </a:ext>
            </a:extLst>
          </p:cNvPr>
          <p:cNvSpPr/>
          <p:nvPr/>
        </p:nvSpPr>
        <p:spPr>
          <a:xfrm>
            <a:off x="-1386095" y="3176110"/>
            <a:ext cx="1320537" cy="63533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33" name="図 289">
            <a:extLst>
              <a:ext uri="{FF2B5EF4-FFF2-40B4-BE49-F238E27FC236}">
                <a16:creationId xmlns:a16="http://schemas.microsoft.com/office/drawing/2014/main" id="{EAE2F084-EB53-4330-B095-280030C75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09215">
            <a:off x="-608321" y="4276061"/>
            <a:ext cx="187372" cy="187372"/>
          </a:xfrm>
          <a:prstGeom prst="rect">
            <a:avLst/>
          </a:prstGeom>
        </p:spPr>
      </p:pic>
      <p:grpSp>
        <p:nvGrpSpPr>
          <p:cNvPr id="41" name="Group 40">
            <a:extLst>
              <a:ext uri="{FF2B5EF4-FFF2-40B4-BE49-F238E27FC236}">
                <a16:creationId xmlns:a16="http://schemas.microsoft.com/office/drawing/2014/main" id="{FD9D3B99-D17A-94FF-6DEA-27CBB256FC44}"/>
              </a:ext>
            </a:extLst>
          </p:cNvPr>
          <p:cNvGrpSpPr/>
          <p:nvPr/>
        </p:nvGrpSpPr>
        <p:grpSpPr>
          <a:xfrm>
            <a:off x="511167" y="1598275"/>
            <a:ext cx="5940433" cy="261610"/>
            <a:chOff x="511167" y="1598275"/>
            <a:chExt cx="5940433" cy="261610"/>
          </a:xfrm>
        </p:grpSpPr>
        <p:sp>
          <p:nvSpPr>
            <p:cNvPr id="37" name="テキスト ボックス 37">
              <a:extLst>
                <a:ext uri="{FF2B5EF4-FFF2-40B4-BE49-F238E27FC236}">
                  <a16:creationId xmlns:a16="http://schemas.microsoft.com/office/drawing/2014/main" id="{51499737-AA42-3093-7F74-12509DEDEC74}"/>
                </a:ext>
              </a:extLst>
            </p:cNvPr>
            <p:cNvSpPr txBox="1"/>
            <p:nvPr/>
          </p:nvSpPr>
          <p:spPr>
            <a:xfrm>
              <a:off x="511167" y="1598275"/>
              <a:ext cx="5940433" cy="261610"/>
            </a:xfrm>
            <a:prstGeom prst="rect">
              <a:avLst/>
            </a:prstGeom>
            <a:solidFill>
              <a:schemeClr val="bg2">
                <a:lumMod val="90000"/>
              </a:schemeClr>
            </a:solidFill>
          </p:spPr>
          <p:txBody>
            <a:bodyPr wrap="square" rtlCol="0">
              <a:spAutoFit/>
            </a:bodyPr>
            <a:lstStyle/>
            <a:p>
              <a:pPr algn="ctr"/>
              <a:endParaRPr kumimoji="1" lang="ja-JP" altLang="en-US" sz="1100" dirty="0">
                <a:solidFill>
                  <a:srgbClr val="FF0000"/>
                </a:solidFill>
              </a:endParaRPr>
            </a:p>
          </p:txBody>
        </p:sp>
        <p:sp>
          <p:nvSpPr>
            <p:cNvPr id="39" name="テキスト ボックス 37">
              <a:extLst>
                <a:ext uri="{FF2B5EF4-FFF2-40B4-BE49-F238E27FC236}">
                  <a16:creationId xmlns:a16="http://schemas.microsoft.com/office/drawing/2014/main" id="{3E8D46C4-FC5C-3C25-A4DA-B20779BDDF48}"/>
                </a:ext>
              </a:extLst>
            </p:cNvPr>
            <p:cNvSpPr txBox="1"/>
            <p:nvPr/>
          </p:nvSpPr>
          <p:spPr>
            <a:xfrm>
              <a:off x="595738" y="1598275"/>
              <a:ext cx="1555490" cy="261610"/>
            </a:xfrm>
            <a:prstGeom prst="rect">
              <a:avLst/>
            </a:prstGeom>
            <a:solidFill>
              <a:schemeClr val="bg1"/>
            </a:solidFill>
          </p:spPr>
          <p:txBody>
            <a:bodyPr wrap="square" rtlCol="0">
              <a:spAutoFit/>
            </a:bodyPr>
            <a:lstStyle/>
            <a:p>
              <a:pPr algn="ctr"/>
              <a:r>
                <a:rPr kumimoji="1" lang="en-US" altLang="ja-JP" sz="1100" dirty="0"/>
                <a:t>Print / Issued Tag</a:t>
              </a:r>
              <a:endParaRPr kumimoji="1" lang="ja-JP" altLang="en-US" sz="1100" dirty="0">
                <a:solidFill>
                  <a:srgbClr val="FF0000"/>
                </a:solidFill>
              </a:endParaRPr>
            </a:p>
          </p:txBody>
        </p:sp>
      </p:grpSp>
      <p:pic>
        <p:nvPicPr>
          <p:cNvPr id="35" name="Picture 34">
            <a:extLst>
              <a:ext uri="{FF2B5EF4-FFF2-40B4-BE49-F238E27FC236}">
                <a16:creationId xmlns:a16="http://schemas.microsoft.com/office/drawing/2014/main" id="{D0B773A2-8FD3-BD62-7B14-46936ADC9F97}"/>
              </a:ext>
            </a:extLst>
          </p:cNvPr>
          <p:cNvPicPr>
            <a:picLocks noChangeAspect="1"/>
          </p:cNvPicPr>
          <p:nvPr/>
        </p:nvPicPr>
        <p:blipFill>
          <a:blip r:embed="rId3"/>
          <a:stretch>
            <a:fillRect/>
          </a:stretch>
        </p:blipFill>
        <p:spPr>
          <a:xfrm>
            <a:off x="511167" y="1929802"/>
            <a:ext cx="5950741" cy="1799061"/>
          </a:xfrm>
          <a:prstGeom prst="rect">
            <a:avLst/>
          </a:prstGeom>
        </p:spPr>
      </p:pic>
      <p:sp>
        <p:nvSpPr>
          <p:cNvPr id="2" name="Callout: Bent Line 1">
            <a:extLst>
              <a:ext uri="{FF2B5EF4-FFF2-40B4-BE49-F238E27FC236}">
                <a16:creationId xmlns:a16="http://schemas.microsoft.com/office/drawing/2014/main" id="{78A19007-959C-4C2C-1421-9A09E494D943}"/>
              </a:ext>
            </a:extLst>
          </p:cNvPr>
          <p:cNvSpPr/>
          <p:nvPr/>
        </p:nvSpPr>
        <p:spPr>
          <a:xfrm>
            <a:off x="3376972" y="3852177"/>
            <a:ext cx="788670" cy="556260"/>
          </a:xfrm>
          <a:prstGeom prst="borderCallout2">
            <a:avLst>
              <a:gd name="adj1" fmla="val 18065"/>
              <a:gd name="adj2" fmla="val 102536"/>
              <a:gd name="adj3" fmla="val 18065"/>
              <a:gd name="adj4" fmla="val 112802"/>
              <a:gd name="adj5" fmla="val -33391"/>
              <a:gd name="adj6" fmla="val 12531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User input quantity </a:t>
            </a:r>
          </a:p>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for delivery</a:t>
            </a:r>
          </a:p>
        </p:txBody>
      </p:sp>
      <p:sp>
        <p:nvSpPr>
          <p:cNvPr id="4" name="Callout: Bent Line 3">
            <a:extLst>
              <a:ext uri="{FF2B5EF4-FFF2-40B4-BE49-F238E27FC236}">
                <a16:creationId xmlns:a16="http://schemas.microsoft.com/office/drawing/2014/main" id="{3B2AFAF5-C612-9E32-52F6-DBC18EF73F15}"/>
              </a:ext>
            </a:extLst>
          </p:cNvPr>
          <p:cNvSpPr/>
          <p:nvPr/>
        </p:nvSpPr>
        <p:spPr>
          <a:xfrm>
            <a:off x="5126673" y="3802436"/>
            <a:ext cx="1221740" cy="739084"/>
          </a:xfrm>
          <a:prstGeom prst="borderCallout2">
            <a:avLst>
              <a:gd name="adj1" fmla="val 18750"/>
              <a:gd name="adj2" fmla="val -8333"/>
              <a:gd name="adj3" fmla="val 18750"/>
              <a:gd name="adj4" fmla="val -16667"/>
              <a:gd name="adj5" fmla="val -24413"/>
              <a:gd name="adj6" fmla="val -25669"/>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Link from table</a:t>
            </a:r>
          </a:p>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(PURCHASE_MASTER)</a:t>
            </a:r>
          </a:p>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but user can edit and used pack size from last time.</a:t>
            </a:r>
            <a:endParaRPr kumimoji="1" lang="en-US" sz="800" b="1" dirty="0">
              <a:solidFill>
                <a:schemeClr val="tx1"/>
              </a:solidFill>
            </a:endParaRPr>
          </a:p>
        </p:txBody>
      </p:sp>
      <p:sp>
        <p:nvSpPr>
          <p:cNvPr id="5" name="Rectangle 4">
            <a:extLst>
              <a:ext uri="{FF2B5EF4-FFF2-40B4-BE49-F238E27FC236}">
                <a16:creationId xmlns:a16="http://schemas.microsoft.com/office/drawing/2014/main" id="{C570B338-6120-557A-8217-596E261AF746}"/>
              </a:ext>
            </a:extLst>
          </p:cNvPr>
          <p:cNvSpPr/>
          <p:nvPr/>
        </p:nvSpPr>
        <p:spPr>
          <a:xfrm>
            <a:off x="4141470" y="3219783"/>
            <a:ext cx="862330" cy="47210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7" name="Callout: Bent Line 6">
            <a:extLst>
              <a:ext uri="{FF2B5EF4-FFF2-40B4-BE49-F238E27FC236}">
                <a16:creationId xmlns:a16="http://schemas.microsoft.com/office/drawing/2014/main" id="{7E988B2A-AD55-2421-9CEC-EBB821210946}"/>
              </a:ext>
            </a:extLst>
          </p:cNvPr>
          <p:cNvSpPr/>
          <p:nvPr/>
        </p:nvSpPr>
        <p:spPr>
          <a:xfrm>
            <a:off x="1373483" y="3771165"/>
            <a:ext cx="1221740" cy="397068"/>
          </a:xfrm>
          <a:prstGeom prst="borderCallout2">
            <a:avLst>
              <a:gd name="adj1" fmla="val 18750"/>
              <a:gd name="adj2" fmla="val -8333"/>
              <a:gd name="adj3" fmla="val 18750"/>
              <a:gd name="adj4" fmla="val -16667"/>
              <a:gd name="adj5" fmla="val -30427"/>
              <a:gd name="adj6" fmla="val -26292"/>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PO NO (7 digit) </a:t>
            </a:r>
          </a:p>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&amp; PO line No (3 digit)</a:t>
            </a:r>
          </a:p>
        </p:txBody>
      </p:sp>
      <p:sp>
        <p:nvSpPr>
          <p:cNvPr id="8" name="Rectangle 7">
            <a:extLst>
              <a:ext uri="{FF2B5EF4-FFF2-40B4-BE49-F238E27FC236}">
                <a16:creationId xmlns:a16="http://schemas.microsoft.com/office/drawing/2014/main" id="{0504A01F-AAB2-85AD-B8C0-DAC4A94A4A02}"/>
              </a:ext>
            </a:extLst>
          </p:cNvPr>
          <p:cNvSpPr/>
          <p:nvPr/>
        </p:nvSpPr>
        <p:spPr>
          <a:xfrm>
            <a:off x="4669155" y="3017411"/>
            <a:ext cx="199390" cy="158115"/>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9" name="Rectangle 8">
            <a:extLst>
              <a:ext uri="{FF2B5EF4-FFF2-40B4-BE49-F238E27FC236}">
                <a16:creationId xmlns:a16="http://schemas.microsoft.com/office/drawing/2014/main" id="{749B2ABA-89FB-891B-DA58-5119B31FCC82}"/>
              </a:ext>
            </a:extLst>
          </p:cNvPr>
          <p:cNvSpPr/>
          <p:nvPr/>
        </p:nvSpPr>
        <p:spPr>
          <a:xfrm>
            <a:off x="5515293" y="3019207"/>
            <a:ext cx="156047" cy="158115"/>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1" name="Oval 10">
            <a:extLst>
              <a:ext uri="{FF2B5EF4-FFF2-40B4-BE49-F238E27FC236}">
                <a16:creationId xmlns:a16="http://schemas.microsoft.com/office/drawing/2014/main" id="{BEF9C827-5AA2-63C0-1698-43427E95BB34}"/>
              </a:ext>
            </a:extLst>
          </p:cNvPr>
          <p:cNvSpPr/>
          <p:nvPr/>
        </p:nvSpPr>
        <p:spPr>
          <a:xfrm>
            <a:off x="4724725" y="3055511"/>
            <a:ext cx="120015" cy="120015"/>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2" name="Oval 11">
            <a:extLst>
              <a:ext uri="{FF2B5EF4-FFF2-40B4-BE49-F238E27FC236}">
                <a16:creationId xmlns:a16="http://schemas.microsoft.com/office/drawing/2014/main" id="{F701575C-0360-8D0B-E955-F1EEEB181980}"/>
              </a:ext>
            </a:extLst>
          </p:cNvPr>
          <p:cNvSpPr/>
          <p:nvPr/>
        </p:nvSpPr>
        <p:spPr>
          <a:xfrm>
            <a:off x="5533308" y="3055510"/>
            <a:ext cx="120015" cy="120015"/>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3" name="Oval 12">
            <a:extLst>
              <a:ext uri="{FF2B5EF4-FFF2-40B4-BE49-F238E27FC236}">
                <a16:creationId xmlns:a16="http://schemas.microsoft.com/office/drawing/2014/main" id="{FA838E0A-3A7A-5CE8-035F-E803BFAC310D}"/>
              </a:ext>
            </a:extLst>
          </p:cNvPr>
          <p:cNvSpPr/>
          <p:nvPr/>
        </p:nvSpPr>
        <p:spPr>
          <a:xfrm>
            <a:off x="5553075" y="3075069"/>
            <a:ext cx="82153" cy="82151"/>
          </a:xfrm>
          <a:prstGeom prst="ellipse">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4" name="Callout: Bent Line 13">
            <a:extLst>
              <a:ext uri="{FF2B5EF4-FFF2-40B4-BE49-F238E27FC236}">
                <a16:creationId xmlns:a16="http://schemas.microsoft.com/office/drawing/2014/main" id="{AA57D8CD-0469-1282-D29C-F3FF55B954FB}"/>
              </a:ext>
            </a:extLst>
          </p:cNvPr>
          <p:cNvSpPr/>
          <p:nvPr/>
        </p:nvSpPr>
        <p:spPr>
          <a:xfrm>
            <a:off x="4535646" y="1870084"/>
            <a:ext cx="936307" cy="424343"/>
          </a:xfrm>
          <a:prstGeom prst="borderCallout2">
            <a:avLst>
              <a:gd name="adj1" fmla="val 18750"/>
              <a:gd name="adj2" fmla="val -8333"/>
              <a:gd name="adj3" fmla="val 18750"/>
              <a:gd name="adj4" fmla="val -16667"/>
              <a:gd name="adj5" fmla="val 271541"/>
              <a:gd name="adj6" fmla="val -3419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Select an either one of paper print size.</a:t>
            </a:r>
            <a:endParaRPr kumimoji="1" lang="en-US" sz="800" dirty="0">
              <a:solidFill>
                <a:schemeClr val="tx1"/>
              </a:solidFill>
            </a:endParaRPr>
          </a:p>
        </p:txBody>
      </p:sp>
      <p:sp>
        <p:nvSpPr>
          <p:cNvPr id="15" name="TextBox 14">
            <a:extLst>
              <a:ext uri="{FF2B5EF4-FFF2-40B4-BE49-F238E27FC236}">
                <a16:creationId xmlns:a16="http://schemas.microsoft.com/office/drawing/2014/main" id="{445A37E6-0CCC-BF97-8439-8E1D6E0C056F}"/>
              </a:ext>
            </a:extLst>
          </p:cNvPr>
          <p:cNvSpPr txBox="1"/>
          <p:nvPr/>
        </p:nvSpPr>
        <p:spPr>
          <a:xfrm>
            <a:off x="2595223" y="3030878"/>
            <a:ext cx="537327" cy="169277"/>
          </a:xfrm>
          <a:prstGeom prst="rect">
            <a:avLst/>
          </a:prstGeom>
          <a:noFill/>
        </p:spPr>
        <p:txBody>
          <a:bodyPr wrap="none" rtlCol="0">
            <a:spAutoFit/>
          </a:bodyPr>
          <a:lstStyle/>
          <a:p>
            <a:r>
              <a:rPr lang="en-US" sz="500" dirty="0"/>
              <a:t>01-Oct-2024</a:t>
            </a:r>
          </a:p>
        </p:txBody>
      </p:sp>
      <p:sp>
        <p:nvSpPr>
          <p:cNvPr id="16" name="TextBox 15">
            <a:extLst>
              <a:ext uri="{FF2B5EF4-FFF2-40B4-BE49-F238E27FC236}">
                <a16:creationId xmlns:a16="http://schemas.microsoft.com/office/drawing/2014/main" id="{78FA5B47-BA26-FF11-1A65-7B18F29F562E}"/>
              </a:ext>
            </a:extLst>
          </p:cNvPr>
          <p:cNvSpPr txBox="1"/>
          <p:nvPr/>
        </p:nvSpPr>
        <p:spPr>
          <a:xfrm>
            <a:off x="1289593" y="3030878"/>
            <a:ext cx="537327" cy="169277"/>
          </a:xfrm>
          <a:prstGeom prst="rect">
            <a:avLst/>
          </a:prstGeom>
          <a:noFill/>
        </p:spPr>
        <p:txBody>
          <a:bodyPr wrap="none" rtlCol="0">
            <a:spAutoFit/>
          </a:bodyPr>
          <a:lstStyle/>
          <a:p>
            <a:r>
              <a:rPr lang="en-US" sz="500" dirty="0"/>
              <a:t>0123456789</a:t>
            </a:r>
          </a:p>
        </p:txBody>
      </p:sp>
      <p:sp>
        <p:nvSpPr>
          <p:cNvPr id="19" name="TextBox 18">
            <a:extLst>
              <a:ext uri="{FF2B5EF4-FFF2-40B4-BE49-F238E27FC236}">
                <a16:creationId xmlns:a16="http://schemas.microsoft.com/office/drawing/2014/main" id="{B54B83B8-6443-BA5A-3C35-000E84DBA832}"/>
              </a:ext>
            </a:extLst>
          </p:cNvPr>
          <p:cNvSpPr txBox="1"/>
          <p:nvPr/>
        </p:nvSpPr>
        <p:spPr>
          <a:xfrm>
            <a:off x="695812" y="4953000"/>
            <a:ext cx="5538237" cy="2585323"/>
          </a:xfrm>
          <a:prstGeom prst="rect">
            <a:avLst/>
          </a:prstGeom>
          <a:noFill/>
        </p:spPr>
        <p:txBody>
          <a:bodyPr wrap="square" rtlCol="0">
            <a:spAutoFit/>
          </a:bodyPr>
          <a:lstStyle/>
          <a:p>
            <a:r>
              <a:rPr lang="en-US" sz="900" b="1" u="sng" dirty="0"/>
              <a:t>Remark</a:t>
            </a:r>
          </a:p>
          <a:p>
            <a:pPr marL="171450" indent="-171450">
              <a:buFont typeface="Arial" panose="020B0604020202020204" pitchFamily="34" charset="0"/>
              <a:buChar char="•"/>
            </a:pPr>
            <a:r>
              <a:rPr lang="en-US" sz="900" dirty="0"/>
              <a:t>Item for search, user can search by wildcard character</a:t>
            </a:r>
          </a:p>
          <a:p>
            <a:pPr marL="171450" indent="-171450">
              <a:buFont typeface="Arial" panose="020B0604020202020204" pitchFamily="34" charset="0"/>
              <a:buChar char="•"/>
            </a:pPr>
            <a:r>
              <a:rPr lang="en-US" sz="900" dirty="0"/>
              <a:t>Condition : </a:t>
            </a:r>
            <a:r>
              <a:rPr lang="en-US" sz="900" dirty="0" err="1"/>
              <a:t>Order_Status</a:t>
            </a:r>
            <a:r>
              <a:rPr lang="en-US" sz="900" dirty="0"/>
              <a:t> =25 only</a:t>
            </a:r>
          </a:p>
          <a:p>
            <a:pPr marL="171450" indent="-171450">
              <a:buFont typeface="Arial" panose="020B0604020202020204" pitchFamily="34" charset="0"/>
              <a:buChar char="•"/>
            </a:pPr>
            <a:r>
              <a:rPr lang="en-US" sz="900" dirty="0"/>
              <a:t>User input “</a:t>
            </a:r>
            <a:r>
              <a:rPr lang="en-US" sz="900" dirty="0">
                <a:highlight>
                  <a:srgbClr val="FFFF00"/>
                </a:highlight>
              </a:rPr>
              <a:t>Invoice No</a:t>
            </a:r>
            <a:r>
              <a:rPr lang="en-US" sz="900" dirty="0"/>
              <a:t>” and “</a:t>
            </a:r>
            <a:r>
              <a:rPr lang="en-US" sz="900" dirty="0">
                <a:highlight>
                  <a:srgbClr val="FFFF00"/>
                </a:highlight>
              </a:rPr>
              <a:t>Delivery Date</a:t>
            </a:r>
            <a:r>
              <a:rPr lang="en-US" sz="900" dirty="0"/>
              <a:t>”</a:t>
            </a:r>
          </a:p>
          <a:p>
            <a:pPr marL="171450" indent="-171450">
              <a:buFont typeface="Arial" panose="020B0604020202020204" pitchFamily="34" charset="0"/>
              <a:buChar char="•"/>
            </a:pPr>
            <a:r>
              <a:rPr lang="en-US" sz="900" dirty="0"/>
              <a:t>User select paper type for print.</a:t>
            </a:r>
          </a:p>
          <a:p>
            <a:pPr marL="171450" indent="-171450">
              <a:buFont typeface="Arial" panose="020B0604020202020204" pitchFamily="34" charset="0"/>
              <a:buChar char="•"/>
            </a:pPr>
            <a:r>
              <a:rPr lang="en-US" sz="900" dirty="0"/>
              <a:t>User can change “QTY/PACK SIZE” and this data load from last time transaction.</a:t>
            </a:r>
          </a:p>
          <a:p>
            <a:pPr marL="171450" indent="-171450">
              <a:buFont typeface="Arial" panose="020B0604020202020204" pitchFamily="34" charset="0"/>
              <a:buChar char="•"/>
            </a:pPr>
            <a:r>
              <a:rPr lang="en-US" sz="900" dirty="0"/>
              <a:t>If some raw material item need to click “Special tag” function for input quantity by label.</a:t>
            </a:r>
          </a:p>
          <a:p>
            <a:pPr marL="171450" indent="-171450">
              <a:buFont typeface="Arial" panose="020B0604020202020204" pitchFamily="34" charset="0"/>
              <a:buChar char="•"/>
            </a:pPr>
            <a:r>
              <a:rPr lang="en-US" sz="900" i="1" dirty="0">
                <a:solidFill>
                  <a:srgbClr val="0000CC"/>
                </a:solidFill>
              </a:rPr>
              <a:t>If user want to print , user will to select (check box) and click print by item. </a:t>
            </a:r>
            <a:r>
              <a:rPr lang="en-US" sz="900" i="1" dirty="0">
                <a:solidFill>
                  <a:srgbClr val="FF0000"/>
                </a:solidFill>
              </a:rPr>
              <a:t>*** </a:t>
            </a:r>
            <a:r>
              <a:rPr lang="th-TH" sz="900" i="1" dirty="0">
                <a:solidFill>
                  <a:srgbClr val="FF0000"/>
                </a:solidFill>
              </a:rPr>
              <a:t>ขอคำแนะนำค่ะ ที่ให้เลือกปริ้นที่ละรายการเพราะว่า บางรายการจำนวนการส่งเยอะเมื่อคำนวณจำนวนลาเบลอาจจะเยอะซึ่งอาจจะทำให้ระบบช้าถ้าเลือกพร้อมกันทั้งหมด แต่ก็อยากให้ผู้ใช้งานสะดวก เท่าที่เชค </a:t>
            </a:r>
            <a:r>
              <a:rPr lang="en-US" sz="900" i="1" dirty="0">
                <a:solidFill>
                  <a:srgbClr val="FF0000"/>
                </a:solidFill>
              </a:rPr>
              <a:t>max</a:t>
            </a:r>
            <a:r>
              <a:rPr lang="th-TH" sz="900" i="1" dirty="0">
                <a:solidFill>
                  <a:srgbClr val="FF0000"/>
                </a:solidFill>
              </a:rPr>
              <a:t> สุดของการส่งภายในประเทศอยู่ประมาณ </a:t>
            </a:r>
            <a:r>
              <a:rPr lang="en-US" sz="900" i="1" dirty="0">
                <a:solidFill>
                  <a:srgbClr val="FF0000"/>
                </a:solidFill>
              </a:rPr>
              <a:t>15 </a:t>
            </a:r>
            <a:r>
              <a:rPr lang="th-TH" sz="900" i="1" dirty="0">
                <a:solidFill>
                  <a:srgbClr val="FF0000"/>
                </a:solidFill>
              </a:rPr>
              <a:t>รายการต่อ</a:t>
            </a:r>
            <a:r>
              <a:rPr lang="en-US" sz="900" i="1" dirty="0">
                <a:solidFill>
                  <a:srgbClr val="FF0000"/>
                </a:solidFill>
              </a:rPr>
              <a:t> Invoice</a:t>
            </a:r>
            <a:r>
              <a:rPr lang="th-TH" sz="900" i="1" dirty="0">
                <a:solidFill>
                  <a:srgbClr val="FF0000"/>
                </a:solidFill>
              </a:rPr>
              <a:t> ค่ะ ส่วนจำนวนลาเบลยอะสุดจะเป็น </a:t>
            </a:r>
            <a:r>
              <a:rPr lang="en-US" sz="900" i="1" dirty="0">
                <a:solidFill>
                  <a:srgbClr val="FF0000"/>
                </a:solidFill>
              </a:rPr>
              <a:t>BMC =1,500</a:t>
            </a:r>
            <a:r>
              <a:rPr lang="th-TH" sz="900" i="1" dirty="0">
                <a:solidFill>
                  <a:srgbClr val="FF0000"/>
                </a:solidFill>
              </a:rPr>
              <a:t> ลาเบล</a:t>
            </a:r>
            <a:r>
              <a:rPr lang="en-US" sz="900" i="1" dirty="0">
                <a:solidFill>
                  <a:srgbClr val="FF0000"/>
                </a:solidFill>
              </a:rPr>
              <a:t> </a:t>
            </a:r>
            <a:r>
              <a:rPr lang="th-TH" sz="900" i="1" dirty="0">
                <a:solidFill>
                  <a:srgbClr val="FF0000"/>
                </a:solidFill>
              </a:rPr>
              <a:t>ต่อ </a:t>
            </a:r>
            <a:r>
              <a:rPr lang="en-US" sz="900" i="1" dirty="0">
                <a:solidFill>
                  <a:srgbClr val="FF0000"/>
                </a:solidFill>
              </a:rPr>
              <a:t>invoice </a:t>
            </a:r>
            <a:r>
              <a:rPr lang="th-TH" sz="900" i="1" dirty="0">
                <a:solidFill>
                  <a:srgbClr val="FF0000"/>
                </a:solidFill>
              </a:rPr>
              <a:t>ต่อ </a:t>
            </a:r>
            <a:r>
              <a:rPr lang="en-US" sz="900" i="1" dirty="0">
                <a:solidFill>
                  <a:srgbClr val="FF0000"/>
                </a:solidFill>
              </a:rPr>
              <a:t>item </a:t>
            </a:r>
            <a:r>
              <a:rPr lang="th-TH" sz="900" i="1" dirty="0">
                <a:solidFill>
                  <a:srgbClr val="FF0000"/>
                </a:solidFill>
              </a:rPr>
              <a:t>ถ้าการเลือกปริ้นที่ละรายการดีแล้ว รบกวนระบบตรวจสอบว่าถ้า </a:t>
            </a:r>
            <a:r>
              <a:rPr lang="en-US" sz="900" i="1" dirty="0">
                <a:solidFill>
                  <a:srgbClr val="FF0000"/>
                </a:solidFill>
              </a:rPr>
              <a:t>user </a:t>
            </a:r>
            <a:r>
              <a:rPr lang="th-TH" sz="900" i="1" dirty="0">
                <a:solidFill>
                  <a:srgbClr val="FF0000"/>
                </a:solidFill>
              </a:rPr>
              <a:t>เลือกมากกว่า </a:t>
            </a:r>
            <a:r>
              <a:rPr lang="en-US" sz="900" i="1" dirty="0">
                <a:solidFill>
                  <a:srgbClr val="FF0000"/>
                </a:solidFill>
              </a:rPr>
              <a:t>1 </a:t>
            </a:r>
            <a:r>
              <a:rPr lang="th-TH" sz="900" i="1" dirty="0">
                <a:solidFill>
                  <a:srgbClr val="FF0000"/>
                </a:solidFill>
              </a:rPr>
              <a:t>รายการแล้วจำนวนลาเบลทั้งหมดไม่เกินเท่าไหร่ที่น่าจะไม่ส่งผลการ </a:t>
            </a:r>
            <a:r>
              <a:rPr lang="en-US" sz="900" i="1" dirty="0">
                <a:solidFill>
                  <a:srgbClr val="FF0000"/>
                </a:solidFill>
              </a:rPr>
              <a:t>generate tag number </a:t>
            </a:r>
            <a:r>
              <a:rPr lang="th-TH" sz="900" i="1" dirty="0">
                <a:solidFill>
                  <a:srgbClr val="FF0000"/>
                </a:solidFill>
              </a:rPr>
              <a:t>และ บันทึก ทำให้ระบบช้า หากจำนวนเกิน </a:t>
            </a:r>
            <a:r>
              <a:rPr lang="en-US" sz="900" i="1" dirty="0">
                <a:solidFill>
                  <a:srgbClr val="FF0000"/>
                </a:solidFill>
              </a:rPr>
              <a:t>limit </a:t>
            </a:r>
            <a:r>
              <a:rPr lang="th-TH" sz="900" i="1" dirty="0">
                <a:solidFill>
                  <a:srgbClr val="FF0000"/>
                </a:solidFill>
              </a:rPr>
              <a:t>ให้ระบบแจ้งเตือนให้ปริ้นที่ละรายการค่ะ</a:t>
            </a:r>
            <a:endParaRPr lang="en-US" sz="900" i="1" dirty="0">
              <a:solidFill>
                <a:srgbClr val="FF0000"/>
              </a:solidFill>
            </a:endParaRPr>
          </a:p>
          <a:p>
            <a:pPr marL="171450" indent="-171450">
              <a:buFont typeface="Arial" panose="020B0604020202020204" pitchFamily="34" charset="0"/>
              <a:buChar char="•"/>
            </a:pPr>
            <a:r>
              <a:rPr lang="en-US" sz="900" dirty="0"/>
              <a:t>If press “Print” button , please change name to “Re-Print” because not generate tag number.</a:t>
            </a:r>
          </a:p>
          <a:p>
            <a:pPr marL="171450" indent="-171450">
              <a:buFont typeface="Arial" panose="020B0604020202020204" pitchFamily="34" charset="0"/>
              <a:buChar char="•"/>
            </a:pPr>
            <a:r>
              <a:rPr lang="en-US" sz="900" dirty="0"/>
              <a:t>Delivery </a:t>
            </a:r>
            <a:r>
              <a:rPr lang="en-US" sz="900" dirty="0" err="1"/>
              <a:t>qty</a:t>
            </a:r>
            <a:r>
              <a:rPr lang="en-US" sz="900" dirty="0"/>
              <a:t> can’t key in more than balance qty.</a:t>
            </a:r>
          </a:p>
          <a:p>
            <a:pPr marL="171450" indent="-171450">
              <a:buFont typeface="Arial" panose="020B0604020202020204" pitchFamily="34" charset="0"/>
              <a:buChar char="•"/>
            </a:pPr>
            <a:r>
              <a:rPr lang="en-US" sz="900" dirty="0"/>
              <a:t>About sorting, sorting by user item search</a:t>
            </a:r>
            <a:endParaRPr lang="th-TH" sz="900" dirty="0"/>
          </a:p>
          <a:p>
            <a:pPr marL="171450" indent="-171450">
              <a:buFont typeface="Arial" panose="020B0604020202020204" pitchFamily="34" charset="0"/>
              <a:buChar char="•"/>
            </a:pPr>
            <a:r>
              <a:rPr lang="en-US" sz="900" dirty="0"/>
              <a:t>The user must update the invoice number and the delivery date first.</a:t>
            </a:r>
          </a:p>
          <a:p>
            <a:pPr marL="171450" indent="-171450">
              <a:buFont typeface="Arial" panose="020B0604020202020204" pitchFamily="34" charset="0"/>
              <a:buChar char="•"/>
            </a:pPr>
            <a:r>
              <a:rPr lang="en-US" sz="900" dirty="0"/>
              <a:t>If the user wants to print labels, they must select the items to be printed, choose the paper size, and click print.</a:t>
            </a:r>
          </a:p>
        </p:txBody>
      </p:sp>
      <p:sp>
        <p:nvSpPr>
          <p:cNvPr id="20" name="Rectangle: Rounded Corners 19">
            <a:extLst>
              <a:ext uri="{FF2B5EF4-FFF2-40B4-BE49-F238E27FC236}">
                <a16:creationId xmlns:a16="http://schemas.microsoft.com/office/drawing/2014/main" id="{0E0EAFFB-050C-6CB6-C7C2-1D9BAF9E1F21}"/>
              </a:ext>
            </a:extLst>
          </p:cNvPr>
          <p:cNvSpPr/>
          <p:nvPr/>
        </p:nvSpPr>
        <p:spPr>
          <a:xfrm>
            <a:off x="3494810" y="3038229"/>
            <a:ext cx="527597" cy="158116"/>
          </a:xfrm>
          <a:prstGeom prst="roundRect">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th-TH" sz="700" b="1" dirty="0" err="1">
                <a:solidFill>
                  <a:schemeClr val="bg1"/>
                </a:solidFill>
              </a:rPr>
              <a:t>U</a:t>
            </a:r>
            <a:r>
              <a:rPr kumimoji="1" lang="en-US" sz="700" b="1" dirty="0" err="1">
                <a:solidFill>
                  <a:schemeClr val="bg1"/>
                </a:solidFill>
              </a:rPr>
              <a:t>pdate</a:t>
            </a:r>
            <a:endParaRPr kumimoji="1" lang="en-US" sz="700" b="1" dirty="0">
              <a:solidFill>
                <a:schemeClr val="bg1"/>
              </a:solidFill>
            </a:endParaRPr>
          </a:p>
        </p:txBody>
      </p:sp>
      <p:sp>
        <p:nvSpPr>
          <p:cNvPr id="21" name="Callout: Bent Line 20">
            <a:extLst>
              <a:ext uri="{FF2B5EF4-FFF2-40B4-BE49-F238E27FC236}">
                <a16:creationId xmlns:a16="http://schemas.microsoft.com/office/drawing/2014/main" id="{90A9F96D-B134-7701-F3EB-ECA6718E70E9}"/>
              </a:ext>
            </a:extLst>
          </p:cNvPr>
          <p:cNvSpPr/>
          <p:nvPr/>
        </p:nvSpPr>
        <p:spPr>
          <a:xfrm>
            <a:off x="3155463" y="1867236"/>
            <a:ext cx="1010179" cy="424343"/>
          </a:xfrm>
          <a:prstGeom prst="borderCallout2">
            <a:avLst>
              <a:gd name="adj1" fmla="val 18750"/>
              <a:gd name="adj2" fmla="val -8333"/>
              <a:gd name="adj3" fmla="val 18750"/>
              <a:gd name="adj4" fmla="val -16667"/>
              <a:gd name="adj5" fmla="val 291633"/>
              <a:gd name="adj6" fmla="val -12805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Enter Invoice No and Delivery Date</a:t>
            </a:r>
            <a:endParaRPr kumimoji="1" lang="en-US" sz="800" dirty="0">
              <a:solidFill>
                <a:schemeClr val="tx1"/>
              </a:solidFill>
            </a:endParaRPr>
          </a:p>
        </p:txBody>
      </p:sp>
      <p:sp>
        <p:nvSpPr>
          <p:cNvPr id="27" name="Rectangle 26">
            <a:extLst>
              <a:ext uri="{FF2B5EF4-FFF2-40B4-BE49-F238E27FC236}">
                <a16:creationId xmlns:a16="http://schemas.microsoft.com/office/drawing/2014/main" id="{D1CDBE8A-6161-F8D1-3CF6-4BB0AB4D15A1}"/>
              </a:ext>
            </a:extLst>
          </p:cNvPr>
          <p:cNvSpPr/>
          <p:nvPr/>
        </p:nvSpPr>
        <p:spPr>
          <a:xfrm>
            <a:off x="645797" y="3318850"/>
            <a:ext cx="182880" cy="37304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cxnSp>
        <p:nvCxnSpPr>
          <p:cNvPr id="29" name="Connector: Elbow 28">
            <a:extLst>
              <a:ext uri="{FF2B5EF4-FFF2-40B4-BE49-F238E27FC236}">
                <a16:creationId xmlns:a16="http://schemas.microsoft.com/office/drawing/2014/main" id="{8CE46366-1149-3D7B-EFAC-5A7A46B76956}"/>
              </a:ext>
            </a:extLst>
          </p:cNvPr>
          <p:cNvCxnSpPr>
            <a:stCxn id="27" idx="0"/>
            <a:endCxn id="20" idx="0"/>
          </p:cNvCxnSpPr>
          <p:nvPr/>
        </p:nvCxnSpPr>
        <p:spPr>
          <a:xfrm rot="5400000" flipH="1" flipV="1">
            <a:off x="2107613" y="1667854"/>
            <a:ext cx="280621" cy="3021372"/>
          </a:xfrm>
          <a:prstGeom prst="bentConnector3">
            <a:avLst>
              <a:gd name="adj1" fmla="val 147519"/>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Callout: Bent Line 33">
            <a:extLst>
              <a:ext uri="{FF2B5EF4-FFF2-40B4-BE49-F238E27FC236}">
                <a16:creationId xmlns:a16="http://schemas.microsoft.com/office/drawing/2014/main" id="{0757481D-F617-164D-4BE4-21CC184ACEF8}"/>
              </a:ext>
            </a:extLst>
          </p:cNvPr>
          <p:cNvSpPr/>
          <p:nvPr/>
        </p:nvSpPr>
        <p:spPr>
          <a:xfrm>
            <a:off x="828677" y="4219763"/>
            <a:ext cx="802640" cy="424343"/>
          </a:xfrm>
          <a:prstGeom prst="borderCallout2">
            <a:avLst>
              <a:gd name="adj1" fmla="val 18750"/>
              <a:gd name="adj2" fmla="val -8333"/>
              <a:gd name="adj3" fmla="val 18750"/>
              <a:gd name="adj4" fmla="val -16667"/>
              <a:gd name="adj5" fmla="val -133054"/>
              <a:gd name="adj6" fmla="val -1617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Choose an item to print</a:t>
            </a:r>
            <a:endParaRPr kumimoji="1" lang="en-US" sz="800" dirty="0">
              <a:solidFill>
                <a:schemeClr val="tx1"/>
              </a:solidFill>
            </a:endParaRPr>
          </a:p>
        </p:txBody>
      </p:sp>
      <p:sp>
        <p:nvSpPr>
          <p:cNvPr id="10" name="Rectangle 9">
            <a:extLst>
              <a:ext uri="{FF2B5EF4-FFF2-40B4-BE49-F238E27FC236}">
                <a16:creationId xmlns:a16="http://schemas.microsoft.com/office/drawing/2014/main" id="{E4306249-DF96-8529-315E-0FCEF4B2346C}"/>
              </a:ext>
            </a:extLst>
          </p:cNvPr>
          <p:cNvSpPr/>
          <p:nvPr/>
        </p:nvSpPr>
        <p:spPr>
          <a:xfrm>
            <a:off x="4669155" y="3011253"/>
            <a:ext cx="1677678" cy="183831"/>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pic>
        <p:nvPicPr>
          <p:cNvPr id="6" name="Picture 5">
            <a:extLst>
              <a:ext uri="{FF2B5EF4-FFF2-40B4-BE49-F238E27FC236}">
                <a16:creationId xmlns:a16="http://schemas.microsoft.com/office/drawing/2014/main" id="{D1476E96-BF2A-4B75-E921-27223BDD03EB}"/>
              </a:ext>
            </a:extLst>
          </p:cNvPr>
          <p:cNvPicPr>
            <a:picLocks noChangeAspect="1"/>
          </p:cNvPicPr>
          <p:nvPr/>
        </p:nvPicPr>
        <p:blipFill>
          <a:blip r:embed="rId4"/>
          <a:srcRect l="6991" t="22367"/>
          <a:stretch/>
        </p:blipFill>
        <p:spPr>
          <a:xfrm>
            <a:off x="4079733" y="3038228"/>
            <a:ext cx="1608635" cy="158117"/>
          </a:xfrm>
          <a:prstGeom prst="rect">
            <a:avLst/>
          </a:prstGeom>
        </p:spPr>
      </p:pic>
      <p:sp>
        <p:nvSpPr>
          <p:cNvPr id="22" name="Rectangle: Rounded Corners 19">
            <a:extLst>
              <a:ext uri="{FF2B5EF4-FFF2-40B4-BE49-F238E27FC236}">
                <a16:creationId xmlns:a16="http://schemas.microsoft.com/office/drawing/2014/main" id="{482C7F3B-FF10-FAA5-3418-2E98C5D23C89}"/>
              </a:ext>
            </a:extLst>
          </p:cNvPr>
          <p:cNvSpPr/>
          <p:nvPr/>
        </p:nvSpPr>
        <p:spPr>
          <a:xfrm>
            <a:off x="5706452" y="3024110"/>
            <a:ext cx="527597" cy="158116"/>
          </a:xfrm>
          <a:prstGeom prst="roundRect">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b="1" dirty="0">
                <a:solidFill>
                  <a:schemeClr val="bg1"/>
                </a:solidFill>
              </a:rPr>
              <a:t>Print</a:t>
            </a:r>
          </a:p>
        </p:txBody>
      </p:sp>
      <p:sp>
        <p:nvSpPr>
          <p:cNvPr id="23" name="Isosceles Triangle 3">
            <a:extLst>
              <a:ext uri="{FF2B5EF4-FFF2-40B4-BE49-F238E27FC236}">
                <a16:creationId xmlns:a16="http://schemas.microsoft.com/office/drawing/2014/main" id="{11D21774-E2AB-9D1F-1908-9B114D2611D8}"/>
              </a:ext>
            </a:extLst>
          </p:cNvPr>
          <p:cNvSpPr/>
          <p:nvPr/>
        </p:nvSpPr>
        <p:spPr>
          <a:xfrm>
            <a:off x="5970186" y="2702425"/>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
        <p:nvSpPr>
          <p:cNvPr id="24" name="Isosceles Triangle 3">
            <a:extLst>
              <a:ext uri="{FF2B5EF4-FFF2-40B4-BE49-F238E27FC236}">
                <a16:creationId xmlns:a16="http://schemas.microsoft.com/office/drawing/2014/main" id="{4A8A6170-102D-5A8E-CAEB-11F35A2E0A32}"/>
              </a:ext>
            </a:extLst>
          </p:cNvPr>
          <p:cNvSpPr/>
          <p:nvPr/>
        </p:nvSpPr>
        <p:spPr>
          <a:xfrm>
            <a:off x="4461893" y="6972789"/>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Tree>
    <p:extLst>
      <p:ext uri="{BB962C8B-B14F-4D97-AF65-F5344CB8AC3E}">
        <p14:creationId xmlns:p14="http://schemas.microsoft.com/office/powerpoint/2010/main" val="3639514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6-1. Web screen image</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34539" y="1266748"/>
            <a:ext cx="6117061" cy="261610"/>
          </a:xfrm>
          <a:prstGeom prst="rect">
            <a:avLst/>
          </a:prstGeom>
          <a:noFill/>
        </p:spPr>
        <p:txBody>
          <a:bodyPr wrap="square" rtlCol="0">
            <a:spAutoFit/>
          </a:bodyPr>
          <a:lstStyle/>
          <a:p>
            <a:pPr algn="ctr"/>
            <a:r>
              <a:rPr kumimoji="1" lang="en-US" altLang="ja-JP" sz="1100" dirty="0"/>
              <a:t>Web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3" name="図 289">
            <a:extLst>
              <a:ext uri="{FF2B5EF4-FFF2-40B4-BE49-F238E27FC236}">
                <a16:creationId xmlns:a16="http://schemas.microsoft.com/office/drawing/2014/main" id="{EAE2F084-EB53-4330-B095-280030C75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09215">
            <a:off x="-588829" y="4267141"/>
            <a:ext cx="187372" cy="187372"/>
          </a:xfrm>
          <a:prstGeom prst="rect">
            <a:avLst/>
          </a:prstGeom>
        </p:spPr>
      </p:pic>
      <p:grpSp>
        <p:nvGrpSpPr>
          <p:cNvPr id="41" name="Group 40">
            <a:extLst>
              <a:ext uri="{FF2B5EF4-FFF2-40B4-BE49-F238E27FC236}">
                <a16:creationId xmlns:a16="http://schemas.microsoft.com/office/drawing/2014/main" id="{FD9D3B99-D17A-94FF-6DEA-27CBB256FC44}"/>
              </a:ext>
            </a:extLst>
          </p:cNvPr>
          <p:cNvGrpSpPr/>
          <p:nvPr/>
        </p:nvGrpSpPr>
        <p:grpSpPr>
          <a:xfrm>
            <a:off x="511167" y="1598275"/>
            <a:ext cx="5940433" cy="261610"/>
            <a:chOff x="511167" y="1598275"/>
            <a:chExt cx="5940433" cy="261610"/>
          </a:xfrm>
        </p:grpSpPr>
        <p:sp>
          <p:nvSpPr>
            <p:cNvPr id="37" name="テキスト ボックス 37">
              <a:extLst>
                <a:ext uri="{FF2B5EF4-FFF2-40B4-BE49-F238E27FC236}">
                  <a16:creationId xmlns:a16="http://schemas.microsoft.com/office/drawing/2014/main" id="{51499737-AA42-3093-7F74-12509DEDEC74}"/>
                </a:ext>
              </a:extLst>
            </p:cNvPr>
            <p:cNvSpPr txBox="1"/>
            <p:nvPr/>
          </p:nvSpPr>
          <p:spPr>
            <a:xfrm>
              <a:off x="511167" y="1598275"/>
              <a:ext cx="5940433" cy="261610"/>
            </a:xfrm>
            <a:prstGeom prst="rect">
              <a:avLst/>
            </a:prstGeom>
            <a:solidFill>
              <a:schemeClr val="bg2">
                <a:lumMod val="90000"/>
              </a:schemeClr>
            </a:solidFill>
          </p:spPr>
          <p:txBody>
            <a:bodyPr wrap="square" rtlCol="0">
              <a:spAutoFit/>
            </a:bodyPr>
            <a:lstStyle/>
            <a:p>
              <a:pPr algn="ctr"/>
              <a:endParaRPr kumimoji="1" lang="ja-JP" altLang="en-US" sz="1100" dirty="0">
                <a:solidFill>
                  <a:srgbClr val="FF0000"/>
                </a:solidFill>
              </a:endParaRPr>
            </a:p>
          </p:txBody>
        </p:sp>
        <p:sp>
          <p:nvSpPr>
            <p:cNvPr id="39" name="テキスト ボックス 37">
              <a:extLst>
                <a:ext uri="{FF2B5EF4-FFF2-40B4-BE49-F238E27FC236}">
                  <a16:creationId xmlns:a16="http://schemas.microsoft.com/office/drawing/2014/main" id="{3E8D46C4-FC5C-3C25-A4DA-B20779BDDF48}"/>
                </a:ext>
              </a:extLst>
            </p:cNvPr>
            <p:cNvSpPr txBox="1"/>
            <p:nvPr/>
          </p:nvSpPr>
          <p:spPr>
            <a:xfrm>
              <a:off x="595738" y="1598275"/>
              <a:ext cx="2315102" cy="261610"/>
            </a:xfrm>
            <a:prstGeom prst="rect">
              <a:avLst/>
            </a:prstGeom>
            <a:solidFill>
              <a:schemeClr val="bg1"/>
            </a:solidFill>
          </p:spPr>
          <p:txBody>
            <a:bodyPr wrap="square" rtlCol="0">
              <a:spAutoFit/>
            </a:bodyPr>
            <a:lstStyle/>
            <a:p>
              <a:pPr algn="ctr"/>
              <a:r>
                <a:rPr kumimoji="1" lang="en-US" altLang="ja-JP" sz="1100" dirty="0"/>
                <a:t>Print / Issued Tag (Special Tag)</a:t>
              </a:r>
              <a:endParaRPr kumimoji="1" lang="ja-JP" altLang="en-US" sz="1100" dirty="0">
                <a:solidFill>
                  <a:srgbClr val="FF0000"/>
                </a:solidFill>
              </a:endParaRPr>
            </a:p>
          </p:txBody>
        </p:sp>
      </p:grpSp>
      <p:pic>
        <p:nvPicPr>
          <p:cNvPr id="10" name="Picture 9">
            <a:extLst>
              <a:ext uri="{FF2B5EF4-FFF2-40B4-BE49-F238E27FC236}">
                <a16:creationId xmlns:a16="http://schemas.microsoft.com/office/drawing/2014/main" id="{DB3D420C-D37C-78A5-9E78-5EA8A8339042}"/>
              </a:ext>
            </a:extLst>
          </p:cNvPr>
          <p:cNvPicPr>
            <a:picLocks noChangeAspect="1"/>
          </p:cNvPicPr>
          <p:nvPr/>
        </p:nvPicPr>
        <p:blipFill>
          <a:blip r:embed="rId3"/>
          <a:stretch>
            <a:fillRect/>
          </a:stretch>
        </p:blipFill>
        <p:spPr>
          <a:xfrm>
            <a:off x="479008" y="1888524"/>
            <a:ext cx="5972592" cy="2108793"/>
          </a:xfrm>
          <a:prstGeom prst="rect">
            <a:avLst/>
          </a:prstGeom>
        </p:spPr>
      </p:pic>
      <p:sp>
        <p:nvSpPr>
          <p:cNvPr id="21" name="Rectangle 20">
            <a:extLst>
              <a:ext uri="{FF2B5EF4-FFF2-40B4-BE49-F238E27FC236}">
                <a16:creationId xmlns:a16="http://schemas.microsoft.com/office/drawing/2014/main" id="{0504A01F-AAB2-85AD-B8C0-DAC4A94A4A02}"/>
              </a:ext>
            </a:extLst>
          </p:cNvPr>
          <p:cNvSpPr/>
          <p:nvPr/>
        </p:nvSpPr>
        <p:spPr>
          <a:xfrm>
            <a:off x="4003785" y="2443446"/>
            <a:ext cx="199390" cy="158115"/>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22" name="Rectangle 21">
            <a:extLst>
              <a:ext uri="{FF2B5EF4-FFF2-40B4-BE49-F238E27FC236}">
                <a16:creationId xmlns:a16="http://schemas.microsoft.com/office/drawing/2014/main" id="{749B2ABA-89FB-891B-DA58-5119B31FCC82}"/>
              </a:ext>
            </a:extLst>
          </p:cNvPr>
          <p:cNvSpPr/>
          <p:nvPr/>
        </p:nvSpPr>
        <p:spPr>
          <a:xfrm>
            <a:off x="5043758" y="2459121"/>
            <a:ext cx="191653" cy="158115"/>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23" name="Oval 22">
            <a:extLst>
              <a:ext uri="{FF2B5EF4-FFF2-40B4-BE49-F238E27FC236}">
                <a16:creationId xmlns:a16="http://schemas.microsoft.com/office/drawing/2014/main" id="{BEF9C827-5AA2-63C0-1698-43427E95BB34}"/>
              </a:ext>
            </a:extLst>
          </p:cNvPr>
          <p:cNvSpPr/>
          <p:nvPr/>
        </p:nvSpPr>
        <p:spPr>
          <a:xfrm>
            <a:off x="4083160" y="2471220"/>
            <a:ext cx="120015" cy="120015"/>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24" name="Oval 23">
            <a:extLst>
              <a:ext uri="{FF2B5EF4-FFF2-40B4-BE49-F238E27FC236}">
                <a16:creationId xmlns:a16="http://schemas.microsoft.com/office/drawing/2014/main" id="{F701575C-0360-8D0B-E955-F1EEEB181980}"/>
              </a:ext>
            </a:extLst>
          </p:cNvPr>
          <p:cNvSpPr/>
          <p:nvPr/>
        </p:nvSpPr>
        <p:spPr>
          <a:xfrm>
            <a:off x="5115396" y="2462495"/>
            <a:ext cx="120015" cy="120015"/>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25" name="Oval 24">
            <a:extLst>
              <a:ext uri="{FF2B5EF4-FFF2-40B4-BE49-F238E27FC236}">
                <a16:creationId xmlns:a16="http://schemas.microsoft.com/office/drawing/2014/main" id="{FA838E0A-3A7A-5CE8-035F-E803BFAC310D}"/>
              </a:ext>
            </a:extLst>
          </p:cNvPr>
          <p:cNvSpPr/>
          <p:nvPr/>
        </p:nvSpPr>
        <p:spPr>
          <a:xfrm>
            <a:off x="5135985" y="2480180"/>
            <a:ext cx="82153" cy="82151"/>
          </a:xfrm>
          <a:prstGeom prst="ellipse">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26" name="Callout: Bent Line 25">
            <a:extLst>
              <a:ext uri="{FF2B5EF4-FFF2-40B4-BE49-F238E27FC236}">
                <a16:creationId xmlns:a16="http://schemas.microsoft.com/office/drawing/2014/main" id="{AA57D8CD-0469-1282-D29C-F3FF55B954FB}"/>
              </a:ext>
            </a:extLst>
          </p:cNvPr>
          <p:cNvSpPr/>
          <p:nvPr/>
        </p:nvSpPr>
        <p:spPr>
          <a:xfrm>
            <a:off x="4522470" y="1969915"/>
            <a:ext cx="922608" cy="416079"/>
          </a:xfrm>
          <a:prstGeom prst="borderCallout2">
            <a:avLst>
              <a:gd name="adj1" fmla="val 18750"/>
              <a:gd name="adj2" fmla="val -8333"/>
              <a:gd name="adj3" fmla="val 18750"/>
              <a:gd name="adj4" fmla="val -16667"/>
              <a:gd name="adj5" fmla="val 113804"/>
              <a:gd name="adj6" fmla="val -3717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Select an either one of paper print size.</a:t>
            </a:r>
            <a:endParaRPr kumimoji="1" lang="en-US" sz="800" dirty="0">
              <a:solidFill>
                <a:schemeClr val="tx1"/>
              </a:solidFill>
            </a:endParaRPr>
          </a:p>
        </p:txBody>
      </p:sp>
      <p:sp>
        <p:nvSpPr>
          <p:cNvPr id="27" name="TextBox 26">
            <a:extLst>
              <a:ext uri="{FF2B5EF4-FFF2-40B4-BE49-F238E27FC236}">
                <a16:creationId xmlns:a16="http://schemas.microsoft.com/office/drawing/2014/main" id="{445A37E6-0CCC-BF97-8439-8E1D6E0C056F}"/>
              </a:ext>
            </a:extLst>
          </p:cNvPr>
          <p:cNvSpPr txBox="1"/>
          <p:nvPr/>
        </p:nvSpPr>
        <p:spPr>
          <a:xfrm>
            <a:off x="2765813" y="2456914"/>
            <a:ext cx="537327" cy="169277"/>
          </a:xfrm>
          <a:prstGeom prst="rect">
            <a:avLst/>
          </a:prstGeom>
          <a:noFill/>
        </p:spPr>
        <p:txBody>
          <a:bodyPr wrap="none" rtlCol="0">
            <a:spAutoFit/>
          </a:bodyPr>
          <a:lstStyle/>
          <a:p>
            <a:r>
              <a:rPr lang="en-US" sz="500" dirty="0"/>
              <a:t>01-Oct-2024</a:t>
            </a:r>
          </a:p>
        </p:txBody>
      </p:sp>
      <p:sp>
        <p:nvSpPr>
          <p:cNvPr id="28" name="TextBox 27">
            <a:extLst>
              <a:ext uri="{FF2B5EF4-FFF2-40B4-BE49-F238E27FC236}">
                <a16:creationId xmlns:a16="http://schemas.microsoft.com/office/drawing/2014/main" id="{78FA5B47-BA26-FF11-1A65-7B18F29F562E}"/>
              </a:ext>
            </a:extLst>
          </p:cNvPr>
          <p:cNvSpPr txBox="1"/>
          <p:nvPr/>
        </p:nvSpPr>
        <p:spPr>
          <a:xfrm>
            <a:off x="1460183" y="2456914"/>
            <a:ext cx="537327" cy="169277"/>
          </a:xfrm>
          <a:prstGeom prst="rect">
            <a:avLst/>
          </a:prstGeom>
          <a:noFill/>
        </p:spPr>
        <p:txBody>
          <a:bodyPr wrap="none" rtlCol="0">
            <a:spAutoFit/>
          </a:bodyPr>
          <a:lstStyle/>
          <a:p>
            <a:r>
              <a:rPr lang="en-US" sz="500" dirty="0"/>
              <a:t>0123456789</a:t>
            </a:r>
          </a:p>
        </p:txBody>
      </p:sp>
      <p:sp>
        <p:nvSpPr>
          <p:cNvPr id="29" name="Rectangle: Rounded Corners 28">
            <a:extLst>
              <a:ext uri="{FF2B5EF4-FFF2-40B4-BE49-F238E27FC236}">
                <a16:creationId xmlns:a16="http://schemas.microsoft.com/office/drawing/2014/main" id="{0E0EAFFB-050C-6CB6-C7C2-1D9BAF9E1F21}"/>
              </a:ext>
            </a:extLst>
          </p:cNvPr>
          <p:cNvSpPr/>
          <p:nvPr/>
        </p:nvSpPr>
        <p:spPr>
          <a:xfrm>
            <a:off x="620910" y="3119333"/>
            <a:ext cx="537327" cy="158116"/>
          </a:xfrm>
          <a:prstGeom prst="roundRect">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b="1" dirty="0">
                <a:solidFill>
                  <a:schemeClr val="bg1"/>
                </a:solidFill>
              </a:rPr>
              <a:t>Print</a:t>
            </a:r>
          </a:p>
        </p:txBody>
      </p:sp>
      <p:sp>
        <p:nvSpPr>
          <p:cNvPr id="44" name="Rectangle 43">
            <a:extLst>
              <a:ext uri="{FF2B5EF4-FFF2-40B4-BE49-F238E27FC236}">
                <a16:creationId xmlns:a16="http://schemas.microsoft.com/office/drawing/2014/main" id="{8AF021C2-0F2D-7119-62AA-DE498147B6F8}"/>
              </a:ext>
            </a:extLst>
          </p:cNvPr>
          <p:cNvSpPr/>
          <p:nvPr/>
        </p:nvSpPr>
        <p:spPr>
          <a:xfrm>
            <a:off x="1165562" y="3097052"/>
            <a:ext cx="716578" cy="200503"/>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49" name="Picture 48">
            <a:extLst>
              <a:ext uri="{FF2B5EF4-FFF2-40B4-BE49-F238E27FC236}">
                <a16:creationId xmlns:a16="http://schemas.microsoft.com/office/drawing/2014/main" id="{E7C5092A-F25C-F8C0-00AB-E93C8EA926A1}"/>
              </a:ext>
            </a:extLst>
          </p:cNvPr>
          <p:cNvPicPr>
            <a:picLocks noChangeAspect="1"/>
          </p:cNvPicPr>
          <p:nvPr/>
        </p:nvPicPr>
        <p:blipFill>
          <a:blip r:embed="rId4"/>
          <a:stretch>
            <a:fillRect/>
          </a:stretch>
        </p:blipFill>
        <p:spPr>
          <a:xfrm>
            <a:off x="1701238" y="3308854"/>
            <a:ext cx="159628" cy="654905"/>
          </a:xfrm>
          <a:prstGeom prst="rect">
            <a:avLst/>
          </a:prstGeom>
        </p:spPr>
      </p:pic>
      <p:sp>
        <p:nvSpPr>
          <p:cNvPr id="50" name="Rectangle 49">
            <a:extLst>
              <a:ext uri="{FF2B5EF4-FFF2-40B4-BE49-F238E27FC236}">
                <a16:creationId xmlns:a16="http://schemas.microsoft.com/office/drawing/2014/main" id="{FCAA2D24-F7DE-CB6D-5AD4-8E39315BD597}"/>
              </a:ext>
            </a:extLst>
          </p:cNvPr>
          <p:cNvSpPr/>
          <p:nvPr/>
        </p:nvSpPr>
        <p:spPr>
          <a:xfrm>
            <a:off x="1699333" y="3348295"/>
            <a:ext cx="118037" cy="74204"/>
          </a:xfrm>
          <a:prstGeom prst="rect">
            <a:avLst/>
          </a:prstGeom>
          <a:solidFill>
            <a:srgbClr val="D3DFF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1" name="Rectangle 50">
            <a:extLst>
              <a:ext uri="{FF2B5EF4-FFF2-40B4-BE49-F238E27FC236}">
                <a16:creationId xmlns:a16="http://schemas.microsoft.com/office/drawing/2014/main" id="{C17CA14F-F068-3A21-4C4B-97631A86D18A}"/>
              </a:ext>
            </a:extLst>
          </p:cNvPr>
          <p:cNvSpPr/>
          <p:nvPr/>
        </p:nvSpPr>
        <p:spPr>
          <a:xfrm>
            <a:off x="1704477" y="3453128"/>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2" name="Rectangle 51">
            <a:extLst>
              <a:ext uri="{FF2B5EF4-FFF2-40B4-BE49-F238E27FC236}">
                <a16:creationId xmlns:a16="http://schemas.microsoft.com/office/drawing/2014/main" id="{339ADEF6-4B95-BEAD-6D24-D1F4CEEB8423}"/>
              </a:ext>
            </a:extLst>
          </p:cNvPr>
          <p:cNvSpPr/>
          <p:nvPr/>
        </p:nvSpPr>
        <p:spPr>
          <a:xfrm>
            <a:off x="1704477" y="3556387"/>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3" name="Rectangle 52">
            <a:extLst>
              <a:ext uri="{FF2B5EF4-FFF2-40B4-BE49-F238E27FC236}">
                <a16:creationId xmlns:a16="http://schemas.microsoft.com/office/drawing/2014/main" id="{5A53D820-0451-BAE1-D1AE-F4F2F4FF8091}"/>
              </a:ext>
            </a:extLst>
          </p:cNvPr>
          <p:cNvSpPr/>
          <p:nvPr/>
        </p:nvSpPr>
        <p:spPr>
          <a:xfrm>
            <a:off x="1704477" y="3656814"/>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4" name="Rectangle 53">
            <a:extLst>
              <a:ext uri="{FF2B5EF4-FFF2-40B4-BE49-F238E27FC236}">
                <a16:creationId xmlns:a16="http://schemas.microsoft.com/office/drawing/2014/main" id="{7DE9B5AE-177A-935E-A12E-57E3D79AB002}"/>
              </a:ext>
            </a:extLst>
          </p:cNvPr>
          <p:cNvSpPr/>
          <p:nvPr/>
        </p:nvSpPr>
        <p:spPr>
          <a:xfrm>
            <a:off x="1704477" y="3766053"/>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5" name="Rectangle 54">
            <a:extLst>
              <a:ext uri="{FF2B5EF4-FFF2-40B4-BE49-F238E27FC236}">
                <a16:creationId xmlns:a16="http://schemas.microsoft.com/office/drawing/2014/main" id="{38EC6CFB-07ED-ABED-6AA9-2E8101775D3B}"/>
              </a:ext>
            </a:extLst>
          </p:cNvPr>
          <p:cNvSpPr/>
          <p:nvPr/>
        </p:nvSpPr>
        <p:spPr>
          <a:xfrm>
            <a:off x="1704477" y="3859527"/>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57" name="Picture 4" descr="Three dots - Free interface icons">
            <a:extLst>
              <a:ext uri="{FF2B5EF4-FFF2-40B4-BE49-F238E27FC236}">
                <a16:creationId xmlns:a16="http://schemas.microsoft.com/office/drawing/2014/main" id="{9E2CF98A-FA2C-DA5C-6F6D-3FE490B6F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6564" y="3447984"/>
            <a:ext cx="83820" cy="8382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Three dots - Free interface icons">
            <a:extLst>
              <a:ext uri="{FF2B5EF4-FFF2-40B4-BE49-F238E27FC236}">
                <a16:creationId xmlns:a16="http://schemas.microsoft.com/office/drawing/2014/main" id="{C806CA25-632E-559A-DA5A-955DE895E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6564" y="3552482"/>
            <a:ext cx="83820" cy="8382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Three dots - Free interface icons">
            <a:extLst>
              <a:ext uri="{FF2B5EF4-FFF2-40B4-BE49-F238E27FC236}">
                <a16:creationId xmlns:a16="http://schemas.microsoft.com/office/drawing/2014/main" id="{F188FF89-5CE0-932A-1198-32B5A9C79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6564" y="3651103"/>
            <a:ext cx="83820" cy="8382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Three dots - Free interface icons">
            <a:extLst>
              <a:ext uri="{FF2B5EF4-FFF2-40B4-BE49-F238E27FC236}">
                <a16:creationId xmlns:a16="http://schemas.microsoft.com/office/drawing/2014/main" id="{700524CB-CF0F-0BC4-8C43-7E9C681C59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6564" y="3750899"/>
            <a:ext cx="83820" cy="8382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Three dots - Free interface icons">
            <a:extLst>
              <a:ext uri="{FF2B5EF4-FFF2-40B4-BE49-F238E27FC236}">
                <a16:creationId xmlns:a16="http://schemas.microsoft.com/office/drawing/2014/main" id="{45ABAD16-CD7F-DA96-5FDD-76BBF74EA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6564" y="3854808"/>
            <a:ext cx="83820" cy="83820"/>
          </a:xfrm>
          <a:prstGeom prst="rect">
            <a:avLst/>
          </a:prstGeom>
          <a:noFill/>
          <a:extLst>
            <a:ext uri="{909E8E84-426E-40DD-AFC4-6F175D3DCCD1}">
              <a14:hiddenFill xmlns:a14="http://schemas.microsoft.com/office/drawing/2010/main">
                <a:solidFill>
                  <a:srgbClr val="FFFFFF"/>
                </a:solidFill>
              </a14:hiddenFill>
            </a:ext>
          </a:extLst>
        </p:spPr>
      </p:pic>
      <p:grpSp>
        <p:nvGrpSpPr>
          <p:cNvPr id="1024" name="Group 1023">
            <a:extLst>
              <a:ext uri="{FF2B5EF4-FFF2-40B4-BE49-F238E27FC236}">
                <a16:creationId xmlns:a16="http://schemas.microsoft.com/office/drawing/2014/main" id="{FCF49CD9-FE6D-8EF6-58A1-82D2E473CC50}"/>
              </a:ext>
            </a:extLst>
          </p:cNvPr>
          <p:cNvGrpSpPr/>
          <p:nvPr/>
        </p:nvGrpSpPr>
        <p:grpSpPr>
          <a:xfrm>
            <a:off x="1915582" y="3505859"/>
            <a:ext cx="310515" cy="175260"/>
            <a:chOff x="2190750" y="3297555"/>
            <a:chExt cx="310515" cy="175260"/>
          </a:xfrm>
        </p:grpSpPr>
        <p:sp>
          <p:nvSpPr>
            <p:cNvPr id="62" name="Rectangle 61">
              <a:extLst>
                <a:ext uri="{FF2B5EF4-FFF2-40B4-BE49-F238E27FC236}">
                  <a16:creationId xmlns:a16="http://schemas.microsoft.com/office/drawing/2014/main" id="{9A0417BB-AB59-4C6C-43DB-8EF74C7CECEF}"/>
                </a:ext>
              </a:extLst>
            </p:cNvPr>
            <p:cNvSpPr/>
            <p:nvPr/>
          </p:nvSpPr>
          <p:spPr>
            <a:xfrm>
              <a:off x="2190750" y="3297555"/>
              <a:ext cx="310515" cy="8763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kumimoji="1" lang="en-US" sz="500" dirty="0">
                  <a:solidFill>
                    <a:schemeClr val="tx1"/>
                  </a:solidFill>
                </a:rPr>
                <a:t>Edit</a:t>
              </a:r>
            </a:p>
          </p:txBody>
        </p:sp>
        <p:sp>
          <p:nvSpPr>
            <p:cNvPr id="63" name="Rectangle 62">
              <a:extLst>
                <a:ext uri="{FF2B5EF4-FFF2-40B4-BE49-F238E27FC236}">
                  <a16:creationId xmlns:a16="http://schemas.microsoft.com/office/drawing/2014/main" id="{4410D98E-A507-A320-645E-F852D7E33903}"/>
                </a:ext>
              </a:extLst>
            </p:cNvPr>
            <p:cNvSpPr/>
            <p:nvPr/>
          </p:nvSpPr>
          <p:spPr>
            <a:xfrm>
              <a:off x="2190750" y="3385185"/>
              <a:ext cx="310515" cy="8763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kumimoji="1" lang="en-US" sz="500" dirty="0">
                  <a:solidFill>
                    <a:schemeClr val="tx1"/>
                  </a:solidFill>
                </a:rPr>
                <a:t>Remove</a:t>
              </a:r>
            </a:p>
          </p:txBody>
        </p:sp>
      </p:grpSp>
      <p:pic>
        <p:nvPicPr>
          <p:cNvPr id="1025" name="図 289">
            <a:extLst>
              <a:ext uri="{FF2B5EF4-FFF2-40B4-BE49-F238E27FC236}">
                <a16:creationId xmlns:a16="http://schemas.microsoft.com/office/drawing/2014/main" id="{DDA81474-3E1D-67DE-21D1-ACB5E0909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09215">
            <a:off x="1768685" y="3469774"/>
            <a:ext cx="187372" cy="187372"/>
          </a:xfrm>
          <a:prstGeom prst="rect">
            <a:avLst/>
          </a:prstGeom>
        </p:spPr>
      </p:pic>
      <p:sp>
        <p:nvSpPr>
          <p:cNvPr id="1029" name="Callout: Bent Line 1028">
            <a:extLst>
              <a:ext uri="{FF2B5EF4-FFF2-40B4-BE49-F238E27FC236}">
                <a16:creationId xmlns:a16="http://schemas.microsoft.com/office/drawing/2014/main" id="{78A19007-959C-4C2C-1421-9A09E494D943}"/>
              </a:ext>
            </a:extLst>
          </p:cNvPr>
          <p:cNvSpPr/>
          <p:nvPr/>
        </p:nvSpPr>
        <p:spPr>
          <a:xfrm>
            <a:off x="3083096" y="3094843"/>
            <a:ext cx="1236596" cy="556260"/>
          </a:xfrm>
          <a:prstGeom prst="borderCallout2">
            <a:avLst>
              <a:gd name="adj1" fmla="val 18065"/>
              <a:gd name="adj2" fmla="val 102536"/>
              <a:gd name="adj3" fmla="val 18065"/>
              <a:gd name="adj4" fmla="val 112802"/>
              <a:gd name="adj5" fmla="val -33391"/>
              <a:gd name="adj6" fmla="val 12531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The amount display as the summary of below amount of all tags.</a:t>
            </a:r>
          </a:p>
        </p:txBody>
      </p:sp>
      <p:sp>
        <p:nvSpPr>
          <p:cNvPr id="1030" name="Callout: Bent Line 1029">
            <a:extLst>
              <a:ext uri="{FF2B5EF4-FFF2-40B4-BE49-F238E27FC236}">
                <a16:creationId xmlns:a16="http://schemas.microsoft.com/office/drawing/2014/main" id="{3B2AFAF5-C612-9E32-52F6-DBC18EF73F15}"/>
              </a:ext>
            </a:extLst>
          </p:cNvPr>
          <p:cNvSpPr/>
          <p:nvPr/>
        </p:nvSpPr>
        <p:spPr>
          <a:xfrm>
            <a:off x="5175403" y="3072361"/>
            <a:ext cx="1221740" cy="739084"/>
          </a:xfrm>
          <a:prstGeom prst="borderCallout2">
            <a:avLst>
              <a:gd name="adj1" fmla="val 18750"/>
              <a:gd name="adj2" fmla="val -8333"/>
              <a:gd name="adj3" fmla="val 18750"/>
              <a:gd name="adj4" fmla="val -16667"/>
              <a:gd name="adj5" fmla="val -25100"/>
              <a:gd name="adj6" fmla="val -737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Link from table</a:t>
            </a:r>
          </a:p>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(PURCHASE_MASTER)</a:t>
            </a:r>
          </a:p>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but user can edit and used pack size from last time.</a:t>
            </a:r>
            <a:endParaRPr kumimoji="1" lang="en-US" sz="800" b="1" dirty="0">
              <a:solidFill>
                <a:schemeClr val="tx1"/>
              </a:solidFill>
            </a:endParaRPr>
          </a:p>
        </p:txBody>
      </p:sp>
      <p:sp>
        <p:nvSpPr>
          <p:cNvPr id="1031" name="Rectangle 1030">
            <a:extLst>
              <a:ext uri="{FF2B5EF4-FFF2-40B4-BE49-F238E27FC236}">
                <a16:creationId xmlns:a16="http://schemas.microsoft.com/office/drawing/2014/main" id="{C570B338-6120-557A-8217-596E261AF746}"/>
              </a:ext>
            </a:extLst>
          </p:cNvPr>
          <p:cNvSpPr/>
          <p:nvPr/>
        </p:nvSpPr>
        <p:spPr>
          <a:xfrm>
            <a:off x="4319692" y="2675123"/>
            <a:ext cx="985203" cy="27476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032" name="Callout: Bent Line 1031">
            <a:extLst>
              <a:ext uri="{FF2B5EF4-FFF2-40B4-BE49-F238E27FC236}">
                <a16:creationId xmlns:a16="http://schemas.microsoft.com/office/drawing/2014/main" id="{577DDDFF-5850-0374-E034-A685F33FF470}"/>
              </a:ext>
            </a:extLst>
          </p:cNvPr>
          <p:cNvSpPr/>
          <p:nvPr/>
        </p:nvSpPr>
        <p:spPr>
          <a:xfrm>
            <a:off x="787366" y="4269736"/>
            <a:ext cx="1193245" cy="325213"/>
          </a:xfrm>
          <a:prstGeom prst="borderCallout2">
            <a:avLst>
              <a:gd name="adj1" fmla="val 18750"/>
              <a:gd name="adj2" fmla="val -8333"/>
              <a:gd name="adj3" fmla="val 18750"/>
              <a:gd name="adj4" fmla="val -16667"/>
              <a:gd name="adj5" fmla="val -306920"/>
              <a:gd name="adj6" fmla="val 5609"/>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Print all tags and save data </a:t>
            </a:r>
            <a:r>
              <a:rPr lang="en-US" sz="800" dirty="0" err="1">
                <a:solidFill>
                  <a:schemeClr val="tx1"/>
                </a:solidFill>
                <a:latin typeface="Tahoma" panose="020B0604030504040204" pitchFamily="34" charset="0"/>
                <a:ea typeface="Tahoma" panose="020B0604030504040204" pitchFamily="34" charset="0"/>
                <a:cs typeface="Tahoma" panose="020B0604030504040204" pitchFamily="34" charset="0"/>
              </a:rPr>
              <a:t>e.g</a:t>
            </a:r>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 Invoice No. </a:t>
            </a:r>
            <a:endParaRPr kumimoji="1" lang="en-US" sz="800" b="1" dirty="0">
              <a:solidFill>
                <a:schemeClr val="tx1"/>
              </a:solidFill>
            </a:endParaRPr>
          </a:p>
        </p:txBody>
      </p:sp>
      <p:sp>
        <p:nvSpPr>
          <p:cNvPr id="1033" name="Rectangle 1032">
            <a:extLst>
              <a:ext uri="{FF2B5EF4-FFF2-40B4-BE49-F238E27FC236}">
                <a16:creationId xmlns:a16="http://schemas.microsoft.com/office/drawing/2014/main" id="{C2AF28BC-5618-B807-A6D1-CD2658311749}"/>
              </a:ext>
            </a:extLst>
          </p:cNvPr>
          <p:cNvSpPr/>
          <p:nvPr/>
        </p:nvSpPr>
        <p:spPr>
          <a:xfrm>
            <a:off x="1375408" y="3435814"/>
            <a:ext cx="323926" cy="56150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034" name="Callout: Bent Line 1033">
            <a:extLst>
              <a:ext uri="{FF2B5EF4-FFF2-40B4-BE49-F238E27FC236}">
                <a16:creationId xmlns:a16="http://schemas.microsoft.com/office/drawing/2014/main" id="{F641711D-221C-FAE4-2916-425AE0ADF5B4}"/>
              </a:ext>
            </a:extLst>
          </p:cNvPr>
          <p:cNvSpPr/>
          <p:nvPr/>
        </p:nvSpPr>
        <p:spPr>
          <a:xfrm>
            <a:off x="2327060" y="4051349"/>
            <a:ext cx="1348108" cy="514795"/>
          </a:xfrm>
          <a:prstGeom prst="borderCallout2">
            <a:avLst>
              <a:gd name="adj1" fmla="val 18750"/>
              <a:gd name="adj2" fmla="val -8333"/>
              <a:gd name="adj3" fmla="val 18750"/>
              <a:gd name="adj4" fmla="val -16667"/>
              <a:gd name="adj5" fmla="val -39295"/>
              <a:gd name="adj6" fmla="val -44995"/>
            </a:avLst>
          </a:prstGeom>
          <a:solidFill>
            <a:srgbClr val="FF7C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800" dirty="0">
                <a:solidFill>
                  <a:schemeClr val="bg1"/>
                </a:solidFill>
                <a:latin typeface="Tahoma" panose="020B0604030504040204" pitchFamily="34" charset="0"/>
                <a:ea typeface="Tahoma" panose="020B0604030504040204" pitchFamily="34" charset="0"/>
                <a:cs typeface="Tahoma" panose="020B0604030504040204" pitchFamily="34" charset="0"/>
              </a:rPr>
              <a:t>The total amount must be less or equal to the remaining balance qty.</a:t>
            </a:r>
            <a:endParaRPr kumimoji="1" lang="en-US" sz="800" dirty="0">
              <a:solidFill>
                <a:schemeClr val="bg1"/>
              </a:solidFill>
            </a:endParaRPr>
          </a:p>
        </p:txBody>
      </p:sp>
      <p:sp>
        <p:nvSpPr>
          <p:cNvPr id="1036" name="Rectangle: Rounded Corners 1035">
            <a:extLst>
              <a:ext uri="{FF2B5EF4-FFF2-40B4-BE49-F238E27FC236}">
                <a16:creationId xmlns:a16="http://schemas.microsoft.com/office/drawing/2014/main" id="{E7728C8B-914A-4C63-9DC3-F0A6931348E7}"/>
              </a:ext>
            </a:extLst>
          </p:cNvPr>
          <p:cNvSpPr/>
          <p:nvPr/>
        </p:nvSpPr>
        <p:spPr>
          <a:xfrm>
            <a:off x="1198400" y="3119333"/>
            <a:ext cx="815548" cy="1581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dirty="0">
                <a:solidFill>
                  <a:schemeClr val="bg1"/>
                </a:solidFill>
              </a:rPr>
              <a:t>Add more tag</a:t>
            </a:r>
          </a:p>
        </p:txBody>
      </p:sp>
      <p:sp>
        <p:nvSpPr>
          <p:cNvPr id="1037" name="TextBox 1036">
            <a:extLst>
              <a:ext uri="{FF2B5EF4-FFF2-40B4-BE49-F238E27FC236}">
                <a16:creationId xmlns:a16="http://schemas.microsoft.com/office/drawing/2014/main" id="{9D4930B2-9343-6E09-A439-BBA66BCD2C87}"/>
              </a:ext>
            </a:extLst>
          </p:cNvPr>
          <p:cNvSpPr txBox="1"/>
          <p:nvPr/>
        </p:nvSpPr>
        <p:spPr>
          <a:xfrm>
            <a:off x="595036" y="4911147"/>
            <a:ext cx="5802107" cy="1938992"/>
          </a:xfrm>
          <a:prstGeom prst="rect">
            <a:avLst/>
          </a:prstGeom>
          <a:noFill/>
        </p:spPr>
        <p:txBody>
          <a:bodyPr wrap="square" rtlCol="0">
            <a:spAutoFit/>
          </a:bodyPr>
          <a:lstStyle/>
          <a:p>
            <a:r>
              <a:rPr lang="en-US" sz="1200" b="1" u="sng" dirty="0"/>
              <a:t>Remark</a:t>
            </a:r>
          </a:p>
          <a:p>
            <a:pPr marL="171450" indent="-171450">
              <a:buFont typeface="Arial" panose="020B0604020202020204" pitchFamily="34" charset="0"/>
              <a:buChar char="•"/>
            </a:pPr>
            <a:r>
              <a:rPr lang="en-US" sz="1200" dirty="0"/>
              <a:t>User input “</a:t>
            </a:r>
            <a:r>
              <a:rPr lang="en-US" sz="1200" dirty="0">
                <a:highlight>
                  <a:srgbClr val="FFFF00"/>
                </a:highlight>
              </a:rPr>
              <a:t>Invoice No</a:t>
            </a:r>
            <a:r>
              <a:rPr lang="en-US" sz="1200" dirty="0"/>
              <a:t>” and “</a:t>
            </a:r>
            <a:r>
              <a:rPr lang="en-US" sz="1200" dirty="0">
                <a:highlight>
                  <a:srgbClr val="FFFF00"/>
                </a:highlight>
              </a:rPr>
              <a:t>Delivery Date</a:t>
            </a:r>
            <a:r>
              <a:rPr lang="en-US" sz="1200" dirty="0"/>
              <a:t>”</a:t>
            </a:r>
          </a:p>
          <a:p>
            <a:pPr marL="171450" indent="-171450">
              <a:buFont typeface="Arial" panose="020B0604020202020204" pitchFamily="34" charset="0"/>
              <a:buChar char="•"/>
            </a:pPr>
            <a:r>
              <a:rPr lang="en-US" sz="1200" dirty="0"/>
              <a:t>User select paper type for print.</a:t>
            </a:r>
          </a:p>
          <a:p>
            <a:pPr marL="171450" indent="-171450">
              <a:buFont typeface="Arial" panose="020B0604020202020204" pitchFamily="34" charset="0"/>
              <a:buChar char="•"/>
            </a:pPr>
            <a:r>
              <a:rPr lang="en-US" sz="1200" dirty="0"/>
              <a:t>User can change “QTY/PACK SIZE” and this data load from last time transaction.</a:t>
            </a:r>
          </a:p>
          <a:p>
            <a:pPr marL="171450" indent="-171450">
              <a:buFont typeface="Arial" panose="020B0604020202020204" pitchFamily="34" charset="0"/>
              <a:buChar char="•"/>
            </a:pPr>
            <a:r>
              <a:rPr lang="en-US" sz="1200" dirty="0"/>
              <a:t>User can add line for key in quantity by label and quantity can’t more then “Delivery </a:t>
            </a:r>
            <a:r>
              <a:rPr lang="en-US" sz="1200" dirty="0" err="1"/>
              <a:t>Qty</a:t>
            </a:r>
            <a:r>
              <a:rPr lang="en-US" sz="1200" dirty="0"/>
              <a:t>” column</a:t>
            </a:r>
          </a:p>
          <a:p>
            <a:pPr marL="171450" indent="-171450">
              <a:buFont typeface="Arial" panose="020B0604020202020204" pitchFamily="34" charset="0"/>
              <a:buChar char="•"/>
            </a:pPr>
            <a:r>
              <a:rPr lang="en-US" sz="1200" dirty="0"/>
              <a:t>If press “Print” button , please change name to “Re-Print” because not generate tag number.</a:t>
            </a:r>
          </a:p>
          <a:p>
            <a:pPr marL="171450" indent="-171450">
              <a:buFont typeface="Arial" panose="020B0604020202020204" pitchFamily="34" charset="0"/>
              <a:buChar char="•"/>
            </a:pPr>
            <a:r>
              <a:rPr lang="en-US" sz="1200" dirty="0"/>
              <a:t>Delivery </a:t>
            </a:r>
            <a:r>
              <a:rPr lang="en-US" sz="1200" dirty="0" err="1"/>
              <a:t>qty</a:t>
            </a:r>
            <a:r>
              <a:rPr lang="en-US" sz="1200" dirty="0"/>
              <a:t> can’t key in more than balance qty.</a:t>
            </a:r>
          </a:p>
        </p:txBody>
      </p:sp>
      <p:sp>
        <p:nvSpPr>
          <p:cNvPr id="1038" name="Callout: Bent Line 1037">
            <a:extLst>
              <a:ext uri="{FF2B5EF4-FFF2-40B4-BE49-F238E27FC236}">
                <a16:creationId xmlns:a16="http://schemas.microsoft.com/office/drawing/2014/main" id="{DA2D8B91-1587-EE2A-70CC-D7B024517E25}"/>
              </a:ext>
            </a:extLst>
          </p:cNvPr>
          <p:cNvSpPr/>
          <p:nvPr/>
        </p:nvSpPr>
        <p:spPr>
          <a:xfrm>
            <a:off x="2982701" y="1744890"/>
            <a:ext cx="802640" cy="424343"/>
          </a:xfrm>
          <a:prstGeom prst="borderCallout2">
            <a:avLst>
              <a:gd name="adj1" fmla="val 18750"/>
              <a:gd name="adj2" fmla="val -8333"/>
              <a:gd name="adj3" fmla="val 18750"/>
              <a:gd name="adj4" fmla="val -16667"/>
              <a:gd name="adj5" fmla="val 171320"/>
              <a:gd name="adj6" fmla="val -14244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Enter Invoice No</a:t>
            </a:r>
            <a:endParaRPr kumimoji="1" lang="en-US" sz="800" dirty="0">
              <a:solidFill>
                <a:schemeClr val="tx1"/>
              </a:solidFill>
            </a:endParaRPr>
          </a:p>
        </p:txBody>
      </p:sp>
    </p:spTree>
    <p:extLst>
      <p:ext uri="{BB962C8B-B14F-4D97-AF65-F5344CB8AC3E}">
        <p14:creationId xmlns:p14="http://schemas.microsoft.com/office/powerpoint/2010/main" val="3015741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6-1. Web screen image</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34539" y="1266748"/>
            <a:ext cx="6117061" cy="261610"/>
          </a:xfrm>
          <a:prstGeom prst="rect">
            <a:avLst/>
          </a:prstGeom>
          <a:noFill/>
        </p:spPr>
        <p:txBody>
          <a:bodyPr wrap="square" rtlCol="0">
            <a:spAutoFit/>
          </a:bodyPr>
          <a:lstStyle/>
          <a:p>
            <a:pPr algn="ctr"/>
            <a:r>
              <a:rPr kumimoji="1" lang="en-US" altLang="ja-JP" sz="1100" dirty="0"/>
              <a:t>Web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3" name="図 289">
            <a:extLst>
              <a:ext uri="{FF2B5EF4-FFF2-40B4-BE49-F238E27FC236}">
                <a16:creationId xmlns:a16="http://schemas.microsoft.com/office/drawing/2014/main" id="{EAE2F084-EB53-4330-B095-280030C75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09215">
            <a:off x="-588829" y="4267141"/>
            <a:ext cx="187372" cy="187372"/>
          </a:xfrm>
          <a:prstGeom prst="rect">
            <a:avLst/>
          </a:prstGeom>
        </p:spPr>
      </p:pic>
      <p:grpSp>
        <p:nvGrpSpPr>
          <p:cNvPr id="41" name="Group 40">
            <a:extLst>
              <a:ext uri="{FF2B5EF4-FFF2-40B4-BE49-F238E27FC236}">
                <a16:creationId xmlns:a16="http://schemas.microsoft.com/office/drawing/2014/main" id="{FD9D3B99-D17A-94FF-6DEA-27CBB256FC44}"/>
              </a:ext>
            </a:extLst>
          </p:cNvPr>
          <p:cNvGrpSpPr/>
          <p:nvPr/>
        </p:nvGrpSpPr>
        <p:grpSpPr>
          <a:xfrm>
            <a:off x="511167" y="1598275"/>
            <a:ext cx="5940433" cy="261610"/>
            <a:chOff x="511167" y="1598275"/>
            <a:chExt cx="5940433" cy="261610"/>
          </a:xfrm>
        </p:grpSpPr>
        <p:sp>
          <p:nvSpPr>
            <p:cNvPr id="37" name="テキスト ボックス 37">
              <a:extLst>
                <a:ext uri="{FF2B5EF4-FFF2-40B4-BE49-F238E27FC236}">
                  <a16:creationId xmlns:a16="http://schemas.microsoft.com/office/drawing/2014/main" id="{51499737-AA42-3093-7F74-12509DEDEC74}"/>
                </a:ext>
              </a:extLst>
            </p:cNvPr>
            <p:cNvSpPr txBox="1"/>
            <p:nvPr/>
          </p:nvSpPr>
          <p:spPr>
            <a:xfrm>
              <a:off x="511167" y="1598275"/>
              <a:ext cx="5940433" cy="261610"/>
            </a:xfrm>
            <a:prstGeom prst="rect">
              <a:avLst/>
            </a:prstGeom>
            <a:solidFill>
              <a:schemeClr val="bg2">
                <a:lumMod val="90000"/>
              </a:schemeClr>
            </a:solidFill>
          </p:spPr>
          <p:txBody>
            <a:bodyPr wrap="square" rtlCol="0">
              <a:spAutoFit/>
            </a:bodyPr>
            <a:lstStyle/>
            <a:p>
              <a:pPr algn="ctr"/>
              <a:endParaRPr kumimoji="1" lang="ja-JP" altLang="en-US" sz="1100" dirty="0">
                <a:solidFill>
                  <a:srgbClr val="FF0000"/>
                </a:solidFill>
              </a:endParaRPr>
            </a:p>
          </p:txBody>
        </p:sp>
        <p:sp>
          <p:nvSpPr>
            <p:cNvPr id="39" name="テキスト ボックス 37">
              <a:extLst>
                <a:ext uri="{FF2B5EF4-FFF2-40B4-BE49-F238E27FC236}">
                  <a16:creationId xmlns:a16="http://schemas.microsoft.com/office/drawing/2014/main" id="{3E8D46C4-FC5C-3C25-A4DA-B20779BDDF48}"/>
                </a:ext>
              </a:extLst>
            </p:cNvPr>
            <p:cNvSpPr txBox="1"/>
            <p:nvPr/>
          </p:nvSpPr>
          <p:spPr>
            <a:xfrm>
              <a:off x="595738" y="1598275"/>
              <a:ext cx="2315102" cy="261610"/>
            </a:xfrm>
            <a:prstGeom prst="rect">
              <a:avLst/>
            </a:prstGeom>
            <a:solidFill>
              <a:schemeClr val="bg1"/>
            </a:solidFill>
          </p:spPr>
          <p:txBody>
            <a:bodyPr wrap="square" rtlCol="0">
              <a:spAutoFit/>
            </a:bodyPr>
            <a:lstStyle/>
            <a:p>
              <a:pPr algn="ctr"/>
              <a:r>
                <a:rPr kumimoji="1" lang="en-US" altLang="ja-JP" sz="1100" dirty="0"/>
                <a:t>History Issued Tag / Reprint</a:t>
              </a:r>
              <a:endParaRPr kumimoji="1" lang="ja-JP" altLang="en-US" sz="1100" dirty="0">
                <a:solidFill>
                  <a:srgbClr val="FF0000"/>
                </a:solidFill>
              </a:endParaRPr>
            </a:p>
          </p:txBody>
        </p:sp>
      </p:grpSp>
      <p:sp>
        <p:nvSpPr>
          <p:cNvPr id="22" name="Rectangle 21">
            <a:extLst>
              <a:ext uri="{FF2B5EF4-FFF2-40B4-BE49-F238E27FC236}">
                <a16:creationId xmlns:a16="http://schemas.microsoft.com/office/drawing/2014/main" id="{749B2ABA-89FB-891B-DA58-5119B31FCC82}"/>
              </a:ext>
            </a:extLst>
          </p:cNvPr>
          <p:cNvSpPr/>
          <p:nvPr/>
        </p:nvSpPr>
        <p:spPr>
          <a:xfrm>
            <a:off x="11556837" y="1579092"/>
            <a:ext cx="191653" cy="158115"/>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27" name="TextBox 26">
            <a:extLst>
              <a:ext uri="{FF2B5EF4-FFF2-40B4-BE49-F238E27FC236}">
                <a16:creationId xmlns:a16="http://schemas.microsoft.com/office/drawing/2014/main" id="{445A37E6-0CCC-BF97-8439-8E1D6E0C056F}"/>
              </a:ext>
            </a:extLst>
          </p:cNvPr>
          <p:cNvSpPr txBox="1"/>
          <p:nvPr/>
        </p:nvSpPr>
        <p:spPr>
          <a:xfrm>
            <a:off x="9530529" y="2487947"/>
            <a:ext cx="537327" cy="169277"/>
          </a:xfrm>
          <a:prstGeom prst="rect">
            <a:avLst/>
          </a:prstGeom>
          <a:noFill/>
        </p:spPr>
        <p:txBody>
          <a:bodyPr wrap="none" rtlCol="0">
            <a:spAutoFit/>
          </a:bodyPr>
          <a:lstStyle/>
          <a:p>
            <a:r>
              <a:rPr lang="en-US" sz="500" dirty="0"/>
              <a:t>01-Oct-2024</a:t>
            </a:r>
          </a:p>
        </p:txBody>
      </p:sp>
      <p:sp>
        <p:nvSpPr>
          <p:cNvPr id="28" name="TextBox 27">
            <a:extLst>
              <a:ext uri="{FF2B5EF4-FFF2-40B4-BE49-F238E27FC236}">
                <a16:creationId xmlns:a16="http://schemas.microsoft.com/office/drawing/2014/main" id="{78FA5B47-BA26-FF11-1A65-7B18F29F562E}"/>
              </a:ext>
            </a:extLst>
          </p:cNvPr>
          <p:cNvSpPr txBox="1"/>
          <p:nvPr/>
        </p:nvSpPr>
        <p:spPr>
          <a:xfrm>
            <a:off x="8224899" y="2487947"/>
            <a:ext cx="537327" cy="169277"/>
          </a:xfrm>
          <a:prstGeom prst="rect">
            <a:avLst/>
          </a:prstGeom>
          <a:noFill/>
        </p:spPr>
        <p:txBody>
          <a:bodyPr wrap="none" rtlCol="0">
            <a:spAutoFit/>
          </a:bodyPr>
          <a:lstStyle/>
          <a:p>
            <a:r>
              <a:rPr lang="en-US" sz="500" dirty="0"/>
              <a:t>0123456789</a:t>
            </a:r>
          </a:p>
        </p:txBody>
      </p:sp>
      <p:sp>
        <p:nvSpPr>
          <p:cNvPr id="44" name="Rectangle 43">
            <a:extLst>
              <a:ext uri="{FF2B5EF4-FFF2-40B4-BE49-F238E27FC236}">
                <a16:creationId xmlns:a16="http://schemas.microsoft.com/office/drawing/2014/main" id="{8AF021C2-0F2D-7119-62AA-DE498147B6F8}"/>
              </a:ext>
            </a:extLst>
          </p:cNvPr>
          <p:cNvSpPr/>
          <p:nvPr/>
        </p:nvSpPr>
        <p:spPr>
          <a:xfrm>
            <a:off x="7930278" y="3128085"/>
            <a:ext cx="716578" cy="200503"/>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49" name="Picture 48">
            <a:extLst>
              <a:ext uri="{FF2B5EF4-FFF2-40B4-BE49-F238E27FC236}">
                <a16:creationId xmlns:a16="http://schemas.microsoft.com/office/drawing/2014/main" id="{E7C5092A-F25C-F8C0-00AB-E93C8EA926A1}"/>
              </a:ext>
            </a:extLst>
          </p:cNvPr>
          <p:cNvPicPr>
            <a:picLocks noChangeAspect="1"/>
          </p:cNvPicPr>
          <p:nvPr/>
        </p:nvPicPr>
        <p:blipFill>
          <a:blip r:embed="rId3"/>
          <a:stretch>
            <a:fillRect/>
          </a:stretch>
        </p:blipFill>
        <p:spPr>
          <a:xfrm>
            <a:off x="8465954" y="3339887"/>
            <a:ext cx="159628" cy="654905"/>
          </a:xfrm>
          <a:prstGeom prst="rect">
            <a:avLst/>
          </a:prstGeom>
        </p:spPr>
      </p:pic>
      <p:sp>
        <p:nvSpPr>
          <p:cNvPr id="50" name="Rectangle 49">
            <a:extLst>
              <a:ext uri="{FF2B5EF4-FFF2-40B4-BE49-F238E27FC236}">
                <a16:creationId xmlns:a16="http://schemas.microsoft.com/office/drawing/2014/main" id="{FCAA2D24-F7DE-CB6D-5AD4-8E39315BD597}"/>
              </a:ext>
            </a:extLst>
          </p:cNvPr>
          <p:cNvSpPr/>
          <p:nvPr/>
        </p:nvSpPr>
        <p:spPr>
          <a:xfrm>
            <a:off x="8464049" y="3379328"/>
            <a:ext cx="118037" cy="74204"/>
          </a:xfrm>
          <a:prstGeom prst="rect">
            <a:avLst/>
          </a:prstGeom>
          <a:solidFill>
            <a:srgbClr val="D3DFF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1" name="Rectangle 50">
            <a:extLst>
              <a:ext uri="{FF2B5EF4-FFF2-40B4-BE49-F238E27FC236}">
                <a16:creationId xmlns:a16="http://schemas.microsoft.com/office/drawing/2014/main" id="{C17CA14F-F068-3A21-4C4B-97631A86D18A}"/>
              </a:ext>
            </a:extLst>
          </p:cNvPr>
          <p:cNvSpPr/>
          <p:nvPr/>
        </p:nvSpPr>
        <p:spPr>
          <a:xfrm>
            <a:off x="8469193" y="3484161"/>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2" name="Rectangle 51">
            <a:extLst>
              <a:ext uri="{FF2B5EF4-FFF2-40B4-BE49-F238E27FC236}">
                <a16:creationId xmlns:a16="http://schemas.microsoft.com/office/drawing/2014/main" id="{339ADEF6-4B95-BEAD-6D24-D1F4CEEB8423}"/>
              </a:ext>
            </a:extLst>
          </p:cNvPr>
          <p:cNvSpPr/>
          <p:nvPr/>
        </p:nvSpPr>
        <p:spPr>
          <a:xfrm>
            <a:off x="8469193" y="3587420"/>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3" name="Rectangle 52">
            <a:extLst>
              <a:ext uri="{FF2B5EF4-FFF2-40B4-BE49-F238E27FC236}">
                <a16:creationId xmlns:a16="http://schemas.microsoft.com/office/drawing/2014/main" id="{5A53D820-0451-BAE1-D1AE-F4F2F4FF8091}"/>
              </a:ext>
            </a:extLst>
          </p:cNvPr>
          <p:cNvSpPr/>
          <p:nvPr/>
        </p:nvSpPr>
        <p:spPr>
          <a:xfrm>
            <a:off x="8469193" y="3687847"/>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4" name="Rectangle 53">
            <a:extLst>
              <a:ext uri="{FF2B5EF4-FFF2-40B4-BE49-F238E27FC236}">
                <a16:creationId xmlns:a16="http://schemas.microsoft.com/office/drawing/2014/main" id="{7DE9B5AE-177A-935E-A12E-57E3D79AB002}"/>
              </a:ext>
            </a:extLst>
          </p:cNvPr>
          <p:cNvSpPr/>
          <p:nvPr/>
        </p:nvSpPr>
        <p:spPr>
          <a:xfrm>
            <a:off x="8469193" y="3797086"/>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5" name="Rectangle 54">
            <a:extLst>
              <a:ext uri="{FF2B5EF4-FFF2-40B4-BE49-F238E27FC236}">
                <a16:creationId xmlns:a16="http://schemas.microsoft.com/office/drawing/2014/main" id="{38EC6CFB-07ED-ABED-6AA9-2E8101775D3B}"/>
              </a:ext>
            </a:extLst>
          </p:cNvPr>
          <p:cNvSpPr/>
          <p:nvPr/>
        </p:nvSpPr>
        <p:spPr>
          <a:xfrm>
            <a:off x="8469193" y="3890560"/>
            <a:ext cx="139244" cy="74204"/>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57" name="Picture 4" descr="Three dots - Free interface icons">
            <a:extLst>
              <a:ext uri="{FF2B5EF4-FFF2-40B4-BE49-F238E27FC236}">
                <a16:creationId xmlns:a16="http://schemas.microsoft.com/office/drawing/2014/main" id="{9E2CF98A-FA2C-DA5C-6F6D-3FE490B6F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491280" y="3479017"/>
            <a:ext cx="83820" cy="8382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Three dots - Free interface icons">
            <a:extLst>
              <a:ext uri="{FF2B5EF4-FFF2-40B4-BE49-F238E27FC236}">
                <a16:creationId xmlns:a16="http://schemas.microsoft.com/office/drawing/2014/main" id="{C806CA25-632E-559A-DA5A-955DE895E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491280" y="3583515"/>
            <a:ext cx="83820" cy="8382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Three dots - Free interface icons">
            <a:extLst>
              <a:ext uri="{FF2B5EF4-FFF2-40B4-BE49-F238E27FC236}">
                <a16:creationId xmlns:a16="http://schemas.microsoft.com/office/drawing/2014/main" id="{F188FF89-5CE0-932A-1198-32B5A9C79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491280" y="3682136"/>
            <a:ext cx="83820" cy="8382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Three dots - Free interface icons">
            <a:extLst>
              <a:ext uri="{FF2B5EF4-FFF2-40B4-BE49-F238E27FC236}">
                <a16:creationId xmlns:a16="http://schemas.microsoft.com/office/drawing/2014/main" id="{700524CB-CF0F-0BC4-8C43-7E9C681C5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491280" y="3781932"/>
            <a:ext cx="83820" cy="8382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Three dots - Free interface icons">
            <a:extLst>
              <a:ext uri="{FF2B5EF4-FFF2-40B4-BE49-F238E27FC236}">
                <a16:creationId xmlns:a16="http://schemas.microsoft.com/office/drawing/2014/main" id="{45ABAD16-CD7F-DA96-5FDD-76BBF74EA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491280" y="3885841"/>
            <a:ext cx="83820" cy="83820"/>
          </a:xfrm>
          <a:prstGeom prst="rect">
            <a:avLst/>
          </a:prstGeom>
          <a:noFill/>
          <a:extLst>
            <a:ext uri="{909E8E84-426E-40DD-AFC4-6F175D3DCCD1}">
              <a14:hiddenFill xmlns:a14="http://schemas.microsoft.com/office/drawing/2010/main">
                <a:solidFill>
                  <a:srgbClr val="FFFFFF"/>
                </a:solidFill>
              </a14:hiddenFill>
            </a:ext>
          </a:extLst>
        </p:spPr>
      </p:pic>
      <p:grpSp>
        <p:nvGrpSpPr>
          <p:cNvPr id="1024" name="Group 1023">
            <a:extLst>
              <a:ext uri="{FF2B5EF4-FFF2-40B4-BE49-F238E27FC236}">
                <a16:creationId xmlns:a16="http://schemas.microsoft.com/office/drawing/2014/main" id="{FCF49CD9-FE6D-8EF6-58A1-82D2E473CC50}"/>
              </a:ext>
            </a:extLst>
          </p:cNvPr>
          <p:cNvGrpSpPr/>
          <p:nvPr/>
        </p:nvGrpSpPr>
        <p:grpSpPr>
          <a:xfrm>
            <a:off x="8680298" y="3536892"/>
            <a:ext cx="310515" cy="175260"/>
            <a:chOff x="2190750" y="3297555"/>
            <a:chExt cx="310515" cy="175260"/>
          </a:xfrm>
        </p:grpSpPr>
        <p:sp>
          <p:nvSpPr>
            <p:cNvPr id="62" name="Rectangle 61">
              <a:extLst>
                <a:ext uri="{FF2B5EF4-FFF2-40B4-BE49-F238E27FC236}">
                  <a16:creationId xmlns:a16="http://schemas.microsoft.com/office/drawing/2014/main" id="{9A0417BB-AB59-4C6C-43DB-8EF74C7CECEF}"/>
                </a:ext>
              </a:extLst>
            </p:cNvPr>
            <p:cNvSpPr/>
            <p:nvPr/>
          </p:nvSpPr>
          <p:spPr>
            <a:xfrm>
              <a:off x="2190750" y="3297555"/>
              <a:ext cx="310515" cy="8763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kumimoji="1" lang="en-US" sz="500" dirty="0">
                  <a:solidFill>
                    <a:schemeClr val="tx1"/>
                  </a:solidFill>
                </a:rPr>
                <a:t>Edit</a:t>
              </a:r>
            </a:p>
          </p:txBody>
        </p:sp>
        <p:sp>
          <p:nvSpPr>
            <p:cNvPr id="63" name="Rectangle 62">
              <a:extLst>
                <a:ext uri="{FF2B5EF4-FFF2-40B4-BE49-F238E27FC236}">
                  <a16:creationId xmlns:a16="http://schemas.microsoft.com/office/drawing/2014/main" id="{4410D98E-A507-A320-645E-F852D7E33903}"/>
                </a:ext>
              </a:extLst>
            </p:cNvPr>
            <p:cNvSpPr/>
            <p:nvPr/>
          </p:nvSpPr>
          <p:spPr>
            <a:xfrm>
              <a:off x="2190750" y="3385185"/>
              <a:ext cx="310515" cy="8763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kumimoji="1" lang="en-US" sz="500" dirty="0">
                  <a:solidFill>
                    <a:schemeClr val="tx1"/>
                  </a:solidFill>
                </a:rPr>
                <a:t>Remove</a:t>
              </a:r>
            </a:p>
          </p:txBody>
        </p:sp>
      </p:grpSp>
      <p:pic>
        <p:nvPicPr>
          <p:cNvPr id="1025" name="図 289">
            <a:extLst>
              <a:ext uri="{FF2B5EF4-FFF2-40B4-BE49-F238E27FC236}">
                <a16:creationId xmlns:a16="http://schemas.microsoft.com/office/drawing/2014/main" id="{DDA81474-3E1D-67DE-21D1-ACB5E0909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09215">
            <a:off x="8533401" y="3500807"/>
            <a:ext cx="187372" cy="187372"/>
          </a:xfrm>
          <a:prstGeom prst="rect">
            <a:avLst/>
          </a:prstGeom>
        </p:spPr>
      </p:pic>
      <p:sp>
        <p:nvSpPr>
          <p:cNvPr id="1030" name="Callout: Bent Line 1029">
            <a:extLst>
              <a:ext uri="{FF2B5EF4-FFF2-40B4-BE49-F238E27FC236}">
                <a16:creationId xmlns:a16="http://schemas.microsoft.com/office/drawing/2014/main" id="{3B2AFAF5-C612-9E32-52F6-DBC18EF73F15}"/>
              </a:ext>
            </a:extLst>
          </p:cNvPr>
          <p:cNvSpPr/>
          <p:nvPr/>
        </p:nvSpPr>
        <p:spPr>
          <a:xfrm>
            <a:off x="11940119" y="3103394"/>
            <a:ext cx="1221740" cy="739084"/>
          </a:xfrm>
          <a:prstGeom prst="borderCallout2">
            <a:avLst>
              <a:gd name="adj1" fmla="val 18750"/>
              <a:gd name="adj2" fmla="val -8333"/>
              <a:gd name="adj3" fmla="val 18750"/>
              <a:gd name="adj4" fmla="val -16667"/>
              <a:gd name="adj5" fmla="val -25100"/>
              <a:gd name="adj6" fmla="val -737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Link from table</a:t>
            </a:r>
          </a:p>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(PURCHASE_MASTER)</a:t>
            </a:r>
          </a:p>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but user can edit and used pack size from last time.</a:t>
            </a:r>
            <a:endParaRPr kumimoji="1" lang="en-US" sz="800" b="1" dirty="0">
              <a:solidFill>
                <a:schemeClr val="tx1"/>
              </a:solidFill>
            </a:endParaRPr>
          </a:p>
        </p:txBody>
      </p:sp>
      <p:sp>
        <p:nvSpPr>
          <p:cNvPr id="1031" name="Rectangle 1030">
            <a:extLst>
              <a:ext uri="{FF2B5EF4-FFF2-40B4-BE49-F238E27FC236}">
                <a16:creationId xmlns:a16="http://schemas.microsoft.com/office/drawing/2014/main" id="{C570B338-6120-557A-8217-596E261AF746}"/>
              </a:ext>
            </a:extLst>
          </p:cNvPr>
          <p:cNvSpPr/>
          <p:nvPr/>
        </p:nvSpPr>
        <p:spPr>
          <a:xfrm>
            <a:off x="11084408" y="2706156"/>
            <a:ext cx="985203" cy="27476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032" name="Callout: Bent Line 1031">
            <a:extLst>
              <a:ext uri="{FF2B5EF4-FFF2-40B4-BE49-F238E27FC236}">
                <a16:creationId xmlns:a16="http://schemas.microsoft.com/office/drawing/2014/main" id="{577DDDFF-5850-0374-E034-A685F33FF470}"/>
              </a:ext>
            </a:extLst>
          </p:cNvPr>
          <p:cNvSpPr/>
          <p:nvPr/>
        </p:nvSpPr>
        <p:spPr>
          <a:xfrm>
            <a:off x="7552082" y="4300769"/>
            <a:ext cx="756391" cy="209331"/>
          </a:xfrm>
          <a:prstGeom prst="borderCallout2">
            <a:avLst>
              <a:gd name="adj1" fmla="val 18750"/>
              <a:gd name="adj2" fmla="val -8333"/>
              <a:gd name="adj3" fmla="val 18750"/>
              <a:gd name="adj4" fmla="val -16667"/>
              <a:gd name="adj5" fmla="val -468593"/>
              <a:gd name="adj6" fmla="val -1163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Print all tags </a:t>
            </a:r>
            <a:endParaRPr kumimoji="1" lang="en-US" sz="800" b="1" dirty="0">
              <a:solidFill>
                <a:schemeClr val="tx1"/>
              </a:solidFill>
            </a:endParaRPr>
          </a:p>
        </p:txBody>
      </p:sp>
      <p:sp>
        <p:nvSpPr>
          <p:cNvPr id="1033" name="Rectangle 1032">
            <a:extLst>
              <a:ext uri="{FF2B5EF4-FFF2-40B4-BE49-F238E27FC236}">
                <a16:creationId xmlns:a16="http://schemas.microsoft.com/office/drawing/2014/main" id="{C2AF28BC-5618-B807-A6D1-CD2658311749}"/>
              </a:ext>
            </a:extLst>
          </p:cNvPr>
          <p:cNvSpPr/>
          <p:nvPr/>
        </p:nvSpPr>
        <p:spPr>
          <a:xfrm>
            <a:off x="8140124" y="3466847"/>
            <a:ext cx="323926" cy="56150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034" name="Callout: Bent Line 1033">
            <a:extLst>
              <a:ext uri="{FF2B5EF4-FFF2-40B4-BE49-F238E27FC236}">
                <a16:creationId xmlns:a16="http://schemas.microsoft.com/office/drawing/2014/main" id="{F641711D-221C-FAE4-2916-425AE0ADF5B4}"/>
              </a:ext>
            </a:extLst>
          </p:cNvPr>
          <p:cNvSpPr/>
          <p:nvPr/>
        </p:nvSpPr>
        <p:spPr>
          <a:xfrm>
            <a:off x="9091776" y="4082382"/>
            <a:ext cx="1348108" cy="514795"/>
          </a:xfrm>
          <a:prstGeom prst="borderCallout2">
            <a:avLst>
              <a:gd name="adj1" fmla="val 18750"/>
              <a:gd name="adj2" fmla="val -8333"/>
              <a:gd name="adj3" fmla="val 18750"/>
              <a:gd name="adj4" fmla="val -16667"/>
              <a:gd name="adj5" fmla="val -39295"/>
              <a:gd name="adj6" fmla="val -44995"/>
            </a:avLst>
          </a:prstGeom>
          <a:solidFill>
            <a:srgbClr val="FF7C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800" dirty="0">
                <a:solidFill>
                  <a:schemeClr val="bg1"/>
                </a:solidFill>
                <a:latin typeface="Tahoma" panose="020B0604030504040204" pitchFamily="34" charset="0"/>
                <a:ea typeface="Tahoma" panose="020B0604030504040204" pitchFamily="34" charset="0"/>
                <a:cs typeface="Tahoma" panose="020B0604030504040204" pitchFamily="34" charset="0"/>
              </a:rPr>
              <a:t>The total amount must be less or equal to the remaining balance qty.</a:t>
            </a:r>
            <a:endParaRPr kumimoji="1" lang="en-US" sz="800" dirty="0">
              <a:solidFill>
                <a:schemeClr val="bg1"/>
              </a:solidFill>
            </a:endParaRPr>
          </a:p>
        </p:txBody>
      </p:sp>
      <p:sp>
        <p:nvSpPr>
          <p:cNvPr id="1036" name="Rectangle: Rounded Corners 1035">
            <a:extLst>
              <a:ext uri="{FF2B5EF4-FFF2-40B4-BE49-F238E27FC236}">
                <a16:creationId xmlns:a16="http://schemas.microsoft.com/office/drawing/2014/main" id="{E7728C8B-914A-4C63-9DC3-F0A6931348E7}"/>
              </a:ext>
            </a:extLst>
          </p:cNvPr>
          <p:cNvSpPr/>
          <p:nvPr/>
        </p:nvSpPr>
        <p:spPr>
          <a:xfrm>
            <a:off x="7963116" y="3150366"/>
            <a:ext cx="815548" cy="1581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dirty="0">
                <a:solidFill>
                  <a:schemeClr val="bg1"/>
                </a:solidFill>
              </a:rPr>
              <a:t>Add more tag</a:t>
            </a:r>
          </a:p>
        </p:txBody>
      </p:sp>
      <p:sp>
        <p:nvSpPr>
          <p:cNvPr id="1038" name="Callout: Bent Line 1037">
            <a:extLst>
              <a:ext uri="{FF2B5EF4-FFF2-40B4-BE49-F238E27FC236}">
                <a16:creationId xmlns:a16="http://schemas.microsoft.com/office/drawing/2014/main" id="{DA2D8B91-1587-EE2A-70CC-D7B024517E25}"/>
              </a:ext>
            </a:extLst>
          </p:cNvPr>
          <p:cNvSpPr/>
          <p:nvPr/>
        </p:nvSpPr>
        <p:spPr>
          <a:xfrm>
            <a:off x="9747417" y="1775923"/>
            <a:ext cx="802640" cy="424343"/>
          </a:xfrm>
          <a:prstGeom prst="borderCallout2">
            <a:avLst>
              <a:gd name="adj1" fmla="val 18750"/>
              <a:gd name="adj2" fmla="val -8333"/>
              <a:gd name="adj3" fmla="val 18750"/>
              <a:gd name="adj4" fmla="val -16667"/>
              <a:gd name="adj5" fmla="val 171320"/>
              <a:gd name="adj6" fmla="val -14244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Enter Invoice No</a:t>
            </a:r>
            <a:endParaRPr kumimoji="1" lang="en-US" sz="800" dirty="0">
              <a:solidFill>
                <a:schemeClr val="tx1"/>
              </a:solidFill>
            </a:endParaRPr>
          </a:p>
        </p:txBody>
      </p:sp>
      <p:pic>
        <p:nvPicPr>
          <p:cNvPr id="4" name="Picture 3">
            <a:extLst>
              <a:ext uri="{FF2B5EF4-FFF2-40B4-BE49-F238E27FC236}">
                <a16:creationId xmlns:a16="http://schemas.microsoft.com/office/drawing/2014/main" id="{ED39810D-6050-DCDF-44DA-CF5056CB1090}"/>
              </a:ext>
            </a:extLst>
          </p:cNvPr>
          <p:cNvPicPr>
            <a:picLocks noChangeAspect="1"/>
          </p:cNvPicPr>
          <p:nvPr/>
        </p:nvPicPr>
        <p:blipFill>
          <a:blip r:embed="rId5"/>
          <a:stretch>
            <a:fillRect/>
          </a:stretch>
        </p:blipFill>
        <p:spPr>
          <a:xfrm>
            <a:off x="487939" y="1953542"/>
            <a:ext cx="5963661" cy="1864356"/>
          </a:xfrm>
          <a:prstGeom prst="rect">
            <a:avLst/>
          </a:prstGeom>
        </p:spPr>
      </p:pic>
      <p:sp>
        <p:nvSpPr>
          <p:cNvPr id="5" name="TextBox 4">
            <a:extLst>
              <a:ext uri="{FF2B5EF4-FFF2-40B4-BE49-F238E27FC236}">
                <a16:creationId xmlns:a16="http://schemas.microsoft.com/office/drawing/2014/main" id="{B12EA163-C5DE-88C5-963C-34D5EEF71385}"/>
              </a:ext>
            </a:extLst>
          </p:cNvPr>
          <p:cNvSpPr txBox="1"/>
          <p:nvPr/>
        </p:nvSpPr>
        <p:spPr>
          <a:xfrm>
            <a:off x="2736533" y="2823078"/>
            <a:ext cx="537327" cy="169277"/>
          </a:xfrm>
          <a:prstGeom prst="rect">
            <a:avLst/>
          </a:prstGeom>
          <a:noFill/>
        </p:spPr>
        <p:txBody>
          <a:bodyPr wrap="none" rtlCol="0">
            <a:spAutoFit/>
          </a:bodyPr>
          <a:lstStyle/>
          <a:p>
            <a:r>
              <a:rPr lang="en-US" sz="500" dirty="0"/>
              <a:t>0123456789</a:t>
            </a:r>
          </a:p>
        </p:txBody>
      </p:sp>
      <p:pic>
        <p:nvPicPr>
          <p:cNvPr id="7" name="Picture 6">
            <a:extLst>
              <a:ext uri="{FF2B5EF4-FFF2-40B4-BE49-F238E27FC236}">
                <a16:creationId xmlns:a16="http://schemas.microsoft.com/office/drawing/2014/main" id="{383F6C8B-851C-FF1B-E782-16DF032C9249}"/>
              </a:ext>
            </a:extLst>
          </p:cNvPr>
          <p:cNvPicPr>
            <a:picLocks noChangeAspect="1"/>
          </p:cNvPicPr>
          <p:nvPr/>
        </p:nvPicPr>
        <p:blipFill>
          <a:blip r:embed="rId6"/>
          <a:stretch>
            <a:fillRect/>
          </a:stretch>
        </p:blipFill>
        <p:spPr>
          <a:xfrm>
            <a:off x="511167" y="3893997"/>
            <a:ext cx="5904873" cy="1338664"/>
          </a:xfrm>
          <a:prstGeom prst="rect">
            <a:avLst/>
          </a:prstGeom>
        </p:spPr>
      </p:pic>
      <p:sp>
        <p:nvSpPr>
          <p:cNvPr id="8" name="Rectangle: Rounded Corners 7">
            <a:extLst>
              <a:ext uri="{FF2B5EF4-FFF2-40B4-BE49-F238E27FC236}">
                <a16:creationId xmlns:a16="http://schemas.microsoft.com/office/drawing/2014/main" id="{0E0EAFFB-050C-6CB6-C7C2-1D9BAF9E1F21}"/>
              </a:ext>
            </a:extLst>
          </p:cNvPr>
          <p:cNvSpPr/>
          <p:nvPr/>
        </p:nvSpPr>
        <p:spPr>
          <a:xfrm>
            <a:off x="3160336" y="3931472"/>
            <a:ext cx="537327" cy="158116"/>
          </a:xfrm>
          <a:prstGeom prst="roundRect">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b="1" dirty="0">
                <a:solidFill>
                  <a:schemeClr val="bg1"/>
                </a:solidFill>
              </a:rPr>
              <a:t>Reprint</a:t>
            </a:r>
          </a:p>
        </p:txBody>
      </p:sp>
      <p:sp>
        <p:nvSpPr>
          <p:cNvPr id="9" name="Oval 8">
            <a:extLst>
              <a:ext uri="{FF2B5EF4-FFF2-40B4-BE49-F238E27FC236}">
                <a16:creationId xmlns:a16="http://schemas.microsoft.com/office/drawing/2014/main" id="{BEF9C827-5AA2-63C0-1698-43427E95BB34}"/>
              </a:ext>
            </a:extLst>
          </p:cNvPr>
          <p:cNvSpPr/>
          <p:nvPr/>
        </p:nvSpPr>
        <p:spPr>
          <a:xfrm>
            <a:off x="592022" y="3954837"/>
            <a:ext cx="120015" cy="120015"/>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1" name="Oval 10">
            <a:extLst>
              <a:ext uri="{FF2B5EF4-FFF2-40B4-BE49-F238E27FC236}">
                <a16:creationId xmlns:a16="http://schemas.microsoft.com/office/drawing/2014/main" id="{F701575C-0360-8D0B-E955-F1EEEB181980}"/>
              </a:ext>
            </a:extLst>
          </p:cNvPr>
          <p:cNvSpPr/>
          <p:nvPr/>
        </p:nvSpPr>
        <p:spPr>
          <a:xfrm>
            <a:off x="1413499" y="3956358"/>
            <a:ext cx="120015" cy="120015"/>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2" name="Oval 11">
            <a:extLst>
              <a:ext uri="{FF2B5EF4-FFF2-40B4-BE49-F238E27FC236}">
                <a16:creationId xmlns:a16="http://schemas.microsoft.com/office/drawing/2014/main" id="{FA838E0A-3A7A-5CE8-035F-E803BFAC310D}"/>
              </a:ext>
            </a:extLst>
          </p:cNvPr>
          <p:cNvSpPr/>
          <p:nvPr/>
        </p:nvSpPr>
        <p:spPr>
          <a:xfrm>
            <a:off x="1434088" y="3974043"/>
            <a:ext cx="82153" cy="82151"/>
          </a:xfrm>
          <a:prstGeom prst="ellipse">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4" name="Rectangle 13">
            <a:extLst>
              <a:ext uri="{FF2B5EF4-FFF2-40B4-BE49-F238E27FC236}">
                <a16:creationId xmlns:a16="http://schemas.microsoft.com/office/drawing/2014/main" id="{0504A01F-AAB2-85AD-B8C0-DAC4A94A4A02}"/>
              </a:ext>
            </a:extLst>
          </p:cNvPr>
          <p:cNvSpPr/>
          <p:nvPr/>
        </p:nvSpPr>
        <p:spPr>
          <a:xfrm>
            <a:off x="1792934" y="4221711"/>
            <a:ext cx="211125" cy="50569"/>
          </a:xfrm>
          <a:prstGeom prst="rect">
            <a:avLst/>
          </a:prstGeom>
          <a:solidFill>
            <a:srgbClr val="B4C6E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5" name="Rectangle 14">
            <a:extLst>
              <a:ext uri="{FF2B5EF4-FFF2-40B4-BE49-F238E27FC236}">
                <a16:creationId xmlns:a16="http://schemas.microsoft.com/office/drawing/2014/main" id="{B726B9D9-05E5-4FA7-D7B3-E75295AB7691}"/>
              </a:ext>
            </a:extLst>
          </p:cNvPr>
          <p:cNvSpPr/>
          <p:nvPr/>
        </p:nvSpPr>
        <p:spPr>
          <a:xfrm>
            <a:off x="1869286" y="4218457"/>
            <a:ext cx="58420" cy="5842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6" name="Rectangle 15">
            <a:extLst>
              <a:ext uri="{FF2B5EF4-FFF2-40B4-BE49-F238E27FC236}">
                <a16:creationId xmlns:a16="http://schemas.microsoft.com/office/drawing/2014/main" id="{D494F332-F4AB-5225-4062-27BB18DD3553}"/>
              </a:ext>
            </a:extLst>
          </p:cNvPr>
          <p:cNvSpPr/>
          <p:nvPr/>
        </p:nvSpPr>
        <p:spPr>
          <a:xfrm>
            <a:off x="1063954" y="4109514"/>
            <a:ext cx="621558" cy="120015"/>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19" name="Callout: Bent Line 18">
            <a:extLst>
              <a:ext uri="{FF2B5EF4-FFF2-40B4-BE49-F238E27FC236}">
                <a16:creationId xmlns:a16="http://schemas.microsoft.com/office/drawing/2014/main" id="{78A19007-959C-4C2C-1421-9A09E494D943}"/>
              </a:ext>
            </a:extLst>
          </p:cNvPr>
          <p:cNvSpPr/>
          <p:nvPr/>
        </p:nvSpPr>
        <p:spPr>
          <a:xfrm>
            <a:off x="700289" y="2785424"/>
            <a:ext cx="1061410" cy="165964"/>
          </a:xfrm>
          <a:prstGeom prst="borderCallout2">
            <a:avLst>
              <a:gd name="adj1" fmla="val 16917"/>
              <a:gd name="adj2" fmla="val -1561"/>
              <a:gd name="adj3" fmla="val 16917"/>
              <a:gd name="adj4" fmla="val -10141"/>
              <a:gd name="adj5" fmla="val 177046"/>
              <a:gd name="adj6" fmla="val -338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Unselect/Select all</a:t>
            </a:r>
          </a:p>
        </p:txBody>
      </p:sp>
      <p:sp>
        <p:nvSpPr>
          <p:cNvPr id="20" name="Rectangle 19">
            <a:extLst>
              <a:ext uri="{FF2B5EF4-FFF2-40B4-BE49-F238E27FC236}">
                <a16:creationId xmlns:a16="http://schemas.microsoft.com/office/drawing/2014/main" id="{04640D7C-04C1-B346-DF6A-C1EB5249CFEF}"/>
              </a:ext>
            </a:extLst>
          </p:cNvPr>
          <p:cNvSpPr/>
          <p:nvPr/>
        </p:nvSpPr>
        <p:spPr>
          <a:xfrm>
            <a:off x="641869" y="3065024"/>
            <a:ext cx="58420" cy="5842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31" name="Rounded Rectangle 16">
            <a:extLst>
              <a:ext uri="{FF2B5EF4-FFF2-40B4-BE49-F238E27FC236}">
                <a16:creationId xmlns:a16="http://schemas.microsoft.com/office/drawing/2014/main" id="{63D67E27-FFFA-A7DC-EC84-93FD511CED2B}"/>
              </a:ext>
            </a:extLst>
          </p:cNvPr>
          <p:cNvSpPr/>
          <p:nvPr/>
        </p:nvSpPr>
        <p:spPr>
          <a:xfrm>
            <a:off x="3932419" y="3335455"/>
            <a:ext cx="487592" cy="1822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18">
            <a:extLst>
              <a:ext uri="{FF2B5EF4-FFF2-40B4-BE49-F238E27FC236}">
                <a16:creationId xmlns:a16="http://schemas.microsoft.com/office/drawing/2014/main" id="{9CDA3B92-43D6-4AEF-FB89-ADAE720DFF1A}"/>
              </a:ext>
            </a:extLst>
          </p:cNvPr>
          <p:cNvCxnSpPr>
            <a:cxnSpLocks/>
            <a:stCxn id="31" idx="2"/>
          </p:cNvCxnSpPr>
          <p:nvPr/>
        </p:nvCxnSpPr>
        <p:spPr>
          <a:xfrm rot="5400000">
            <a:off x="3378552" y="3866069"/>
            <a:ext cx="1146011" cy="44931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BF43A23-D06B-B84F-E711-EB145E309589}"/>
              </a:ext>
            </a:extLst>
          </p:cNvPr>
          <p:cNvSpPr txBox="1"/>
          <p:nvPr/>
        </p:nvSpPr>
        <p:spPr>
          <a:xfrm>
            <a:off x="592022" y="5382077"/>
            <a:ext cx="4212343" cy="1869743"/>
          </a:xfrm>
          <a:prstGeom prst="rect">
            <a:avLst/>
          </a:prstGeom>
          <a:noFill/>
        </p:spPr>
        <p:txBody>
          <a:bodyPr wrap="square" rtlCol="0">
            <a:spAutoFit/>
          </a:bodyPr>
          <a:lstStyle/>
          <a:p>
            <a:r>
              <a:rPr lang="en-US" sz="1050" b="1" dirty="0">
                <a:latin typeface="Tahoma" panose="020B0604030504040204" pitchFamily="34" charset="0"/>
                <a:ea typeface="Tahoma" panose="020B0604030504040204" pitchFamily="34" charset="0"/>
                <a:cs typeface="Tahoma" panose="020B0604030504040204" pitchFamily="34" charset="0"/>
              </a:rPr>
              <a:t>Remark</a:t>
            </a:r>
            <a:endParaRPr lang="en-US" sz="105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050" dirty="0"/>
              <a:t>Item for search ,user can search by wildcard character</a:t>
            </a:r>
          </a:p>
          <a:p>
            <a:pPr marL="171450" indent="-171450">
              <a:buFont typeface="Arial" panose="020B0604020202020204" pitchFamily="34" charset="0"/>
              <a:buChar char="•"/>
            </a:pPr>
            <a:r>
              <a:rPr lang="en-US" sz="1050" i="1" dirty="0">
                <a:solidFill>
                  <a:srgbClr val="FF00FF"/>
                </a:solidFill>
              </a:rPr>
              <a:t>If user not search by invoice number and user want to change invoice too, so user must be select one item for get invoice into “Invoice No” field. If it is blank can’t update.</a:t>
            </a:r>
          </a:p>
          <a:p>
            <a:pPr marL="171450" indent="-171450">
              <a:buFont typeface="Arial" panose="020B0604020202020204" pitchFamily="34" charset="0"/>
              <a:buChar char="•"/>
            </a:pPr>
            <a:r>
              <a:rPr lang="en-US" sz="1050" i="1" dirty="0"/>
              <a:t>If updated invoice ,so the system updated “Update date” column also.</a:t>
            </a:r>
          </a:p>
          <a:p>
            <a:pPr marL="171450" indent="-171450">
              <a:buFont typeface="Arial" panose="020B0604020202020204" pitchFamily="34" charset="0"/>
              <a:buChar char="•"/>
            </a:pPr>
            <a:r>
              <a:rPr lang="en-US" sz="1050" dirty="0">
                <a:latin typeface="Tahoma" panose="020B0604030504040204" pitchFamily="34" charset="0"/>
                <a:ea typeface="Tahoma" panose="020B0604030504040204" pitchFamily="34" charset="0"/>
                <a:cs typeface="Tahoma" panose="020B0604030504040204" pitchFamily="34" charset="0"/>
              </a:rPr>
              <a:t>About reprint, user can select by item or all item for print out by tag number.</a:t>
            </a:r>
          </a:p>
          <a:p>
            <a:pPr marL="171450" indent="-171450">
              <a:buFont typeface="Arial" panose="020B0604020202020204" pitchFamily="34" charset="0"/>
              <a:buChar char="•"/>
            </a:pPr>
            <a:r>
              <a:rPr lang="en-US" sz="1050" dirty="0"/>
              <a:t>About sorting, sorting by user item search</a:t>
            </a:r>
          </a:p>
          <a:p>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46" name="Rectangle: Rounded Corners 45">
            <a:extLst>
              <a:ext uri="{FF2B5EF4-FFF2-40B4-BE49-F238E27FC236}">
                <a16:creationId xmlns:a16="http://schemas.microsoft.com/office/drawing/2014/main" id="{E4E2769C-D543-5A9D-DE03-6DFD39FF0A1F}"/>
              </a:ext>
            </a:extLst>
          </p:cNvPr>
          <p:cNvSpPr/>
          <p:nvPr/>
        </p:nvSpPr>
        <p:spPr>
          <a:xfrm>
            <a:off x="3627458" y="2828821"/>
            <a:ext cx="537327" cy="158116"/>
          </a:xfrm>
          <a:prstGeom prst="roundRect">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b="1" dirty="0">
                <a:solidFill>
                  <a:schemeClr val="bg1"/>
                </a:solidFill>
              </a:rPr>
              <a:t>Update</a:t>
            </a:r>
          </a:p>
        </p:txBody>
      </p:sp>
      <p:sp>
        <p:nvSpPr>
          <p:cNvPr id="47" name="Callout: Bent Line 46">
            <a:extLst>
              <a:ext uri="{FF2B5EF4-FFF2-40B4-BE49-F238E27FC236}">
                <a16:creationId xmlns:a16="http://schemas.microsoft.com/office/drawing/2014/main" id="{DE25F4B4-121C-060E-9E81-BC99A8095F67}"/>
              </a:ext>
            </a:extLst>
          </p:cNvPr>
          <p:cNvSpPr/>
          <p:nvPr/>
        </p:nvSpPr>
        <p:spPr>
          <a:xfrm>
            <a:off x="4366888" y="1896604"/>
            <a:ext cx="1061410" cy="310499"/>
          </a:xfrm>
          <a:prstGeom prst="borderCallout2">
            <a:avLst>
              <a:gd name="adj1" fmla="val 16917"/>
              <a:gd name="adj2" fmla="val -1561"/>
              <a:gd name="adj3" fmla="val 16917"/>
              <a:gd name="adj4" fmla="val -10141"/>
              <a:gd name="adj5" fmla="val 295996"/>
              <a:gd name="adj6" fmla="val -43232"/>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Tahoma" panose="020B0604030504040204" pitchFamily="34" charset="0"/>
                <a:ea typeface="Tahoma" panose="020B0604030504040204" pitchFamily="34" charset="0"/>
                <a:cs typeface="Tahoma" panose="020B0604030504040204" pitchFamily="34" charset="0"/>
              </a:rPr>
              <a:t>Update Invoice No to selected items</a:t>
            </a:r>
          </a:p>
        </p:txBody>
      </p:sp>
    </p:spTree>
    <p:extLst>
      <p:ext uri="{BB962C8B-B14F-4D97-AF65-F5344CB8AC3E}">
        <p14:creationId xmlns:p14="http://schemas.microsoft.com/office/powerpoint/2010/main" val="312795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7.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34</a:t>
            </a:fld>
            <a:endParaRPr kumimoji="1" lang="ja-JP" altLang="en-US"/>
          </a:p>
        </p:txBody>
      </p:sp>
      <p:graphicFrame>
        <p:nvGraphicFramePr>
          <p:cNvPr id="4" name="オブジェクト 3">
            <a:extLst>
              <a:ext uri="{FF2B5EF4-FFF2-40B4-BE49-F238E27FC236}">
                <a16:creationId xmlns:a16="http://schemas.microsoft.com/office/drawing/2014/main" id="{21290CBD-22A3-4F1E-9FDB-AED3BD8BB5A0}"/>
              </a:ext>
            </a:extLst>
          </p:cNvPr>
          <p:cNvGraphicFramePr>
            <a:graphicFrameLocks noChangeAspect="1"/>
          </p:cNvGraphicFramePr>
          <p:nvPr>
            <p:extLst>
              <p:ext uri="{D42A27DB-BD31-4B8C-83A1-F6EECF244321}">
                <p14:modId xmlns:p14="http://schemas.microsoft.com/office/powerpoint/2010/main" val="3879523963"/>
              </p:ext>
            </p:extLst>
          </p:nvPr>
        </p:nvGraphicFramePr>
        <p:xfrm>
          <a:off x="406399" y="1106488"/>
          <a:ext cx="6117063" cy="1627187"/>
        </p:xfrm>
        <a:graphic>
          <a:graphicData uri="http://schemas.openxmlformats.org/presentationml/2006/ole">
            <mc:AlternateContent xmlns:mc="http://schemas.openxmlformats.org/markup-compatibility/2006">
              <mc:Choice xmlns:v="urn:schemas-microsoft-com:vml" Requires="v">
                <p:oleObj name="Worksheet" r:id="rId2" imgW="11712079" imgH="3772175" progId="Excel.Sheet.12">
                  <p:embed/>
                </p:oleObj>
              </mc:Choice>
              <mc:Fallback>
                <p:oleObj name="Worksheet" r:id="rId2" imgW="11712079" imgH="3772175" progId="Excel.Sheet.12">
                  <p:embed/>
                  <p:pic>
                    <p:nvPicPr>
                      <p:cNvPr id="0" name=""/>
                      <p:cNvPicPr/>
                      <p:nvPr/>
                    </p:nvPicPr>
                    <p:blipFill>
                      <a:blip r:embed="rId3"/>
                      <a:stretch>
                        <a:fillRect/>
                      </a:stretch>
                    </p:blipFill>
                    <p:spPr>
                      <a:xfrm>
                        <a:off x="406399" y="1106488"/>
                        <a:ext cx="6117063" cy="1627187"/>
                      </a:xfrm>
                      <a:prstGeom prst="rect">
                        <a:avLst/>
                      </a:prstGeom>
                    </p:spPr>
                  </p:pic>
                </p:oleObj>
              </mc:Fallback>
            </mc:AlternateContent>
          </a:graphicData>
        </a:graphic>
      </p:graphicFrame>
    </p:spTree>
    <p:extLst>
      <p:ext uri="{BB962C8B-B14F-4D97-AF65-F5344CB8AC3E}">
        <p14:creationId xmlns:p14="http://schemas.microsoft.com/office/powerpoint/2010/main" val="1355483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8. Sign off</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a:t>Nidec Techno Motor (Thailand)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35</a:t>
            </a:fld>
            <a:endParaRPr kumimoji="1" lang="ja-JP" altLang="en-US"/>
          </a:p>
        </p:txBody>
      </p:sp>
      <p:cxnSp>
        <p:nvCxnSpPr>
          <p:cNvPr id="5" name="直線コネクタ 4">
            <a:extLst>
              <a:ext uri="{FF2B5EF4-FFF2-40B4-BE49-F238E27FC236}">
                <a16:creationId xmlns:a16="http://schemas.microsoft.com/office/drawing/2014/main"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BLUEPRINT##</a:t>
            </a:r>
          </a:p>
        </p:txBody>
      </p:sp>
      <p:sp>
        <p:nvSpPr>
          <p:cNvPr id="14" name="テキスト ボックス 13">
            <a:extLst>
              <a:ext uri="{FF2B5EF4-FFF2-40B4-BE49-F238E27FC236}">
                <a16:creationId xmlns:a16="http://schemas.microsoft.com/office/drawing/2014/main"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74A4B8-94E2-44F6-B2F7-812EBA49BC1B}"/>
              </a:ext>
            </a:extLst>
          </p:cNvPr>
          <p:cNvSpPr txBox="1"/>
          <p:nvPr/>
        </p:nvSpPr>
        <p:spPr>
          <a:xfrm>
            <a:off x="406400" y="3372966"/>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737A60-DFC6-4089-8BFA-08E793EDB353}"/>
              </a:ext>
            </a:extLst>
          </p:cNvPr>
          <p:cNvSpPr txBox="1"/>
          <p:nvPr/>
        </p:nvSpPr>
        <p:spPr>
          <a:xfrm>
            <a:off x="406400" y="3948404"/>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CC8B6FE-3581-44FC-9DEC-F1544EF8213E}"/>
              </a:ext>
            </a:extLst>
          </p:cNvPr>
          <p:cNvSpPr txBox="1"/>
          <p:nvPr/>
        </p:nvSpPr>
        <p:spPr>
          <a:xfrm>
            <a:off x="370469" y="4803435"/>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CD97158-E796-43D8-9519-A676C5C9D762}"/>
              </a:ext>
            </a:extLst>
          </p:cNvPr>
          <p:cNvSpPr txBox="1"/>
          <p:nvPr/>
        </p:nvSpPr>
        <p:spPr>
          <a:xfrm>
            <a:off x="370469" y="6356196"/>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3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446550"/>
          </a:xfrm>
          <a:prstGeom prst="rect">
            <a:avLst/>
          </a:prstGeom>
          <a:noFill/>
        </p:spPr>
        <p:txBody>
          <a:bodyPr wrap="square" rtlCol="0">
            <a:spAutoFit/>
          </a:bodyPr>
          <a:lstStyle/>
          <a:p>
            <a:r>
              <a:rPr kumimoji="1" lang="en-US" altLang="ja-JP" sz="1100" dirty="0"/>
              <a:t>■ Objectives</a:t>
            </a:r>
          </a:p>
          <a:p>
            <a:r>
              <a:rPr kumimoji="1" lang="en-US" altLang="ja-JP" sz="1100" dirty="0"/>
              <a:t>Provided the label/tag printing and management system to vendor/supplier.</a:t>
            </a:r>
          </a:p>
          <a:p>
            <a:endParaRPr kumimoji="1" lang="en-US" altLang="ja-JP" sz="1100" dirty="0"/>
          </a:p>
          <a:p>
            <a:r>
              <a:rPr kumimoji="1" lang="en-US" altLang="ja-JP" sz="1100" dirty="0"/>
              <a:t>■ Possible cause</a:t>
            </a:r>
          </a:p>
          <a:p>
            <a:endParaRPr kumimoji="1" lang="en-US" altLang="ja-JP" sz="1100" dirty="0"/>
          </a:p>
          <a:p>
            <a:endParaRPr kumimoji="1" lang="en-US" altLang="ja-JP" sz="1100" dirty="0"/>
          </a:p>
          <a:p>
            <a:r>
              <a:rPr kumimoji="1" lang="en-US" altLang="ja-JP" sz="1100" dirty="0"/>
              <a:t>■ Countermeasures</a:t>
            </a:r>
          </a:p>
          <a:p>
            <a:endParaRPr kumimoji="1" lang="en-US" altLang="ja-JP"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61610"/>
          </a:xfrm>
          <a:prstGeom prst="rect">
            <a:avLst/>
          </a:prstGeom>
          <a:noFill/>
        </p:spPr>
        <p:txBody>
          <a:bodyPr wrap="square" rtlCol="0">
            <a:spAutoFit/>
          </a:bodyPr>
          <a:lstStyle/>
          <a:p>
            <a:r>
              <a:rPr kumimoji="1" lang="en-US" altLang="ja-JP" sz="1100" dirty="0"/>
              <a:t>System flow diagram</a:t>
            </a:r>
            <a:endParaRPr kumimoji="1" lang="ja-JP" altLang="en-US"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a:p>
        </p:txBody>
      </p:sp>
      <p:sp>
        <p:nvSpPr>
          <p:cNvPr id="10" name="テキスト ボックス 9">
            <a:extLst>
              <a:ext uri="{FF2B5EF4-FFF2-40B4-BE49-F238E27FC236}">
                <a16:creationId xmlns:a16="http://schemas.microsoft.com/office/drawing/2014/main" id="{904546D1-79EE-482E-A6BD-41EFA3E9A176}"/>
              </a:ext>
            </a:extLst>
          </p:cNvPr>
          <p:cNvSpPr txBox="1"/>
          <p:nvPr/>
        </p:nvSpPr>
        <p:spPr>
          <a:xfrm>
            <a:off x="406401" y="1453702"/>
            <a:ext cx="6117061" cy="261610"/>
          </a:xfrm>
          <a:prstGeom prst="rect">
            <a:avLst/>
          </a:prstGeom>
          <a:noFill/>
        </p:spPr>
        <p:txBody>
          <a:bodyPr wrap="square" rtlCol="0">
            <a:spAutoFit/>
          </a:bodyPr>
          <a:lstStyle/>
          <a:p>
            <a:pPr algn="ctr"/>
            <a:r>
              <a:rPr kumimoji="1" lang="en-US" altLang="ja-JP" sz="1100" dirty="0"/>
              <a:t>Overall configuration diagram image</a:t>
            </a:r>
            <a:endParaRPr kumimoji="1" lang="ja-JP" altLang="en-US" sz="1100" dirty="0">
              <a:solidFill>
                <a:srgbClr val="FF0000"/>
              </a:solidFill>
            </a:endParaRPr>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710804"/>
            <a:ext cx="6117062" cy="747059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35" name="正方形/長方形 34">
            <a:extLst>
              <a:ext uri="{FF2B5EF4-FFF2-40B4-BE49-F238E27FC236}">
                <a16:creationId xmlns:a16="http://schemas.microsoft.com/office/drawing/2014/main" id="{28FFE1E8-4043-4251-A4E4-B7B924D69CFE}"/>
              </a:ext>
            </a:extLst>
          </p:cNvPr>
          <p:cNvSpPr/>
          <p:nvPr/>
        </p:nvSpPr>
        <p:spPr>
          <a:xfrm>
            <a:off x="888318" y="2202628"/>
            <a:ext cx="1780905" cy="25628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9" name="フローチャート: 磁気ディスク 18">
            <a:extLst>
              <a:ext uri="{FF2B5EF4-FFF2-40B4-BE49-F238E27FC236}">
                <a16:creationId xmlns:a16="http://schemas.microsoft.com/office/drawing/2014/main" id="{3CE92414-43C7-4CEE-8345-DE2BFE793C5E}"/>
              </a:ext>
            </a:extLst>
          </p:cNvPr>
          <p:cNvSpPr/>
          <p:nvPr/>
        </p:nvSpPr>
        <p:spPr>
          <a:xfrm>
            <a:off x="1283470" y="2992805"/>
            <a:ext cx="990600" cy="843127"/>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highlight>
                  <a:srgbClr val="FFFF00"/>
                </a:highlight>
              </a:rPr>
              <a:t>NST_XXX</a:t>
            </a:r>
          </a:p>
        </p:txBody>
      </p:sp>
      <p:sp>
        <p:nvSpPr>
          <p:cNvPr id="21" name="正方形/長方形 20">
            <a:extLst>
              <a:ext uri="{FF2B5EF4-FFF2-40B4-BE49-F238E27FC236}">
                <a16:creationId xmlns:a16="http://schemas.microsoft.com/office/drawing/2014/main" id="{C3F5F92E-9757-4231-A2FE-BB93FDA01A0D}"/>
              </a:ext>
            </a:extLst>
          </p:cNvPr>
          <p:cNvSpPr/>
          <p:nvPr/>
        </p:nvSpPr>
        <p:spPr>
          <a:xfrm>
            <a:off x="971964" y="2254718"/>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NSET database MS SQL 2014</a:t>
            </a:r>
            <a:endParaRPr kumimoji="1" lang="ja-JP" altLang="en-US" sz="800" b="1" dirty="0">
              <a:solidFill>
                <a:schemeClr val="tx1"/>
              </a:solidFill>
            </a:endParaRPr>
          </a:p>
        </p:txBody>
      </p:sp>
      <p:sp>
        <p:nvSpPr>
          <p:cNvPr id="22" name="正方形/長方形 21">
            <a:extLst>
              <a:ext uri="{FF2B5EF4-FFF2-40B4-BE49-F238E27FC236}">
                <a16:creationId xmlns:a16="http://schemas.microsoft.com/office/drawing/2014/main" id="{AFE6C1E6-CBCB-48D7-98BF-585E085DABBA}"/>
              </a:ext>
            </a:extLst>
          </p:cNvPr>
          <p:cNvSpPr/>
          <p:nvPr/>
        </p:nvSpPr>
        <p:spPr>
          <a:xfrm>
            <a:off x="770332" y="1815261"/>
            <a:ext cx="4073131" cy="30439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5" name="正方形/長方形 24">
            <a:extLst>
              <a:ext uri="{FF2B5EF4-FFF2-40B4-BE49-F238E27FC236}">
                <a16:creationId xmlns:a16="http://schemas.microsoft.com/office/drawing/2014/main" id="{89198DE1-1D93-4DFD-AF05-9708AC3C2656}"/>
              </a:ext>
            </a:extLst>
          </p:cNvPr>
          <p:cNvSpPr/>
          <p:nvPr/>
        </p:nvSpPr>
        <p:spPr>
          <a:xfrm>
            <a:off x="1990367" y="1867104"/>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NSET MS Server 2019</a:t>
            </a:r>
            <a:endParaRPr kumimoji="1" lang="ja-JP" altLang="en-US" sz="800" b="1" dirty="0">
              <a:solidFill>
                <a:schemeClr val="tx1"/>
              </a:solidFill>
            </a:endParaRPr>
          </a:p>
        </p:txBody>
      </p:sp>
      <p:cxnSp>
        <p:nvCxnSpPr>
          <p:cNvPr id="29" name="コネクタ: カギ線 28">
            <a:extLst>
              <a:ext uri="{FF2B5EF4-FFF2-40B4-BE49-F238E27FC236}">
                <a16:creationId xmlns:a16="http://schemas.microsoft.com/office/drawing/2014/main" id="{E55AB969-85CA-476D-B0C2-315CDD91357D}"/>
              </a:ext>
            </a:extLst>
          </p:cNvPr>
          <p:cNvCxnSpPr>
            <a:cxnSpLocks/>
            <a:stCxn id="19" idx="4"/>
            <a:endCxn id="28" idx="1"/>
          </p:cNvCxnSpPr>
          <p:nvPr/>
        </p:nvCxnSpPr>
        <p:spPr>
          <a:xfrm>
            <a:off x="2274070" y="3414369"/>
            <a:ext cx="961201" cy="845291"/>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21">
            <a:extLst>
              <a:ext uri="{FF2B5EF4-FFF2-40B4-BE49-F238E27FC236}">
                <a16:creationId xmlns:a16="http://schemas.microsoft.com/office/drawing/2014/main" id="{72788EE5-5981-8BED-A377-0C56E9DDE573}"/>
              </a:ext>
            </a:extLst>
          </p:cNvPr>
          <p:cNvSpPr/>
          <p:nvPr/>
        </p:nvSpPr>
        <p:spPr>
          <a:xfrm>
            <a:off x="888318" y="5821326"/>
            <a:ext cx="5114324" cy="30439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6" name="正方形/長方形 24">
            <a:extLst>
              <a:ext uri="{FF2B5EF4-FFF2-40B4-BE49-F238E27FC236}">
                <a16:creationId xmlns:a16="http://schemas.microsoft.com/office/drawing/2014/main" id="{6B61D7D0-6540-EA83-7C1E-8EBCB25B8FBD}"/>
              </a:ext>
            </a:extLst>
          </p:cNvPr>
          <p:cNvSpPr/>
          <p:nvPr/>
        </p:nvSpPr>
        <p:spPr>
          <a:xfrm>
            <a:off x="2612470" y="5883986"/>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NSET Cloud Server</a:t>
            </a:r>
            <a:endParaRPr kumimoji="1" lang="ja-JP" altLang="en-US" sz="800" b="1" dirty="0">
              <a:solidFill>
                <a:schemeClr val="tx1"/>
              </a:solidFill>
            </a:endParaRPr>
          </a:p>
        </p:txBody>
      </p:sp>
      <p:sp>
        <p:nvSpPr>
          <p:cNvPr id="12" name="フローチャート: 磁気ディスク 18">
            <a:extLst>
              <a:ext uri="{FF2B5EF4-FFF2-40B4-BE49-F238E27FC236}">
                <a16:creationId xmlns:a16="http://schemas.microsoft.com/office/drawing/2014/main" id="{8EC5808C-D54D-FA50-97B3-EC87BD1444A4}"/>
              </a:ext>
            </a:extLst>
          </p:cNvPr>
          <p:cNvSpPr/>
          <p:nvPr/>
        </p:nvSpPr>
        <p:spPr>
          <a:xfrm>
            <a:off x="4508285" y="7171661"/>
            <a:ext cx="990600" cy="843127"/>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NST_EDI</a:t>
            </a:r>
          </a:p>
        </p:txBody>
      </p:sp>
      <p:sp>
        <p:nvSpPr>
          <p:cNvPr id="18" name="正方形/長方形 27">
            <a:extLst>
              <a:ext uri="{FF2B5EF4-FFF2-40B4-BE49-F238E27FC236}">
                <a16:creationId xmlns:a16="http://schemas.microsoft.com/office/drawing/2014/main" id="{3649928C-5892-7BB7-90BC-05D00E84523C}"/>
              </a:ext>
            </a:extLst>
          </p:cNvPr>
          <p:cNvSpPr/>
          <p:nvPr/>
        </p:nvSpPr>
        <p:spPr>
          <a:xfrm>
            <a:off x="1037885" y="6187399"/>
            <a:ext cx="2197386" cy="25628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0" name="正方形/長方形 34">
            <a:extLst>
              <a:ext uri="{FF2B5EF4-FFF2-40B4-BE49-F238E27FC236}">
                <a16:creationId xmlns:a16="http://schemas.microsoft.com/office/drawing/2014/main" id="{6CE21B7B-DBA3-811A-954C-3BF70C352086}"/>
              </a:ext>
            </a:extLst>
          </p:cNvPr>
          <p:cNvSpPr/>
          <p:nvPr/>
        </p:nvSpPr>
        <p:spPr>
          <a:xfrm>
            <a:off x="4103410" y="6187399"/>
            <a:ext cx="1780905" cy="25628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4" name="正方形/長方形 20">
            <a:extLst>
              <a:ext uri="{FF2B5EF4-FFF2-40B4-BE49-F238E27FC236}">
                <a16:creationId xmlns:a16="http://schemas.microsoft.com/office/drawing/2014/main" id="{4DCF80A9-4721-AF40-D11F-BEAE8EFA4C9C}"/>
              </a:ext>
            </a:extLst>
          </p:cNvPr>
          <p:cNvSpPr/>
          <p:nvPr/>
        </p:nvSpPr>
        <p:spPr>
          <a:xfrm>
            <a:off x="4187056" y="6239489"/>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Postgres DB server</a:t>
            </a:r>
            <a:endParaRPr kumimoji="1" lang="ja-JP" altLang="en-US" sz="800" b="1" dirty="0">
              <a:solidFill>
                <a:schemeClr val="tx1"/>
              </a:solidFill>
            </a:endParaRPr>
          </a:p>
        </p:txBody>
      </p:sp>
      <p:grpSp>
        <p:nvGrpSpPr>
          <p:cNvPr id="31" name="Group 30">
            <a:extLst>
              <a:ext uri="{FF2B5EF4-FFF2-40B4-BE49-F238E27FC236}">
                <a16:creationId xmlns:a16="http://schemas.microsoft.com/office/drawing/2014/main" id="{319E80D7-C473-67B1-6975-5F910FD478FE}"/>
              </a:ext>
            </a:extLst>
          </p:cNvPr>
          <p:cNvGrpSpPr/>
          <p:nvPr/>
        </p:nvGrpSpPr>
        <p:grpSpPr>
          <a:xfrm>
            <a:off x="3235271" y="3844743"/>
            <a:ext cx="1456501" cy="829834"/>
            <a:chOff x="2875749" y="4685048"/>
            <a:chExt cx="1456501" cy="829834"/>
          </a:xfrm>
        </p:grpSpPr>
        <p:sp>
          <p:nvSpPr>
            <p:cNvPr id="28" name="正方形/長方形 27">
              <a:extLst>
                <a:ext uri="{FF2B5EF4-FFF2-40B4-BE49-F238E27FC236}">
                  <a16:creationId xmlns:a16="http://schemas.microsoft.com/office/drawing/2014/main" id="{419C3872-F404-43C2-95FA-ED09B1232170}"/>
                </a:ext>
              </a:extLst>
            </p:cNvPr>
            <p:cNvSpPr/>
            <p:nvPr/>
          </p:nvSpPr>
          <p:spPr>
            <a:xfrm>
              <a:off x="2875749" y="4685048"/>
              <a:ext cx="1456501" cy="82983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Sync data service</a:t>
              </a:r>
            </a:p>
            <a:p>
              <a:pPr algn="ctr"/>
              <a:r>
                <a:rPr kumimoji="1" lang="en-US" altLang="ja-JP" sz="800" b="1" dirty="0">
                  <a:solidFill>
                    <a:schemeClr val="tx1"/>
                  </a:solidFill>
                </a:rPr>
                <a:t>(Called by DB trigger)</a:t>
              </a:r>
              <a:endParaRPr kumimoji="1" lang="ja-JP" altLang="en-US" sz="800" b="1" dirty="0">
                <a:solidFill>
                  <a:schemeClr val="tx1"/>
                </a:solidFill>
              </a:endParaRPr>
            </a:p>
          </p:txBody>
        </p:sp>
        <p:sp>
          <p:nvSpPr>
            <p:cNvPr id="30" name="正方形/長方形 20">
              <a:extLst>
                <a:ext uri="{FF2B5EF4-FFF2-40B4-BE49-F238E27FC236}">
                  <a16:creationId xmlns:a16="http://schemas.microsoft.com/office/drawing/2014/main" id="{CAC9E921-CBA3-EB6A-CC5E-4B0C8F36F7FB}"/>
                </a:ext>
              </a:extLst>
            </p:cNvPr>
            <p:cNvSpPr/>
            <p:nvPr/>
          </p:nvSpPr>
          <p:spPr>
            <a:xfrm>
              <a:off x="3056680" y="4712331"/>
              <a:ext cx="1137795" cy="20039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Micro service</a:t>
              </a:r>
              <a:endParaRPr kumimoji="1" lang="ja-JP" altLang="en-US" sz="800" b="1" dirty="0">
                <a:solidFill>
                  <a:schemeClr val="tx1"/>
                </a:solidFill>
              </a:endParaRPr>
            </a:p>
          </p:txBody>
        </p:sp>
      </p:grpSp>
      <p:sp>
        <p:nvSpPr>
          <p:cNvPr id="40" name="正方形/長方形 20">
            <a:extLst>
              <a:ext uri="{FF2B5EF4-FFF2-40B4-BE49-F238E27FC236}">
                <a16:creationId xmlns:a16="http://schemas.microsoft.com/office/drawing/2014/main" id="{EF9A7F13-19E3-A494-4C08-17CDED61A108}"/>
              </a:ext>
            </a:extLst>
          </p:cNvPr>
          <p:cNvSpPr/>
          <p:nvPr/>
        </p:nvSpPr>
        <p:spPr>
          <a:xfrm>
            <a:off x="1474548" y="6249912"/>
            <a:ext cx="1324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EDI System</a:t>
            </a:r>
            <a:endParaRPr kumimoji="1" lang="ja-JP" altLang="en-US" sz="800" b="1" dirty="0">
              <a:solidFill>
                <a:schemeClr val="tx1"/>
              </a:solidFill>
            </a:endParaRPr>
          </a:p>
        </p:txBody>
      </p:sp>
      <p:sp>
        <p:nvSpPr>
          <p:cNvPr id="46" name="正方形/長方形 20">
            <a:extLst>
              <a:ext uri="{FF2B5EF4-FFF2-40B4-BE49-F238E27FC236}">
                <a16:creationId xmlns:a16="http://schemas.microsoft.com/office/drawing/2014/main" id="{A4EDC18C-0031-C6BF-BE7D-99E2E189115C}"/>
              </a:ext>
            </a:extLst>
          </p:cNvPr>
          <p:cNvSpPr/>
          <p:nvPr/>
        </p:nvSpPr>
        <p:spPr>
          <a:xfrm>
            <a:off x="1126463" y="6626122"/>
            <a:ext cx="2034523"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Linkage Data API</a:t>
            </a:r>
            <a:endParaRPr kumimoji="1" lang="ja-JP" altLang="en-US" sz="800" b="1" dirty="0">
              <a:solidFill>
                <a:schemeClr val="tx1"/>
              </a:solidFill>
            </a:endParaRPr>
          </a:p>
        </p:txBody>
      </p:sp>
      <p:sp>
        <p:nvSpPr>
          <p:cNvPr id="49" name="正方形/長方形 20">
            <a:extLst>
              <a:ext uri="{FF2B5EF4-FFF2-40B4-BE49-F238E27FC236}">
                <a16:creationId xmlns:a16="http://schemas.microsoft.com/office/drawing/2014/main" id="{E87F9E0D-1FDC-0403-553F-97A2A161E919}"/>
              </a:ext>
            </a:extLst>
          </p:cNvPr>
          <p:cNvSpPr/>
          <p:nvPr/>
        </p:nvSpPr>
        <p:spPr>
          <a:xfrm>
            <a:off x="1126463" y="6939767"/>
            <a:ext cx="987839" cy="5262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Web User Interface</a:t>
            </a:r>
            <a:endParaRPr kumimoji="1" lang="ja-JP" altLang="en-US" sz="800" b="1" dirty="0">
              <a:solidFill>
                <a:schemeClr val="tx1"/>
              </a:solidFill>
            </a:endParaRPr>
          </a:p>
        </p:txBody>
      </p:sp>
      <p:cxnSp>
        <p:nvCxnSpPr>
          <p:cNvPr id="50" name="コネクタ: カギ線 28">
            <a:extLst>
              <a:ext uri="{FF2B5EF4-FFF2-40B4-BE49-F238E27FC236}">
                <a16:creationId xmlns:a16="http://schemas.microsoft.com/office/drawing/2014/main" id="{3CF37B07-8C2D-F09E-F86C-0642CDF072A1}"/>
              </a:ext>
            </a:extLst>
          </p:cNvPr>
          <p:cNvCxnSpPr>
            <a:cxnSpLocks/>
            <a:stCxn id="46" idx="3"/>
            <a:endCxn id="12" idx="1"/>
          </p:cNvCxnSpPr>
          <p:nvPr/>
        </p:nvCxnSpPr>
        <p:spPr>
          <a:xfrm>
            <a:off x="3160986" y="6755654"/>
            <a:ext cx="1842599" cy="416007"/>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カギ線 8">
            <a:extLst>
              <a:ext uri="{FF2B5EF4-FFF2-40B4-BE49-F238E27FC236}">
                <a16:creationId xmlns:a16="http://schemas.microsoft.com/office/drawing/2014/main" id="{DA63EA52-0D6F-595E-32E0-4A321B4BDBF5}"/>
              </a:ext>
            </a:extLst>
          </p:cNvPr>
          <p:cNvCxnSpPr>
            <a:cxnSpLocks/>
            <a:stCxn id="28" idx="2"/>
            <a:endCxn id="46" idx="1"/>
          </p:cNvCxnSpPr>
          <p:nvPr/>
        </p:nvCxnSpPr>
        <p:spPr>
          <a:xfrm rot="5400000">
            <a:off x="1504455" y="4296586"/>
            <a:ext cx="2081077" cy="2837059"/>
          </a:xfrm>
          <a:prstGeom prst="bentConnector4">
            <a:avLst>
              <a:gd name="adj1" fmla="val 46888"/>
              <a:gd name="adj2" fmla="val 115282"/>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20">
            <a:extLst>
              <a:ext uri="{FF2B5EF4-FFF2-40B4-BE49-F238E27FC236}">
                <a16:creationId xmlns:a16="http://schemas.microsoft.com/office/drawing/2014/main" id="{7730B6FB-7900-C137-D111-D297D1DAD1C4}"/>
              </a:ext>
            </a:extLst>
          </p:cNvPr>
          <p:cNvSpPr/>
          <p:nvPr/>
        </p:nvSpPr>
        <p:spPr>
          <a:xfrm>
            <a:off x="2170387" y="6926227"/>
            <a:ext cx="990600" cy="5262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System</a:t>
            </a:r>
          </a:p>
          <a:p>
            <a:pPr algn="ctr"/>
            <a:r>
              <a:rPr kumimoji="1" lang="en-US" altLang="ja-JP" sz="800" b="1" dirty="0">
                <a:solidFill>
                  <a:schemeClr val="tx1"/>
                </a:solidFill>
              </a:rPr>
              <a:t>Backend</a:t>
            </a:r>
            <a:endParaRPr kumimoji="1" lang="ja-JP" altLang="en-US" sz="800" b="1" dirty="0">
              <a:solidFill>
                <a:schemeClr val="tx1"/>
              </a:solidFill>
            </a:endParaRPr>
          </a:p>
        </p:txBody>
      </p:sp>
      <p:cxnSp>
        <p:nvCxnSpPr>
          <p:cNvPr id="58" name="コネクタ: カギ線 28">
            <a:extLst>
              <a:ext uri="{FF2B5EF4-FFF2-40B4-BE49-F238E27FC236}">
                <a16:creationId xmlns:a16="http://schemas.microsoft.com/office/drawing/2014/main" id="{F1EF291C-AF18-068B-5953-5232A0ECCA65}"/>
              </a:ext>
            </a:extLst>
          </p:cNvPr>
          <p:cNvCxnSpPr>
            <a:cxnSpLocks/>
            <a:stCxn id="57" idx="3"/>
            <a:endCxn id="12" idx="2"/>
          </p:cNvCxnSpPr>
          <p:nvPr/>
        </p:nvCxnSpPr>
        <p:spPr>
          <a:xfrm>
            <a:off x="3160987" y="7189377"/>
            <a:ext cx="1347298" cy="403848"/>
          </a:xfrm>
          <a:prstGeom prst="bentConnector3">
            <a:avLst>
              <a:gd name="adj1" fmla="val 50000"/>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Isosceles Triangle 15">
            <a:extLst>
              <a:ext uri="{FF2B5EF4-FFF2-40B4-BE49-F238E27FC236}">
                <a16:creationId xmlns:a16="http://schemas.microsoft.com/office/drawing/2014/main" id="{B6030C06-7683-E72A-1DD9-2E6DF04EC43E}"/>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44907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Label</a:t>
            </a:r>
          </a:p>
        </p:txBody>
      </p:sp>
      <p:pic>
        <p:nvPicPr>
          <p:cNvPr id="25" name="table">
            <a:extLst>
              <a:ext uri="{FF2B5EF4-FFF2-40B4-BE49-F238E27FC236}">
                <a16:creationId xmlns:a16="http://schemas.microsoft.com/office/drawing/2014/main" id="{DB1D2F1A-F1E8-41CB-23AA-612328694D90}"/>
              </a:ext>
            </a:extLst>
          </p:cNvPr>
          <p:cNvPicPr>
            <a:picLocks noChangeAspect="1"/>
          </p:cNvPicPr>
          <p:nvPr/>
        </p:nvPicPr>
        <p:blipFill>
          <a:blip r:embed="rId2"/>
          <a:stretch>
            <a:fillRect/>
          </a:stretch>
        </p:blipFill>
        <p:spPr>
          <a:xfrm>
            <a:off x="626505" y="5101007"/>
            <a:ext cx="5077341" cy="4232790"/>
          </a:xfrm>
          <a:prstGeom prst="rect">
            <a:avLst/>
          </a:prstGeom>
        </p:spPr>
      </p:pic>
      <p:sp>
        <p:nvSpPr>
          <p:cNvPr id="26" name="TextBox 6">
            <a:extLst>
              <a:ext uri="{FF2B5EF4-FFF2-40B4-BE49-F238E27FC236}">
                <a16:creationId xmlns:a16="http://schemas.microsoft.com/office/drawing/2014/main" id="{486C4596-6852-8CC2-5740-05CAEB362382}"/>
              </a:ext>
            </a:extLst>
          </p:cNvPr>
          <p:cNvSpPr txBox="1"/>
          <p:nvPr/>
        </p:nvSpPr>
        <p:spPr>
          <a:xfrm>
            <a:off x="644211" y="4168623"/>
            <a:ext cx="2820720" cy="584775"/>
          </a:xfrm>
          <a:prstGeom prst="rect">
            <a:avLst/>
          </a:prstGeom>
          <a:noFill/>
          <a:ln>
            <a:noFill/>
          </a:ln>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243"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362"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484"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5601" algn="l" defTabSz="914243" rtl="0" eaLnBrk="1" latinLnBrk="0" hangingPunct="1">
              <a:defRPr kumimoji="1" sz="2400" kern="1200">
                <a:solidFill>
                  <a:schemeClr val="tx1"/>
                </a:solidFill>
                <a:latin typeface="Arial" charset="0"/>
                <a:ea typeface="ＭＳ Ｐゴシック" pitchFamily="50" charset="-128"/>
                <a:cs typeface="+mn-cs"/>
              </a:defRPr>
            </a:lvl6pPr>
            <a:lvl7pPr marL="2742719" algn="l" defTabSz="914243" rtl="0" eaLnBrk="1" latinLnBrk="0" hangingPunct="1">
              <a:defRPr kumimoji="1" sz="2400" kern="1200">
                <a:solidFill>
                  <a:schemeClr val="tx1"/>
                </a:solidFill>
                <a:latin typeface="Arial" charset="0"/>
                <a:ea typeface="ＭＳ Ｐゴシック" pitchFamily="50" charset="-128"/>
                <a:cs typeface="+mn-cs"/>
              </a:defRPr>
            </a:lvl7pPr>
            <a:lvl8pPr marL="3199840" algn="l" defTabSz="914243" rtl="0" eaLnBrk="1" latinLnBrk="0" hangingPunct="1">
              <a:defRPr kumimoji="1" sz="2400" kern="1200">
                <a:solidFill>
                  <a:schemeClr val="tx1"/>
                </a:solidFill>
                <a:latin typeface="Arial" charset="0"/>
                <a:ea typeface="ＭＳ Ｐゴシック" pitchFamily="50" charset="-128"/>
                <a:cs typeface="+mn-cs"/>
              </a:defRPr>
            </a:lvl8pPr>
            <a:lvl9pPr marL="3656960" algn="l" defTabSz="914243" rtl="0" eaLnBrk="1" latinLnBrk="0" hangingPunct="1">
              <a:defRPr kumimoji="1" sz="2400" kern="1200">
                <a:solidFill>
                  <a:schemeClr val="tx1"/>
                </a:solidFill>
                <a:latin typeface="Arial" charset="0"/>
                <a:ea typeface="ＭＳ Ｐゴシック" pitchFamily="50" charset="-128"/>
                <a:cs typeface="+mn-cs"/>
              </a:defRPr>
            </a:lvl9pPr>
          </a:lstStyle>
          <a:p>
            <a:r>
              <a:rPr lang="en-US" sz="1600" dirty="0"/>
              <a:t>Tag:</a:t>
            </a:r>
            <a:r>
              <a:rPr lang="en-US" sz="1600" dirty="0">
                <a:latin typeface="Tahoma" panose="020B0604030504040204" pitchFamily="34" charset="0"/>
                <a:ea typeface="Tahoma" panose="020B0604030504040204" pitchFamily="34" charset="0"/>
                <a:cs typeface="Tahoma" panose="020B0604030504040204" pitchFamily="34" charset="0"/>
              </a:rPr>
              <a:t>M02256300100001</a:t>
            </a:r>
          </a:p>
          <a:p>
            <a:r>
              <a:rPr lang="en-US" sz="1600" dirty="0"/>
              <a:t> </a:t>
            </a:r>
          </a:p>
        </p:txBody>
      </p:sp>
      <p:pic>
        <p:nvPicPr>
          <p:cNvPr id="27" name="table">
            <a:extLst>
              <a:ext uri="{FF2B5EF4-FFF2-40B4-BE49-F238E27FC236}">
                <a16:creationId xmlns:a16="http://schemas.microsoft.com/office/drawing/2014/main" id="{FC3EB1C9-2AFA-DC9E-2B99-1CB792862E16}"/>
              </a:ext>
            </a:extLst>
          </p:cNvPr>
          <p:cNvPicPr>
            <a:picLocks noChangeAspect="1"/>
          </p:cNvPicPr>
          <p:nvPr/>
        </p:nvPicPr>
        <p:blipFill>
          <a:blip r:embed="rId3"/>
          <a:stretch>
            <a:fillRect/>
          </a:stretch>
        </p:blipFill>
        <p:spPr>
          <a:xfrm>
            <a:off x="626505" y="4496627"/>
            <a:ext cx="3218738" cy="533146"/>
          </a:xfrm>
          <a:prstGeom prst="rect">
            <a:avLst/>
          </a:prstGeom>
        </p:spPr>
      </p:pic>
      <p:pic>
        <p:nvPicPr>
          <p:cNvPr id="4" name="Picture 3">
            <a:extLst>
              <a:ext uri="{FF2B5EF4-FFF2-40B4-BE49-F238E27FC236}">
                <a16:creationId xmlns:a16="http://schemas.microsoft.com/office/drawing/2014/main" id="{26BEFE57-4D33-B2DC-7BCE-F579B12475EC}"/>
              </a:ext>
            </a:extLst>
          </p:cNvPr>
          <p:cNvPicPr>
            <a:picLocks noChangeAspect="1"/>
          </p:cNvPicPr>
          <p:nvPr/>
        </p:nvPicPr>
        <p:blipFill>
          <a:blip r:embed="rId4"/>
          <a:stretch>
            <a:fillRect/>
          </a:stretch>
        </p:blipFill>
        <p:spPr>
          <a:xfrm>
            <a:off x="566825" y="985780"/>
            <a:ext cx="3109747" cy="2079962"/>
          </a:xfrm>
          <a:prstGeom prst="rect">
            <a:avLst/>
          </a:prstGeom>
        </p:spPr>
      </p:pic>
      <p:pic>
        <p:nvPicPr>
          <p:cNvPr id="9" name="table">
            <a:extLst>
              <a:ext uri="{FF2B5EF4-FFF2-40B4-BE49-F238E27FC236}">
                <a16:creationId xmlns:a16="http://schemas.microsoft.com/office/drawing/2014/main" id="{4B2638D8-6C66-7D1E-067D-21CBB4029219}"/>
              </a:ext>
            </a:extLst>
          </p:cNvPr>
          <p:cNvPicPr>
            <a:picLocks noChangeAspect="1"/>
          </p:cNvPicPr>
          <p:nvPr/>
        </p:nvPicPr>
        <p:blipFill>
          <a:blip r:embed="rId5"/>
          <a:stretch>
            <a:fillRect/>
          </a:stretch>
        </p:blipFill>
        <p:spPr>
          <a:xfrm>
            <a:off x="3003074" y="3268351"/>
            <a:ext cx="3466455" cy="891540"/>
          </a:xfrm>
          <a:prstGeom prst="rect">
            <a:avLst/>
          </a:prstGeom>
        </p:spPr>
      </p:pic>
      <p:sp>
        <p:nvSpPr>
          <p:cNvPr id="10" name="Rectangle 9">
            <a:extLst>
              <a:ext uri="{FF2B5EF4-FFF2-40B4-BE49-F238E27FC236}">
                <a16:creationId xmlns:a16="http://schemas.microsoft.com/office/drawing/2014/main" id="{48DAD3C1-4F3B-A481-4A5C-F7A06D1783C3}"/>
              </a:ext>
            </a:extLst>
          </p:cNvPr>
          <p:cNvSpPr/>
          <p:nvPr/>
        </p:nvSpPr>
        <p:spPr>
          <a:xfrm>
            <a:off x="626505" y="1759836"/>
            <a:ext cx="1275447" cy="16823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cxnSp>
        <p:nvCxnSpPr>
          <p:cNvPr id="11" name="Connector: Elbow 10">
            <a:extLst>
              <a:ext uri="{FF2B5EF4-FFF2-40B4-BE49-F238E27FC236}">
                <a16:creationId xmlns:a16="http://schemas.microsoft.com/office/drawing/2014/main" id="{62AADAA3-259B-1484-091F-F96CD65820FE}"/>
              </a:ext>
            </a:extLst>
          </p:cNvPr>
          <p:cNvCxnSpPr>
            <a:cxnSpLocks/>
            <a:stCxn id="10" idx="2"/>
          </p:cNvCxnSpPr>
          <p:nvPr/>
        </p:nvCxnSpPr>
        <p:spPr>
          <a:xfrm rot="16200000" flipH="1">
            <a:off x="539123" y="2653177"/>
            <a:ext cx="2240552" cy="790340"/>
          </a:xfrm>
          <a:prstGeom prst="bentConnector3">
            <a:avLst>
              <a:gd name="adj1" fmla="val 72038"/>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B09B7DBF-AA43-59AC-90AE-8C51B7C2F7F7}"/>
              </a:ext>
            </a:extLst>
          </p:cNvPr>
          <p:cNvCxnSpPr>
            <a:cxnSpLocks/>
            <a:endCxn id="9" idx="0"/>
          </p:cNvCxnSpPr>
          <p:nvPr/>
        </p:nvCxnSpPr>
        <p:spPr>
          <a:xfrm>
            <a:off x="3559657" y="2591168"/>
            <a:ext cx="1176645" cy="67718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B78F296D-D423-1FF3-3F2A-DEC45684C9A4}"/>
              </a:ext>
            </a:extLst>
          </p:cNvPr>
          <p:cNvSpPr/>
          <p:nvPr/>
        </p:nvSpPr>
        <p:spPr>
          <a:xfrm>
            <a:off x="3845243" y="998191"/>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Tree>
    <p:extLst>
      <p:ext uri="{BB962C8B-B14F-4D97-AF65-F5344CB8AC3E}">
        <p14:creationId xmlns:p14="http://schemas.microsoft.com/office/powerpoint/2010/main" val="218184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2554983090"/>
              </p:ext>
            </p:extLst>
          </p:nvPr>
        </p:nvGraphicFramePr>
        <p:xfrm>
          <a:off x="232583" y="974944"/>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nst_rn_transaction</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1/1</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RN Transactions</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sp>
        <p:nvSpPr>
          <p:cNvPr id="10" name="Isosceles Triangle 9">
            <a:extLst>
              <a:ext uri="{FF2B5EF4-FFF2-40B4-BE49-F238E27FC236}">
                <a16:creationId xmlns:a16="http://schemas.microsoft.com/office/drawing/2014/main" id="{DFF5D9AB-6567-9442-346C-F4CB9AABFEA3}"/>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pic>
        <p:nvPicPr>
          <p:cNvPr id="5" name="Picture 4">
            <a:extLst>
              <a:ext uri="{FF2B5EF4-FFF2-40B4-BE49-F238E27FC236}">
                <a16:creationId xmlns:a16="http://schemas.microsoft.com/office/drawing/2014/main" id="{2BD5CC08-A54D-6738-243F-9B54AE66A9C4}"/>
              </a:ext>
            </a:extLst>
          </p:cNvPr>
          <p:cNvPicPr>
            <a:picLocks noChangeAspect="1"/>
          </p:cNvPicPr>
          <p:nvPr/>
        </p:nvPicPr>
        <p:blipFill>
          <a:blip r:embed="rId2"/>
          <a:stretch>
            <a:fillRect/>
          </a:stretch>
        </p:blipFill>
        <p:spPr>
          <a:xfrm>
            <a:off x="232583" y="1778693"/>
            <a:ext cx="6404508" cy="5152460"/>
          </a:xfrm>
          <a:prstGeom prst="rect">
            <a:avLst/>
          </a:prstGeom>
        </p:spPr>
      </p:pic>
      <p:sp>
        <p:nvSpPr>
          <p:cNvPr id="6" name="TextBox 5">
            <a:extLst>
              <a:ext uri="{FF2B5EF4-FFF2-40B4-BE49-F238E27FC236}">
                <a16:creationId xmlns:a16="http://schemas.microsoft.com/office/drawing/2014/main" id="{83816B8F-BDE3-C06D-753F-4F120E820179}"/>
              </a:ext>
            </a:extLst>
          </p:cNvPr>
          <p:cNvSpPr txBox="1"/>
          <p:nvPr/>
        </p:nvSpPr>
        <p:spPr>
          <a:xfrm>
            <a:off x="646177" y="7461504"/>
            <a:ext cx="5321808" cy="769441"/>
          </a:xfrm>
          <a:prstGeom prst="rect">
            <a:avLst/>
          </a:prstGeom>
          <a:noFill/>
        </p:spPr>
        <p:txBody>
          <a:bodyPr wrap="square" rtlCol="0">
            <a:spAutoFit/>
          </a:bodyPr>
          <a:lstStyle/>
          <a:p>
            <a:r>
              <a:rPr lang="en-US" sz="1100" dirty="0"/>
              <a:t>Remark</a:t>
            </a:r>
          </a:p>
          <a:p>
            <a:pPr marL="228600" indent="-228600">
              <a:buAutoNum type="arabicPeriod"/>
            </a:pPr>
            <a:r>
              <a:rPr lang="en-US" sz="1100" dirty="0"/>
              <a:t>The system should check for duplicate Invoice Numbers before showing the confirmation dialog to cancel the document.</a:t>
            </a:r>
          </a:p>
          <a:p>
            <a:pPr marL="228600" indent="-228600">
              <a:buAutoNum type="arabicPeriod"/>
            </a:pPr>
            <a:r>
              <a:rPr lang="en-US" sz="1100" dirty="0"/>
              <a:t>Nidec will further use the received data from the EDI system.</a:t>
            </a:r>
          </a:p>
        </p:txBody>
      </p:sp>
      <p:sp>
        <p:nvSpPr>
          <p:cNvPr id="7" name="Isosceles Triangle 6">
            <a:extLst>
              <a:ext uri="{FF2B5EF4-FFF2-40B4-BE49-F238E27FC236}">
                <a16:creationId xmlns:a16="http://schemas.microsoft.com/office/drawing/2014/main" id="{F26563FD-EA01-A424-FD47-69851EB4B048}"/>
              </a:ext>
            </a:extLst>
          </p:cNvPr>
          <p:cNvSpPr/>
          <p:nvPr/>
        </p:nvSpPr>
        <p:spPr>
          <a:xfrm>
            <a:off x="5718054" y="7461504"/>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5</a:t>
            </a:r>
          </a:p>
        </p:txBody>
      </p:sp>
    </p:spTree>
    <p:extLst>
      <p:ext uri="{BB962C8B-B14F-4D97-AF65-F5344CB8AC3E}">
        <p14:creationId xmlns:p14="http://schemas.microsoft.com/office/powerpoint/2010/main" val="80821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1808134937"/>
              </p:ext>
            </p:extLst>
          </p:nvPr>
        </p:nvGraphicFramePr>
        <p:xfrm>
          <a:off x="232583" y="974943"/>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pur_order</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1/4</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Purchase order</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pic>
        <p:nvPicPr>
          <p:cNvPr id="5" name="Picture 4">
            <a:extLst>
              <a:ext uri="{FF2B5EF4-FFF2-40B4-BE49-F238E27FC236}">
                <a16:creationId xmlns:a16="http://schemas.microsoft.com/office/drawing/2014/main" id="{06A0A5E8-0966-B09D-284D-0569B23F20E5}"/>
              </a:ext>
            </a:extLst>
          </p:cNvPr>
          <p:cNvPicPr>
            <a:picLocks noChangeAspect="1"/>
          </p:cNvPicPr>
          <p:nvPr/>
        </p:nvPicPr>
        <p:blipFill>
          <a:blip r:embed="rId2"/>
          <a:stretch>
            <a:fillRect/>
          </a:stretch>
        </p:blipFill>
        <p:spPr>
          <a:xfrm>
            <a:off x="232583" y="1757094"/>
            <a:ext cx="6392833" cy="7181859"/>
          </a:xfrm>
          <a:prstGeom prst="rect">
            <a:avLst/>
          </a:prstGeom>
        </p:spPr>
      </p:pic>
      <p:sp>
        <p:nvSpPr>
          <p:cNvPr id="9" name="Isosceles Triangle 8">
            <a:extLst>
              <a:ext uri="{FF2B5EF4-FFF2-40B4-BE49-F238E27FC236}">
                <a16:creationId xmlns:a16="http://schemas.microsoft.com/office/drawing/2014/main" id="{B9E9D058-B2FB-165D-D407-637C57F76025}"/>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51899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Database information</a:t>
            </a:r>
          </a:p>
        </p:txBody>
      </p:sp>
      <p:graphicFrame>
        <p:nvGraphicFramePr>
          <p:cNvPr id="2" name="表 1">
            <a:extLst>
              <a:ext uri="{FF2B5EF4-FFF2-40B4-BE49-F238E27FC236}">
                <a16:creationId xmlns:a16="http://schemas.microsoft.com/office/drawing/2014/main" id="{8939F653-8FD0-39F7-A22E-653B02A3C2AA}"/>
              </a:ext>
            </a:extLst>
          </p:cNvPr>
          <p:cNvGraphicFramePr>
            <a:graphicFrameLocks noGrp="1"/>
          </p:cNvGraphicFramePr>
          <p:nvPr>
            <p:extLst>
              <p:ext uri="{D42A27DB-BD31-4B8C-83A1-F6EECF244321}">
                <p14:modId xmlns:p14="http://schemas.microsoft.com/office/powerpoint/2010/main" val="773618975"/>
              </p:ext>
            </p:extLst>
          </p:nvPr>
        </p:nvGraphicFramePr>
        <p:xfrm>
          <a:off x="232583" y="974941"/>
          <a:ext cx="6392833" cy="782151"/>
        </p:xfrm>
        <a:graphic>
          <a:graphicData uri="http://schemas.openxmlformats.org/drawingml/2006/table">
            <a:tbl>
              <a:tblPr firstRow="1" bandRow="1">
                <a:tableStyleId>{8EC20E35-A176-4012-BC5E-935CFFF8708E}</a:tableStyleId>
              </a:tblPr>
              <a:tblGrid>
                <a:gridCol w="638592">
                  <a:extLst>
                    <a:ext uri="{9D8B030D-6E8A-4147-A177-3AD203B41FA5}">
                      <a16:colId xmlns:a16="http://schemas.microsoft.com/office/drawing/2014/main" val="2433994420"/>
                    </a:ext>
                  </a:extLst>
                </a:gridCol>
                <a:gridCol w="1449312">
                  <a:extLst>
                    <a:ext uri="{9D8B030D-6E8A-4147-A177-3AD203B41FA5}">
                      <a16:colId xmlns:a16="http://schemas.microsoft.com/office/drawing/2014/main" val="2312173514"/>
                    </a:ext>
                  </a:extLst>
                </a:gridCol>
                <a:gridCol w="433635">
                  <a:extLst>
                    <a:ext uri="{9D8B030D-6E8A-4147-A177-3AD203B41FA5}">
                      <a16:colId xmlns:a16="http://schemas.microsoft.com/office/drawing/2014/main" val="2648134031"/>
                    </a:ext>
                  </a:extLst>
                </a:gridCol>
                <a:gridCol w="433635">
                  <a:extLst>
                    <a:ext uri="{9D8B030D-6E8A-4147-A177-3AD203B41FA5}">
                      <a16:colId xmlns:a16="http://schemas.microsoft.com/office/drawing/2014/main" val="2118869246"/>
                    </a:ext>
                  </a:extLst>
                </a:gridCol>
                <a:gridCol w="433635">
                  <a:extLst>
                    <a:ext uri="{9D8B030D-6E8A-4147-A177-3AD203B41FA5}">
                      <a16:colId xmlns:a16="http://schemas.microsoft.com/office/drawing/2014/main" val="3267428487"/>
                    </a:ext>
                  </a:extLst>
                </a:gridCol>
                <a:gridCol w="653595">
                  <a:extLst>
                    <a:ext uri="{9D8B030D-6E8A-4147-A177-3AD203B41FA5}">
                      <a16:colId xmlns:a16="http://schemas.microsoft.com/office/drawing/2014/main" val="2789800988"/>
                    </a:ext>
                  </a:extLst>
                </a:gridCol>
                <a:gridCol w="653595">
                  <a:extLst>
                    <a:ext uri="{9D8B030D-6E8A-4147-A177-3AD203B41FA5}">
                      <a16:colId xmlns:a16="http://schemas.microsoft.com/office/drawing/2014/main" val="1206386086"/>
                    </a:ext>
                  </a:extLst>
                </a:gridCol>
                <a:gridCol w="1043239">
                  <a:extLst>
                    <a:ext uri="{9D8B030D-6E8A-4147-A177-3AD203B41FA5}">
                      <a16:colId xmlns:a16="http://schemas.microsoft.com/office/drawing/2014/main" val="2935559385"/>
                    </a:ext>
                  </a:extLst>
                </a:gridCol>
                <a:gridCol w="653595">
                  <a:extLst>
                    <a:ext uri="{9D8B030D-6E8A-4147-A177-3AD203B41FA5}">
                      <a16:colId xmlns:a16="http://schemas.microsoft.com/office/drawing/2014/main" val="113568170"/>
                    </a:ext>
                  </a:extLst>
                </a:gridCol>
              </a:tblGrid>
              <a:tr h="167958">
                <a:tc>
                  <a:txBody>
                    <a:bodyPr/>
                    <a:lstStyle/>
                    <a:p>
                      <a:pPr algn="l" fontAlgn="ctr"/>
                      <a:r>
                        <a:rPr lang="en-US" sz="800" b="0" u="none" strike="noStrike" dirty="0">
                          <a:effectLst/>
                          <a:latin typeface="Calibri" panose="020F0502020204030204" pitchFamily="34" charset="0"/>
                          <a:cs typeface="Calibri" panose="020F0502020204030204" pitchFamily="34" charset="0"/>
                        </a:rPr>
                        <a:t>System：</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0" u="none" strike="noStrike" dirty="0">
                          <a:effectLst/>
                          <a:latin typeface="Calibri" panose="020F0502020204030204" pitchFamily="34" charset="0"/>
                          <a:cs typeface="Calibri" panose="020F0502020204030204" pitchFamily="34" charset="0"/>
                        </a:rPr>
                        <a:t>PM</a:t>
                      </a: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gridSpan="3">
                  <a:txBody>
                    <a:bodyPr/>
                    <a:lstStyle/>
                    <a:p>
                      <a:pPr algn="ctr" fontAlgn="ctr"/>
                      <a:r>
                        <a:rPr lang="en-US" sz="800" b="0" u="none" strike="noStrike" dirty="0">
                          <a:effectLst/>
                          <a:latin typeface="Calibri" panose="020F0502020204030204" pitchFamily="34" charset="0"/>
                          <a:cs typeface="Calibri" panose="020F0502020204030204" pitchFamily="34" charset="0"/>
                        </a:rPr>
                        <a:t>Table Layout</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800" b="0" u="none" strike="noStrike" dirty="0">
                          <a:effectLst/>
                          <a:latin typeface="Calibri" panose="020F0502020204030204" pitchFamily="34" charset="0"/>
                          <a:cs typeface="Calibri" panose="020F0502020204030204" pitchFamily="34" charset="0"/>
                        </a:rPr>
                        <a:t>Create</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sz="800" b="0" u="none" strike="noStrike" dirty="0">
                          <a:effectLst/>
                          <a:latin typeface="Calibri" panose="020F0502020204030204" pitchFamily="34" charset="0"/>
                          <a:cs typeface="Calibri" panose="020F0502020204030204" pitchFamily="34" charset="0"/>
                        </a:rPr>
                        <a:t>Version</a:t>
                      </a:r>
                      <a:endParaRPr lang="en-US" sz="800" b="0"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l" fontAlgn="ctr"/>
                      <a:r>
                        <a:rPr lang="ja-JP" altLang="en-US" sz="800" b="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3574291776"/>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Area：</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a:t>
                      </a:r>
                    </a:p>
                  </a:txBody>
                  <a:tcPr marL="36000" marR="36000" marT="36000" marB="36000" anchor="ct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2024/10/10</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en-US" altLang="ja-JP" sz="800" u="none" strike="noStrike" dirty="0">
                          <a:effectLst/>
                          <a:latin typeface="Calibri" panose="020F0502020204030204" pitchFamily="34" charset="0"/>
                          <a:cs typeface="Calibri" panose="020F0502020204030204" pitchFamily="34" charset="0"/>
                        </a:rPr>
                        <a:t>1</a:t>
                      </a:r>
                      <a:endPar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solidFill>
                      <a:schemeClr val="bg1"/>
                    </a:solidFill>
                  </a:tcPr>
                </a:tc>
                <a:extLst>
                  <a:ext uri="{0D108BD9-81ED-4DB2-BD59-A6C34878D82A}">
                    <a16:rowId xmlns:a16="http://schemas.microsoft.com/office/drawing/2014/main" val="733858775"/>
                  </a:ext>
                </a:extLst>
              </a:tr>
              <a:tr h="0">
                <a:tc>
                  <a:txBody>
                    <a:bodyPr/>
                    <a:lstStyle/>
                    <a:p>
                      <a:pPr algn="l" fontAlgn="ctr"/>
                      <a:r>
                        <a:rPr lang="en-US" sz="800" u="none" strike="noStrike" dirty="0">
                          <a:effectLst/>
                          <a:latin typeface="Calibri" panose="020F0502020204030204" pitchFamily="34" charset="0"/>
                          <a:cs typeface="Calibri" panose="020F0502020204030204" pitchFamily="34" charset="0"/>
                        </a:rPr>
                        <a:t>Table Name:</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a:r>
                        <a:rPr kumimoji="1" lang="en-US" altLang="ja-JP" sz="800" dirty="0" err="1">
                          <a:latin typeface="Calibri" panose="020F0502020204030204" pitchFamily="34" charset="0"/>
                          <a:cs typeface="Calibri" panose="020F0502020204030204" pitchFamily="34" charset="0"/>
                        </a:rPr>
                        <a:t>pur_order</a:t>
                      </a:r>
                      <a:endParaRPr kumimoji="1" lang="ja-JP" altLang="en-US" sz="800" dirty="0">
                        <a:latin typeface="Calibri" panose="020F0502020204030204" pitchFamily="34" charset="0"/>
                        <a:cs typeface="Calibri" panose="020F0502020204030204" pitchFamily="34" charset="0"/>
                      </a:endParaRPr>
                    </a:p>
                  </a:txBody>
                  <a:tcPr marL="36000" marR="36000" marT="36000" marB="36000" anchor="ctr"/>
                </a:tc>
                <a:tc>
                  <a:txBody>
                    <a:bodyPr/>
                    <a:lstStyle/>
                    <a:p>
                      <a:pPr algn="l" fontAlgn="ctr"/>
                      <a:endParaRPr lang="ja-JP" alt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altLang="ja-JP"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2/4</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a:effectLst/>
                          <a:latin typeface="Calibri" panose="020F0502020204030204" pitchFamily="34" charset="0"/>
                          <a:cs typeface="Calibri" panose="020F0502020204030204" pitchFamily="34" charset="0"/>
                        </a:rPr>
                        <a:t>　</a:t>
                      </a:r>
                      <a:endParaRPr lang="ja-JP" altLang="en-US" sz="800" b="0"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a:effectLst/>
                          <a:latin typeface="Calibri" panose="020F0502020204030204" pitchFamily="34" charset="0"/>
                          <a:cs typeface="Calibri" panose="020F0502020204030204" pitchFamily="34" charset="0"/>
                        </a:rPr>
                        <a:t>Create by：</a:t>
                      </a:r>
                      <a:endParaRPr lang="en-US" sz="800" b="1" i="0" u="none" strike="noStrike">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endParaRPr 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6612412"/>
                  </a:ext>
                </a:extLst>
              </a:tr>
              <a:tr h="200391">
                <a:tc>
                  <a:txBody>
                    <a:bodyPr/>
                    <a:lstStyle/>
                    <a:p>
                      <a:pPr algn="l" fontAlgn="ctr"/>
                      <a:r>
                        <a:rPr lang="en-US" sz="800" u="none" strike="noStrike" dirty="0">
                          <a:effectLst/>
                          <a:latin typeface="Calibri" panose="020F0502020204030204" pitchFamily="34" charset="0"/>
                          <a:cs typeface="Calibri" panose="020F0502020204030204" pitchFamily="34" charset="0"/>
                        </a:rPr>
                        <a:t>Description:</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en-US" sz="8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rPr>
                        <a:t>Purchase order</a:t>
                      </a:r>
                    </a:p>
                  </a:txBody>
                  <a:tcPr marL="36000" marR="36000" marT="36000" marB="36000" anchor="ctr"/>
                </a:tc>
                <a:tc>
                  <a:txBody>
                    <a:bodyPr/>
                    <a:lstStyle/>
                    <a:p>
                      <a:pPr algn="l" fontAlgn="ctr"/>
                      <a:r>
                        <a:rPr lang="ja-JP" altLang="en-US" sz="800" u="none" strike="noStrike">
                          <a:effectLst/>
                          <a:latin typeface="Calibri" panose="020F0502020204030204" pitchFamily="34" charset="0"/>
                          <a:cs typeface="Calibri" panose="020F0502020204030204" pitchFamily="34" charset="0"/>
                        </a:rPr>
                        <a:t>　</a:t>
                      </a:r>
                      <a:endParaRPr lang="ja-JP" altLang="en-US" sz="800" b="1" i="0" u="none" strike="noStrike">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l"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r" fontAlgn="ctr"/>
                      <a:r>
                        <a:rPr lang="en-US" sz="800" u="none" strike="noStrike" dirty="0">
                          <a:effectLst/>
                          <a:latin typeface="Calibri" panose="020F0502020204030204" pitchFamily="34" charset="0"/>
                          <a:cs typeface="Calibri" panose="020F0502020204030204" pitchFamily="34" charset="0"/>
                        </a:rPr>
                        <a:t>Update by：</a:t>
                      </a:r>
                      <a:endParaRPr lang="en-US" sz="800" b="1" i="0" u="none" strike="noStrike" dirty="0">
                        <a:solidFill>
                          <a:srgbClr val="FFFFFF"/>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tc>
                  <a:txBody>
                    <a:bodyPr/>
                    <a:lstStyle/>
                    <a:p>
                      <a:pPr algn="ctr" fontAlgn="ctr"/>
                      <a:r>
                        <a:rPr lang="ja-JP" altLang="en-US" sz="800" u="none" strike="noStrike" dirty="0">
                          <a:effectLst/>
                          <a:latin typeface="Calibri" panose="020F0502020204030204" pitchFamily="34" charset="0"/>
                          <a:cs typeface="Calibri" panose="020F0502020204030204" pitchFamily="34" charset="0"/>
                        </a:rPr>
                        <a:t>　</a:t>
                      </a:r>
                      <a:endParaRPr lang="ja-JP" altLang="en-US" sz="8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36000" marR="36000" marT="36000" marB="36000" anchor="ctr"/>
                </a:tc>
                <a:extLst>
                  <a:ext uri="{0D108BD9-81ED-4DB2-BD59-A6C34878D82A}">
                    <a16:rowId xmlns:a16="http://schemas.microsoft.com/office/drawing/2014/main" val="3026342936"/>
                  </a:ext>
                </a:extLst>
              </a:tr>
            </a:tbl>
          </a:graphicData>
        </a:graphic>
      </p:graphicFrame>
      <p:pic>
        <p:nvPicPr>
          <p:cNvPr id="6" name="Picture 5">
            <a:extLst>
              <a:ext uri="{FF2B5EF4-FFF2-40B4-BE49-F238E27FC236}">
                <a16:creationId xmlns:a16="http://schemas.microsoft.com/office/drawing/2014/main" id="{9F91DD94-8E26-EA5A-03A2-A2B8AD574584}"/>
              </a:ext>
            </a:extLst>
          </p:cNvPr>
          <p:cNvPicPr>
            <a:picLocks noChangeAspect="1"/>
          </p:cNvPicPr>
          <p:nvPr/>
        </p:nvPicPr>
        <p:blipFill>
          <a:blip r:embed="rId2"/>
          <a:stretch>
            <a:fillRect/>
          </a:stretch>
        </p:blipFill>
        <p:spPr>
          <a:xfrm>
            <a:off x="232583" y="1769198"/>
            <a:ext cx="6374928" cy="7534006"/>
          </a:xfrm>
          <a:prstGeom prst="rect">
            <a:avLst/>
          </a:prstGeom>
        </p:spPr>
      </p:pic>
      <p:sp>
        <p:nvSpPr>
          <p:cNvPr id="7" name="Isosceles Triangle 6">
            <a:extLst>
              <a:ext uri="{FF2B5EF4-FFF2-40B4-BE49-F238E27FC236}">
                <a16:creationId xmlns:a16="http://schemas.microsoft.com/office/drawing/2014/main" id="{BFEEAB5B-C987-B6C4-2183-EB4A3B537FC9}"/>
              </a:ext>
            </a:extLst>
          </p:cNvPr>
          <p:cNvSpPr/>
          <p:nvPr/>
        </p:nvSpPr>
        <p:spPr>
          <a:xfrm>
            <a:off x="6165030" y="54958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35623175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tx1"/>
          </a:solidFill>
        </a:ln>
      </a:spPr>
      <a:bodyPr rtlCol="0" anchor="ctr"/>
      <a:lstStyle>
        <a:defPPr algn="ctr">
          <a:defRPr kumimoji="1" sz="8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8517</TotalTime>
  <Words>4325</Words>
  <Application>Microsoft Macintosh PowerPoint</Application>
  <PresentationFormat>A4 Paper (210x297 mm)</PresentationFormat>
  <Paragraphs>1511</Paragraphs>
  <Slides>35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游ゴシック</vt:lpstr>
      <vt:lpstr>Arial</vt:lpstr>
      <vt:lpstr>Calibri</vt:lpstr>
      <vt:lpstr>Tahoma</vt:lpstr>
      <vt:lpstr>Wingdings</vt:lpstr>
      <vt:lpstr>Office テーマ</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K-CNS Co., Ltd.</cp:lastModifiedBy>
  <cp:revision>397</cp:revision>
  <cp:lastPrinted>2021-04-06T00:34:24Z</cp:lastPrinted>
  <dcterms:created xsi:type="dcterms:W3CDTF">2021-03-06T04:05:57Z</dcterms:created>
  <dcterms:modified xsi:type="dcterms:W3CDTF">2024-10-24T03:36:03Z</dcterms:modified>
</cp:coreProperties>
</file>